
<file path=[Content_Types].xml><?xml version="1.0" encoding="utf-8"?>
<Types xmlns="http://schemas.openxmlformats.org/package/2006/content-types">
  <Default Extension="rels" ContentType="application/vnd.openxmlformats-package.relationships+xml"/>
  <Default Extension="xml" ContentType="application/xml"/>
  <Default Extension="wmf" ContentType="image/x-wmf"/>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Slides/notesSlide1.xml" ContentType="application/vnd.openxmlformats-officedocument.presentationml.notesSlide+xml"/>
  <Override PartName="/ppt/slides/slide21.xml" ContentType="application/vnd.openxmlformats-officedocument.presentationml.slide+xml"/>
  <Override PartName="/ppt/notesSlides/notesSlide2.xml" ContentType="application/vnd.openxmlformats-officedocument.presentationml.notes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48" r:id="rId1"/>
  </p:sldMasterIdLst>
  <p:notesMasterIdLst>
    <p:notesMasterId r:id="rId2"/>
  </p:notesMasterIdLst>
  <p:handoutMasterIdLst>
    <p:handoutMasterId r:id="rId3"/>
  </p:handout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type="screen4x3" cy="6858000" cx="9144000"/>
  <p:notesSz cx="6858000" cy="9144000"/>
  <p:defaultTextStyle>
    <a:defPPr>
      <a:defRPr lang="zh-CN"/>
    </a:defPPr>
    <a:lvl1pPr algn="l" defTabSz="914400" eaLnBrk="0" fontAlgn="base" hangingPunct="0" indent="0" latinLnBrk="0" lvl="0" marL="0" rtl="0">
      <a:lnSpc>
        <a:spcPct val="100000"/>
      </a:lnSpc>
      <a:spcBef>
        <a:spcPct val="0"/>
      </a:spcBef>
      <a:spcAft>
        <a:spcPct val="0"/>
      </a:spcAft>
      <a:buNone/>
      <a:defRPr baseline="0" b="0" i="0" kern="1200" u="none">
        <a:solidFill>
          <a:schemeClr val="tx1"/>
        </a:solidFill>
        <a:latin typeface="Arial" panose="020B0604020202020204" pitchFamily="34" charset="0"/>
        <a:ea typeface="宋体" panose="02010600030101010101" pitchFamily="2" charset="-122"/>
        <a:cs typeface="+mn-cs"/>
      </a:defRPr>
    </a:lvl1pPr>
    <a:lvl2pPr algn="l" defTabSz="914400" eaLnBrk="0" fontAlgn="base" hangingPunct="0" indent="0" latinLnBrk="0" lvl="1" marL="457200" rtl="0">
      <a:lnSpc>
        <a:spcPct val="100000"/>
      </a:lnSpc>
      <a:spcBef>
        <a:spcPct val="0"/>
      </a:spcBef>
      <a:spcAft>
        <a:spcPct val="0"/>
      </a:spcAft>
      <a:buNone/>
      <a:defRPr baseline="0" b="0" i="0" kern="1200" u="none">
        <a:solidFill>
          <a:schemeClr val="tx1"/>
        </a:solidFill>
        <a:latin typeface="Arial" panose="020B0604020202020204" pitchFamily="34" charset="0"/>
        <a:ea typeface="宋体" panose="02010600030101010101" pitchFamily="2" charset="-122"/>
        <a:cs typeface="+mn-cs"/>
      </a:defRPr>
    </a:lvl2pPr>
    <a:lvl3pPr algn="l" defTabSz="914400" eaLnBrk="0" fontAlgn="base" hangingPunct="0" indent="0" latinLnBrk="0" lvl="2" marL="914400" rtl="0">
      <a:lnSpc>
        <a:spcPct val="100000"/>
      </a:lnSpc>
      <a:spcBef>
        <a:spcPct val="0"/>
      </a:spcBef>
      <a:spcAft>
        <a:spcPct val="0"/>
      </a:spcAft>
      <a:buNone/>
      <a:defRPr baseline="0" b="0" i="0" kern="1200" u="none">
        <a:solidFill>
          <a:schemeClr val="tx1"/>
        </a:solidFill>
        <a:latin typeface="Arial" panose="020B0604020202020204" pitchFamily="34" charset="0"/>
        <a:ea typeface="宋体" panose="02010600030101010101" pitchFamily="2" charset="-122"/>
        <a:cs typeface="+mn-cs"/>
      </a:defRPr>
    </a:lvl3pPr>
    <a:lvl4pPr algn="l" defTabSz="914400" eaLnBrk="0" fontAlgn="base" hangingPunct="0" indent="0" latinLnBrk="0" lvl="3" marL="1371600" rtl="0">
      <a:lnSpc>
        <a:spcPct val="100000"/>
      </a:lnSpc>
      <a:spcBef>
        <a:spcPct val="0"/>
      </a:spcBef>
      <a:spcAft>
        <a:spcPct val="0"/>
      </a:spcAft>
      <a:buNone/>
      <a:defRPr baseline="0" b="0" i="0" kern="1200" u="none">
        <a:solidFill>
          <a:schemeClr val="tx1"/>
        </a:solidFill>
        <a:latin typeface="Arial" panose="020B0604020202020204" pitchFamily="34" charset="0"/>
        <a:ea typeface="宋体" panose="02010600030101010101" pitchFamily="2" charset="-122"/>
        <a:cs typeface="+mn-cs"/>
      </a:defRPr>
    </a:lvl4pPr>
    <a:lvl5pPr algn="l" defTabSz="914400" eaLnBrk="0" fontAlgn="base" hangingPunct="0" indent="0" latinLnBrk="0" lvl="4" marL="1828800" rtl="0">
      <a:lnSpc>
        <a:spcPct val="100000"/>
      </a:lnSpc>
      <a:spcBef>
        <a:spcPct val="0"/>
      </a:spcBef>
      <a:spcAft>
        <a:spcPct val="0"/>
      </a:spcAft>
      <a:buNone/>
      <a:defRPr baseline="0" b="0" i="0" kern="1200" u="none">
        <a:solidFill>
          <a:schemeClr val="tx1"/>
        </a:solidFill>
        <a:latin typeface="Arial" panose="020B0604020202020204" pitchFamily="34" charset="0"/>
        <a:ea typeface="宋体" panose="02010600030101010101" pitchFamily="2" charset="-122"/>
        <a:cs typeface="+mn-cs"/>
      </a:defRPr>
    </a:lvl5pPr>
    <a:lvl6pPr algn="l" defTabSz="914400" eaLnBrk="0" fontAlgn="base" hangingPunct="0" indent="0" latinLnBrk="0" lvl="5" marL="2286000" rtl="0">
      <a:lnSpc>
        <a:spcPct val="100000"/>
      </a:lnSpc>
      <a:spcBef>
        <a:spcPct val="0"/>
      </a:spcBef>
      <a:spcAft>
        <a:spcPct val="0"/>
      </a:spcAft>
      <a:buNone/>
      <a:defRPr baseline="0" b="0" i="0" kern="1200" u="none">
        <a:solidFill>
          <a:schemeClr val="tx1"/>
        </a:solidFill>
        <a:latin typeface="Arial" panose="020B0604020202020204" pitchFamily="34" charset="0"/>
        <a:ea typeface="宋体" panose="02010600030101010101" pitchFamily="2" charset="-122"/>
        <a:cs typeface="+mn-cs"/>
      </a:defRPr>
    </a:lvl6pPr>
    <a:lvl7pPr algn="l" defTabSz="914400" eaLnBrk="0" fontAlgn="base" hangingPunct="0" indent="0" latinLnBrk="0" lvl="6" marL="2743200" rtl="0">
      <a:lnSpc>
        <a:spcPct val="100000"/>
      </a:lnSpc>
      <a:spcBef>
        <a:spcPct val="0"/>
      </a:spcBef>
      <a:spcAft>
        <a:spcPct val="0"/>
      </a:spcAft>
      <a:buNone/>
      <a:defRPr baseline="0" b="0" i="0" kern="1200" u="none">
        <a:solidFill>
          <a:schemeClr val="tx1"/>
        </a:solidFill>
        <a:latin typeface="Arial" panose="020B0604020202020204" pitchFamily="34" charset="0"/>
        <a:ea typeface="宋体" panose="02010600030101010101" pitchFamily="2" charset="-122"/>
        <a:cs typeface="+mn-cs"/>
      </a:defRPr>
    </a:lvl7pPr>
    <a:lvl8pPr algn="l" defTabSz="914400" eaLnBrk="0" fontAlgn="base" hangingPunct="0" indent="0" latinLnBrk="0" lvl="7" marL="3200400" rtl="0">
      <a:lnSpc>
        <a:spcPct val="100000"/>
      </a:lnSpc>
      <a:spcBef>
        <a:spcPct val="0"/>
      </a:spcBef>
      <a:spcAft>
        <a:spcPct val="0"/>
      </a:spcAft>
      <a:buNone/>
      <a:defRPr baseline="0" b="0" i="0" kern="1200" u="none">
        <a:solidFill>
          <a:schemeClr val="tx1"/>
        </a:solidFill>
        <a:latin typeface="Arial" panose="020B0604020202020204" pitchFamily="34" charset="0"/>
        <a:ea typeface="宋体" panose="02010600030101010101" pitchFamily="2" charset="-122"/>
        <a:cs typeface="+mn-cs"/>
      </a:defRPr>
    </a:lvl8pPr>
    <a:lvl9pPr algn="l" defTabSz="914400" eaLnBrk="0" fontAlgn="base" hangingPunct="0" indent="0" latinLnBrk="0" lvl="8" marL="3657600" rtl="0">
      <a:lnSpc>
        <a:spcPct val="100000"/>
      </a:lnSpc>
      <a:spcBef>
        <a:spcPct val="0"/>
      </a:spcBef>
      <a:spcAft>
        <a:spcPct val="0"/>
      </a:spcAft>
      <a:buNone/>
      <a:defRPr baseline="0" b="0" i="0" kern="1200" u="none">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srgbClr val="FF0000"/>
    </p:penClr>
  </p:showPr>
  <p:clrMru>
    <a:srgbClr val="D4E8F3"/>
    <a:srgbClr val="104C9E"/>
    <a:srgbClr val="FFFFFF"/>
    <a:srgbClr val="FF0066"/>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showOutlineIcons="0" horzBarState="maximized">
    <p:restoredLeft sz="15620"/>
    <p:restoredTop sz="94660"/>
  </p:normalViewPr>
  <p:slideViewPr>
    <p:cSldViewPr showGuides="1">
      <p:cViewPr varScale="1">
        <p:scale>
          <a:sx n="111" d="100"/>
          <a:sy n="111" d="100"/>
        </p:scale>
        <p:origin x="1536" y="114"/>
      </p:cViewPr>
      <p:guideLst>
        <p:guide orient="horz" pos="2222"/>
        <p:guide pos="2878"/>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handoutMaster" Target="handoutMasters/handout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tableStyles" Target="tableStyles.xml"/><Relationship Id="rId36" Type="http://schemas.openxmlformats.org/officeDocument/2006/relationships/presProps" Target="presProps.xml"/><Relationship Id="rId37" Type="http://schemas.openxmlformats.org/officeDocument/2006/relationships/viewProps" Target="viewProps.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08" name=""/>
        <p:cNvGrpSpPr/>
        <p:nvPr/>
      </p:nvGrpSpPr>
      <p:grpSpPr>
        <a:xfrm>
          <a:off x="0" y="0"/>
          <a:ext cx="0" cy="0"/>
          <a:chOff x="0" y="0"/>
          <a:chExt cx="0" cy="0"/>
        </a:xfrm>
      </p:grpSpPr>
      <p:sp>
        <p:nvSpPr>
          <p:cNvPr id="1048797"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altLang="en-US" lang="zh-CN"/>
          </a:p>
        </p:txBody>
      </p:sp>
      <p:sp>
        <p:nvSpPr>
          <p:cNvPr id="1048798" name="日期占位符 2"/>
          <p:cNvSpPr>
            <a:spLocks noGrp="1"/>
          </p:cNvSpPr>
          <p:nvPr>
            <p:ph type="dt" sz="quarter" idx="1"/>
          </p:nvPr>
        </p:nvSpPr>
        <p:spPr>
          <a:xfrm>
            <a:off x="3884613" y="0"/>
            <a:ext cx="2971800" cy="458788"/>
          </a:xfrm>
          <a:prstGeom prst="rect"/>
        </p:spPr>
        <p:txBody>
          <a:bodyPr bIns="45720" lIns="91440" rIns="91440" rtlCol="0" tIns="45720" vert="horz"/>
          <a:lstStyle>
            <a:lvl1pPr algn="r">
              <a:defRPr sz="1200"/>
            </a:lvl1pPr>
          </a:lstStyle>
          <a:p>
            <a:fld id="{0F9B84EA-7D68-4D60-9CB1-D50884785D1C}" type="datetimeFigureOut">
              <a:rPr altLang="en-US" lang="zh-CN" smtClean="0"/>
            </a:fld>
            <a:endParaRPr altLang="en-US" lang="zh-CN"/>
          </a:p>
        </p:txBody>
      </p:sp>
      <p:sp>
        <p:nvSpPr>
          <p:cNvPr id="1048799" name="页脚占位符 3"/>
          <p:cNvSpPr>
            <a:spLocks noGrp="1"/>
          </p:cNvSpPr>
          <p:nvPr>
            <p:ph type="ftr" sz="quarter" idx="2"/>
          </p:nvPr>
        </p:nvSpPr>
        <p:spPr>
          <a:xfrm>
            <a:off x="0" y="8685213"/>
            <a:ext cx="2971800" cy="458787"/>
          </a:xfrm>
          <a:prstGeom prst="rect"/>
        </p:spPr>
        <p:txBody>
          <a:bodyPr anchor="b" bIns="45720" lIns="91440" rIns="91440" rtlCol="0" tIns="45720" vert="horz"/>
          <a:lstStyle>
            <a:lvl1pPr algn="l">
              <a:defRPr sz="1200"/>
            </a:lvl1pPr>
          </a:lstStyle>
          <a:p>
            <a:endParaRPr altLang="en-US" lang="zh-CN"/>
          </a:p>
        </p:txBody>
      </p:sp>
      <p:sp>
        <p:nvSpPr>
          <p:cNvPr id="1048800" name="灯片编号占位符 4"/>
          <p:cNvSpPr>
            <a:spLocks noGrp="1"/>
          </p:cNvSpPr>
          <p:nvPr>
            <p:ph type="sldNum" sz="quarter" idx="3"/>
          </p:nvPr>
        </p:nvSpPr>
        <p:spPr>
          <a:xfrm>
            <a:off x="3884613" y="8685213"/>
            <a:ext cx="2971800" cy="458787"/>
          </a:xfrm>
          <a:prstGeom prst="rect"/>
        </p:spPr>
        <p:txBody>
          <a:bodyPr anchor="b" bIns="45720" lIns="91440" rIns="91440" rtlCol="0" tIns="45720" vert="horz"/>
          <a:lstStyle>
            <a:lvl1pPr algn="r">
              <a:defRPr sz="1200"/>
            </a:lvl1pPr>
          </a:lstStyle>
          <a:p>
            <a:fld id="{8D4E0FC9-F1F8-4FAE-9988-3BA365CFD46F}" type="slidenum">
              <a:rPr altLang="en-US" lang="zh-CN" smtClean="0"/>
            </a:fld>
            <a:endParaRPr altLang="en-US" lang="zh-CN"/>
          </a:p>
        </p:txBody>
      </p:sp>
    </p:spTree>
  </p:cSld>
  <p:clrMap accent1="accent1" accent2="accent2" accent3="accent3" accent4="accent4" accent5="accent5" accent6="accent6" bg1="lt1" bg2="lt2" tx1="dk1" tx2="dk2"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07" name=""/>
        <p:cNvGrpSpPr/>
        <p:nvPr/>
      </p:nvGrpSpPr>
      <p:grpSpPr>
        <a:xfrm/>
      </p:grpSpPr>
      <p:sp>
        <p:nvSpPr>
          <p:cNvPr id="1048791" name="页眉占位符 1"/>
          <p:cNvSpPr>
            <a:spLocks noGrp="1"/>
          </p:cNvSpPr>
          <p:nvPr>
            <p:ph type="hdr" sz="quarter"/>
          </p:nvPr>
        </p:nvSpPr>
        <p:spPr>
          <a:xfrm>
            <a:off x="0" y="0"/>
            <a:ext cx="2971800" cy="458788"/>
          </a:xfrm>
          <a:prstGeom prst="rect"/>
          <a:noFill/>
          <a:ln w="9525">
            <a:noFill/>
          </a:ln>
        </p:spPr>
        <p:txBody>
          <a:bodyPr anchor="t" vert="horz"/>
          <a:lstStyle>
            <a:lvl1pPr eaLnBrk="1" hangingPunct="1">
              <a:buFont typeface="Arial" panose="020B0604020202020204" pitchFamily="34" charset="0"/>
              <a:buNone/>
              <a:defRPr sz="1200" noProof="1">
                <a:latin typeface="Arial" panose="020B0604020202020204" pitchFamily="34" charset="0"/>
              </a:defRPr>
            </a:lvl1pPr>
          </a:lstStyle>
          <a:p>
            <a:pPr algn="l"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2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792" name="日期占位符 2"/>
          <p:cNvSpPr>
            <a:spLocks noGrp="1"/>
          </p:cNvSpPr>
          <p:nvPr>
            <p:ph type="dt"/>
          </p:nvPr>
        </p:nvSpPr>
        <p:spPr>
          <a:xfrm>
            <a:off x="3884613" y="0"/>
            <a:ext cx="2971800" cy="458788"/>
          </a:xfrm>
          <a:prstGeom prst="rect"/>
          <a:noFill/>
          <a:ln w="9525">
            <a:noFill/>
          </a:ln>
        </p:spPr>
        <p:txBody>
          <a:bodyPr anchor="t" vert="horz"/>
          <a:lstStyle>
            <a:lvl1pPr algn="r" eaLnBrk="1" hangingPunct="1">
              <a:buFont typeface="Arial" panose="020B0604020202020204" pitchFamily="34" charset="0"/>
              <a:buNone/>
              <a:defRPr sz="1200" noProof="1">
                <a:latin typeface="Arial" panose="020B0604020202020204" pitchFamily="34" charset="0"/>
              </a:defRPr>
            </a:lvl1pPr>
          </a:lstStyle>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r>
              <a:rPr altLang="zh-CN" baseline="0" b="0" cap="none" sz="1200" i="0" kern="1200" kumimoji="0" lang="en-US"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2019-4-25</a:t>
            </a:r>
            <a:endParaRPr altLang="zh-CN" baseline="0" b="0" cap="none" sz="1200" i="0" kern="1200" kumimoji="0" lang="en-US"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793" name="幻灯片图像占位符 3"/>
          <p:cNvSpPr>
            <a:spLocks noRot="1" noGrp="1"/>
          </p:cNvSpPr>
          <p:nvPr>
            <p:ph type="sldImg"/>
          </p:nvPr>
        </p:nvSpPr>
        <p:spPr>
          <a:xfrm>
            <a:off x="1371600" y="1143000"/>
            <a:ext cx="4114800" cy="3086100"/>
          </a:xfrm>
          <a:prstGeom prst="rect"/>
          <a:noFill/>
          <a:ln w="9525">
            <a:noFill/>
          </a:ln>
        </p:spPr>
      </p:sp>
      <p:sp>
        <p:nvSpPr>
          <p:cNvPr id="1048794" name="备注占位符 4"/>
          <p:cNvSpPr>
            <a:spLocks noRot="1" noGrp="1" noChangeArrowheads="1"/>
          </p:cNvSpPr>
          <p:nvPr>
            <p:ph type="body" sz="quarter" idx="4294967295"/>
          </p:nvPr>
        </p:nvSpPr>
        <p:spPr bwMode="auto">
          <a:xfrm>
            <a:off x="685800" y="4400550"/>
            <a:ext cx="5486400" cy="3600450"/>
          </a:xfrm>
          <a:prstGeom prst="rect"/>
          <a:noFill/>
          <a:ln>
            <a:noFill/>
          </a:ln>
        </p:spPr>
        <p:txBody>
          <a:bodyPr anchor="t" anchorCtr="0" bIns="45720" compatLnSpc="1" lIns="91440" numCol="1" rIns="91440" tIns="45720" vert="horz" wrap="squar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795" name="页脚占位符 5"/>
          <p:cNvSpPr>
            <a:spLocks noGrp="1"/>
          </p:cNvSpPr>
          <p:nvPr>
            <p:ph type="ftr" sz="quarter"/>
          </p:nvPr>
        </p:nvSpPr>
        <p:spPr>
          <a:xfrm>
            <a:off x="0" y="8685213"/>
            <a:ext cx="2971800" cy="458788"/>
          </a:xfrm>
          <a:prstGeom prst="rect"/>
          <a:noFill/>
          <a:ln w="9525">
            <a:noFill/>
          </a:ln>
        </p:spPr>
        <p:txBody>
          <a:bodyPr anchor="b" vert="horz"/>
          <a:lstStyle>
            <a:lvl1pPr eaLnBrk="1" hangingPunct="1">
              <a:buFont typeface="Arial" panose="020B0604020202020204" pitchFamily="34" charset="0"/>
              <a:buNone/>
              <a:defRPr sz="1200" noProof="1">
                <a:latin typeface="Arial" panose="020B0604020202020204" pitchFamily="34" charset="0"/>
              </a:defRPr>
            </a:lvl1pPr>
          </a:lstStyle>
          <a:p>
            <a:pPr algn="l"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2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796" name="灯片编号占位符 6"/>
          <p:cNvSpPr>
            <a:spLocks noGrp="1"/>
          </p:cNvSpPr>
          <p:nvPr>
            <p:ph type="sldNum" sz="quarter"/>
          </p:nvPr>
        </p:nvSpPr>
        <p:spPr>
          <a:xfrm>
            <a:off x="3884613" y="8685213"/>
            <a:ext cx="2971800" cy="458788"/>
          </a:xfrm>
          <a:prstGeom prst="rect"/>
          <a:noFill/>
          <a:ln w="9525">
            <a:noFill/>
          </a:ln>
        </p:spPr>
        <p:txBody>
          <a:bodyPr anchor="b" vert="horz"/>
          <a:lstStyle>
            <a:lvl1pPr algn="r" eaLnBrk="1" hangingPunct="1">
              <a:buFont typeface="Arial" panose="020B0604020202020204" pitchFamily="34" charset="0"/>
              <a:buNone/>
              <a:defRPr sz="1200" noProof="1">
                <a:latin typeface="Arial" panose="020B0604020202020204" pitchFamily="34" charset="0"/>
              </a:defRPr>
            </a:lvl1pPr>
          </a:lstStyle>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ABFA4DD4-0A8A-45F8-B1FA-E95F63ECD183}" type="slidenum">
              <a:rPr altLang="en-US" baseline="0" b="0" cap="none" sz="12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fld>
            <a:endParaRPr altLang="en-US" baseline="0" b="0" cap="none" sz="12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accent1="accent1" accent2="accent2" accent3="accent3" accent4="accent4" accent5="accent5" accent6="accent6" bg1="lt1" bg2="lt2" tx1="dk1" tx2="dk2" hlink="hlink" folHlink="folHlink"/>
  <p:hf dt="0" ftr="0" hdr="0" sldNum="0"/>
  <p:notesStyle>
    <a:lvl1pPr algn="l" eaLnBrk="0" fontAlgn="base" hangingPunct="0" latinLnBrk="1" rtl="0">
      <a:spcBef>
        <a:spcPct val="0"/>
      </a:spcBef>
      <a:spcAft>
        <a:spcPct val="0"/>
      </a:spcAft>
      <a:defRPr b="1" sz="1200" kern="1200">
        <a:solidFill>
          <a:schemeClr val="tx1"/>
        </a:solidFill>
        <a:latin typeface="Calibri" panose="020F0502020204030204" pitchFamily="34" charset="0"/>
      </a:defRPr>
    </a:lvl1pPr>
    <a:lvl2pPr algn="l" eaLnBrk="0" fontAlgn="base" hangingPunct="0" latinLnBrk="1" lvl="1" marL="457200" rtl="0">
      <a:spcBef>
        <a:spcPct val="0"/>
      </a:spcBef>
      <a:spcAft>
        <a:spcPct val="0"/>
      </a:spcAft>
      <a:defRPr b="1" sz="1200" kern="1200">
        <a:solidFill>
          <a:schemeClr val="tx1"/>
        </a:solidFill>
        <a:latin typeface="Calibri" panose="020F0502020204030204" pitchFamily="34" charset="0"/>
        <a:ea typeface="宋体" panose="02010600030101010101" pitchFamily="2" charset="-122"/>
      </a:defRPr>
    </a:lvl2pPr>
    <a:lvl3pPr algn="l" eaLnBrk="0" fontAlgn="base" hangingPunct="0" latinLnBrk="1" lvl="2" marL="914400" rtl="0">
      <a:spcBef>
        <a:spcPct val="0"/>
      </a:spcBef>
      <a:spcAft>
        <a:spcPct val="0"/>
      </a:spcAft>
      <a:defRPr b="1" sz="1200" kern="1200">
        <a:solidFill>
          <a:schemeClr val="tx1"/>
        </a:solidFill>
        <a:latin typeface="Calibri" panose="020F0502020204030204" pitchFamily="34" charset="0"/>
        <a:ea typeface="宋体" panose="02010600030101010101" pitchFamily="2" charset="-122"/>
      </a:defRPr>
    </a:lvl3pPr>
    <a:lvl4pPr algn="l" eaLnBrk="0" fontAlgn="base" hangingPunct="0" latinLnBrk="1" lvl="3" marL="1371600" rtl="0">
      <a:spcBef>
        <a:spcPct val="0"/>
      </a:spcBef>
      <a:spcAft>
        <a:spcPct val="0"/>
      </a:spcAft>
      <a:defRPr b="1" sz="1200" kern="1200">
        <a:solidFill>
          <a:schemeClr val="tx1"/>
        </a:solidFill>
        <a:latin typeface="Calibri" panose="020F0502020204030204" pitchFamily="34" charset="0"/>
        <a:ea typeface="宋体" panose="02010600030101010101" pitchFamily="2" charset="-122"/>
      </a:defRPr>
    </a:lvl4pPr>
    <a:lvl5pPr algn="l" eaLnBrk="0" fontAlgn="base" hangingPunct="0" latinLnBrk="1" lvl="4" marL="1828800" rtl="0">
      <a:spcBef>
        <a:spcPct val="0"/>
      </a:spcBef>
      <a:spcAft>
        <a:spcPct val="0"/>
      </a:spcAft>
      <a:defRPr b="1" sz="1200" kern="1200">
        <a:solidFill>
          <a:schemeClr val="tx1"/>
        </a:solidFill>
        <a:latin typeface="Calibri" panose="020F0502020204030204" pitchFamily="34" charset="0"/>
        <a:ea typeface="宋体" panose="02010600030101010101" pitchFamily="2" charset="-122"/>
      </a:defRPr>
    </a:lvl5pPr>
    <a:lvl6pPr algn="l" defTabSz="914400" eaLnBrk="1" fontAlgn="base" hangingPunct="1" indent="0" latinLnBrk="0" lvl="5" marL="2286000">
      <a:lnSpc>
        <a:spcPct val="100000"/>
      </a:lnSpc>
      <a:spcBef>
        <a:spcPct val="0"/>
      </a:spcBef>
      <a:spcAft>
        <a:spcPct val="0"/>
      </a:spcAft>
      <a:buNone/>
      <a:defRPr b="1" sz="1200" i="0" kern="1200" u="none">
        <a:solidFill>
          <a:schemeClr val="tx1"/>
        </a:solidFill>
        <a:latin typeface="Calibri" panose="020F0502020204030204" pitchFamily="34" charset="0"/>
        <a:ea typeface="宋体" panose="02010600030101010101" pitchFamily="2" charset="-122"/>
      </a:defRPr>
    </a:lvl6pPr>
    <a:lvl7pPr algn="l" defTabSz="914400" eaLnBrk="1" fontAlgn="base" hangingPunct="1" indent="0" latinLnBrk="0" lvl="6" marL="2743200">
      <a:lnSpc>
        <a:spcPct val="100000"/>
      </a:lnSpc>
      <a:spcBef>
        <a:spcPct val="0"/>
      </a:spcBef>
      <a:spcAft>
        <a:spcPct val="0"/>
      </a:spcAft>
      <a:buNone/>
      <a:defRPr b="1" sz="1200" i="0" kern="1200" u="none">
        <a:solidFill>
          <a:schemeClr val="tx1"/>
        </a:solidFill>
        <a:latin typeface="Calibri" panose="020F0502020204030204" pitchFamily="34" charset="0"/>
        <a:ea typeface="宋体" panose="02010600030101010101" pitchFamily="2" charset="-122"/>
      </a:defRPr>
    </a:lvl7pPr>
    <a:lvl8pPr algn="l" defTabSz="914400" eaLnBrk="1" fontAlgn="base" hangingPunct="1" indent="0" latinLnBrk="0" lvl="7" marL="3200400">
      <a:lnSpc>
        <a:spcPct val="100000"/>
      </a:lnSpc>
      <a:spcBef>
        <a:spcPct val="0"/>
      </a:spcBef>
      <a:spcAft>
        <a:spcPct val="0"/>
      </a:spcAft>
      <a:buNone/>
      <a:defRPr b="1" sz="1200" i="0" kern="1200" u="none">
        <a:solidFill>
          <a:schemeClr val="tx1"/>
        </a:solidFill>
        <a:latin typeface="Calibri" panose="020F0502020204030204" pitchFamily="34" charset="0"/>
        <a:ea typeface="宋体" panose="02010600030101010101" pitchFamily="2" charset="-122"/>
      </a:defRPr>
    </a:lvl8pPr>
    <a:lvl9pPr algn="l" defTabSz="914400" eaLnBrk="1" fontAlgn="base" hangingPunct="1" indent="0" latinLnBrk="0" lvl="8" marL="3657600">
      <a:lnSpc>
        <a:spcPct val="100000"/>
      </a:lnSpc>
      <a:spcBef>
        <a:spcPct val="0"/>
      </a:spcBef>
      <a:spcAft>
        <a:spcPct val="0"/>
      </a:spcAft>
      <a:buNone/>
      <a:defRPr b="1" sz="1200" i="0" kern="1200" u="none">
        <a:solidFill>
          <a:schemeClr val="tx1"/>
        </a:solidFill>
        <a:latin typeface="Calibri" panose="020F050202020403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77" name=""/>
        <p:cNvGrpSpPr/>
        <p:nvPr/>
      </p:nvGrpSpPr>
      <p:grpSpPr>
        <a:xfrm/>
      </p:grpSpPr>
      <p:sp>
        <p:nvSpPr>
          <p:cNvPr id="1048685" name="幻灯片图像占位符 1"/>
          <p:cNvSpPr/>
          <p:nvPr>
            <p:ph type="sldImg"/>
          </p:nvPr>
        </p:nvSpPr>
        <p:spPr/>
      </p:sp>
      <p:sp>
        <p:nvSpPr>
          <p:cNvPr id="1048686" name="文本占位符 2"/>
          <p:cNvSpPr/>
          <p:nvPr>
            <p:ph type="body" idx="4294967295"/>
          </p:nvPr>
        </p:nvSpPr>
        <p:spPr/>
        <p:txBody>
          <a:bodyPr/>
          <a:p>
            <a:endParaRPr altLang="en-US" 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80" name=""/>
        <p:cNvGrpSpPr/>
        <p:nvPr/>
      </p:nvGrpSpPr>
      <p:grpSpPr>
        <a:xfrm/>
      </p:grpSpPr>
      <p:sp>
        <p:nvSpPr>
          <p:cNvPr id="1048691" name="幻灯片图像占位符 1"/>
          <p:cNvSpPr/>
          <p:nvPr>
            <p:ph type="sldImg"/>
          </p:nvPr>
        </p:nvSpPr>
        <p:spPr/>
      </p:sp>
      <p:sp>
        <p:nvSpPr>
          <p:cNvPr id="1048692" name="文本占位符 2"/>
          <p:cNvSpPr/>
          <p:nvPr>
            <p:ph type="body" idx="4294967295"/>
          </p:nvPr>
        </p:nvSpPr>
        <p:spPr/>
        <p:txBody>
          <a:bodyPr/>
          <a:p>
            <a:endParaRPr altLang="en-US" 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98" name=""/>
        <p:cNvGrpSpPr/>
        <p:nvPr/>
      </p:nvGrpSpPr>
      <p:grpSpPr>
        <a:xfrm>
          <a:off x="0" y="0"/>
          <a:ext cx="0" cy="0"/>
          <a:chOff x="0" y="0"/>
          <a:chExt cx="0" cy="0"/>
        </a:xfrm>
      </p:grpSpPr>
      <p:sp>
        <p:nvSpPr>
          <p:cNvPr id="1048741" name="标题 1"/>
          <p:cNvSpPr>
            <a:spLocks noGrp="1"/>
          </p:cNvSpPr>
          <p:nvPr>
            <p:ph type="ctrTitle"/>
          </p:nvPr>
        </p:nvSpPr>
        <p:spPr>
          <a:xfrm>
            <a:off x="1143000" y="1122363"/>
            <a:ext cx="6858000" cy="2387600"/>
          </a:xfrm>
        </p:spPr>
        <p:txBody>
          <a:bodyPr anchor="b"/>
          <a:lstStyle>
            <a:lvl1pPr algn="ctr">
              <a:defRPr sz="4500"/>
            </a:lvl1pPr>
          </a:lstStyle>
          <a:p>
            <a:r>
              <a:rPr altLang="en-US" lang="zh-CN" noProof="1" smtClean="0"/>
              <a:t>单击此处编辑母版标题样式</a:t>
            </a:r>
            <a:endParaRPr altLang="en-US" lang="zh-CN" noProof="1"/>
          </a:p>
        </p:txBody>
      </p:sp>
      <p:sp>
        <p:nvSpPr>
          <p:cNvPr id="1048742" name="副标题 2"/>
          <p:cNvSpPr>
            <a:spLocks noGrp="1"/>
          </p:cNvSpPr>
          <p:nvPr>
            <p:ph type="subTitle" idx="1"/>
          </p:nvPr>
        </p:nvSpPr>
        <p:spPr>
          <a:xfrm>
            <a:off x="1143000" y="3602038"/>
            <a:ext cx="6858000" cy="1655762"/>
          </a:xfrm>
        </p:spPr>
        <p:txBody>
          <a:bodyPr/>
          <a:lstStyle>
            <a:lvl1pPr algn="ctr" indent="0" marL="0">
              <a:buNone/>
              <a:defRPr sz="1800"/>
            </a:lvl1pPr>
            <a:lvl2pPr algn="ctr" indent="0" marL="342900">
              <a:buNone/>
              <a:defRPr sz="1500"/>
            </a:lvl2pPr>
            <a:lvl3pPr algn="ctr" indent="0" marL="685800">
              <a:buNone/>
              <a:defRPr sz="1350"/>
            </a:lvl3pPr>
            <a:lvl4pPr algn="ctr" indent="0" marL="1028700">
              <a:buNone/>
              <a:defRPr sz="1200"/>
            </a:lvl4pPr>
            <a:lvl5pPr algn="ctr" indent="0" marL="1371600">
              <a:buNone/>
              <a:defRPr sz="1200"/>
            </a:lvl5pPr>
            <a:lvl6pPr algn="ctr" indent="0" marL="1714500">
              <a:buNone/>
              <a:defRPr sz="1200"/>
            </a:lvl6pPr>
            <a:lvl7pPr algn="ctr" indent="0" marL="2057400">
              <a:buNone/>
              <a:defRPr sz="1200"/>
            </a:lvl7pPr>
            <a:lvl8pPr algn="ctr" indent="0" marL="2400300">
              <a:buNone/>
              <a:defRPr sz="1200"/>
            </a:lvl8pPr>
            <a:lvl9pPr algn="ctr" indent="0" marL="2743200">
              <a:buNone/>
              <a:defRPr sz="1200"/>
            </a:lvl9pPr>
          </a:lstStyle>
          <a:p>
            <a:r>
              <a:rPr altLang="en-US" lang="zh-CN" noProof="1" smtClean="0"/>
              <a:t>单击此处编辑母版副标题样式</a:t>
            </a:r>
            <a:endParaRPr altLang="en-US" lang="zh-CN" noProof="1"/>
          </a:p>
        </p:txBody>
      </p:sp>
      <p:sp>
        <p:nvSpPr>
          <p:cNvPr id="1048743" name="日期占位符 3"/>
          <p:cNvSpPr>
            <a:spLocks noGrp="1"/>
          </p:cNvSpPr>
          <p:nvPr>
            <p:ph type="dt" sz="half" idx="10"/>
          </p:nvPr>
        </p:nvSpPr>
        <p:spPr/>
        <p:txBody>
          <a:bodyPr/>
          <a:p>
            <a:pPr algn="l"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744" name="页脚占位符 4"/>
          <p:cNvSpPr>
            <a:spLocks noGrp="1"/>
          </p:cNvSpPr>
          <p:nvPr>
            <p:ph type="ftr" sz="quarter" idx="11"/>
          </p:nvPr>
        </p:nvSpPr>
        <p:spPr/>
        <p:txBody>
          <a:bodyPr/>
          <a:p>
            <a:pPr algn="ct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745" name="灯片编号占位符 5"/>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dt="0" ftr="0" hdr="0" sldNum="1"/>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标题和竖排文字">
    <p:spTree>
      <p:nvGrpSpPr>
        <p:cNvPr id="103" name=""/>
        <p:cNvGrpSpPr/>
        <p:nvPr/>
      </p:nvGrpSpPr>
      <p:grpSpPr>
        <a:xfrm>
          <a:off x="0" y="0"/>
          <a:ext cx="0" cy="0"/>
          <a:chOff x="0" y="0"/>
          <a:chExt cx="0" cy="0"/>
        </a:xfrm>
      </p:grpSpPr>
      <p:sp>
        <p:nvSpPr>
          <p:cNvPr id="1048766" name="标题 1"/>
          <p:cNvSpPr>
            <a:spLocks noGrp="1"/>
          </p:cNvSpPr>
          <p:nvPr>
            <p:ph type="title"/>
          </p:nvPr>
        </p:nvSpPr>
        <p:spPr/>
        <p:txBody>
          <a:bodyPr/>
          <a:p>
            <a:r>
              <a:rPr altLang="en-US" lang="zh-CN" noProof="1" smtClean="0"/>
              <a:t>单击此处编辑母版标题样式</a:t>
            </a:r>
            <a:endParaRPr altLang="en-US" lang="zh-CN" noProof="1"/>
          </a:p>
        </p:txBody>
      </p:sp>
      <p:sp>
        <p:nvSpPr>
          <p:cNvPr id="1048767" name="竖排文字占位符 2"/>
          <p:cNvSpPr>
            <a:spLocks noGrp="1"/>
          </p:cNvSpPr>
          <p:nvPr>
            <p:ph type="body" orient="vert" idx="1"/>
          </p:nvPr>
        </p:nvSpPr>
        <p:spPr/>
        <p:txBody>
          <a:bodyPr vert="eaVert"/>
          <a:p>
            <a:pPr lvl="0"/>
            <a:r>
              <a:rPr altLang="en-US" lang="zh-CN" noProof="1" smtClean="0"/>
              <a:t>单击此处编辑母版文本样式</a:t>
            </a:r>
            <a:endParaRPr altLang="en-US" lang="zh-CN" noProof="1" smtClean="0"/>
          </a:p>
          <a:p>
            <a:pPr lvl="1"/>
            <a:r>
              <a:rPr altLang="en-US" lang="zh-CN" noProof="1" smtClean="0"/>
              <a:t>第二级</a:t>
            </a:r>
            <a:endParaRPr altLang="en-US" lang="zh-CN" noProof="1" smtClean="0"/>
          </a:p>
          <a:p>
            <a:pPr lvl="2"/>
            <a:r>
              <a:rPr altLang="en-US" lang="zh-CN" noProof="1" smtClean="0"/>
              <a:t>第三级</a:t>
            </a:r>
            <a:endParaRPr altLang="en-US" lang="zh-CN" noProof="1" smtClean="0"/>
          </a:p>
          <a:p>
            <a:pPr lvl="3"/>
            <a:r>
              <a:rPr altLang="en-US" lang="zh-CN" noProof="1" smtClean="0"/>
              <a:t>第四级</a:t>
            </a:r>
            <a:endParaRPr altLang="en-US" lang="zh-CN" noProof="1" smtClean="0"/>
          </a:p>
          <a:p>
            <a:pPr lvl="4"/>
            <a:r>
              <a:rPr altLang="en-US" lang="zh-CN" noProof="1" smtClean="0"/>
              <a:t>第五级</a:t>
            </a:r>
            <a:endParaRPr altLang="en-US" lang="zh-CN" noProof="1"/>
          </a:p>
        </p:txBody>
      </p:sp>
      <p:sp>
        <p:nvSpPr>
          <p:cNvPr id="1048768" name="日期占位符 3"/>
          <p:cNvSpPr>
            <a:spLocks noGrp="1"/>
          </p:cNvSpPr>
          <p:nvPr>
            <p:ph type="dt" sz="half" idx="10"/>
          </p:nvPr>
        </p:nvSpPr>
        <p:spPr/>
        <p:txBody>
          <a:bodyPr/>
          <a:p>
            <a:pPr algn="l"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769" name="页脚占位符 4"/>
          <p:cNvSpPr>
            <a:spLocks noGrp="1"/>
          </p:cNvSpPr>
          <p:nvPr>
            <p:ph type="ftr" sz="quarter" idx="11"/>
          </p:nvPr>
        </p:nvSpPr>
        <p:spPr/>
        <p:txBody>
          <a:bodyPr/>
          <a:p>
            <a:pPr algn="ct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770" name="灯片编号占位符 5"/>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dt="0" ftr="0" hdr="0" sldNum="1"/>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竖版">
    <p:spTree>
      <p:nvGrpSpPr>
        <p:cNvPr id="100" name=""/>
        <p:cNvGrpSpPr/>
        <p:nvPr/>
      </p:nvGrpSpPr>
      <p:grpSpPr>
        <a:xfrm>
          <a:off x="0" y="0"/>
          <a:ext cx="0" cy="0"/>
          <a:chOff x="0" y="0"/>
          <a:chExt cx="0" cy="0"/>
        </a:xfrm>
      </p:grpSpPr>
      <p:sp>
        <p:nvSpPr>
          <p:cNvPr id="1048750" name="竖排标题 1"/>
          <p:cNvSpPr>
            <a:spLocks noGrp="1"/>
          </p:cNvSpPr>
          <p:nvPr>
            <p:ph type="title" orient="vert"/>
          </p:nvPr>
        </p:nvSpPr>
        <p:spPr>
          <a:xfrm>
            <a:off x="6629400" y="274638"/>
            <a:ext cx="2057400" cy="5851525"/>
          </a:xfrm>
        </p:spPr>
        <p:txBody>
          <a:bodyPr vert="eaVert"/>
          <a:p>
            <a:r>
              <a:rPr altLang="en-US" lang="zh-CN" noProof="1" smtClean="0"/>
              <a:t>单击此处编辑母版标题样式</a:t>
            </a:r>
            <a:endParaRPr altLang="en-US" lang="zh-CN" noProof="1"/>
          </a:p>
        </p:txBody>
      </p:sp>
      <p:sp>
        <p:nvSpPr>
          <p:cNvPr id="1048751" name="竖排文字占位符 2"/>
          <p:cNvSpPr>
            <a:spLocks noGrp="1"/>
          </p:cNvSpPr>
          <p:nvPr>
            <p:ph type="body" orient="vert" idx="1"/>
          </p:nvPr>
        </p:nvSpPr>
        <p:spPr>
          <a:xfrm>
            <a:off x="457200" y="274638"/>
            <a:ext cx="6052930" cy="5851525"/>
          </a:xfrm>
        </p:spPr>
        <p:txBody>
          <a:bodyPr vert="eaVert"/>
          <a:p>
            <a:pPr lvl="0"/>
            <a:r>
              <a:rPr altLang="en-US" lang="zh-CN" noProof="1" smtClean="0"/>
              <a:t>单击此处编辑母版文本样式</a:t>
            </a:r>
            <a:endParaRPr altLang="en-US" lang="zh-CN" noProof="1" smtClean="0"/>
          </a:p>
          <a:p>
            <a:pPr lvl="1"/>
            <a:r>
              <a:rPr altLang="en-US" lang="zh-CN" noProof="1" smtClean="0"/>
              <a:t>第二级</a:t>
            </a:r>
            <a:endParaRPr altLang="en-US" lang="zh-CN" noProof="1" smtClean="0"/>
          </a:p>
          <a:p>
            <a:pPr lvl="2"/>
            <a:r>
              <a:rPr altLang="en-US" lang="zh-CN" noProof="1" smtClean="0"/>
              <a:t>第三级</a:t>
            </a:r>
            <a:endParaRPr altLang="en-US" lang="zh-CN" noProof="1" smtClean="0"/>
          </a:p>
          <a:p>
            <a:pPr lvl="3"/>
            <a:r>
              <a:rPr altLang="en-US" lang="zh-CN" noProof="1" smtClean="0"/>
              <a:t>第四级</a:t>
            </a:r>
            <a:endParaRPr altLang="en-US" lang="zh-CN" noProof="1" smtClean="0"/>
          </a:p>
          <a:p>
            <a:pPr lvl="4"/>
            <a:r>
              <a:rPr altLang="en-US" lang="zh-CN" noProof="1" smtClean="0"/>
              <a:t>第五级</a:t>
            </a:r>
            <a:endParaRPr altLang="en-US" lang="zh-CN" noProof="1"/>
          </a:p>
        </p:txBody>
      </p:sp>
      <p:sp>
        <p:nvSpPr>
          <p:cNvPr id="1048752" name="日期占位符 3"/>
          <p:cNvSpPr>
            <a:spLocks noGrp="1"/>
          </p:cNvSpPr>
          <p:nvPr>
            <p:ph type="dt" sz="half" idx="10"/>
          </p:nvPr>
        </p:nvSpPr>
        <p:spPr/>
        <p:txBody>
          <a:bodyPr/>
          <a:p>
            <a:pPr algn="l"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753" name="页脚占位符 4"/>
          <p:cNvSpPr>
            <a:spLocks noGrp="1"/>
          </p:cNvSpPr>
          <p:nvPr>
            <p:ph type="ftr" sz="quarter" idx="11"/>
          </p:nvPr>
        </p:nvSpPr>
        <p:spPr/>
        <p:txBody>
          <a:bodyPr/>
          <a:p>
            <a:pPr algn="ct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754" name="灯片编号占位符 5"/>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dt="0" ftr="0" hdr="0" sldNum="1"/>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101" name=""/>
        <p:cNvGrpSpPr/>
        <p:nvPr/>
      </p:nvGrpSpPr>
      <p:grpSpPr>
        <a:xfrm>
          <a:off x="0" y="0"/>
          <a:ext cx="0" cy="0"/>
          <a:chOff x="0" y="0"/>
          <a:chExt cx="0" cy="0"/>
        </a:xfrm>
      </p:grpSpPr>
      <p:sp>
        <p:nvSpPr>
          <p:cNvPr id="1048755" name="标题 1"/>
          <p:cNvSpPr>
            <a:spLocks noGrp="1"/>
          </p:cNvSpPr>
          <p:nvPr>
            <p:ph type="title"/>
          </p:nvPr>
        </p:nvSpPr>
        <p:spPr/>
        <p:txBody>
          <a:bodyPr/>
          <a:p>
            <a:r>
              <a:rPr altLang="en-US" lang="zh-CN" noProof="1" smtClean="0"/>
              <a:t>单击此处编辑母版标题样式</a:t>
            </a:r>
            <a:endParaRPr altLang="en-US" lang="zh-CN" noProof="1"/>
          </a:p>
        </p:txBody>
      </p:sp>
      <p:sp>
        <p:nvSpPr>
          <p:cNvPr id="1048756" name="内容占位符 2"/>
          <p:cNvSpPr>
            <a:spLocks noGrp="1"/>
          </p:cNvSpPr>
          <p:nvPr>
            <p:ph idx="1"/>
          </p:nvPr>
        </p:nvSpPr>
        <p:spPr/>
        <p:txBody>
          <a:bodyPr/>
          <a:p>
            <a:pPr lvl="0"/>
            <a:r>
              <a:rPr altLang="en-US" lang="zh-CN" noProof="1" smtClean="0"/>
              <a:t>单击此处编辑母版文本样式</a:t>
            </a:r>
            <a:endParaRPr altLang="en-US" lang="zh-CN" noProof="1" smtClean="0"/>
          </a:p>
          <a:p>
            <a:pPr lvl="1"/>
            <a:r>
              <a:rPr altLang="en-US" lang="zh-CN" noProof="1" smtClean="0"/>
              <a:t>第二级</a:t>
            </a:r>
            <a:endParaRPr altLang="en-US" lang="zh-CN" noProof="1" smtClean="0"/>
          </a:p>
          <a:p>
            <a:pPr lvl="2"/>
            <a:r>
              <a:rPr altLang="en-US" lang="zh-CN" noProof="1" smtClean="0"/>
              <a:t>第三级</a:t>
            </a:r>
            <a:endParaRPr altLang="en-US" lang="zh-CN" noProof="1" smtClean="0"/>
          </a:p>
          <a:p>
            <a:pPr lvl="3"/>
            <a:r>
              <a:rPr altLang="en-US" lang="zh-CN" noProof="1" smtClean="0"/>
              <a:t>第四级</a:t>
            </a:r>
            <a:endParaRPr altLang="en-US" lang="zh-CN" noProof="1" smtClean="0"/>
          </a:p>
          <a:p>
            <a:pPr lvl="4"/>
            <a:r>
              <a:rPr altLang="en-US" lang="zh-CN" noProof="1" smtClean="0"/>
              <a:t>第五级</a:t>
            </a:r>
            <a:endParaRPr altLang="en-US" lang="zh-CN" noProof="1"/>
          </a:p>
        </p:txBody>
      </p:sp>
      <p:sp>
        <p:nvSpPr>
          <p:cNvPr id="1048757" name="日期占位符 3"/>
          <p:cNvSpPr>
            <a:spLocks noGrp="1"/>
          </p:cNvSpPr>
          <p:nvPr>
            <p:ph type="dt" sz="half" idx="10"/>
          </p:nvPr>
        </p:nvSpPr>
        <p:spPr/>
        <p:txBody>
          <a:bodyPr/>
          <a:p>
            <a:pPr algn="l"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758" name="页脚占位符 4"/>
          <p:cNvSpPr>
            <a:spLocks noGrp="1"/>
          </p:cNvSpPr>
          <p:nvPr>
            <p:ph type="ftr" sz="quarter" idx="11"/>
          </p:nvPr>
        </p:nvSpPr>
        <p:spPr/>
        <p:txBody>
          <a:bodyPr/>
          <a:p>
            <a:pPr algn="ct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759" name="灯片编号占位符 5"/>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dt="0" ftr="0" hdr="0" sldNum="1"/>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48" name=""/>
        <p:cNvGrpSpPr/>
        <p:nvPr/>
      </p:nvGrpSpPr>
      <p:grpSpPr>
        <a:xfrm>
          <a:off x="0" y="0"/>
          <a:ext cx="0" cy="0"/>
          <a:chOff x="0" y="0"/>
          <a:chExt cx="0" cy="0"/>
        </a:xfrm>
      </p:grpSpPr>
      <p:sp>
        <p:nvSpPr>
          <p:cNvPr id="1048585" name="标题 1"/>
          <p:cNvSpPr>
            <a:spLocks noGrp="1"/>
          </p:cNvSpPr>
          <p:nvPr>
            <p:ph type="title"/>
          </p:nvPr>
        </p:nvSpPr>
        <p:spPr>
          <a:xfrm>
            <a:off x="623888" y="1709738"/>
            <a:ext cx="7886700" cy="2852737"/>
          </a:xfrm>
        </p:spPr>
        <p:txBody>
          <a:bodyPr anchor="b"/>
          <a:lstStyle>
            <a:lvl1pPr>
              <a:defRPr sz="4500"/>
            </a:lvl1pPr>
          </a:lstStyle>
          <a:p>
            <a:r>
              <a:rPr altLang="en-US" lang="zh-CN" noProof="1" smtClean="0"/>
              <a:t>单击此处编辑母版标题样式</a:t>
            </a:r>
            <a:endParaRPr altLang="en-US" lang="zh-CN" noProof="1"/>
          </a:p>
        </p:txBody>
      </p:sp>
      <p:sp>
        <p:nvSpPr>
          <p:cNvPr id="1048586" name="文本占位符 2"/>
          <p:cNvSpPr>
            <a:spLocks noGrp="1"/>
          </p:cNvSpPr>
          <p:nvPr>
            <p:ph type="body" idx="1"/>
          </p:nvPr>
        </p:nvSpPr>
        <p:spPr>
          <a:xfrm>
            <a:off x="623888" y="4589463"/>
            <a:ext cx="7886700" cy="1500187"/>
          </a:xfrm>
        </p:spPr>
        <p:txBody>
          <a:bodyPr/>
          <a:lstStyle>
            <a:lvl1pPr indent="0" marL="0">
              <a:buNone/>
              <a:defRPr sz="1800">
                <a:solidFill>
                  <a:schemeClr val="tx1">
                    <a:tint val="75000"/>
                  </a:schemeClr>
                </a:solidFill>
              </a:defRPr>
            </a:lvl1pPr>
            <a:lvl2pPr indent="0" marL="342900">
              <a:buNone/>
              <a:defRPr sz="1500">
                <a:solidFill>
                  <a:schemeClr val="tx1">
                    <a:tint val="75000"/>
                  </a:schemeClr>
                </a:solidFill>
              </a:defRPr>
            </a:lvl2pPr>
            <a:lvl3pPr indent="0" marL="685800">
              <a:buNone/>
              <a:defRPr sz="1350">
                <a:solidFill>
                  <a:schemeClr val="tx1">
                    <a:tint val="75000"/>
                  </a:schemeClr>
                </a:solidFill>
              </a:defRPr>
            </a:lvl3pPr>
            <a:lvl4pPr indent="0" marL="1028700">
              <a:buNone/>
              <a:defRPr sz="1200">
                <a:solidFill>
                  <a:schemeClr val="tx1">
                    <a:tint val="75000"/>
                  </a:schemeClr>
                </a:solidFill>
              </a:defRPr>
            </a:lvl4pPr>
            <a:lvl5pPr indent="0" marL="1371600">
              <a:buNone/>
              <a:defRPr sz="1200">
                <a:solidFill>
                  <a:schemeClr val="tx1">
                    <a:tint val="75000"/>
                  </a:schemeClr>
                </a:solidFill>
              </a:defRPr>
            </a:lvl5pPr>
            <a:lvl6pPr indent="0" marL="1714500">
              <a:buNone/>
              <a:defRPr sz="1200">
                <a:solidFill>
                  <a:schemeClr val="tx1">
                    <a:tint val="75000"/>
                  </a:schemeClr>
                </a:solidFill>
              </a:defRPr>
            </a:lvl6pPr>
            <a:lvl7pPr indent="0" marL="2057400">
              <a:buNone/>
              <a:defRPr sz="1200">
                <a:solidFill>
                  <a:schemeClr val="tx1">
                    <a:tint val="75000"/>
                  </a:schemeClr>
                </a:solidFill>
              </a:defRPr>
            </a:lvl7pPr>
            <a:lvl8pPr indent="0" marL="2400300">
              <a:buNone/>
              <a:defRPr sz="1200">
                <a:solidFill>
                  <a:schemeClr val="tx1">
                    <a:tint val="75000"/>
                  </a:schemeClr>
                </a:solidFill>
              </a:defRPr>
            </a:lvl8pPr>
            <a:lvl9pPr indent="0" marL="2743200">
              <a:buNone/>
              <a:defRPr sz="1200">
                <a:solidFill>
                  <a:schemeClr val="tx1">
                    <a:tint val="75000"/>
                  </a:schemeClr>
                </a:solidFill>
              </a:defRPr>
            </a:lvl9pPr>
          </a:lstStyle>
          <a:p>
            <a:pPr lvl="0"/>
            <a:r>
              <a:rPr altLang="en-US" lang="zh-CN" noProof="1" smtClean="0"/>
              <a:t>单击此处编辑母版文本样式</a:t>
            </a:r>
            <a:endParaRPr altLang="en-US" lang="zh-CN" noProof="1" smtClean="0"/>
          </a:p>
        </p:txBody>
      </p:sp>
      <p:sp>
        <p:nvSpPr>
          <p:cNvPr id="1048587" name="日期占位符 3"/>
          <p:cNvSpPr>
            <a:spLocks noGrp="1"/>
          </p:cNvSpPr>
          <p:nvPr>
            <p:ph type="dt" sz="half" idx="10"/>
          </p:nvPr>
        </p:nvSpPr>
        <p:spPr/>
        <p:txBody>
          <a:bodyPr/>
          <a:p>
            <a:pPr algn="l"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588" name="页脚占位符 4"/>
          <p:cNvSpPr>
            <a:spLocks noGrp="1"/>
          </p:cNvSpPr>
          <p:nvPr>
            <p:ph type="ftr" sz="quarter" idx="11"/>
          </p:nvPr>
        </p:nvSpPr>
        <p:spPr/>
        <p:txBody>
          <a:bodyPr/>
          <a:p>
            <a:pPr algn="ct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589" name="灯片编号占位符 5"/>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dt="0" ftr="0" hdr="0" sldNum="1"/>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104" name=""/>
        <p:cNvGrpSpPr/>
        <p:nvPr/>
      </p:nvGrpSpPr>
      <p:grpSpPr>
        <a:xfrm>
          <a:off x="0" y="0"/>
          <a:ext cx="0" cy="0"/>
          <a:chOff x="0" y="0"/>
          <a:chExt cx="0" cy="0"/>
        </a:xfrm>
      </p:grpSpPr>
      <p:sp>
        <p:nvSpPr>
          <p:cNvPr id="1048771" name="标题 1"/>
          <p:cNvSpPr>
            <a:spLocks noGrp="1"/>
          </p:cNvSpPr>
          <p:nvPr>
            <p:ph type="title"/>
          </p:nvPr>
        </p:nvSpPr>
        <p:spPr/>
        <p:txBody>
          <a:bodyPr/>
          <a:p>
            <a:r>
              <a:rPr altLang="en-US" lang="zh-CN" noProof="1" smtClean="0"/>
              <a:t>单击此处编辑母版标题样式</a:t>
            </a:r>
            <a:endParaRPr altLang="en-US" lang="zh-CN" noProof="1"/>
          </a:p>
        </p:txBody>
      </p:sp>
      <p:sp>
        <p:nvSpPr>
          <p:cNvPr id="1048772" name="内容占位符 2"/>
          <p:cNvSpPr>
            <a:spLocks noGrp="1"/>
          </p:cNvSpPr>
          <p:nvPr>
            <p:ph sz="half" idx="1"/>
          </p:nvPr>
        </p:nvSpPr>
        <p:spPr>
          <a:xfrm>
            <a:off x="457200" y="1600200"/>
            <a:ext cx="4032504" cy="4525963"/>
          </a:xfrm>
        </p:spPr>
        <p:txBody>
          <a:bodyPr/>
          <a:p>
            <a:pPr lvl="0"/>
            <a:r>
              <a:rPr altLang="en-US" lang="zh-CN" noProof="1" smtClean="0"/>
              <a:t>单击此处编辑母版文本样式</a:t>
            </a:r>
            <a:endParaRPr altLang="en-US" lang="zh-CN" noProof="1" smtClean="0"/>
          </a:p>
          <a:p>
            <a:pPr lvl="1"/>
            <a:r>
              <a:rPr altLang="en-US" lang="zh-CN" noProof="1" smtClean="0"/>
              <a:t>第二级</a:t>
            </a:r>
            <a:endParaRPr altLang="en-US" lang="zh-CN" noProof="1" smtClean="0"/>
          </a:p>
          <a:p>
            <a:pPr lvl="2"/>
            <a:r>
              <a:rPr altLang="en-US" lang="zh-CN" noProof="1" smtClean="0"/>
              <a:t>第三级</a:t>
            </a:r>
            <a:endParaRPr altLang="en-US" lang="zh-CN" noProof="1" smtClean="0"/>
          </a:p>
          <a:p>
            <a:pPr lvl="3"/>
            <a:r>
              <a:rPr altLang="en-US" lang="zh-CN" noProof="1" smtClean="0"/>
              <a:t>第四级</a:t>
            </a:r>
            <a:endParaRPr altLang="en-US" lang="zh-CN" noProof="1" smtClean="0"/>
          </a:p>
          <a:p>
            <a:pPr lvl="4"/>
            <a:r>
              <a:rPr altLang="en-US" lang="zh-CN" noProof="1" smtClean="0"/>
              <a:t>第五级</a:t>
            </a:r>
            <a:endParaRPr altLang="en-US" lang="zh-CN" noProof="1"/>
          </a:p>
        </p:txBody>
      </p:sp>
      <p:sp>
        <p:nvSpPr>
          <p:cNvPr id="1048773" name="内容占位符 3"/>
          <p:cNvSpPr>
            <a:spLocks noGrp="1"/>
          </p:cNvSpPr>
          <p:nvPr>
            <p:ph sz="half" idx="2"/>
          </p:nvPr>
        </p:nvSpPr>
        <p:spPr>
          <a:xfrm>
            <a:off x="4654296" y="1600200"/>
            <a:ext cx="4032504" cy="4525963"/>
          </a:xfrm>
        </p:spPr>
        <p:txBody>
          <a:bodyPr/>
          <a:p>
            <a:pPr lvl="0"/>
            <a:r>
              <a:rPr altLang="en-US" lang="zh-CN" noProof="1" smtClean="0"/>
              <a:t>单击此处编辑母版文本样式</a:t>
            </a:r>
            <a:endParaRPr altLang="en-US" lang="zh-CN" noProof="1" smtClean="0"/>
          </a:p>
          <a:p>
            <a:pPr lvl="1"/>
            <a:r>
              <a:rPr altLang="en-US" lang="zh-CN" noProof="1" smtClean="0"/>
              <a:t>第二级</a:t>
            </a:r>
            <a:endParaRPr altLang="en-US" lang="zh-CN" noProof="1" smtClean="0"/>
          </a:p>
          <a:p>
            <a:pPr lvl="2"/>
            <a:r>
              <a:rPr altLang="en-US" lang="zh-CN" noProof="1" smtClean="0"/>
              <a:t>第三级</a:t>
            </a:r>
            <a:endParaRPr altLang="en-US" lang="zh-CN" noProof="1" smtClean="0"/>
          </a:p>
          <a:p>
            <a:pPr lvl="3"/>
            <a:r>
              <a:rPr altLang="en-US" lang="zh-CN" noProof="1" smtClean="0"/>
              <a:t>第四级</a:t>
            </a:r>
            <a:endParaRPr altLang="en-US" lang="zh-CN" noProof="1" smtClean="0"/>
          </a:p>
          <a:p>
            <a:pPr lvl="4"/>
            <a:r>
              <a:rPr altLang="en-US" lang="zh-CN" noProof="1" smtClean="0"/>
              <a:t>第五级</a:t>
            </a:r>
            <a:endParaRPr altLang="en-US" lang="zh-CN" noProof="1"/>
          </a:p>
        </p:txBody>
      </p:sp>
      <p:sp>
        <p:nvSpPr>
          <p:cNvPr id="1048774" name="日期占位符 4"/>
          <p:cNvSpPr>
            <a:spLocks noGrp="1"/>
          </p:cNvSpPr>
          <p:nvPr>
            <p:ph type="dt" sz="half" idx="10"/>
          </p:nvPr>
        </p:nvSpPr>
        <p:spPr/>
        <p:txBody>
          <a:bodyPr/>
          <a:p>
            <a:pPr algn="l"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775" name="页脚占位符 5"/>
          <p:cNvSpPr>
            <a:spLocks noGrp="1"/>
          </p:cNvSpPr>
          <p:nvPr>
            <p:ph type="ftr" sz="quarter" idx="11"/>
          </p:nvPr>
        </p:nvSpPr>
        <p:spPr/>
        <p:txBody>
          <a:bodyPr/>
          <a:p>
            <a:pPr algn="ct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776" name="灯片编号占位符 6"/>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dt="0" ftr="0" hdr="0" sldNum="1"/>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105" name=""/>
        <p:cNvGrpSpPr/>
        <p:nvPr/>
      </p:nvGrpSpPr>
      <p:grpSpPr>
        <a:xfrm>
          <a:off x="0" y="0"/>
          <a:ext cx="0" cy="0"/>
          <a:chOff x="0" y="0"/>
          <a:chExt cx="0" cy="0"/>
        </a:xfrm>
      </p:grpSpPr>
      <p:sp>
        <p:nvSpPr>
          <p:cNvPr id="1048777" name="标题 1"/>
          <p:cNvSpPr>
            <a:spLocks noGrp="1"/>
          </p:cNvSpPr>
          <p:nvPr>
            <p:ph type="title"/>
          </p:nvPr>
        </p:nvSpPr>
        <p:spPr>
          <a:xfrm>
            <a:off x="629841" y="365125"/>
            <a:ext cx="7886700" cy="1325563"/>
          </a:xfrm>
        </p:spPr>
        <p:txBody>
          <a:bodyPr/>
          <a:p>
            <a:r>
              <a:rPr altLang="en-US" lang="zh-CN" noProof="1" smtClean="0"/>
              <a:t>单击此处编辑母版标题样式</a:t>
            </a:r>
            <a:endParaRPr altLang="en-US" lang="zh-CN" noProof="1"/>
          </a:p>
        </p:txBody>
      </p:sp>
      <p:sp>
        <p:nvSpPr>
          <p:cNvPr id="1048778" name="文本占位符 2"/>
          <p:cNvSpPr>
            <a:spLocks noGrp="1"/>
          </p:cNvSpPr>
          <p:nvPr>
            <p:ph type="body" idx="1"/>
          </p:nvPr>
        </p:nvSpPr>
        <p:spPr>
          <a:xfrm>
            <a:off x="890081" y="1778438"/>
            <a:ext cx="3655181" cy="823912"/>
          </a:xfrm>
        </p:spPr>
        <p:txBody>
          <a:bodyPr anchor="ctr"/>
          <a:lstStyle>
            <a:lvl1pPr indent="0" marL="0">
              <a:buNone/>
              <a:defRPr sz="2100"/>
            </a:lvl1pPr>
            <a:lvl2pPr indent="0" marL="342900">
              <a:buNone/>
              <a:defRPr sz="1800"/>
            </a:lvl2pPr>
            <a:lvl3pPr indent="0" marL="685800">
              <a:buNone/>
              <a:defRPr sz="1500"/>
            </a:lvl3pPr>
            <a:lvl4pPr indent="0" marL="1028700">
              <a:buNone/>
              <a:defRPr sz="1350"/>
            </a:lvl4pPr>
            <a:lvl5pPr indent="0" marL="1371600">
              <a:buNone/>
              <a:defRPr sz="1350"/>
            </a:lvl5pPr>
            <a:lvl6pPr indent="0" marL="1714500">
              <a:buNone/>
              <a:defRPr sz="1350"/>
            </a:lvl6pPr>
            <a:lvl7pPr indent="0" marL="2057400">
              <a:buNone/>
              <a:defRPr sz="1350"/>
            </a:lvl7pPr>
            <a:lvl8pPr indent="0" marL="2400300">
              <a:buNone/>
              <a:defRPr sz="1350"/>
            </a:lvl8pPr>
            <a:lvl9pPr indent="0" marL="2743200">
              <a:buNone/>
              <a:defRPr sz="1350"/>
            </a:lvl9pPr>
          </a:lstStyle>
          <a:p>
            <a:pPr lvl="0"/>
            <a:r>
              <a:rPr altLang="en-US" lang="zh-CN" noProof="1" smtClean="0"/>
              <a:t>单击此处编辑母版文本样式</a:t>
            </a:r>
            <a:endParaRPr altLang="en-US" lang="zh-CN" noProof="1" smtClean="0"/>
          </a:p>
        </p:txBody>
      </p:sp>
      <p:sp>
        <p:nvSpPr>
          <p:cNvPr id="1048779" name="内容占位符 3"/>
          <p:cNvSpPr>
            <a:spLocks noGrp="1"/>
          </p:cNvSpPr>
          <p:nvPr>
            <p:ph sz="half" idx="2"/>
          </p:nvPr>
        </p:nvSpPr>
        <p:spPr>
          <a:xfrm>
            <a:off x="890081" y="2665379"/>
            <a:ext cx="3655181" cy="3524284"/>
          </a:xfrm>
        </p:spPr>
        <p:txBody>
          <a:bodyPr/>
          <a:p>
            <a:pPr lvl="0"/>
            <a:r>
              <a:rPr altLang="en-US" lang="zh-CN" noProof="1" smtClean="0"/>
              <a:t>单击此处编辑母版文本样式</a:t>
            </a:r>
            <a:endParaRPr altLang="en-US" lang="zh-CN" noProof="1" smtClean="0"/>
          </a:p>
          <a:p>
            <a:pPr lvl="1"/>
            <a:r>
              <a:rPr altLang="en-US" lang="zh-CN" noProof="1" smtClean="0"/>
              <a:t>第二级</a:t>
            </a:r>
            <a:endParaRPr altLang="en-US" lang="zh-CN" noProof="1" smtClean="0"/>
          </a:p>
          <a:p>
            <a:pPr lvl="2"/>
            <a:r>
              <a:rPr altLang="en-US" lang="zh-CN" noProof="1" smtClean="0"/>
              <a:t>第三级</a:t>
            </a:r>
            <a:endParaRPr altLang="en-US" lang="zh-CN" noProof="1" smtClean="0"/>
          </a:p>
          <a:p>
            <a:pPr lvl="3"/>
            <a:r>
              <a:rPr altLang="en-US" lang="zh-CN" noProof="1" smtClean="0"/>
              <a:t>第四级</a:t>
            </a:r>
            <a:endParaRPr altLang="en-US" lang="zh-CN" noProof="1" smtClean="0"/>
          </a:p>
          <a:p>
            <a:pPr lvl="4"/>
            <a:r>
              <a:rPr altLang="en-US" lang="zh-CN" noProof="1" smtClean="0"/>
              <a:t>第五级</a:t>
            </a:r>
            <a:endParaRPr altLang="en-US" lang="zh-CN" noProof="1"/>
          </a:p>
        </p:txBody>
      </p:sp>
      <p:sp>
        <p:nvSpPr>
          <p:cNvPr id="1048780" name="文本占位符 4"/>
          <p:cNvSpPr>
            <a:spLocks noGrp="1"/>
          </p:cNvSpPr>
          <p:nvPr>
            <p:ph type="body" sz="quarter" idx="3"/>
          </p:nvPr>
        </p:nvSpPr>
        <p:spPr>
          <a:xfrm>
            <a:off x="4692704" y="1778438"/>
            <a:ext cx="3673182" cy="823912"/>
          </a:xfrm>
        </p:spPr>
        <p:txBody>
          <a:bodyPr anchor="ctr"/>
          <a:lstStyle>
            <a:lvl1pPr indent="0" marL="0">
              <a:buNone/>
              <a:defRPr sz="2100"/>
            </a:lvl1pPr>
            <a:lvl2pPr indent="0" marL="342900">
              <a:buNone/>
              <a:defRPr sz="1800"/>
            </a:lvl2pPr>
            <a:lvl3pPr indent="0" marL="685800">
              <a:buNone/>
              <a:defRPr sz="1500"/>
            </a:lvl3pPr>
            <a:lvl4pPr indent="0" marL="1028700">
              <a:buNone/>
              <a:defRPr sz="1350"/>
            </a:lvl4pPr>
            <a:lvl5pPr indent="0" marL="1371600">
              <a:buNone/>
              <a:defRPr sz="1350"/>
            </a:lvl5pPr>
            <a:lvl6pPr indent="0" marL="1714500">
              <a:buNone/>
              <a:defRPr sz="1350"/>
            </a:lvl6pPr>
            <a:lvl7pPr indent="0" marL="2057400">
              <a:buNone/>
              <a:defRPr sz="1350"/>
            </a:lvl7pPr>
            <a:lvl8pPr indent="0" marL="2400300">
              <a:buNone/>
              <a:defRPr sz="1350"/>
            </a:lvl8pPr>
            <a:lvl9pPr indent="0" marL="2743200">
              <a:buNone/>
              <a:defRPr sz="1350"/>
            </a:lvl9pPr>
          </a:lstStyle>
          <a:p>
            <a:pPr lvl="0"/>
            <a:r>
              <a:rPr altLang="en-US" lang="zh-CN" noProof="1" smtClean="0"/>
              <a:t>单击此处编辑母版文本样式</a:t>
            </a:r>
            <a:endParaRPr altLang="en-US" lang="zh-CN" noProof="1" smtClean="0"/>
          </a:p>
        </p:txBody>
      </p:sp>
      <p:sp>
        <p:nvSpPr>
          <p:cNvPr id="1048781" name="内容占位符 5"/>
          <p:cNvSpPr>
            <a:spLocks noGrp="1"/>
          </p:cNvSpPr>
          <p:nvPr>
            <p:ph sz="quarter" idx="4"/>
          </p:nvPr>
        </p:nvSpPr>
        <p:spPr>
          <a:xfrm>
            <a:off x="4692704" y="2665379"/>
            <a:ext cx="3673182" cy="3524284"/>
          </a:xfrm>
        </p:spPr>
        <p:txBody>
          <a:bodyPr/>
          <a:p>
            <a:pPr lvl="0"/>
            <a:r>
              <a:rPr altLang="en-US" lang="zh-CN" noProof="1" smtClean="0"/>
              <a:t>单击此处编辑母版文本样式</a:t>
            </a:r>
            <a:endParaRPr altLang="en-US" lang="zh-CN" noProof="1" smtClean="0"/>
          </a:p>
          <a:p>
            <a:pPr lvl="1"/>
            <a:r>
              <a:rPr altLang="en-US" lang="zh-CN" noProof="1" smtClean="0"/>
              <a:t>第二级</a:t>
            </a:r>
            <a:endParaRPr altLang="en-US" lang="zh-CN" noProof="1" smtClean="0"/>
          </a:p>
          <a:p>
            <a:pPr lvl="2"/>
            <a:r>
              <a:rPr altLang="en-US" lang="zh-CN" noProof="1" smtClean="0"/>
              <a:t>第三级</a:t>
            </a:r>
            <a:endParaRPr altLang="en-US" lang="zh-CN" noProof="1" smtClean="0"/>
          </a:p>
          <a:p>
            <a:pPr lvl="3"/>
            <a:r>
              <a:rPr altLang="en-US" lang="zh-CN" noProof="1" smtClean="0"/>
              <a:t>第四级</a:t>
            </a:r>
            <a:endParaRPr altLang="en-US" lang="zh-CN" noProof="1" smtClean="0"/>
          </a:p>
          <a:p>
            <a:pPr lvl="4"/>
            <a:r>
              <a:rPr altLang="en-US" lang="zh-CN" noProof="1" smtClean="0"/>
              <a:t>第五级</a:t>
            </a:r>
            <a:endParaRPr altLang="en-US" lang="zh-CN" noProof="1"/>
          </a:p>
        </p:txBody>
      </p:sp>
      <p:sp>
        <p:nvSpPr>
          <p:cNvPr id="1048782" name="日期占位符 6"/>
          <p:cNvSpPr>
            <a:spLocks noGrp="1"/>
          </p:cNvSpPr>
          <p:nvPr>
            <p:ph type="dt" sz="half" idx="10"/>
          </p:nvPr>
        </p:nvSpPr>
        <p:spPr/>
        <p:txBody>
          <a:bodyPr/>
          <a:p>
            <a:pPr algn="l"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783" name="页脚占位符 7"/>
          <p:cNvSpPr>
            <a:spLocks noGrp="1"/>
          </p:cNvSpPr>
          <p:nvPr>
            <p:ph type="ftr" sz="quarter" idx="11"/>
          </p:nvPr>
        </p:nvSpPr>
        <p:spPr/>
        <p:txBody>
          <a:bodyPr/>
          <a:p>
            <a:pPr algn="ct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784" name="灯片编号占位符 8"/>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dt="0" ftr="0" hdr="0" sldNum="1"/>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99" name=""/>
        <p:cNvGrpSpPr/>
        <p:nvPr/>
      </p:nvGrpSpPr>
      <p:grpSpPr>
        <a:xfrm>
          <a:off x="0" y="0"/>
          <a:ext cx="0" cy="0"/>
          <a:chOff x="0" y="0"/>
          <a:chExt cx="0" cy="0"/>
        </a:xfrm>
      </p:grpSpPr>
      <p:sp>
        <p:nvSpPr>
          <p:cNvPr id="1048746" name="标题 1"/>
          <p:cNvSpPr>
            <a:spLocks noGrp="1"/>
          </p:cNvSpPr>
          <p:nvPr>
            <p:ph type="title"/>
          </p:nvPr>
        </p:nvSpPr>
        <p:spPr/>
        <p:txBody>
          <a:bodyPr/>
          <a:p>
            <a:r>
              <a:rPr altLang="en-US" lang="zh-CN" noProof="1" smtClean="0"/>
              <a:t>单击此处编辑母版标题样式</a:t>
            </a:r>
            <a:endParaRPr altLang="en-US" lang="zh-CN" noProof="1"/>
          </a:p>
        </p:txBody>
      </p:sp>
      <p:sp>
        <p:nvSpPr>
          <p:cNvPr id="1048747" name="日期占位符 2"/>
          <p:cNvSpPr>
            <a:spLocks noGrp="1"/>
          </p:cNvSpPr>
          <p:nvPr>
            <p:ph type="dt" sz="half" idx="10"/>
          </p:nvPr>
        </p:nvSpPr>
        <p:spPr/>
        <p:txBody>
          <a:bodyPr/>
          <a:p>
            <a:pPr algn="l"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748" name="页脚占位符 3"/>
          <p:cNvSpPr>
            <a:spLocks noGrp="1"/>
          </p:cNvSpPr>
          <p:nvPr>
            <p:ph type="ftr" sz="quarter" idx="11"/>
          </p:nvPr>
        </p:nvSpPr>
        <p:spPr/>
        <p:txBody>
          <a:bodyPr/>
          <a:p>
            <a:pPr algn="ct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749" name="灯片编号占位符 4"/>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dt="0" ftr="0" hdr="0" sldNum="1"/>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25" name=""/>
        <p:cNvGrpSpPr/>
        <p:nvPr/>
      </p:nvGrpSpPr>
      <p:grpSpPr>
        <a:xfrm>
          <a:off x="0" y="0"/>
          <a:ext cx="0" cy="0"/>
          <a:chOff x="0" y="0"/>
          <a:chExt cx="0" cy="0"/>
        </a:xfrm>
      </p:grpSpPr>
      <p:sp>
        <p:nvSpPr>
          <p:cNvPr id="1048581" name="日期占位符 1"/>
          <p:cNvSpPr>
            <a:spLocks noGrp="1"/>
          </p:cNvSpPr>
          <p:nvPr>
            <p:ph type="dt" sz="half" idx="10"/>
          </p:nvPr>
        </p:nvSpPr>
        <p:spPr/>
        <p:txBody>
          <a:bodyPr/>
          <a:p>
            <a:pPr algn="l"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582" name="页脚占位符 2"/>
          <p:cNvSpPr>
            <a:spLocks noGrp="1"/>
          </p:cNvSpPr>
          <p:nvPr>
            <p:ph type="ftr" sz="quarter" idx="11"/>
          </p:nvPr>
        </p:nvSpPr>
        <p:spPr/>
        <p:txBody>
          <a:bodyPr/>
          <a:p>
            <a:pPr algn="ct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583" name="灯片编号占位符 3"/>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dt="0" ftr="0" hdr="0" sldNum="1"/>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内容与标题">
    <p:spTree>
      <p:nvGrpSpPr>
        <p:cNvPr id="106" name=""/>
        <p:cNvGrpSpPr/>
        <p:nvPr/>
      </p:nvGrpSpPr>
      <p:grpSpPr>
        <a:xfrm>
          <a:off x="0" y="0"/>
          <a:ext cx="0" cy="0"/>
          <a:chOff x="0" y="0"/>
          <a:chExt cx="0" cy="0"/>
        </a:xfrm>
      </p:grpSpPr>
      <p:sp>
        <p:nvSpPr>
          <p:cNvPr id="1048785" name="标题 1"/>
          <p:cNvSpPr>
            <a:spLocks noGrp="1"/>
          </p:cNvSpPr>
          <p:nvPr>
            <p:ph type="title"/>
          </p:nvPr>
        </p:nvSpPr>
        <p:spPr>
          <a:xfrm>
            <a:off x="629841" y="457200"/>
            <a:ext cx="2949178" cy="1600200"/>
          </a:xfrm>
        </p:spPr>
        <p:txBody>
          <a:bodyPr anchor="b"/>
          <a:lstStyle>
            <a:lvl1pPr>
              <a:defRPr sz="2400"/>
            </a:lvl1pPr>
          </a:lstStyle>
          <a:p>
            <a:r>
              <a:rPr altLang="en-US" lang="zh-CN" noProof="1" smtClean="0"/>
              <a:t>单击此处编辑母版标题样式</a:t>
            </a:r>
            <a:endParaRPr altLang="en-US" lang="zh-CN" noProof="1"/>
          </a:p>
        </p:txBody>
      </p:sp>
      <p:sp>
        <p:nvSpPr>
          <p:cNvPr id="1048786"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altLang="en-US" lang="zh-CN" noProof="1" smtClean="0"/>
              <a:t>单击此处编辑母版文本样式</a:t>
            </a:r>
            <a:endParaRPr altLang="en-US" lang="zh-CN" noProof="1" smtClean="0"/>
          </a:p>
          <a:p>
            <a:pPr lvl="1"/>
            <a:r>
              <a:rPr altLang="en-US" lang="zh-CN" noProof="1" smtClean="0"/>
              <a:t>第二级</a:t>
            </a:r>
            <a:endParaRPr altLang="en-US" lang="zh-CN" noProof="1" smtClean="0"/>
          </a:p>
          <a:p>
            <a:pPr lvl="2"/>
            <a:r>
              <a:rPr altLang="en-US" lang="zh-CN" noProof="1" smtClean="0"/>
              <a:t>第三级</a:t>
            </a:r>
            <a:endParaRPr altLang="en-US" lang="zh-CN" noProof="1" smtClean="0"/>
          </a:p>
          <a:p>
            <a:pPr lvl="3"/>
            <a:r>
              <a:rPr altLang="en-US" lang="zh-CN" noProof="1" smtClean="0"/>
              <a:t>第四级</a:t>
            </a:r>
            <a:endParaRPr altLang="en-US" lang="zh-CN" noProof="1" smtClean="0"/>
          </a:p>
          <a:p>
            <a:pPr lvl="4"/>
            <a:r>
              <a:rPr altLang="en-US" lang="zh-CN" noProof="1" smtClean="0"/>
              <a:t>第五级</a:t>
            </a:r>
            <a:endParaRPr altLang="en-US" lang="zh-CN" noProof="1"/>
          </a:p>
        </p:txBody>
      </p:sp>
      <p:sp>
        <p:nvSpPr>
          <p:cNvPr id="1048787" name="文本占位符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altLang="en-US" lang="zh-CN" noProof="1" smtClean="0"/>
              <a:t>单击此处编辑母版文本样式</a:t>
            </a:r>
            <a:endParaRPr altLang="en-US" lang="zh-CN" noProof="1" smtClean="0"/>
          </a:p>
        </p:txBody>
      </p:sp>
      <p:sp>
        <p:nvSpPr>
          <p:cNvPr id="1048788" name="日期占位符 4"/>
          <p:cNvSpPr>
            <a:spLocks noGrp="1"/>
          </p:cNvSpPr>
          <p:nvPr>
            <p:ph type="dt" sz="half" idx="10"/>
          </p:nvPr>
        </p:nvSpPr>
        <p:spPr/>
        <p:txBody>
          <a:bodyPr/>
          <a:p>
            <a:pPr algn="l"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789" name="页脚占位符 5"/>
          <p:cNvSpPr>
            <a:spLocks noGrp="1"/>
          </p:cNvSpPr>
          <p:nvPr>
            <p:ph type="ftr" sz="quarter" idx="11"/>
          </p:nvPr>
        </p:nvSpPr>
        <p:spPr/>
        <p:txBody>
          <a:bodyPr/>
          <a:p>
            <a:pPr algn="ct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790" name="灯片编号占位符 6"/>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dt="0" ftr="0" hdr="0" sldNum="1"/>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102" name=""/>
        <p:cNvGrpSpPr/>
        <p:nvPr/>
      </p:nvGrpSpPr>
      <p:grpSpPr>
        <a:xfrm>
          <a:off x="0" y="0"/>
          <a:ext cx="0" cy="0"/>
          <a:chOff x="0" y="0"/>
          <a:chExt cx="0" cy="0"/>
        </a:xfrm>
      </p:grpSpPr>
      <p:sp>
        <p:nvSpPr>
          <p:cNvPr id="1048760" name="标题 1"/>
          <p:cNvSpPr>
            <a:spLocks noGrp="1"/>
          </p:cNvSpPr>
          <p:nvPr>
            <p:ph type="title"/>
          </p:nvPr>
        </p:nvSpPr>
        <p:spPr>
          <a:xfrm>
            <a:off x="629841" y="457200"/>
            <a:ext cx="3124012" cy="1600200"/>
          </a:xfrm>
        </p:spPr>
        <p:txBody>
          <a:bodyPr anchor="b"/>
          <a:lstStyle>
            <a:lvl1pPr>
              <a:defRPr sz="2400"/>
            </a:lvl1pPr>
          </a:lstStyle>
          <a:p>
            <a:r>
              <a:rPr altLang="en-US" lang="zh-CN" noProof="1" smtClean="0"/>
              <a:t>单击此处编辑母版标题样式</a:t>
            </a:r>
            <a:endParaRPr altLang="en-US" lang="zh-CN" noProof="1"/>
          </a:p>
        </p:txBody>
      </p:sp>
      <p:sp>
        <p:nvSpPr>
          <p:cNvPr id="1048761" name="图片占位符 2"/>
          <p:cNvSpPr>
            <a:spLocks noGrp="1"/>
          </p:cNvSpPr>
          <p:nvPr>
            <p:ph type="pic" idx="1"/>
          </p:nvPr>
        </p:nvSpPr>
        <p:spPr>
          <a:xfrm>
            <a:off x="3887391" y="457201"/>
            <a:ext cx="4629150" cy="5403850"/>
          </a:xfrm>
        </p:spPr>
        <p:txBody>
          <a:bodyPr anchor="t" anchorCtr="0" bIns="45720" compatLnSpc="1" lIns="91440" numCol="1" rIns="91440" tIns="45720" vert="horz" wrap="square"/>
          <a:lstStyle>
            <a:lvl1pPr indent="0" marL="0">
              <a:buNone/>
              <a:defRPr sz="2400"/>
            </a:lvl1pPr>
            <a:lvl2pPr indent="0" marL="342900">
              <a:buNone/>
              <a:defRPr sz="2100"/>
            </a:lvl2pPr>
            <a:lvl3pPr indent="0" marL="685800">
              <a:buNone/>
              <a:defRPr sz="1800"/>
            </a:lvl3pPr>
            <a:lvl4pPr indent="0" marL="1028700">
              <a:buNone/>
              <a:defRPr sz="1500"/>
            </a:lvl4pPr>
            <a:lvl5pPr indent="0" marL="1371600">
              <a:buNone/>
              <a:defRPr sz="1500"/>
            </a:lvl5pPr>
            <a:lvl6pPr indent="0" marL="1714500">
              <a:buNone/>
              <a:defRPr sz="1500"/>
            </a:lvl6pPr>
            <a:lvl7pPr indent="0" marL="2057400">
              <a:buNone/>
              <a:defRPr sz="1500"/>
            </a:lvl7pPr>
            <a:lvl8pPr indent="0" marL="2400300">
              <a:buNone/>
              <a:defRPr sz="1500"/>
            </a:lvl8pPr>
            <a:lvl9pPr indent="0" marL="2743200">
              <a:buNone/>
              <a:defRPr sz="1500"/>
            </a:lvl9pPr>
          </a:lstStyle>
          <a:p>
            <a:pPr algn="l" defTabSz="914400" eaLnBrk="0" fontAlgn="base" hangingPunct="0" indent="0" latinLnBrk="1" lvl="0" marL="0" marR="0" rtl="0">
              <a:lnSpc>
                <a:spcPct val="100000"/>
              </a:lnSpc>
              <a:spcBef>
                <a:spcPct val="20000"/>
              </a:spcBef>
              <a:spcAft>
                <a:spcPct val="0"/>
              </a:spcAft>
              <a:buClrTx/>
              <a:buSzTx/>
              <a:buFontTx/>
              <a:buNone/>
            </a:pPr>
            <a:endParaRPr altLang="en-US" baseline="0" b="1" cap="none" sz="2400" i="0" kern="1200" kumimoji="0" lang="zh-CN" noProof="1" normalizeH="0" spc="0" strike="noStrike" u="none">
              <a:ln>
                <a:noFill/>
              </a:ln>
              <a:solidFill>
                <a:schemeClr val="tx1"/>
              </a:solidFill>
              <a:effectLst/>
              <a:uLnTx/>
              <a:uFillTx/>
              <a:latin typeface="+mn-lt"/>
              <a:ea typeface="+mn-ea"/>
              <a:cs typeface="+mn-cs"/>
            </a:endParaRPr>
          </a:p>
        </p:txBody>
      </p:sp>
      <p:sp>
        <p:nvSpPr>
          <p:cNvPr id="1048762" name="文本占位符 3"/>
          <p:cNvSpPr>
            <a:spLocks noGrp="1"/>
          </p:cNvSpPr>
          <p:nvPr>
            <p:ph type="body" sz="half" idx="2"/>
          </p:nvPr>
        </p:nvSpPr>
        <p:spPr>
          <a:xfrm>
            <a:off x="629841" y="2057400"/>
            <a:ext cx="3124012" cy="3811588"/>
          </a:xfrm>
        </p:spPr>
        <p:txBody>
          <a:bodyPr/>
          <a:lstStyle>
            <a:lvl1pPr indent="0" marL="0">
              <a:buNone/>
              <a:defRPr sz="1500"/>
            </a:lvl1pPr>
            <a:lvl2pPr indent="0" marL="342900">
              <a:buNone/>
              <a:defRPr sz="1350"/>
            </a:lvl2pPr>
            <a:lvl3pPr indent="0" marL="685800">
              <a:buNone/>
              <a:defRPr sz="1200"/>
            </a:lvl3pPr>
            <a:lvl4pPr indent="0" marL="1028700">
              <a:buNone/>
              <a:defRPr sz="1050"/>
            </a:lvl4pPr>
            <a:lvl5pPr indent="0" marL="1371600">
              <a:buNone/>
              <a:defRPr sz="1050"/>
            </a:lvl5pPr>
            <a:lvl6pPr indent="0" marL="1714500">
              <a:buNone/>
              <a:defRPr sz="1050"/>
            </a:lvl6pPr>
            <a:lvl7pPr indent="0" marL="2057400">
              <a:buNone/>
              <a:defRPr sz="1050"/>
            </a:lvl7pPr>
            <a:lvl8pPr indent="0" marL="2400300">
              <a:buNone/>
              <a:defRPr sz="1050"/>
            </a:lvl8pPr>
            <a:lvl9pPr indent="0" marL="2743200">
              <a:buNone/>
              <a:defRPr sz="1050"/>
            </a:lvl9pPr>
          </a:lstStyle>
          <a:p>
            <a:pPr lvl="0"/>
            <a:r>
              <a:rPr altLang="en-US" lang="zh-CN" noProof="1" smtClean="0"/>
              <a:t>单击此处编辑母版文本样式</a:t>
            </a:r>
            <a:endParaRPr altLang="en-US" lang="zh-CN" noProof="1" smtClean="0"/>
          </a:p>
        </p:txBody>
      </p:sp>
      <p:sp>
        <p:nvSpPr>
          <p:cNvPr id="1048763" name="日期占位符 4"/>
          <p:cNvSpPr>
            <a:spLocks noGrp="1"/>
          </p:cNvSpPr>
          <p:nvPr>
            <p:ph type="dt" sz="half" idx="10"/>
          </p:nvPr>
        </p:nvSpPr>
        <p:spPr/>
        <p:txBody>
          <a:bodyPr/>
          <a:p>
            <a:pPr algn="l"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764" name="页脚占位符 5"/>
          <p:cNvSpPr>
            <a:spLocks noGrp="1"/>
          </p:cNvSpPr>
          <p:nvPr>
            <p:ph type="ftr" sz="quarter" idx="11"/>
          </p:nvPr>
        </p:nvSpPr>
        <p:spPr/>
        <p:txBody>
          <a:bodyPr/>
          <a:p>
            <a:pPr algn="ct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765" name="灯片编号占位符 6"/>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dt="0" ftr="0" hdr="0" sldNum="1"/>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image" Target="../media/image1.jpeg"/><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3" name=""/>
        <p:cNvGrpSpPr/>
        <p:nvPr/>
      </p:nvGrpSpPr>
      <p:grpSpPr>
        <a:xfrm/>
      </p:grpSpPr>
      <p:sp>
        <p:nvSpPr>
          <p:cNvPr id="1048576" name="Rectangle 2"/>
          <p:cNvSpPr>
            <a:spLocks noGrp="1"/>
          </p:cNvSpPr>
          <p:nvPr>
            <p:ph type="title"/>
          </p:nvPr>
        </p:nvSpPr>
        <p:spPr>
          <a:xfrm>
            <a:off x="457200" y="274638"/>
            <a:ext cx="8229600" cy="1143000"/>
          </a:xfrm>
          <a:prstGeom prst="rect"/>
          <a:noFill/>
          <a:ln w="9525">
            <a:noFill/>
          </a:ln>
        </p:spPr>
        <p:txBody>
          <a:bodyPr anchor="ctr" anchorCtr="0"/>
          <a:p>
            <a:pPr lvl="0"/>
            <a:r>
              <a:rPr altLang="en-US" dirty="0" lang="zh-CN"/>
              <a:t>单击此处编辑母版标题样式</a:t>
            </a:r>
            <a:endParaRPr altLang="en-US" dirty="0" lang="zh-CN"/>
          </a:p>
        </p:txBody>
      </p:sp>
      <p:sp>
        <p:nvSpPr>
          <p:cNvPr id="1048577" name="Rectangle 3"/>
          <p:cNvSpPr>
            <a:spLocks noGrp="1"/>
          </p:cNvSpPr>
          <p:nvPr>
            <p:ph type="body"/>
          </p:nvPr>
        </p:nvSpPr>
        <p:spPr>
          <a:xfrm>
            <a:off x="457200" y="1600200"/>
            <a:ext cx="8229600" cy="4525963"/>
          </a:xfrm>
          <a:prstGeom prst="rect"/>
          <a:noFill/>
          <a:ln w="9525">
            <a:noFill/>
          </a:ln>
        </p:spPr>
        <p:txBody>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578" name="Rectangle 4"/>
          <p:cNvSpPr>
            <a:spLocks noGrp="1"/>
          </p:cNvSpPr>
          <p:nvPr>
            <p:ph type="dt" sz="half"/>
          </p:nvPr>
        </p:nvSpPr>
        <p:spPr>
          <a:xfrm>
            <a:off x="457200" y="6245225"/>
            <a:ext cx="2133600" cy="476250"/>
          </a:xfrm>
          <a:prstGeom prst="rect"/>
          <a:noFill/>
          <a:ln w="9525">
            <a:noFill/>
          </a:ln>
        </p:spPr>
        <p:txBody>
          <a:bodyPr anchor="t" vert="horz" wrap="square"/>
          <a:lstStyle>
            <a:lvl1pPr eaLnBrk="1" hangingPunct="1" indent="0">
              <a:buFont typeface="Arial" panose="020B0604020202020204" pitchFamily="34" charset="0"/>
              <a:buNone/>
              <a:defRPr sz="1400" noProof="1">
                <a:latin typeface="Arial" panose="020B0604020202020204" pitchFamily="34" charset="0"/>
              </a:defRPr>
            </a:lvl1pPr>
          </a:lstStyle>
          <a:p>
            <a:pPr algn="l"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579" name="Rectangle 5"/>
          <p:cNvSpPr>
            <a:spLocks noGrp="1"/>
          </p:cNvSpPr>
          <p:nvPr>
            <p:ph type="ftr" sz="quarter"/>
          </p:nvPr>
        </p:nvSpPr>
        <p:spPr>
          <a:xfrm>
            <a:off x="3124200" y="6245225"/>
            <a:ext cx="2895600" cy="476250"/>
          </a:xfrm>
          <a:prstGeom prst="rect"/>
          <a:noFill/>
          <a:ln w="9525">
            <a:noFill/>
          </a:ln>
        </p:spPr>
        <p:txBody>
          <a:bodyPr anchor="t" vert="horz" wrap="square"/>
          <a:lstStyle>
            <a:lvl1pPr algn="ctr" eaLnBrk="1" hangingPunct="1" indent="0">
              <a:buFont typeface="Arial" panose="020B0604020202020204" pitchFamily="34" charset="0"/>
              <a:buNone/>
              <a:defRPr sz="1400" noProof="1">
                <a:latin typeface="Arial" panose="020B0604020202020204" pitchFamily="34" charset="0"/>
              </a:defRPr>
            </a:lvl1pPr>
          </a:lstStyle>
          <a:p>
            <a:pPr algn="ct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endParaRPr baseline="0" b="0" cap="none" sz="1400" i="0" kern="1200" kumimoji="0"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580" name="Rectangle 6"/>
          <p:cNvSpPr>
            <a:spLocks noGrp="1"/>
          </p:cNvSpPr>
          <p:nvPr>
            <p:ph type="sldNum" sz="quarter"/>
          </p:nvPr>
        </p:nvSpPr>
        <p:spPr>
          <a:xfrm>
            <a:off x="6553200" y="6245225"/>
            <a:ext cx="2133600" cy="476250"/>
          </a:xfrm>
          <a:prstGeom prst="rect"/>
          <a:noFill/>
          <a:ln w="9525">
            <a:noFill/>
          </a:ln>
        </p:spPr>
        <p:txBody>
          <a:bodyPr anchor="t" vert="horz" wrap="square"/>
          <a:lstStyle>
            <a:lvl1pPr algn="r" eaLnBrk="1" hangingPunct="1" indent="0">
              <a:buFont typeface="Arial" panose="020B0604020202020204" pitchFamily="34" charset="0"/>
              <a:buNone/>
              <a:defRPr sz="1400" noProof="1">
                <a:latin typeface="Arial" panose="020B0604020202020204" pitchFamily="34" charset="0"/>
              </a:defRPr>
            </a:lvl1pPr>
          </a:lstStyle>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097152" name="Picture 7" descr="PPT背景2"/>
          <p:cNvPicPr>
            <a:picLocks noChangeAspect="1"/>
          </p:cNvPicPr>
          <p:nvPr userDrawn="1"/>
        </p:nvPicPr>
        <p:blipFill>
          <a:blip xmlns:r="http://schemas.openxmlformats.org/officeDocument/2006/relationships" r:embed="rId12"/>
          <a:stretch>
            <a:fillRect/>
          </a:stretch>
        </p:blipFill>
        <p:spPr>
          <a:xfrm>
            <a:off x="0" y="188913"/>
            <a:ext cx="9144000" cy="6669087"/>
          </a:xfrm>
          <a:prstGeom prst="rect"/>
          <a:noFill/>
          <a:ln w="9525">
            <a:noFill/>
          </a:ln>
        </p:spPr>
      </p:pic>
    </p:spTree>
  </p:cSld>
  <p:clrMap accent1="accent1" accent2="accent2" accent3="accent3" accent4="accent4" accent5="accent5" accent6="accent6" bg1="lt1" bg2="lt2" tx1="dk1" tx2="dk2"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dt="0" ftr="0" hdr="0" sldNum="1"/>
  <p:txStyles>
    <p:titleStyle>
      <a:lvl1pPr algn="ctr" eaLnBrk="0" fontAlgn="base" hangingPunct="0" latinLnBrk="1" rtl="0">
        <a:spcBef>
          <a:spcPct val="0"/>
        </a:spcBef>
        <a:spcAft>
          <a:spcPct val="0"/>
        </a:spcAft>
        <a:defRPr kern="1200">
          <a:solidFill>
            <a:schemeClr val="tx2"/>
          </a:solidFill>
          <a:latin typeface="+mj-lt"/>
          <a:ea typeface="+mj-ea"/>
          <a:cs typeface="+mj-cs"/>
        </a:defRPr>
      </a:lvl1pPr>
      <a:lvl2pPr algn="ctr" eaLnBrk="0" fontAlgn="base" hangingPunct="0" latinLnBrk="1" rtl="0">
        <a:spcBef>
          <a:spcPct val="0"/>
        </a:spcBef>
        <a:spcAft>
          <a:spcPct val="0"/>
        </a:spcAft>
        <a:defRPr>
          <a:solidFill>
            <a:schemeClr val="tx2"/>
          </a:solidFill>
          <a:latin typeface="Arial" panose="020B0604020202020204" pitchFamily="34" charset="0"/>
        </a:defRPr>
      </a:lvl2pPr>
      <a:lvl3pPr algn="ctr" eaLnBrk="0" fontAlgn="base" hangingPunct="0" latinLnBrk="1" rtl="0">
        <a:spcBef>
          <a:spcPct val="0"/>
        </a:spcBef>
        <a:spcAft>
          <a:spcPct val="0"/>
        </a:spcAft>
        <a:defRPr>
          <a:solidFill>
            <a:schemeClr val="tx2"/>
          </a:solidFill>
          <a:latin typeface="Arial" panose="020B0604020202020204" pitchFamily="34" charset="0"/>
        </a:defRPr>
      </a:lvl3pPr>
      <a:lvl4pPr algn="ctr" eaLnBrk="0" fontAlgn="base" hangingPunct="0" latinLnBrk="1" rtl="0">
        <a:spcBef>
          <a:spcPct val="0"/>
        </a:spcBef>
        <a:spcAft>
          <a:spcPct val="0"/>
        </a:spcAft>
        <a:defRPr>
          <a:solidFill>
            <a:schemeClr val="tx2"/>
          </a:solidFill>
          <a:latin typeface="Arial" panose="020B0604020202020204" pitchFamily="34" charset="0"/>
        </a:defRPr>
      </a:lvl4pPr>
      <a:lvl5pPr algn="ctr" eaLnBrk="0" fontAlgn="base" hangingPunct="0" latinLnBrk="1" rtl="0">
        <a:spcBef>
          <a:spcPct val="0"/>
        </a:spcBef>
        <a:spcAft>
          <a:spcPct val="0"/>
        </a:spcAft>
        <a:defRPr>
          <a:solidFill>
            <a:schemeClr val="tx2"/>
          </a:solidFill>
          <a:latin typeface="Arial" panose="020B0604020202020204" pitchFamily="34" charset="0"/>
        </a:defRPr>
      </a:lvl5pPr>
      <a:lvl6pPr algn="ctr" eaLnBrk="0" fontAlgn="base" hangingPunct="0" latinLnBrk="1" marL="457200" rtl="0">
        <a:spcBef>
          <a:spcPct val="0"/>
        </a:spcBef>
        <a:spcAft>
          <a:spcPct val="0"/>
        </a:spcAft>
        <a:defRPr>
          <a:solidFill>
            <a:schemeClr val="tx2"/>
          </a:solidFill>
          <a:latin typeface="Arial" panose="020B0604020202020204" pitchFamily="34" charset="0"/>
        </a:defRPr>
      </a:lvl6pPr>
      <a:lvl7pPr algn="ctr" eaLnBrk="0" fontAlgn="base" hangingPunct="0" latinLnBrk="1" marL="914400" rtl="0">
        <a:spcBef>
          <a:spcPct val="0"/>
        </a:spcBef>
        <a:spcAft>
          <a:spcPct val="0"/>
        </a:spcAft>
        <a:defRPr>
          <a:solidFill>
            <a:schemeClr val="tx2"/>
          </a:solidFill>
          <a:latin typeface="Arial" panose="020B0604020202020204" pitchFamily="34" charset="0"/>
        </a:defRPr>
      </a:lvl7pPr>
      <a:lvl8pPr algn="ctr" eaLnBrk="0" fontAlgn="base" hangingPunct="0" latinLnBrk="1" marL="1371600" rtl="0">
        <a:spcBef>
          <a:spcPct val="0"/>
        </a:spcBef>
        <a:spcAft>
          <a:spcPct val="0"/>
        </a:spcAft>
        <a:defRPr>
          <a:solidFill>
            <a:schemeClr val="tx2"/>
          </a:solidFill>
          <a:latin typeface="Arial" panose="020B0604020202020204" pitchFamily="34" charset="0"/>
        </a:defRPr>
      </a:lvl8pPr>
      <a:lvl9pPr algn="ctr" eaLnBrk="0" fontAlgn="base" hangingPunct="0" latinLnBrk="1" marL="1828800" rtl="0">
        <a:spcBef>
          <a:spcPct val="0"/>
        </a:spcBef>
        <a:spcAft>
          <a:spcPct val="0"/>
        </a:spcAft>
        <a:defRPr>
          <a:solidFill>
            <a:schemeClr val="tx2"/>
          </a:solidFill>
          <a:latin typeface="Arial" panose="020B0604020202020204" pitchFamily="34" charset="0"/>
        </a:defRPr>
      </a:lvl9pPr>
    </p:titleStyle>
    <p:bodyStyle>
      <a:lvl1pPr algn="l" eaLnBrk="0" fontAlgn="base" hangingPunct="0" indent="-342900" latinLnBrk="1" marL="342900" rtl="0">
        <a:spcBef>
          <a:spcPct val="20000"/>
        </a:spcBef>
        <a:spcAft>
          <a:spcPct val="0"/>
        </a:spcAft>
        <a:buChar char="•"/>
        <a:defRPr b="1" sz="3200" kern="1200">
          <a:solidFill>
            <a:schemeClr val="tx1"/>
          </a:solidFill>
          <a:latin typeface="+mn-lt"/>
          <a:ea typeface="+mn-ea"/>
          <a:cs typeface="+mn-cs"/>
        </a:defRPr>
      </a:lvl1pPr>
      <a:lvl2pPr algn="l" eaLnBrk="0" fontAlgn="base" hangingPunct="0" indent="-228600" latinLnBrk="1" lvl="1" marL="342900" rtl="0">
        <a:spcBef>
          <a:spcPct val="20000"/>
        </a:spcBef>
        <a:spcAft>
          <a:spcPct val="0"/>
        </a:spcAft>
        <a:buChar char="•"/>
        <a:defRPr b="1" sz="3200" kern="1200">
          <a:solidFill>
            <a:schemeClr val="tx1"/>
          </a:solidFill>
          <a:latin typeface="宋体" panose="02010600030101010101" pitchFamily="2" charset="-122"/>
          <a:ea typeface="+mn-ea"/>
          <a:cs typeface="+mn-cs"/>
          <a:sym typeface="Arial" panose="020B0604020202020204" pitchFamily="34" charset="0"/>
        </a:defRPr>
      </a:lvl2pPr>
      <a:lvl3pPr algn="l" eaLnBrk="0" fontAlgn="base" hangingPunct="0" indent="228600" latinLnBrk="1" lvl="2" marL="342900" rtl="0">
        <a:spcBef>
          <a:spcPct val="20000"/>
        </a:spcBef>
        <a:spcAft>
          <a:spcPct val="0"/>
        </a:spcAft>
        <a:buChar char="•"/>
        <a:defRPr b="1" sz="2800"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3pPr>
      <a:lvl4pPr algn="l" eaLnBrk="0" fontAlgn="base" hangingPunct="0" indent="228600" latinLnBrk="1" lvl="3" marL="1143000" rtl="0">
        <a:spcBef>
          <a:spcPct val="20000"/>
        </a:spcBef>
        <a:spcAft>
          <a:spcPct val="0"/>
        </a:spcAft>
        <a:buChar char="•"/>
        <a:defRPr b="1" sz="2400"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4pPr>
      <a:lvl5pPr algn="l" eaLnBrk="0" fontAlgn="base" hangingPunct="0" indent="228600" latinLnBrk="1" lvl="4" marL="1600200" rtl="0">
        <a:spcBef>
          <a:spcPct val="20000"/>
        </a:spcBef>
        <a:spcAft>
          <a:spcPct val="0"/>
        </a:spcAft>
        <a:buChar char="–"/>
        <a:defRPr b="1" sz="2000"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5pPr>
      <a:lvl6pPr algn="l" defTabSz="914400" eaLnBrk="0" fontAlgn="base" hangingPunct="0" indent="-228600" latinLnBrk="1" lvl="5" marL="2514600">
        <a:lnSpc>
          <a:spcPct val="100000"/>
        </a:lnSpc>
        <a:spcBef>
          <a:spcPct val="20000"/>
        </a:spcBef>
        <a:spcAft>
          <a:spcPct val="0"/>
        </a:spcAft>
        <a:buChar char="–"/>
        <a:defRPr b="1" sz="2000" i="0" kern="1200" u="none">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6pPr>
      <a:lvl7pPr algn="l" defTabSz="914400" eaLnBrk="0" fontAlgn="base" hangingPunct="0" indent="-228600" latinLnBrk="1" lvl="6" marL="2971800">
        <a:lnSpc>
          <a:spcPct val="100000"/>
        </a:lnSpc>
        <a:spcBef>
          <a:spcPct val="20000"/>
        </a:spcBef>
        <a:spcAft>
          <a:spcPct val="0"/>
        </a:spcAft>
        <a:buChar char="–"/>
        <a:defRPr b="1" sz="2000" i="0" kern="1200" u="none">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7pPr>
      <a:lvl8pPr algn="l" defTabSz="914400" eaLnBrk="0" fontAlgn="base" hangingPunct="0" indent="-228600" latinLnBrk="1" lvl="7" marL="3429000">
        <a:lnSpc>
          <a:spcPct val="100000"/>
        </a:lnSpc>
        <a:spcBef>
          <a:spcPct val="20000"/>
        </a:spcBef>
        <a:spcAft>
          <a:spcPct val="0"/>
        </a:spcAft>
        <a:buChar char="–"/>
        <a:defRPr b="1" sz="2000" i="0" kern="1200" u="none">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8pPr>
      <a:lvl9pPr algn="l" defTabSz="914400" eaLnBrk="0" fontAlgn="base" hangingPunct="0" indent="-228600" latinLnBrk="1" lvl="8" marL="3886200">
        <a:lnSpc>
          <a:spcPct val="100000"/>
        </a:lnSpc>
        <a:spcBef>
          <a:spcPct val="20000"/>
        </a:spcBef>
        <a:spcAft>
          <a:spcPct val="0"/>
        </a:spcAft>
        <a:buChar char="–"/>
        <a:defRPr b="1" sz="2000" i="0" kern="1200" u="none">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9pPr>
    </p:bodyStyle>
    <p:otherStyle>
      <a:lvl1pPr algn="l" defTabSz="914400" eaLnBrk="1" fontAlgn="base" hangingPunct="1" indent="0" latinLnBrk="0" lvl="0" marL="0">
        <a:lnSpc>
          <a:spcPct val="100000"/>
        </a:lnSpc>
        <a:spcBef>
          <a:spcPct val="0"/>
        </a:spcBef>
        <a:spcAft>
          <a:spcPct val="0"/>
        </a:spcAft>
        <a:buFont typeface="Arial" panose="020B0604020202020204" pitchFamily="34" charset="0"/>
        <a:buNone/>
        <a:defRPr baseline="0" b="0" sz="1800" i="0" kern="1200" u="none">
          <a:solidFill>
            <a:schemeClr val="tx1"/>
          </a:solidFill>
          <a:latin typeface="+mn-lt"/>
          <a:ea typeface="+mn-ea"/>
          <a:cs typeface="+mn-cs"/>
        </a:defRPr>
      </a:lvl1pPr>
      <a:lvl2pPr algn="l" defTabSz="914400" eaLnBrk="1" fontAlgn="base" hangingPunct="1" indent="0" latinLnBrk="0" lvl="1" marL="457200">
        <a:lnSpc>
          <a:spcPct val="100000"/>
        </a:lnSpc>
        <a:spcBef>
          <a:spcPct val="0"/>
        </a:spcBef>
        <a:spcAft>
          <a:spcPct val="0"/>
        </a:spcAft>
        <a:buFont typeface="Arial" panose="020B0604020202020204" pitchFamily="34" charset="0"/>
        <a:buNone/>
        <a:defRPr baseline="0" b="0" i="0" kern="1200" u="none">
          <a:solidFill>
            <a:schemeClr val="tx1"/>
          </a:solidFill>
          <a:latin typeface="Arial" panose="020B0604020202020204" pitchFamily="34" charset="0"/>
          <a:ea typeface="宋体" panose="02010600030101010101" pitchFamily="2" charset="-122"/>
          <a:cs typeface="+mn-cs"/>
        </a:defRPr>
      </a:lvl2pPr>
      <a:lvl3pPr algn="l" defTabSz="914400" eaLnBrk="1" fontAlgn="base" hangingPunct="1" indent="0" latinLnBrk="0" lvl="2" marL="914400">
        <a:lnSpc>
          <a:spcPct val="100000"/>
        </a:lnSpc>
        <a:spcBef>
          <a:spcPct val="0"/>
        </a:spcBef>
        <a:spcAft>
          <a:spcPct val="0"/>
        </a:spcAft>
        <a:buFont typeface="Arial" panose="020B0604020202020204" pitchFamily="34" charset="0"/>
        <a:buNone/>
        <a:defRPr baseline="0" b="0" i="0" kern="1200" u="none">
          <a:solidFill>
            <a:schemeClr val="tx1"/>
          </a:solidFill>
          <a:latin typeface="Arial" panose="020B0604020202020204" pitchFamily="34" charset="0"/>
          <a:ea typeface="宋体" panose="02010600030101010101" pitchFamily="2" charset="-122"/>
          <a:cs typeface="+mn-cs"/>
        </a:defRPr>
      </a:lvl3pPr>
      <a:lvl4pPr algn="l" defTabSz="914400" eaLnBrk="1" fontAlgn="base" hangingPunct="1" indent="0" latinLnBrk="0" lvl="3" marL="1371600">
        <a:lnSpc>
          <a:spcPct val="100000"/>
        </a:lnSpc>
        <a:spcBef>
          <a:spcPct val="0"/>
        </a:spcBef>
        <a:spcAft>
          <a:spcPct val="0"/>
        </a:spcAft>
        <a:buFont typeface="Arial" panose="020B0604020202020204" pitchFamily="34" charset="0"/>
        <a:buNone/>
        <a:defRPr baseline="0" b="0" i="0" kern="1200" u="none">
          <a:solidFill>
            <a:schemeClr val="tx1"/>
          </a:solidFill>
          <a:latin typeface="Arial" panose="020B0604020202020204" pitchFamily="34" charset="0"/>
          <a:ea typeface="宋体" panose="02010600030101010101" pitchFamily="2" charset="-122"/>
          <a:cs typeface="+mn-cs"/>
        </a:defRPr>
      </a:lvl4pPr>
      <a:lvl5pPr algn="l" defTabSz="914400" eaLnBrk="1" fontAlgn="base" hangingPunct="1" indent="0" latinLnBrk="0" lvl="4" marL="1828800">
        <a:lnSpc>
          <a:spcPct val="100000"/>
        </a:lnSpc>
        <a:spcBef>
          <a:spcPct val="0"/>
        </a:spcBef>
        <a:spcAft>
          <a:spcPct val="0"/>
        </a:spcAft>
        <a:buFont typeface="Arial" panose="020B0604020202020204" pitchFamily="34" charset="0"/>
        <a:buNone/>
        <a:defRPr baseline="0" b="0" i="0" kern="1200" u="none">
          <a:solidFill>
            <a:schemeClr val="tx1"/>
          </a:solidFill>
          <a:latin typeface="Arial" panose="020B0604020202020204" pitchFamily="34" charset="0"/>
          <a:ea typeface="宋体" panose="02010600030101010101" pitchFamily="2" charset="-122"/>
          <a:cs typeface="+mn-cs"/>
        </a:defRPr>
      </a:lvl5pPr>
      <a:lvl6pPr algn="l" defTabSz="914400" eaLnBrk="1" fontAlgn="base" hangingPunct="1" indent="0" latinLnBrk="0" lvl="5" marL="2286000">
        <a:lnSpc>
          <a:spcPct val="100000"/>
        </a:lnSpc>
        <a:spcBef>
          <a:spcPct val="0"/>
        </a:spcBef>
        <a:spcAft>
          <a:spcPct val="0"/>
        </a:spcAft>
        <a:buFont typeface="Arial" panose="020B0604020202020204" pitchFamily="34" charset="0"/>
        <a:buNone/>
        <a:defRPr baseline="0" b="0" i="0" kern="1200" u="none">
          <a:solidFill>
            <a:schemeClr val="tx1"/>
          </a:solidFill>
          <a:latin typeface="Arial" panose="020B0604020202020204" pitchFamily="34" charset="0"/>
          <a:ea typeface="宋体" panose="02010600030101010101" pitchFamily="2" charset="-122"/>
          <a:cs typeface="+mn-cs"/>
        </a:defRPr>
      </a:lvl6pPr>
      <a:lvl7pPr algn="l" defTabSz="914400" eaLnBrk="1" fontAlgn="base" hangingPunct="1" indent="0" latinLnBrk="0" lvl="6" marL="2743200">
        <a:lnSpc>
          <a:spcPct val="100000"/>
        </a:lnSpc>
        <a:spcBef>
          <a:spcPct val="0"/>
        </a:spcBef>
        <a:spcAft>
          <a:spcPct val="0"/>
        </a:spcAft>
        <a:buFont typeface="Arial" panose="020B0604020202020204" pitchFamily="34" charset="0"/>
        <a:buNone/>
        <a:defRPr baseline="0" b="0" i="0" kern="1200" u="none">
          <a:solidFill>
            <a:schemeClr val="tx1"/>
          </a:solidFill>
          <a:latin typeface="Arial" panose="020B0604020202020204" pitchFamily="34" charset="0"/>
          <a:ea typeface="宋体" panose="02010600030101010101" pitchFamily="2" charset="-122"/>
          <a:cs typeface="+mn-cs"/>
        </a:defRPr>
      </a:lvl7pPr>
      <a:lvl8pPr algn="l" defTabSz="914400" eaLnBrk="1" fontAlgn="base" hangingPunct="1" indent="0" latinLnBrk="0" lvl="7" marL="3200400">
        <a:lnSpc>
          <a:spcPct val="100000"/>
        </a:lnSpc>
        <a:spcBef>
          <a:spcPct val="0"/>
        </a:spcBef>
        <a:spcAft>
          <a:spcPct val="0"/>
        </a:spcAft>
        <a:buFont typeface="Arial" panose="020B0604020202020204" pitchFamily="34" charset="0"/>
        <a:buNone/>
        <a:defRPr baseline="0" b="0" i="0" kern="1200" u="none">
          <a:solidFill>
            <a:schemeClr val="tx1"/>
          </a:solidFill>
          <a:latin typeface="Arial" panose="020B0604020202020204" pitchFamily="34" charset="0"/>
          <a:ea typeface="宋体" panose="02010600030101010101" pitchFamily="2" charset="-122"/>
          <a:cs typeface="+mn-cs"/>
        </a:defRPr>
      </a:lvl8pPr>
      <a:lvl9pPr algn="l" defTabSz="914400" eaLnBrk="1" fontAlgn="base" hangingPunct="1" indent="0" latinLnBrk="0" lvl="8" marL="3657600">
        <a:lnSpc>
          <a:spcPct val="100000"/>
        </a:lnSpc>
        <a:spcBef>
          <a:spcPct val="0"/>
        </a:spcBef>
        <a:spcAft>
          <a:spcPct val="0"/>
        </a:spcAft>
        <a:buFont typeface="Arial" panose="020B0604020202020204" pitchFamily="34" charset="0"/>
        <a:buNone/>
        <a:defRPr baseline="0" b="0" i="0" kern="1200" u="none">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7.xml"/><Relationship Id="rId3"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7.xml"/><Relationship Id="rId3"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26" name=""/>
        <p:cNvGrpSpPr/>
        <p:nvPr/>
      </p:nvGrpSpPr>
      <p:grpSpPr>
        <a:xfrm/>
      </p:grpSpPr>
      <p:sp>
        <p:nvSpPr>
          <p:cNvPr id="1048584" name="矩形 2"/>
          <p:cNvSpPr/>
          <p:nvPr/>
        </p:nvSpPr>
        <p:spPr>
          <a:xfrm>
            <a:off x="728663" y="2499360"/>
            <a:ext cx="7775575" cy="2352041"/>
          </a:xfrm>
          <a:prstGeom prst="rect"/>
        </p:spPr>
        <p:txBody>
          <a:bodyPr>
            <a:spAutoFit/>
          </a:bodyPr>
          <a:p>
            <a:pPr algn="ctr" defTabSz="914400" eaLnBrk="0" fontAlgn="base" hangingPunct="0" indent="0" latinLnBrk="0" lvl="0" marL="0" marR="0" rtl="0">
              <a:lnSpc>
                <a:spcPct val="100000"/>
              </a:lnSpc>
              <a:spcBef>
                <a:spcPct val="0"/>
              </a:spcBef>
              <a:spcAft>
                <a:spcPts val="0"/>
              </a:spcAft>
              <a:buClrTx/>
              <a:buSzTx/>
              <a:buFontTx/>
              <a:buNone/>
            </a:pPr>
            <a:r>
              <a:rPr altLang="en-US" baseline="0" b="0" cap="none" dirty="0" sz="3200" i="0" kern="100" kumimoji="0" lang="zh-CN" noProof="0" normalizeH="0" spc="0" strike="noStrike" u="none">
                <a:ln>
                  <a:noFill/>
                </a:ln>
                <a:solidFill>
                  <a:schemeClr val="accent1">
                    <a:lumMod val="25000"/>
                  </a:schemeClr>
                </a:solidFill>
                <a:effectLst>
                  <a:outerShdw algn="tl" blurRad="38100" dir="2700000" dist="38100">
                    <a:srgbClr val="000000">
                      <a:alpha val="43137"/>
                    </a:srgbClr>
                  </a:outerShdw>
                </a:effectLst>
                <a:uLnTx/>
                <a:uFillTx/>
                <a:latin typeface="等线" panose="02010600030101010101" pitchFamily="2" charset="-122"/>
                <a:ea typeface="方正小标宋简体" panose="03000509000000000000" pitchFamily="65" charset="-122"/>
                <a:cs typeface="Times New Roman" panose="02020603050405020304" pitchFamily="18" charset="0"/>
              </a:rPr>
              <a:t>退休</a:t>
            </a:r>
            <a:r>
              <a:rPr altLang="zh-CN" baseline="0" b="0" cap="none" dirty="0" sz="3200" i="0" kern="100" kumimoji="0" lang="en-US" noProof="0" normalizeH="0" spc="0" strike="noStrike" u="none">
                <a:ln>
                  <a:noFill/>
                </a:ln>
                <a:solidFill>
                  <a:schemeClr val="accent1">
                    <a:lumMod val="25000"/>
                  </a:schemeClr>
                </a:solidFill>
                <a:effectLst>
                  <a:outerShdw algn="tl" blurRad="38100" dir="2700000" dist="38100">
                    <a:srgbClr val="000000">
                      <a:alpha val="43137"/>
                    </a:srgbClr>
                  </a:outerShdw>
                </a:effectLst>
                <a:uLnTx/>
                <a:uFillTx/>
                <a:latin typeface="等线" panose="02010600030101010101" pitchFamily="2" charset="-122"/>
                <a:ea typeface="方正小标宋简体" panose="03000509000000000000" pitchFamily="65" charset="-122"/>
                <a:cs typeface="Times New Roman" panose="02020603050405020304" pitchFamily="18" charset="0"/>
              </a:rPr>
              <a:t>“</a:t>
            </a:r>
            <a:r>
              <a:rPr altLang="en-US" baseline="0" b="0" cap="none" dirty="0" sz="3200" i="0" kern="100" kumimoji="0" lang="zh-CN" noProof="0" normalizeH="0" spc="0" strike="noStrike" u="none">
                <a:ln>
                  <a:noFill/>
                </a:ln>
                <a:solidFill>
                  <a:schemeClr val="accent1">
                    <a:lumMod val="25000"/>
                  </a:schemeClr>
                </a:solidFill>
                <a:effectLst>
                  <a:outerShdw algn="tl" blurRad="38100" dir="2700000" dist="38100">
                    <a:srgbClr val="000000">
                      <a:alpha val="43137"/>
                    </a:srgbClr>
                  </a:outerShdw>
                </a:effectLst>
                <a:uLnTx/>
                <a:uFillTx/>
                <a:latin typeface="等线" panose="02010600030101010101" pitchFamily="2" charset="-122"/>
                <a:ea typeface="方正小标宋简体" panose="03000509000000000000" pitchFamily="65" charset="-122"/>
                <a:cs typeface="Times New Roman" panose="02020603050405020304" pitchFamily="18" charset="0"/>
              </a:rPr>
              <a:t>一件事</a:t>
            </a:r>
            <a:r>
              <a:rPr altLang="zh-CN" baseline="0" b="0" cap="none" dirty="0" sz="3200" i="0" kern="100" kumimoji="0" lang="en-US" noProof="0" normalizeH="0" spc="0" strike="noStrike" u="none">
                <a:ln>
                  <a:noFill/>
                </a:ln>
                <a:solidFill>
                  <a:schemeClr val="accent1">
                    <a:lumMod val="25000"/>
                  </a:schemeClr>
                </a:solidFill>
                <a:effectLst>
                  <a:outerShdw algn="tl" blurRad="38100" dir="2700000" dist="38100">
                    <a:srgbClr val="000000">
                      <a:alpha val="43137"/>
                    </a:srgbClr>
                  </a:outerShdw>
                </a:effectLst>
                <a:uLnTx/>
                <a:uFillTx/>
                <a:latin typeface="等线" panose="02010600030101010101" pitchFamily="2" charset="-122"/>
                <a:ea typeface="方正小标宋简体" panose="03000509000000000000" pitchFamily="65" charset="-122"/>
                <a:cs typeface="Times New Roman" panose="02020603050405020304" pitchFamily="18" charset="0"/>
              </a:rPr>
              <a:t>”</a:t>
            </a:r>
            <a:r>
              <a:rPr altLang="en-US" baseline="0" b="0" cap="none" dirty="0" sz="3200" i="0" kern="100" kumimoji="0" lang="zh-CN" noProof="0" normalizeH="0" spc="0" strike="noStrike" u="none">
                <a:ln>
                  <a:noFill/>
                </a:ln>
                <a:solidFill>
                  <a:schemeClr val="accent1">
                    <a:lumMod val="25000"/>
                  </a:schemeClr>
                </a:solidFill>
                <a:effectLst>
                  <a:outerShdw algn="tl" blurRad="38100" dir="2700000" dist="38100">
                    <a:srgbClr val="000000">
                      <a:alpha val="43137"/>
                    </a:srgbClr>
                  </a:outerShdw>
                </a:effectLst>
                <a:uLnTx/>
                <a:uFillTx/>
                <a:latin typeface="等线" panose="02010600030101010101" pitchFamily="2" charset="-122"/>
                <a:ea typeface="方正小标宋简体" panose="03000509000000000000" pitchFamily="65" charset="-122"/>
                <a:cs typeface="Times New Roman" panose="02020603050405020304" pitchFamily="18" charset="0"/>
              </a:rPr>
              <a:t>及退休资格预审</a:t>
            </a:r>
            <a:endParaRPr altLang="en-US" baseline="0" b="0" cap="none" dirty="0" sz="3200" i="0" kern="100" kumimoji="0" lang="zh-CN" noProof="0" normalizeH="0" spc="0" strike="noStrike" u="none">
              <a:ln>
                <a:noFill/>
              </a:ln>
              <a:solidFill>
                <a:schemeClr val="accent1">
                  <a:lumMod val="25000"/>
                </a:schemeClr>
              </a:solidFill>
              <a:effectLst>
                <a:outerShdw algn="tl" blurRad="38100" dir="2700000" dist="38100">
                  <a:srgbClr val="000000">
                    <a:alpha val="43137"/>
                  </a:srgbClr>
                </a:outerShdw>
              </a:effectLst>
              <a:uLnTx/>
              <a:uFillTx/>
              <a:latin typeface="等线" panose="02010600030101010101" pitchFamily="2" charset="-122"/>
              <a:ea typeface="方正小标宋简体" panose="03000509000000000000" pitchFamily="65" charset="-122"/>
              <a:cs typeface="Times New Roman" panose="02020603050405020304" pitchFamily="18" charset="0"/>
            </a:endParaRPr>
          </a:p>
          <a:p>
            <a:pPr algn="ctr" defTabSz="914400" eaLnBrk="0" fontAlgn="base" hangingPunct="0" indent="0" latinLnBrk="0" lvl="0" marL="0" marR="0" rtl="0">
              <a:lnSpc>
                <a:spcPct val="100000"/>
              </a:lnSpc>
              <a:spcBef>
                <a:spcPct val="0"/>
              </a:spcBef>
              <a:spcAft>
                <a:spcPts val="0"/>
              </a:spcAft>
              <a:buClrTx/>
              <a:buSzTx/>
              <a:buFontTx/>
              <a:buNone/>
            </a:pPr>
            <a:r>
              <a:rPr altLang="en-US" baseline="0" b="0" cap="none" dirty="0" sz="3200" i="0" kern="100" kumimoji="0" lang="zh-CN" noProof="0" normalizeH="0" spc="0" strike="noStrike" u="none">
                <a:ln>
                  <a:noFill/>
                </a:ln>
                <a:solidFill>
                  <a:schemeClr val="accent1">
                    <a:lumMod val="25000"/>
                  </a:schemeClr>
                </a:solidFill>
                <a:effectLst>
                  <a:outerShdw algn="tl" blurRad="38100" dir="2700000" dist="38100">
                    <a:srgbClr val="000000">
                      <a:alpha val="43137"/>
                    </a:srgbClr>
                  </a:outerShdw>
                </a:effectLst>
                <a:uLnTx/>
                <a:uFillTx/>
                <a:latin typeface="等线" panose="02010600030101010101" pitchFamily="2" charset="-122"/>
                <a:ea typeface="方正小标宋简体" panose="03000509000000000000" pitchFamily="65" charset="-122"/>
                <a:cs typeface="Times New Roman" panose="02020603050405020304" pitchFamily="18" charset="0"/>
              </a:rPr>
              <a:t>业务培训</a:t>
            </a:r>
            <a:endParaRPr altLang="en-US" baseline="0" b="0" cap="none" dirty="0" sz="3200" i="0" kern="100" kumimoji="0" lang="zh-CN" noProof="0" normalizeH="0" spc="0" strike="noStrike" u="none">
              <a:ln>
                <a:noFill/>
              </a:ln>
              <a:solidFill>
                <a:schemeClr val="accent1">
                  <a:lumMod val="25000"/>
                </a:schemeClr>
              </a:solidFill>
              <a:effectLst>
                <a:outerShdw algn="tl" blurRad="38100" dir="2700000" dist="38100">
                  <a:srgbClr val="000000">
                    <a:alpha val="43137"/>
                  </a:srgbClr>
                </a:outerShdw>
              </a:effectLst>
              <a:uLnTx/>
              <a:uFillTx/>
              <a:latin typeface="等线" panose="02010600030101010101" pitchFamily="2" charset="-122"/>
              <a:ea typeface="方正小标宋简体" panose="03000509000000000000" pitchFamily="65" charset="-122"/>
              <a:cs typeface="Times New Roman" panose="02020603050405020304" pitchFamily="18" charset="0"/>
            </a:endParaRPr>
          </a:p>
          <a:p>
            <a:pPr algn="ctr" defTabSz="914400" eaLnBrk="0" fontAlgn="base" hangingPunct="0" indent="0" latinLnBrk="0" lvl="0" marL="0" marR="0" rtl="0">
              <a:lnSpc>
                <a:spcPct val="100000"/>
              </a:lnSpc>
              <a:spcBef>
                <a:spcPct val="0"/>
              </a:spcBef>
              <a:spcAft>
                <a:spcPts val="0"/>
              </a:spcAft>
              <a:buClrTx/>
              <a:buSzTx/>
              <a:buFontTx/>
              <a:buNone/>
            </a:pPr>
            <a:endParaRPr altLang="zh-CN" baseline="0" b="0" cap="none" dirty="0" sz="3200" i="0" kern="100" kumimoji="0" lang="en-US" noProof="0" normalizeH="0" spc="0" strike="noStrike" u="none">
              <a:ln>
                <a:noFill/>
              </a:ln>
              <a:solidFill>
                <a:schemeClr val="accent1">
                  <a:lumMod val="25000"/>
                </a:schemeClr>
              </a:solidFill>
              <a:effectLst>
                <a:outerShdw algn="tl" blurRad="38100" dir="2700000" dist="38100">
                  <a:srgbClr val="000000">
                    <a:alpha val="43137"/>
                  </a:srgbClr>
                </a:outerShdw>
              </a:effectLst>
              <a:uLnTx/>
              <a:uFillTx/>
              <a:latin typeface="等线" panose="02010600030101010101" pitchFamily="2" charset="-122"/>
              <a:ea typeface="方正小标宋简体" panose="03000509000000000000" pitchFamily="65" charset="-122"/>
              <a:cs typeface="Times New Roman" panose="02020603050405020304" pitchFamily="18" charset="0"/>
            </a:endParaRPr>
          </a:p>
          <a:p>
            <a:pPr algn="ctr" defTabSz="914400" eaLnBrk="0" fontAlgn="base" hangingPunct="0" indent="0" latinLnBrk="0" lvl="0" marL="0" marR="0" rtl="0">
              <a:lnSpc>
                <a:spcPct val="100000"/>
              </a:lnSpc>
              <a:spcBef>
                <a:spcPct val="0"/>
              </a:spcBef>
              <a:spcAft>
                <a:spcPts val="0"/>
              </a:spcAft>
              <a:buClrTx/>
              <a:buSzTx/>
              <a:buFontTx/>
              <a:buNone/>
            </a:pPr>
            <a:endParaRPr altLang="zh-CN" baseline="0" b="0" cap="none" dirty="0" sz="1400" i="0" kern="100" kumimoji="0" lang="zh-CN" noProof="0" normalizeH="0" spc="0" strike="noStrike" u="none">
              <a:ln>
                <a:noFill/>
              </a:ln>
              <a:solidFill>
                <a:schemeClr val="accent1">
                  <a:lumMod val="25000"/>
                </a:schemeClr>
              </a:solidFill>
              <a:effectLst>
                <a:outerShdw algn="tl" blurRad="38100" dir="2700000" dist="38100">
                  <a:srgbClr val="000000">
                    <a:alpha val="43137"/>
                  </a:srgbClr>
                </a:outerShdw>
              </a:effectLst>
              <a:uLnTx/>
              <a:uFillTx/>
              <a:latin typeface="等线" panose="02010600030101010101" pitchFamily="2" charset="-122"/>
              <a:ea typeface="等线" panose="02010600030101010101" pitchFamily="2" charset="-122"/>
              <a:cs typeface="Times New Roman" panose="02020603050405020304" pitchFamily="18" charset="0"/>
            </a:endParaRPr>
          </a:p>
          <a:p>
            <a:pPr algn="ctr" defTabSz="914400" eaLnBrk="0" fontAlgn="base" hangingPunct="0" indent="0" latinLnBrk="0" lvl="0" marL="0" marR="0" rtl="0">
              <a:lnSpc>
                <a:spcPct val="100000"/>
              </a:lnSpc>
              <a:spcBef>
                <a:spcPct val="0"/>
              </a:spcBef>
              <a:spcAft>
                <a:spcPts val="0"/>
              </a:spcAft>
              <a:buClrTx/>
              <a:buSzTx/>
              <a:buFontTx/>
              <a:buNone/>
            </a:pPr>
            <a:r>
              <a:rPr altLang="zh-CN" baseline="0" b="0" cap="none" dirty="0" sz="2000" i="0" kern="100" kumimoji="0" lang="zh-CN" noProof="0" normalizeH="0" spc="0" strike="noStrike" u="none">
                <a:ln>
                  <a:noFill/>
                </a:ln>
                <a:solidFill>
                  <a:schemeClr val="tx1"/>
                </a:solidFill>
                <a:effectLst>
                  <a:outerShdw algn="tl" blurRad="38100" dir="2700000" dist="38100">
                    <a:srgbClr val="000000">
                      <a:alpha val="43137"/>
                    </a:srgbClr>
                  </a:outerShdw>
                </a:effectLst>
                <a:uLnTx/>
                <a:uFillTx/>
                <a:latin typeface="等线" panose="02010600030101010101" pitchFamily="2" charset="-122"/>
                <a:ea typeface="楷体" panose="02010609060101010101" pitchFamily="49" charset="-122"/>
                <a:cs typeface="Times New Roman" panose="02020603050405020304" pitchFamily="18" charset="0"/>
              </a:rPr>
              <a:t>养老保险处</a:t>
            </a:r>
            <a:r>
              <a:rPr altLang="zh-CN" baseline="0" b="0" cap="none" dirty="0" sz="2000" i="0" kern="100" kumimoji="0" lang="en-US" noProof="0" normalizeH="0" spc="0" strike="noStrike" u="none">
                <a:ln>
                  <a:noFill/>
                </a:ln>
                <a:solidFill>
                  <a:schemeClr val="tx1"/>
                </a:solidFill>
                <a:effectLst>
                  <a:outerShdw algn="tl" blurRad="38100" dir="2700000" dist="38100">
                    <a:srgbClr val="000000">
                      <a:alpha val="43137"/>
                    </a:srgbClr>
                  </a:outerShdw>
                </a:effectLst>
                <a:uLnTx/>
                <a:uFillTx/>
                <a:latin typeface="等线" panose="02010600030101010101" pitchFamily="2" charset="-122"/>
                <a:ea typeface="楷体" panose="02010609060101010101" pitchFamily="49" charset="-122"/>
                <a:cs typeface="Times New Roman" panose="02020603050405020304" pitchFamily="18" charset="0"/>
              </a:rPr>
              <a:t>  </a:t>
            </a:r>
            <a:endParaRPr altLang="zh-CN" baseline="0" b="0" cap="none" dirty="0" sz="2000" i="0" kern="100" kumimoji="0" lang="en-US" noProof="0" normalizeH="0" spc="0" strike="noStrike" u="none">
              <a:ln>
                <a:noFill/>
              </a:ln>
              <a:solidFill>
                <a:schemeClr val="tx1"/>
              </a:solidFill>
              <a:effectLst>
                <a:outerShdw algn="tl" blurRad="38100" dir="2700000" dist="38100">
                  <a:srgbClr val="000000">
                    <a:alpha val="43137"/>
                  </a:srgbClr>
                </a:outerShdw>
              </a:effectLst>
              <a:uLnTx/>
              <a:uFillTx/>
              <a:latin typeface="等线" panose="02010600030101010101" pitchFamily="2" charset="-122"/>
              <a:ea typeface="楷体" panose="02010609060101010101" pitchFamily="49" charset="-122"/>
              <a:cs typeface="Times New Roman" panose="02020603050405020304" pitchFamily="18" charset="0"/>
            </a:endParaRPr>
          </a:p>
          <a:p>
            <a:pPr algn="ctr" defTabSz="914400" eaLnBrk="0" fontAlgn="base" hangingPunct="0" indent="0" latinLnBrk="0" lvl="0" marL="0" marR="0" rtl="0">
              <a:lnSpc>
                <a:spcPct val="100000"/>
              </a:lnSpc>
              <a:spcBef>
                <a:spcPct val="0"/>
              </a:spcBef>
              <a:spcAft>
                <a:spcPts val="0"/>
              </a:spcAft>
              <a:buClrTx/>
              <a:buSzTx/>
              <a:buFontTx/>
              <a:buNone/>
            </a:pPr>
            <a:r>
              <a:rPr altLang="zh-CN" baseline="0" b="0" cap="none" dirty="0" sz="2000" i="0" kern="100" kumimoji="0" lang="en-US" noProof="0" normalizeH="0" spc="0" strike="noStrike" u="none">
                <a:ln>
                  <a:noFill/>
                </a:ln>
                <a:solidFill>
                  <a:schemeClr val="tx1"/>
                </a:solidFill>
                <a:effectLst>
                  <a:outerShdw algn="tl" blurRad="38100" dir="2700000" dist="38100">
                    <a:srgbClr val="000000">
                      <a:alpha val="43137"/>
                    </a:srgbClr>
                  </a:outerShdw>
                </a:effectLst>
                <a:uLnTx/>
                <a:uFillTx/>
                <a:latin typeface="等线" panose="02010600030101010101" pitchFamily="2" charset="-122"/>
                <a:ea typeface="楷体" panose="02010609060101010101" pitchFamily="49" charset="-122"/>
                <a:cs typeface="Times New Roman" panose="02020603050405020304" pitchFamily="18" charset="0"/>
              </a:rPr>
              <a:t>2024</a:t>
            </a:r>
            <a:r>
              <a:rPr altLang="en-US" baseline="0" b="0" cap="none" dirty="0" sz="2000" i="0" kern="100" kumimoji="0" lang="zh-CN" noProof="0" normalizeH="0" spc="0" strike="noStrike" u="none" smtClean="0">
                <a:ln>
                  <a:noFill/>
                </a:ln>
                <a:solidFill>
                  <a:schemeClr val="tx1"/>
                </a:solidFill>
                <a:effectLst>
                  <a:outerShdw algn="tl" blurRad="38100" dir="2700000" dist="38100">
                    <a:srgbClr val="000000">
                      <a:alpha val="43137"/>
                    </a:srgbClr>
                  </a:outerShdw>
                </a:effectLst>
                <a:uLnTx/>
                <a:uFillTx/>
                <a:latin typeface="等线" panose="02010600030101010101" pitchFamily="2" charset="-122"/>
                <a:ea typeface="楷体" panose="02010609060101010101" pitchFamily="49" charset="-122"/>
                <a:cs typeface="Times New Roman" panose="02020603050405020304" pitchFamily="18" charset="0"/>
              </a:rPr>
              <a:t>年</a:t>
            </a:r>
            <a:r>
              <a:rPr altLang="zh-CN" baseline="0" b="0" cap="none" dirty="0" sz="2000" i="0" kern="100" kumimoji="0" lang="en-US" noProof="0" normalizeH="0" spc="0" strike="noStrike" u="none" smtClean="0">
                <a:ln>
                  <a:noFill/>
                </a:ln>
                <a:solidFill>
                  <a:schemeClr val="tx1"/>
                </a:solidFill>
                <a:effectLst>
                  <a:outerShdw algn="tl" blurRad="38100" dir="2700000" dist="38100">
                    <a:srgbClr val="000000">
                      <a:alpha val="43137"/>
                    </a:srgbClr>
                  </a:outerShdw>
                </a:effectLst>
                <a:uLnTx/>
                <a:uFillTx/>
                <a:latin typeface="等线" panose="02010600030101010101" pitchFamily="2" charset="-122"/>
                <a:ea typeface="楷体" panose="02010609060101010101" pitchFamily="49" charset="-122"/>
                <a:cs typeface="Times New Roman" panose="02020603050405020304" pitchFamily="18" charset="0"/>
              </a:rPr>
              <a:t>6</a:t>
            </a:r>
            <a:r>
              <a:rPr altLang="en-US" baseline="0" b="0" cap="none" dirty="0" sz="2000" i="0" kern="100" kumimoji="0" lang="zh-CN" noProof="0" normalizeH="0" spc="0" strike="noStrike" u="none" smtClean="0">
                <a:ln>
                  <a:noFill/>
                </a:ln>
                <a:solidFill>
                  <a:schemeClr val="tx1"/>
                </a:solidFill>
                <a:effectLst>
                  <a:outerShdw algn="tl" blurRad="38100" dir="2700000" dist="38100">
                    <a:srgbClr val="000000">
                      <a:alpha val="43137"/>
                    </a:srgbClr>
                  </a:outerShdw>
                </a:effectLst>
                <a:uLnTx/>
                <a:uFillTx/>
                <a:latin typeface="等线" panose="02010600030101010101" pitchFamily="2" charset="-122"/>
                <a:ea typeface="楷体" panose="02010609060101010101" pitchFamily="49" charset="-122"/>
                <a:cs typeface="Times New Roman" panose="02020603050405020304" pitchFamily="18" charset="0"/>
              </a:rPr>
              <a:t>月</a:t>
            </a:r>
            <a:endParaRPr altLang="zh-CN" baseline="0" b="0" cap="none" dirty="0" sz="1200" i="0" kern="100" kumimoji="0" lang="zh-CN" noProof="0" normalizeH="0" spc="0" strike="noStrike" u="none">
              <a:ln>
                <a:noFill/>
              </a:ln>
              <a:solidFill>
                <a:schemeClr val="tx1"/>
              </a:solidFill>
              <a:effectLst>
                <a:outerShdw algn="tl" blurRad="38100" dir="2700000" dist="38100">
                  <a:srgbClr val="000000">
                    <a:alpha val="43137"/>
                  </a:srgbClr>
                </a:outerShdw>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p:grpSpPr>
      <p:sp>
        <p:nvSpPr>
          <p:cNvPr id="1048652" name="矩形 2"/>
          <p:cNvSpPr/>
          <p:nvPr/>
        </p:nvSpPr>
        <p:spPr>
          <a:xfrm>
            <a:off x="3340100" y="549275"/>
            <a:ext cx="29260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rPr>
              <a:t>三、退休资格预审系统操作</a:t>
            </a:r>
            <a:endParaRPr altLang="en-US" dirty="0" lang="zh-CN">
              <a:solidFill>
                <a:schemeClr val="bg1"/>
              </a:solidFill>
              <a:latin typeface="宋体" panose="02010600030101010101" pitchFamily="2" charset="-122"/>
            </a:endParaRPr>
          </a:p>
        </p:txBody>
      </p:sp>
      <p:pic>
        <p:nvPicPr>
          <p:cNvPr id="2097160" name="图片 1"/>
          <p:cNvPicPr>
            <a:picLocks/>
          </p:cNvPicPr>
          <p:nvPr/>
        </p:nvPicPr>
        <p:blipFill>
          <a:blip xmlns:r="http://schemas.openxmlformats.org/officeDocument/2006/relationships" r:embed="rId1"/>
          <a:stretch>
            <a:fillRect/>
          </a:stretch>
        </p:blipFill>
        <p:spPr>
          <a:xfrm>
            <a:off x="1288415" y="2475230"/>
            <a:ext cx="6636385" cy="3738245"/>
          </a:xfrm>
          <a:prstGeom prst="rect"/>
          <a:noFill/>
          <a:ln w="9525">
            <a:noFill/>
          </a:ln>
        </p:spPr>
      </p:pic>
      <p:sp>
        <p:nvSpPr>
          <p:cNvPr id="1048653" name="TextBox 4"/>
          <p:cNvSpPr>
            <a:spLocks noChangeArrowheads="1"/>
          </p:cNvSpPr>
          <p:nvPr/>
        </p:nvSpPr>
        <p:spPr bwMode="auto">
          <a:xfrm>
            <a:off x="2832735" y="1283335"/>
            <a:ext cx="3429000" cy="460375"/>
          </a:xfrm>
          <a:prstGeom prst="rect"/>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altLang="en-US" dirty="0" sz="2400" lang="zh-CN">
                <a:solidFill>
                  <a:srgbClr val="E36C09"/>
                </a:solidFill>
                <a:latin typeface="楷体" panose="02010609060101010101" pitchFamily="49" charset="-122"/>
                <a:ea typeface="楷体" panose="02010609060101010101" pitchFamily="49" charset="-122"/>
              </a:rPr>
              <a:t>（二）登录</a:t>
            </a:r>
            <a:endParaRPr altLang="en-US" dirty="0" sz="2400" lang="zh-CN">
              <a:solidFill>
                <a:srgbClr val="E36C09"/>
              </a:solidFill>
              <a:latin typeface="楷体" panose="02010609060101010101" pitchFamily="49" charset="-122"/>
              <a:ea typeface="楷体" panose="02010609060101010101" pitchFamily="49" charset="-122"/>
            </a:endParaRPr>
          </a:p>
        </p:txBody>
      </p:sp>
      <p:sp>
        <p:nvSpPr>
          <p:cNvPr id="1048654" name="文本框 6"/>
          <p:cNvSpPr txBox="1"/>
          <p:nvPr/>
        </p:nvSpPr>
        <p:spPr>
          <a:xfrm>
            <a:off x="1356995" y="1750695"/>
            <a:ext cx="6671310" cy="645160"/>
          </a:xfrm>
          <a:prstGeom prst="rect"/>
          <a:noFill/>
        </p:spPr>
        <p:txBody>
          <a:bodyPr rtlCol="0" wrap="square">
            <a:spAutoFit/>
          </a:bodyPr>
          <a:p>
            <a:pPr algn="ctr"/>
            <a:r>
              <a:rPr lang="zh-CN">
                <a:sym typeface="+mn-ea"/>
              </a:rPr>
              <a:t>吉林省人力资源和社会保障网上办事大厅（智慧人社）</a:t>
            </a:r>
            <a:endParaRPr lang="zh-CN">
              <a:sym typeface="+mn-ea"/>
            </a:endParaRPr>
          </a:p>
          <a:p>
            <a:pPr algn="ctr"/>
            <a:r>
              <a:rPr lang="zh-CN">
                <a:sym typeface="+mn-ea"/>
              </a:rPr>
              <a:t>网址：https://zhrs.hrss.jl.gov.cn</a:t>
            </a:r>
            <a:endParaRPr altLang="en-US" lang="zh-CN"/>
          </a:p>
        </p:txBody>
      </p:sp>
      <p:sp>
        <p:nvSpPr>
          <p:cNvPr id="1048655" name="灯片编号占位符 8"/>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10</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1048653"/>
                                        </p:tgtEl>
                                        <p:attrNameLst>
                                          <p:attrName>style.visibility</p:attrName>
                                        </p:attrNameLst>
                                      </p:cBhvr>
                                      <p:to>
                                        <p:strVal val="visible"/>
                                      </p:to>
                                    </p:set>
                                    <p:animEffect>
                                      <p:cBhvr>
                                        <p:cTn dur="500" id="7"/>
                                        <p:tgtEl>
                                          <p:spTgt spid="1048653"/>
                                        </p:tgtEl>
                                      </p:cBhvr>
                                    </p:animEffect>
                                    <p:anim calcmode="lin" valueType="num">
                                      <p:cBhvr>
                                        <p:cTn dur="500" fill="hold" id="8"/>
                                        <p:tgtEl>
                                          <p:spTgt spid="1048653"/>
                                        </p:tgtEl>
                                        <p:attrNameLst>
                                          <p:attrName>ppt_x</p:attrName>
                                        </p:attrNameLst>
                                      </p:cBhvr>
                                      <p:tavLst>
                                        <p:tav tm="0">
                                          <p:val>
                                            <p:strVal val="#ppt_x"/>
                                          </p:val>
                                        </p:tav>
                                        <p:tav tm="100000">
                                          <p:val>
                                            <p:strVal val="#ppt_x"/>
                                          </p:val>
                                        </p:tav>
                                      </p:tavLst>
                                    </p:anim>
                                    <p:anim calcmode="lin" valueType="num">
                                      <p:cBhvr>
                                        <p:cTn dur="500" fill="hold" id="9"/>
                                        <p:tgtEl>
                                          <p:spTgt spid="1048653"/>
                                        </p:tgtEl>
                                        <p:attrNameLst>
                                          <p:attrName>ppt_y</p:attrName>
                                        </p:attrNameLst>
                                      </p:cBhvr>
                                      <p:tavLst>
                                        <p:tav tm="0">
                                          <p:val>
                                            <p:strVal val="#ppt_y-.1"/>
                                          </p:val>
                                        </p:tav>
                                        <p:tav tm="100000">
                                          <p:val>
                                            <p:strVal val="#ppt_y"/>
                                          </p:val>
                                        </p:tav>
                                      </p:tavLst>
                                    </p:anim>
                                  </p:childTnLst>
                                </p:cTn>
                              </p:par>
                              <p:par>
                                <p:cTn fill="hold" grpId="0" id="10" nodeType="withEffect" presetClass="entr" presetID="3" presetSubtype="10">
                                  <p:stCondLst>
                                    <p:cond delay="0"/>
                                  </p:stCondLst>
                                  <p:childTnLst>
                                    <p:set>
                                      <p:cBhvr>
                                        <p:cTn dur="1" fill="hold" id="11">
                                          <p:stCondLst>
                                            <p:cond delay="0"/>
                                          </p:stCondLst>
                                        </p:cTn>
                                        <p:tgtEl>
                                          <p:spTgt spid="1048654"/>
                                        </p:tgtEl>
                                        <p:attrNameLst>
                                          <p:attrName>style.visibility</p:attrName>
                                        </p:attrNameLst>
                                      </p:cBhvr>
                                      <p:to>
                                        <p:strVal val="visible"/>
                                      </p:to>
                                    </p:set>
                                    <p:animEffect transition="in" filter="blinds(horizontal)">
                                      <p:cBhvr>
                                        <p:cTn dur="500" id="12"/>
                                        <p:tgtEl>
                                          <p:spTgt spid="1048654"/>
                                        </p:tgtEl>
                                      </p:cBhvr>
                                    </p:animEffect>
                                  </p:childTnLst>
                                </p:cTn>
                              </p:par>
                              <p:par>
                                <p:cTn fill="hold" id="13" nodeType="withEffect" presetClass="entr" presetID="3" presetSubtype="10">
                                  <p:stCondLst>
                                    <p:cond delay="0"/>
                                  </p:stCondLst>
                                  <p:childTnLst>
                                    <p:set>
                                      <p:cBhvr>
                                        <p:cTn dur="1" fill="hold" id="14">
                                          <p:stCondLst>
                                            <p:cond delay="0"/>
                                          </p:stCondLst>
                                        </p:cTn>
                                        <p:tgtEl>
                                          <p:spTgt spid="2097160"/>
                                        </p:tgtEl>
                                        <p:attrNameLst>
                                          <p:attrName>style.visibility</p:attrName>
                                        </p:attrNameLst>
                                      </p:cBhvr>
                                      <p:to>
                                        <p:strVal val="visible"/>
                                      </p:to>
                                    </p:set>
                                    <p:animEffect transition="in" filter="blinds(horizontal)">
                                      <p:cBhvr>
                                        <p:cTn dur="500" id="15"/>
                                        <p:tgtEl>
                                          <p:spTgt spid="2097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3" grpId="0" bldLvl="0" autoUpdateAnimBg="0"/>
      <p:bldP spid="10486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p:grpSpPr>
      <p:grpSp>
        <p:nvGrpSpPr>
          <p:cNvPr id="65" name="组合 1"/>
          <p:cNvGrpSpPr/>
          <p:nvPr/>
        </p:nvGrpSpPr>
        <p:grpSpPr>
          <a:xfrm>
            <a:off x="1748155" y="1166495"/>
            <a:ext cx="5647690" cy="4886325"/>
            <a:chOff x="2753" y="1837"/>
            <a:chExt cx="8894" cy="7695"/>
          </a:xfrm>
        </p:grpSpPr>
        <p:pic>
          <p:nvPicPr>
            <p:cNvPr id="2097161" name="图片 2"/>
            <p:cNvPicPr>
              <a:picLocks/>
            </p:cNvPicPr>
            <p:nvPr/>
          </p:nvPicPr>
          <p:blipFill>
            <a:blip xmlns:r="http://schemas.openxmlformats.org/officeDocument/2006/relationships" r:embed="rId1"/>
            <a:stretch>
              <a:fillRect/>
            </a:stretch>
          </p:blipFill>
          <p:spPr>
            <a:xfrm>
              <a:off x="2761" y="1837"/>
              <a:ext cx="4425" cy="3300"/>
            </a:xfrm>
            <a:prstGeom prst="rect"/>
            <a:noFill/>
            <a:ln w="9525">
              <a:noFill/>
            </a:ln>
          </p:spPr>
        </p:pic>
        <p:pic>
          <p:nvPicPr>
            <p:cNvPr id="2097162" name="图片 101"/>
            <p:cNvPicPr>
              <a:picLocks/>
            </p:cNvPicPr>
            <p:nvPr/>
          </p:nvPicPr>
          <p:blipFill>
            <a:blip xmlns:r="http://schemas.openxmlformats.org/officeDocument/2006/relationships" r:embed="rId2"/>
            <a:stretch>
              <a:fillRect/>
            </a:stretch>
          </p:blipFill>
          <p:spPr>
            <a:xfrm>
              <a:off x="7186" y="1837"/>
              <a:ext cx="4395" cy="3345"/>
            </a:xfrm>
            <a:prstGeom prst="rect"/>
            <a:noFill/>
            <a:ln w="9525">
              <a:noFill/>
            </a:ln>
          </p:spPr>
        </p:pic>
        <p:pic>
          <p:nvPicPr>
            <p:cNvPr id="2097163" name="图片 4"/>
            <p:cNvPicPr>
              <a:picLocks/>
            </p:cNvPicPr>
            <p:nvPr/>
          </p:nvPicPr>
          <p:blipFill>
            <a:blip xmlns:r="http://schemas.openxmlformats.org/officeDocument/2006/relationships" r:embed="rId3"/>
            <a:stretch>
              <a:fillRect/>
            </a:stretch>
          </p:blipFill>
          <p:spPr>
            <a:xfrm>
              <a:off x="2753" y="5182"/>
              <a:ext cx="8895" cy="4350"/>
            </a:xfrm>
            <a:prstGeom prst="rect"/>
            <a:noFill/>
            <a:ln w="9525">
              <a:noFill/>
            </a:ln>
          </p:spPr>
        </p:pic>
      </p:grpSp>
      <p:sp>
        <p:nvSpPr>
          <p:cNvPr id="1048656" name="矩形 2"/>
          <p:cNvSpPr/>
          <p:nvPr/>
        </p:nvSpPr>
        <p:spPr>
          <a:xfrm>
            <a:off x="3340100" y="549275"/>
            <a:ext cx="29260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rPr>
              <a:t>三、退休资格预审系统操作</a:t>
            </a:r>
            <a:endParaRPr altLang="en-US" dirty="0" lang="zh-CN">
              <a:solidFill>
                <a:schemeClr val="bg1"/>
              </a:solidFill>
              <a:latin typeface="宋体" panose="02010600030101010101" pitchFamily="2" charset="-122"/>
            </a:endParaRPr>
          </a:p>
        </p:txBody>
      </p:sp>
      <p:sp>
        <p:nvSpPr>
          <p:cNvPr id="1048657" name="灯片编号占位符 8"/>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11</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3" presetSubtype="10">
                                  <p:stCondLst>
                                    <p:cond delay="0"/>
                                  </p:stCondLst>
                                  <p:childTnLst>
                                    <p:set>
                                      <p:cBhvr>
                                        <p:cTn dur="1" fill="hold" id="6">
                                          <p:stCondLst>
                                            <p:cond delay="0"/>
                                          </p:stCondLst>
                                        </p:cTn>
                                        <p:tgtEl>
                                          <p:spTgt spid="65"/>
                                        </p:tgtEl>
                                        <p:attrNameLst>
                                          <p:attrName>style.visibility</p:attrName>
                                        </p:attrNameLst>
                                      </p:cBhvr>
                                      <p:to>
                                        <p:strVal val="visible"/>
                                      </p:to>
                                    </p:set>
                                    <p:animEffect transition="in" filter="blinds(horizontal)">
                                      <p:cBhvr>
                                        <p:cTn dur="500" id="7"/>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p:grpSpPr>
      <p:pic>
        <p:nvPicPr>
          <p:cNvPr id="2097164" name="图片 4" descr="mmexport1716892497480"/>
          <p:cNvPicPr>
            <a:picLocks noChangeAspect="1"/>
          </p:cNvPicPr>
          <p:nvPr/>
        </p:nvPicPr>
        <p:blipFill>
          <a:blip xmlns:r="http://schemas.openxmlformats.org/officeDocument/2006/relationships" r:embed="rId1"/>
          <a:stretch>
            <a:fillRect/>
          </a:stretch>
        </p:blipFill>
        <p:spPr>
          <a:xfrm>
            <a:off x="654050" y="1815465"/>
            <a:ext cx="7836535" cy="4043680"/>
          </a:xfrm>
          <a:prstGeom prst="rect"/>
        </p:spPr>
      </p:pic>
      <p:sp>
        <p:nvSpPr>
          <p:cNvPr id="1048658" name="矩形 2"/>
          <p:cNvSpPr/>
          <p:nvPr/>
        </p:nvSpPr>
        <p:spPr>
          <a:xfrm>
            <a:off x="3340100" y="549275"/>
            <a:ext cx="29260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rPr>
              <a:t>三、退休资格预审系统操作</a:t>
            </a:r>
            <a:endParaRPr altLang="en-US" dirty="0" lang="zh-CN">
              <a:solidFill>
                <a:schemeClr val="bg1"/>
              </a:solidFill>
              <a:latin typeface="宋体" panose="02010600030101010101" pitchFamily="2" charset="-122"/>
            </a:endParaRPr>
          </a:p>
        </p:txBody>
      </p:sp>
      <p:sp>
        <p:nvSpPr>
          <p:cNvPr id="1048659" name="TextBox 4"/>
          <p:cNvSpPr>
            <a:spLocks noChangeArrowheads="1"/>
          </p:cNvSpPr>
          <p:nvPr/>
        </p:nvSpPr>
        <p:spPr bwMode="auto">
          <a:xfrm>
            <a:off x="2832735" y="1355090"/>
            <a:ext cx="3429000" cy="460375"/>
          </a:xfrm>
          <a:prstGeom prst="rect"/>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altLang="en-US" dirty="0" sz="2400" lang="zh-CN">
                <a:solidFill>
                  <a:srgbClr val="E36C09"/>
                </a:solidFill>
                <a:latin typeface="楷体" panose="02010609060101010101" pitchFamily="49" charset="-122"/>
                <a:ea typeface="楷体" panose="02010609060101010101" pitchFamily="49" charset="-122"/>
              </a:rPr>
              <a:t>（三）功能介绍</a:t>
            </a:r>
            <a:endParaRPr altLang="en-US" dirty="0" sz="2400" lang="zh-CN">
              <a:solidFill>
                <a:srgbClr val="E36C09"/>
              </a:solidFill>
              <a:latin typeface="楷体" panose="02010609060101010101" pitchFamily="49" charset="-122"/>
              <a:ea typeface="楷体" panose="02010609060101010101" pitchFamily="49" charset="-122"/>
            </a:endParaRPr>
          </a:p>
        </p:txBody>
      </p:sp>
      <p:sp>
        <p:nvSpPr>
          <p:cNvPr id="1048660" name="灯片编号占位符 7"/>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12</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1048659"/>
                                        </p:tgtEl>
                                        <p:attrNameLst>
                                          <p:attrName>style.visibility</p:attrName>
                                        </p:attrNameLst>
                                      </p:cBhvr>
                                      <p:to>
                                        <p:strVal val="visible"/>
                                      </p:to>
                                    </p:set>
                                    <p:animEffect>
                                      <p:cBhvr>
                                        <p:cTn dur="500" id="7"/>
                                        <p:tgtEl>
                                          <p:spTgt spid="1048659"/>
                                        </p:tgtEl>
                                      </p:cBhvr>
                                    </p:animEffect>
                                    <p:anim calcmode="lin" valueType="num">
                                      <p:cBhvr>
                                        <p:cTn dur="500" fill="hold" id="8"/>
                                        <p:tgtEl>
                                          <p:spTgt spid="1048659"/>
                                        </p:tgtEl>
                                        <p:attrNameLst>
                                          <p:attrName>ppt_x</p:attrName>
                                        </p:attrNameLst>
                                      </p:cBhvr>
                                      <p:tavLst>
                                        <p:tav tm="0">
                                          <p:val>
                                            <p:strVal val="#ppt_x"/>
                                          </p:val>
                                        </p:tav>
                                        <p:tav tm="100000">
                                          <p:val>
                                            <p:strVal val="#ppt_x"/>
                                          </p:val>
                                        </p:tav>
                                      </p:tavLst>
                                    </p:anim>
                                    <p:anim calcmode="lin" valueType="num">
                                      <p:cBhvr>
                                        <p:cTn dur="500" fill="hold" id="9"/>
                                        <p:tgtEl>
                                          <p:spTgt spid="1048659"/>
                                        </p:tgtEl>
                                        <p:attrNameLst>
                                          <p:attrName>ppt_y</p:attrName>
                                        </p:attrNameLst>
                                      </p:cBhvr>
                                      <p:tavLst>
                                        <p:tav tm="0">
                                          <p:val>
                                            <p:strVal val="#ppt_y-.1"/>
                                          </p:val>
                                        </p:tav>
                                        <p:tav tm="100000">
                                          <p:val>
                                            <p:strVal val="#ppt_y"/>
                                          </p:val>
                                        </p:tav>
                                      </p:tavLst>
                                    </p:anim>
                                  </p:childTnLst>
                                </p:cTn>
                              </p:par>
                              <p:par>
                                <p:cTn fill="hold" id="10" nodeType="withEffect" presetClass="entr" presetID="3" presetSubtype="10">
                                  <p:stCondLst>
                                    <p:cond delay="0"/>
                                  </p:stCondLst>
                                  <p:childTnLst>
                                    <p:set>
                                      <p:cBhvr>
                                        <p:cTn dur="1" fill="hold" id="11">
                                          <p:stCondLst>
                                            <p:cond delay="0"/>
                                          </p:stCondLst>
                                        </p:cTn>
                                        <p:tgtEl>
                                          <p:spTgt spid="2097164"/>
                                        </p:tgtEl>
                                        <p:attrNameLst>
                                          <p:attrName>style.visibility</p:attrName>
                                        </p:attrNameLst>
                                      </p:cBhvr>
                                      <p:to>
                                        <p:strVal val="visible"/>
                                      </p:to>
                                    </p:set>
                                    <p:animEffect transition="in" filter="blinds(horizontal)">
                                      <p:cBhvr>
                                        <p:cTn dur="500" id="12"/>
                                        <p:tgtEl>
                                          <p:spTgt spid="2097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9"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p:grpSpPr>
      <p:sp>
        <p:nvSpPr>
          <p:cNvPr id="1048661" name="文本框 99"/>
          <p:cNvSpPr txBox="1"/>
          <p:nvPr/>
        </p:nvSpPr>
        <p:spPr>
          <a:xfrm>
            <a:off x="467995" y="2326005"/>
            <a:ext cx="8067675" cy="4003040"/>
          </a:xfrm>
          <a:prstGeom prst="rect"/>
          <a:noFill/>
          <a:ln w="9525">
            <a:noFill/>
          </a:ln>
        </p:spPr>
        <p:txBody>
          <a:bodyPr wrap="square">
            <a:spAutoFit/>
          </a:bodyPr>
          <a:p>
            <a:pPr algn="l" indent="406400" lvl="0">
              <a:lnSpc>
                <a:spcPts val="2800"/>
              </a:lnSpc>
              <a:buClrTx/>
              <a:buSzTx/>
              <a:buFontTx/>
            </a:pPr>
            <a:r>
              <a:rPr altLang="zh-CN" sz="1800" lang="en-US">
                <a:latin typeface="仿宋" panose="02010609060101010101" charset="-122"/>
                <a:ea typeface="仿宋" panose="02010609060101010101" charset="-122"/>
                <a:cs typeface="仿宋" panose="02010609060101010101" charset="-122"/>
                <a:sym typeface="+mn-ea"/>
              </a:rPr>
              <a:t> </a:t>
            </a:r>
            <a:r>
              <a:rPr sz="1800" lang="zh-CN">
                <a:latin typeface="仿宋" panose="02010609060101010101" charset="-122"/>
                <a:ea typeface="仿宋" panose="02010609060101010101" charset="-122"/>
                <a:cs typeface="仿宋" panose="02010609060101010101" charset="-122"/>
                <a:sym typeface="+mn-ea"/>
              </a:rPr>
              <a:t>①查询：用于按照查询条件查询业务记录，未录入查询条件时默认为查询全部业务记录。经办人可在业务记录中查看业务状态、审核意见及各审核节点完成情况。</a:t>
            </a:r>
            <a:endParaRPr sz="1800" lang="zh-CN">
              <a:latin typeface="仿宋" panose="02010609060101010101" charset="-122"/>
              <a:ea typeface="仿宋" panose="02010609060101010101" charset="-122"/>
              <a:cs typeface="仿宋" panose="02010609060101010101" charset="-122"/>
              <a:sym typeface="+mn-ea"/>
            </a:endParaRPr>
          </a:p>
          <a:p>
            <a:pPr algn="l" indent="406400" lvl="0">
              <a:lnSpc>
                <a:spcPts val="2800"/>
              </a:lnSpc>
              <a:buClrTx/>
              <a:buSzTx/>
              <a:buFontTx/>
            </a:pPr>
            <a:r>
              <a:rPr sz="1800" lang="zh-CN">
                <a:latin typeface="仿宋" panose="02010609060101010101" charset="-122"/>
                <a:ea typeface="仿宋" panose="02010609060101010101" charset="-122"/>
                <a:cs typeface="仿宋" panose="02010609060101010101" charset="-122"/>
                <a:sym typeface="+mn-ea"/>
              </a:rPr>
              <a:t> ②添加：用于打开新增申报信息页面。</a:t>
            </a:r>
            <a:endParaRPr sz="1800" lang="zh-CN">
              <a:latin typeface="仿宋" panose="02010609060101010101" charset="-122"/>
              <a:ea typeface="仿宋" panose="02010609060101010101" charset="-122"/>
              <a:cs typeface="仿宋" panose="02010609060101010101" charset="-122"/>
              <a:sym typeface="+mn-ea"/>
            </a:endParaRPr>
          </a:p>
          <a:p>
            <a:pPr algn="l" indent="406400" lvl="0">
              <a:lnSpc>
                <a:spcPts val="2800"/>
              </a:lnSpc>
              <a:buClrTx/>
              <a:buSzTx/>
              <a:buFontTx/>
            </a:pPr>
            <a:r>
              <a:rPr sz="1800" lang="zh-CN">
                <a:latin typeface="仿宋" panose="02010609060101010101" charset="-122"/>
                <a:ea typeface="仿宋" panose="02010609060101010101" charset="-122"/>
                <a:cs typeface="仿宋" panose="02010609060101010101" charset="-122"/>
                <a:sym typeface="+mn-ea"/>
              </a:rPr>
              <a:t> ③提交：用于将状态为“未提交”的业务提交至人社审核端。</a:t>
            </a:r>
            <a:endParaRPr sz="1800" lang="zh-CN">
              <a:latin typeface="仿宋" panose="02010609060101010101" charset="-122"/>
              <a:ea typeface="仿宋" panose="02010609060101010101" charset="-122"/>
              <a:cs typeface="仿宋" panose="02010609060101010101" charset="-122"/>
              <a:sym typeface="+mn-ea"/>
            </a:endParaRPr>
          </a:p>
          <a:p>
            <a:pPr algn="l" indent="406400" lvl="0">
              <a:lnSpc>
                <a:spcPts val="2800"/>
              </a:lnSpc>
              <a:buClrTx/>
              <a:buSzTx/>
              <a:buFontTx/>
            </a:pPr>
            <a:r>
              <a:rPr sz="1800" lang="zh-CN">
                <a:latin typeface="仿宋" panose="02010609060101010101" charset="-122"/>
                <a:ea typeface="仿宋" panose="02010609060101010101" charset="-122"/>
                <a:cs typeface="仿宋" panose="02010609060101010101" charset="-122"/>
                <a:sym typeface="+mn-ea"/>
              </a:rPr>
              <a:t> ④编辑：用于对状态为“未提交”的业务进行修改。</a:t>
            </a:r>
            <a:endParaRPr sz="1800" lang="zh-CN">
              <a:latin typeface="仿宋" panose="02010609060101010101" charset="-122"/>
              <a:ea typeface="仿宋" panose="02010609060101010101" charset="-122"/>
              <a:cs typeface="仿宋" panose="02010609060101010101" charset="-122"/>
              <a:sym typeface="+mn-ea"/>
            </a:endParaRPr>
          </a:p>
          <a:p>
            <a:pPr algn="l" indent="406400" lvl="0">
              <a:lnSpc>
                <a:spcPts val="2800"/>
              </a:lnSpc>
              <a:buClrTx/>
              <a:buSzTx/>
              <a:buFontTx/>
            </a:pPr>
            <a:r>
              <a:rPr sz="1800" lang="zh-CN">
                <a:latin typeface="仿宋" panose="02010609060101010101" charset="-122"/>
                <a:ea typeface="仿宋" panose="02010609060101010101" charset="-122"/>
                <a:cs typeface="仿宋" panose="02010609060101010101" charset="-122"/>
                <a:sym typeface="+mn-ea"/>
              </a:rPr>
              <a:t> ⑤查看详情：用于查看业务记录的具体填报内容。</a:t>
            </a:r>
            <a:endParaRPr sz="1800" lang="zh-CN">
              <a:latin typeface="仿宋" panose="02010609060101010101" charset="-122"/>
              <a:ea typeface="仿宋" panose="02010609060101010101" charset="-122"/>
              <a:cs typeface="仿宋" panose="02010609060101010101" charset="-122"/>
              <a:sym typeface="+mn-ea"/>
            </a:endParaRPr>
          </a:p>
          <a:p>
            <a:pPr algn="l" indent="406400" lvl="0">
              <a:lnSpc>
                <a:spcPts val="2800"/>
              </a:lnSpc>
              <a:buClrTx/>
              <a:buSzTx/>
              <a:buFontTx/>
            </a:pPr>
            <a:r>
              <a:rPr sz="1800" lang="zh-CN">
                <a:latin typeface="仿宋" panose="02010609060101010101" charset="-122"/>
                <a:ea typeface="仿宋" panose="02010609060101010101" charset="-122"/>
                <a:cs typeface="仿宋" panose="02010609060101010101" charset="-122"/>
                <a:sym typeface="+mn-ea"/>
              </a:rPr>
              <a:t> ⑥撤销：用于撤回参保单位已提交、人社部门未初审的业务。</a:t>
            </a:r>
            <a:endParaRPr sz="1800" lang="zh-CN">
              <a:latin typeface="仿宋" panose="02010609060101010101" charset="-122"/>
              <a:ea typeface="仿宋" panose="02010609060101010101" charset="-122"/>
              <a:cs typeface="仿宋" panose="02010609060101010101" charset="-122"/>
              <a:sym typeface="+mn-ea"/>
            </a:endParaRPr>
          </a:p>
          <a:p>
            <a:pPr algn="l" indent="406400" lvl="0">
              <a:lnSpc>
                <a:spcPts val="2800"/>
              </a:lnSpc>
              <a:buClrTx/>
              <a:buSzTx/>
              <a:buFontTx/>
            </a:pPr>
            <a:r>
              <a:rPr sz="1800" lang="zh-CN">
                <a:latin typeface="仿宋" panose="02010609060101010101" charset="-122"/>
                <a:ea typeface="仿宋" panose="02010609060101010101" charset="-122"/>
                <a:cs typeface="仿宋" panose="02010609060101010101" charset="-122"/>
                <a:sym typeface="+mn-ea"/>
              </a:rPr>
              <a:t> ⑦删除：用于删除未提交的业务记录。</a:t>
            </a:r>
            <a:endParaRPr sz="1800" lang="zh-CN">
              <a:latin typeface="仿宋" panose="02010609060101010101" charset="-122"/>
              <a:ea typeface="仿宋" panose="02010609060101010101" charset="-122"/>
              <a:cs typeface="仿宋" panose="02010609060101010101" charset="-122"/>
              <a:sym typeface="+mn-ea"/>
            </a:endParaRPr>
          </a:p>
          <a:p>
            <a:pPr algn="l" indent="406400" lvl="0">
              <a:lnSpc>
                <a:spcPts val="2800"/>
              </a:lnSpc>
              <a:buClrTx/>
              <a:buSzTx/>
              <a:buFontTx/>
            </a:pPr>
            <a:r>
              <a:rPr sz="1800" lang="zh-CN">
                <a:latin typeface="仿宋" panose="02010609060101010101" charset="-122"/>
                <a:ea typeface="仿宋" panose="02010609060101010101" charset="-122"/>
                <a:cs typeface="仿宋" panose="02010609060101010101" charset="-122"/>
                <a:sym typeface="+mn-ea"/>
              </a:rPr>
              <a:t> ⑧材料补正重新填报：对于状态为“材料补正”的业务，可通过该按钮将原业务数据生成一笔新业务，供经办人修改后提交审核。</a:t>
            </a:r>
            <a:endParaRPr sz="1800" lang="zh-CN">
              <a:latin typeface="仿宋" panose="02010609060101010101" charset="-122"/>
              <a:ea typeface="仿宋" panose="02010609060101010101" charset="-122"/>
              <a:cs typeface="仿宋" panose="02010609060101010101" charset="-122"/>
              <a:sym typeface="+mn-ea"/>
            </a:endParaRPr>
          </a:p>
        </p:txBody>
      </p:sp>
      <p:pic>
        <p:nvPicPr>
          <p:cNvPr id="2097165" name="图片 1" descr="图片1"/>
          <p:cNvPicPr>
            <a:picLocks noChangeAspect="1"/>
          </p:cNvPicPr>
          <p:nvPr/>
        </p:nvPicPr>
        <p:blipFill>
          <a:blip xmlns:r="http://schemas.openxmlformats.org/officeDocument/2006/relationships" r:embed="rId1"/>
          <a:stretch>
            <a:fillRect/>
          </a:stretch>
        </p:blipFill>
        <p:spPr>
          <a:xfrm>
            <a:off x="1239520" y="1273810"/>
            <a:ext cx="6524625" cy="933450"/>
          </a:xfrm>
          <a:prstGeom prst="rect"/>
        </p:spPr>
      </p:pic>
      <p:sp>
        <p:nvSpPr>
          <p:cNvPr id="1048662" name="矩形 2"/>
          <p:cNvSpPr/>
          <p:nvPr/>
        </p:nvSpPr>
        <p:spPr>
          <a:xfrm>
            <a:off x="3340100" y="549275"/>
            <a:ext cx="29260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rPr>
              <a:t>三、退休资格预审系统操作</a:t>
            </a:r>
            <a:endParaRPr altLang="en-US" dirty="0" lang="zh-CN">
              <a:solidFill>
                <a:schemeClr val="bg1"/>
              </a:solidFill>
              <a:latin typeface="宋体" panose="02010600030101010101" pitchFamily="2" charset="-122"/>
            </a:endParaRPr>
          </a:p>
        </p:txBody>
      </p:sp>
      <p:sp>
        <p:nvSpPr>
          <p:cNvPr id="1048663" name="灯片编号占位符 6"/>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13</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3" presetSubtype="10">
                                  <p:stCondLst>
                                    <p:cond delay="0"/>
                                  </p:stCondLst>
                                  <p:childTnLst>
                                    <p:set>
                                      <p:cBhvr>
                                        <p:cTn dur="1" fill="hold" id="6">
                                          <p:stCondLst>
                                            <p:cond delay="0"/>
                                          </p:stCondLst>
                                        </p:cTn>
                                        <p:tgtEl>
                                          <p:spTgt spid="1048661"/>
                                        </p:tgtEl>
                                        <p:attrNameLst>
                                          <p:attrName>style.visibility</p:attrName>
                                        </p:attrNameLst>
                                      </p:cBhvr>
                                      <p:to>
                                        <p:strVal val="visible"/>
                                      </p:to>
                                    </p:set>
                                    <p:animEffect transition="in" filter="blinds(horizontal)">
                                      <p:cBhvr>
                                        <p:cTn dur="500" id="7"/>
                                        <p:tgtEl>
                                          <p:spTgt spid="104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p:grpSpPr>
      <p:sp>
        <p:nvSpPr>
          <p:cNvPr id="1048664" name="矩形 2"/>
          <p:cNvSpPr/>
          <p:nvPr/>
        </p:nvSpPr>
        <p:spPr>
          <a:xfrm>
            <a:off x="3340100" y="549275"/>
            <a:ext cx="29260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rPr>
              <a:t>三、退休资格预审系统操作</a:t>
            </a:r>
            <a:endParaRPr altLang="en-US" dirty="0" lang="zh-CN">
              <a:solidFill>
                <a:schemeClr val="bg1"/>
              </a:solidFill>
              <a:latin typeface="宋体" panose="02010600030101010101" pitchFamily="2" charset="-122"/>
            </a:endParaRPr>
          </a:p>
        </p:txBody>
      </p:sp>
      <p:sp>
        <p:nvSpPr>
          <p:cNvPr id="1048665" name="TextBox 4"/>
          <p:cNvSpPr>
            <a:spLocks noChangeArrowheads="1"/>
          </p:cNvSpPr>
          <p:nvPr/>
        </p:nvSpPr>
        <p:spPr bwMode="auto">
          <a:xfrm>
            <a:off x="2832735" y="1355090"/>
            <a:ext cx="3429000" cy="460375"/>
          </a:xfrm>
          <a:prstGeom prst="rect"/>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altLang="en-US" dirty="0" sz="2400" lang="zh-CN">
                <a:solidFill>
                  <a:srgbClr val="E36C09"/>
                </a:solidFill>
                <a:latin typeface="楷体" panose="02010609060101010101" pitchFamily="49" charset="-122"/>
                <a:ea typeface="楷体" panose="02010609060101010101" pitchFamily="49" charset="-122"/>
              </a:rPr>
              <a:t>（四）填报</a:t>
            </a:r>
            <a:endParaRPr altLang="en-US" dirty="0" sz="2400" lang="zh-CN">
              <a:solidFill>
                <a:srgbClr val="E36C09"/>
              </a:solidFill>
              <a:latin typeface="楷体" panose="02010609060101010101" pitchFamily="49" charset="-122"/>
              <a:ea typeface="楷体" panose="02010609060101010101" pitchFamily="49" charset="-122"/>
            </a:endParaRPr>
          </a:p>
        </p:txBody>
      </p:sp>
      <p:pic>
        <p:nvPicPr>
          <p:cNvPr id="2097166" name="图片 12" descr="C:\Users\Administrator\Desktop\mmexport1717743259431.pngmmexport1717743259431"/>
          <p:cNvPicPr>
            <a:picLocks noChangeAspect="1"/>
          </p:cNvPicPr>
          <p:nvPr/>
        </p:nvPicPr>
        <p:blipFill>
          <a:blip xmlns:r="http://schemas.openxmlformats.org/officeDocument/2006/relationships" r:embed="rId1"/>
          <a:srcRect/>
          <a:stretch>
            <a:fillRect/>
          </a:stretch>
        </p:blipFill>
        <p:spPr>
          <a:xfrm>
            <a:off x="847090" y="2007870"/>
            <a:ext cx="7481570" cy="1880870"/>
          </a:xfrm>
          <a:prstGeom prst="rect"/>
        </p:spPr>
      </p:pic>
      <p:sp>
        <p:nvSpPr>
          <p:cNvPr id="1048666" name="文本框 103"/>
          <p:cNvSpPr txBox="1"/>
          <p:nvPr/>
        </p:nvSpPr>
        <p:spPr>
          <a:xfrm>
            <a:off x="847090" y="4074795"/>
            <a:ext cx="7482205" cy="1691641"/>
          </a:xfrm>
          <a:prstGeom prst="rect"/>
          <a:noFill/>
          <a:ln w="9525">
            <a:noFill/>
          </a:ln>
        </p:spPr>
        <p:txBody>
          <a:bodyPr wrap="square">
            <a:spAutoFit/>
          </a:bodyPr>
          <a:p>
            <a:pPr indent="406400">
              <a:lnSpc>
                <a:spcPct val="150000"/>
              </a:lnSpc>
            </a:pPr>
            <a:r>
              <a:rPr sz="1800" lang="zh-CN">
                <a:latin typeface="仿宋" panose="02010609060101010101" charset="-122"/>
                <a:ea typeface="仿宋" panose="02010609060101010101" charset="-122"/>
                <a:cs typeface="仿宋" panose="02010609060101010101" charset="-122"/>
              </a:rPr>
              <a:t>①经办人录入拟退休人员姓名、证件类型、证件号码后，点击“获取社保信息”，系统自动填写其他信息供经办人修改、补充。
    ②“退休人员手机号码”用于在退休预审、待遇核定等关键节点向拟退休人员发送短信通知，务必填写准确。</a:t>
            </a:r>
            <a:endParaRPr altLang="en-US" sz="1800" lang="zh-CN">
              <a:latin typeface="仿宋" panose="02010609060101010101" charset="-122"/>
              <a:ea typeface="仿宋" panose="02010609060101010101" charset="-122"/>
              <a:cs typeface="仿宋" panose="02010609060101010101" charset="-122"/>
            </a:endParaRPr>
          </a:p>
        </p:txBody>
      </p:sp>
      <p:sp>
        <p:nvSpPr>
          <p:cNvPr id="1048667" name="灯片编号占位符 6"/>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14</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1048665"/>
                                        </p:tgtEl>
                                        <p:attrNameLst>
                                          <p:attrName>style.visibility</p:attrName>
                                        </p:attrNameLst>
                                      </p:cBhvr>
                                      <p:to>
                                        <p:strVal val="visible"/>
                                      </p:to>
                                    </p:set>
                                    <p:animEffect>
                                      <p:cBhvr>
                                        <p:cTn dur="500" id="7"/>
                                        <p:tgtEl>
                                          <p:spTgt spid="1048665"/>
                                        </p:tgtEl>
                                      </p:cBhvr>
                                    </p:animEffect>
                                    <p:anim calcmode="lin" valueType="num">
                                      <p:cBhvr>
                                        <p:cTn dur="500" fill="hold" id="8"/>
                                        <p:tgtEl>
                                          <p:spTgt spid="1048665"/>
                                        </p:tgtEl>
                                        <p:attrNameLst>
                                          <p:attrName>ppt_x</p:attrName>
                                        </p:attrNameLst>
                                      </p:cBhvr>
                                      <p:tavLst>
                                        <p:tav tm="0">
                                          <p:val>
                                            <p:strVal val="#ppt_x"/>
                                          </p:val>
                                        </p:tav>
                                        <p:tav tm="100000">
                                          <p:val>
                                            <p:strVal val="#ppt_x"/>
                                          </p:val>
                                        </p:tav>
                                      </p:tavLst>
                                    </p:anim>
                                    <p:anim calcmode="lin" valueType="num">
                                      <p:cBhvr>
                                        <p:cTn dur="500" fill="hold" id="9"/>
                                        <p:tgtEl>
                                          <p:spTgt spid="1048665"/>
                                        </p:tgtEl>
                                        <p:attrNameLst>
                                          <p:attrName>ppt_y</p:attrName>
                                        </p:attrNameLst>
                                      </p:cBhvr>
                                      <p:tavLst>
                                        <p:tav tm="0">
                                          <p:val>
                                            <p:strVal val="#ppt_y-.1"/>
                                          </p:val>
                                        </p:tav>
                                        <p:tav tm="100000">
                                          <p:val>
                                            <p:strVal val="#ppt_y"/>
                                          </p:val>
                                        </p:tav>
                                      </p:tavLst>
                                    </p:anim>
                                  </p:childTnLst>
                                </p:cTn>
                              </p:par>
                              <p:par>
                                <p:cTn fill="hold" id="10" nodeType="withEffect" presetClass="entr" presetID="3" presetSubtype="10">
                                  <p:stCondLst>
                                    <p:cond delay="0"/>
                                  </p:stCondLst>
                                  <p:childTnLst>
                                    <p:set>
                                      <p:cBhvr>
                                        <p:cTn dur="1" fill="hold" id="11">
                                          <p:stCondLst>
                                            <p:cond delay="0"/>
                                          </p:stCondLst>
                                        </p:cTn>
                                        <p:tgtEl>
                                          <p:spTgt spid="2097166"/>
                                        </p:tgtEl>
                                        <p:attrNameLst>
                                          <p:attrName>style.visibility</p:attrName>
                                        </p:attrNameLst>
                                      </p:cBhvr>
                                      <p:to>
                                        <p:strVal val="visible"/>
                                      </p:to>
                                    </p:set>
                                    <p:animEffect transition="in" filter="blinds(horizontal)">
                                      <p:cBhvr>
                                        <p:cTn dur="500" id="12"/>
                                        <p:tgtEl>
                                          <p:spTgt spid="2097166"/>
                                        </p:tgtEl>
                                      </p:cBhvr>
                                    </p:animEffect>
                                  </p:childTnLst>
                                </p:cTn>
                              </p:par>
                              <p:par>
                                <p:cTn fill="hold" grpId="0" id="13" nodeType="withEffect" presetClass="entr" presetID="3" presetSubtype="10">
                                  <p:stCondLst>
                                    <p:cond delay="0"/>
                                  </p:stCondLst>
                                  <p:childTnLst>
                                    <p:set>
                                      <p:cBhvr>
                                        <p:cTn dur="1" fill="hold" id="14">
                                          <p:stCondLst>
                                            <p:cond delay="0"/>
                                          </p:stCondLst>
                                        </p:cTn>
                                        <p:tgtEl>
                                          <p:spTgt spid="1048666"/>
                                        </p:tgtEl>
                                        <p:attrNameLst>
                                          <p:attrName>style.visibility</p:attrName>
                                        </p:attrNameLst>
                                      </p:cBhvr>
                                      <p:to>
                                        <p:strVal val="visible"/>
                                      </p:to>
                                    </p:set>
                                    <p:animEffect transition="in" filter="blinds(horizontal)">
                                      <p:cBhvr>
                                        <p:cTn dur="500" id="15"/>
                                        <p:tgtEl>
                                          <p:spTgt spid="1048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5" grpId="0" bldLvl="0" autoUpdateAnimBg="0"/>
      <p:bldP spid="10486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p:grpSpPr>
      <p:grpSp>
        <p:nvGrpSpPr>
          <p:cNvPr id="70" name="组合 6"/>
          <p:cNvGrpSpPr/>
          <p:nvPr/>
        </p:nvGrpSpPr>
        <p:grpSpPr>
          <a:xfrm>
            <a:off x="1236980" y="1106805"/>
            <a:ext cx="6725285" cy="5089525"/>
            <a:chOff x="1948" y="1743"/>
            <a:chExt cx="10591" cy="8015"/>
          </a:xfrm>
        </p:grpSpPr>
        <p:pic>
          <p:nvPicPr>
            <p:cNvPr id="2097167" name="图片 13" descr="C:\Users\Administrator\Desktop\mmexport1717036899613.pngmmexport1717036899613"/>
            <p:cNvPicPr>
              <a:picLocks noChangeAspect="1"/>
            </p:cNvPicPr>
            <p:nvPr/>
          </p:nvPicPr>
          <p:blipFill>
            <a:blip xmlns:r="http://schemas.openxmlformats.org/officeDocument/2006/relationships" r:embed="rId1"/>
            <a:srcRect/>
            <a:stretch>
              <a:fillRect/>
            </a:stretch>
          </p:blipFill>
          <p:spPr>
            <a:xfrm>
              <a:off x="2035" y="1743"/>
              <a:ext cx="10505" cy="1764"/>
            </a:xfrm>
            <a:prstGeom prst="rect"/>
          </p:spPr>
        </p:pic>
        <p:pic>
          <p:nvPicPr>
            <p:cNvPr id="2097168" name="图片 14" descr="C:\Users\Administrator\Desktop\mmexport1717136584704.pngmmexport1717136584704"/>
            <p:cNvPicPr>
              <a:picLocks noChangeAspect="1"/>
            </p:cNvPicPr>
            <p:nvPr/>
          </p:nvPicPr>
          <p:blipFill>
            <a:blip xmlns:r="http://schemas.openxmlformats.org/officeDocument/2006/relationships" r:embed="rId2"/>
            <a:srcRect/>
            <a:stretch>
              <a:fillRect/>
            </a:stretch>
          </p:blipFill>
          <p:spPr>
            <a:xfrm>
              <a:off x="2021" y="3513"/>
              <a:ext cx="10518" cy="1054"/>
            </a:xfrm>
            <a:prstGeom prst="rect"/>
          </p:spPr>
        </p:pic>
        <p:pic>
          <p:nvPicPr>
            <p:cNvPr id="2097169" name="图片 5" descr="C:\Users\lenovo\Desktop\图片\图片.png图片"/>
            <p:cNvPicPr>
              <a:picLocks noChangeAspect="1"/>
            </p:cNvPicPr>
            <p:nvPr/>
          </p:nvPicPr>
          <p:blipFill>
            <a:blip xmlns:r="http://schemas.openxmlformats.org/officeDocument/2006/relationships" r:embed="rId3"/>
            <a:srcRect/>
            <a:stretch>
              <a:fillRect/>
            </a:stretch>
          </p:blipFill>
          <p:spPr>
            <a:xfrm>
              <a:off x="1948" y="4573"/>
              <a:ext cx="10504" cy="2008"/>
            </a:xfrm>
            <a:prstGeom prst="rect"/>
          </p:spPr>
        </p:pic>
        <p:pic>
          <p:nvPicPr>
            <p:cNvPr id="2097170" name="图片 15" descr="mmexport1717038652432"/>
            <p:cNvPicPr>
              <a:picLocks noChangeAspect="1"/>
            </p:cNvPicPr>
            <p:nvPr/>
          </p:nvPicPr>
          <p:blipFill>
            <a:blip xmlns:r="http://schemas.openxmlformats.org/officeDocument/2006/relationships" r:embed="rId4"/>
            <a:stretch>
              <a:fillRect/>
            </a:stretch>
          </p:blipFill>
          <p:spPr>
            <a:xfrm>
              <a:off x="2021" y="6581"/>
              <a:ext cx="10518" cy="1814"/>
            </a:xfrm>
            <a:prstGeom prst="rect"/>
          </p:spPr>
        </p:pic>
        <p:pic>
          <p:nvPicPr>
            <p:cNvPr id="2097171" name="图片 1" descr="mmexport1717744205029"/>
            <p:cNvPicPr>
              <a:picLocks noChangeAspect="1"/>
            </p:cNvPicPr>
            <p:nvPr/>
          </p:nvPicPr>
          <p:blipFill>
            <a:blip xmlns:r="http://schemas.openxmlformats.org/officeDocument/2006/relationships" r:embed="rId5"/>
            <a:stretch>
              <a:fillRect/>
            </a:stretch>
          </p:blipFill>
          <p:spPr>
            <a:xfrm>
              <a:off x="2021" y="8396"/>
              <a:ext cx="10518" cy="1362"/>
            </a:xfrm>
            <a:prstGeom prst="rect"/>
          </p:spPr>
        </p:pic>
      </p:grpSp>
      <p:sp>
        <p:nvSpPr>
          <p:cNvPr id="1048668" name="矩形 2"/>
          <p:cNvSpPr/>
          <p:nvPr/>
        </p:nvSpPr>
        <p:spPr>
          <a:xfrm>
            <a:off x="3340100" y="549275"/>
            <a:ext cx="29260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rPr>
              <a:t>三、退休资格预审系统操作</a:t>
            </a:r>
            <a:endParaRPr altLang="en-US" dirty="0" lang="zh-CN">
              <a:solidFill>
                <a:srgbClr val="FFC000"/>
              </a:solidFill>
              <a:latin typeface="宋体" panose="02010600030101010101" pitchFamily="2" charset="-122"/>
            </a:endParaRPr>
          </a:p>
        </p:txBody>
      </p:sp>
      <p:sp>
        <p:nvSpPr>
          <p:cNvPr id="1048669" name="灯片编号占位符 8"/>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15</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3" presetSubtype="10">
                                  <p:stCondLst>
                                    <p:cond delay="0"/>
                                  </p:stCondLst>
                                  <p:childTnLst>
                                    <p:set>
                                      <p:cBhvr>
                                        <p:cTn dur="1" fill="hold" id="6">
                                          <p:stCondLst>
                                            <p:cond delay="0"/>
                                          </p:stCondLst>
                                        </p:cTn>
                                        <p:tgtEl>
                                          <p:spTgt spid="70"/>
                                        </p:tgtEl>
                                        <p:attrNameLst>
                                          <p:attrName>style.visibility</p:attrName>
                                        </p:attrNameLst>
                                      </p:cBhvr>
                                      <p:to>
                                        <p:strVal val="visible"/>
                                      </p:to>
                                    </p:set>
                                    <p:animEffect transition="in" filter="blinds(horizontal)">
                                      <p:cBhvr>
                                        <p:cTn dur="500" id="7"/>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p:grpSpPr>
      <p:pic>
        <p:nvPicPr>
          <p:cNvPr id="2097172" name="图片 5" descr="C:\Users\lenovo\Desktop\图片\图片.png图片"/>
          <p:cNvPicPr>
            <a:picLocks noChangeAspect="1"/>
          </p:cNvPicPr>
          <p:nvPr/>
        </p:nvPicPr>
        <p:blipFill>
          <a:blip xmlns:r="http://schemas.openxmlformats.org/officeDocument/2006/relationships" r:embed="rId1"/>
          <a:srcRect/>
          <a:stretch>
            <a:fillRect/>
          </a:stretch>
        </p:blipFill>
        <p:spPr>
          <a:xfrm>
            <a:off x="554355" y="1443355"/>
            <a:ext cx="8034655" cy="1536065"/>
          </a:xfrm>
          <a:prstGeom prst="rect"/>
        </p:spPr>
      </p:pic>
      <p:sp>
        <p:nvSpPr>
          <p:cNvPr id="1048670" name="矩形 2"/>
          <p:cNvSpPr/>
          <p:nvPr/>
        </p:nvSpPr>
        <p:spPr>
          <a:xfrm>
            <a:off x="3340100" y="549275"/>
            <a:ext cx="29260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rPr>
              <a:t>三、退休资格预审系统操作</a:t>
            </a:r>
            <a:endParaRPr altLang="en-US" dirty="0" lang="zh-CN">
              <a:solidFill>
                <a:srgbClr val="FFC000"/>
              </a:solidFill>
              <a:latin typeface="宋体" panose="02010600030101010101" pitchFamily="2" charset="-122"/>
            </a:endParaRPr>
          </a:p>
        </p:txBody>
      </p:sp>
      <p:sp>
        <p:nvSpPr>
          <p:cNvPr id="1048671" name="文本框 103"/>
          <p:cNvSpPr txBox="1"/>
          <p:nvPr/>
        </p:nvSpPr>
        <p:spPr>
          <a:xfrm>
            <a:off x="831215" y="2979420"/>
            <a:ext cx="7482205" cy="2091691"/>
          </a:xfrm>
          <a:prstGeom prst="rect"/>
          <a:noFill/>
          <a:ln w="9525">
            <a:noFill/>
          </a:ln>
        </p:spPr>
        <p:txBody>
          <a:bodyPr wrap="square">
            <a:spAutoFit/>
          </a:bodyPr>
          <a:p>
            <a:pPr indent="406400">
              <a:lnSpc>
                <a:spcPct val="150000"/>
              </a:lnSpc>
            </a:pPr>
            <a:r>
              <a:rPr altLang="zh-CN" sz="1800" lang="en-US">
                <a:latin typeface="仿宋" panose="02010609060101010101" charset="-122"/>
                <a:ea typeface="仿宋" panose="02010609060101010101" charset="-122"/>
                <a:cs typeface="仿宋" panose="02010609060101010101" charset="-122"/>
              </a:rPr>
              <a:t>                        </a:t>
            </a:r>
            <a:r>
              <a:rPr sz="1800" lang="zh-CN">
                <a:latin typeface="仿宋" panose="02010609060101010101" charset="-122"/>
                <a:ea typeface="仿宋" panose="02010609060101010101" charset="-122"/>
                <a:cs typeface="仿宋" panose="02010609060101010101" charset="-122"/>
              </a:rPr>
              <a:t>填报要点</a:t>
            </a:r>
            <a:endParaRPr sz="1800" lang="zh-CN">
              <a:latin typeface="仿宋" panose="02010609060101010101" charset="-122"/>
              <a:ea typeface="仿宋" panose="02010609060101010101" charset="-122"/>
              <a:cs typeface="仿宋" panose="02010609060101010101" charset="-122"/>
            </a:endParaRPr>
          </a:p>
          <a:p>
            <a:pPr indent="406400">
              <a:lnSpc>
                <a:spcPct val="150000"/>
              </a:lnSpc>
            </a:pPr>
            <a:r>
              <a:rPr altLang="en-US" sz="1800" lang="zh-CN">
                <a:latin typeface="仿宋" panose="02010609060101010101" charset="-122"/>
                <a:ea typeface="仿宋" panose="02010609060101010101" charset="-122"/>
                <a:cs typeface="仿宋" panose="02010609060101010101" charset="-122"/>
              </a:rPr>
              <a:t>建账后增加主要包括两部分人群：一是机关事业单位工作经历；二是服兵役经历。</a:t>
            </a:r>
            <a:endParaRPr altLang="en-US" sz="1800" lang="zh-CN">
              <a:latin typeface="仿宋" panose="02010609060101010101" charset="-122"/>
              <a:ea typeface="仿宋" panose="02010609060101010101" charset="-122"/>
              <a:cs typeface="仿宋" panose="02010609060101010101" charset="-122"/>
            </a:endParaRPr>
          </a:p>
          <a:p>
            <a:pPr indent="406400">
              <a:lnSpc>
                <a:spcPct val="150000"/>
              </a:lnSpc>
            </a:pPr>
            <a:r>
              <a:rPr altLang="en-US" sz="1800" lang="zh-CN">
                <a:latin typeface="仿宋" panose="02010609060101010101" charset="-122"/>
                <a:ea typeface="仿宋" panose="02010609060101010101" charset="-122"/>
                <a:cs typeface="仿宋" panose="02010609060101010101" charset="-122"/>
              </a:rPr>
              <a:t>制度前扣减主要包括：企业职工基本养老保险建账前的视同缴费年限间断情况。</a:t>
            </a:r>
            <a:endParaRPr altLang="en-US" sz="1800" lang="zh-CN">
              <a:latin typeface="仿宋" panose="02010609060101010101" charset="-122"/>
              <a:ea typeface="仿宋" panose="02010609060101010101" charset="-122"/>
              <a:cs typeface="仿宋" panose="02010609060101010101" charset="-122"/>
            </a:endParaRPr>
          </a:p>
        </p:txBody>
      </p:sp>
      <p:sp>
        <p:nvSpPr>
          <p:cNvPr id="1048672" name="灯片编号占位符 6"/>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16</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3" presetSubtype="10">
                                  <p:stCondLst>
                                    <p:cond delay="0"/>
                                  </p:stCondLst>
                                  <p:childTnLst>
                                    <p:set>
                                      <p:cBhvr>
                                        <p:cTn dur="1" fill="hold" id="6">
                                          <p:stCondLst>
                                            <p:cond delay="0"/>
                                          </p:stCondLst>
                                        </p:cTn>
                                        <p:tgtEl>
                                          <p:spTgt spid="1048671"/>
                                        </p:tgtEl>
                                        <p:attrNameLst>
                                          <p:attrName>style.visibility</p:attrName>
                                        </p:attrNameLst>
                                      </p:cBhvr>
                                      <p:to>
                                        <p:strVal val="visible"/>
                                      </p:to>
                                    </p:set>
                                    <p:animEffect transition="in" filter="blinds(horizontal)">
                                      <p:cBhvr>
                                        <p:cTn dur="500" id="7"/>
                                        <p:tgtEl>
                                          <p:spTgt spid="1048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p:grpSpPr>
      <p:pic>
        <p:nvPicPr>
          <p:cNvPr id="2097173" name="图片 15" descr="mmexport1717038652432"/>
          <p:cNvPicPr>
            <a:picLocks noChangeAspect="1"/>
          </p:cNvPicPr>
          <p:nvPr/>
        </p:nvPicPr>
        <p:blipFill>
          <a:blip xmlns:r="http://schemas.openxmlformats.org/officeDocument/2006/relationships" r:embed="rId1"/>
          <a:stretch>
            <a:fillRect/>
          </a:stretch>
        </p:blipFill>
        <p:spPr>
          <a:xfrm>
            <a:off x="196215" y="1537335"/>
            <a:ext cx="8751570" cy="1509395"/>
          </a:xfrm>
          <a:prstGeom prst="rect"/>
        </p:spPr>
      </p:pic>
      <p:sp>
        <p:nvSpPr>
          <p:cNvPr id="1048673" name="矩形 2"/>
          <p:cNvSpPr/>
          <p:nvPr/>
        </p:nvSpPr>
        <p:spPr>
          <a:xfrm>
            <a:off x="3340100" y="549275"/>
            <a:ext cx="29260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rPr>
              <a:t>三、退休资格预审系统操作</a:t>
            </a:r>
            <a:endParaRPr altLang="en-US" dirty="0" lang="zh-CN">
              <a:solidFill>
                <a:srgbClr val="FFC000"/>
              </a:solidFill>
              <a:latin typeface="宋体" panose="02010600030101010101" pitchFamily="2" charset="-122"/>
            </a:endParaRPr>
          </a:p>
        </p:txBody>
      </p:sp>
      <p:sp>
        <p:nvSpPr>
          <p:cNvPr id="1048674" name="文本框 103"/>
          <p:cNvSpPr txBox="1"/>
          <p:nvPr/>
        </p:nvSpPr>
        <p:spPr>
          <a:xfrm>
            <a:off x="831215" y="3046730"/>
            <a:ext cx="7482205" cy="1291590"/>
          </a:xfrm>
          <a:prstGeom prst="rect"/>
          <a:noFill/>
          <a:ln w="9525">
            <a:noFill/>
          </a:ln>
        </p:spPr>
        <p:txBody>
          <a:bodyPr wrap="square">
            <a:spAutoFit/>
          </a:bodyPr>
          <a:p>
            <a:pPr indent="406400">
              <a:lnSpc>
                <a:spcPct val="150000"/>
              </a:lnSpc>
            </a:pPr>
            <a:r>
              <a:rPr altLang="zh-CN" sz="1800" lang="en-US">
                <a:latin typeface="仿宋" panose="02010609060101010101" charset="-122"/>
                <a:ea typeface="仿宋" panose="02010609060101010101" charset="-122"/>
                <a:cs typeface="仿宋" panose="02010609060101010101" charset="-122"/>
              </a:rPr>
              <a:t>                        </a:t>
            </a:r>
            <a:r>
              <a:rPr sz="1800" lang="zh-CN">
                <a:latin typeface="仿宋" panose="02010609060101010101" charset="-122"/>
                <a:ea typeface="仿宋" panose="02010609060101010101" charset="-122"/>
                <a:cs typeface="仿宋" panose="02010609060101010101" charset="-122"/>
              </a:rPr>
              <a:t>填报要点</a:t>
            </a:r>
            <a:endParaRPr sz="1800" lang="zh-CN">
              <a:latin typeface="仿宋" panose="02010609060101010101" charset="-122"/>
              <a:ea typeface="仿宋" panose="02010609060101010101" charset="-122"/>
              <a:cs typeface="仿宋" panose="02010609060101010101" charset="-122"/>
            </a:endParaRPr>
          </a:p>
          <a:p>
            <a:pPr indent="406400">
              <a:lnSpc>
                <a:spcPct val="150000"/>
              </a:lnSpc>
            </a:pPr>
            <a:r>
              <a:rPr altLang="en-US" sz="1800" lang="zh-CN">
                <a:latin typeface="仿宋" panose="02010609060101010101" charset="-122"/>
                <a:ea typeface="仿宋" panose="02010609060101010101" charset="-122"/>
                <a:cs typeface="仿宋" panose="02010609060101010101" charset="-122"/>
              </a:rPr>
              <a:t>一是工种符合国家特殊工种名录规定；二是支持多条信息录入；三是时间填报到月；四是档案及原始材料照拍。</a:t>
            </a:r>
            <a:endParaRPr altLang="en-US" sz="1800" lang="zh-CN">
              <a:latin typeface="仿宋" panose="02010609060101010101" charset="-122"/>
              <a:ea typeface="仿宋" panose="02010609060101010101" charset="-122"/>
              <a:cs typeface="仿宋" panose="02010609060101010101" charset="-122"/>
            </a:endParaRPr>
          </a:p>
        </p:txBody>
      </p:sp>
      <p:sp>
        <p:nvSpPr>
          <p:cNvPr id="1048675" name="灯片编号占位符 5"/>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17</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3" presetSubtype="10">
                                  <p:stCondLst>
                                    <p:cond delay="0"/>
                                  </p:stCondLst>
                                  <p:childTnLst>
                                    <p:set>
                                      <p:cBhvr>
                                        <p:cTn dur="1" fill="hold" id="6">
                                          <p:stCondLst>
                                            <p:cond delay="0"/>
                                          </p:stCondLst>
                                        </p:cTn>
                                        <p:tgtEl>
                                          <p:spTgt spid="1048674"/>
                                        </p:tgtEl>
                                        <p:attrNameLst>
                                          <p:attrName>style.visibility</p:attrName>
                                        </p:attrNameLst>
                                      </p:cBhvr>
                                      <p:to>
                                        <p:strVal val="visible"/>
                                      </p:to>
                                    </p:set>
                                    <p:animEffect transition="in" filter="blinds(horizontal)">
                                      <p:cBhvr>
                                        <p:cTn dur="500" id="7"/>
                                        <p:tgtEl>
                                          <p:spTgt spid="104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p:grpSpPr>
      <p:sp>
        <p:nvSpPr>
          <p:cNvPr id="1048676" name="文本框 99"/>
          <p:cNvSpPr txBox="1"/>
          <p:nvPr/>
        </p:nvSpPr>
        <p:spPr>
          <a:xfrm>
            <a:off x="1097280" y="2650490"/>
            <a:ext cx="6949440" cy="3291840"/>
          </a:xfrm>
          <a:prstGeom prst="rect"/>
          <a:noFill/>
          <a:ln w="9525">
            <a:noFill/>
          </a:ln>
        </p:spPr>
        <p:txBody>
          <a:bodyPr wrap="square">
            <a:spAutoFit/>
          </a:bodyPr>
          <a:p>
            <a:pPr algn="l" indent="406400">
              <a:lnSpc>
                <a:spcPct val="150000"/>
              </a:lnSpc>
              <a:buClrTx/>
              <a:buSzTx/>
              <a:buNone/>
            </a:pPr>
            <a:r>
              <a:rPr altLang="zh-CN" sz="1800" lang="en-US">
                <a:latin typeface="仿宋" panose="02010609060101010101" charset="-122"/>
                <a:ea typeface="仿宋" panose="02010609060101010101" charset="-122"/>
                <a:cs typeface="仿宋" panose="02010609060101010101" charset="-122"/>
              </a:rPr>
              <a:t>                      </a:t>
            </a:r>
            <a:r>
              <a:rPr sz="1800" lang="zh-CN">
                <a:latin typeface="仿宋" panose="02010609060101010101" charset="-122"/>
                <a:ea typeface="仿宋" panose="02010609060101010101" charset="-122"/>
                <a:cs typeface="仿宋" panose="02010609060101010101" charset="-122"/>
              </a:rPr>
              <a:t>填报要点</a:t>
            </a:r>
            <a:endParaRPr sz="1800" lang="zh-CN">
              <a:latin typeface="仿宋" panose="02010609060101010101" charset="-122"/>
              <a:ea typeface="仿宋" panose="02010609060101010101" charset="-122"/>
              <a:cs typeface="仿宋" panose="02010609060101010101" charset="-122"/>
            </a:endParaRPr>
          </a:p>
          <a:p>
            <a:pPr algn="l" indent="406400">
              <a:lnSpc>
                <a:spcPct val="150000"/>
              </a:lnSpc>
              <a:buClrTx/>
              <a:buSzTx/>
              <a:buNone/>
            </a:pPr>
            <a:r>
              <a:rPr sz="1800" lang="zh-CN">
                <a:latin typeface="仿宋" panose="02010609060101010101" charset="-122"/>
                <a:ea typeface="仿宋" panose="02010609060101010101" charset="-122"/>
                <a:cs typeface="仿宋" panose="02010609060101010101" charset="-122"/>
              </a:rPr>
              <a:t>退休预审业务按照现行审核职能划分。其中，长春市市本级、吉林市市本级解除劳动关系灵活就业人员的退休预审可选择至辖区内区级人社部门审核。档案托管部门要根据解除劳动关系灵活就业人员的户籍地址选择审核部门（如户籍地址为“吉林省长春市南关区曙光路78号”，审核部门为“南关区人社局”），</a:t>
            </a:r>
            <a:r>
              <a:rPr sz="1800" lang="zh-CN">
                <a:solidFill>
                  <a:srgbClr val="FF0000"/>
                </a:solidFill>
                <a:latin typeface="仿宋" panose="02010609060101010101" charset="-122"/>
                <a:ea typeface="仿宋" panose="02010609060101010101" charset="-122"/>
                <a:cs typeface="仿宋" panose="02010609060101010101" charset="-122"/>
              </a:rPr>
              <a:t>户籍地址非本地区（地级市及所辖县区）的，审核部门选择本地区市本级人社部门。</a:t>
            </a:r>
            <a:endParaRPr sz="1800" lang="zh-CN">
              <a:solidFill>
                <a:srgbClr val="FF0000"/>
              </a:solidFill>
              <a:latin typeface="仿宋" panose="02010609060101010101" charset="-122"/>
              <a:ea typeface="仿宋" panose="02010609060101010101" charset="-122"/>
              <a:cs typeface="仿宋" panose="02010609060101010101" charset="-122"/>
            </a:endParaRPr>
          </a:p>
        </p:txBody>
      </p:sp>
      <p:pic>
        <p:nvPicPr>
          <p:cNvPr id="2097174" name="图片 1" descr="mmexport1717744205029"/>
          <p:cNvPicPr>
            <a:picLocks noChangeAspect="1"/>
          </p:cNvPicPr>
          <p:nvPr/>
        </p:nvPicPr>
        <p:blipFill>
          <a:blip xmlns:r="http://schemas.openxmlformats.org/officeDocument/2006/relationships" r:embed="rId1"/>
          <a:stretch>
            <a:fillRect/>
          </a:stretch>
        </p:blipFill>
        <p:spPr>
          <a:xfrm>
            <a:off x="269240" y="1321435"/>
            <a:ext cx="8605520" cy="1114425"/>
          </a:xfrm>
          <a:prstGeom prst="rect"/>
        </p:spPr>
      </p:pic>
      <p:sp>
        <p:nvSpPr>
          <p:cNvPr id="1048677" name="矩形 2"/>
          <p:cNvSpPr/>
          <p:nvPr/>
        </p:nvSpPr>
        <p:spPr>
          <a:xfrm>
            <a:off x="3340100" y="549275"/>
            <a:ext cx="29260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rPr>
              <a:t>三、退休资格预审系统操作</a:t>
            </a:r>
            <a:endParaRPr altLang="en-US" dirty="0" lang="zh-CN">
              <a:solidFill>
                <a:srgbClr val="FFC000"/>
              </a:solidFill>
              <a:latin typeface="宋体" panose="02010600030101010101" pitchFamily="2" charset="-122"/>
            </a:endParaRPr>
          </a:p>
        </p:txBody>
      </p:sp>
      <p:sp>
        <p:nvSpPr>
          <p:cNvPr id="1048678" name="灯片编号占位符 6"/>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18</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3" presetSubtype="10">
                                  <p:stCondLst>
                                    <p:cond delay="0"/>
                                  </p:stCondLst>
                                  <p:childTnLst>
                                    <p:set>
                                      <p:cBhvr>
                                        <p:cTn dur="1" fill="hold" id="6">
                                          <p:stCondLst>
                                            <p:cond delay="0"/>
                                          </p:stCondLst>
                                        </p:cTn>
                                        <p:tgtEl>
                                          <p:spTgt spid="1048676"/>
                                        </p:tgtEl>
                                        <p:attrNameLst>
                                          <p:attrName>style.visibility</p:attrName>
                                        </p:attrNameLst>
                                      </p:cBhvr>
                                      <p:to>
                                        <p:strVal val="visible"/>
                                      </p:to>
                                    </p:set>
                                    <p:animEffect transition="in" filter="blinds(horizontal)">
                                      <p:cBhvr>
                                        <p:cTn dur="500" id="7"/>
                                        <p:tgtEl>
                                          <p:spTgt spid="104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p:grpSpPr>
      <p:pic>
        <p:nvPicPr>
          <p:cNvPr id="2097175" name="图片 2"/>
          <p:cNvPicPr>
            <a:picLocks/>
          </p:cNvPicPr>
          <p:nvPr/>
        </p:nvPicPr>
        <p:blipFill>
          <a:blip xmlns:r="http://schemas.openxmlformats.org/officeDocument/2006/relationships" r:embed="rId1"/>
          <a:stretch>
            <a:fillRect/>
          </a:stretch>
        </p:blipFill>
        <p:spPr>
          <a:xfrm>
            <a:off x="2325370" y="1387475"/>
            <a:ext cx="4046855" cy="1295400"/>
          </a:xfrm>
          <a:prstGeom prst="rect"/>
          <a:noFill/>
          <a:ln w="9525">
            <a:noFill/>
          </a:ln>
        </p:spPr>
      </p:pic>
      <p:sp>
        <p:nvSpPr>
          <p:cNvPr id="1048679" name="文本框 100"/>
          <p:cNvSpPr txBox="1"/>
          <p:nvPr/>
        </p:nvSpPr>
        <p:spPr>
          <a:xfrm>
            <a:off x="734695" y="2891155"/>
            <a:ext cx="7674610" cy="3291840"/>
          </a:xfrm>
          <a:prstGeom prst="rect"/>
          <a:noFill/>
          <a:ln w="9525">
            <a:noFill/>
          </a:ln>
        </p:spPr>
        <p:txBody>
          <a:bodyPr wrap="square">
            <a:spAutoFit/>
          </a:bodyPr>
          <a:p>
            <a:pPr indent="406400">
              <a:lnSpc>
                <a:spcPct val="150000"/>
              </a:lnSpc>
            </a:pPr>
            <a:r>
              <a:rPr sz="1800" lang="zh-CN">
                <a:latin typeface="仿宋" panose="02010609060101010101" charset="-122"/>
                <a:ea typeface="仿宋" panose="02010609060101010101" charset="-122"/>
                <a:cs typeface="仿宋" panose="02010609060101010101" charset="-122"/>
              </a:rPr>
              <a:t>①保存：保存该页面填写的业务信息，形成业务记录，业务状态为“未提交”。
    ②上传附件：保存后，可选择通过该功能上传申报信息依据材料的电子影像。
    ③提交：将已保存的业务信息及上传的附件一同提交至人社审核端。
    ④取消：保存前点击取消将删除当前业务，不保留业务信息。保存后点击取消将关闭当前页面，保留业务信息及附件。</a:t>
            </a:r>
            <a:endParaRPr sz="1800" lang="zh-CN">
              <a:latin typeface="仿宋" panose="02010609060101010101" charset="-122"/>
              <a:ea typeface="仿宋" panose="02010609060101010101" charset="-122"/>
              <a:cs typeface="仿宋" panose="02010609060101010101" charset="-122"/>
            </a:endParaRPr>
          </a:p>
        </p:txBody>
      </p:sp>
      <p:sp>
        <p:nvSpPr>
          <p:cNvPr id="1048680" name="灯片编号占位符 5"/>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19</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3" presetSubtype="10">
                                  <p:stCondLst>
                                    <p:cond delay="0"/>
                                  </p:stCondLst>
                                  <p:childTnLst>
                                    <p:set>
                                      <p:cBhvr>
                                        <p:cTn dur="1" fill="hold" id="6">
                                          <p:stCondLst>
                                            <p:cond delay="0"/>
                                          </p:stCondLst>
                                        </p:cTn>
                                        <p:tgtEl>
                                          <p:spTgt spid="1048679"/>
                                        </p:tgtEl>
                                        <p:attrNameLst>
                                          <p:attrName>style.visibility</p:attrName>
                                        </p:attrNameLst>
                                      </p:cBhvr>
                                      <p:to>
                                        <p:strVal val="visible"/>
                                      </p:to>
                                    </p:set>
                                    <p:animEffect transition="in" filter="blinds(horizontal)">
                                      <p:cBhvr>
                                        <p:cTn dur="500" id="7"/>
                                        <p:tgtEl>
                                          <p:spTgt spid="104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590" name="矩形 3"/>
          <p:cNvSpPr>
            <a:spLocks noChangeArrowheads="1"/>
          </p:cNvSpPr>
          <p:nvPr/>
        </p:nvSpPr>
        <p:spPr bwMode="auto">
          <a:xfrm>
            <a:off x="430530" y="1082675"/>
            <a:ext cx="2700338" cy="5137150"/>
          </a:xfrm>
          <a:prstGeom prst="rect"/>
          <a:solidFill>
            <a:srgbClr val="FFFFFF">
              <a:alpha val="50195"/>
            </a:srgb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sz="1800" lang="zh-CN">
              <a:solidFill>
                <a:srgbClr val="FFFFFF"/>
              </a:solidFill>
              <a:latin typeface="宋体" panose="02010600030101010101" pitchFamily="2" charset="-122"/>
              <a:sym typeface="宋体" panose="02010600030101010101" pitchFamily="2" charset="-122"/>
            </a:endParaRPr>
          </a:p>
        </p:txBody>
      </p:sp>
      <p:sp>
        <p:nvSpPr>
          <p:cNvPr id="1048591" name="TextBox 5"/>
          <p:cNvSpPr>
            <a:spLocks noChangeArrowheads="1"/>
          </p:cNvSpPr>
          <p:nvPr/>
        </p:nvSpPr>
        <p:spPr bwMode="auto">
          <a:xfrm>
            <a:off x="832168" y="3689350"/>
            <a:ext cx="2057370" cy="624841"/>
          </a:xfrm>
          <a:prstGeom prst="rect"/>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altLang="zh-CN" b="1" dirty="0" sz="3600" lang="en-US">
                <a:solidFill>
                  <a:srgbClr val="E36C09"/>
                </a:solidFill>
              </a:rPr>
              <a:t>Contents</a:t>
            </a:r>
            <a:endParaRPr altLang="en-US" b="1" sz="3600" lang="zh-CN">
              <a:solidFill>
                <a:srgbClr val="E36C09"/>
              </a:solidFill>
              <a:sym typeface="宋体" panose="02010600030101010101" pitchFamily="2" charset="-122"/>
            </a:endParaRPr>
          </a:p>
        </p:txBody>
      </p:sp>
      <p:sp>
        <p:nvSpPr>
          <p:cNvPr id="1048592" name="TextBox 6"/>
          <p:cNvSpPr>
            <a:spLocks noChangeArrowheads="1"/>
          </p:cNvSpPr>
          <p:nvPr/>
        </p:nvSpPr>
        <p:spPr bwMode="auto">
          <a:xfrm>
            <a:off x="1124268" y="2967038"/>
            <a:ext cx="1312862" cy="769937"/>
          </a:xfrm>
          <a:prstGeom prst="rect"/>
          <a:solidFill>
            <a:srgbClr val="E36C09"/>
          </a:solidFill>
          <a:ln>
            <a:noFill/>
          </a:ln>
          <a:effectLst>
            <a:outerShdw algn="tl" blurRad="50800" dir="2700000" dist="38100" rotWithShape="0">
              <a:prstClr val="black">
                <a:alpha val="40000"/>
              </a:prstClr>
            </a:outerShdw>
          </a:effec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altLang="en-US" b="1" dirty="0" sz="4400" lang="zh-CN">
                <a:solidFill>
                  <a:schemeClr val="bg1"/>
                </a:solidFill>
                <a:latin typeface="微软雅黑" panose="020B0503020204020204" charset="-122"/>
                <a:ea typeface="微软雅黑" panose="020B0503020204020204" charset="-122"/>
                <a:sym typeface="微软雅黑" panose="020B0503020204020204" charset="-122"/>
              </a:rPr>
              <a:t>目录</a:t>
            </a:r>
            <a:endParaRPr altLang="en-US" b="1" dirty="0" sz="4400" lang="zh-CN">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048593" name="椭圆 8"/>
          <p:cNvSpPr>
            <a:spLocks noChangeArrowheads="1"/>
          </p:cNvSpPr>
          <p:nvPr/>
        </p:nvSpPr>
        <p:spPr bwMode="auto">
          <a:xfrm>
            <a:off x="3994468" y="2779395"/>
            <a:ext cx="215900" cy="215900"/>
          </a:xfrm>
          <a:prstGeom prst="ellipse"/>
          <a:solidFill>
            <a:srgbClr val="E36C09"/>
          </a:solidFill>
          <a:ln>
            <a:noFill/>
          </a:ln>
          <a:effectLst>
            <a:outerShdw algn="tl" blurRad="50800" dir="2700000" dist="38100"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sz="1800" lang="zh-CN">
              <a:solidFill>
                <a:srgbClr val="FFFFFF"/>
              </a:solidFill>
              <a:latin typeface="宋体" panose="02010600030101010101" pitchFamily="2" charset="-122"/>
              <a:sym typeface="宋体" panose="02010600030101010101" pitchFamily="2" charset="-122"/>
            </a:endParaRPr>
          </a:p>
        </p:txBody>
      </p:sp>
      <p:sp>
        <p:nvSpPr>
          <p:cNvPr id="1048594" name="矩形 9"/>
          <p:cNvSpPr>
            <a:spLocks noChangeArrowheads="1"/>
          </p:cNvSpPr>
          <p:nvPr/>
        </p:nvSpPr>
        <p:spPr bwMode="auto">
          <a:xfrm>
            <a:off x="4396105" y="2711133"/>
            <a:ext cx="4032250" cy="354012"/>
          </a:xfrm>
          <a:prstGeom prst="rect"/>
          <a:solidFill>
            <a:srgbClr val="FFFFFF">
              <a:alpha val="50195"/>
            </a:srgb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l" eaLnBrk="1" hangingPunct="1">
              <a:spcBef>
                <a:spcPct val="0"/>
              </a:spcBef>
              <a:buFont typeface="Arial" panose="020B0604020202020204" pitchFamily="34" charset="0"/>
              <a:buNone/>
            </a:pPr>
            <a:r>
              <a:rPr altLang="en-US" b="1" dirty="0" sz="1800" lang="zh-CN">
                <a:solidFill>
                  <a:srgbClr val="E36C09"/>
                </a:solidFill>
              </a:rPr>
              <a:t>一、退休“一件事”工作简介</a:t>
            </a:r>
            <a:endParaRPr altLang="en-US" b="1" dirty="0" sz="1800" lang="zh-CN">
              <a:solidFill>
                <a:srgbClr val="E36C09"/>
              </a:solidFill>
            </a:endParaRPr>
          </a:p>
        </p:txBody>
      </p:sp>
      <p:sp>
        <p:nvSpPr>
          <p:cNvPr id="1048595" name="椭圆 8"/>
          <p:cNvSpPr>
            <a:spLocks noChangeArrowheads="1"/>
          </p:cNvSpPr>
          <p:nvPr/>
        </p:nvSpPr>
        <p:spPr bwMode="auto">
          <a:xfrm>
            <a:off x="4002088" y="3322320"/>
            <a:ext cx="215900" cy="215900"/>
          </a:xfrm>
          <a:prstGeom prst="ellipse"/>
          <a:solidFill>
            <a:srgbClr val="E36C09"/>
          </a:solidFill>
          <a:ln>
            <a:noFill/>
          </a:ln>
          <a:effectLst>
            <a:outerShdw algn="tl" blurRad="50800" dir="2700000" dist="38100"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sz="1800" lang="zh-CN">
              <a:solidFill>
                <a:srgbClr val="FFFFFF"/>
              </a:solidFill>
              <a:latin typeface="宋体" panose="02010600030101010101" pitchFamily="2" charset="-122"/>
              <a:sym typeface="宋体" panose="02010600030101010101" pitchFamily="2" charset="-122"/>
            </a:endParaRPr>
          </a:p>
        </p:txBody>
      </p:sp>
      <p:sp>
        <p:nvSpPr>
          <p:cNvPr id="1048596" name="矩形 9"/>
          <p:cNvSpPr>
            <a:spLocks noChangeArrowheads="1"/>
          </p:cNvSpPr>
          <p:nvPr/>
        </p:nvSpPr>
        <p:spPr bwMode="auto">
          <a:xfrm>
            <a:off x="4403725" y="3254058"/>
            <a:ext cx="4032250" cy="354012"/>
          </a:xfrm>
          <a:prstGeom prst="rect"/>
          <a:solidFill>
            <a:srgbClr val="FFFFFF">
              <a:alpha val="50195"/>
            </a:srgb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l" eaLnBrk="1" hangingPunct="1">
              <a:spcBef>
                <a:spcPct val="0"/>
              </a:spcBef>
              <a:buFont typeface="Arial" panose="020B0604020202020204" pitchFamily="34" charset="0"/>
              <a:buNone/>
            </a:pPr>
            <a:r>
              <a:rPr altLang="en-US" b="1" dirty="0" sz="1800" lang="zh-CN">
                <a:solidFill>
                  <a:srgbClr val="E36C09"/>
                </a:solidFill>
              </a:rPr>
              <a:t>二、退休资格预审工作简介</a:t>
            </a:r>
            <a:endParaRPr altLang="en-US" b="1" dirty="0" sz="1800" lang="zh-CN">
              <a:solidFill>
                <a:srgbClr val="E36C09"/>
              </a:solidFill>
            </a:endParaRPr>
          </a:p>
        </p:txBody>
      </p:sp>
      <p:sp>
        <p:nvSpPr>
          <p:cNvPr id="1048597" name="椭圆 8"/>
          <p:cNvSpPr>
            <a:spLocks noChangeArrowheads="1"/>
          </p:cNvSpPr>
          <p:nvPr/>
        </p:nvSpPr>
        <p:spPr bwMode="auto">
          <a:xfrm>
            <a:off x="4007168" y="3829685"/>
            <a:ext cx="215900" cy="215900"/>
          </a:xfrm>
          <a:prstGeom prst="ellipse"/>
          <a:solidFill>
            <a:srgbClr val="E36C09"/>
          </a:solidFill>
          <a:ln>
            <a:noFill/>
          </a:ln>
          <a:effectLst>
            <a:outerShdw algn="tl" blurRad="50800" dir="2700000" dist="38100"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sz="1800" lang="zh-CN">
              <a:solidFill>
                <a:srgbClr val="FFFFFF"/>
              </a:solidFill>
              <a:latin typeface="宋体" panose="02010600030101010101" pitchFamily="2" charset="-122"/>
              <a:sym typeface="宋体" panose="02010600030101010101" pitchFamily="2" charset="-122"/>
            </a:endParaRPr>
          </a:p>
        </p:txBody>
      </p:sp>
      <p:sp>
        <p:nvSpPr>
          <p:cNvPr id="1048598" name="矩形 9"/>
          <p:cNvSpPr>
            <a:spLocks noChangeArrowheads="1"/>
          </p:cNvSpPr>
          <p:nvPr/>
        </p:nvSpPr>
        <p:spPr bwMode="auto">
          <a:xfrm>
            <a:off x="4408805" y="3761423"/>
            <a:ext cx="4032250" cy="354012"/>
          </a:xfrm>
          <a:prstGeom prst="rect"/>
          <a:solidFill>
            <a:srgbClr val="FFFFFF">
              <a:alpha val="50195"/>
            </a:srgb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l" eaLnBrk="1" hangingPunct="1">
              <a:spcBef>
                <a:spcPct val="0"/>
              </a:spcBef>
              <a:buFont typeface="Arial" panose="020B0604020202020204" pitchFamily="34" charset="0"/>
              <a:buNone/>
            </a:pPr>
            <a:r>
              <a:rPr altLang="en-US" b="1" dirty="0" sz="1800" lang="zh-CN">
                <a:solidFill>
                  <a:srgbClr val="E36C09"/>
                </a:solidFill>
              </a:rPr>
              <a:t>三、退休资格预审系统操作</a:t>
            </a:r>
            <a:endParaRPr altLang="en-US" b="1" dirty="0" sz="1800" lang="zh-CN">
              <a:solidFill>
                <a:srgbClr val="E36C09"/>
              </a:solidFill>
            </a:endParaRPr>
          </a:p>
        </p:txBody>
      </p:sp>
      <p:sp>
        <p:nvSpPr>
          <p:cNvPr id="1048599" name="椭圆 8"/>
          <p:cNvSpPr>
            <a:spLocks noChangeArrowheads="1"/>
          </p:cNvSpPr>
          <p:nvPr/>
        </p:nvSpPr>
        <p:spPr bwMode="auto">
          <a:xfrm>
            <a:off x="4013518" y="4337685"/>
            <a:ext cx="215900" cy="215900"/>
          </a:xfrm>
          <a:prstGeom prst="ellipse"/>
          <a:solidFill>
            <a:srgbClr val="E36C09"/>
          </a:solidFill>
          <a:ln>
            <a:noFill/>
          </a:ln>
          <a:effectLst>
            <a:outerShdw algn="tl" blurRad="50800" dir="2700000" dist="38100"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sz="1800" lang="zh-CN">
              <a:solidFill>
                <a:srgbClr val="FFFFFF"/>
              </a:solidFill>
              <a:latin typeface="宋体" panose="02010600030101010101" pitchFamily="2" charset="-122"/>
              <a:sym typeface="宋体" panose="02010600030101010101" pitchFamily="2" charset="-122"/>
            </a:endParaRPr>
          </a:p>
        </p:txBody>
      </p:sp>
      <p:sp>
        <p:nvSpPr>
          <p:cNvPr id="1048600" name="矩形 9"/>
          <p:cNvSpPr>
            <a:spLocks noChangeArrowheads="1"/>
          </p:cNvSpPr>
          <p:nvPr/>
        </p:nvSpPr>
        <p:spPr bwMode="auto">
          <a:xfrm>
            <a:off x="4415155" y="4269423"/>
            <a:ext cx="4032250" cy="354012"/>
          </a:xfrm>
          <a:prstGeom prst="rect"/>
          <a:solidFill>
            <a:srgbClr val="FFFFFF">
              <a:alpha val="50195"/>
            </a:srgb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l" eaLnBrk="1" hangingPunct="1">
              <a:spcBef>
                <a:spcPct val="0"/>
              </a:spcBef>
              <a:buFont typeface="Arial" panose="020B0604020202020204" pitchFamily="34" charset="0"/>
              <a:buNone/>
            </a:pPr>
            <a:r>
              <a:rPr altLang="en-US" b="1" dirty="0" sz="1800" lang="zh-CN">
                <a:solidFill>
                  <a:srgbClr val="E36C09"/>
                </a:solidFill>
              </a:rPr>
              <a:t>四、退休“一件事”系统操作</a:t>
            </a:r>
            <a:endParaRPr altLang="en-US" b="1" dirty="0" sz="1800" lang="zh-CN">
              <a:solidFill>
                <a:srgbClr val="E36C09"/>
              </a:solidFill>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2" presetSubtype="8">
                                  <p:stCondLst>
                                    <p:cond delay="0"/>
                                  </p:stCondLst>
                                  <p:childTnLst>
                                    <p:set>
                                      <p:cBhvr>
                                        <p:cTn dur="1" fill="hold" id="6">
                                          <p:stCondLst>
                                            <p:cond delay="0"/>
                                          </p:stCondLst>
                                        </p:cTn>
                                        <p:tgtEl>
                                          <p:spTgt spid="1048590"/>
                                        </p:tgtEl>
                                        <p:attrNameLst>
                                          <p:attrName>style.visibility</p:attrName>
                                        </p:attrNameLst>
                                      </p:cBhvr>
                                      <p:to>
                                        <p:strVal val="visible"/>
                                      </p:to>
                                    </p:set>
                                    <p:anim calcmode="lin" valueType="num">
                                      <p:cBhvr>
                                        <p:cTn dur="500" fill="hold" id="7"/>
                                        <p:tgtEl>
                                          <p:spTgt spid="1048590"/>
                                        </p:tgtEl>
                                        <p:attrNameLst>
                                          <p:attrName>ppt_x</p:attrName>
                                        </p:attrNameLst>
                                      </p:cBhvr>
                                      <p:tavLst>
                                        <p:tav tm="0">
                                          <p:val>
                                            <p:strVal val="0-#ppt_w/2"/>
                                          </p:val>
                                        </p:tav>
                                        <p:tav tm="100000">
                                          <p:val>
                                            <p:strVal val="#ppt_x"/>
                                          </p:val>
                                        </p:tav>
                                      </p:tavLst>
                                    </p:anim>
                                    <p:anim calcmode="lin" valueType="num">
                                      <p:cBhvr>
                                        <p:cTn dur="500" fill="hold" id="8"/>
                                        <p:tgtEl>
                                          <p:spTgt spid="1048590"/>
                                        </p:tgtEl>
                                        <p:attrNameLst>
                                          <p:attrName>ppt_y</p:attrName>
                                        </p:attrNameLst>
                                      </p:cBhvr>
                                      <p:tavLst>
                                        <p:tav tm="0">
                                          <p:val>
                                            <p:strVal val="#ppt_y"/>
                                          </p:val>
                                        </p:tav>
                                        <p:tav tm="100000">
                                          <p:val>
                                            <p:strVal val="#ppt_y"/>
                                          </p:val>
                                        </p:tav>
                                      </p:tavLst>
                                    </p:anim>
                                  </p:childTnLst>
                                </p:cTn>
                              </p:par>
                            </p:childTnLst>
                          </p:cTn>
                        </p:par>
                        <p:par>
                          <p:cTn fill="hold" id="9">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1048592"/>
                                        </p:tgtEl>
                                        <p:attrNameLst>
                                          <p:attrName>style.visibility</p:attrName>
                                        </p:attrNameLst>
                                      </p:cBhvr>
                                      <p:to>
                                        <p:strVal val="visible"/>
                                      </p:to>
                                    </p:set>
                                    <p:animEffect>
                                      <p:cBhvr>
                                        <p:cTn dur="500" id="12"/>
                                        <p:tgtEl>
                                          <p:spTgt spid="1048592"/>
                                        </p:tgtEl>
                                      </p:cBhvr>
                                    </p:animEffect>
                                    <p:anim calcmode="lin" valueType="num">
                                      <p:cBhvr>
                                        <p:cTn dur="500" fill="hold" id="13"/>
                                        <p:tgtEl>
                                          <p:spTgt spid="1048592"/>
                                        </p:tgtEl>
                                        <p:attrNameLst>
                                          <p:attrName>ppt_x</p:attrName>
                                        </p:attrNameLst>
                                      </p:cBhvr>
                                      <p:tavLst>
                                        <p:tav tm="0">
                                          <p:val>
                                            <p:strVal val="#ppt_x"/>
                                          </p:val>
                                        </p:tav>
                                        <p:tav tm="100000">
                                          <p:val>
                                            <p:strVal val="#ppt_x"/>
                                          </p:val>
                                        </p:tav>
                                      </p:tavLst>
                                    </p:anim>
                                    <p:anim calcmode="lin" valueType="num">
                                      <p:cBhvr>
                                        <p:cTn dur="500" fill="hold" id="14"/>
                                        <p:tgtEl>
                                          <p:spTgt spid="1048592"/>
                                        </p:tgtEl>
                                        <p:attrNameLst>
                                          <p:attrName>ppt_y</p:attrName>
                                        </p:attrNameLst>
                                      </p:cBhvr>
                                      <p:tavLst>
                                        <p:tav tm="0">
                                          <p:val>
                                            <p:strVal val="#ppt_y+.1"/>
                                          </p:val>
                                        </p:tav>
                                        <p:tav tm="100000">
                                          <p:val>
                                            <p:strVal val="#ppt_y"/>
                                          </p:val>
                                        </p:tav>
                                      </p:tavLst>
                                    </p:anim>
                                  </p:childTnLst>
                                </p:cTn>
                              </p:par>
                              <p:par>
                                <p:cTn fill="hold" grpId="0" id="15" nodeType="withEffect" presetClass="entr" presetID="10" presetSubtype="0">
                                  <p:stCondLst>
                                    <p:cond delay="0"/>
                                  </p:stCondLst>
                                  <p:childTnLst>
                                    <p:set>
                                      <p:cBhvr>
                                        <p:cTn dur="1" fill="hold" id="16">
                                          <p:stCondLst>
                                            <p:cond delay="0"/>
                                          </p:stCondLst>
                                        </p:cTn>
                                        <p:tgtEl>
                                          <p:spTgt spid="1048591"/>
                                        </p:tgtEl>
                                        <p:attrNameLst>
                                          <p:attrName>style.visibility</p:attrName>
                                        </p:attrNameLst>
                                      </p:cBhvr>
                                      <p:to>
                                        <p:strVal val="visible"/>
                                      </p:to>
                                    </p:set>
                                    <p:anim calcmode="lin" valueType="num">
                                      <p:cBhvr>
                                        <p:cTn dur="500" fill="hold" id="17"/>
                                        <p:tgtEl>
                                          <p:spTgt spid="1048591"/>
                                        </p:tgtEl>
                                        <p:attrNameLst>
                                          <p:attrName>ppt_w</p:attrName>
                                        </p:attrNameLst>
                                      </p:cBhvr>
                                      <p:tavLst>
                                        <p:tav tm="0">
                                          <p:val>
                                            <p:fltVal val="0.0"/>
                                          </p:val>
                                        </p:tav>
                                        <p:tav tm="100000">
                                          <p:val>
                                            <p:strVal val="#ppt_w"/>
                                          </p:val>
                                        </p:tav>
                                      </p:tavLst>
                                    </p:anim>
                                    <p:anim calcmode="lin" valueType="num">
                                      <p:cBhvr>
                                        <p:cTn dur="500" fill="hold" id="18"/>
                                        <p:tgtEl>
                                          <p:spTgt spid="1048591"/>
                                        </p:tgtEl>
                                        <p:attrNameLst>
                                          <p:attrName>ppt_h</p:attrName>
                                        </p:attrNameLst>
                                      </p:cBhvr>
                                      <p:tavLst>
                                        <p:tav tm="0">
                                          <p:val>
                                            <p:fltVal val="0.0"/>
                                          </p:val>
                                        </p:tav>
                                        <p:tav tm="100000">
                                          <p:val>
                                            <p:strVal val="#ppt_h"/>
                                          </p:val>
                                        </p:tav>
                                      </p:tavLst>
                                    </p:anim>
                                    <p:animEffect>
                                      <p:cBhvr>
                                        <p:cTn dur="500" id="19"/>
                                        <p:tgtEl>
                                          <p:spTgt spid="1048591"/>
                                        </p:tgtEl>
                                      </p:cBhvr>
                                    </p:animEffect>
                                  </p:childTnLst>
                                </p:cTn>
                              </p:par>
                              <p:par>
                                <p:cTn fill="hold" grpId="0" id="20" nodeType="withEffect" presetClass="entr" presetID="6" presetSubtype="16">
                                  <p:stCondLst>
                                    <p:cond delay="0"/>
                                  </p:stCondLst>
                                  <p:childTnLst>
                                    <p:set>
                                      <p:cBhvr>
                                        <p:cTn dur="1" fill="hold" id="21">
                                          <p:stCondLst>
                                            <p:cond delay="0"/>
                                          </p:stCondLst>
                                        </p:cTn>
                                        <p:tgtEl>
                                          <p:spTgt spid="1048593"/>
                                        </p:tgtEl>
                                        <p:attrNameLst>
                                          <p:attrName>style.visibility</p:attrName>
                                        </p:attrNameLst>
                                      </p:cBhvr>
                                      <p:to>
                                        <p:strVal val="visible"/>
                                      </p:to>
                                    </p:set>
                                    <p:animEffect>
                                      <p:cBhvr>
                                        <p:cTn dur="500" id="22"/>
                                        <p:tgtEl>
                                          <p:spTgt spid="1048593"/>
                                        </p:tgtEl>
                                      </p:cBhvr>
                                    </p:animEffect>
                                  </p:childTnLst>
                                </p:cTn>
                              </p:par>
                              <p:par>
                                <p:cTn fill="hold" grpId="0" id="23" nodeType="withEffect" presetClass="entr" presetID="2" presetSubtype="2">
                                  <p:stCondLst>
                                    <p:cond delay="0"/>
                                  </p:stCondLst>
                                  <p:childTnLst>
                                    <p:set>
                                      <p:cBhvr>
                                        <p:cTn dur="1" fill="hold" id="24">
                                          <p:stCondLst>
                                            <p:cond delay="0"/>
                                          </p:stCondLst>
                                        </p:cTn>
                                        <p:tgtEl>
                                          <p:spTgt spid="1048594"/>
                                        </p:tgtEl>
                                        <p:attrNameLst>
                                          <p:attrName>style.visibility</p:attrName>
                                        </p:attrNameLst>
                                      </p:cBhvr>
                                      <p:to>
                                        <p:strVal val="visible"/>
                                      </p:to>
                                    </p:set>
                                    <p:anim calcmode="lin" valueType="num">
                                      <p:cBhvr>
                                        <p:cTn dur="500" fill="hold" id="25"/>
                                        <p:tgtEl>
                                          <p:spTgt spid="1048594"/>
                                        </p:tgtEl>
                                        <p:attrNameLst>
                                          <p:attrName>ppt_x</p:attrName>
                                        </p:attrNameLst>
                                      </p:cBhvr>
                                      <p:tavLst>
                                        <p:tav tm="0">
                                          <p:val>
                                            <p:strVal val="1+#ppt_w/2"/>
                                          </p:val>
                                        </p:tav>
                                        <p:tav tm="100000">
                                          <p:val>
                                            <p:strVal val="#ppt_x"/>
                                          </p:val>
                                        </p:tav>
                                      </p:tavLst>
                                    </p:anim>
                                    <p:anim calcmode="lin" valueType="num">
                                      <p:cBhvr>
                                        <p:cTn dur="500" fill="hold" id="26"/>
                                        <p:tgtEl>
                                          <p:spTgt spid="1048594"/>
                                        </p:tgtEl>
                                        <p:attrNameLst>
                                          <p:attrName>ppt_y</p:attrName>
                                        </p:attrNameLst>
                                      </p:cBhvr>
                                      <p:tavLst>
                                        <p:tav tm="0">
                                          <p:val>
                                            <p:strVal val="#ppt_y"/>
                                          </p:val>
                                        </p:tav>
                                        <p:tav tm="100000">
                                          <p:val>
                                            <p:strVal val="#ppt_y"/>
                                          </p:val>
                                        </p:tav>
                                      </p:tavLst>
                                    </p:anim>
                                  </p:childTnLst>
                                </p:cTn>
                              </p:par>
                            </p:childTnLst>
                          </p:cTn>
                        </p:par>
                        <p:par>
                          <p:cTn fill="hold" id="27">
                            <p:stCondLst>
                              <p:cond delay="1000"/>
                            </p:stCondLst>
                            <p:childTnLst>
                              <p:par>
                                <p:cTn fill="hold" grpId="0" id="28" nodeType="afterEffect" presetClass="entr" presetID="6" presetSubtype="16">
                                  <p:stCondLst>
                                    <p:cond delay="0"/>
                                  </p:stCondLst>
                                  <p:childTnLst>
                                    <p:set>
                                      <p:cBhvr>
                                        <p:cTn dur="1" fill="hold" id="29">
                                          <p:stCondLst>
                                            <p:cond delay="0"/>
                                          </p:stCondLst>
                                        </p:cTn>
                                        <p:tgtEl>
                                          <p:spTgt spid="1048595"/>
                                        </p:tgtEl>
                                        <p:attrNameLst>
                                          <p:attrName>style.visibility</p:attrName>
                                        </p:attrNameLst>
                                      </p:cBhvr>
                                      <p:to>
                                        <p:strVal val="visible"/>
                                      </p:to>
                                    </p:set>
                                    <p:animEffect>
                                      <p:cBhvr>
                                        <p:cTn dur="500" id="30"/>
                                        <p:tgtEl>
                                          <p:spTgt spid="1048595"/>
                                        </p:tgtEl>
                                      </p:cBhvr>
                                    </p:animEffect>
                                  </p:childTnLst>
                                </p:cTn>
                              </p:par>
                              <p:par>
                                <p:cTn fill="hold" grpId="0" id="31" nodeType="withEffect" presetClass="entr" presetID="2" presetSubtype="2">
                                  <p:stCondLst>
                                    <p:cond delay="0"/>
                                  </p:stCondLst>
                                  <p:childTnLst>
                                    <p:set>
                                      <p:cBhvr>
                                        <p:cTn dur="1" fill="hold" id="32">
                                          <p:stCondLst>
                                            <p:cond delay="0"/>
                                          </p:stCondLst>
                                        </p:cTn>
                                        <p:tgtEl>
                                          <p:spTgt spid="1048596"/>
                                        </p:tgtEl>
                                        <p:attrNameLst>
                                          <p:attrName>style.visibility</p:attrName>
                                        </p:attrNameLst>
                                      </p:cBhvr>
                                      <p:to>
                                        <p:strVal val="visible"/>
                                      </p:to>
                                    </p:set>
                                    <p:anim calcmode="lin" valueType="num">
                                      <p:cBhvr>
                                        <p:cTn dur="500" fill="hold" id="33"/>
                                        <p:tgtEl>
                                          <p:spTgt spid="1048596"/>
                                        </p:tgtEl>
                                        <p:attrNameLst>
                                          <p:attrName>ppt_x</p:attrName>
                                        </p:attrNameLst>
                                      </p:cBhvr>
                                      <p:tavLst>
                                        <p:tav tm="0">
                                          <p:val>
                                            <p:strVal val="1+#ppt_w/2"/>
                                          </p:val>
                                        </p:tav>
                                        <p:tav tm="100000">
                                          <p:val>
                                            <p:strVal val="#ppt_x"/>
                                          </p:val>
                                        </p:tav>
                                      </p:tavLst>
                                    </p:anim>
                                    <p:anim calcmode="lin" valueType="num">
                                      <p:cBhvr>
                                        <p:cTn dur="500" fill="hold" id="34"/>
                                        <p:tgtEl>
                                          <p:spTgt spid="1048596"/>
                                        </p:tgtEl>
                                        <p:attrNameLst>
                                          <p:attrName>ppt_y</p:attrName>
                                        </p:attrNameLst>
                                      </p:cBhvr>
                                      <p:tavLst>
                                        <p:tav tm="0">
                                          <p:val>
                                            <p:strVal val="#ppt_y"/>
                                          </p:val>
                                        </p:tav>
                                        <p:tav tm="100000">
                                          <p:val>
                                            <p:strVal val="#ppt_y"/>
                                          </p:val>
                                        </p:tav>
                                      </p:tavLst>
                                    </p:anim>
                                  </p:childTnLst>
                                </p:cTn>
                              </p:par>
                            </p:childTnLst>
                          </p:cTn>
                        </p:par>
                        <p:par>
                          <p:cTn fill="hold" id="35">
                            <p:stCondLst>
                              <p:cond delay="1500"/>
                            </p:stCondLst>
                            <p:childTnLst>
                              <p:par>
                                <p:cTn fill="hold" grpId="0" id="36" nodeType="afterEffect" presetClass="entr" presetID="6" presetSubtype="16">
                                  <p:stCondLst>
                                    <p:cond delay="0"/>
                                  </p:stCondLst>
                                  <p:childTnLst>
                                    <p:set>
                                      <p:cBhvr>
                                        <p:cTn dur="1" fill="hold" id="37">
                                          <p:stCondLst>
                                            <p:cond delay="0"/>
                                          </p:stCondLst>
                                        </p:cTn>
                                        <p:tgtEl>
                                          <p:spTgt spid="1048597"/>
                                        </p:tgtEl>
                                        <p:attrNameLst>
                                          <p:attrName>style.visibility</p:attrName>
                                        </p:attrNameLst>
                                      </p:cBhvr>
                                      <p:to>
                                        <p:strVal val="visible"/>
                                      </p:to>
                                    </p:set>
                                    <p:animEffect>
                                      <p:cBhvr>
                                        <p:cTn dur="500" id="38"/>
                                        <p:tgtEl>
                                          <p:spTgt spid="1048597"/>
                                        </p:tgtEl>
                                      </p:cBhvr>
                                    </p:animEffect>
                                  </p:childTnLst>
                                </p:cTn>
                              </p:par>
                              <p:par>
                                <p:cTn fill="hold" grpId="0" id="39" nodeType="withEffect" presetClass="entr" presetID="2" presetSubtype="2">
                                  <p:stCondLst>
                                    <p:cond delay="0"/>
                                  </p:stCondLst>
                                  <p:childTnLst>
                                    <p:set>
                                      <p:cBhvr>
                                        <p:cTn dur="1" fill="hold" id="40">
                                          <p:stCondLst>
                                            <p:cond delay="0"/>
                                          </p:stCondLst>
                                        </p:cTn>
                                        <p:tgtEl>
                                          <p:spTgt spid="1048598"/>
                                        </p:tgtEl>
                                        <p:attrNameLst>
                                          <p:attrName>style.visibility</p:attrName>
                                        </p:attrNameLst>
                                      </p:cBhvr>
                                      <p:to>
                                        <p:strVal val="visible"/>
                                      </p:to>
                                    </p:set>
                                    <p:anim calcmode="lin" valueType="num">
                                      <p:cBhvr>
                                        <p:cTn dur="500" fill="hold" id="41"/>
                                        <p:tgtEl>
                                          <p:spTgt spid="1048598"/>
                                        </p:tgtEl>
                                        <p:attrNameLst>
                                          <p:attrName>ppt_x</p:attrName>
                                        </p:attrNameLst>
                                      </p:cBhvr>
                                      <p:tavLst>
                                        <p:tav tm="0">
                                          <p:val>
                                            <p:strVal val="1+#ppt_w/2"/>
                                          </p:val>
                                        </p:tav>
                                        <p:tav tm="100000">
                                          <p:val>
                                            <p:strVal val="#ppt_x"/>
                                          </p:val>
                                        </p:tav>
                                      </p:tavLst>
                                    </p:anim>
                                    <p:anim calcmode="lin" valueType="num">
                                      <p:cBhvr>
                                        <p:cTn dur="500" fill="hold" id="42"/>
                                        <p:tgtEl>
                                          <p:spTgt spid="1048598"/>
                                        </p:tgtEl>
                                        <p:attrNameLst>
                                          <p:attrName>ppt_y</p:attrName>
                                        </p:attrNameLst>
                                      </p:cBhvr>
                                      <p:tavLst>
                                        <p:tav tm="0">
                                          <p:val>
                                            <p:strVal val="#ppt_y"/>
                                          </p:val>
                                        </p:tav>
                                        <p:tav tm="100000">
                                          <p:val>
                                            <p:strVal val="#ppt_y"/>
                                          </p:val>
                                        </p:tav>
                                      </p:tavLst>
                                    </p:anim>
                                  </p:childTnLst>
                                </p:cTn>
                              </p:par>
                            </p:childTnLst>
                          </p:cTn>
                        </p:par>
                        <p:par>
                          <p:cTn fill="hold" id="43">
                            <p:stCondLst>
                              <p:cond delay="2000"/>
                            </p:stCondLst>
                            <p:childTnLst>
                              <p:par>
                                <p:cTn fill="hold" grpId="0" id="44" nodeType="afterEffect" presetClass="entr" presetID="6" presetSubtype="16">
                                  <p:stCondLst>
                                    <p:cond delay="0"/>
                                  </p:stCondLst>
                                  <p:childTnLst>
                                    <p:set>
                                      <p:cBhvr>
                                        <p:cTn dur="1" fill="hold" id="45">
                                          <p:stCondLst>
                                            <p:cond delay="0"/>
                                          </p:stCondLst>
                                        </p:cTn>
                                        <p:tgtEl>
                                          <p:spTgt spid="1048599"/>
                                        </p:tgtEl>
                                        <p:attrNameLst>
                                          <p:attrName>style.visibility</p:attrName>
                                        </p:attrNameLst>
                                      </p:cBhvr>
                                      <p:to>
                                        <p:strVal val="visible"/>
                                      </p:to>
                                    </p:set>
                                    <p:animEffect>
                                      <p:cBhvr>
                                        <p:cTn dur="500" id="46"/>
                                        <p:tgtEl>
                                          <p:spTgt spid="1048599"/>
                                        </p:tgtEl>
                                      </p:cBhvr>
                                    </p:animEffect>
                                  </p:childTnLst>
                                </p:cTn>
                              </p:par>
                              <p:par>
                                <p:cTn fill="hold" grpId="0" id="47" nodeType="withEffect" presetClass="entr" presetID="2" presetSubtype="2">
                                  <p:stCondLst>
                                    <p:cond delay="0"/>
                                  </p:stCondLst>
                                  <p:childTnLst>
                                    <p:set>
                                      <p:cBhvr>
                                        <p:cTn dur="1" fill="hold" id="48">
                                          <p:stCondLst>
                                            <p:cond delay="0"/>
                                          </p:stCondLst>
                                        </p:cTn>
                                        <p:tgtEl>
                                          <p:spTgt spid="1048600"/>
                                        </p:tgtEl>
                                        <p:attrNameLst>
                                          <p:attrName>style.visibility</p:attrName>
                                        </p:attrNameLst>
                                      </p:cBhvr>
                                      <p:to>
                                        <p:strVal val="visible"/>
                                      </p:to>
                                    </p:set>
                                    <p:anim calcmode="lin" valueType="num">
                                      <p:cBhvr>
                                        <p:cTn dur="500" fill="hold" id="49"/>
                                        <p:tgtEl>
                                          <p:spTgt spid="1048600"/>
                                        </p:tgtEl>
                                        <p:attrNameLst>
                                          <p:attrName>ppt_x</p:attrName>
                                        </p:attrNameLst>
                                      </p:cBhvr>
                                      <p:tavLst>
                                        <p:tav tm="0">
                                          <p:val>
                                            <p:strVal val="1+#ppt_w/2"/>
                                          </p:val>
                                        </p:tav>
                                        <p:tav tm="100000">
                                          <p:val>
                                            <p:strVal val="#ppt_x"/>
                                          </p:val>
                                        </p:tav>
                                      </p:tavLst>
                                    </p:anim>
                                    <p:anim calcmode="lin" valueType="num">
                                      <p:cBhvr>
                                        <p:cTn dur="500" fill="hold" id="50"/>
                                        <p:tgtEl>
                                          <p:spTgt spid="10486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0" grpId="0" bldLvl="0" animBg="1" autoUpdateAnimBg="0"/>
      <p:bldP spid="1048591" grpId="0" bldLvl="0" autoUpdateAnimBg="0"/>
      <p:bldP spid="1048592" grpId="0" bldLvl="0" animBg="1" autoUpdateAnimBg="0"/>
      <p:bldP spid="1048593" grpId="0" bldLvl="0" animBg="1" autoUpdateAnimBg="0"/>
      <p:bldP spid="1048594" grpId="0" bldLvl="0" animBg="1" autoUpdateAnimBg="0"/>
      <p:bldP spid="1048595" grpId="0" bldLvl="0" animBg="1" autoUpdateAnimBg="0"/>
      <p:bldP spid="1048596" grpId="0" bldLvl="0" animBg="1" autoUpdateAnimBg="0"/>
      <p:bldP spid="1048597" grpId="0" bldLvl="0" animBg="1" autoUpdateAnimBg="0"/>
      <p:bldP spid="1048598" grpId="0" bldLvl="0" animBg="1" autoUpdateAnimBg="0"/>
      <p:bldP spid="1048599" grpId="0" bldLvl="0" animBg="1" autoUpdateAnimBg="0"/>
      <p:bldP spid="1048600"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p:grpSpPr>
      <p:sp>
        <p:nvSpPr>
          <p:cNvPr id="1048681" name="TextBox 4"/>
          <p:cNvSpPr>
            <a:spLocks noChangeArrowheads="1"/>
          </p:cNvSpPr>
          <p:nvPr/>
        </p:nvSpPr>
        <p:spPr bwMode="auto">
          <a:xfrm>
            <a:off x="2750185" y="1035685"/>
            <a:ext cx="3429000" cy="460375"/>
          </a:xfrm>
          <a:prstGeom prst="rect"/>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altLang="en-US" dirty="0" sz="2400" lang="zh-CN">
                <a:solidFill>
                  <a:srgbClr val="E36C09"/>
                </a:solidFill>
                <a:latin typeface="楷体" panose="02010609060101010101" pitchFamily="49" charset="-122"/>
                <a:ea typeface="楷体" panose="02010609060101010101" pitchFamily="49" charset="-122"/>
              </a:rPr>
              <a:t>（五）公示</a:t>
            </a:r>
            <a:endParaRPr altLang="en-US" dirty="0" sz="2400" lang="zh-CN">
              <a:solidFill>
                <a:srgbClr val="E36C09"/>
              </a:solidFill>
              <a:latin typeface="楷体" panose="02010609060101010101" pitchFamily="49" charset="-122"/>
              <a:ea typeface="楷体" panose="02010609060101010101" pitchFamily="49" charset="-122"/>
            </a:endParaRPr>
          </a:p>
        </p:txBody>
      </p:sp>
      <p:sp>
        <p:nvSpPr>
          <p:cNvPr id="1048682" name="矩形 2"/>
          <p:cNvSpPr/>
          <p:nvPr/>
        </p:nvSpPr>
        <p:spPr>
          <a:xfrm>
            <a:off x="3340100" y="549275"/>
            <a:ext cx="29260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rPr>
              <a:t>三、退休资格预审系统操作</a:t>
            </a:r>
            <a:endParaRPr altLang="en-US" dirty="0" lang="zh-CN">
              <a:solidFill>
                <a:schemeClr val="bg1"/>
              </a:solidFill>
              <a:latin typeface="宋体" panose="02010600030101010101" pitchFamily="2" charset="-122"/>
            </a:endParaRPr>
          </a:p>
        </p:txBody>
      </p:sp>
      <p:pic>
        <p:nvPicPr>
          <p:cNvPr id="2097176" name="图片 2" descr="1717910174554"/>
          <p:cNvPicPr>
            <a:picLocks noChangeAspect="1"/>
          </p:cNvPicPr>
          <p:nvPr/>
        </p:nvPicPr>
        <p:blipFill>
          <a:blip xmlns:r="http://schemas.openxmlformats.org/officeDocument/2006/relationships" r:embed="rId1"/>
          <a:stretch>
            <a:fillRect/>
          </a:stretch>
        </p:blipFill>
        <p:spPr>
          <a:xfrm>
            <a:off x="713105" y="1671955"/>
            <a:ext cx="7717155" cy="3712845"/>
          </a:xfrm>
          <a:prstGeom prst="rect"/>
        </p:spPr>
      </p:pic>
      <p:sp>
        <p:nvSpPr>
          <p:cNvPr id="1048683" name="文本框 104"/>
          <p:cNvSpPr txBox="1"/>
          <p:nvPr/>
        </p:nvSpPr>
        <p:spPr>
          <a:xfrm>
            <a:off x="355600" y="5581650"/>
            <a:ext cx="8431530" cy="645160"/>
          </a:xfrm>
          <a:prstGeom prst="rect"/>
          <a:noFill/>
          <a:ln w="9525">
            <a:noFill/>
          </a:ln>
        </p:spPr>
        <p:txBody>
          <a:bodyPr wrap="square">
            <a:spAutoFit/>
          </a:bodyPr>
          <a:p>
            <a:pPr algn="ctr">
              <a:buClrTx/>
              <a:buSzTx/>
              <a:buFontTx/>
            </a:pPr>
            <a:r>
              <a:rPr sz="1200" lang="zh-CN">
                <a:latin typeface="楷体" panose="02010609060101010101" pitchFamily="49" charset="-122"/>
                <a:ea typeface="楷体" panose="02010609060101010101" pitchFamily="49" charset="-122"/>
                <a:cs typeface="楷体" panose="02010609060101010101" pitchFamily="49" charset="-122"/>
              </a:rPr>
              <a:t>特殊工种业务复核通过后自动公示</a:t>
            </a:r>
            <a:r>
              <a:rPr altLang="zh-CN" sz="1200" lang="en-US">
                <a:latin typeface="楷体" panose="02010609060101010101" pitchFamily="49" charset="-122"/>
                <a:ea typeface="楷体" panose="02010609060101010101" pitchFamily="49" charset="-122"/>
                <a:cs typeface="楷体" panose="02010609060101010101" pitchFamily="49" charset="-122"/>
              </a:rPr>
              <a:t>10</a:t>
            </a:r>
            <a:r>
              <a:rPr altLang="en-US" sz="1200" lang="zh-CN">
                <a:latin typeface="楷体" panose="02010609060101010101" pitchFamily="49" charset="-122"/>
                <a:ea typeface="楷体" panose="02010609060101010101" pitchFamily="49" charset="-122"/>
                <a:cs typeface="楷体" panose="02010609060101010101" pitchFamily="49" charset="-122"/>
              </a:rPr>
              <a:t>个工作日，公示结束后审核结果生效</a:t>
            </a:r>
            <a:r>
              <a:rPr sz="1200" lang="zh-CN">
                <a:latin typeface="楷体" panose="02010609060101010101" pitchFamily="49" charset="-122"/>
                <a:ea typeface="楷体" panose="02010609060101010101" pitchFamily="49" charset="-122"/>
                <a:cs typeface="楷体" panose="02010609060101010101" pitchFamily="49" charset="-122"/>
              </a:rPr>
              <a:t>。</a:t>
            </a:r>
            <a:endParaRPr sz="1200" lang="zh-CN">
              <a:latin typeface="楷体" panose="02010609060101010101" pitchFamily="49" charset="-122"/>
              <a:ea typeface="楷体" panose="02010609060101010101" pitchFamily="49" charset="-122"/>
              <a:cs typeface="楷体" panose="02010609060101010101" pitchFamily="49" charset="-122"/>
            </a:endParaRPr>
          </a:p>
          <a:p>
            <a:pPr algn="ctr">
              <a:buClrTx/>
              <a:buSzTx/>
              <a:buFontTx/>
            </a:pPr>
            <a:r>
              <a:rPr sz="1200" lang="zh-CN">
                <a:latin typeface="楷体" panose="02010609060101010101" pitchFamily="49" charset="-122"/>
                <a:ea typeface="楷体" panose="02010609060101010101" pitchFamily="49" charset="-122"/>
                <a:cs typeface="楷体" panose="02010609060101010101" pitchFamily="49" charset="-122"/>
              </a:rPr>
              <a:t>全省统一公示网站：</a:t>
            </a:r>
            <a:r>
              <a:rPr sz="1200" lang="zh-CN">
                <a:latin typeface="楷体" panose="02010609060101010101" pitchFamily="49" charset="-122"/>
                <a:ea typeface="楷体" panose="02010609060101010101" pitchFamily="49" charset="-122"/>
                <a:cs typeface="楷体" panose="02010609060101010101" pitchFamily="49" charset="-122"/>
                <a:sym typeface="+mn-ea"/>
              </a:rPr>
              <a:t>吉林省人力资源和社会保障网上办事大厅（智慧人社）</a:t>
            </a:r>
            <a:endParaRPr sz="1200" lang="zh-CN">
              <a:latin typeface="楷体" panose="02010609060101010101" pitchFamily="49" charset="-122"/>
              <a:ea typeface="楷体" panose="02010609060101010101" pitchFamily="49" charset="-122"/>
              <a:cs typeface="楷体" panose="02010609060101010101" pitchFamily="49" charset="-122"/>
              <a:sym typeface="+mn-ea"/>
            </a:endParaRPr>
          </a:p>
          <a:p>
            <a:pPr algn="ctr">
              <a:buClrTx/>
              <a:buSzTx/>
              <a:buFontTx/>
            </a:pPr>
            <a:r>
              <a:rPr sz="1200" lang="zh-CN">
                <a:latin typeface="楷体" panose="02010609060101010101" pitchFamily="49" charset="-122"/>
                <a:ea typeface="楷体" panose="02010609060101010101" pitchFamily="49" charset="-122"/>
                <a:cs typeface="楷体" panose="02010609060101010101" pitchFamily="49" charset="-122"/>
                <a:sym typeface="+mn-ea"/>
              </a:rPr>
              <a:t>网址：https://zhrs.hrss.jl.gov.cn</a:t>
            </a:r>
            <a:endParaRPr sz="1200" lang="zh-CN">
              <a:latin typeface="楷体" panose="02010609060101010101" pitchFamily="49" charset="-122"/>
              <a:ea typeface="楷体" panose="02010609060101010101" pitchFamily="49" charset="-122"/>
              <a:cs typeface="楷体" panose="02010609060101010101" pitchFamily="49" charset="-122"/>
            </a:endParaRPr>
          </a:p>
        </p:txBody>
      </p:sp>
      <p:sp>
        <p:nvSpPr>
          <p:cNvPr id="1048684" name="灯片编号占位符 7"/>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20</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1048681"/>
                                        </p:tgtEl>
                                        <p:attrNameLst>
                                          <p:attrName>style.visibility</p:attrName>
                                        </p:attrNameLst>
                                      </p:cBhvr>
                                      <p:to>
                                        <p:strVal val="visible"/>
                                      </p:to>
                                    </p:set>
                                    <p:animEffect>
                                      <p:cBhvr>
                                        <p:cTn dur="500" id="7"/>
                                        <p:tgtEl>
                                          <p:spTgt spid="1048681"/>
                                        </p:tgtEl>
                                      </p:cBhvr>
                                    </p:animEffect>
                                    <p:anim calcmode="lin" valueType="num">
                                      <p:cBhvr>
                                        <p:cTn dur="500" fill="hold" id="8"/>
                                        <p:tgtEl>
                                          <p:spTgt spid="1048681"/>
                                        </p:tgtEl>
                                        <p:attrNameLst>
                                          <p:attrName>ppt_x</p:attrName>
                                        </p:attrNameLst>
                                      </p:cBhvr>
                                      <p:tavLst>
                                        <p:tav tm="0">
                                          <p:val>
                                            <p:strVal val="#ppt_x"/>
                                          </p:val>
                                        </p:tav>
                                        <p:tav tm="100000">
                                          <p:val>
                                            <p:strVal val="#ppt_x"/>
                                          </p:val>
                                        </p:tav>
                                      </p:tavLst>
                                    </p:anim>
                                    <p:anim calcmode="lin" valueType="num">
                                      <p:cBhvr>
                                        <p:cTn dur="500" fill="hold" id="9"/>
                                        <p:tgtEl>
                                          <p:spTgt spid="1048681"/>
                                        </p:tgtEl>
                                        <p:attrNameLst>
                                          <p:attrName>ppt_y</p:attrName>
                                        </p:attrNameLst>
                                      </p:cBhvr>
                                      <p:tavLst>
                                        <p:tav tm="0">
                                          <p:val>
                                            <p:strVal val="#ppt_y-.1"/>
                                          </p:val>
                                        </p:tav>
                                        <p:tav tm="100000">
                                          <p:val>
                                            <p:strVal val="#ppt_y"/>
                                          </p:val>
                                        </p:tav>
                                      </p:tavLst>
                                    </p:anim>
                                  </p:childTnLst>
                                </p:cTn>
                              </p:par>
                            </p:childTnLst>
                          </p:cTn>
                        </p:par>
                        <p:par>
                          <p:cTn fill="hold" id="10">
                            <p:stCondLst>
                              <p:cond delay="500"/>
                            </p:stCondLst>
                            <p:childTnLst>
                              <p:par>
                                <p:cTn fill="hold" id="11" nodeType="afterEffect" presetClass="entr" presetID="3" presetSubtype="10">
                                  <p:stCondLst>
                                    <p:cond delay="0"/>
                                  </p:stCondLst>
                                  <p:childTnLst>
                                    <p:set>
                                      <p:cBhvr>
                                        <p:cTn dur="1" fill="hold" id="12">
                                          <p:stCondLst>
                                            <p:cond delay="0"/>
                                          </p:stCondLst>
                                        </p:cTn>
                                        <p:tgtEl>
                                          <p:spTgt spid="2097176"/>
                                        </p:tgtEl>
                                        <p:attrNameLst>
                                          <p:attrName>style.visibility</p:attrName>
                                        </p:attrNameLst>
                                      </p:cBhvr>
                                      <p:to>
                                        <p:strVal val="visible"/>
                                      </p:to>
                                    </p:set>
                                    <p:animEffect transition="in" filter="blinds(horizontal)">
                                      <p:cBhvr>
                                        <p:cTn dur="500" id="13"/>
                                        <p:tgtEl>
                                          <p:spTgt spid="2097176"/>
                                        </p:tgtEl>
                                      </p:cBhvr>
                                    </p:animEffect>
                                  </p:childTnLst>
                                </p:cTn>
                              </p:par>
                            </p:childTnLst>
                          </p:cTn>
                        </p:par>
                        <p:par>
                          <p:cTn fill="hold" id="14">
                            <p:stCondLst>
                              <p:cond delay="1000"/>
                            </p:stCondLst>
                            <p:childTnLst>
                              <p:par>
                                <p:cTn fill="hold" grpId="1" id="15" nodeType="afterEffect" presetClass="entr" presetID="27" presetSubtype="0">
                                  <p:stCondLst>
                                    <p:cond delay="0"/>
                                  </p:stCondLst>
                                  <p:iterate type="lt">
                                    <p:tmPct val="50000"/>
                                  </p:iterate>
                                  <p:childTnLst>
                                    <p:set>
                                      <p:cBhvr>
                                        <p:cTn dur="1" fill="hold" id="16">
                                          <p:stCondLst>
                                            <p:cond delay="0"/>
                                          </p:stCondLst>
                                        </p:cTn>
                                        <p:tgtEl>
                                          <p:spTgt spid="1048683"/>
                                        </p:tgtEl>
                                        <p:attrNameLst>
                                          <p:attrName>style.visibility</p:attrName>
                                        </p:attrNameLst>
                                      </p:cBhvr>
                                      <p:to>
                                        <p:strVal val="visible"/>
                                      </p:to>
                                    </p:set>
                                    <p:anim calcmode="discrete" valueType="clr">
                                      <p:cBhvr override="childStyle">
                                        <p:cTn dur="80" id="17"/>
                                        <p:tgtEl>
                                          <p:spTgt spid="1048683"/>
                                        </p:tgtEl>
                                        <p:attrNameLst>
                                          <p:attrName>style.color</p:attrName>
                                        </p:attrNameLst>
                                      </p:cBhvr>
                                      <p:tavLst>
                                        <p:tav tm="0">
                                          <p:val>
                                            <p:clrVal>
                                              <a:schemeClr val="accent2"/>
                                            </p:clrVal>
                                          </p:val>
                                        </p:tav>
                                        <p:tav tm="50000">
                                          <p:val>
                                            <p:clrVal>
                                              <a:schemeClr val="hlink"/>
                                            </p:clrVal>
                                          </p:val>
                                        </p:tav>
                                      </p:tavLst>
                                    </p:anim>
                                    <p:anim calcmode="discrete" valueType="clr">
                                      <p:cBhvr>
                                        <p:cTn dur="80" id="18"/>
                                        <p:tgtEl>
                                          <p:spTgt spid="1048683"/>
                                        </p:tgtEl>
                                        <p:attrNameLst>
                                          <p:attrName>fill.color</p:attrName>
                                        </p:attrNameLst>
                                      </p:cBhvr>
                                      <p:tavLst>
                                        <p:tav tm="0">
                                          <p:val>
                                            <p:clrVal>
                                              <a:schemeClr val="accent2"/>
                                            </p:clrVal>
                                          </p:val>
                                        </p:tav>
                                        <p:tav tm="50000">
                                          <p:val>
                                            <p:clrVal>
                                              <a:schemeClr val="hlink"/>
                                            </p:clrVal>
                                          </p:val>
                                        </p:tav>
                                      </p:tavLst>
                                    </p:anim>
                                    <p:set>
                                      <p:cBhvr>
                                        <p:cTn dur="80" id="19"/>
                                        <p:tgtEl>
                                          <p:spTgt spid="10486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1" grpId="0" bldLvl="0" autoUpdateAnimBg="0"/>
      <p:bldP spid="1048683" grpId="0"/>
      <p:bldP spid="104868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p:grpSpPr>
      <p:sp>
        <p:nvSpPr>
          <p:cNvPr id="1048687" name="TextBox 4"/>
          <p:cNvSpPr>
            <a:spLocks noChangeArrowheads="1"/>
          </p:cNvSpPr>
          <p:nvPr/>
        </p:nvSpPr>
        <p:spPr bwMode="auto">
          <a:xfrm>
            <a:off x="2750185" y="1035685"/>
            <a:ext cx="3429000" cy="460375"/>
          </a:xfrm>
          <a:prstGeom prst="rect"/>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altLang="en-US" dirty="0" sz="2400" lang="zh-CN">
                <a:solidFill>
                  <a:srgbClr val="E36C09"/>
                </a:solidFill>
                <a:latin typeface="楷体" panose="02010609060101010101" pitchFamily="49" charset="-122"/>
                <a:ea typeface="楷体" panose="02010609060101010101" pitchFamily="49" charset="-122"/>
              </a:rPr>
              <a:t>（五）公示</a:t>
            </a:r>
            <a:endParaRPr altLang="en-US" dirty="0" sz="2400" lang="zh-CN">
              <a:solidFill>
                <a:srgbClr val="E36C09"/>
              </a:solidFill>
              <a:latin typeface="楷体" panose="02010609060101010101" pitchFamily="49" charset="-122"/>
              <a:ea typeface="楷体" panose="02010609060101010101" pitchFamily="49" charset="-122"/>
            </a:endParaRPr>
          </a:p>
        </p:txBody>
      </p:sp>
      <p:sp>
        <p:nvSpPr>
          <p:cNvPr id="1048688" name="矩形 2"/>
          <p:cNvSpPr/>
          <p:nvPr/>
        </p:nvSpPr>
        <p:spPr>
          <a:xfrm>
            <a:off x="3340100" y="549275"/>
            <a:ext cx="29260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rPr>
              <a:t>三、退休资格预审系统操作</a:t>
            </a:r>
            <a:endParaRPr altLang="en-US" dirty="0" lang="zh-CN">
              <a:solidFill>
                <a:schemeClr val="bg1"/>
              </a:solidFill>
              <a:latin typeface="宋体" panose="02010600030101010101" pitchFamily="2" charset="-122"/>
            </a:endParaRPr>
          </a:p>
        </p:txBody>
      </p:sp>
      <p:pic>
        <p:nvPicPr>
          <p:cNvPr id="2097177" name="图片 2" descr="C:\Users\Administrator\Desktop\图片\公示0.png公示0"/>
          <p:cNvPicPr>
            <a:picLocks noChangeAspect="1"/>
          </p:cNvPicPr>
          <p:nvPr/>
        </p:nvPicPr>
        <p:blipFill>
          <a:blip xmlns:r="http://schemas.openxmlformats.org/officeDocument/2006/relationships" r:embed="rId1"/>
          <a:srcRect/>
          <a:stretch>
            <a:fillRect/>
          </a:stretch>
        </p:blipFill>
        <p:spPr>
          <a:xfrm>
            <a:off x="713105" y="1810385"/>
            <a:ext cx="7717155" cy="3435985"/>
          </a:xfrm>
          <a:prstGeom prst="rect"/>
        </p:spPr>
      </p:pic>
      <p:sp>
        <p:nvSpPr>
          <p:cNvPr id="1048689" name="文本框 104"/>
          <p:cNvSpPr txBox="1"/>
          <p:nvPr/>
        </p:nvSpPr>
        <p:spPr>
          <a:xfrm>
            <a:off x="355600" y="5581650"/>
            <a:ext cx="8431530" cy="645160"/>
          </a:xfrm>
          <a:prstGeom prst="rect"/>
          <a:noFill/>
          <a:ln w="9525">
            <a:noFill/>
          </a:ln>
        </p:spPr>
        <p:txBody>
          <a:bodyPr wrap="square">
            <a:spAutoFit/>
          </a:bodyPr>
          <a:p>
            <a:pPr algn="ctr">
              <a:buClrTx/>
              <a:buSzTx/>
              <a:buFontTx/>
            </a:pPr>
            <a:r>
              <a:rPr sz="1200" lang="zh-CN">
                <a:latin typeface="楷体" panose="02010609060101010101" pitchFamily="49" charset="-122"/>
                <a:ea typeface="楷体" panose="02010609060101010101" pitchFamily="49" charset="-122"/>
                <a:cs typeface="楷体" panose="02010609060101010101" pitchFamily="49" charset="-122"/>
              </a:rPr>
              <a:t>特殊工种业务复核通过后自动公示</a:t>
            </a:r>
            <a:r>
              <a:rPr altLang="zh-CN" sz="1200" lang="en-US">
                <a:latin typeface="楷体" panose="02010609060101010101" pitchFamily="49" charset="-122"/>
                <a:ea typeface="楷体" panose="02010609060101010101" pitchFamily="49" charset="-122"/>
                <a:cs typeface="楷体" panose="02010609060101010101" pitchFamily="49" charset="-122"/>
              </a:rPr>
              <a:t>10</a:t>
            </a:r>
            <a:r>
              <a:rPr altLang="en-US" sz="1200" lang="zh-CN">
                <a:latin typeface="楷体" panose="02010609060101010101" pitchFamily="49" charset="-122"/>
                <a:ea typeface="楷体" panose="02010609060101010101" pitchFamily="49" charset="-122"/>
                <a:cs typeface="楷体" panose="02010609060101010101" pitchFamily="49" charset="-122"/>
              </a:rPr>
              <a:t>个工作日，公示结束后审核结果生效</a:t>
            </a:r>
            <a:r>
              <a:rPr sz="1200" lang="zh-CN">
                <a:latin typeface="楷体" panose="02010609060101010101" pitchFamily="49" charset="-122"/>
                <a:ea typeface="楷体" panose="02010609060101010101" pitchFamily="49" charset="-122"/>
                <a:cs typeface="楷体" panose="02010609060101010101" pitchFamily="49" charset="-122"/>
              </a:rPr>
              <a:t>。</a:t>
            </a:r>
            <a:endParaRPr sz="1200" lang="zh-CN">
              <a:latin typeface="楷体" panose="02010609060101010101" pitchFamily="49" charset="-122"/>
              <a:ea typeface="楷体" panose="02010609060101010101" pitchFamily="49" charset="-122"/>
              <a:cs typeface="楷体" panose="02010609060101010101" pitchFamily="49" charset="-122"/>
            </a:endParaRPr>
          </a:p>
          <a:p>
            <a:pPr algn="ctr">
              <a:buClrTx/>
              <a:buSzTx/>
              <a:buFontTx/>
            </a:pPr>
            <a:r>
              <a:rPr sz="1200" lang="zh-CN">
                <a:latin typeface="楷体" panose="02010609060101010101" pitchFamily="49" charset="-122"/>
                <a:ea typeface="楷体" panose="02010609060101010101" pitchFamily="49" charset="-122"/>
                <a:cs typeface="楷体" panose="02010609060101010101" pitchFamily="49" charset="-122"/>
              </a:rPr>
              <a:t>全省统一公示网站：</a:t>
            </a:r>
            <a:r>
              <a:rPr sz="1200" lang="zh-CN">
                <a:latin typeface="楷体" panose="02010609060101010101" pitchFamily="49" charset="-122"/>
                <a:ea typeface="楷体" panose="02010609060101010101" pitchFamily="49" charset="-122"/>
                <a:cs typeface="楷体" panose="02010609060101010101" pitchFamily="49" charset="-122"/>
                <a:sym typeface="+mn-ea"/>
              </a:rPr>
              <a:t>吉林省人力资源和社会保障网上办事大厅（智慧人社）</a:t>
            </a:r>
            <a:endParaRPr sz="1200" lang="zh-CN">
              <a:latin typeface="楷体" panose="02010609060101010101" pitchFamily="49" charset="-122"/>
              <a:ea typeface="楷体" panose="02010609060101010101" pitchFamily="49" charset="-122"/>
              <a:cs typeface="楷体" panose="02010609060101010101" pitchFamily="49" charset="-122"/>
              <a:sym typeface="+mn-ea"/>
            </a:endParaRPr>
          </a:p>
          <a:p>
            <a:pPr algn="ctr">
              <a:buClrTx/>
              <a:buSzTx/>
              <a:buFontTx/>
            </a:pPr>
            <a:r>
              <a:rPr sz="1200" lang="zh-CN">
                <a:latin typeface="楷体" panose="02010609060101010101" pitchFamily="49" charset="-122"/>
                <a:ea typeface="楷体" panose="02010609060101010101" pitchFamily="49" charset="-122"/>
                <a:cs typeface="楷体" panose="02010609060101010101" pitchFamily="49" charset="-122"/>
                <a:sym typeface="+mn-ea"/>
              </a:rPr>
              <a:t>网址：https://zhrs.hrss.jl.gov.cn</a:t>
            </a:r>
            <a:endParaRPr sz="1200" lang="zh-CN">
              <a:latin typeface="楷体" panose="02010609060101010101" pitchFamily="49" charset="-122"/>
              <a:ea typeface="楷体" panose="02010609060101010101" pitchFamily="49" charset="-122"/>
              <a:cs typeface="楷体" panose="02010609060101010101" pitchFamily="49" charset="-122"/>
            </a:endParaRPr>
          </a:p>
        </p:txBody>
      </p:sp>
      <p:sp>
        <p:nvSpPr>
          <p:cNvPr id="1048690" name="灯片编号占位符 7"/>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21</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1048687"/>
                                        </p:tgtEl>
                                        <p:attrNameLst>
                                          <p:attrName>style.visibility</p:attrName>
                                        </p:attrNameLst>
                                      </p:cBhvr>
                                      <p:to>
                                        <p:strVal val="visible"/>
                                      </p:to>
                                    </p:set>
                                    <p:animEffect>
                                      <p:cBhvr>
                                        <p:cTn dur="500" id="7"/>
                                        <p:tgtEl>
                                          <p:spTgt spid="1048687"/>
                                        </p:tgtEl>
                                      </p:cBhvr>
                                    </p:animEffect>
                                    <p:anim calcmode="lin" valueType="num">
                                      <p:cBhvr>
                                        <p:cTn dur="500" fill="hold" id="8"/>
                                        <p:tgtEl>
                                          <p:spTgt spid="1048687"/>
                                        </p:tgtEl>
                                        <p:attrNameLst>
                                          <p:attrName>ppt_x</p:attrName>
                                        </p:attrNameLst>
                                      </p:cBhvr>
                                      <p:tavLst>
                                        <p:tav tm="0">
                                          <p:val>
                                            <p:strVal val="#ppt_x"/>
                                          </p:val>
                                        </p:tav>
                                        <p:tav tm="100000">
                                          <p:val>
                                            <p:strVal val="#ppt_x"/>
                                          </p:val>
                                        </p:tav>
                                      </p:tavLst>
                                    </p:anim>
                                    <p:anim calcmode="lin" valueType="num">
                                      <p:cBhvr>
                                        <p:cTn dur="500" fill="hold" id="9"/>
                                        <p:tgtEl>
                                          <p:spTgt spid="1048687"/>
                                        </p:tgtEl>
                                        <p:attrNameLst>
                                          <p:attrName>ppt_y</p:attrName>
                                        </p:attrNameLst>
                                      </p:cBhvr>
                                      <p:tavLst>
                                        <p:tav tm="0">
                                          <p:val>
                                            <p:strVal val="#ppt_y-.1"/>
                                          </p:val>
                                        </p:tav>
                                        <p:tav tm="100000">
                                          <p:val>
                                            <p:strVal val="#ppt_y"/>
                                          </p:val>
                                        </p:tav>
                                      </p:tavLst>
                                    </p:anim>
                                  </p:childTnLst>
                                </p:cTn>
                              </p:par>
                            </p:childTnLst>
                          </p:cTn>
                        </p:par>
                        <p:par>
                          <p:cTn fill="hold" id="10">
                            <p:stCondLst>
                              <p:cond delay="500"/>
                            </p:stCondLst>
                            <p:childTnLst>
                              <p:par>
                                <p:cTn fill="hold" id="11" nodeType="afterEffect" presetClass="entr" presetID="3" presetSubtype="10">
                                  <p:stCondLst>
                                    <p:cond delay="0"/>
                                  </p:stCondLst>
                                  <p:childTnLst>
                                    <p:set>
                                      <p:cBhvr>
                                        <p:cTn dur="1" fill="hold" id="12">
                                          <p:stCondLst>
                                            <p:cond delay="0"/>
                                          </p:stCondLst>
                                        </p:cTn>
                                        <p:tgtEl>
                                          <p:spTgt spid="2097177"/>
                                        </p:tgtEl>
                                        <p:attrNameLst>
                                          <p:attrName>style.visibility</p:attrName>
                                        </p:attrNameLst>
                                      </p:cBhvr>
                                      <p:to>
                                        <p:strVal val="visible"/>
                                      </p:to>
                                    </p:set>
                                    <p:animEffect transition="in" filter="blinds(horizontal)">
                                      <p:cBhvr>
                                        <p:cTn dur="500" id="13"/>
                                        <p:tgtEl>
                                          <p:spTgt spid="2097177"/>
                                        </p:tgtEl>
                                      </p:cBhvr>
                                    </p:animEffect>
                                  </p:childTnLst>
                                </p:cTn>
                              </p:par>
                            </p:childTnLst>
                          </p:cTn>
                        </p:par>
                        <p:par>
                          <p:cTn fill="hold" id="14">
                            <p:stCondLst>
                              <p:cond delay="1000"/>
                            </p:stCondLst>
                            <p:childTnLst>
                              <p:par>
                                <p:cTn fill="hold" grpId="1" id="15" nodeType="afterEffect" presetClass="entr" presetID="27" presetSubtype="0">
                                  <p:stCondLst>
                                    <p:cond delay="0"/>
                                  </p:stCondLst>
                                  <p:iterate type="lt">
                                    <p:tmPct val="50000"/>
                                  </p:iterate>
                                  <p:childTnLst>
                                    <p:set>
                                      <p:cBhvr>
                                        <p:cTn dur="1" fill="hold" id="16">
                                          <p:stCondLst>
                                            <p:cond delay="0"/>
                                          </p:stCondLst>
                                        </p:cTn>
                                        <p:tgtEl>
                                          <p:spTgt spid="1048689"/>
                                        </p:tgtEl>
                                        <p:attrNameLst>
                                          <p:attrName>style.visibility</p:attrName>
                                        </p:attrNameLst>
                                      </p:cBhvr>
                                      <p:to>
                                        <p:strVal val="visible"/>
                                      </p:to>
                                    </p:set>
                                    <p:anim calcmode="discrete" valueType="clr">
                                      <p:cBhvr override="childStyle">
                                        <p:cTn dur="80" id="17"/>
                                        <p:tgtEl>
                                          <p:spTgt spid="1048689"/>
                                        </p:tgtEl>
                                        <p:attrNameLst>
                                          <p:attrName>style.color</p:attrName>
                                        </p:attrNameLst>
                                      </p:cBhvr>
                                      <p:tavLst>
                                        <p:tav tm="0">
                                          <p:val>
                                            <p:clrVal>
                                              <a:schemeClr val="accent2"/>
                                            </p:clrVal>
                                          </p:val>
                                        </p:tav>
                                        <p:tav tm="50000">
                                          <p:val>
                                            <p:clrVal>
                                              <a:schemeClr val="hlink"/>
                                            </p:clrVal>
                                          </p:val>
                                        </p:tav>
                                      </p:tavLst>
                                    </p:anim>
                                    <p:anim calcmode="discrete" valueType="clr">
                                      <p:cBhvr>
                                        <p:cTn dur="80" id="18"/>
                                        <p:tgtEl>
                                          <p:spTgt spid="1048689"/>
                                        </p:tgtEl>
                                        <p:attrNameLst>
                                          <p:attrName>fill.color</p:attrName>
                                        </p:attrNameLst>
                                      </p:cBhvr>
                                      <p:tavLst>
                                        <p:tav tm="0">
                                          <p:val>
                                            <p:clrVal>
                                              <a:schemeClr val="accent2"/>
                                            </p:clrVal>
                                          </p:val>
                                        </p:tav>
                                        <p:tav tm="50000">
                                          <p:val>
                                            <p:clrVal>
                                              <a:schemeClr val="hlink"/>
                                            </p:clrVal>
                                          </p:val>
                                        </p:tav>
                                      </p:tavLst>
                                    </p:anim>
                                    <p:set>
                                      <p:cBhvr>
                                        <p:cTn dur="80" id="19"/>
                                        <p:tgtEl>
                                          <p:spTgt spid="10486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7" grpId="0" bldLvl="0" autoUpdateAnimBg="0"/>
      <p:bldP spid="1048689" grpId="0"/>
      <p:bldP spid="104868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81" name=""/>
        <p:cNvGrpSpPr/>
        <p:nvPr/>
      </p:nvGrpSpPr>
      <p:grpSpPr>
        <a:xfrm/>
      </p:grpSpPr>
      <p:sp>
        <p:nvSpPr>
          <p:cNvPr id="1048693" name="TextBox 4"/>
          <p:cNvSpPr>
            <a:spLocks noChangeArrowheads="1"/>
          </p:cNvSpPr>
          <p:nvPr/>
        </p:nvSpPr>
        <p:spPr bwMode="auto">
          <a:xfrm>
            <a:off x="2750185" y="1107440"/>
            <a:ext cx="3429000" cy="460375"/>
          </a:xfrm>
          <a:prstGeom prst="rect"/>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altLang="en-US" dirty="0" sz="2400" lang="zh-CN">
                <a:solidFill>
                  <a:srgbClr val="E36C09"/>
                </a:solidFill>
                <a:latin typeface="楷体" panose="02010609060101010101" pitchFamily="49" charset="-122"/>
                <a:ea typeface="楷体" panose="02010609060101010101" pitchFamily="49" charset="-122"/>
              </a:rPr>
              <a:t>（六）进度查询</a:t>
            </a:r>
            <a:endParaRPr altLang="en-US" dirty="0" sz="2400" lang="zh-CN">
              <a:solidFill>
                <a:srgbClr val="E36C09"/>
              </a:solidFill>
              <a:latin typeface="楷体" panose="02010609060101010101" pitchFamily="49" charset="-122"/>
              <a:ea typeface="楷体" panose="02010609060101010101" pitchFamily="49" charset="-122"/>
            </a:endParaRPr>
          </a:p>
        </p:txBody>
      </p:sp>
      <p:sp>
        <p:nvSpPr>
          <p:cNvPr id="1048694" name="矩形 2"/>
          <p:cNvSpPr/>
          <p:nvPr/>
        </p:nvSpPr>
        <p:spPr>
          <a:xfrm>
            <a:off x="3340100" y="549275"/>
            <a:ext cx="29260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rPr>
              <a:t>三、退休资格预审系统操作</a:t>
            </a:r>
            <a:endParaRPr altLang="en-US" dirty="0" lang="zh-CN">
              <a:solidFill>
                <a:schemeClr val="bg1"/>
              </a:solidFill>
              <a:latin typeface="宋体" panose="02010600030101010101" pitchFamily="2" charset="-122"/>
            </a:endParaRPr>
          </a:p>
        </p:txBody>
      </p:sp>
      <p:pic>
        <p:nvPicPr>
          <p:cNvPr id="2097178" name="图片 2" descr="C:\Users\lenovo\Desktop\图片\1717908525547.png1717908525547"/>
          <p:cNvPicPr>
            <a:picLocks noChangeAspect="1"/>
          </p:cNvPicPr>
          <p:nvPr/>
        </p:nvPicPr>
        <p:blipFill>
          <a:blip xmlns:r="http://schemas.openxmlformats.org/officeDocument/2006/relationships" r:embed="rId1"/>
          <a:srcRect/>
          <a:stretch>
            <a:fillRect/>
          </a:stretch>
        </p:blipFill>
        <p:spPr>
          <a:xfrm>
            <a:off x="1095375" y="1562735"/>
            <a:ext cx="7040880" cy="4573905"/>
          </a:xfrm>
          <a:prstGeom prst="rect"/>
        </p:spPr>
      </p:pic>
      <p:sp>
        <p:nvSpPr>
          <p:cNvPr id="1048695" name="灯片编号占位符 7"/>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22</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1048693"/>
                                        </p:tgtEl>
                                        <p:attrNameLst>
                                          <p:attrName>style.visibility</p:attrName>
                                        </p:attrNameLst>
                                      </p:cBhvr>
                                      <p:to>
                                        <p:strVal val="visible"/>
                                      </p:to>
                                    </p:set>
                                    <p:animEffect>
                                      <p:cBhvr>
                                        <p:cTn dur="500" id="7"/>
                                        <p:tgtEl>
                                          <p:spTgt spid="1048693"/>
                                        </p:tgtEl>
                                      </p:cBhvr>
                                    </p:animEffect>
                                    <p:anim calcmode="lin" valueType="num">
                                      <p:cBhvr>
                                        <p:cTn dur="500" fill="hold" id="8"/>
                                        <p:tgtEl>
                                          <p:spTgt spid="1048693"/>
                                        </p:tgtEl>
                                        <p:attrNameLst>
                                          <p:attrName>ppt_x</p:attrName>
                                        </p:attrNameLst>
                                      </p:cBhvr>
                                      <p:tavLst>
                                        <p:tav tm="0">
                                          <p:val>
                                            <p:strVal val="#ppt_x"/>
                                          </p:val>
                                        </p:tav>
                                        <p:tav tm="100000">
                                          <p:val>
                                            <p:strVal val="#ppt_x"/>
                                          </p:val>
                                        </p:tav>
                                      </p:tavLst>
                                    </p:anim>
                                    <p:anim calcmode="lin" valueType="num">
                                      <p:cBhvr>
                                        <p:cTn dur="500" fill="hold" id="9"/>
                                        <p:tgtEl>
                                          <p:spTgt spid="1048693"/>
                                        </p:tgtEl>
                                        <p:attrNameLst>
                                          <p:attrName>ppt_y</p:attrName>
                                        </p:attrNameLst>
                                      </p:cBhvr>
                                      <p:tavLst>
                                        <p:tav tm="0">
                                          <p:val>
                                            <p:strVal val="#ppt_y-.1"/>
                                          </p:val>
                                        </p:tav>
                                        <p:tav tm="100000">
                                          <p:val>
                                            <p:strVal val="#ppt_y"/>
                                          </p:val>
                                        </p:tav>
                                      </p:tavLst>
                                    </p:anim>
                                  </p:childTnLst>
                                </p:cTn>
                              </p:par>
                            </p:childTnLst>
                          </p:cTn>
                        </p:par>
                        <p:par>
                          <p:cTn fill="hold" id="10">
                            <p:stCondLst>
                              <p:cond delay="500"/>
                            </p:stCondLst>
                            <p:childTnLst>
                              <p:par>
                                <p:cTn fill="hold" id="11" nodeType="afterEffect" presetClass="entr" presetID="3" presetSubtype="10">
                                  <p:stCondLst>
                                    <p:cond delay="0"/>
                                  </p:stCondLst>
                                  <p:childTnLst>
                                    <p:set>
                                      <p:cBhvr>
                                        <p:cTn dur="1" fill="hold" id="12">
                                          <p:stCondLst>
                                            <p:cond delay="0"/>
                                          </p:stCondLst>
                                        </p:cTn>
                                        <p:tgtEl>
                                          <p:spTgt spid="2097178"/>
                                        </p:tgtEl>
                                        <p:attrNameLst>
                                          <p:attrName>style.visibility</p:attrName>
                                        </p:attrNameLst>
                                      </p:cBhvr>
                                      <p:to>
                                        <p:strVal val="visible"/>
                                      </p:to>
                                    </p:set>
                                    <p:animEffect transition="in" filter="blinds(horizontal)">
                                      <p:cBhvr>
                                        <p:cTn dur="500" id="13"/>
                                        <p:tgtEl>
                                          <p:spTgt spid="209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3"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82" name=""/>
        <p:cNvGrpSpPr/>
        <p:nvPr/>
      </p:nvGrpSpPr>
      <p:grpSpPr>
        <a:xfrm/>
      </p:grpSpPr>
      <p:sp>
        <p:nvSpPr>
          <p:cNvPr id="1048696" name="TextBox 4"/>
          <p:cNvSpPr>
            <a:spLocks noChangeArrowheads="1"/>
          </p:cNvSpPr>
          <p:nvPr/>
        </p:nvSpPr>
        <p:spPr bwMode="auto">
          <a:xfrm>
            <a:off x="2750185" y="1107440"/>
            <a:ext cx="3429000" cy="460375"/>
          </a:xfrm>
          <a:prstGeom prst="rect"/>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altLang="en-US" dirty="0" sz="2400" lang="zh-CN">
                <a:solidFill>
                  <a:srgbClr val="E36C09"/>
                </a:solidFill>
                <a:latin typeface="楷体" panose="02010609060101010101" pitchFamily="49" charset="-122"/>
                <a:ea typeface="楷体" panose="02010609060101010101" pitchFamily="49" charset="-122"/>
              </a:rPr>
              <a:t>（六）进度查询</a:t>
            </a:r>
            <a:endParaRPr altLang="en-US" dirty="0" sz="2400" lang="zh-CN">
              <a:solidFill>
                <a:srgbClr val="E36C09"/>
              </a:solidFill>
              <a:latin typeface="楷体" panose="02010609060101010101" pitchFamily="49" charset="-122"/>
              <a:ea typeface="楷体" panose="02010609060101010101" pitchFamily="49" charset="-122"/>
            </a:endParaRPr>
          </a:p>
        </p:txBody>
      </p:sp>
      <p:sp>
        <p:nvSpPr>
          <p:cNvPr id="1048697" name="矩形 2"/>
          <p:cNvSpPr/>
          <p:nvPr/>
        </p:nvSpPr>
        <p:spPr>
          <a:xfrm>
            <a:off x="3340100" y="549275"/>
            <a:ext cx="29260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rPr>
              <a:t>三、退休资格预审系统操作</a:t>
            </a:r>
            <a:endParaRPr altLang="en-US" dirty="0" lang="zh-CN">
              <a:solidFill>
                <a:schemeClr val="bg1"/>
              </a:solidFill>
              <a:latin typeface="宋体" panose="02010600030101010101" pitchFamily="2" charset="-122"/>
            </a:endParaRPr>
          </a:p>
        </p:txBody>
      </p:sp>
      <p:pic>
        <p:nvPicPr>
          <p:cNvPr id="2097179" name="图片 2" descr="C:\Users\Administrator\Desktop\图片\emobile_2024-06-12_20-44-00.pngemobile_2024-06-12_20-44-00"/>
          <p:cNvPicPr>
            <a:picLocks noChangeAspect="1"/>
          </p:cNvPicPr>
          <p:nvPr/>
        </p:nvPicPr>
        <p:blipFill>
          <a:blip xmlns:r="http://schemas.openxmlformats.org/officeDocument/2006/relationships" r:embed="rId1"/>
          <a:srcRect/>
          <a:stretch>
            <a:fillRect/>
          </a:stretch>
        </p:blipFill>
        <p:spPr>
          <a:xfrm>
            <a:off x="1073150" y="1567815"/>
            <a:ext cx="3632200" cy="4573905"/>
          </a:xfrm>
          <a:prstGeom prst="rect"/>
        </p:spPr>
      </p:pic>
      <p:sp>
        <p:nvSpPr>
          <p:cNvPr id="1048698" name="灯片编号占位符 7"/>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23</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699" name="文本框 100"/>
          <p:cNvSpPr txBox="1"/>
          <p:nvPr/>
        </p:nvSpPr>
        <p:spPr>
          <a:xfrm>
            <a:off x="4705350" y="2705100"/>
            <a:ext cx="3388995" cy="1691641"/>
          </a:xfrm>
          <a:prstGeom prst="rect"/>
          <a:noFill/>
          <a:ln w="9525">
            <a:noFill/>
          </a:ln>
        </p:spPr>
        <p:txBody>
          <a:bodyPr wrap="square">
            <a:spAutoFit/>
          </a:bodyPr>
          <a:p>
            <a:pPr indent="406400">
              <a:lnSpc>
                <a:spcPct val="150000"/>
              </a:lnSpc>
            </a:pPr>
            <a:r>
              <a:rPr sz="1800" lang="zh-CN">
                <a:latin typeface="仿宋" panose="02010609060101010101" charset="-122"/>
                <a:ea typeface="仿宋" panose="02010609060101010101" charset="-122"/>
                <a:cs typeface="仿宋" panose="02010609060101010101" charset="-122"/>
              </a:rPr>
              <a:t>对于审核完成、已提交退休</a:t>
            </a:r>
            <a:r>
              <a:rPr altLang="zh-CN" sz="1800" lang="en-US">
                <a:latin typeface="仿宋" panose="02010609060101010101" charset="-122"/>
                <a:ea typeface="仿宋" panose="02010609060101010101" charset="-122"/>
                <a:cs typeface="仿宋" panose="02010609060101010101" charset="-122"/>
              </a:rPr>
              <a:t>“</a:t>
            </a:r>
            <a:r>
              <a:rPr altLang="en-US" sz="1800" lang="zh-CN">
                <a:latin typeface="仿宋" panose="02010609060101010101" charset="-122"/>
                <a:ea typeface="仿宋" panose="02010609060101010101" charset="-122"/>
                <a:cs typeface="仿宋" panose="02010609060101010101" charset="-122"/>
              </a:rPr>
              <a:t>一件事</a:t>
            </a:r>
            <a:r>
              <a:rPr altLang="zh-CN" sz="1800" lang="en-US">
                <a:latin typeface="仿宋" panose="02010609060101010101" charset="-122"/>
                <a:ea typeface="仿宋" panose="02010609060101010101" charset="-122"/>
                <a:cs typeface="仿宋" panose="02010609060101010101" charset="-122"/>
              </a:rPr>
              <a:t>”</a:t>
            </a:r>
            <a:r>
              <a:rPr altLang="en-US" sz="1800" lang="zh-CN">
                <a:latin typeface="仿宋" panose="02010609060101010101" charset="-122"/>
                <a:ea typeface="仿宋" panose="02010609060101010101" charset="-122"/>
                <a:cs typeface="仿宋" panose="02010609060101010101" charset="-122"/>
              </a:rPr>
              <a:t>申请的退休人员，可在其业务记录详情的附件列表中打印退休审批表。</a:t>
            </a:r>
            <a:endParaRPr altLang="en-US" sz="1800" lang="zh-CN">
              <a:latin typeface="仿宋" panose="02010609060101010101" charset="-122"/>
              <a:ea typeface="仿宋" panose="02010609060101010101" charset="-122"/>
              <a:cs typeface="仿宋" panose="02010609060101010101" charset="-122"/>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1048696"/>
                                        </p:tgtEl>
                                        <p:attrNameLst>
                                          <p:attrName>style.visibility</p:attrName>
                                        </p:attrNameLst>
                                      </p:cBhvr>
                                      <p:to>
                                        <p:strVal val="visible"/>
                                      </p:to>
                                    </p:set>
                                    <p:animEffect>
                                      <p:cBhvr>
                                        <p:cTn dur="500" id="7"/>
                                        <p:tgtEl>
                                          <p:spTgt spid="1048696"/>
                                        </p:tgtEl>
                                      </p:cBhvr>
                                    </p:animEffect>
                                    <p:anim calcmode="lin" valueType="num">
                                      <p:cBhvr>
                                        <p:cTn dur="500" fill="hold" id="8"/>
                                        <p:tgtEl>
                                          <p:spTgt spid="1048696"/>
                                        </p:tgtEl>
                                        <p:attrNameLst>
                                          <p:attrName>ppt_x</p:attrName>
                                        </p:attrNameLst>
                                      </p:cBhvr>
                                      <p:tavLst>
                                        <p:tav tm="0">
                                          <p:val>
                                            <p:strVal val="#ppt_x"/>
                                          </p:val>
                                        </p:tav>
                                        <p:tav tm="100000">
                                          <p:val>
                                            <p:strVal val="#ppt_x"/>
                                          </p:val>
                                        </p:tav>
                                      </p:tavLst>
                                    </p:anim>
                                    <p:anim calcmode="lin" valueType="num">
                                      <p:cBhvr>
                                        <p:cTn dur="500" fill="hold" id="9"/>
                                        <p:tgtEl>
                                          <p:spTgt spid="1048696"/>
                                        </p:tgtEl>
                                        <p:attrNameLst>
                                          <p:attrName>ppt_y</p:attrName>
                                        </p:attrNameLst>
                                      </p:cBhvr>
                                      <p:tavLst>
                                        <p:tav tm="0">
                                          <p:val>
                                            <p:strVal val="#ppt_y-.1"/>
                                          </p:val>
                                        </p:tav>
                                        <p:tav tm="100000">
                                          <p:val>
                                            <p:strVal val="#ppt_y"/>
                                          </p:val>
                                        </p:tav>
                                      </p:tavLst>
                                    </p:anim>
                                  </p:childTnLst>
                                </p:cTn>
                              </p:par>
                              <p:par>
                                <p:cTn fill="hold" id="10" nodeType="withEffect" presetClass="entr" presetID="3" presetSubtype="10">
                                  <p:stCondLst>
                                    <p:cond delay="0"/>
                                  </p:stCondLst>
                                  <p:childTnLst>
                                    <p:set>
                                      <p:cBhvr>
                                        <p:cTn dur="1" fill="hold" id="11">
                                          <p:stCondLst>
                                            <p:cond delay="0"/>
                                          </p:stCondLst>
                                        </p:cTn>
                                        <p:tgtEl>
                                          <p:spTgt spid="2097179"/>
                                        </p:tgtEl>
                                        <p:attrNameLst>
                                          <p:attrName>style.visibility</p:attrName>
                                        </p:attrNameLst>
                                      </p:cBhvr>
                                      <p:to>
                                        <p:strVal val="visible"/>
                                      </p:to>
                                    </p:set>
                                    <p:animEffect transition="in" filter="blinds(horizontal)">
                                      <p:cBhvr>
                                        <p:cTn dur="500" id="12"/>
                                        <p:tgtEl>
                                          <p:spTgt spid="2097179"/>
                                        </p:tgtEl>
                                      </p:cBhvr>
                                    </p:animEffect>
                                  </p:childTnLst>
                                </p:cTn>
                              </p:par>
                              <p:par>
                                <p:cTn fill="hold" grpId="0" id="13" nodeType="withEffect" presetClass="entr" presetID="3" presetSubtype="10">
                                  <p:stCondLst>
                                    <p:cond delay="0"/>
                                  </p:stCondLst>
                                  <p:childTnLst>
                                    <p:set>
                                      <p:cBhvr>
                                        <p:cTn dur="1" fill="hold" id="14">
                                          <p:stCondLst>
                                            <p:cond delay="0"/>
                                          </p:stCondLst>
                                        </p:cTn>
                                        <p:tgtEl>
                                          <p:spTgt spid="1048699"/>
                                        </p:tgtEl>
                                        <p:attrNameLst>
                                          <p:attrName>style.visibility</p:attrName>
                                        </p:attrNameLst>
                                      </p:cBhvr>
                                      <p:to>
                                        <p:strVal val="visible"/>
                                      </p:to>
                                    </p:set>
                                    <p:animEffect transition="in" filter="blinds(horizontal)">
                                      <p:cBhvr>
                                        <p:cTn dur="500" id="15"/>
                                        <p:tgtEl>
                                          <p:spTgt spid="1048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6" grpId="0" bldLvl="0" autoUpdateAnimBg="0"/>
      <p:bldP spid="104869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p:grpSpPr>
      <p:sp>
        <p:nvSpPr>
          <p:cNvPr id="1048700" name="矩形 2"/>
          <p:cNvSpPr/>
          <p:nvPr/>
        </p:nvSpPr>
        <p:spPr>
          <a:xfrm>
            <a:off x="3340100" y="549275"/>
            <a:ext cx="31546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rPr>
              <a:t>四、退休</a:t>
            </a:r>
            <a:r>
              <a:rPr altLang="zh-CN" dirty="0" lang="en-US">
                <a:solidFill>
                  <a:schemeClr val="bg1"/>
                </a:solidFill>
                <a:latin typeface="宋体" panose="02010600030101010101" pitchFamily="2" charset="-122"/>
              </a:rPr>
              <a:t>“</a:t>
            </a:r>
            <a:r>
              <a:rPr altLang="en-US" dirty="0" lang="zh-CN">
                <a:solidFill>
                  <a:schemeClr val="bg1"/>
                </a:solidFill>
                <a:latin typeface="宋体" panose="02010600030101010101" pitchFamily="2" charset="-122"/>
              </a:rPr>
              <a:t>一件事</a:t>
            </a:r>
            <a:r>
              <a:rPr altLang="zh-CN" dirty="0" lang="en-US">
                <a:solidFill>
                  <a:schemeClr val="bg1"/>
                </a:solidFill>
                <a:latin typeface="宋体" panose="02010600030101010101" pitchFamily="2" charset="-122"/>
              </a:rPr>
              <a:t>”</a:t>
            </a:r>
            <a:r>
              <a:rPr altLang="en-US" dirty="0" lang="zh-CN">
                <a:solidFill>
                  <a:schemeClr val="bg1"/>
                </a:solidFill>
                <a:latin typeface="宋体" panose="02010600030101010101" pitchFamily="2" charset="-122"/>
              </a:rPr>
              <a:t>系统操作</a:t>
            </a:r>
            <a:endParaRPr altLang="en-US" dirty="0" lang="zh-CN">
              <a:solidFill>
                <a:schemeClr val="bg1"/>
              </a:solidFill>
              <a:latin typeface="宋体" panose="02010600030101010101" pitchFamily="2" charset="-122"/>
            </a:endParaRPr>
          </a:p>
        </p:txBody>
      </p:sp>
      <p:sp>
        <p:nvSpPr>
          <p:cNvPr id="1048701" name="TextBox 4"/>
          <p:cNvSpPr>
            <a:spLocks noChangeArrowheads="1"/>
          </p:cNvSpPr>
          <p:nvPr/>
        </p:nvSpPr>
        <p:spPr bwMode="auto">
          <a:xfrm>
            <a:off x="2760980" y="1355090"/>
            <a:ext cx="3429000" cy="460375"/>
          </a:xfrm>
          <a:prstGeom prst="rect"/>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altLang="en-US" dirty="0" sz="2400" lang="zh-CN">
                <a:solidFill>
                  <a:srgbClr val="E36C09"/>
                </a:solidFill>
                <a:latin typeface="楷体" panose="02010609060101010101" pitchFamily="49" charset="-122"/>
                <a:ea typeface="楷体" panose="02010609060101010101" pitchFamily="49" charset="-122"/>
              </a:rPr>
              <a:t>（一）登录</a:t>
            </a:r>
            <a:endParaRPr altLang="en-US" dirty="0" sz="2400" lang="zh-CN">
              <a:solidFill>
                <a:srgbClr val="E36C09"/>
              </a:solidFill>
              <a:latin typeface="楷体" panose="02010609060101010101" pitchFamily="49" charset="-122"/>
              <a:ea typeface="楷体" panose="02010609060101010101" pitchFamily="49" charset="-122"/>
            </a:endParaRPr>
          </a:p>
        </p:txBody>
      </p:sp>
      <p:sp>
        <p:nvSpPr>
          <p:cNvPr id="1048702" name="文本框 6"/>
          <p:cNvSpPr txBox="1"/>
          <p:nvPr/>
        </p:nvSpPr>
        <p:spPr>
          <a:xfrm>
            <a:off x="873760" y="1965960"/>
            <a:ext cx="7527290" cy="1691641"/>
          </a:xfrm>
          <a:prstGeom prst="rect"/>
          <a:noFill/>
        </p:spPr>
        <p:txBody>
          <a:bodyPr rtlCol="0" wrap="square">
            <a:spAutoFit/>
          </a:bodyPr>
          <a:p>
            <a:pPr algn="l">
              <a:lnSpc>
                <a:spcPct val="150000"/>
              </a:lnSpc>
            </a:pPr>
            <a:r>
              <a:rPr altLang="zh-CN" lang="en-US">
                <a:sym typeface="+mn-ea"/>
              </a:rPr>
              <a:t>        </a:t>
            </a:r>
            <a:r>
              <a:rPr lang="zh-CN">
                <a:sym typeface="+mn-ea"/>
              </a:rPr>
              <a:t>登录吉林省人民政府-吉林省网上办事大厅（吉事办网厅）</a:t>
            </a:r>
            <a:endParaRPr lang="zh-CN">
              <a:sym typeface="+mn-ea"/>
            </a:endParaRPr>
          </a:p>
          <a:p>
            <a:pPr algn="l">
              <a:lnSpc>
                <a:spcPct val="150000"/>
              </a:lnSpc>
            </a:pPr>
            <a:r>
              <a:rPr lang="zh-CN">
                <a:sym typeface="+mn-ea"/>
              </a:rPr>
              <a:t>        网址http://zwfw.jl.gov.cn</a:t>
            </a:r>
            <a:endParaRPr lang="zh-CN">
              <a:sym typeface="+mn-ea"/>
            </a:endParaRPr>
          </a:p>
          <a:p>
            <a:pPr algn="l">
              <a:lnSpc>
                <a:spcPct val="150000"/>
              </a:lnSpc>
            </a:pPr>
            <a:r>
              <a:rPr lang="zh-CN">
                <a:sym typeface="+mn-ea"/>
              </a:rPr>
              <a:t>        用人单位选择“企业办事”页面，解除劳动关系的灵活就业人员选择“个人办事”页面。</a:t>
            </a:r>
            <a:endParaRPr altLang="en-US" lang="zh-CN"/>
          </a:p>
        </p:txBody>
      </p:sp>
      <p:pic>
        <p:nvPicPr>
          <p:cNvPr id="2097180" name="图片 4" descr="mmexport1717140755514"/>
          <p:cNvPicPr>
            <a:picLocks noChangeAspect="1"/>
          </p:cNvPicPr>
          <p:nvPr/>
        </p:nvPicPr>
        <p:blipFill>
          <a:blip xmlns:r="http://schemas.openxmlformats.org/officeDocument/2006/relationships" r:embed="rId1"/>
          <a:stretch>
            <a:fillRect/>
          </a:stretch>
        </p:blipFill>
        <p:spPr>
          <a:xfrm>
            <a:off x="1653540" y="3780790"/>
            <a:ext cx="5968365" cy="2322830"/>
          </a:xfrm>
          <a:prstGeom prst="rect"/>
        </p:spPr>
      </p:pic>
      <p:sp>
        <p:nvSpPr>
          <p:cNvPr id="1048703" name="灯片编号占位符 8"/>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24</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1048701"/>
                                        </p:tgtEl>
                                        <p:attrNameLst>
                                          <p:attrName>style.visibility</p:attrName>
                                        </p:attrNameLst>
                                      </p:cBhvr>
                                      <p:to>
                                        <p:strVal val="visible"/>
                                      </p:to>
                                    </p:set>
                                    <p:animEffect>
                                      <p:cBhvr>
                                        <p:cTn dur="500" id="7"/>
                                        <p:tgtEl>
                                          <p:spTgt spid="1048701"/>
                                        </p:tgtEl>
                                      </p:cBhvr>
                                    </p:animEffect>
                                    <p:anim calcmode="lin" valueType="num">
                                      <p:cBhvr>
                                        <p:cTn dur="500" fill="hold" id="8"/>
                                        <p:tgtEl>
                                          <p:spTgt spid="1048701"/>
                                        </p:tgtEl>
                                        <p:attrNameLst>
                                          <p:attrName>ppt_x</p:attrName>
                                        </p:attrNameLst>
                                      </p:cBhvr>
                                      <p:tavLst>
                                        <p:tav tm="0">
                                          <p:val>
                                            <p:strVal val="#ppt_x"/>
                                          </p:val>
                                        </p:tav>
                                        <p:tav tm="100000">
                                          <p:val>
                                            <p:strVal val="#ppt_x"/>
                                          </p:val>
                                        </p:tav>
                                      </p:tavLst>
                                    </p:anim>
                                    <p:anim calcmode="lin" valueType="num">
                                      <p:cBhvr>
                                        <p:cTn dur="500" fill="hold" id="9"/>
                                        <p:tgtEl>
                                          <p:spTgt spid="1048701"/>
                                        </p:tgtEl>
                                        <p:attrNameLst>
                                          <p:attrName>ppt_y</p:attrName>
                                        </p:attrNameLst>
                                      </p:cBhvr>
                                      <p:tavLst>
                                        <p:tav tm="0">
                                          <p:val>
                                            <p:strVal val="#ppt_y-.1"/>
                                          </p:val>
                                        </p:tav>
                                        <p:tav tm="100000">
                                          <p:val>
                                            <p:strVal val="#ppt_y"/>
                                          </p:val>
                                        </p:tav>
                                      </p:tavLst>
                                    </p:anim>
                                  </p:childTnLst>
                                </p:cTn>
                              </p:par>
                              <p:par>
                                <p:cTn fill="hold" grpId="0" id="10" nodeType="withEffect" presetClass="entr" presetID="3" presetSubtype="10">
                                  <p:stCondLst>
                                    <p:cond delay="0"/>
                                  </p:stCondLst>
                                  <p:childTnLst>
                                    <p:set>
                                      <p:cBhvr>
                                        <p:cTn dur="1" fill="hold" id="11">
                                          <p:stCondLst>
                                            <p:cond delay="0"/>
                                          </p:stCondLst>
                                        </p:cTn>
                                        <p:tgtEl>
                                          <p:spTgt spid="1048702"/>
                                        </p:tgtEl>
                                        <p:attrNameLst>
                                          <p:attrName>style.visibility</p:attrName>
                                        </p:attrNameLst>
                                      </p:cBhvr>
                                      <p:to>
                                        <p:strVal val="visible"/>
                                      </p:to>
                                    </p:set>
                                    <p:animEffect transition="in" filter="blinds(horizontal)">
                                      <p:cBhvr>
                                        <p:cTn dur="500" id="12"/>
                                        <p:tgtEl>
                                          <p:spTgt spid="1048702"/>
                                        </p:tgtEl>
                                      </p:cBhvr>
                                    </p:animEffect>
                                  </p:childTnLst>
                                </p:cTn>
                              </p:par>
                              <p:par>
                                <p:cTn fill="hold" id="13" nodeType="withEffect" presetClass="entr" presetID="3" presetSubtype="10">
                                  <p:stCondLst>
                                    <p:cond delay="0"/>
                                  </p:stCondLst>
                                  <p:childTnLst>
                                    <p:set>
                                      <p:cBhvr>
                                        <p:cTn dur="1" fill="hold" id="14">
                                          <p:stCondLst>
                                            <p:cond delay="0"/>
                                          </p:stCondLst>
                                        </p:cTn>
                                        <p:tgtEl>
                                          <p:spTgt spid="2097180"/>
                                        </p:tgtEl>
                                        <p:attrNameLst>
                                          <p:attrName>style.visibility</p:attrName>
                                        </p:attrNameLst>
                                      </p:cBhvr>
                                      <p:to>
                                        <p:strVal val="visible"/>
                                      </p:to>
                                    </p:set>
                                    <p:animEffect transition="in" filter="blinds(horizontal)">
                                      <p:cBhvr>
                                        <p:cTn dur="500" id="15"/>
                                        <p:tgtEl>
                                          <p:spTgt spid="209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1" grpId="0" bldLvl="0" autoUpdateAnimBg="0"/>
      <p:bldP spid="104870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a:xfrm/>
      </p:grpSpPr>
      <p:sp>
        <p:nvSpPr>
          <p:cNvPr id="1048704" name="矩形 2"/>
          <p:cNvSpPr/>
          <p:nvPr/>
        </p:nvSpPr>
        <p:spPr>
          <a:xfrm>
            <a:off x="3340100" y="549275"/>
            <a:ext cx="31546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rPr>
              <a:t>四、退休</a:t>
            </a:r>
            <a:r>
              <a:rPr altLang="zh-CN" dirty="0" lang="en-US">
                <a:solidFill>
                  <a:schemeClr val="bg1"/>
                </a:solidFill>
                <a:latin typeface="宋体" panose="02010600030101010101" pitchFamily="2" charset="-122"/>
              </a:rPr>
              <a:t>“</a:t>
            </a:r>
            <a:r>
              <a:rPr altLang="en-US" dirty="0" lang="zh-CN">
                <a:solidFill>
                  <a:schemeClr val="bg1"/>
                </a:solidFill>
                <a:latin typeface="宋体" panose="02010600030101010101" pitchFamily="2" charset="-122"/>
              </a:rPr>
              <a:t>一件事</a:t>
            </a:r>
            <a:r>
              <a:rPr altLang="zh-CN" dirty="0" lang="en-US">
                <a:solidFill>
                  <a:schemeClr val="bg1"/>
                </a:solidFill>
                <a:latin typeface="宋体" panose="02010600030101010101" pitchFamily="2" charset="-122"/>
              </a:rPr>
              <a:t>”</a:t>
            </a:r>
            <a:r>
              <a:rPr altLang="en-US" dirty="0" lang="zh-CN">
                <a:solidFill>
                  <a:schemeClr val="bg1"/>
                </a:solidFill>
                <a:latin typeface="宋体" panose="02010600030101010101" pitchFamily="2" charset="-122"/>
              </a:rPr>
              <a:t>系统操作</a:t>
            </a:r>
            <a:endParaRPr altLang="en-US" dirty="0" lang="zh-CN">
              <a:solidFill>
                <a:schemeClr val="bg1"/>
              </a:solidFill>
              <a:latin typeface="宋体" panose="02010600030101010101" pitchFamily="2" charset="-122"/>
            </a:endParaRPr>
          </a:p>
        </p:txBody>
      </p:sp>
      <p:sp>
        <p:nvSpPr>
          <p:cNvPr id="1048705" name="TextBox 4"/>
          <p:cNvSpPr>
            <a:spLocks noChangeArrowheads="1"/>
          </p:cNvSpPr>
          <p:nvPr/>
        </p:nvSpPr>
        <p:spPr bwMode="auto">
          <a:xfrm>
            <a:off x="2760980" y="1355090"/>
            <a:ext cx="3429000" cy="460375"/>
          </a:xfrm>
          <a:prstGeom prst="rect"/>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altLang="en-US" dirty="0" sz="2400" lang="zh-CN">
                <a:solidFill>
                  <a:srgbClr val="E36C09"/>
                </a:solidFill>
                <a:latin typeface="楷体" panose="02010609060101010101" pitchFamily="49" charset="-122"/>
                <a:ea typeface="楷体" panose="02010609060101010101" pitchFamily="49" charset="-122"/>
              </a:rPr>
              <a:t>（一）登录</a:t>
            </a:r>
            <a:endParaRPr altLang="en-US" dirty="0" sz="2400" lang="zh-CN">
              <a:solidFill>
                <a:srgbClr val="E36C09"/>
              </a:solidFill>
              <a:latin typeface="楷体" panose="02010609060101010101" pitchFamily="49" charset="-122"/>
              <a:ea typeface="楷体" panose="02010609060101010101" pitchFamily="49" charset="-122"/>
            </a:endParaRPr>
          </a:p>
        </p:txBody>
      </p:sp>
      <p:pic>
        <p:nvPicPr>
          <p:cNvPr id="2097181" name="图片 5" descr="mmexport1717141264463"/>
          <p:cNvPicPr>
            <a:picLocks noChangeAspect="1"/>
          </p:cNvPicPr>
          <p:nvPr/>
        </p:nvPicPr>
        <p:blipFill>
          <a:blip xmlns:r="http://schemas.openxmlformats.org/officeDocument/2006/relationships" r:embed="rId1"/>
          <a:stretch>
            <a:fillRect/>
          </a:stretch>
        </p:blipFill>
        <p:spPr>
          <a:xfrm>
            <a:off x="1641475" y="2004695"/>
            <a:ext cx="5668010" cy="3936365"/>
          </a:xfrm>
          <a:prstGeom prst="rect"/>
        </p:spPr>
      </p:pic>
      <p:sp>
        <p:nvSpPr>
          <p:cNvPr id="1048706" name="灯片编号占位符 7"/>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25</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1048705"/>
                                        </p:tgtEl>
                                        <p:attrNameLst>
                                          <p:attrName>style.visibility</p:attrName>
                                        </p:attrNameLst>
                                      </p:cBhvr>
                                      <p:to>
                                        <p:strVal val="visible"/>
                                      </p:to>
                                    </p:set>
                                    <p:animEffect>
                                      <p:cBhvr>
                                        <p:cTn dur="500" id="7"/>
                                        <p:tgtEl>
                                          <p:spTgt spid="1048705"/>
                                        </p:tgtEl>
                                      </p:cBhvr>
                                    </p:animEffect>
                                    <p:anim calcmode="lin" valueType="num">
                                      <p:cBhvr>
                                        <p:cTn dur="500" fill="hold" id="8"/>
                                        <p:tgtEl>
                                          <p:spTgt spid="1048705"/>
                                        </p:tgtEl>
                                        <p:attrNameLst>
                                          <p:attrName>ppt_x</p:attrName>
                                        </p:attrNameLst>
                                      </p:cBhvr>
                                      <p:tavLst>
                                        <p:tav tm="0">
                                          <p:val>
                                            <p:strVal val="#ppt_x"/>
                                          </p:val>
                                        </p:tav>
                                        <p:tav tm="100000">
                                          <p:val>
                                            <p:strVal val="#ppt_x"/>
                                          </p:val>
                                        </p:tav>
                                      </p:tavLst>
                                    </p:anim>
                                    <p:anim calcmode="lin" valueType="num">
                                      <p:cBhvr>
                                        <p:cTn dur="500" fill="hold" id="9"/>
                                        <p:tgtEl>
                                          <p:spTgt spid="1048705"/>
                                        </p:tgtEl>
                                        <p:attrNameLst>
                                          <p:attrName>ppt_y</p:attrName>
                                        </p:attrNameLst>
                                      </p:cBhvr>
                                      <p:tavLst>
                                        <p:tav tm="0">
                                          <p:val>
                                            <p:strVal val="#ppt_y-.1"/>
                                          </p:val>
                                        </p:tav>
                                        <p:tav tm="100000">
                                          <p:val>
                                            <p:strVal val="#ppt_y"/>
                                          </p:val>
                                        </p:tav>
                                      </p:tavLst>
                                    </p:anim>
                                  </p:childTnLst>
                                </p:cTn>
                              </p:par>
                              <p:par>
                                <p:cTn fill="hold" id="10" nodeType="withEffect" presetClass="entr" presetID="3" presetSubtype="10">
                                  <p:stCondLst>
                                    <p:cond delay="0"/>
                                  </p:stCondLst>
                                  <p:childTnLst>
                                    <p:set>
                                      <p:cBhvr>
                                        <p:cTn dur="1" fill="hold" id="11">
                                          <p:stCondLst>
                                            <p:cond delay="0"/>
                                          </p:stCondLst>
                                        </p:cTn>
                                        <p:tgtEl>
                                          <p:spTgt spid="2097181"/>
                                        </p:tgtEl>
                                        <p:attrNameLst>
                                          <p:attrName>style.visibility</p:attrName>
                                        </p:attrNameLst>
                                      </p:cBhvr>
                                      <p:to>
                                        <p:strVal val="visible"/>
                                      </p:to>
                                    </p:set>
                                    <p:animEffect transition="in" filter="blinds(horizontal)">
                                      <p:cBhvr>
                                        <p:cTn dur="500" id="12"/>
                                        <p:tgtEl>
                                          <p:spTgt spid="209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5"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85" name=""/>
        <p:cNvGrpSpPr/>
        <p:nvPr/>
      </p:nvGrpSpPr>
      <p:grpSpPr>
        <a:xfrm/>
      </p:grpSpPr>
      <p:sp>
        <p:nvSpPr>
          <p:cNvPr id="1048707" name="矩形 2"/>
          <p:cNvSpPr/>
          <p:nvPr/>
        </p:nvSpPr>
        <p:spPr>
          <a:xfrm>
            <a:off x="3340100" y="549275"/>
            <a:ext cx="31546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rPr>
              <a:t>四、退休</a:t>
            </a:r>
            <a:r>
              <a:rPr altLang="zh-CN" dirty="0" lang="en-US">
                <a:solidFill>
                  <a:schemeClr val="bg1"/>
                </a:solidFill>
                <a:latin typeface="宋体" panose="02010600030101010101" pitchFamily="2" charset="-122"/>
              </a:rPr>
              <a:t>“</a:t>
            </a:r>
            <a:r>
              <a:rPr altLang="en-US" dirty="0" lang="zh-CN">
                <a:solidFill>
                  <a:schemeClr val="bg1"/>
                </a:solidFill>
                <a:latin typeface="宋体" panose="02010600030101010101" pitchFamily="2" charset="-122"/>
              </a:rPr>
              <a:t>一件事</a:t>
            </a:r>
            <a:r>
              <a:rPr altLang="zh-CN" dirty="0" lang="en-US">
                <a:solidFill>
                  <a:schemeClr val="bg1"/>
                </a:solidFill>
                <a:latin typeface="宋体" panose="02010600030101010101" pitchFamily="2" charset="-122"/>
              </a:rPr>
              <a:t>”</a:t>
            </a:r>
            <a:r>
              <a:rPr altLang="en-US" dirty="0" lang="zh-CN">
                <a:solidFill>
                  <a:schemeClr val="bg1"/>
                </a:solidFill>
                <a:latin typeface="宋体" panose="02010600030101010101" pitchFamily="2" charset="-122"/>
              </a:rPr>
              <a:t>系统操作</a:t>
            </a:r>
            <a:endParaRPr altLang="en-US" dirty="0" lang="zh-CN">
              <a:solidFill>
                <a:schemeClr val="bg1"/>
              </a:solidFill>
              <a:latin typeface="宋体" panose="02010600030101010101" pitchFamily="2" charset="-122"/>
            </a:endParaRPr>
          </a:p>
        </p:txBody>
      </p:sp>
      <p:sp>
        <p:nvSpPr>
          <p:cNvPr id="1048708" name="TextBox 4"/>
          <p:cNvSpPr>
            <a:spLocks noChangeArrowheads="1"/>
          </p:cNvSpPr>
          <p:nvPr/>
        </p:nvSpPr>
        <p:spPr bwMode="auto">
          <a:xfrm>
            <a:off x="2760980" y="1426845"/>
            <a:ext cx="3429000" cy="460375"/>
          </a:xfrm>
          <a:prstGeom prst="rect"/>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altLang="en-US" dirty="0" sz="2400" lang="zh-CN">
                <a:solidFill>
                  <a:srgbClr val="E36C09"/>
                </a:solidFill>
                <a:latin typeface="楷体" panose="02010609060101010101" pitchFamily="49" charset="-122"/>
                <a:ea typeface="楷体" panose="02010609060101010101" pitchFamily="49" charset="-122"/>
              </a:rPr>
              <a:t>（二）选择联办事项</a:t>
            </a:r>
            <a:endParaRPr altLang="en-US" dirty="0" sz="2400" lang="zh-CN">
              <a:solidFill>
                <a:srgbClr val="E36C09"/>
              </a:solidFill>
              <a:latin typeface="楷体" panose="02010609060101010101" pitchFamily="49" charset="-122"/>
              <a:ea typeface="楷体" panose="02010609060101010101" pitchFamily="49" charset="-122"/>
            </a:endParaRPr>
          </a:p>
        </p:txBody>
      </p:sp>
      <p:sp>
        <p:nvSpPr>
          <p:cNvPr id="1048709" name="文本框 6"/>
          <p:cNvSpPr txBox="1"/>
          <p:nvPr/>
        </p:nvSpPr>
        <p:spPr>
          <a:xfrm>
            <a:off x="873760" y="2181225"/>
            <a:ext cx="7527290" cy="506730"/>
          </a:xfrm>
          <a:prstGeom prst="rect"/>
          <a:noFill/>
        </p:spPr>
        <p:txBody>
          <a:bodyPr rtlCol="0" wrap="square">
            <a:spAutoFit/>
          </a:bodyPr>
          <a:p>
            <a:pPr algn="ctr">
              <a:lnSpc>
                <a:spcPct val="150000"/>
              </a:lnSpc>
            </a:pPr>
            <a:r>
              <a:rPr lang="zh-CN">
                <a:sym typeface="+mn-ea"/>
              </a:rPr>
              <a:t>用人单位录入退休人员姓名、身份证号后，点击“查询预审信息”。</a:t>
            </a:r>
            <a:endParaRPr lang="zh-CN">
              <a:sym typeface="+mn-ea"/>
            </a:endParaRPr>
          </a:p>
        </p:txBody>
      </p:sp>
      <p:pic>
        <p:nvPicPr>
          <p:cNvPr id="2097182" name="图片 6" descr="mmexport1717140427741"/>
          <p:cNvPicPr>
            <a:picLocks noChangeAspect="1"/>
          </p:cNvPicPr>
          <p:nvPr/>
        </p:nvPicPr>
        <p:blipFill>
          <a:blip xmlns:r="http://schemas.openxmlformats.org/officeDocument/2006/relationships" r:embed="rId1"/>
          <a:stretch>
            <a:fillRect/>
          </a:stretch>
        </p:blipFill>
        <p:spPr>
          <a:xfrm>
            <a:off x="1042035" y="3027680"/>
            <a:ext cx="7199630" cy="2578100"/>
          </a:xfrm>
          <a:prstGeom prst="rect"/>
        </p:spPr>
      </p:pic>
      <p:sp>
        <p:nvSpPr>
          <p:cNvPr id="1048710" name="灯片编号占位符 8"/>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26</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1048708"/>
                                        </p:tgtEl>
                                        <p:attrNameLst>
                                          <p:attrName>style.visibility</p:attrName>
                                        </p:attrNameLst>
                                      </p:cBhvr>
                                      <p:to>
                                        <p:strVal val="visible"/>
                                      </p:to>
                                    </p:set>
                                    <p:animEffect>
                                      <p:cBhvr>
                                        <p:cTn dur="500" id="7"/>
                                        <p:tgtEl>
                                          <p:spTgt spid="1048708"/>
                                        </p:tgtEl>
                                      </p:cBhvr>
                                    </p:animEffect>
                                    <p:anim calcmode="lin" valueType="num">
                                      <p:cBhvr>
                                        <p:cTn dur="500" fill="hold" id="8"/>
                                        <p:tgtEl>
                                          <p:spTgt spid="1048708"/>
                                        </p:tgtEl>
                                        <p:attrNameLst>
                                          <p:attrName>ppt_x</p:attrName>
                                        </p:attrNameLst>
                                      </p:cBhvr>
                                      <p:tavLst>
                                        <p:tav tm="0">
                                          <p:val>
                                            <p:strVal val="#ppt_x"/>
                                          </p:val>
                                        </p:tav>
                                        <p:tav tm="100000">
                                          <p:val>
                                            <p:strVal val="#ppt_x"/>
                                          </p:val>
                                        </p:tav>
                                      </p:tavLst>
                                    </p:anim>
                                    <p:anim calcmode="lin" valueType="num">
                                      <p:cBhvr>
                                        <p:cTn dur="500" fill="hold" id="9"/>
                                        <p:tgtEl>
                                          <p:spTgt spid="1048708"/>
                                        </p:tgtEl>
                                        <p:attrNameLst>
                                          <p:attrName>ppt_y</p:attrName>
                                        </p:attrNameLst>
                                      </p:cBhvr>
                                      <p:tavLst>
                                        <p:tav tm="0">
                                          <p:val>
                                            <p:strVal val="#ppt_y-.1"/>
                                          </p:val>
                                        </p:tav>
                                        <p:tav tm="100000">
                                          <p:val>
                                            <p:strVal val="#ppt_y"/>
                                          </p:val>
                                        </p:tav>
                                      </p:tavLst>
                                    </p:anim>
                                  </p:childTnLst>
                                </p:cTn>
                              </p:par>
                              <p:par>
                                <p:cTn fill="hold" grpId="0" id="10" nodeType="withEffect" presetClass="entr" presetID="5" presetSubtype="10">
                                  <p:stCondLst>
                                    <p:cond delay="0"/>
                                  </p:stCondLst>
                                  <p:childTnLst>
                                    <p:set>
                                      <p:cBhvr>
                                        <p:cTn dur="1" fill="hold" id="11">
                                          <p:stCondLst>
                                            <p:cond delay="0"/>
                                          </p:stCondLst>
                                        </p:cTn>
                                        <p:tgtEl>
                                          <p:spTgt spid="1048709"/>
                                        </p:tgtEl>
                                        <p:attrNameLst>
                                          <p:attrName>style.visibility</p:attrName>
                                        </p:attrNameLst>
                                      </p:cBhvr>
                                      <p:to>
                                        <p:strVal val="visible"/>
                                      </p:to>
                                    </p:set>
                                    <p:animEffect transition="in" filter="checkerboard(across)">
                                      <p:cBhvr>
                                        <p:cTn dur="500" id="12"/>
                                        <p:tgtEl>
                                          <p:spTgt spid="1048709"/>
                                        </p:tgtEl>
                                      </p:cBhvr>
                                    </p:animEffect>
                                  </p:childTnLst>
                                </p:cTn>
                              </p:par>
                              <p:par>
                                <p:cTn fill="hold" id="13" nodeType="withEffect" presetClass="entr" presetID="3" presetSubtype="10">
                                  <p:stCondLst>
                                    <p:cond delay="0"/>
                                  </p:stCondLst>
                                  <p:childTnLst>
                                    <p:set>
                                      <p:cBhvr>
                                        <p:cTn dur="1" fill="hold" id="14">
                                          <p:stCondLst>
                                            <p:cond delay="0"/>
                                          </p:stCondLst>
                                        </p:cTn>
                                        <p:tgtEl>
                                          <p:spTgt spid="2097182"/>
                                        </p:tgtEl>
                                        <p:attrNameLst>
                                          <p:attrName>style.visibility</p:attrName>
                                        </p:attrNameLst>
                                      </p:cBhvr>
                                      <p:to>
                                        <p:strVal val="visible"/>
                                      </p:to>
                                    </p:set>
                                    <p:animEffect transition="in" filter="blinds(horizontal)">
                                      <p:cBhvr>
                                        <p:cTn dur="500" id="15"/>
                                        <p:tgtEl>
                                          <p:spTgt spid="209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8" grpId="0" bldLvl="0" autoUpdateAnimBg="0"/>
      <p:bldP spid="104870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p:grpSpPr>
      <p:sp>
        <p:nvSpPr>
          <p:cNvPr id="1048711" name="矩形 2"/>
          <p:cNvSpPr/>
          <p:nvPr/>
        </p:nvSpPr>
        <p:spPr>
          <a:xfrm>
            <a:off x="3340100" y="549275"/>
            <a:ext cx="31546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rPr>
              <a:t>四、退休</a:t>
            </a:r>
            <a:r>
              <a:rPr altLang="zh-CN" dirty="0" lang="en-US">
                <a:solidFill>
                  <a:schemeClr val="bg1"/>
                </a:solidFill>
                <a:latin typeface="宋体" panose="02010600030101010101" pitchFamily="2" charset="-122"/>
              </a:rPr>
              <a:t>“</a:t>
            </a:r>
            <a:r>
              <a:rPr altLang="en-US" dirty="0" lang="zh-CN">
                <a:solidFill>
                  <a:schemeClr val="bg1"/>
                </a:solidFill>
                <a:latin typeface="宋体" panose="02010600030101010101" pitchFamily="2" charset="-122"/>
              </a:rPr>
              <a:t>一件事</a:t>
            </a:r>
            <a:r>
              <a:rPr altLang="zh-CN" dirty="0" lang="en-US">
                <a:solidFill>
                  <a:schemeClr val="bg1"/>
                </a:solidFill>
                <a:latin typeface="宋体" panose="02010600030101010101" pitchFamily="2" charset="-122"/>
              </a:rPr>
              <a:t>”</a:t>
            </a:r>
            <a:r>
              <a:rPr altLang="en-US" dirty="0" lang="zh-CN">
                <a:solidFill>
                  <a:schemeClr val="bg1"/>
                </a:solidFill>
                <a:latin typeface="宋体" panose="02010600030101010101" pitchFamily="2" charset="-122"/>
              </a:rPr>
              <a:t>系统操作</a:t>
            </a:r>
            <a:endParaRPr altLang="en-US" dirty="0" lang="zh-CN">
              <a:solidFill>
                <a:schemeClr val="bg1"/>
              </a:solidFill>
              <a:latin typeface="宋体" panose="02010600030101010101" pitchFamily="2" charset="-122"/>
            </a:endParaRPr>
          </a:p>
        </p:txBody>
      </p:sp>
      <p:sp>
        <p:nvSpPr>
          <p:cNvPr id="1048712" name="TextBox 4"/>
          <p:cNvSpPr>
            <a:spLocks noChangeArrowheads="1"/>
          </p:cNvSpPr>
          <p:nvPr/>
        </p:nvSpPr>
        <p:spPr bwMode="auto">
          <a:xfrm>
            <a:off x="2760980" y="1068070"/>
            <a:ext cx="3429000" cy="460375"/>
          </a:xfrm>
          <a:prstGeom prst="rect"/>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altLang="en-US" dirty="0" sz="2400" lang="zh-CN">
                <a:solidFill>
                  <a:srgbClr val="E36C09"/>
                </a:solidFill>
                <a:latin typeface="楷体" panose="02010609060101010101" pitchFamily="49" charset="-122"/>
                <a:ea typeface="楷体" panose="02010609060101010101" pitchFamily="49" charset="-122"/>
              </a:rPr>
              <a:t>（二）选择联办事项</a:t>
            </a:r>
            <a:endParaRPr altLang="en-US" dirty="0" sz="2400" lang="zh-CN">
              <a:solidFill>
                <a:srgbClr val="E36C09"/>
              </a:solidFill>
              <a:latin typeface="楷体" panose="02010609060101010101" pitchFamily="49" charset="-122"/>
              <a:ea typeface="楷体" panose="02010609060101010101" pitchFamily="49" charset="-122"/>
            </a:endParaRPr>
          </a:p>
        </p:txBody>
      </p:sp>
      <p:sp>
        <p:nvSpPr>
          <p:cNvPr id="1048713" name="文本框 103"/>
          <p:cNvSpPr txBox="1"/>
          <p:nvPr/>
        </p:nvSpPr>
        <p:spPr>
          <a:xfrm>
            <a:off x="4890770" y="1700530"/>
            <a:ext cx="3329940" cy="4072891"/>
          </a:xfrm>
          <a:prstGeom prst="rect"/>
          <a:noFill/>
          <a:ln w="9525">
            <a:noFill/>
          </a:ln>
        </p:spPr>
        <p:txBody>
          <a:bodyPr wrap="square">
            <a:spAutoFit/>
          </a:bodyPr>
          <a:p>
            <a:pPr algn="just" indent="406400">
              <a:lnSpc>
                <a:spcPct val="150000"/>
              </a:lnSpc>
            </a:pPr>
            <a:r>
              <a:rPr sz="1600" lang="zh-CN">
                <a:latin typeface="仿宋" panose="02010609060101010101" charset="-122"/>
                <a:ea typeface="仿宋" panose="02010609060101010101" charset="-122"/>
                <a:cs typeface="仿宋" panose="02010609060101010101" charset="-122"/>
              </a:rPr>
              <a:t>按照实际需要选择联办业务事项，并选择公积金办理机构。其中“医保在职转退休”和“提取住房公积金”业务，若因不满足经办条件导致业务办理失败，用人单位可根据实际需要选择再次发起申请或不再申请。“养老保险待遇申领”业务只需申请一次，若因不满足经办条件导致办理失败，社保局将在退休人员满足经办条件后自动继续办理，直至待遇核定、发放成功。</a:t>
            </a:r>
            <a:endParaRPr altLang="en-US" sz="1600" lang="zh-CN">
              <a:latin typeface="仿宋" panose="02010609060101010101" charset="-122"/>
              <a:ea typeface="仿宋" panose="02010609060101010101" charset="-122"/>
              <a:cs typeface="仿宋" panose="02010609060101010101" charset="-122"/>
            </a:endParaRPr>
          </a:p>
        </p:txBody>
      </p:sp>
      <p:pic>
        <p:nvPicPr>
          <p:cNvPr id="2097183" name="图片 1" descr="C:\Users\lenovo\Desktop\图片\1717913290277.png1717913290277"/>
          <p:cNvPicPr>
            <a:picLocks noChangeAspect="1"/>
          </p:cNvPicPr>
          <p:nvPr/>
        </p:nvPicPr>
        <p:blipFill>
          <a:blip xmlns:r="http://schemas.openxmlformats.org/officeDocument/2006/relationships" r:embed="rId1"/>
          <a:srcRect/>
          <a:stretch>
            <a:fillRect/>
          </a:stretch>
        </p:blipFill>
        <p:spPr>
          <a:xfrm>
            <a:off x="1028383" y="1528763"/>
            <a:ext cx="3473450" cy="4630420"/>
          </a:xfrm>
          <a:prstGeom prst="rect"/>
        </p:spPr>
      </p:pic>
      <p:sp>
        <p:nvSpPr>
          <p:cNvPr id="1048714" name="灯片编号占位符 7"/>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27</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1048712"/>
                                        </p:tgtEl>
                                        <p:attrNameLst>
                                          <p:attrName>style.visibility</p:attrName>
                                        </p:attrNameLst>
                                      </p:cBhvr>
                                      <p:to>
                                        <p:strVal val="visible"/>
                                      </p:to>
                                    </p:set>
                                    <p:animEffect>
                                      <p:cBhvr>
                                        <p:cTn dur="500" id="7"/>
                                        <p:tgtEl>
                                          <p:spTgt spid="1048712"/>
                                        </p:tgtEl>
                                      </p:cBhvr>
                                    </p:animEffect>
                                    <p:anim calcmode="lin" valueType="num">
                                      <p:cBhvr>
                                        <p:cTn dur="500" fill="hold" id="8"/>
                                        <p:tgtEl>
                                          <p:spTgt spid="1048712"/>
                                        </p:tgtEl>
                                        <p:attrNameLst>
                                          <p:attrName>ppt_x</p:attrName>
                                        </p:attrNameLst>
                                      </p:cBhvr>
                                      <p:tavLst>
                                        <p:tav tm="0">
                                          <p:val>
                                            <p:strVal val="#ppt_x"/>
                                          </p:val>
                                        </p:tav>
                                        <p:tav tm="100000">
                                          <p:val>
                                            <p:strVal val="#ppt_x"/>
                                          </p:val>
                                        </p:tav>
                                      </p:tavLst>
                                    </p:anim>
                                    <p:anim calcmode="lin" valueType="num">
                                      <p:cBhvr>
                                        <p:cTn dur="500" fill="hold" id="9"/>
                                        <p:tgtEl>
                                          <p:spTgt spid="1048712"/>
                                        </p:tgtEl>
                                        <p:attrNameLst>
                                          <p:attrName>ppt_y</p:attrName>
                                        </p:attrNameLst>
                                      </p:cBhvr>
                                      <p:tavLst>
                                        <p:tav tm="0">
                                          <p:val>
                                            <p:strVal val="#ppt_y-.1"/>
                                          </p:val>
                                        </p:tav>
                                        <p:tav tm="100000">
                                          <p:val>
                                            <p:strVal val="#ppt_y"/>
                                          </p:val>
                                        </p:tav>
                                      </p:tavLst>
                                    </p:anim>
                                  </p:childTnLst>
                                </p:cTn>
                              </p:par>
                              <p:par>
                                <p:cTn fill="hold" id="10" nodeType="withEffect" presetClass="entr" presetID="3" presetSubtype="10">
                                  <p:stCondLst>
                                    <p:cond delay="0"/>
                                  </p:stCondLst>
                                  <p:childTnLst>
                                    <p:set>
                                      <p:cBhvr>
                                        <p:cTn dur="1" fill="hold" id="11">
                                          <p:stCondLst>
                                            <p:cond delay="0"/>
                                          </p:stCondLst>
                                        </p:cTn>
                                        <p:tgtEl>
                                          <p:spTgt spid="2097183"/>
                                        </p:tgtEl>
                                        <p:attrNameLst>
                                          <p:attrName>style.visibility</p:attrName>
                                        </p:attrNameLst>
                                      </p:cBhvr>
                                      <p:to>
                                        <p:strVal val="visible"/>
                                      </p:to>
                                    </p:set>
                                    <p:animEffect transition="in" filter="blinds(horizontal)">
                                      <p:cBhvr>
                                        <p:cTn dur="500" id="12"/>
                                        <p:tgtEl>
                                          <p:spTgt spid="2097183"/>
                                        </p:tgtEl>
                                      </p:cBhvr>
                                    </p:animEffect>
                                  </p:childTnLst>
                                </p:cTn>
                              </p:par>
                              <p:par>
                                <p:cTn fill="hold" grpId="0" id="13" nodeType="withEffect" presetClass="entr" presetID="3" presetSubtype="10">
                                  <p:stCondLst>
                                    <p:cond delay="0"/>
                                  </p:stCondLst>
                                  <p:childTnLst>
                                    <p:set>
                                      <p:cBhvr>
                                        <p:cTn dur="1" fill="hold" id="14">
                                          <p:stCondLst>
                                            <p:cond delay="0"/>
                                          </p:stCondLst>
                                        </p:cTn>
                                        <p:tgtEl>
                                          <p:spTgt spid="1048713"/>
                                        </p:tgtEl>
                                        <p:attrNameLst>
                                          <p:attrName>style.visibility</p:attrName>
                                        </p:attrNameLst>
                                      </p:cBhvr>
                                      <p:to>
                                        <p:strVal val="visible"/>
                                      </p:to>
                                    </p:set>
                                    <p:animEffect transition="in" filter="blinds(horizontal)">
                                      <p:cBhvr>
                                        <p:cTn dur="500" id="15"/>
                                        <p:tgtEl>
                                          <p:spTgt spid="1048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2" grpId="0" bldLvl="0" autoUpdateAnimBg="0"/>
      <p:bldP spid="10487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p:grpSpPr>
      <p:sp>
        <p:nvSpPr>
          <p:cNvPr id="1048715" name="文本框 103"/>
          <p:cNvSpPr txBox="1"/>
          <p:nvPr/>
        </p:nvSpPr>
        <p:spPr>
          <a:xfrm>
            <a:off x="885190" y="1783080"/>
            <a:ext cx="7547610" cy="891540"/>
          </a:xfrm>
          <a:prstGeom prst="rect"/>
          <a:noFill/>
          <a:ln w="9525">
            <a:noFill/>
          </a:ln>
        </p:spPr>
        <p:txBody>
          <a:bodyPr wrap="square">
            <a:spAutoFit/>
          </a:bodyPr>
          <a:p>
            <a:pPr indent="406400">
              <a:lnSpc>
                <a:spcPct val="150000"/>
              </a:lnSpc>
            </a:pPr>
            <a:r>
              <a:rPr b="1" sz="1800" lang="zh-CN">
                <a:latin typeface="仿宋" panose="02010609060101010101" charset="-122"/>
                <a:ea typeface="仿宋" panose="02010609060101010101" charset="-122"/>
              </a:rPr>
              <a:t>选择提取公积金的</a:t>
            </a:r>
            <a:r>
              <a:rPr sz="1800" lang="zh-CN">
                <a:latin typeface="仿宋" panose="02010609060101010101" charset="-122"/>
                <a:ea typeface="仿宋" panose="02010609060101010101" charset="-122"/>
              </a:rPr>
              <a:t>，需要填报提取账户信息。账户必须为退休人员本人银行卡。</a:t>
            </a:r>
            <a:endParaRPr altLang="en-US" sz="1800" lang="zh-CN">
              <a:latin typeface="仿宋" panose="02010609060101010101" charset="-122"/>
              <a:ea typeface="仿宋" panose="02010609060101010101" charset="-122"/>
            </a:endParaRPr>
          </a:p>
        </p:txBody>
      </p:sp>
      <p:pic>
        <p:nvPicPr>
          <p:cNvPr id="2097184" name="图片 1" descr="C:\Users\lenovo\Desktop\图片\1717915373315.png1717915373315"/>
          <p:cNvPicPr>
            <a:picLocks/>
          </p:cNvPicPr>
          <p:nvPr/>
        </p:nvPicPr>
        <p:blipFill>
          <a:blip xmlns:r="http://schemas.openxmlformats.org/officeDocument/2006/relationships" r:embed="rId1"/>
          <a:srcRect/>
          <a:stretch>
            <a:fillRect/>
          </a:stretch>
        </p:blipFill>
        <p:spPr>
          <a:xfrm>
            <a:off x="885190" y="2847340"/>
            <a:ext cx="7385050" cy="1647825"/>
          </a:xfrm>
          <a:prstGeom prst="rect"/>
          <a:noFill/>
          <a:ln w="9525">
            <a:noFill/>
          </a:ln>
        </p:spPr>
      </p:pic>
      <p:sp>
        <p:nvSpPr>
          <p:cNvPr id="1048716" name="TextBox 4"/>
          <p:cNvSpPr>
            <a:spLocks noChangeArrowheads="1"/>
          </p:cNvSpPr>
          <p:nvPr/>
        </p:nvSpPr>
        <p:spPr bwMode="auto">
          <a:xfrm>
            <a:off x="2750185" y="1322705"/>
            <a:ext cx="3429000" cy="460375"/>
          </a:xfrm>
          <a:prstGeom prst="rect"/>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altLang="en-US" dirty="0" sz="2400" lang="zh-CN">
                <a:solidFill>
                  <a:srgbClr val="E36C09"/>
                </a:solidFill>
                <a:latin typeface="楷体" panose="02010609060101010101" pitchFamily="49" charset="-122"/>
                <a:ea typeface="楷体" panose="02010609060101010101" pitchFamily="49" charset="-122"/>
              </a:rPr>
              <a:t>（三）填报银行信息</a:t>
            </a:r>
            <a:endParaRPr altLang="en-US" dirty="0" sz="2400" lang="zh-CN">
              <a:solidFill>
                <a:srgbClr val="E36C09"/>
              </a:solidFill>
              <a:latin typeface="楷体" panose="02010609060101010101" pitchFamily="49" charset="-122"/>
              <a:ea typeface="楷体" panose="02010609060101010101" pitchFamily="49" charset="-122"/>
            </a:endParaRPr>
          </a:p>
        </p:txBody>
      </p:sp>
      <p:sp>
        <p:nvSpPr>
          <p:cNvPr id="1048717" name="矩形 2"/>
          <p:cNvSpPr/>
          <p:nvPr/>
        </p:nvSpPr>
        <p:spPr>
          <a:xfrm>
            <a:off x="3340100" y="549275"/>
            <a:ext cx="31546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rPr>
              <a:t>四、退休</a:t>
            </a:r>
            <a:r>
              <a:rPr altLang="zh-CN" dirty="0" lang="en-US">
                <a:solidFill>
                  <a:schemeClr val="bg1"/>
                </a:solidFill>
                <a:latin typeface="宋体" panose="02010600030101010101" pitchFamily="2" charset="-122"/>
              </a:rPr>
              <a:t>“</a:t>
            </a:r>
            <a:r>
              <a:rPr altLang="en-US" dirty="0" lang="zh-CN">
                <a:solidFill>
                  <a:schemeClr val="bg1"/>
                </a:solidFill>
                <a:latin typeface="宋体" panose="02010600030101010101" pitchFamily="2" charset="-122"/>
              </a:rPr>
              <a:t>一件事</a:t>
            </a:r>
            <a:r>
              <a:rPr altLang="zh-CN" dirty="0" lang="en-US">
                <a:solidFill>
                  <a:schemeClr val="bg1"/>
                </a:solidFill>
                <a:latin typeface="宋体" panose="02010600030101010101" pitchFamily="2" charset="-122"/>
              </a:rPr>
              <a:t>”</a:t>
            </a:r>
            <a:r>
              <a:rPr altLang="en-US" dirty="0" lang="zh-CN">
                <a:solidFill>
                  <a:schemeClr val="bg1"/>
                </a:solidFill>
                <a:latin typeface="宋体" panose="02010600030101010101" pitchFamily="2" charset="-122"/>
              </a:rPr>
              <a:t>系统操作</a:t>
            </a:r>
            <a:endParaRPr altLang="en-US" dirty="0" lang="zh-CN">
              <a:solidFill>
                <a:schemeClr val="bg1"/>
              </a:solidFill>
              <a:latin typeface="宋体" panose="02010600030101010101" pitchFamily="2" charset="-122"/>
            </a:endParaRPr>
          </a:p>
        </p:txBody>
      </p:sp>
      <p:sp>
        <p:nvSpPr>
          <p:cNvPr id="1048718" name="文本框 104"/>
          <p:cNvSpPr txBox="1"/>
          <p:nvPr/>
        </p:nvSpPr>
        <p:spPr>
          <a:xfrm>
            <a:off x="1924685" y="5254307"/>
            <a:ext cx="5080000" cy="368300"/>
          </a:xfrm>
          <a:prstGeom prst="rect"/>
          <a:noFill/>
          <a:ln w="9525">
            <a:noFill/>
          </a:ln>
        </p:spPr>
        <p:txBody>
          <a:bodyPr>
            <a:spAutoFit/>
          </a:bodyPr>
          <a:p>
            <a:pPr algn="ctr" indent="406400"/>
            <a:r>
              <a:rPr sz="1800" lang="zh-CN">
                <a:latin typeface="仿宋" panose="02010609060101010101" charset="-122"/>
                <a:ea typeface="仿宋" panose="02010609060101010101" charset="-122"/>
              </a:rPr>
              <a:t>选择完成后提交申请。</a:t>
            </a:r>
            <a:endParaRPr altLang="en-US" sz="1800" lang="zh-CN">
              <a:latin typeface="仿宋" panose="02010609060101010101" charset="-122"/>
              <a:ea typeface="仿宋" panose="02010609060101010101" charset="-122"/>
            </a:endParaRPr>
          </a:p>
        </p:txBody>
      </p:sp>
      <p:sp>
        <p:nvSpPr>
          <p:cNvPr id="1048719" name="TextBox 4"/>
          <p:cNvSpPr>
            <a:spLocks noChangeArrowheads="1"/>
          </p:cNvSpPr>
          <p:nvPr/>
        </p:nvSpPr>
        <p:spPr bwMode="auto">
          <a:xfrm>
            <a:off x="2750185" y="4683760"/>
            <a:ext cx="3429000" cy="460375"/>
          </a:xfrm>
          <a:prstGeom prst="rect"/>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altLang="en-US" dirty="0" sz="2400" lang="zh-CN">
                <a:solidFill>
                  <a:srgbClr val="E36C09"/>
                </a:solidFill>
                <a:latin typeface="楷体" panose="02010609060101010101" pitchFamily="49" charset="-122"/>
                <a:ea typeface="楷体" panose="02010609060101010101" pitchFamily="49" charset="-122"/>
              </a:rPr>
              <a:t>（四）提交申请</a:t>
            </a:r>
            <a:endParaRPr altLang="en-US" dirty="0" sz="2400" lang="zh-CN">
              <a:solidFill>
                <a:srgbClr val="E36C09"/>
              </a:solidFill>
              <a:latin typeface="楷体" panose="02010609060101010101" pitchFamily="49" charset="-122"/>
              <a:ea typeface="楷体" panose="02010609060101010101" pitchFamily="49" charset="-122"/>
            </a:endParaRPr>
          </a:p>
        </p:txBody>
      </p:sp>
      <p:sp>
        <p:nvSpPr>
          <p:cNvPr id="1048720" name="灯片编号占位符 8"/>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28</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1048716"/>
                                        </p:tgtEl>
                                        <p:attrNameLst>
                                          <p:attrName>style.visibility</p:attrName>
                                        </p:attrNameLst>
                                      </p:cBhvr>
                                      <p:to>
                                        <p:strVal val="visible"/>
                                      </p:to>
                                    </p:set>
                                    <p:animEffect>
                                      <p:cBhvr>
                                        <p:cTn dur="500" id="7"/>
                                        <p:tgtEl>
                                          <p:spTgt spid="1048716"/>
                                        </p:tgtEl>
                                      </p:cBhvr>
                                    </p:animEffect>
                                    <p:anim calcmode="lin" valueType="num">
                                      <p:cBhvr>
                                        <p:cTn dur="500" fill="hold" id="8"/>
                                        <p:tgtEl>
                                          <p:spTgt spid="1048716"/>
                                        </p:tgtEl>
                                        <p:attrNameLst>
                                          <p:attrName>ppt_x</p:attrName>
                                        </p:attrNameLst>
                                      </p:cBhvr>
                                      <p:tavLst>
                                        <p:tav tm="0">
                                          <p:val>
                                            <p:strVal val="#ppt_x"/>
                                          </p:val>
                                        </p:tav>
                                        <p:tav tm="100000">
                                          <p:val>
                                            <p:strVal val="#ppt_x"/>
                                          </p:val>
                                        </p:tav>
                                      </p:tavLst>
                                    </p:anim>
                                    <p:anim calcmode="lin" valueType="num">
                                      <p:cBhvr>
                                        <p:cTn dur="500" fill="hold" id="9"/>
                                        <p:tgtEl>
                                          <p:spTgt spid="1048716"/>
                                        </p:tgtEl>
                                        <p:attrNameLst>
                                          <p:attrName>ppt_y</p:attrName>
                                        </p:attrNameLst>
                                      </p:cBhvr>
                                      <p:tavLst>
                                        <p:tav tm="0">
                                          <p:val>
                                            <p:strVal val="#ppt_y-.1"/>
                                          </p:val>
                                        </p:tav>
                                        <p:tav tm="100000">
                                          <p:val>
                                            <p:strVal val="#ppt_y"/>
                                          </p:val>
                                        </p:tav>
                                      </p:tavLst>
                                    </p:anim>
                                  </p:childTnLst>
                                </p:cTn>
                              </p:par>
                              <p:par>
                                <p:cTn fill="hold" grpId="0" id="10" nodeType="withEffect" presetClass="entr" presetID="3" presetSubtype="10">
                                  <p:stCondLst>
                                    <p:cond delay="0"/>
                                  </p:stCondLst>
                                  <p:childTnLst>
                                    <p:set>
                                      <p:cBhvr>
                                        <p:cTn dur="1" fill="hold" id="11">
                                          <p:stCondLst>
                                            <p:cond delay="0"/>
                                          </p:stCondLst>
                                        </p:cTn>
                                        <p:tgtEl>
                                          <p:spTgt spid="1048715"/>
                                        </p:tgtEl>
                                        <p:attrNameLst>
                                          <p:attrName>style.visibility</p:attrName>
                                        </p:attrNameLst>
                                      </p:cBhvr>
                                      <p:to>
                                        <p:strVal val="visible"/>
                                      </p:to>
                                    </p:set>
                                    <p:animEffect transition="in" filter="blinds(horizontal)">
                                      <p:cBhvr>
                                        <p:cTn dur="500" id="12"/>
                                        <p:tgtEl>
                                          <p:spTgt spid="1048715"/>
                                        </p:tgtEl>
                                      </p:cBhvr>
                                    </p:animEffect>
                                  </p:childTnLst>
                                </p:cTn>
                              </p:par>
                              <p:par>
                                <p:cTn fill="hold" id="13" nodeType="withEffect" presetClass="entr" presetID="3" presetSubtype="10">
                                  <p:stCondLst>
                                    <p:cond delay="0"/>
                                  </p:stCondLst>
                                  <p:childTnLst>
                                    <p:set>
                                      <p:cBhvr>
                                        <p:cTn dur="1" fill="hold" id="14">
                                          <p:stCondLst>
                                            <p:cond delay="0"/>
                                          </p:stCondLst>
                                        </p:cTn>
                                        <p:tgtEl>
                                          <p:spTgt spid="2097184"/>
                                        </p:tgtEl>
                                        <p:attrNameLst>
                                          <p:attrName>style.visibility</p:attrName>
                                        </p:attrNameLst>
                                      </p:cBhvr>
                                      <p:to>
                                        <p:strVal val="visible"/>
                                      </p:to>
                                    </p:set>
                                    <p:animEffect transition="in" filter="blinds(horizontal)">
                                      <p:cBhvr>
                                        <p:cTn dur="500" id="15"/>
                                        <p:tgtEl>
                                          <p:spTgt spid="2097184"/>
                                        </p:tgtEl>
                                      </p:cBhvr>
                                    </p:animEffect>
                                  </p:childTnLst>
                                </p:cTn>
                              </p:par>
                            </p:childTnLst>
                          </p:cTn>
                        </p:par>
                        <p:par>
                          <p:cTn fill="hold" id="16">
                            <p:stCondLst>
                              <p:cond delay="500"/>
                            </p:stCondLst>
                            <p:childTnLst>
                              <p:par>
                                <p:cTn fill="hold" grpId="0" id="17" nodeType="afterEffect" presetClass="entr" presetID="3" presetSubtype="10">
                                  <p:stCondLst>
                                    <p:cond delay="0"/>
                                  </p:stCondLst>
                                  <p:childTnLst>
                                    <p:set>
                                      <p:cBhvr>
                                        <p:cTn dur="1" fill="hold" id="18">
                                          <p:stCondLst>
                                            <p:cond delay="0"/>
                                          </p:stCondLst>
                                        </p:cTn>
                                        <p:tgtEl>
                                          <p:spTgt spid="1048719"/>
                                        </p:tgtEl>
                                        <p:attrNameLst>
                                          <p:attrName>style.visibility</p:attrName>
                                        </p:attrNameLst>
                                      </p:cBhvr>
                                      <p:to>
                                        <p:strVal val="visible"/>
                                      </p:to>
                                    </p:set>
                                    <p:animEffect transition="in" filter="blinds(horizontal)">
                                      <p:cBhvr>
                                        <p:cTn dur="500" id="19"/>
                                        <p:tgtEl>
                                          <p:spTgt spid="1048719"/>
                                        </p:tgtEl>
                                      </p:cBhvr>
                                    </p:animEffect>
                                  </p:childTnLst>
                                </p:cTn>
                              </p:par>
                              <p:par>
                                <p:cTn fill="hold" grpId="0" id="20" nodeType="withEffect" presetClass="entr" presetID="3" presetSubtype="10">
                                  <p:stCondLst>
                                    <p:cond delay="0"/>
                                  </p:stCondLst>
                                  <p:childTnLst>
                                    <p:set>
                                      <p:cBhvr>
                                        <p:cTn dur="1" fill="hold" id="21">
                                          <p:stCondLst>
                                            <p:cond delay="0"/>
                                          </p:stCondLst>
                                        </p:cTn>
                                        <p:tgtEl>
                                          <p:spTgt spid="1048718"/>
                                        </p:tgtEl>
                                        <p:attrNameLst>
                                          <p:attrName>style.visibility</p:attrName>
                                        </p:attrNameLst>
                                      </p:cBhvr>
                                      <p:to>
                                        <p:strVal val="visible"/>
                                      </p:to>
                                    </p:set>
                                    <p:animEffect transition="in" filter="blinds(horizontal)">
                                      <p:cBhvr>
                                        <p:cTn dur="500" id="22"/>
                                        <p:tgtEl>
                                          <p:spTgt spid="1048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6" grpId="0" bldLvl="0" autoUpdateAnimBg="0"/>
      <p:bldP spid="1048719" grpId="0" bldLvl="0" autoUpdateAnimBg="0"/>
      <p:bldP spid="1048715" grpId="0"/>
      <p:bldP spid="10487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p:grpSpPr>
      <p:sp>
        <p:nvSpPr>
          <p:cNvPr id="1048721" name="矩形 2"/>
          <p:cNvSpPr/>
          <p:nvPr/>
        </p:nvSpPr>
        <p:spPr>
          <a:xfrm>
            <a:off x="3340100" y="549275"/>
            <a:ext cx="31546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rPr>
              <a:t>四、退休</a:t>
            </a:r>
            <a:r>
              <a:rPr altLang="zh-CN" dirty="0" lang="en-US">
                <a:solidFill>
                  <a:schemeClr val="bg1"/>
                </a:solidFill>
                <a:latin typeface="宋体" panose="02010600030101010101" pitchFamily="2" charset="-122"/>
              </a:rPr>
              <a:t>“</a:t>
            </a:r>
            <a:r>
              <a:rPr altLang="en-US" dirty="0" lang="zh-CN">
                <a:solidFill>
                  <a:schemeClr val="bg1"/>
                </a:solidFill>
                <a:latin typeface="宋体" panose="02010600030101010101" pitchFamily="2" charset="-122"/>
              </a:rPr>
              <a:t>一件事</a:t>
            </a:r>
            <a:r>
              <a:rPr altLang="zh-CN" dirty="0" lang="en-US">
                <a:solidFill>
                  <a:schemeClr val="bg1"/>
                </a:solidFill>
                <a:latin typeface="宋体" panose="02010600030101010101" pitchFamily="2" charset="-122"/>
              </a:rPr>
              <a:t>”</a:t>
            </a:r>
            <a:r>
              <a:rPr altLang="en-US" dirty="0" lang="zh-CN">
                <a:solidFill>
                  <a:schemeClr val="bg1"/>
                </a:solidFill>
                <a:latin typeface="宋体" panose="02010600030101010101" pitchFamily="2" charset="-122"/>
              </a:rPr>
              <a:t>系统操作</a:t>
            </a:r>
            <a:endParaRPr altLang="en-US" dirty="0" lang="zh-CN">
              <a:solidFill>
                <a:schemeClr val="bg1"/>
              </a:solidFill>
              <a:latin typeface="宋体" panose="02010600030101010101" pitchFamily="2" charset="-122"/>
            </a:endParaRPr>
          </a:p>
        </p:txBody>
      </p:sp>
      <p:sp>
        <p:nvSpPr>
          <p:cNvPr id="1048722" name="TextBox 4"/>
          <p:cNvSpPr>
            <a:spLocks noChangeArrowheads="1"/>
          </p:cNvSpPr>
          <p:nvPr/>
        </p:nvSpPr>
        <p:spPr bwMode="auto">
          <a:xfrm>
            <a:off x="2750185" y="1466215"/>
            <a:ext cx="3429000" cy="460375"/>
          </a:xfrm>
          <a:prstGeom prst="rect"/>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altLang="en-US" dirty="0" sz="2400" lang="zh-CN">
                <a:solidFill>
                  <a:srgbClr val="E36C09"/>
                </a:solidFill>
                <a:latin typeface="楷体" panose="02010609060101010101" pitchFamily="49" charset="-122"/>
                <a:ea typeface="楷体" panose="02010609060101010101" pitchFamily="49" charset="-122"/>
              </a:rPr>
              <a:t>（五）个人认证</a:t>
            </a:r>
            <a:endParaRPr altLang="en-US" dirty="0" sz="2400" lang="zh-CN">
              <a:solidFill>
                <a:srgbClr val="E36C09"/>
              </a:solidFill>
              <a:latin typeface="楷体" panose="02010609060101010101" pitchFamily="49" charset="-122"/>
              <a:ea typeface="楷体" panose="02010609060101010101" pitchFamily="49" charset="-122"/>
            </a:endParaRPr>
          </a:p>
        </p:txBody>
      </p:sp>
      <p:sp>
        <p:nvSpPr>
          <p:cNvPr id="1048723" name="文本框 104"/>
          <p:cNvSpPr txBox="1"/>
          <p:nvPr/>
        </p:nvSpPr>
        <p:spPr>
          <a:xfrm>
            <a:off x="2032000" y="2676842"/>
            <a:ext cx="5080000" cy="2091691"/>
          </a:xfrm>
          <a:prstGeom prst="rect"/>
          <a:noFill/>
          <a:ln w="9525">
            <a:noFill/>
          </a:ln>
        </p:spPr>
        <p:txBody>
          <a:bodyPr wrap="square">
            <a:spAutoFit/>
          </a:bodyPr>
          <a:p>
            <a:pPr algn="l" indent="406400" lvl="0">
              <a:lnSpc>
                <a:spcPct val="150000"/>
              </a:lnSpc>
              <a:buClrTx/>
              <a:buSzTx/>
              <a:buFontTx/>
            </a:pPr>
            <a:r>
              <a:rPr altLang="zh-CN" sz="1800" lang="en-US">
                <a:latin typeface="仿宋" panose="02010609060101010101" charset="-122"/>
                <a:ea typeface="仿宋" panose="02010609060101010101" charset="-122"/>
                <a:cs typeface="仿宋" panose="02010609060101010101" charset="-122"/>
                <a:sym typeface="+mn-ea"/>
              </a:rPr>
              <a:t>选择提取公积金的单位职工，退休人员本人需在发起联办申请至退休后30日内登录吉事办，完成个人实名认证。逾期未认证视为取消公积金提取申请。</a:t>
            </a:r>
            <a:r>
              <a:rPr altLang="en-US" sz="1800" lang="zh-CN">
                <a:latin typeface="仿宋" panose="02010609060101010101" charset="-122"/>
                <a:ea typeface="仿宋" panose="02010609060101010101" charset="-122"/>
                <a:cs typeface="仿宋" panose="02010609060101010101" charset="-122"/>
                <a:sym typeface="+mn-ea"/>
              </a:rPr>
              <a:t>日后可由退休人员按原渠道提取或由用人单位再次申请提取。</a:t>
            </a:r>
            <a:endParaRPr altLang="en-US" sz="1800" lang="zh-CN">
              <a:latin typeface="仿宋" panose="02010609060101010101" charset="-122"/>
              <a:ea typeface="仿宋" panose="02010609060101010101" charset="-122"/>
              <a:cs typeface="仿宋" panose="02010609060101010101" charset="-122"/>
              <a:sym typeface="+mn-ea"/>
            </a:endParaRPr>
          </a:p>
        </p:txBody>
      </p:sp>
      <p:sp>
        <p:nvSpPr>
          <p:cNvPr id="1048724" name="灯片编号占位符 6"/>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29</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1048722"/>
                                        </p:tgtEl>
                                        <p:attrNameLst>
                                          <p:attrName>style.visibility</p:attrName>
                                        </p:attrNameLst>
                                      </p:cBhvr>
                                      <p:to>
                                        <p:strVal val="visible"/>
                                      </p:to>
                                    </p:set>
                                    <p:animEffect>
                                      <p:cBhvr>
                                        <p:cTn dur="500" id="7"/>
                                        <p:tgtEl>
                                          <p:spTgt spid="1048722"/>
                                        </p:tgtEl>
                                      </p:cBhvr>
                                    </p:animEffect>
                                    <p:anim calcmode="lin" valueType="num">
                                      <p:cBhvr>
                                        <p:cTn dur="500" fill="hold" id="8"/>
                                        <p:tgtEl>
                                          <p:spTgt spid="1048722"/>
                                        </p:tgtEl>
                                        <p:attrNameLst>
                                          <p:attrName>ppt_x</p:attrName>
                                        </p:attrNameLst>
                                      </p:cBhvr>
                                      <p:tavLst>
                                        <p:tav tm="0">
                                          <p:val>
                                            <p:strVal val="#ppt_x"/>
                                          </p:val>
                                        </p:tav>
                                        <p:tav tm="100000">
                                          <p:val>
                                            <p:strVal val="#ppt_x"/>
                                          </p:val>
                                        </p:tav>
                                      </p:tavLst>
                                    </p:anim>
                                    <p:anim calcmode="lin" valueType="num">
                                      <p:cBhvr>
                                        <p:cTn dur="500" fill="hold" id="9"/>
                                        <p:tgtEl>
                                          <p:spTgt spid="1048722"/>
                                        </p:tgtEl>
                                        <p:attrNameLst>
                                          <p:attrName>ppt_y</p:attrName>
                                        </p:attrNameLst>
                                      </p:cBhvr>
                                      <p:tavLst>
                                        <p:tav tm="0">
                                          <p:val>
                                            <p:strVal val="#ppt_y-.1"/>
                                          </p:val>
                                        </p:tav>
                                        <p:tav tm="100000">
                                          <p:val>
                                            <p:strVal val="#ppt_y"/>
                                          </p:val>
                                        </p:tav>
                                      </p:tavLst>
                                    </p:anim>
                                  </p:childTnLst>
                                </p:cTn>
                              </p:par>
                              <p:par>
                                <p:cTn fill="hold" grpId="0" id="10" nodeType="withEffect" presetClass="entr" presetID="3" presetSubtype="10">
                                  <p:stCondLst>
                                    <p:cond delay="0"/>
                                  </p:stCondLst>
                                  <p:childTnLst>
                                    <p:set>
                                      <p:cBhvr>
                                        <p:cTn dur="1" fill="hold" id="11">
                                          <p:stCondLst>
                                            <p:cond delay="0"/>
                                          </p:stCondLst>
                                        </p:cTn>
                                        <p:tgtEl>
                                          <p:spTgt spid="1048723"/>
                                        </p:tgtEl>
                                        <p:attrNameLst>
                                          <p:attrName>style.visibility</p:attrName>
                                        </p:attrNameLst>
                                      </p:cBhvr>
                                      <p:to>
                                        <p:strVal val="visible"/>
                                      </p:to>
                                    </p:set>
                                    <p:animEffect transition="in" filter="blinds(horizontal)">
                                      <p:cBhvr>
                                        <p:cTn dur="500" id="12"/>
                                        <p:tgtEl>
                                          <p:spTgt spid="1048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2" grpId="0" bldLvl="0" autoUpdateAnimBg="0"/>
      <p:bldP spid="10487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p:grpSpPr>
      <p:grpSp>
        <p:nvGrpSpPr>
          <p:cNvPr id="51" name="组合 1"/>
          <p:cNvGrpSpPr/>
          <p:nvPr/>
        </p:nvGrpSpPr>
        <p:grpSpPr>
          <a:xfrm>
            <a:off x="1346835" y="1741170"/>
            <a:ext cx="2856230" cy="3793490"/>
            <a:chOff x="2121" y="2742"/>
            <a:chExt cx="4498" cy="5974"/>
          </a:xfrm>
        </p:grpSpPr>
        <p:sp>
          <p:nvSpPr>
            <p:cNvPr id="1048601" name="矩形 5"/>
            <p:cNvSpPr/>
            <p:nvPr/>
          </p:nvSpPr>
          <p:spPr>
            <a:xfrm>
              <a:off x="2121" y="2742"/>
              <a:ext cx="4499" cy="5975"/>
            </a:xfrm>
            <a:prstGeom prst="rect"/>
            <a:blipFill>
              <a:blip xmlns:r="http://schemas.openxmlformats.org/officeDocument/2006/relationships" r:embed="rId1"/>
              <a:tile algn="tl" flip="none" sx="100000" sy="100000" tx="0" ty="0"/>
            </a:blipFill>
            <a:effectLst>
              <a:outerShdw algn="tl" blurRad="50800" dir="2700000" dist="38100" rotWithShape="0" sx="101000" sy="101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pic>
          <p:nvPicPr>
            <p:cNvPr id="2097153" name="图片 4" descr="C:\Users\Administrator\Desktop\捕获.PNG捕获"/>
            <p:cNvPicPr>
              <a:picLocks noChangeAspect="1"/>
            </p:cNvPicPr>
            <p:nvPr/>
          </p:nvPicPr>
          <p:blipFill>
            <a:blip xmlns:r="http://schemas.openxmlformats.org/officeDocument/2006/relationships" r:embed="rId2"/>
            <a:srcRect/>
            <a:stretch>
              <a:fillRect/>
            </a:stretch>
          </p:blipFill>
          <p:spPr>
            <a:xfrm>
              <a:off x="2299" y="2949"/>
              <a:ext cx="4152" cy="5597"/>
            </a:xfrm>
            <a:prstGeom prst="rect"/>
          </p:spPr>
        </p:pic>
      </p:grpSp>
      <p:sp>
        <p:nvSpPr>
          <p:cNvPr id="1048602" name="TextBox 19"/>
          <p:cNvSpPr/>
          <p:nvPr/>
        </p:nvSpPr>
        <p:spPr>
          <a:xfrm>
            <a:off x="4947920" y="2758440"/>
            <a:ext cx="2858135" cy="2412365"/>
          </a:xfrm>
          <a:prstGeom prst="rect"/>
          <a:noFill/>
          <a:ln w="9525">
            <a:noFill/>
          </a:ln>
        </p:spPr>
        <p:txBody>
          <a:bodyPr wrap="square">
            <a:spAutoFit/>
          </a:bodyPr>
          <a:lstStyle>
            <a:lvl1pPr algn="l" eaLnBrk="0" fontAlgn="base" hangingPunct="0" indent="-342900" marL="342900" rtl="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algn="l" eaLnBrk="0" fontAlgn="base" hangingPunct="0" indent="-285750" marL="742950" rtl="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algn="l" eaLnBrk="0" fontAlgn="base" hangingPunct="0" indent="-228600" marL="1143000" rtl="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algn="l" eaLnBrk="0" fontAlgn="base" hangingPunct="0" indent="-228600" marL="1600200" rtl="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algn="l" eaLnBrk="0" fontAlgn="base" hangingPunct="0" indent="-228600" marL="2057400" rtl="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eaLnBrk="1" hangingPunct="1" indent="0" latinLnBrk="0" lvl="0" marL="0">
              <a:lnSpc>
                <a:spcPts val="2550"/>
              </a:lnSpc>
              <a:spcBef>
                <a:spcPct val="0"/>
              </a:spcBef>
              <a:buClr>
                <a:srgbClr val="E36C09"/>
              </a:buClr>
              <a:buNone/>
            </a:pPr>
            <a:r>
              <a:rPr altLang="zh-CN" dirty="0" sz="1200" lang="en-US">
                <a:solidFill>
                  <a:srgbClr val="000000"/>
                </a:solidFill>
                <a:sym typeface="+mn-ea"/>
              </a:rPr>
              <a:t>    </a:t>
            </a:r>
            <a:r>
              <a:rPr altLang="zh-CN" dirty="0" sz="1600" lang="en-US">
                <a:solidFill>
                  <a:srgbClr val="000000"/>
                </a:solidFill>
                <a:sym typeface="+mn-ea"/>
              </a:rPr>
              <a:t>    </a:t>
            </a:r>
            <a:r>
              <a:rPr altLang="en-US" dirty="0" sz="1600" lang="zh-CN">
                <a:solidFill>
                  <a:srgbClr val="000000"/>
                </a:solidFill>
                <a:sym typeface="+mn-ea"/>
              </a:rPr>
              <a:t>《国务院关于进一步优化政务服务提升行政效能推动</a:t>
            </a:r>
            <a:r>
              <a:rPr altLang="zh-CN" dirty="0" sz="1600" lang="en-US">
                <a:solidFill>
                  <a:srgbClr val="000000"/>
                </a:solidFill>
                <a:sym typeface="+mn-ea"/>
              </a:rPr>
              <a:t>“</a:t>
            </a:r>
            <a:r>
              <a:rPr altLang="en-US" dirty="0" sz="1600" lang="zh-CN">
                <a:solidFill>
                  <a:srgbClr val="000000"/>
                </a:solidFill>
                <a:ea typeface="宋体" panose="02010600030101010101" pitchFamily="2" charset="-122"/>
                <a:sym typeface="+mn-ea"/>
              </a:rPr>
              <a:t>高效办成一件事</a:t>
            </a:r>
            <a:r>
              <a:rPr altLang="zh-CN" dirty="0" sz="1600" lang="en-US">
                <a:solidFill>
                  <a:srgbClr val="000000"/>
                </a:solidFill>
                <a:sym typeface="+mn-ea"/>
              </a:rPr>
              <a:t>”</a:t>
            </a:r>
            <a:r>
              <a:rPr altLang="en-US" dirty="0" sz="1600" lang="zh-CN">
                <a:solidFill>
                  <a:srgbClr val="000000"/>
                </a:solidFill>
                <a:ea typeface="宋体" panose="02010600030101010101" pitchFamily="2" charset="-122"/>
                <a:sym typeface="+mn-ea"/>
              </a:rPr>
              <a:t>的指导意见</a:t>
            </a:r>
            <a:r>
              <a:rPr altLang="en-US" dirty="0" sz="1600" lang="zh-CN">
                <a:solidFill>
                  <a:srgbClr val="000000"/>
                </a:solidFill>
                <a:sym typeface="+mn-ea"/>
              </a:rPr>
              <a:t>》（国发〔</a:t>
            </a:r>
            <a:r>
              <a:rPr altLang="zh-CN" dirty="0" sz="1600" lang="en-US">
                <a:solidFill>
                  <a:srgbClr val="000000"/>
                </a:solidFill>
                <a:sym typeface="+mn-ea"/>
              </a:rPr>
              <a:t>2024</a:t>
            </a:r>
            <a:r>
              <a:rPr altLang="en-US" dirty="0" sz="1600" lang="zh-CN">
                <a:solidFill>
                  <a:srgbClr val="000000"/>
                </a:solidFill>
                <a:sym typeface="+mn-ea"/>
              </a:rPr>
              <a:t>〕</a:t>
            </a:r>
            <a:r>
              <a:rPr altLang="zh-CN" dirty="0" sz="1600" lang="en-US">
                <a:solidFill>
                  <a:srgbClr val="000000"/>
                </a:solidFill>
                <a:sym typeface="+mn-ea"/>
              </a:rPr>
              <a:t>3</a:t>
            </a:r>
            <a:r>
              <a:rPr altLang="en-US" dirty="0" sz="1600" lang="zh-CN">
                <a:solidFill>
                  <a:srgbClr val="000000"/>
                </a:solidFill>
                <a:ea typeface="宋体" panose="02010600030101010101" pitchFamily="2" charset="-122"/>
                <a:sym typeface="+mn-ea"/>
              </a:rPr>
              <a:t>号</a:t>
            </a:r>
            <a:r>
              <a:rPr altLang="en-US" dirty="0" sz="1600" lang="zh-CN">
                <a:solidFill>
                  <a:srgbClr val="000000"/>
                </a:solidFill>
                <a:sym typeface="+mn-ea"/>
              </a:rPr>
              <a:t>），将退休</a:t>
            </a:r>
            <a:r>
              <a:rPr altLang="zh-CN" dirty="0" sz="1600" lang="en-US">
                <a:solidFill>
                  <a:srgbClr val="000000"/>
                </a:solidFill>
                <a:sym typeface="+mn-ea"/>
              </a:rPr>
              <a:t>“</a:t>
            </a:r>
            <a:r>
              <a:rPr altLang="en-US" dirty="0" sz="1600" lang="zh-CN">
                <a:solidFill>
                  <a:srgbClr val="000000"/>
                </a:solidFill>
                <a:ea typeface="宋体" panose="02010600030101010101" pitchFamily="2" charset="-122"/>
                <a:sym typeface="+mn-ea"/>
              </a:rPr>
              <a:t>一件事</a:t>
            </a:r>
            <a:r>
              <a:rPr altLang="zh-CN" dirty="0" sz="1600" lang="en-US">
                <a:solidFill>
                  <a:srgbClr val="000000"/>
                </a:solidFill>
                <a:sym typeface="+mn-ea"/>
              </a:rPr>
              <a:t>”</a:t>
            </a:r>
            <a:r>
              <a:rPr altLang="en-US" dirty="0" sz="1600" lang="zh-CN">
                <a:solidFill>
                  <a:srgbClr val="000000"/>
                </a:solidFill>
                <a:ea typeface="宋体" panose="02010600030101010101" pitchFamily="2" charset="-122"/>
                <a:sym typeface="+mn-ea"/>
              </a:rPr>
              <a:t>列为</a:t>
            </a:r>
            <a:r>
              <a:rPr altLang="zh-CN" dirty="0" sz="1600" lang="en-US">
                <a:solidFill>
                  <a:srgbClr val="000000"/>
                </a:solidFill>
                <a:ea typeface="宋体" panose="02010600030101010101" pitchFamily="2" charset="-122"/>
                <a:sym typeface="+mn-ea"/>
              </a:rPr>
              <a:t>2024</a:t>
            </a:r>
            <a:r>
              <a:rPr altLang="en-US" dirty="0" sz="1600" lang="zh-CN">
                <a:solidFill>
                  <a:srgbClr val="000000"/>
                </a:solidFill>
                <a:ea typeface="宋体" panose="02010600030101010101" pitchFamily="2" charset="-122"/>
                <a:sym typeface="+mn-ea"/>
              </a:rPr>
              <a:t>年重点任务事项之一。</a:t>
            </a:r>
            <a:endParaRPr altLang="en-US" dirty="0" sz="1600" lang="zh-CN">
              <a:solidFill>
                <a:srgbClr val="000000"/>
              </a:solidFill>
              <a:sym typeface="+mn-ea"/>
            </a:endParaRPr>
          </a:p>
          <a:p>
            <a:pPr eaLnBrk="1" hangingPunct="1" indent="0" marL="0">
              <a:lnSpc>
                <a:spcPts val="2800"/>
              </a:lnSpc>
              <a:spcBef>
                <a:spcPct val="0"/>
              </a:spcBef>
              <a:buClr>
                <a:srgbClr val="E36C09"/>
              </a:buClr>
              <a:buNone/>
            </a:pPr>
            <a:endParaRPr altLang="en-US" dirty="0" sz="1600" lang="zh-CN">
              <a:solidFill>
                <a:srgbClr val="000000"/>
              </a:solidFill>
              <a:sym typeface="宋体" panose="02010600030101010101" pitchFamily="2" charset="-122"/>
            </a:endParaRPr>
          </a:p>
        </p:txBody>
      </p:sp>
      <p:sp>
        <p:nvSpPr>
          <p:cNvPr id="1048603" name="矩形 2"/>
          <p:cNvSpPr/>
          <p:nvPr/>
        </p:nvSpPr>
        <p:spPr>
          <a:xfrm>
            <a:off x="3340100" y="549275"/>
            <a:ext cx="31546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cs typeface="宋体" panose="02010600030101010101" pitchFamily="2" charset="-122"/>
              </a:rPr>
              <a:t>一、退休“一件事”工作简介</a:t>
            </a:r>
            <a:endParaRPr altLang="en-US" dirty="0" lang="zh-CN">
              <a:solidFill>
                <a:schemeClr val="bg1"/>
              </a:solidFill>
              <a:latin typeface="宋体" panose="02010600030101010101" pitchFamily="2" charset="-122"/>
              <a:cs typeface="宋体" panose="02010600030101010101" pitchFamily="2" charset="-122"/>
            </a:endParaRPr>
          </a:p>
        </p:txBody>
      </p:sp>
      <p:sp>
        <p:nvSpPr>
          <p:cNvPr id="1048604" name="TextBox 4"/>
          <p:cNvSpPr>
            <a:spLocks noChangeArrowheads="1"/>
          </p:cNvSpPr>
          <p:nvPr/>
        </p:nvSpPr>
        <p:spPr bwMode="auto">
          <a:xfrm>
            <a:off x="4556125" y="2219960"/>
            <a:ext cx="3429000" cy="460375"/>
          </a:xfrm>
          <a:prstGeom prst="rect"/>
          <a:noFill/>
          <a:ln>
            <a:noFill/>
          </a:ln>
        </p:spPr>
        <p:txBody>
          <a:bodyPr wrap="square">
            <a:spAutoFit/>
            <a:scene3d>
              <a:camera prst="orthographicFront"/>
              <a:lightRig dir="t" rig="threePt"/>
            </a:scene3d>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altLang="en-US" dirty="0" sz="2400" lang="zh-CN">
                <a:solidFill>
                  <a:schemeClr val="tx1"/>
                </a:solidFill>
                <a:effectLst>
                  <a:outerShdw algn="tl" blurRad="38100" dir="2700000" dist="19050" rotWithShape="0">
                    <a:schemeClr val="dk1">
                      <a:alpha val="40000"/>
                    </a:schemeClr>
                  </a:outerShdw>
                </a:effectLst>
                <a:latin typeface="楷体" panose="02010609060101010101" pitchFamily="49" charset="-122"/>
                <a:ea typeface="楷体" panose="02010609060101010101" pitchFamily="49" charset="-122"/>
              </a:rPr>
              <a:t>（一）工作依据</a:t>
            </a:r>
            <a:endParaRPr altLang="en-US" dirty="0" sz="2400" lang="zh-CN">
              <a:solidFill>
                <a:schemeClr val="tx1"/>
              </a:solidFill>
              <a:effectLst>
                <a:outerShdw algn="tl" blurRad="38100" dir="2700000" dist="19050" rotWithShape="0">
                  <a:schemeClr val="dk1">
                    <a:alpha val="40000"/>
                  </a:schemeClr>
                </a:outerShdw>
              </a:effectLst>
              <a:latin typeface="楷体" panose="02010609060101010101" pitchFamily="49" charset="-122"/>
              <a:ea typeface="楷体" panose="02010609060101010101" pitchFamily="49" charset="-122"/>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1048604"/>
                                        </p:tgtEl>
                                        <p:attrNameLst>
                                          <p:attrName>style.visibility</p:attrName>
                                        </p:attrNameLst>
                                      </p:cBhvr>
                                      <p:to>
                                        <p:strVal val="visible"/>
                                      </p:to>
                                    </p:set>
                                    <p:animEffect>
                                      <p:cBhvr>
                                        <p:cTn dur="500" id="7"/>
                                        <p:tgtEl>
                                          <p:spTgt spid="1048604"/>
                                        </p:tgtEl>
                                      </p:cBhvr>
                                    </p:animEffect>
                                    <p:anim calcmode="lin" valueType="num">
                                      <p:cBhvr>
                                        <p:cTn dur="500" fill="hold" id="8"/>
                                        <p:tgtEl>
                                          <p:spTgt spid="1048604"/>
                                        </p:tgtEl>
                                        <p:attrNameLst>
                                          <p:attrName>ppt_x</p:attrName>
                                        </p:attrNameLst>
                                      </p:cBhvr>
                                      <p:tavLst>
                                        <p:tav tm="0">
                                          <p:val>
                                            <p:strVal val="#ppt_x"/>
                                          </p:val>
                                        </p:tav>
                                        <p:tav tm="100000">
                                          <p:val>
                                            <p:strVal val="#ppt_x"/>
                                          </p:val>
                                        </p:tav>
                                      </p:tavLst>
                                    </p:anim>
                                    <p:anim calcmode="lin" valueType="num">
                                      <p:cBhvr>
                                        <p:cTn dur="500" fill="hold" id="9"/>
                                        <p:tgtEl>
                                          <p:spTgt spid="1048604"/>
                                        </p:tgtEl>
                                        <p:attrNameLst>
                                          <p:attrName>ppt_y</p:attrName>
                                        </p:attrNameLst>
                                      </p:cBhvr>
                                      <p:tavLst>
                                        <p:tav tm="0">
                                          <p:val>
                                            <p:strVal val="#ppt_y-.1"/>
                                          </p:val>
                                        </p:tav>
                                        <p:tav tm="100000">
                                          <p:val>
                                            <p:strVal val="#ppt_y"/>
                                          </p:val>
                                        </p:tav>
                                      </p:tavLst>
                                    </p:anim>
                                  </p:childTnLst>
                                </p:cTn>
                              </p:par>
                              <p:par>
                                <p:cTn fill="hold" id="10" nodeType="withEffect" presetClass="entr" presetID="55" presetSubtype="0">
                                  <p:stCondLst>
                                    <p:cond delay="0"/>
                                  </p:stCondLst>
                                  <p:childTnLst>
                                    <p:set>
                                      <p:cBhvr>
                                        <p:cTn dur="500" fill="hold" id="11">
                                          <p:stCondLst>
                                            <p:cond delay="0"/>
                                          </p:stCondLst>
                                        </p:cTn>
                                        <p:tgtEl>
                                          <p:spTgt spid="51"/>
                                        </p:tgtEl>
                                        <p:attrNameLst>
                                          <p:attrName>style.visibility</p:attrName>
                                        </p:attrNameLst>
                                      </p:cBhvr>
                                      <p:to>
                                        <p:strVal val="visible"/>
                                      </p:to>
                                    </p:set>
                                    <p:anim calcmode="lin" valueType="num">
                                      <p:cBhvr>
                                        <p:cTn dur="500" fill="hold" id="12"/>
                                        <p:tgtEl>
                                          <p:spTgt spid="51"/>
                                        </p:tgtEl>
                                        <p:attrNameLst>
                                          <p:attrName>ppt_w</p:attrName>
                                        </p:attrNameLst>
                                      </p:cBhvr>
                                      <p:tavLst>
                                        <p:tav tm="0">
                                          <p:val>
                                            <p:strVal val="#ppt_w*0.70"/>
                                          </p:val>
                                        </p:tav>
                                        <p:tav tm="100000">
                                          <p:val>
                                            <p:strVal val="#ppt_w"/>
                                          </p:val>
                                        </p:tav>
                                      </p:tavLst>
                                    </p:anim>
                                    <p:anim calcmode="lin" valueType="num">
                                      <p:cBhvr>
                                        <p:cTn dur="500" fill="hold" id="13"/>
                                        <p:tgtEl>
                                          <p:spTgt spid="51"/>
                                        </p:tgtEl>
                                        <p:attrNameLst>
                                          <p:attrName>ppt_h</p:attrName>
                                        </p:attrNameLst>
                                      </p:cBhvr>
                                      <p:tavLst>
                                        <p:tav tm="0">
                                          <p:val>
                                            <p:strVal val="#ppt_h"/>
                                          </p:val>
                                        </p:tav>
                                        <p:tav tm="100000">
                                          <p:val>
                                            <p:strVal val="#ppt_h"/>
                                          </p:val>
                                        </p:tav>
                                      </p:tavLst>
                                    </p:anim>
                                    <p:animEffect transition="in" filter="fade">
                                      <p:cBhvr>
                                        <p:cTn dur="500" id="14"/>
                                        <p:tgtEl>
                                          <p:spTgt spid="51"/>
                                        </p:tgtEl>
                                      </p:cBhvr>
                                    </p:animEffect>
                                  </p:childTnLst>
                                </p:cTn>
                              </p:par>
                            </p:childTnLst>
                          </p:cTn>
                        </p:par>
                        <p:par>
                          <p:cTn fill="hold" id="15">
                            <p:stCondLst>
                              <p:cond delay="500"/>
                            </p:stCondLst>
                            <p:childTnLst>
                              <p:par>
                                <p:cTn fill="hold" grpId="0" id="16" nodeType="afterEffect" presetClass="entr" presetID="42" presetSubtype="0">
                                  <p:stCondLst>
                                    <p:cond delay="0"/>
                                  </p:stCondLst>
                                  <p:childTnLst>
                                    <p:set>
                                      <p:cBhvr>
                                        <p:cTn dur="1" fill="hold" id="17">
                                          <p:stCondLst>
                                            <p:cond delay="0"/>
                                          </p:stCondLst>
                                        </p:cTn>
                                        <p:tgtEl>
                                          <p:spTgt spid="1048602"/>
                                        </p:tgtEl>
                                        <p:attrNameLst>
                                          <p:attrName>style.visibility</p:attrName>
                                        </p:attrNameLst>
                                      </p:cBhvr>
                                      <p:to>
                                        <p:strVal val="visible"/>
                                      </p:to>
                                    </p:set>
                                    <p:animEffect filter="fade">
                                      <p:cBhvr>
                                        <p:cTn dur="1000" id="18"/>
                                        <p:tgtEl>
                                          <p:spTgt spid="1048602"/>
                                        </p:tgtEl>
                                      </p:cBhvr>
                                    </p:animEffect>
                                    <p:anim calcmode="lin" valueType="num">
                                      <p:cBhvr>
                                        <p:cTn dur="1000" fill="hold" id="19"/>
                                        <p:tgtEl>
                                          <p:spTgt spid="1048602"/>
                                        </p:tgtEl>
                                        <p:attrNameLst>
                                          <p:attrName>ppt_x</p:attrName>
                                        </p:attrNameLst>
                                      </p:cBhvr>
                                      <p:tavLst>
                                        <p:tav tm="0">
                                          <p:val>
                                            <p:strVal val="#ppt_x"/>
                                          </p:val>
                                        </p:tav>
                                        <p:tav tm="100000">
                                          <p:val>
                                            <p:strVal val="#ppt_x"/>
                                          </p:val>
                                        </p:tav>
                                      </p:tavLst>
                                    </p:anim>
                                    <p:anim calcmode="lin" valueType="num">
                                      <p:cBhvr>
                                        <p:cTn dur="1000" fill="hold" id="20"/>
                                        <p:tgtEl>
                                          <p:spTgt spid="10486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2" grpId="0" bldLvl="0"/>
      <p:bldP spid="1048604" grpId="0" bldLvl="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p:grpSpPr>
      <p:sp>
        <p:nvSpPr>
          <p:cNvPr id="1048725" name="矩形 2"/>
          <p:cNvSpPr/>
          <p:nvPr/>
        </p:nvSpPr>
        <p:spPr>
          <a:xfrm>
            <a:off x="3698875" y="549275"/>
            <a:ext cx="1783080" cy="368300"/>
          </a:xfrm>
          <a:prstGeom prst="rect"/>
          <a:noFill/>
          <a:ln w="9525">
            <a:noFill/>
          </a:ln>
        </p:spPr>
        <p:txBody>
          <a:bodyPr wrap="none">
            <a:spAutoFit/>
          </a:bodyPr>
          <a:p>
            <a:pPr algn="l"/>
            <a:r>
              <a:rPr altLang="en-US" dirty="0" lang="zh-CN">
                <a:solidFill>
                  <a:schemeClr val="bg1"/>
                </a:solidFill>
                <a:latin typeface="华文新魏" panose="02010800040101010101" pitchFamily="2" charset="-122"/>
                <a:ea typeface="华文新魏" panose="02010800040101010101" pitchFamily="2" charset="-122"/>
              </a:rPr>
              <a:t>两系统要点对比</a:t>
            </a:r>
            <a:endParaRPr altLang="en-US" dirty="0" lang="zh-CN">
              <a:solidFill>
                <a:schemeClr val="bg1"/>
              </a:solidFill>
              <a:latin typeface="华文新魏" panose="02010800040101010101" pitchFamily="2" charset="-122"/>
              <a:ea typeface="华文新魏" panose="02010800040101010101" pitchFamily="2" charset="-122"/>
            </a:endParaRPr>
          </a:p>
        </p:txBody>
      </p:sp>
      <p:graphicFrame>
        <p:nvGraphicFramePr>
          <p:cNvPr id="4194305" name="表格 1"/>
          <p:cNvGraphicFramePr>
            <a:graphicFrameLocks/>
          </p:cNvGraphicFramePr>
          <p:nvPr/>
        </p:nvGraphicFramePr>
        <p:xfrm>
          <a:off x="1006475" y="993775"/>
          <a:ext cx="7168515" cy="4332605"/>
        </p:xfrm>
        <a:graphic>
          <a:graphicData uri="http://schemas.openxmlformats.org/drawingml/2006/table">
            <a:tbl>
              <a:tblPr firstRow="1" bandRow="1">
                <a:tableStyleId>{5C22544A-7EE6-4342-B048-85BDC9FD1C3A}</a:tableStyleId>
              </a:tblPr>
              <a:tblGrid>
                <a:gridCol w="2586355"/>
                <a:gridCol w="2239010"/>
                <a:gridCol w="2343150"/>
              </a:tblGrid>
              <a:tr h="645795">
                <a:tc gridSpan="3">
                  <a:txBody>
                    <a:bodyPr/>
                    <a:p>
                      <a:pPr algn="ctr">
                        <a:buNone/>
                      </a:pPr>
                      <a:r>
                        <a:rPr sz="2000" lang="zh-CN">
                          <a:solidFill>
                            <a:srgbClr val="000000"/>
                          </a:solidFill>
                          <a:latin typeface="Arial" panose="020B0604020202020204" pitchFamily="34" charset="0"/>
                          <a:ea typeface="宋体" panose="02010600030101010101" pitchFamily="2" charset="-122"/>
                        </a:rPr>
                        <a:t>对比记忆</a:t>
                      </a:r>
                      <a:endParaRPr altLang="en-US" sz="2000" lang="en-US">
                        <a:solidFill>
                          <a:srgbClr val="000000"/>
                        </a:solidFill>
                        <a:latin typeface="宋体" panose="02010600030101010101" pitchFamily="2" charset="-122"/>
                      </a:endParaRPr>
                    </a:p>
                  </a:txBody>
                  <a:tcPr marL="12700" marR="12700" marT="12700" anchor="ctr" anchorCtr="0" vert="horz">
                    <a:lnL>
                      <a:noFill/>
                    </a:lnL>
                    <a:lnR cap="flat">
                      <a:noFill/>
                    </a:lnR>
                    <a:lnT cap="flat">
                      <a:noFill/>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hMerge="1">
                  <a:txBody>
                    <a:bodyPr/>
                    <a:p>
                      <a:pPr algn="ctr">
                        <a:buNone/>
                      </a:pPr>
                      <a:r>
                        <a:rPr sz="2000" lang="zh-CN">
                          <a:solidFill>
                            <a:srgbClr val="000000"/>
                          </a:solidFill>
                          <a:latin typeface="Arial" panose="020B0604020202020204" pitchFamily="34" charset="0"/>
                          <a:ea typeface="宋体" panose="02010600030101010101" pitchFamily="2" charset="-122"/>
                        </a:rPr>
                        <a:t>对比记忆</a:t>
                      </a:r>
                      <a:endParaRPr altLang="en-US" sz="2000" lang="en-US">
                        <a:solidFill>
                          <a:srgbClr val="000000"/>
                        </a:solidFill>
                        <a:latin typeface="宋体" panose="02010600030101010101" pitchFamily="2" charset="-122"/>
                      </a:endParaRPr>
                    </a:p>
                  </a:txBody>
                  <a:tcPr>
                    <a:lnT cap="flat">
                      <a:noFill/>
                    </a:lnT>
                    <a:lnB w="6350" cap="flat" cmpd="sng">
                      <a:solidFill>
                        <a:srgbClr val="000000"/>
                      </a:solidFill>
                      <a:prstDash val="solid"/>
                      <a:headEnd type="none" w="med" len="med"/>
                      <a:tailEnd type="none" w="med" len="med"/>
                    </a:lnB>
                  </a:tcPr>
                </a:tc>
                <a:tc hMerge="1">
                  <a:txBody>
                    <a:bodyPr/>
                    <a:p>
                      <a:pPr algn="ctr">
                        <a:buNone/>
                      </a:pPr>
                      <a:r>
                        <a:rPr sz="2000" lang="zh-CN">
                          <a:solidFill>
                            <a:srgbClr val="000000"/>
                          </a:solidFill>
                          <a:latin typeface="Arial" panose="020B0604020202020204" pitchFamily="34" charset="0"/>
                          <a:ea typeface="宋体" panose="02010600030101010101" pitchFamily="2" charset="-122"/>
                        </a:rPr>
                        <a:t>对比记忆</a:t>
                      </a:r>
                      <a:endParaRPr altLang="en-US" sz="2000" lang="en-US">
                        <a:solidFill>
                          <a:srgbClr val="000000"/>
                        </a:solidFill>
                        <a:latin typeface="宋体" panose="02010600030101010101" pitchFamily="2" charset="-122"/>
                      </a:endParaRPr>
                    </a:p>
                  </a:txBody>
                  <a:tcPr>
                    <a:lnR cap="flat">
                      <a:noFill/>
                    </a:lnR>
                    <a:lnT cap="flat">
                      <a:noFill/>
                    </a:lnT>
                    <a:lnB w="6350" cap="flat" cmpd="sng">
                      <a:solidFill>
                        <a:srgbClr val="000000"/>
                      </a:solidFill>
                      <a:prstDash val="solid"/>
                      <a:headEnd type="none" w="med" len="med"/>
                      <a:tailEnd type="none" w="med" len="med"/>
                    </a:lnB>
                  </a:tcPr>
                </a:tc>
              </a:tr>
              <a:tr h="450850">
                <a:tc>
                  <a:txBody>
                    <a:bodyPr/>
                    <a:p>
                      <a:pPr algn="ctr">
                        <a:buNone/>
                      </a:pPr>
                      <a:r>
                        <a:rPr b="1" sz="1600" lang="zh-CN">
                          <a:solidFill>
                            <a:srgbClr val="000000"/>
                          </a:solidFill>
                          <a:latin typeface="Arial" panose="020B0604020202020204" pitchFamily="34" charset="0"/>
                          <a:ea typeface="仿宋" panose="02010609060101010101" charset="-122"/>
                        </a:rPr>
                        <a:t>项目</a:t>
                      </a:r>
                      <a:endParaRPr altLang="en-US" b="1" sz="1600" lang="zh-CN">
                        <a:solidFill>
                          <a:srgbClr val="000000"/>
                        </a:solidFill>
                        <a:latin typeface="Arial" panose="020B0604020202020204" pitchFamily="34" charset="0"/>
                        <a:ea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b="1" sz="1600" lang="zh-CN">
                          <a:solidFill>
                            <a:srgbClr val="000000"/>
                          </a:solidFill>
                          <a:latin typeface="Arial" panose="020B0604020202020204" pitchFamily="34" charset="0"/>
                          <a:ea typeface="仿宋" panose="02010609060101010101" charset="-122"/>
                        </a:rPr>
                        <a:t>退休资格预审</a:t>
                      </a:r>
                      <a:endParaRPr altLang="en-US" b="1" sz="1600" lang="zh-CN">
                        <a:solidFill>
                          <a:srgbClr val="000000"/>
                        </a:solidFill>
                        <a:latin typeface="Arial" panose="020B0604020202020204" pitchFamily="34" charset="0"/>
                        <a:ea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b="1" sz="1600" lang="zh-CN">
                          <a:solidFill>
                            <a:srgbClr val="000000"/>
                          </a:solidFill>
                          <a:latin typeface="Arial" panose="020B0604020202020204" pitchFamily="34" charset="0"/>
                          <a:ea typeface="仿宋" panose="02010609060101010101" charset="-122"/>
                        </a:rPr>
                        <a:t>退休“一件事”</a:t>
                      </a:r>
                      <a:endParaRPr altLang="en-US" b="1" sz="1600" lang="zh-CN">
                        <a:solidFill>
                          <a:srgbClr val="000000"/>
                        </a:solidFill>
                        <a:latin typeface="Arial" panose="020B0604020202020204" pitchFamily="34" charset="0"/>
                        <a:ea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r h="323850">
                <a:tc>
                  <a:txBody>
                    <a:bodyPr/>
                    <a:p>
                      <a:pPr algn="ctr">
                        <a:buNone/>
                      </a:pPr>
                      <a:r>
                        <a:rPr sz="1400" lang="zh-CN">
                          <a:solidFill>
                            <a:srgbClr val="000000"/>
                          </a:solidFill>
                          <a:latin typeface="Arial" panose="020B0604020202020204" pitchFamily="34" charset="0"/>
                          <a:ea typeface="仿宋" panose="02010609060101010101" charset="-122"/>
                        </a:rPr>
                        <a:t>登录系统</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400" lang="zh-CN">
                          <a:solidFill>
                            <a:srgbClr val="000000"/>
                          </a:solidFill>
                          <a:latin typeface="Arial" panose="020B0604020202020204" pitchFamily="34" charset="0"/>
                          <a:ea typeface="仿宋" panose="02010609060101010101" charset="-122"/>
                        </a:rPr>
                        <a:t>智慧人社</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400" lang="zh-CN">
                          <a:solidFill>
                            <a:srgbClr val="000000"/>
                          </a:solidFill>
                          <a:latin typeface="Arial" panose="020B0604020202020204" pitchFamily="34" charset="0"/>
                          <a:ea typeface="仿宋" panose="02010609060101010101" charset="-122"/>
                        </a:rPr>
                        <a:t>吉事办</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r h="324485">
                <a:tc>
                  <a:txBody>
                    <a:bodyPr/>
                    <a:p>
                      <a:pPr algn="ctr">
                        <a:buNone/>
                      </a:pPr>
                      <a:r>
                        <a:rPr sz="1400" lang="zh-CN">
                          <a:solidFill>
                            <a:srgbClr val="000000"/>
                          </a:solidFill>
                          <a:latin typeface="Arial" panose="020B0604020202020204" pitchFamily="34" charset="0"/>
                          <a:ea typeface="仿宋" panose="02010609060101010101" charset="-122"/>
                        </a:rPr>
                        <a:t>办理时间</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400" lang="zh-CN">
                          <a:solidFill>
                            <a:srgbClr val="000000"/>
                          </a:solidFill>
                          <a:latin typeface="Arial" panose="020B0604020202020204" pitchFamily="34" charset="0"/>
                          <a:ea typeface="仿宋" panose="02010609060101010101" charset="-122"/>
                        </a:rPr>
                        <a:t>提前6个月</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400" lang="zh-CN">
                          <a:solidFill>
                            <a:srgbClr val="000000"/>
                          </a:solidFill>
                          <a:latin typeface="Arial" panose="020B0604020202020204" pitchFamily="34" charset="0"/>
                          <a:ea typeface="仿宋" panose="02010609060101010101" charset="-122"/>
                        </a:rPr>
                        <a:t>提前1个月</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r h="323215">
                <a:tc>
                  <a:txBody>
                    <a:bodyPr/>
                    <a:p>
                      <a:pPr algn="ctr">
                        <a:buNone/>
                      </a:pPr>
                      <a:r>
                        <a:rPr altLang="en-US" sz="1400" lang="zh-CN">
                          <a:solidFill>
                            <a:srgbClr val="000000"/>
                          </a:solidFill>
                          <a:latin typeface="仿宋" panose="02010609060101010101" charset="-122"/>
                          <a:ea typeface="仿宋" panose="02010609060101010101" charset="-122"/>
                        </a:rPr>
                        <a:t>发起人</a:t>
                      </a:r>
                      <a:endParaRPr altLang="en-US" sz="1400" lang="zh-CN">
                        <a:solidFill>
                          <a:srgbClr val="000000"/>
                        </a:solidFill>
                        <a:latin typeface="仿宋" panose="02010609060101010101" charset="-122"/>
                        <a:ea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altLang="en-US" sz="1400" lang="zh-CN">
                          <a:solidFill>
                            <a:srgbClr val="000000"/>
                          </a:solidFill>
                          <a:latin typeface="仿宋" panose="02010609060101010101" charset="-122"/>
                          <a:ea typeface="仿宋" panose="02010609060101010101" charset="-122"/>
                        </a:rPr>
                        <a:t>单位经办人</a:t>
                      </a:r>
                      <a:endParaRPr altLang="en-US" sz="1400" lang="zh-CN">
                        <a:solidFill>
                          <a:srgbClr val="000000"/>
                        </a:solidFill>
                        <a:latin typeface="仿宋" panose="02010609060101010101" charset="-122"/>
                        <a:ea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altLang="en-US" sz="1400" lang="zh-CN">
                          <a:solidFill>
                            <a:srgbClr val="000000"/>
                          </a:solidFill>
                          <a:latin typeface="仿宋" panose="02010609060101010101" charset="-122"/>
                          <a:ea typeface="仿宋" panose="02010609060101010101" charset="-122"/>
                        </a:rPr>
                        <a:t>单位经办人或法人</a:t>
                      </a:r>
                      <a:endParaRPr altLang="en-US" sz="1400" lang="zh-CN">
                        <a:solidFill>
                          <a:srgbClr val="000000"/>
                        </a:solidFill>
                        <a:latin typeface="仿宋" panose="02010609060101010101" charset="-122"/>
                        <a:ea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r h="323215">
                <a:tc>
                  <a:txBody>
                    <a:bodyPr/>
                    <a:p>
                      <a:pPr algn="ctr">
                        <a:buNone/>
                      </a:pPr>
                      <a:r>
                        <a:rPr sz="1400" lang="zh-CN">
                          <a:solidFill>
                            <a:srgbClr val="000000"/>
                          </a:solidFill>
                          <a:latin typeface="Arial" panose="020B0604020202020204" pitchFamily="34" charset="0"/>
                          <a:ea typeface="仿宋" panose="02010609060101010101" charset="-122"/>
                        </a:rPr>
                        <a:t>现场审核档案</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400" lang="zh-CN">
                          <a:solidFill>
                            <a:srgbClr val="000000"/>
                          </a:solidFill>
                          <a:latin typeface="Arial" panose="020B0604020202020204" pitchFamily="34" charset="0"/>
                          <a:ea typeface="仿宋" panose="02010609060101010101" charset="-122"/>
                        </a:rPr>
                        <a:t>是</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400" lang="zh-CN">
                          <a:solidFill>
                            <a:srgbClr val="000000"/>
                          </a:solidFill>
                          <a:latin typeface="Arial" panose="020B0604020202020204" pitchFamily="34" charset="0"/>
                          <a:ea typeface="仿宋" panose="02010609060101010101" charset="-122"/>
                        </a:rPr>
                        <a:t>否</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r h="323850">
                <a:tc>
                  <a:txBody>
                    <a:bodyPr/>
                    <a:p>
                      <a:pPr algn="ctr">
                        <a:buNone/>
                      </a:pPr>
                      <a:r>
                        <a:rPr sz="1400" lang="zh-CN">
                          <a:solidFill>
                            <a:srgbClr val="000000"/>
                          </a:solidFill>
                          <a:latin typeface="Arial" panose="020B0604020202020204" pitchFamily="34" charset="0"/>
                          <a:ea typeface="仿宋" panose="02010609060101010101" charset="-122"/>
                        </a:rPr>
                        <a:t>上传附件</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400" lang="zh-CN">
                          <a:solidFill>
                            <a:srgbClr val="000000"/>
                          </a:solidFill>
                          <a:latin typeface="Arial" panose="020B0604020202020204" pitchFamily="34" charset="0"/>
                          <a:ea typeface="仿宋" panose="02010609060101010101" charset="-122"/>
                        </a:rPr>
                        <a:t>是</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400" lang="zh-CN">
                          <a:solidFill>
                            <a:srgbClr val="000000"/>
                          </a:solidFill>
                          <a:latin typeface="Arial" panose="020B0604020202020204" pitchFamily="34" charset="0"/>
                          <a:ea typeface="仿宋" panose="02010609060101010101" charset="-122"/>
                        </a:rPr>
                        <a:t>否</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r h="323215">
                <a:tc>
                  <a:txBody>
                    <a:bodyPr/>
                    <a:p>
                      <a:pPr algn="ctr">
                        <a:buNone/>
                      </a:pPr>
                      <a:r>
                        <a:rPr sz="1400" lang="zh-CN">
                          <a:solidFill>
                            <a:srgbClr val="000000"/>
                          </a:solidFill>
                          <a:latin typeface="Arial" panose="020B0604020202020204" pitchFamily="34" charset="0"/>
                          <a:ea typeface="仿宋" panose="02010609060101010101" charset="-122"/>
                        </a:rPr>
                        <a:t>打印退休审核表</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400" lang="zh-CN">
                          <a:solidFill>
                            <a:srgbClr val="000000"/>
                          </a:solidFill>
                          <a:latin typeface="Arial" panose="020B0604020202020204" pitchFamily="34" charset="0"/>
                          <a:ea typeface="仿宋" panose="02010609060101010101" charset="-122"/>
                        </a:rPr>
                        <a:t>是</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400" lang="zh-CN">
                          <a:solidFill>
                            <a:srgbClr val="000000"/>
                          </a:solidFill>
                          <a:latin typeface="Arial" panose="020B0604020202020204" pitchFamily="34" charset="0"/>
                          <a:ea typeface="仿宋" panose="02010609060101010101" charset="-122"/>
                        </a:rPr>
                        <a:t>否</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r h="323850">
                <a:tc>
                  <a:txBody>
                    <a:bodyPr/>
                    <a:p>
                      <a:pPr algn="ctr">
                        <a:buNone/>
                      </a:pPr>
                      <a:r>
                        <a:rPr sz="1400" lang="zh-CN">
                          <a:solidFill>
                            <a:srgbClr val="000000"/>
                          </a:solidFill>
                          <a:latin typeface="Arial" panose="020B0604020202020204" pitchFamily="34" charset="0"/>
                          <a:ea typeface="仿宋" panose="02010609060101010101" charset="-122"/>
                        </a:rPr>
                        <a:t>退休人员自助查询</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400" lang="zh-CN">
                          <a:solidFill>
                            <a:srgbClr val="000000"/>
                          </a:solidFill>
                          <a:latin typeface="Arial" panose="020B0604020202020204" pitchFamily="34" charset="0"/>
                          <a:ea typeface="仿宋" panose="02010609060101010101" charset="-122"/>
                        </a:rPr>
                        <a:t>否</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400" lang="zh-CN">
                          <a:solidFill>
                            <a:srgbClr val="000000"/>
                          </a:solidFill>
                          <a:latin typeface="Arial" panose="020B0604020202020204" pitchFamily="34" charset="0"/>
                          <a:ea typeface="仿宋" panose="02010609060101010101" charset="-122"/>
                        </a:rPr>
                        <a:t>是</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r h="323215">
                <a:tc>
                  <a:txBody>
                    <a:bodyPr/>
                    <a:p>
                      <a:pPr algn="ctr">
                        <a:buNone/>
                      </a:pPr>
                      <a:r>
                        <a:rPr sz="1400" lang="zh-CN">
                          <a:solidFill>
                            <a:srgbClr val="000000"/>
                          </a:solidFill>
                          <a:latin typeface="Arial" panose="020B0604020202020204" pitchFamily="34" charset="0"/>
                          <a:ea typeface="仿宋" panose="02010609060101010101" charset="-122"/>
                        </a:rPr>
                        <a:t>短信通知</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400" lang="zh-CN">
                          <a:solidFill>
                            <a:srgbClr val="000000"/>
                          </a:solidFill>
                          <a:latin typeface="Arial" panose="020B0604020202020204" pitchFamily="34" charset="0"/>
                          <a:ea typeface="仿宋" panose="02010609060101010101" charset="-122"/>
                        </a:rPr>
                        <a:t>否</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400" lang="zh-CN">
                          <a:solidFill>
                            <a:srgbClr val="000000"/>
                          </a:solidFill>
                          <a:latin typeface="Arial" panose="020B0604020202020204" pitchFamily="34" charset="0"/>
                          <a:ea typeface="仿宋" panose="02010609060101010101" charset="-122"/>
                        </a:rPr>
                        <a:t>是</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r h="323850">
                <a:tc>
                  <a:txBody>
                    <a:bodyPr/>
                    <a:p>
                      <a:pPr algn="ctr">
                        <a:buNone/>
                      </a:pPr>
                      <a:r>
                        <a:rPr sz="1400" lang="zh-CN">
                          <a:solidFill>
                            <a:srgbClr val="000000"/>
                          </a:solidFill>
                          <a:latin typeface="Arial" panose="020B0604020202020204" pitchFamily="34" charset="0"/>
                          <a:ea typeface="仿宋" panose="02010609060101010101" charset="-122"/>
                        </a:rPr>
                        <a:t>个人认证</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400" lang="zh-CN">
                          <a:solidFill>
                            <a:srgbClr val="000000"/>
                          </a:solidFill>
                          <a:latin typeface="Arial" panose="020B0604020202020204" pitchFamily="34" charset="0"/>
                          <a:ea typeface="仿宋" panose="02010609060101010101" charset="-122"/>
                        </a:rPr>
                        <a:t>否</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400" lang="zh-CN">
                          <a:solidFill>
                            <a:srgbClr val="000000"/>
                          </a:solidFill>
                          <a:latin typeface="Arial" panose="020B0604020202020204" pitchFamily="34" charset="0"/>
                          <a:ea typeface="仿宋" panose="02010609060101010101" charset="-122"/>
                        </a:rPr>
                        <a:t>是</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r h="323215">
                <a:tc>
                  <a:txBody>
                    <a:bodyPr/>
                    <a:p>
                      <a:pPr algn="ctr">
                        <a:buNone/>
                      </a:pPr>
                      <a:r>
                        <a:rPr sz="1400" lang="zh-CN">
                          <a:solidFill>
                            <a:srgbClr val="000000"/>
                          </a:solidFill>
                          <a:latin typeface="Arial" panose="020B0604020202020204" pitchFamily="34" charset="0"/>
                          <a:ea typeface="仿宋" panose="02010609060101010101" charset="-122"/>
                        </a:rPr>
                        <a:t>支持多次申请</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400" lang="zh-CN">
                          <a:solidFill>
                            <a:srgbClr val="000000"/>
                          </a:solidFill>
                          <a:latin typeface="Arial" panose="020B0604020202020204" pitchFamily="34" charset="0"/>
                          <a:ea typeface="仿宋" panose="02010609060101010101" charset="-122"/>
                        </a:rPr>
                        <a:t>否</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400" lang="zh-CN">
                          <a:solidFill>
                            <a:srgbClr val="000000"/>
                          </a:solidFill>
                          <a:latin typeface="Arial" panose="020B0604020202020204" pitchFamily="34" charset="0"/>
                          <a:ea typeface="仿宋" panose="02010609060101010101" charset="-122"/>
                        </a:rPr>
                        <a:t>是</a:t>
                      </a:r>
                      <a:endParaRPr altLang="en-US" sz="14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48726" name="文本框 104"/>
          <p:cNvSpPr txBox="1"/>
          <p:nvPr/>
        </p:nvSpPr>
        <p:spPr>
          <a:xfrm>
            <a:off x="1006475" y="5578475"/>
            <a:ext cx="7168515" cy="583565"/>
          </a:xfrm>
          <a:prstGeom prst="rect"/>
          <a:noFill/>
          <a:ln w="9525">
            <a:noFill/>
          </a:ln>
        </p:spPr>
        <p:txBody>
          <a:bodyPr wrap="square">
            <a:spAutoFit/>
          </a:bodyPr>
          <a:p>
            <a:r>
              <a:rPr sz="1600" lang="zh-CN">
                <a:latin typeface="楷体" panose="02010609060101010101" pitchFamily="49" charset="-122"/>
                <a:ea typeface="楷体" panose="02010609060101010101" pitchFamily="49" charset="-122"/>
                <a:cs typeface="楷体" panose="02010609060101010101" pitchFamily="49" charset="-122"/>
              </a:rPr>
              <a:t>备注：</a:t>
            </a:r>
            <a:r>
              <a:rPr altLang="zh-CN" sz="1600" lang="en-US">
                <a:latin typeface="楷体" panose="02010609060101010101" pitchFamily="49" charset="-122"/>
                <a:ea typeface="楷体" panose="02010609060101010101" pitchFamily="49" charset="-122"/>
                <a:cs typeface="楷体" panose="02010609060101010101" pitchFamily="49" charset="-122"/>
              </a:rPr>
              <a:t>1.</a:t>
            </a:r>
            <a:r>
              <a:rPr sz="1600" lang="zh-CN">
                <a:latin typeface="楷体" panose="02010609060101010101" pitchFamily="49" charset="-122"/>
                <a:ea typeface="楷体" panose="02010609060101010101" pitchFamily="49" charset="-122"/>
                <a:cs typeface="楷体" panose="02010609060101010101" pitchFamily="49" charset="-122"/>
              </a:rPr>
              <a:t>退休审核表需在退休</a:t>
            </a:r>
            <a:r>
              <a:rPr altLang="zh-CN" sz="1600" lang="en-US">
                <a:latin typeface="楷体" panose="02010609060101010101" pitchFamily="49" charset="-122"/>
                <a:ea typeface="楷体" panose="02010609060101010101" pitchFamily="49" charset="-122"/>
                <a:cs typeface="楷体" panose="02010609060101010101" pitchFamily="49" charset="-122"/>
              </a:rPr>
              <a:t>“</a:t>
            </a:r>
            <a:r>
              <a:rPr altLang="en-US" sz="1600" lang="zh-CN">
                <a:latin typeface="楷体" panose="02010609060101010101" pitchFamily="49" charset="-122"/>
                <a:ea typeface="楷体" panose="02010609060101010101" pitchFamily="49" charset="-122"/>
                <a:cs typeface="楷体" panose="02010609060101010101" pitchFamily="49" charset="-122"/>
              </a:rPr>
              <a:t>一件事</a:t>
            </a:r>
            <a:r>
              <a:rPr altLang="zh-CN" sz="1600" lang="en-US">
                <a:latin typeface="楷体" panose="02010609060101010101" pitchFamily="49" charset="-122"/>
                <a:ea typeface="楷体" panose="02010609060101010101" pitchFamily="49" charset="-122"/>
                <a:cs typeface="楷体" panose="02010609060101010101" pitchFamily="49" charset="-122"/>
              </a:rPr>
              <a:t>”</a:t>
            </a:r>
            <a:r>
              <a:rPr altLang="en-US" sz="1600" lang="zh-CN">
                <a:latin typeface="楷体" panose="02010609060101010101" pitchFamily="49" charset="-122"/>
                <a:ea typeface="楷体" panose="02010609060101010101" pitchFamily="49" charset="-122"/>
                <a:cs typeface="楷体" panose="02010609060101010101" pitchFamily="49" charset="-122"/>
              </a:rPr>
              <a:t>申请成功后，在智慧人社系统打印。</a:t>
            </a:r>
            <a:endParaRPr altLang="en-US" sz="1600" lang="zh-CN">
              <a:latin typeface="楷体" panose="02010609060101010101" pitchFamily="49" charset="-122"/>
              <a:ea typeface="楷体" panose="02010609060101010101" pitchFamily="49" charset="-122"/>
              <a:cs typeface="楷体" panose="02010609060101010101" pitchFamily="49" charset="-122"/>
            </a:endParaRPr>
          </a:p>
          <a:p>
            <a:r>
              <a:rPr altLang="en-US" sz="1600" lang="zh-CN">
                <a:latin typeface="楷体" panose="02010609060101010101" pitchFamily="49" charset="-122"/>
                <a:ea typeface="楷体" panose="02010609060101010101" pitchFamily="49" charset="-122"/>
                <a:cs typeface="楷体" panose="02010609060101010101" pitchFamily="49" charset="-122"/>
              </a:rPr>
              <a:t>      </a:t>
            </a:r>
            <a:r>
              <a:rPr altLang="zh-CN" sz="1600" lang="en-US">
                <a:latin typeface="楷体" panose="02010609060101010101" pitchFamily="49" charset="-122"/>
                <a:ea typeface="楷体" panose="02010609060101010101" pitchFamily="49" charset="-122"/>
                <a:cs typeface="楷体" panose="02010609060101010101" pitchFamily="49" charset="-122"/>
              </a:rPr>
              <a:t>2.</a:t>
            </a:r>
            <a:r>
              <a:rPr altLang="en-US" sz="1600" lang="zh-CN">
                <a:latin typeface="楷体" panose="02010609060101010101" pitchFamily="49" charset="-122"/>
                <a:ea typeface="楷体" panose="02010609060101010101" pitchFamily="49" charset="-122"/>
                <a:cs typeface="楷体" panose="02010609060101010101" pitchFamily="49" charset="-122"/>
              </a:rPr>
              <a:t>预审信息仅以短信形式通知解除劳动关系的灵活就业人员。</a:t>
            </a:r>
            <a:endParaRPr altLang="en-US" sz="1600" lang="zh-CN">
              <a:latin typeface="楷体" panose="02010609060101010101" pitchFamily="49" charset="-122"/>
              <a:ea typeface="楷体" panose="02010609060101010101" pitchFamily="49" charset="-122"/>
              <a:cs typeface="楷体" panose="02010609060101010101" pitchFamily="49" charset="-122"/>
            </a:endParaRPr>
          </a:p>
        </p:txBody>
      </p:sp>
      <p:sp>
        <p:nvSpPr>
          <p:cNvPr id="1048727" name="灯片编号占位符 5"/>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30</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3" presetSubtype="10">
                                  <p:stCondLst>
                                    <p:cond delay="0"/>
                                  </p:stCondLst>
                                  <p:childTnLst>
                                    <p:set>
                                      <p:cBhvr>
                                        <p:cTn dur="1" fill="hold" id="6">
                                          <p:stCondLst>
                                            <p:cond delay="0"/>
                                          </p:stCondLst>
                                        </p:cTn>
                                        <p:tgtEl>
                                          <p:spTgt spid="4194305"/>
                                        </p:tgtEl>
                                        <p:attrNameLst>
                                          <p:attrName>style.visibility</p:attrName>
                                        </p:attrNameLst>
                                      </p:cBhvr>
                                      <p:to>
                                        <p:strVal val="visible"/>
                                      </p:to>
                                    </p:set>
                                    <p:animEffect transition="in" filter="blinds(horizontal)">
                                      <p:cBhvr>
                                        <p:cTn dur="500" id="7"/>
                                        <p:tgtEl>
                                          <p:spTgt spid="4194305"/>
                                        </p:tgtEl>
                                      </p:cBhvr>
                                    </p:animEffect>
                                  </p:childTnLst>
                                </p:cTn>
                              </p:par>
                            </p:childTnLst>
                          </p:cTn>
                        </p:par>
                        <p:par>
                          <p:cTn fill="hold" id="8">
                            <p:stCondLst>
                              <p:cond delay="500"/>
                            </p:stCondLst>
                            <p:childTnLst>
                              <p:par>
                                <p:cTn fill="hold" grpId="0" id="9" nodeType="afterEffect" presetClass="entr" presetID="27" presetSubtype="0">
                                  <p:stCondLst>
                                    <p:cond delay="0"/>
                                  </p:stCondLst>
                                  <p:iterate type="lt">
                                    <p:tmPct val="50000"/>
                                  </p:iterate>
                                  <p:childTnLst>
                                    <p:set>
                                      <p:cBhvr>
                                        <p:cTn dur="1" fill="hold" id="10">
                                          <p:stCondLst>
                                            <p:cond delay="0"/>
                                          </p:stCondLst>
                                        </p:cTn>
                                        <p:tgtEl>
                                          <p:spTgt spid="1048726"/>
                                        </p:tgtEl>
                                        <p:attrNameLst>
                                          <p:attrName>style.visibility</p:attrName>
                                        </p:attrNameLst>
                                      </p:cBhvr>
                                      <p:to>
                                        <p:strVal val="visible"/>
                                      </p:to>
                                    </p:set>
                                    <p:anim calcmode="discrete" valueType="clr">
                                      <p:cBhvr override="childStyle">
                                        <p:cTn dur="80" id="11"/>
                                        <p:tgtEl>
                                          <p:spTgt spid="1048726"/>
                                        </p:tgtEl>
                                        <p:attrNameLst>
                                          <p:attrName>style.color</p:attrName>
                                        </p:attrNameLst>
                                      </p:cBhvr>
                                      <p:tavLst>
                                        <p:tav tm="0">
                                          <p:val>
                                            <p:clrVal>
                                              <a:schemeClr val="accent2"/>
                                            </p:clrVal>
                                          </p:val>
                                        </p:tav>
                                        <p:tav tm="50000">
                                          <p:val>
                                            <p:clrVal>
                                              <a:schemeClr val="hlink"/>
                                            </p:clrVal>
                                          </p:val>
                                        </p:tav>
                                      </p:tavLst>
                                    </p:anim>
                                    <p:anim calcmode="discrete" valueType="clr">
                                      <p:cBhvr>
                                        <p:cTn dur="80" id="12"/>
                                        <p:tgtEl>
                                          <p:spTgt spid="1048726"/>
                                        </p:tgtEl>
                                        <p:attrNameLst>
                                          <p:attrName>fill.color</p:attrName>
                                        </p:attrNameLst>
                                      </p:cBhvr>
                                      <p:tavLst>
                                        <p:tav tm="0">
                                          <p:val>
                                            <p:clrVal>
                                              <a:schemeClr val="accent2"/>
                                            </p:clrVal>
                                          </p:val>
                                        </p:tav>
                                        <p:tav tm="50000">
                                          <p:val>
                                            <p:clrVal>
                                              <a:schemeClr val="hlink"/>
                                            </p:clrVal>
                                          </p:val>
                                        </p:tav>
                                      </p:tavLst>
                                    </p:anim>
                                    <p:set>
                                      <p:cBhvr>
                                        <p:cTn dur="80" id="13"/>
                                        <p:tgtEl>
                                          <p:spTgt spid="10487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a:xfrm/>
      </p:grpSpPr>
      <p:grpSp>
        <p:nvGrpSpPr>
          <p:cNvPr id="91" name="组合 25"/>
          <p:cNvGrpSpPr/>
          <p:nvPr/>
        </p:nvGrpSpPr>
        <p:grpSpPr bwMode="auto">
          <a:xfrm>
            <a:off x="6742113" y="195263"/>
            <a:ext cx="287337" cy="288925"/>
            <a:chOff x="0" y="0"/>
            <a:chExt cx="288032" cy="288032"/>
          </a:xfrm>
        </p:grpSpPr>
        <p:sp>
          <p:nvSpPr>
            <p:cNvPr id="1048728" name="椭圆 26"/>
            <p:cNvSpPr>
              <a:spLocks noChangeArrowheads="1"/>
            </p:cNvSpPr>
            <p:nvPr/>
          </p:nvSpPr>
          <p:spPr bwMode="auto">
            <a:xfrm>
              <a:off x="0" y="0"/>
              <a:ext cx="288032" cy="288032"/>
            </a:xfrm>
            <a:prstGeom prst="ellipse"/>
            <a:noFill/>
            <a:ln w="12700">
              <a:solidFill>
                <a:schemeClr val="bg1"/>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sz="1800" lang="zh-CN">
                <a:solidFill>
                  <a:srgbClr val="FFFFFF"/>
                </a:solidFill>
                <a:latin typeface="宋体" panose="02010600030101010101" pitchFamily="2" charset="-122"/>
                <a:sym typeface="宋体" panose="02010600030101010101" pitchFamily="2" charset="-122"/>
              </a:endParaRPr>
            </a:p>
          </p:txBody>
        </p:sp>
        <p:grpSp>
          <p:nvGrpSpPr>
            <p:cNvPr id="92" name="组合 27"/>
            <p:cNvGrpSpPr/>
            <p:nvPr/>
          </p:nvGrpSpPr>
          <p:grpSpPr bwMode="auto">
            <a:xfrm flipH="1">
              <a:off x="71530" y="105344"/>
              <a:ext cx="144971" cy="77344"/>
              <a:chOff x="0" y="0"/>
              <a:chExt cx="268428" cy="143210"/>
            </a:xfrm>
          </p:grpSpPr>
          <p:sp>
            <p:nvSpPr>
              <p:cNvPr id="1048729" name="等腰三角形 28"/>
              <p:cNvSpPr>
                <a:spLocks noChangeArrowheads="1"/>
              </p:cNvSpPr>
              <p:nvPr/>
            </p:nvSpPr>
            <p:spPr bwMode="auto">
              <a:xfrm rot="5400000">
                <a:off x="-9878" y="9877"/>
                <a:ext cx="143209" cy="123456"/>
              </a:xfrm>
              <a:prstGeom prst="triangle">
                <a:avLst>
                  <a:gd name="adj" fmla="val 50000"/>
                </a:avLst>
              </a:prstGeom>
              <a:noFill/>
              <a:ln w="12700">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sz="1800" lang="zh-CN">
                  <a:solidFill>
                    <a:srgbClr val="FFFFFF"/>
                  </a:solidFill>
                  <a:latin typeface="宋体" panose="02010600030101010101" pitchFamily="2" charset="-122"/>
                  <a:sym typeface="宋体" panose="02010600030101010101" pitchFamily="2" charset="-122"/>
                </a:endParaRPr>
              </a:p>
            </p:txBody>
          </p:sp>
          <p:sp>
            <p:nvSpPr>
              <p:cNvPr id="1048730" name="等腰三角形 29"/>
              <p:cNvSpPr>
                <a:spLocks noChangeArrowheads="1"/>
              </p:cNvSpPr>
              <p:nvPr/>
            </p:nvSpPr>
            <p:spPr bwMode="auto">
              <a:xfrm rot="5400000">
                <a:off x="135090" y="9877"/>
                <a:ext cx="143209" cy="123456"/>
              </a:xfrm>
              <a:prstGeom prst="triangle">
                <a:avLst>
                  <a:gd name="adj" fmla="val 50000"/>
                </a:avLst>
              </a:prstGeom>
              <a:noFill/>
              <a:ln w="12700">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sz="1800" lang="zh-CN">
                  <a:solidFill>
                    <a:srgbClr val="FFFFFF"/>
                  </a:solidFill>
                  <a:latin typeface="宋体" panose="02010600030101010101" pitchFamily="2" charset="-122"/>
                  <a:sym typeface="宋体" panose="02010600030101010101" pitchFamily="2" charset="-122"/>
                </a:endParaRPr>
              </a:p>
            </p:txBody>
          </p:sp>
        </p:grpSp>
      </p:grpSp>
      <p:grpSp>
        <p:nvGrpSpPr>
          <p:cNvPr id="93" name="组合 30"/>
          <p:cNvGrpSpPr/>
          <p:nvPr/>
        </p:nvGrpSpPr>
        <p:grpSpPr bwMode="auto">
          <a:xfrm>
            <a:off x="8613775" y="195263"/>
            <a:ext cx="288925" cy="288925"/>
            <a:chOff x="0" y="0"/>
            <a:chExt cx="288032" cy="288032"/>
          </a:xfrm>
        </p:grpSpPr>
        <p:sp>
          <p:nvSpPr>
            <p:cNvPr id="1048731" name="椭圆 31"/>
            <p:cNvSpPr>
              <a:spLocks noChangeArrowheads="1"/>
            </p:cNvSpPr>
            <p:nvPr/>
          </p:nvSpPr>
          <p:spPr bwMode="auto">
            <a:xfrm>
              <a:off x="0" y="0"/>
              <a:ext cx="288032" cy="288032"/>
            </a:xfrm>
            <a:prstGeom prst="ellipse"/>
            <a:noFill/>
            <a:ln w="12700">
              <a:solidFill>
                <a:schemeClr val="bg1"/>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sz="1800" lang="zh-CN">
                <a:solidFill>
                  <a:srgbClr val="FFFFFF"/>
                </a:solidFill>
                <a:latin typeface="宋体" panose="02010600030101010101" pitchFamily="2" charset="-122"/>
                <a:sym typeface="宋体" panose="02010600030101010101" pitchFamily="2" charset="-122"/>
              </a:endParaRPr>
            </a:p>
          </p:txBody>
        </p:sp>
        <p:grpSp>
          <p:nvGrpSpPr>
            <p:cNvPr id="94" name="组合 32"/>
            <p:cNvGrpSpPr/>
            <p:nvPr/>
          </p:nvGrpSpPr>
          <p:grpSpPr bwMode="auto">
            <a:xfrm>
              <a:off x="82288" y="105344"/>
              <a:ext cx="144971" cy="77344"/>
              <a:chOff x="0" y="0"/>
              <a:chExt cx="268428" cy="143210"/>
            </a:xfrm>
          </p:grpSpPr>
          <p:sp>
            <p:nvSpPr>
              <p:cNvPr id="1048732" name="等腰三角形 33"/>
              <p:cNvSpPr>
                <a:spLocks noChangeArrowheads="1"/>
              </p:cNvSpPr>
              <p:nvPr/>
            </p:nvSpPr>
            <p:spPr bwMode="auto">
              <a:xfrm rot="5400000">
                <a:off x="-9878" y="9877"/>
                <a:ext cx="143209" cy="123456"/>
              </a:xfrm>
              <a:prstGeom prst="triangle">
                <a:avLst>
                  <a:gd name="adj" fmla="val 50000"/>
                </a:avLst>
              </a:prstGeom>
              <a:noFill/>
              <a:ln w="12700">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sz="1800" lang="zh-CN">
                  <a:solidFill>
                    <a:srgbClr val="FFFFFF"/>
                  </a:solidFill>
                  <a:latin typeface="宋体" panose="02010600030101010101" pitchFamily="2" charset="-122"/>
                  <a:sym typeface="宋体" panose="02010600030101010101" pitchFamily="2" charset="-122"/>
                </a:endParaRPr>
              </a:p>
            </p:txBody>
          </p:sp>
          <p:sp>
            <p:nvSpPr>
              <p:cNvPr id="1048733" name="等腰三角形 34"/>
              <p:cNvSpPr>
                <a:spLocks noChangeArrowheads="1"/>
              </p:cNvSpPr>
              <p:nvPr/>
            </p:nvSpPr>
            <p:spPr bwMode="auto">
              <a:xfrm rot="5400000">
                <a:off x="135090" y="9877"/>
                <a:ext cx="143209" cy="123456"/>
              </a:xfrm>
              <a:prstGeom prst="triangle">
                <a:avLst>
                  <a:gd name="adj" fmla="val 50000"/>
                </a:avLst>
              </a:prstGeom>
              <a:noFill/>
              <a:ln w="12700">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sz="1800" lang="zh-CN">
                  <a:solidFill>
                    <a:srgbClr val="FFFFFF"/>
                  </a:solidFill>
                  <a:latin typeface="宋体" panose="02010600030101010101" pitchFamily="2" charset="-122"/>
                  <a:sym typeface="宋体" panose="02010600030101010101" pitchFamily="2" charset="-122"/>
                </a:endParaRPr>
              </a:p>
            </p:txBody>
          </p:sp>
        </p:grpSp>
      </p:grpSp>
      <p:grpSp>
        <p:nvGrpSpPr>
          <p:cNvPr id="95" name="组合 35"/>
          <p:cNvGrpSpPr/>
          <p:nvPr/>
        </p:nvGrpSpPr>
        <p:grpSpPr bwMode="auto">
          <a:xfrm>
            <a:off x="7366000" y="195263"/>
            <a:ext cx="288925" cy="288925"/>
            <a:chOff x="0" y="0"/>
            <a:chExt cx="288032" cy="288032"/>
          </a:xfrm>
        </p:grpSpPr>
        <p:sp>
          <p:nvSpPr>
            <p:cNvPr id="1048734" name="椭圆 36"/>
            <p:cNvSpPr>
              <a:spLocks noChangeArrowheads="1"/>
            </p:cNvSpPr>
            <p:nvPr/>
          </p:nvSpPr>
          <p:spPr bwMode="auto">
            <a:xfrm>
              <a:off x="0" y="0"/>
              <a:ext cx="288032" cy="288032"/>
            </a:xfrm>
            <a:prstGeom prst="ellipse"/>
            <a:noFill/>
            <a:ln w="12700">
              <a:solidFill>
                <a:schemeClr val="bg1"/>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sz="1800" lang="zh-CN">
                <a:solidFill>
                  <a:srgbClr val="FFFFFF"/>
                </a:solidFill>
                <a:latin typeface="宋体" panose="02010600030101010101" pitchFamily="2" charset="-122"/>
                <a:sym typeface="宋体" panose="02010600030101010101" pitchFamily="2" charset="-122"/>
              </a:endParaRPr>
            </a:p>
          </p:txBody>
        </p:sp>
        <p:grpSp>
          <p:nvGrpSpPr>
            <p:cNvPr id="96" name="组合 37"/>
            <p:cNvGrpSpPr/>
            <p:nvPr/>
          </p:nvGrpSpPr>
          <p:grpSpPr bwMode="auto">
            <a:xfrm>
              <a:off x="108012" y="97370"/>
              <a:ext cx="72008" cy="108000"/>
              <a:chOff x="0" y="0"/>
              <a:chExt cx="72008" cy="108000"/>
            </a:xfrm>
          </p:grpSpPr>
          <p:sp>
            <p:nvSpPr>
              <p:cNvPr id="1048735" name="直接连接符 38"/>
              <p:cNvSpPr>
                <a:spLocks noChangeShapeType="1"/>
              </p:cNvSpPr>
              <p:nvPr/>
            </p:nvSpPr>
            <p:spPr bwMode="auto">
              <a:xfrm>
                <a:off x="0" y="0"/>
                <a:ext cx="1" cy="108000"/>
              </a:xfrm>
              <a:prstGeom prst="line"/>
              <a:noFill/>
              <a:ln w="9525">
                <a:solidFill>
                  <a:schemeClr val="bg1"/>
                </a:solidFill>
                <a:round/>
              </a:ln>
            </p:spPr>
            <p:txBody>
              <a:bodyPr/>
              <a:p>
                <a:endParaRPr altLang="en-US" lang="zh-CN"/>
              </a:p>
            </p:txBody>
          </p:sp>
          <p:sp>
            <p:nvSpPr>
              <p:cNvPr id="1048736" name="直接连接符 39"/>
              <p:cNvSpPr>
                <a:spLocks noChangeShapeType="1"/>
              </p:cNvSpPr>
              <p:nvPr/>
            </p:nvSpPr>
            <p:spPr bwMode="auto">
              <a:xfrm>
                <a:off x="72008" y="0"/>
                <a:ext cx="1" cy="108000"/>
              </a:xfrm>
              <a:prstGeom prst="line"/>
              <a:noFill/>
              <a:ln w="9525">
                <a:solidFill>
                  <a:schemeClr val="bg1"/>
                </a:solidFill>
                <a:round/>
              </a:ln>
            </p:spPr>
            <p:txBody>
              <a:bodyPr/>
              <a:p>
                <a:endParaRPr altLang="en-US" lang="zh-CN"/>
              </a:p>
            </p:txBody>
          </p:sp>
        </p:grpSp>
      </p:grpSp>
      <p:grpSp>
        <p:nvGrpSpPr>
          <p:cNvPr id="97" name="组合 40"/>
          <p:cNvGrpSpPr/>
          <p:nvPr/>
        </p:nvGrpSpPr>
        <p:grpSpPr bwMode="auto">
          <a:xfrm>
            <a:off x="7989888" y="195263"/>
            <a:ext cx="287337" cy="288925"/>
            <a:chOff x="0" y="0"/>
            <a:chExt cx="288032" cy="288032"/>
          </a:xfrm>
        </p:grpSpPr>
        <p:sp>
          <p:nvSpPr>
            <p:cNvPr id="1048737" name="椭圆 41"/>
            <p:cNvSpPr>
              <a:spLocks noChangeArrowheads="1"/>
            </p:cNvSpPr>
            <p:nvPr/>
          </p:nvSpPr>
          <p:spPr bwMode="auto">
            <a:xfrm>
              <a:off x="0" y="0"/>
              <a:ext cx="288032" cy="288032"/>
            </a:xfrm>
            <a:prstGeom prst="ellipse"/>
            <a:noFill/>
            <a:ln w="12700">
              <a:solidFill>
                <a:schemeClr val="bg1"/>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sz="1800" lang="zh-CN">
                <a:solidFill>
                  <a:srgbClr val="FFFFFF"/>
                </a:solidFill>
                <a:latin typeface="宋体" panose="02010600030101010101" pitchFamily="2" charset="-122"/>
                <a:sym typeface="宋体" panose="02010600030101010101" pitchFamily="2" charset="-122"/>
              </a:endParaRPr>
            </a:p>
          </p:txBody>
        </p:sp>
        <p:sp>
          <p:nvSpPr>
            <p:cNvPr id="1048738" name="矩形 42"/>
            <p:cNvSpPr>
              <a:spLocks noChangeArrowheads="1"/>
            </p:cNvSpPr>
            <p:nvPr/>
          </p:nvSpPr>
          <p:spPr bwMode="auto">
            <a:xfrm>
              <a:off x="86064" y="85549"/>
              <a:ext cx="108000" cy="108000"/>
            </a:xfrm>
            <a:prstGeom prst="rect"/>
            <a:noFill/>
            <a:ln w="12700">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sz="1800" lang="zh-CN">
                <a:solidFill>
                  <a:srgbClr val="FFFFFF"/>
                </a:solidFill>
                <a:latin typeface="宋体" panose="02010600030101010101" pitchFamily="2" charset="-122"/>
                <a:sym typeface="宋体" panose="02010600030101010101" pitchFamily="2" charset="-122"/>
              </a:endParaRPr>
            </a:p>
          </p:txBody>
        </p:sp>
      </p:grpSp>
      <p:sp>
        <p:nvSpPr>
          <p:cNvPr id="1048739" name="TextBox 37"/>
          <p:cNvSpPr>
            <a:spLocks noChangeArrowheads="1"/>
          </p:cNvSpPr>
          <p:nvPr/>
        </p:nvSpPr>
        <p:spPr bwMode="auto">
          <a:xfrm>
            <a:off x="943610" y="1931670"/>
            <a:ext cx="7132320" cy="2072641"/>
          </a:xfrm>
          <a:prstGeom prst="rect"/>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altLang="en-US" b="1" dirty="0" sz="4400" lang="zh-CN">
                <a:solidFill>
                  <a:schemeClr val="tx1"/>
                </a:solidFill>
                <a:latin typeface="微软雅黑" panose="020B0503020204020204" charset="-122"/>
                <a:ea typeface="微软雅黑" panose="020B0503020204020204" charset="-122"/>
                <a:sym typeface="微软雅黑" panose="020B0503020204020204" charset="-122"/>
              </a:rPr>
              <a:t>试运行：</a:t>
            </a:r>
            <a:r>
              <a:rPr altLang="zh-CN" b="1" dirty="0" sz="4400" lang="en-US">
                <a:solidFill>
                  <a:schemeClr val="tx1"/>
                </a:solidFill>
                <a:latin typeface="微软雅黑" panose="020B0503020204020204" charset="-122"/>
                <a:ea typeface="微软雅黑" panose="020B0503020204020204" charset="-122"/>
                <a:sym typeface="微软雅黑" panose="020B0503020204020204" charset="-122"/>
              </a:rPr>
              <a:t>2024</a:t>
            </a:r>
            <a:r>
              <a:rPr altLang="en-US" b="1" dirty="0" sz="4400" lang="zh-CN">
                <a:solidFill>
                  <a:schemeClr val="tx1"/>
                </a:solidFill>
                <a:latin typeface="微软雅黑" panose="020B0503020204020204" charset="-122"/>
                <a:ea typeface="微软雅黑" panose="020B0503020204020204" charset="-122"/>
                <a:sym typeface="微软雅黑" panose="020B0503020204020204" charset="-122"/>
              </a:rPr>
              <a:t>年</a:t>
            </a:r>
            <a:r>
              <a:rPr altLang="zh-CN" b="1" dirty="0" sz="4400" lang="en-US">
                <a:solidFill>
                  <a:schemeClr val="tx1"/>
                </a:solidFill>
                <a:latin typeface="微软雅黑" panose="020B0503020204020204" charset="-122"/>
                <a:ea typeface="微软雅黑" panose="020B0503020204020204" charset="-122"/>
                <a:sym typeface="微软雅黑" panose="020B0503020204020204" charset="-122"/>
              </a:rPr>
              <a:t>6</a:t>
            </a:r>
            <a:r>
              <a:rPr altLang="en-US" b="1" dirty="0" sz="4400" lang="zh-CN">
                <a:solidFill>
                  <a:schemeClr val="tx1"/>
                </a:solidFill>
                <a:latin typeface="微软雅黑" panose="020B0503020204020204" charset="-122"/>
                <a:ea typeface="微软雅黑" panose="020B0503020204020204" charset="-122"/>
                <a:sym typeface="微软雅黑" panose="020B0503020204020204" charset="-122"/>
              </a:rPr>
              <a:t>月</a:t>
            </a:r>
            <a:r>
              <a:rPr altLang="zh-CN" b="1" dirty="0" sz="4400" lang="en-US">
                <a:solidFill>
                  <a:schemeClr val="tx1"/>
                </a:solidFill>
                <a:latin typeface="微软雅黑" panose="020B0503020204020204" charset="-122"/>
                <a:ea typeface="微软雅黑" panose="020B0503020204020204" charset="-122"/>
                <a:sym typeface="微软雅黑" panose="020B0503020204020204" charset="-122"/>
              </a:rPr>
              <a:t>21</a:t>
            </a:r>
            <a:r>
              <a:rPr altLang="en-US" b="1" dirty="0" sz="4400" lang="zh-CN">
                <a:solidFill>
                  <a:schemeClr val="tx1"/>
                </a:solidFill>
                <a:latin typeface="微软雅黑" panose="020B0503020204020204" charset="-122"/>
                <a:ea typeface="微软雅黑" panose="020B0503020204020204" charset="-122"/>
                <a:sym typeface="微软雅黑" panose="020B0503020204020204" charset="-122"/>
              </a:rPr>
              <a:t>日</a:t>
            </a:r>
            <a:endParaRPr altLang="en-US" b="1" dirty="0" sz="4400" lang="zh-CN">
              <a:solidFill>
                <a:schemeClr val="tx1"/>
              </a:solidFill>
              <a:latin typeface="微软雅黑" panose="020B0503020204020204" charset="-122"/>
              <a:ea typeface="微软雅黑" panose="020B0503020204020204" charset="-122"/>
              <a:sym typeface="微软雅黑" panose="020B0503020204020204" charset="-122"/>
            </a:endParaRPr>
          </a:p>
          <a:p>
            <a:pPr algn="ctr" eaLnBrk="1" hangingPunct="1">
              <a:lnSpc>
                <a:spcPct val="150000"/>
              </a:lnSpc>
              <a:spcBef>
                <a:spcPct val="0"/>
              </a:spcBef>
              <a:buFont typeface="Arial" panose="020B0604020202020204" pitchFamily="34" charset="0"/>
              <a:buNone/>
            </a:pPr>
            <a:r>
              <a:rPr altLang="en-US" b="1" dirty="0" sz="4400" lang="zh-CN">
                <a:solidFill>
                  <a:schemeClr val="tx1"/>
                </a:solidFill>
                <a:latin typeface="微软雅黑" panose="020B0503020204020204" charset="-122"/>
                <a:ea typeface="微软雅黑" panose="020B0503020204020204" charset="-122"/>
                <a:sym typeface="微软雅黑" panose="020B0503020204020204" charset="-122"/>
              </a:rPr>
              <a:t>正式上线：</a:t>
            </a:r>
            <a:r>
              <a:rPr altLang="zh-CN" b="1" dirty="0" sz="4400" lang="en-US">
                <a:solidFill>
                  <a:schemeClr val="tx1"/>
                </a:solidFill>
                <a:latin typeface="微软雅黑" panose="020B0503020204020204" charset="-122"/>
                <a:ea typeface="微软雅黑" panose="020B0503020204020204" charset="-122"/>
                <a:sym typeface="微软雅黑" panose="020B0503020204020204" charset="-122"/>
              </a:rPr>
              <a:t>2024</a:t>
            </a:r>
            <a:r>
              <a:rPr altLang="en-US" b="1" dirty="0" sz="4400" lang="zh-CN">
                <a:solidFill>
                  <a:schemeClr val="tx1"/>
                </a:solidFill>
                <a:latin typeface="微软雅黑" panose="020B0503020204020204" charset="-122"/>
                <a:ea typeface="微软雅黑" panose="020B0503020204020204" charset="-122"/>
                <a:sym typeface="微软雅黑" panose="020B0503020204020204" charset="-122"/>
              </a:rPr>
              <a:t>年</a:t>
            </a:r>
            <a:r>
              <a:rPr altLang="zh-CN" b="1" dirty="0" sz="4400" lang="en-US">
                <a:solidFill>
                  <a:schemeClr val="tx1"/>
                </a:solidFill>
                <a:latin typeface="微软雅黑" panose="020B0503020204020204" charset="-122"/>
                <a:ea typeface="微软雅黑" panose="020B0503020204020204" charset="-122"/>
                <a:sym typeface="微软雅黑" panose="020B0503020204020204" charset="-122"/>
              </a:rPr>
              <a:t>6</a:t>
            </a:r>
            <a:r>
              <a:rPr altLang="en-US" b="1" dirty="0" sz="4400" lang="zh-CN">
                <a:solidFill>
                  <a:schemeClr val="tx1"/>
                </a:solidFill>
                <a:latin typeface="微软雅黑" panose="020B0503020204020204" charset="-122"/>
                <a:ea typeface="微软雅黑" panose="020B0503020204020204" charset="-122"/>
                <a:sym typeface="微软雅黑" panose="020B0503020204020204" charset="-122"/>
              </a:rPr>
              <a:t>月</a:t>
            </a:r>
            <a:r>
              <a:rPr altLang="zh-CN" b="1" dirty="0" sz="4400" lang="en-US">
                <a:solidFill>
                  <a:schemeClr val="tx1"/>
                </a:solidFill>
                <a:latin typeface="微软雅黑" panose="020B0503020204020204" charset="-122"/>
                <a:ea typeface="微软雅黑" panose="020B0503020204020204" charset="-122"/>
                <a:sym typeface="微软雅黑" panose="020B0503020204020204" charset="-122"/>
              </a:rPr>
              <a:t>30</a:t>
            </a:r>
            <a:r>
              <a:rPr altLang="en-US" b="1" dirty="0" sz="4400" lang="zh-CN">
                <a:solidFill>
                  <a:schemeClr val="tx1"/>
                </a:solidFill>
                <a:latin typeface="微软雅黑" panose="020B0503020204020204" charset="-122"/>
                <a:ea typeface="微软雅黑" panose="020B0503020204020204" charset="-122"/>
                <a:sym typeface="微软雅黑" panose="020B0503020204020204" charset="-122"/>
              </a:rPr>
              <a:t>日</a:t>
            </a:r>
            <a:endParaRPr altLang="en-US" b="1" dirty="0" sz="4400" lang="zh-CN">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048740" name="文本框 104"/>
          <p:cNvSpPr txBox="1"/>
          <p:nvPr/>
        </p:nvSpPr>
        <p:spPr>
          <a:xfrm>
            <a:off x="1292225" y="4054475"/>
            <a:ext cx="6559550" cy="1291590"/>
          </a:xfrm>
          <a:prstGeom prst="rect"/>
          <a:noFill/>
          <a:ln w="9525">
            <a:noFill/>
          </a:ln>
        </p:spPr>
        <p:txBody>
          <a:bodyPr wrap="square">
            <a:spAutoFit/>
          </a:bodyPr>
          <a:p>
            <a:pPr algn="ctr" indent="406400" lvl="0">
              <a:lnSpc>
                <a:spcPct val="150000"/>
              </a:lnSpc>
              <a:buClrTx/>
              <a:buSzTx/>
              <a:buFontTx/>
            </a:pPr>
            <a:r>
              <a:rPr altLang="zh-CN" sz="1800" lang="zh-CN">
                <a:latin typeface="仿宋" panose="02010609060101010101" charset="-122"/>
                <a:ea typeface="仿宋" panose="02010609060101010101" charset="-122"/>
                <a:cs typeface="仿宋" panose="02010609060101010101" charset="-122"/>
                <a:sym typeface="+mn-ea"/>
              </a:rPr>
              <a:t>退休</a:t>
            </a:r>
            <a:r>
              <a:rPr altLang="zh-CN" sz="1800" lang="en-US">
                <a:latin typeface="仿宋" panose="02010609060101010101" charset="-122"/>
                <a:ea typeface="仿宋" panose="02010609060101010101" charset="-122"/>
                <a:cs typeface="仿宋" panose="02010609060101010101" charset="-122"/>
                <a:sym typeface="+mn-ea"/>
              </a:rPr>
              <a:t>“</a:t>
            </a:r>
            <a:r>
              <a:rPr altLang="zh-CN" sz="1800" lang="zh-CN">
                <a:latin typeface="仿宋" panose="02010609060101010101" charset="-122"/>
                <a:ea typeface="仿宋" panose="02010609060101010101" charset="-122"/>
                <a:cs typeface="仿宋" panose="02010609060101010101" charset="-122"/>
                <a:sym typeface="+mn-ea"/>
              </a:rPr>
              <a:t>一件事</a:t>
            </a:r>
            <a:r>
              <a:rPr altLang="zh-CN" sz="1800" lang="en-US">
                <a:latin typeface="仿宋" panose="02010609060101010101" charset="-122"/>
                <a:ea typeface="仿宋" panose="02010609060101010101" charset="-122"/>
                <a:cs typeface="仿宋" panose="02010609060101010101" charset="-122"/>
                <a:sym typeface="+mn-ea"/>
              </a:rPr>
              <a:t>”</a:t>
            </a:r>
            <a:r>
              <a:rPr altLang="zh-CN" sz="1800" lang="zh-CN">
                <a:latin typeface="仿宋" panose="02010609060101010101" charset="-122"/>
                <a:ea typeface="仿宋" panose="02010609060101010101" charset="-122"/>
                <a:cs typeface="仿宋" panose="02010609060101010101" charset="-122"/>
                <a:sym typeface="+mn-ea"/>
              </a:rPr>
              <a:t>系统、</a:t>
            </a:r>
            <a:r>
              <a:rPr altLang="zh-CN" sz="1800" lang="zh-CN">
                <a:latin typeface="仿宋" panose="02010609060101010101" charset="-122"/>
                <a:ea typeface="仿宋" panose="02010609060101010101" charset="-122"/>
                <a:cs typeface="仿宋" panose="02010609060101010101" charset="-122"/>
                <a:sym typeface="+mn-ea"/>
              </a:rPr>
              <a:t>统一身份认证系统</a:t>
            </a:r>
            <a:endParaRPr altLang="zh-CN" sz="1800" lang="zh-CN">
              <a:latin typeface="仿宋" panose="02010609060101010101" charset="-122"/>
              <a:ea typeface="仿宋" panose="02010609060101010101" charset="-122"/>
              <a:cs typeface="仿宋" panose="02010609060101010101" charset="-122"/>
              <a:sym typeface="+mn-ea"/>
            </a:endParaRPr>
          </a:p>
          <a:p>
            <a:pPr algn="ctr" indent="406400" lvl="0">
              <a:lnSpc>
                <a:spcPct val="150000"/>
              </a:lnSpc>
              <a:buClrTx/>
              <a:buSzTx/>
              <a:buFontTx/>
            </a:pPr>
            <a:r>
              <a:rPr altLang="zh-CN" sz="1800" lang="zh-CN">
                <a:latin typeface="仿宋" panose="02010609060101010101" charset="-122"/>
                <a:ea typeface="仿宋" panose="02010609060101010101" charset="-122"/>
                <a:cs typeface="仿宋" panose="02010609060101010101" charset="-122"/>
                <a:sym typeface="+mn-ea"/>
              </a:rPr>
              <a:t>客服咨询电话：</a:t>
            </a:r>
            <a:r>
              <a:rPr altLang="zh-CN" sz="1800" lang="en-US">
                <a:latin typeface="仿宋" panose="02010609060101010101" charset="-122"/>
                <a:ea typeface="仿宋" panose="02010609060101010101" charset="-122"/>
                <a:cs typeface="仿宋" panose="02010609060101010101" charset="-122"/>
                <a:sym typeface="+mn-ea"/>
              </a:rPr>
              <a:t>0431-80767550</a:t>
            </a:r>
            <a:endParaRPr altLang="zh-CN" sz="1800" lang="en-US">
              <a:latin typeface="仿宋" panose="02010609060101010101" charset="-122"/>
              <a:ea typeface="仿宋" panose="02010609060101010101" charset="-122"/>
              <a:cs typeface="仿宋" panose="02010609060101010101" charset="-122"/>
              <a:sym typeface="+mn-ea"/>
            </a:endParaRPr>
          </a:p>
          <a:p>
            <a:pPr algn="ctr" indent="406400" lvl="0">
              <a:lnSpc>
                <a:spcPct val="150000"/>
              </a:lnSpc>
              <a:buClrTx/>
              <a:buSzTx/>
              <a:buFontTx/>
            </a:pPr>
            <a:r>
              <a:rPr altLang="en-US" sz="1800" lang="zh-CN">
                <a:latin typeface="仿宋" panose="02010609060101010101" charset="-122"/>
                <a:ea typeface="仿宋" panose="02010609060101010101" charset="-122"/>
                <a:cs typeface="仿宋" panose="02010609060101010101" charset="-122"/>
                <a:sym typeface="+mn-ea"/>
              </a:rPr>
              <a:t>客服工作时间：</a:t>
            </a:r>
            <a:r>
              <a:rPr altLang="zh-CN" sz="1800" lang="en-US">
                <a:latin typeface="仿宋" panose="02010609060101010101" charset="-122"/>
                <a:ea typeface="仿宋" panose="02010609060101010101" charset="-122"/>
                <a:cs typeface="仿宋" panose="02010609060101010101" charset="-122"/>
                <a:sym typeface="+mn-ea"/>
              </a:rPr>
              <a:t>8</a:t>
            </a:r>
            <a:r>
              <a:rPr altLang="en-US" sz="1800" lang="zh-CN">
                <a:latin typeface="仿宋" panose="02010609060101010101" charset="-122"/>
                <a:ea typeface="仿宋" panose="02010609060101010101" charset="-122"/>
                <a:cs typeface="仿宋" panose="02010609060101010101" charset="-122"/>
                <a:sym typeface="+mn-ea"/>
              </a:rPr>
              <a:t>：</a:t>
            </a:r>
            <a:r>
              <a:rPr altLang="zh-CN" sz="1800" lang="en-US">
                <a:latin typeface="仿宋" panose="02010609060101010101" charset="-122"/>
                <a:ea typeface="仿宋" panose="02010609060101010101" charset="-122"/>
                <a:cs typeface="仿宋" panose="02010609060101010101" charset="-122"/>
                <a:sym typeface="+mn-ea"/>
              </a:rPr>
              <a:t>30—20:00</a:t>
            </a:r>
            <a:r>
              <a:rPr altLang="en-US" sz="1800" lang="zh-CN">
                <a:latin typeface="仿宋" panose="02010609060101010101" charset="-122"/>
                <a:ea typeface="仿宋" panose="02010609060101010101" charset="-122"/>
                <a:cs typeface="仿宋" panose="02010609060101010101" charset="-122"/>
                <a:sym typeface="+mn-ea"/>
              </a:rPr>
              <a:t>（含节假日）</a:t>
            </a:r>
            <a:endParaRPr altLang="en-US" sz="1800" lang="zh-CN">
              <a:latin typeface="仿宋" panose="02010609060101010101" charset="-122"/>
              <a:ea typeface="仿宋" panose="02010609060101010101" charset="-122"/>
              <a:cs typeface="仿宋" panose="02010609060101010101" charset="-122"/>
              <a:sym typeface="+mn-ea"/>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048739"/>
                                        </p:tgtEl>
                                        <p:attrNameLst>
                                          <p:attrName>style.visibility</p:attrName>
                                        </p:attrNameLst>
                                      </p:cBhvr>
                                      <p:to>
                                        <p:strVal val="visible"/>
                                      </p:to>
                                    </p:set>
                                    <p:anim calcmode="lin" valueType="num">
                                      <p:cBhvr>
                                        <p:cTn dur="500" fill="hold" id="7"/>
                                        <p:tgtEl>
                                          <p:spTgt spid="104873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048739"/>
                                        </p:tgtEl>
                                        <p:attrNameLst>
                                          <p:attrName>ppt_y</p:attrName>
                                        </p:attrNameLst>
                                      </p:cBhvr>
                                      <p:tavLst>
                                        <p:tav tm="0">
                                          <p:val>
                                            <p:strVal val="#ppt_y"/>
                                          </p:val>
                                        </p:tav>
                                        <p:tav tm="100000">
                                          <p:val>
                                            <p:strVal val="#ppt_y"/>
                                          </p:val>
                                        </p:tav>
                                      </p:tavLst>
                                    </p:anim>
                                    <p:anim calcmode="lin" valueType="num">
                                      <p:cBhvr>
                                        <p:cTn dur="500" fill="hold" id="9"/>
                                        <p:tgtEl>
                                          <p:spTgt spid="104873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048739"/>
                                        </p:tgtEl>
                                        <p:attrNameLst>
                                          <p:attrName>ppt_w</p:attrName>
                                        </p:attrNameLst>
                                      </p:cBhvr>
                                      <p:tavLst>
                                        <p:tav tm="0">
                                          <p:val>
                                            <p:strVal val="#ppt_w/10"/>
                                          </p:val>
                                        </p:tav>
                                        <p:tav tm="50000">
                                          <p:val>
                                            <p:strVal val="#ppt_w+.01"/>
                                          </p:val>
                                        </p:tav>
                                        <p:tav tm="100000">
                                          <p:val>
                                            <p:strVal val="#ppt_w"/>
                                          </p:val>
                                        </p:tav>
                                      </p:tavLst>
                                    </p:anim>
                                    <p:animEffect>
                                      <p:cBhvr>
                                        <p:cTn dur="500" id="11" tmFilter="0,0; .5, 1; 1, 1"/>
                                        <p:tgtEl>
                                          <p:spTgt spid="1048739"/>
                                        </p:tgtEl>
                                      </p:cBhvr>
                                    </p:animEffect>
                                  </p:childTnLst>
                                </p:cTn>
                              </p:par>
                            </p:childTnLst>
                          </p:cTn>
                        </p:par>
                        <p:par>
                          <p:cTn fill="hold" id="12">
                            <p:stCondLst>
                              <p:cond delay="1899"/>
                            </p:stCondLst>
                            <p:childTnLst>
                              <p:par>
                                <p:cTn fill="hold" grpId="0" id="13" nodeType="afterEffect" presetClass="entr" presetID="3" presetSubtype="10">
                                  <p:stCondLst>
                                    <p:cond delay="0"/>
                                  </p:stCondLst>
                                  <p:childTnLst>
                                    <p:set>
                                      <p:cBhvr>
                                        <p:cTn dur="1" fill="hold" id="14">
                                          <p:stCondLst>
                                            <p:cond delay="0"/>
                                          </p:stCondLst>
                                        </p:cTn>
                                        <p:tgtEl>
                                          <p:spTgt spid="1048740"/>
                                        </p:tgtEl>
                                        <p:attrNameLst>
                                          <p:attrName>style.visibility</p:attrName>
                                        </p:attrNameLst>
                                      </p:cBhvr>
                                      <p:to>
                                        <p:strVal val="visible"/>
                                      </p:to>
                                    </p:set>
                                    <p:animEffect transition="in" filter="blinds(horizontal)">
                                      <p:cBhvr>
                                        <p:cTn dur="500" id="15"/>
                                        <p:tgtEl>
                                          <p:spTgt spid="1048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9" grpId="0" bldLvl="0" autoUpdateAnimBg="0"/>
      <p:bldP spid="10487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p:grpSpPr>
      <p:sp>
        <p:nvSpPr>
          <p:cNvPr id="1048605" name="矩形 2"/>
          <p:cNvSpPr/>
          <p:nvPr/>
        </p:nvSpPr>
        <p:spPr>
          <a:xfrm>
            <a:off x="3340100" y="549275"/>
            <a:ext cx="31546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cs typeface="宋体" panose="02010600030101010101" pitchFamily="2" charset="-122"/>
              </a:rPr>
              <a:t>一、退休“一件事”工作简介</a:t>
            </a:r>
            <a:endParaRPr altLang="en-US" dirty="0" lang="zh-CN">
              <a:solidFill>
                <a:schemeClr val="bg1"/>
              </a:solidFill>
              <a:latin typeface="宋体" panose="02010600030101010101" pitchFamily="2" charset="-122"/>
              <a:cs typeface="宋体" panose="02010600030101010101" pitchFamily="2" charset="-122"/>
            </a:endParaRPr>
          </a:p>
        </p:txBody>
      </p:sp>
      <p:grpSp>
        <p:nvGrpSpPr>
          <p:cNvPr id="53" name="组合 6"/>
          <p:cNvGrpSpPr/>
          <p:nvPr/>
        </p:nvGrpSpPr>
        <p:grpSpPr>
          <a:xfrm>
            <a:off x="752475" y="1894205"/>
            <a:ext cx="7632700" cy="415290"/>
            <a:chOff x="1185" y="2983"/>
            <a:chExt cx="12020" cy="854"/>
          </a:xfrm>
        </p:grpSpPr>
        <p:sp>
          <p:nvSpPr>
            <p:cNvPr id="1048606" name="矩形 1"/>
            <p:cNvSpPr>
              <a:spLocks noChangeArrowheads="1"/>
            </p:cNvSpPr>
            <p:nvPr/>
          </p:nvSpPr>
          <p:spPr bwMode="auto">
            <a:xfrm>
              <a:off x="1185" y="3028"/>
              <a:ext cx="12020" cy="792"/>
            </a:xfrm>
            <a:prstGeom prst="rect"/>
            <a:solidFill>
              <a:srgbClr val="31859B"/>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sz="1800" lang="zh-CN">
                <a:solidFill>
                  <a:srgbClr val="FFFFFF"/>
                </a:solidFill>
                <a:latin typeface="宋体" panose="02010600030101010101" pitchFamily="2" charset="-122"/>
                <a:sym typeface="宋体" panose="02010600030101010101" pitchFamily="2" charset="-122"/>
              </a:endParaRPr>
            </a:p>
          </p:txBody>
        </p:sp>
        <p:pic>
          <p:nvPicPr>
            <p:cNvPr id="2097154" name="Picture 36" descr="C:\Users\v-jtobey.REDMOND\AppData\Local\MetroStyleAddIn\Icons\Passion.wmf"/>
            <p:cNvPicPr>
              <a:picLocks noChangeAspect="1" noChangeArrowheads="1"/>
            </p:cNvPicPr>
            <p:nvPr/>
          </p:nvPicPr>
          <p:blipFill>
            <a:blip xmlns:r="http://schemas.openxmlformats.org/officeDocument/2006/relationships" r:embed="rId1" cstate="print"/>
            <a:srcRect/>
            <a:stretch>
              <a:fillRect/>
            </a:stretch>
          </p:blipFill>
          <p:spPr bwMode="auto">
            <a:xfrm>
              <a:off x="1960" y="3028"/>
              <a:ext cx="415" cy="792"/>
            </a:xfrm>
            <a:prstGeom prst="rect"/>
            <a:noFill/>
            <a:ln>
              <a:noFill/>
            </a:ln>
            <a:effectLst>
              <a:outerShdw algn="tl" blurRad="50800" dir="2700000" dist="38100" rotWithShape="0">
                <a:prstClr val="black">
                  <a:alpha val="40000"/>
                </a:prstClr>
              </a:outerShdw>
            </a:effectLst>
          </p:spPr>
        </p:pic>
        <p:pic>
          <p:nvPicPr>
            <p:cNvPr id="2097155" name="Picture 48"/>
            <p:cNvPicPr>
              <a:picLocks noChangeAspect="1" noChangeArrowheads="1"/>
            </p:cNvPicPr>
            <p:nvPr/>
          </p:nvPicPr>
          <p:blipFill>
            <a:blip xmlns:r="http://schemas.openxmlformats.org/officeDocument/2006/relationships" r:embed="rId2" cstate="print"/>
            <a:srcRect/>
            <a:stretch>
              <a:fillRect/>
            </a:stretch>
          </p:blipFill>
          <p:spPr bwMode="auto">
            <a:xfrm>
              <a:off x="4873" y="2983"/>
              <a:ext cx="825" cy="855"/>
            </a:xfrm>
            <a:prstGeom prst="rect"/>
            <a:noFill/>
            <a:ln>
              <a:noFill/>
            </a:ln>
            <a:effectLst>
              <a:outerShdw algn="tl" blurRad="50800" dir="2700000" dist="38100" rotWithShape="0">
                <a:prstClr val="black">
                  <a:alpha val="40000"/>
                </a:prstClr>
              </a:outerShdw>
            </a:effectLst>
          </p:spPr>
        </p:pic>
        <p:pic>
          <p:nvPicPr>
            <p:cNvPr id="2097156" name="Picture 9" descr="C:\Users\Jonahs\Dropbox\Projects SCOTT\MEET Windows Azure\source\Background\tile-icon-messaging.png"/>
            <p:cNvPicPr>
              <a:picLocks noChangeAspect="1" noChangeArrowheads="1"/>
            </p:cNvPicPr>
            <p:nvPr/>
          </p:nvPicPr>
          <p:blipFill>
            <a:blip xmlns:r="http://schemas.openxmlformats.org/officeDocument/2006/relationships" r:embed="rId3" cstate="print"/>
            <a:srcRect/>
            <a:stretch>
              <a:fillRect/>
            </a:stretch>
          </p:blipFill>
          <p:spPr bwMode="auto">
            <a:xfrm>
              <a:off x="8195" y="3028"/>
              <a:ext cx="795" cy="792"/>
            </a:xfrm>
            <a:prstGeom prst="rect"/>
            <a:noFill/>
            <a:ln>
              <a:noFill/>
            </a:ln>
            <a:effectLst>
              <a:outerShdw algn="tl" blurRad="50800" dir="2700000" dist="38100" rotWithShape="0">
                <a:prstClr val="black">
                  <a:alpha val="40000"/>
                </a:prstClr>
              </a:outerShdw>
            </a:effectLst>
          </p:spPr>
        </p:pic>
        <p:pic>
          <p:nvPicPr>
            <p:cNvPr id="2097157" name="Picture 4" descr="C:\Users\Jonahs\Dropbox\Projects SCOTT\MEET Windows Azure\source\Background\tile-icon-cache.png"/>
            <p:cNvPicPr>
              <a:picLocks noChangeAspect="1" noChangeArrowheads="1"/>
            </p:cNvPicPr>
            <p:nvPr/>
          </p:nvPicPr>
          <p:blipFill>
            <a:blip xmlns:r="http://schemas.openxmlformats.org/officeDocument/2006/relationships" r:embed="rId4" cstate="print"/>
            <a:srcRect/>
            <a:stretch>
              <a:fillRect/>
            </a:stretch>
          </p:blipFill>
          <p:spPr bwMode="auto">
            <a:xfrm>
              <a:off x="11485" y="3028"/>
              <a:ext cx="795" cy="792"/>
            </a:xfrm>
            <a:prstGeom prst="rect"/>
            <a:noFill/>
            <a:ln>
              <a:noFill/>
            </a:ln>
            <a:effectLst>
              <a:outerShdw algn="tl" blurRad="50800" dir="2700000" dist="38100" rotWithShape="0">
                <a:prstClr val="black">
                  <a:alpha val="40000"/>
                </a:prstClr>
              </a:outerShdw>
            </a:effectLst>
          </p:spPr>
        </p:pic>
      </p:grpSp>
      <p:sp>
        <p:nvSpPr>
          <p:cNvPr id="1048607" name="等腰三角形 6"/>
          <p:cNvSpPr>
            <a:spLocks noChangeArrowheads="1"/>
          </p:cNvSpPr>
          <p:nvPr/>
        </p:nvSpPr>
        <p:spPr bwMode="auto">
          <a:xfrm flipV="1">
            <a:off x="1203325" y="2381885"/>
            <a:ext cx="304800" cy="261938"/>
          </a:xfrm>
          <a:prstGeom prst="triangle">
            <a:avLst>
              <a:gd name="adj" fmla="val 50000"/>
            </a:avLst>
          </a:prstGeom>
          <a:solidFill>
            <a:srgbClr val="E36C09"/>
          </a:solidFill>
          <a:ln>
            <a:noFill/>
          </a:ln>
          <a:effectLst>
            <a:outerShdw algn="tl" blurRad="50800" dir="2700000" dist="38100"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sz="1800" lang="zh-CN">
              <a:solidFill>
                <a:srgbClr val="FFFFFF"/>
              </a:solidFill>
              <a:latin typeface="宋体" panose="02010600030101010101" pitchFamily="2" charset="-122"/>
              <a:sym typeface="宋体" panose="02010600030101010101" pitchFamily="2" charset="-122"/>
            </a:endParaRPr>
          </a:p>
        </p:txBody>
      </p:sp>
      <p:sp>
        <p:nvSpPr>
          <p:cNvPr id="1048608" name="等腰三角形 7"/>
          <p:cNvSpPr>
            <a:spLocks noChangeArrowheads="1"/>
          </p:cNvSpPr>
          <p:nvPr/>
        </p:nvSpPr>
        <p:spPr bwMode="auto">
          <a:xfrm flipV="1">
            <a:off x="3203575" y="2381885"/>
            <a:ext cx="304800" cy="261938"/>
          </a:xfrm>
          <a:prstGeom prst="triangle">
            <a:avLst>
              <a:gd name="adj" fmla="val 50000"/>
            </a:avLst>
          </a:prstGeom>
          <a:solidFill>
            <a:srgbClr val="E36C09"/>
          </a:solidFill>
          <a:ln>
            <a:noFill/>
          </a:ln>
          <a:effectLst>
            <a:outerShdw algn="tl" blurRad="50800" dir="2700000" dist="38100"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sz="1800" lang="zh-CN">
              <a:solidFill>
                <a:srgbClr val="FFFFFF"/>
              </a:solidFill>
              <a:latin typeface="宋体" panose="02010600030101010101" pitchFamily="2" charset="-122"/>
              <a:sym typeface="宋体" panose="02010600030101010101" pitchFamily="2" charset="-122"/>
            </a:endParaRPr>
          </a:p>
        </p:txBody>
      </p:sp>
      <p:sp>
        <p:nvSpPr>
          <p:cNvPr id="1048609" name="等腰三角形 8"/>
          <p:cNvSpPr>
            <a:spLocks noChangeArrowheads="1"/>
          </p:cNvSpPr>
          <p:nvPr/>
        </p:nvSpPr>
        <p:spPr bwMode="auto">
          <a:xfrm flipV="1">
            <a:off x="5303838" y="2381885"/>
            <a:ext cx="303212" cy="261938"/>
          </a:xfrm>
          <a:prstGeom prst="triangle">
            <a:avLst>
              <a:gd name="adj" fmla="val 50000"/>
            </a:avLst>
          </a:prstGeom>
          <a:solidFill>
            <a:srgbClr val="E36C09"/>
          </a:solidFill>
          <a:ln>
            <a:noFill/>
          </a:ln>
          <a:effectLst>
            <a:outerShdw algn="tl" blurRad="50800" dir="2700000" dist="38100"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sz="1800" lang="zh-CN">
              <a:solidFill>
                <a:srgbClr val="FFFFFF"/>
              </a:solidFill>
              <a:latin typeface="宋体" panose="02010600030101010101" pitchFamily="2" charset="-122"/>
              <a:sym typeface="宋体" panose="02010600030101010101" pitchFamily="2" charset="-122"/>
            </a:endParaRPr>
          </a:p>
        </p:txBody>
      </p:sp>
      <p:sp>
        <p:nvSpPr>
          <p:cNvPr id="1048610" name="等腰三角形 9"/>
          <p:cNvSpPr>
            <a:spLocks noChangeArrowheads="1"/>
          </p:cNvSpPr>
          <p:nvPr/>
        </p:nvSpPr>
        <p:spPr bwMode="auto">
          <a:xfrm flipV="1">
            <a:off x="7392988" y="2381885"/>
            <a:ext cx="304800" cy="261938"/>
          </a:xfrm>
          <a:prstGeom prst="triangle">
            <a:avLst>
              <a:gd name="adj" fmla="val 50000"/>
            </a:avLst>
          </a:prstGeom>
          <a:solidFill>
            <a:srgbClr val="E36C09"/>
          </a:solidFill>
          <a:ln>
            <a:noFill/>
          </a:ln>
          <a:effectLst>
            <a:outerShdw algn="tl" blurRad="50800" dir="2700000" dist="38100"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sz="1800" lang="zh-CN">
              <a:solidFill>
                <a:srgbClr val="FFFFFF"/>
              </a:solidFill>
              <a:latin typeface="宋体" panose="02010600030101010101" pitchFamily="2" charset="-122"/>
              <a:sym typeface="宋体" panose="02010600030101010101" pitchFamily="2" charset="-122"/>
            </a:endParaRPr>
          </a:p>
        </p:txBody>
      </p:sp>
      <p:sp>
        <p:nvSpPr>
          <p:cNvPr id="1048611" name="TextBox 10"/>
          <p:cNvSpPr>
            <a:spLocks noChangeArrowheads="1"/>
          </p:cNvSpPr>
          <p:nvPr/>
        </p:nvSpPr>
        <p:spPr bwMode="auto">
          <a:xfrm>
            <a:off x="467995" y="3141700"/>
            <a:ext cx="2020888" cy="2758441"/>
          </a:xfrm>
          <a:prstGeom prst="rect"/>
          <a:solidFill>
            <a:schemeClr val="accent1">
              <a:lumMod val="50000"/>
              <a:alpha val="1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Clr>
                <a:srgbClr val="E36C09"/>
              </a:buClr>
              <a:buFont typeface="Arial" panose="020B0604020202020204" pitchFamily="34" charset="0"/>
              <a:buNone/>
            </a:pPr>
            <a:r>
              <a:rPr altLang="en-US" dirty="0" sz="1200" lang="zh-CN">
                <a:solidFill>
                  <a:srgbClr val="000000"/>
                </a:solidFill>
                <a:sym typeface="宋体" panose="02010600030101010101" pitchFamily="2" charset="-122"/>
              </a:rPr>
              <a:t>       通过吉事办网厅为职工发起退休</a:t>
            </a:r>
            <a:r>
              <a:rPr altLang="zh-CN" dirty="0" sz="1200" lang="en-US">
                <a:solidFill>
                  <a:srgbClr val="000000"/>
                </a:solidFill>
                <a:sym typeface="宋体" panose="02010600030101010101" pitchFamily="2" charset="-122"/>
              </a:rPr>
              <a:t>“</a:t>
            </a:r>
            <a:r>
              <a:rPr altLang="en-US" dirty="0" sz="1200" lang="zh-CN">
                <a:solidFill>
                  <a:srgbClr val="000000"/>
                </a:solidFill>
                <a:sym typeface="宋体" panose="02010600030101010101" pitchFamily="2" charset="-122"/>
              </a:rPr>
              <a:t>一件事</a:t>
            </a:r>
            <a:r>
              <a:rPr altLang="zh-CN" dirty="0" sz="1200" lang="en-US">
                <a:solidFill>
                  <a:srgbClr val="000000"/>
                </a:solidFill>
                <a:sym typeface="宋体" panose="02010600030101010101" pitchFamily="2" charset="-122"/>
              </a:rPr>
              <a:t>”</a:t>
            </a:r>
            <a:r>
              <a:rPr altLang="en-US" dirty="0" sz="1200" lang="zh-CN">
                <a:solidFill>
                  <a:srgbClr val="000000"/>
                </a:solidFill>
                <a:sym typeface="宋体" panose="02010600030101010101" pitchFamily="2" charset="-122"/>
              </a:rPr>
              <a:t>申请，不必再分别向社保、医保、公积金经办机构提起退休业务申请。</a:t>
            </a:r>
            <a:endParaRPr altLang="en-US" dirty="0" sz="1200" lang="zh-CN">
              <a:solidFill>
                <a:srgbClr val="000000"/>
              </a:solidFill>
              <a:sym typeface="宋体" panose="02010600030101010101" pitchFamily="2" charset="-122"/>
            </a:endParaRPr>
          </a:p>
          <a:p>
            <a:pPr eaLnBrk="1" hangingPunct="1">
              <a:lnSpc>
                <a:spcPct val="150000"/>
              </a:lnSpc>
              <a:spcBef>
                <a:spcPct val="0"/>
              </a:spcBef>
              <a:buClr>
                <a:srgbClr val="E36C09"/>
              </a:buClr>
              <a:buFont typeface="Arial" panose="020B0604020202020204" pitchFamily="34" charset="0"/>
              <a:buNone/>
            </a:pPr>
            <a:r>
              <a:rPr altLang="en-US" dirty="0" sz="1200" lang="zh-CN">
                <a:solidFill>
                  <a:srgbClr val="000000"/>
                </a:solidFill>
                <a:sym typeface="宋体" panose="02010600030101010101" pitchFamily="2" charset="-122"/>
              </a:rPr>
              <a:t>        各业务保留原有经办渠道，满足多种经办需求。</a:t>
            </a:r>
            <a:endParaRPr altLang="en-US" dirty="0" sz="1200" lang="zh-CN">
              <a:solidFill>
                <a:srgbClr val="000000"/>
              </a:solidFill>
              <a:sym typeface="宋体" panose="02010600030101010101" pitchFamily="2" charset="-122"/>
            </a:endParaRPr>
          </a:p>
          <a:p>
            <a:pPr eaLnBrk="1" hangingPunct="1">
              <a:lnSpc>
                <a:spcPct val="150000"/>
              </a:lnSpc>
              <a:spcBef>
                <a:spcPct val="0"/>
              </a:spcBef>
              <a:buClr>
                <a:srgbClr val="E36C09"/>
              </a:buClr>
              <a:buFont typeface="Arial" panose="020B0604020202020204" pitchFamily="34" charset="0"/>
              <a:buNone/>
            </a:pPr>
            <a:endParaRPr altLang="en-US" dirty="0" sz="1200" lang="zh-CN">
              <a:solidFill>
                <a:srgbClr val="000000"/>
              </a:solidFill>
              <a:sym typeface="宋体" panose="02010600030101010101" pitchFamily="2" charset="-122"/>
            </a:endParaRPr>
          </a:p>
          <a:p>
            <a:pPr eaLnBrk="1" hangingPunct="1">
              <a:lnSpc>
                <a:spcPct val="150000"/>
              </a:lnSpc>
              <a:spcBef>
                <a:spcPct val="0"/>
              </a:spcBef>
              <a:buClr>
                <a:srgbClr val="E36C09"/>
              </a:buClr>
              <a:buFont typeface="Arial" panose="020B0604020202020204" pitchFamily="34" charset="0"/>
              <a:buNone/>
            </a:pPr>
            <a:endParaRPr altLang="en-US" dirty="0" sz="1200" lang="zh-CN">
              <a:solidFill>
                <a:srgbClr val="000000"/>
              </a:solidFill>
              <a:sym typeface="宋体" panose="02010600030101010101" pitchFamily="2" charset="-122"/>
            </a:endParaRPr>
          </a:p>
          <a:p>
            <a:pPr eaLnBrk="1" hangingPunct="1">
              <a:lnSpc>
                <a:spcPct val="150000"/>
              </a:lnSpc>
              <a:spcBef>
                <a:spcPct val="0"/>
              </a:spcBef>
              <a:buClr>
                <a:srgbClr val="E36C09"/>
              </a:buClr>
              <a:buFont typeface="Arial" panose="020B0604020202020204" pitchFamily="34" charset="0"/>
              <a:buNone/>
            </a:pPr>
            <a:endParaRPr altLang="en-US" dirty="0" sz="1200" lang="zh-CN">
              <a:solidFill>
                <a:srgbClr val="000000"/>
              </a:solidFill>
              <a:sym typeface="宋体" panose="02010600030101010101" pitchFamily="2" charset="-122"/>
            </a:endParaRPr>
          </a:p>
        </p:txBody>
      </p:sp>
      <p:sp>
        <p:nvSpPr>
          <p:cNvPr id="1048612" name="矩形 11"/>
          <p:cNvSpPr>
            <a:spLocks noChangeArrowheads="1"/>
          </p:cNvSpPr>
          <p:nvPr/>
        </p:nvSpPr>
        <p:spPr bwMode="auto">
          <a:xfrm>
            <a:off x="346075" y="2643823"/>
            <a:ext cx="2020888" cy="368300"/>
          </a:xfrm>
          <a:prstGeom prst="rect"/>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altLang="zh-CN" b="1" dirty="0" sz="1800" lang="zh-CN">
                <a:solidFill>
                  <a:srgbClr val="E36C09"/>
                </a:solidFill>
                <a:sym typeface="宋体" panose="02010600030101010101" pitchFamily="2" charset="-122"/>
              </a:rPr>
              <a:t>方式多元化</a:t>
            </a:r>
            <a:endParaRPr altLang="zh-CN" b="1" dirty="0" sz="1800" lang="zh-CN">
              <a:solidFill>
                <a:srgbClr val="E36C09"/>
              </a:solidFill>
              <a:sym typeface="宋体" panose="02010600030101010101" pitchFamily="2" charset="-122"/>
            </a:endParaRPr>
          </a:p>
        </p:txBody>
      </p:sp>
      <p:sp>
        <p:nvSpPr>
          <p:cNvPr id="1048613" name="矩形 13"/>
          <p:cNvSpPr>
            <a:spLocks noChangeArrowheads="1"/>
          </p:cNvSpPr>
          <p:nvPr/>
        </p:nvSpPr>
        <p:spPr bwMode="auto">
          <a:xfrm>
            <a:off x="2346325" y="2643823"/>
            <a:ext cx="2020888" cy="368300"/>
          </a:xfrm>
          <a:prstGeom prst="rect"/>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altLang="en-US" b="1" dirty="0" sz="1800" lang="zh-CN">
                <a:solidFill>
                  <a:srgbClr val="E36C09"/>
                </a:solidFill>
                <a:sym typeface="宋体" panose="02010600030101010101" pitchFamily="2" charset="-122"/>
              </a:rPr>
              <a:t>服务定制化</a:t>
            </a:r>
            <a:endParaRPr altLang="en-US" b="1" dirty="0" sz="1800" lang="zh-CN">
              <a:solidFill>
                <a:srgbClr val="E36C09"/>
              </a:solidFill>
              <a:sym typeface="宋体" panose="02010600030101010101" pitchFamily="2" charset="-122"/>
            </a:endParaRPr>
          </a:p>
        </p:txBody>
      </p:sp>
      <p:sp>
        <p:nvSpPr>
          <p:cNvPr id="1048614" name="TextBox 14"/>
          <p:cNvSpPr>
            <a:spLocks noChangeArrowheads="1"/>
          </p:cNvSpPr>
          <p:nvPr/>
        </p:nvSpPr>
        <p:spPr bwMode="auto">
          <a:xfrm>
            <a:off x="4565650" y="3141812"/>
            <a:ext cx="2022475" cy="2758440"/>
          </a:xfrm>
          <a:prstGeom prst="rect"/>
          <a:solidFill>
            <a:schemeClr val="accent5">
              <a:lumMod val="50000"/>
              <a:alpha val="1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Clr>
                <a:srgbClr val="E36C09"/>
              </a:buClr>
              <a:buFont typeface="Arial" panose="020B0604020202020204" pitchFamily="34" charset="0"/>
              <a:buNone/>
            </a:pPr>
            <a:r>
              <a:rPr altLang="en-US" dirty="0" sz="1200" lang="zh-CN">
                <a:solidFill>
                  <a:srgbClr val="000000"/>
                </a:solidFill>
              </a:rPr>
              <a:t>      </a:t>
            </a:r>
            <a:r>
              <a:rPr altLang="zh-CN" dirty="0" sz="1200" lang="en-US">
                <a:solidFill>
                  <a:srgbClr val="000000"/>
                </a:solidFill>
                <a:sym typeface="宋体" panose="02010600030101010101" pitchFamily="2" charset="-122"/>
              </a:rPr>
              <a:t>  </a:t>
            </a:r>
            <a:r>
              <a:rPr altLang="en-US" dirty="0" sz="1200" lang="zh-CN">
                <a:solidFill>
                  <a:srgbClr val="000000"/>
                </a:solidFill>
                <a:sym typeface="宋体" panose="02010600030101010101" pitchFamily="2" charset="-122"/>
              </a:rPr>
              <a:t>集成办理退休资格确认、养老保险待遇核定、医保视同缴费年限核定、提取住房公积金等</a:t>
            </a:r>
            <a:r>
              <a:rPr altLang="zh-CN" dirty="0" sz="1200" lang="en-US">
                <a:solidFill>
                  <a:srgbClr val="000000"/>
                </a:solidFill>
                <a:sym typeface="宋体" panose="02010600030101010101" pitchFamily="2" charset="-122"/>
              </a:rPr>
              <a:t>10</a:t>
            </a:r>
            <a:r>
              <a:rPr altLang="en-US" dirty="0" sz="1200" lang="zh-CN">
                <a:solidFill>
                  <a:srgbClr val="000000"/>
                </a:solidFill>
                <a:sym typeface="宋体" panose="02010600030101010101" pitchFamily="2" charset="-122"/>
              </a:rPr>
              <a:t>项与退休相关的业务事项。</a:t>
            </a:r>
            <a:endParaRPr altLang="en-US" dirty="0" sz="1200" lang="zh-CN">
              <a:solidFill>
                <a:srgbClr val="000000"/>
              </a:solidFill>
              <a:sym typeface="宋体" panose="02010600030101010101" pitchFamily="2" charset="-122"/>
            </a:endParaRPr>
          </a:p>
          <a:p>
            <a:pPr eaLnBrk="1" hangingPunct="1">
              <a:lnSpc>
                <a:spcPct val="150000"/>
              </a:lnSpc>
              <a:spcBef>
                <a:spcPct val="0"/>
              </a:spcBef>
              <a:buClr>
                <a:srgbClr val="E36C09"/>
              </a:buClr>
              <a:buFont typeface="Arial" panose="020B0604020202020204" pitchFamily="34" charset="0"/>
              <a:buNone/>
            </a:pPr>
            <a:r>
              <a:rPr altLang="en-US" dirty="0" sz="1200" lang="zh-CN">
                <a:solidFill>
                  <a:srgbClr val="000000"/>
                </a:solidFill>
                <a:sym typeface="宋体" panose="02010600030101010101" pitchFamily="2" charset="-122"/>
              </a:rPr>
              <a:t>        </a:t>
            </a:r>
            <a:r>
              <a:rPr altLang="en-US" dirty="0" sz="1200" lang="zh-CN">
                <a:solidFill>
                  <a:srgbClr val="000000"/>
                </a:solidFill>
                <a:sym typeface="+mn-ea"/>
              </a:rPr>
              <a:t>数据共享代替人员跑动，业务经办时限由</a:t>
            </a:r>
            <a:r>
              <a:rPr altLang="zh-CN" dirty="0" sz="1200" lang="en-US">
                <a:solidFill>
                  <a:srgbClr val="000000"/>
                </a:solidFill>
                <a:sym typeface="+mn-ea"/>
              </a:rPr>
              <a:t>10</a:t>
            </a:r>
            <a:r>
              <a:rPr altLang="en-US" dirty="0" sz="1200" lang="zh-CN">
                <a:solidFill>
                  <a:srgbClr val="000000"/>
                </a:solidFill>
                <a:sym typeface="+mn-ea"/>
              </a:rPr>
              <a:t>个工作日缩短为最快当天办结。</a:t>
            </a:r>
            <a:endParaRPr altLang="en-US" dirty="0" sz="1200" lang="zh-CN">
              <a:solidFill>
                <a:srgbClr val="000000"/>
              </a:solidFill>
              <a:sym typeface="+mn-ea"/>
            </a:endParaRPr>
          </a:p>
          <a:p>
            <a:pPr eaLnBrk="1" hangingPunct="1">
              <a:lnSpc>
                <a:spcPct val="150000"/>
              </a:lnSpc>
              <a:spcBef>
                <a:spcPct val="0"/>
              </a:spcBef>
              <a:buClr>
                <a:srgbClr val="E36C09"/>
              </a:buClr>
              <a:buFont typeface="Arial" panose="020B0604020202020204" pitchFamily="34" charset="0"/>
              <a:buNone/>
            </a:pPr>
            <a:endParaRPr altLang="en-US" dirty="0" sz="1200" lang="zh-CN">
              <a:solidFill>
                <a:srgbClr val="000000"/>
              </a:solidFill>
              <a:sym typeface="宋体" panose="02010600030101010101" pitchFamily="2" charset="-122"/>
            </a:endParaRPr>
          </a:p>
          <a:p>
            <a:pPr eaLnBrk="1" hangingPunct="1">
              <a:lnSpc>
                <a:spcPct val="150000"/>
              </a:lnSpc>
              <a:spcBef>
                <a:spcPct val="0"/>
              </a:spcBef>
              <a:buClr>
                <a:srgbClr val="E36C09"/>
              </a:buClr>
              <a:buFont typeface="Arial" panose="020B0604020202020204" pitchFamily="34" charset="0"/>
              <a:buNone/>
            </a:pPr>
            <a:endParaRPr altLang="en-US" dirty="0" sz="1200" lang="zh-CN">
              <a:solidFill>
                <a:srgbClr val="000000"/>
              </a:solidFill>
              <a:sym typeface="宋体" panose="02010600030101010101" pitchFamily="2" charset="-122"/>
            </a:endParaRPr>
          </a:p>
        </p:txBody>
      </p:sp>
      <p:sp>
        <p:nvSpPr>
          <p:cNvPr id="1048615" name="TextBox 16"/>
          <p:cNvSpPr>
            <a:spLocks noChangeArrowheads="1"/>
          </p:cNvSpPr>
          <p:nvPr/>
        </p:nvSpPr>
        <p:spPr bwMode="auto">
          <a:xfrm>
            <a:off x="6656070" y="3141896"/>
            <a:ext cx="2022475" cy="2758440"/>
          </a:xfrm>
          <a:prstGeom prst="rect"/>
          <a:solidFill>
            <a:schemeClr val="accent5">
              <a:lumMod val="50000"/>
              <a:alpha val="1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Clr>
                <a:srgbClr val="E36C09"/>
              </a:buClr>
              <a:buFont typeface="Arial" panose="020B0604020202020204" pitchFamily="34" charset="0"/>
              <a:buNone/>
            </a:pPr>
            <a:r>
              <a:rPr altLang="en-US" dirty="0" sz="1200" lang="zh-CN">
                <a:solidFill>
                  <a:srgbClr val="000000"/>
                </a:solidFill>
              </a:rPr>
              <a:t>            </a:t>
            </a:r>
            <a:r>
              <a:rPr altLang="en-US" dirty="0" sz="1200" lang="zh-CN">
                <a:solidFill>
                  <a:srgbClr val="000000"/>
                </a:solidFill>
                <a:sym typeface="+mn-ea"/>
              </a:rPr>
              <a:t>精简业务材料，企业发起退休一件事时无需提供任何材料。退休审批表由系统自动生成、主动推送至相关部门，无需向各部门多次提供，降低办事成本。</a:t>
            </a:r>
            <a:endParaRPr altLang="en-US" dirty="0" sz="1200" lang="zh-CN">
              <a:solidFill>
                <a:srgbClr val="000000"/>
              </a:solidFill>
              <a:sym typeface="+mn-ea"/>
            </a:endParaRPr>
          </a:p>
          <a:p>
            <a:pPr eaLnBrk="1" hangingPunct="1">
              <a:lnSpc>
                <a:spcPct val="150000"/>
              </a:lnSpc>
              <a:spcBef>
                <a:spcPct val="0"/>
              </a:spcBef>
              <a:buClr>
                <a:srgbClr val="E36C09"/>
              </a:buClr>
              <a:buFont typeface="Arial" panose="020B0604020202020204" pitchFamily="34" charset="0"/>
              <a:buNone/>
            </a:pPr>
            <a:r>
              <a:rPr altLang="en-US" dirty="0" sz="1200" lang="zh-CN">
                <a:solidFill>
                  <a:srgbClr val="000000"/>
                </a:solidFill>
                <a:sym typeface="宋体" panose="02010600030101010101" pitchFamily="2" charset="-122"/>
              </a:rPr>
              <a:t>        企业及退休人员均可通过吉事办随时查询业务经办进度及结果，降低查询、咨询成本。</a:t>
            </a:r>
            <a:endParaRPr altLang="en-US" dirty="0" sz="1200" lang="zh-CN">
              <a:solidFill>
                <a:srgbClr val="000000"/>
              </a:solidFill>
              <a:sym typeface="宋体" panose="02010600030101010101" pitchFamily="2" charset="-122"/>
            </a:endParaRPr>
          </a:p>
        </p:txBody>
      </p:sp>
      <p:sp>
        <p:nvSpPr>
          <p:cNvPr id="1048616" name="直接连接符 20"/>
          <p:cNvSpPr>
            <a:spLocks noChangeShapeType="1"/>
          </p:cNvSpPr>
          <p:nvPr/>
        </p:nvSpPr>
        <p:spPr bwMode="auto">
          <a:xfrm flipV="1">
            <a:off x="4364038" y="2987040"/>
            <a:ext cx="1587" cy="1095375"/>
          </a:xfrm>
          <a:prstGeom prst="line"/>
          <a:noFill/>
          <a:ln w="9525">
            <a:solidFill>
              <a:schemeClr val="bg1"/>
            </a:solidFill>
            <a:round/>
          </a:ln>
        </p:spPr>
        <p:txBody>
          <a:bodyPr/>
          <a:p>
            <a:endParaRPr altLang="en-US" lang="zh-CN"/>
          </a:p>
        </p:txBody>
      </p:sp>
      <p:sp>
        <p:nvSpPr>
          <p:cNvPr id="1048617" name="直接连接符 21"/>
          <p:cNvSpPr>
            <a:spLocks noChangeShapeType="1"/>
          </p:cNvSpPr>
          <p:nvPr/>
        </p:nvSpPr>
        <p:spPr bwMode="auto">
          <a:xfrm flipV="1">
            <a:off x="6465888" y="2987040"/>
            <a:ext cx="1587" cy="1095375"/>
          </a:xfrm>
          <a:prstGeom prst="line"/>
          <a:noFill/>
          <a:ln w="9525">
            <a:solidFill>
              <a:schemeClr val="bg1"/>
            </a:solidFill>
            <a:round/>
          </a:ln>
        </p:spPr>
        <p:txBody>
          <a:bodyPr/>
          <a:p>
            <a:endParaRPr altLang="en-US" lang="zh-CN"/>
          </a:p>
        </p:txBody>
      </p:sp>
      <p:sp>
        <p:nvSpPr>
          <p:cNvPr id="1048618" name="TextBox 4"/>
          <p:cNvSpPr>
            <a:spLocks noChangeArrowheads="1"/>
          </p:cNvSpPr>
          <p:nvPr/>
        </p:nvSpPr>
        <p:spPr bwMode="auto">
          <a:xfrm>
            <a:off x="2854325" y="1283335"/>
            <a:ext cx="3429000" cy="460375"/>
          </a:xfrm>
          <a:prstGeom prst="rect"/>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altLang="en-US" dirty="0" sz="2400" lang="zh-CN">
                <a:solidFill>
                  <a:srgbClr val="E36C09"/>
                </a:solidFill>
                <a:latin typeface="楷体" panose="02010609060101010101" pitchFamily="49" charset="-122"/>
                <a:ea typeface="楷体" panose="02010609060101010101" pitchFamily="49" charset="-122"/>
              </a:rPr>
              <a:t>（二）工作目标</a:t>
            </a:r>
            <a:endParaRPr altLang="en-US" dirty="0" sz="2400" lang="zh-CN">
              <a:solidFill>
                <a:srgbClr val="E36C09"/>
              </a:solidFill>
              <a:latin typeface="楷体" panose="02010609060101010101" pitchFamily="49" charset="-122"/>
              <a:ea typeface="楷体" panose="02010609060101010101" pitchFamily="49" charset="-122"/>
            </a:endParaRPr>
          </a:p>
        </p:txBody>
      </p:sp>
      <p:sp>
        <p:nvSpPr>
          <p:cNvPr id="1048619" name="TextBox 10"/>
          <p:cNvSpPr>
            <a:spLocks noChangeArrowheads="1"/>
          </p:cNvSpPr>
          <p:nvPr/>
        </p:nvSpPr>
        <p:spPr bwMode="auto">
          <a:xfrm>
            <a:off x="2560955" y="3141980"/>
            <a:ext cx="1899285" cy="2758440"/>
          </a:xfrm>
          <a:prstGeom prst="rect"/>
          <a:solidFill>
            <a:schemeClr val="accent5">
              <a:lumMod val="50000"/>
              <a:alpha val="1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Clr>
                <a:srgbClr val="E36C09"/>
              </a:buClr>
              <a:buFont typeface="Arial" panose="020B0604020202020204" pitchFamily="34" charset="0"/>
              <a:buNone/>
            </a:pPr>
            <a:r>
              <a:rPr altLang="zh-CN" dirty="0" sz="1200" lang="en-US">
                <a:solidFill>
                  <a:srgbClr val="000000"/>
                </a:solidFill>
                <a:sym typeface="宋体" panose="02010600030101010101" pitchFamily="2" charset="-122"/>
              </a:rPr>
              <a:t>       </a:t>
            </a:r>
            <a:r>
              <a:rPr altLang="en-US" dirty="0" sz="1200" lang="zh-CN">
                <a:solidFill>
                  <a:srgbClr val="000000"/>
                </a:solidFill>
                <a:sym typeface="宋体" panose="02010600030101010101" pitchFamily="2" charset="-122"/>
              </a:rPr>
              <a:t>企业可根据业务需求自由组合所需办理的业务事项，可一并办理也可分批分别办理。医保、公积金事项可多次申请，养老保险待遇核定业务只申请一次，若办理失败，社保局将在退休人员满足经办条件后自动继续办理，直至待遇核定、发放成功。</a:t>
            </a:r>
            <a:endParaRPr altLang="en-US" dirty="0" sz="1200" lang="zh-CN">
              <a:solidFill>
                <a:srgbClr val="000000"/>
              </a:solidFill>
              <a:sym typeface="宋体" panose="02010600030101010101" pitchFamily="2" charset="-122"/>
            </a:endParaRPr>
          </a:p>
        </p:txBody>
      </p:sp>
      <p:sp>
        <p:nvSpPr>
          <p:cNvPr id="1048620" name="矩形 13"/>
          <p:cNvSpPr>
            <a:spLocks noChangeArrowheads="1"/>
          </p:cNvSpPr>
          <p:nvPr/>
        </p:nvSpPr>
        <p:spPr bwMode="auto">
          <a:xfrm>
            <a:off x="4446270" y="2636203"/>
            <a:ext cx="2020888" cy="368300"/>
          </a:xfrm>
          <a:prstGeom prst="rect"/>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altLang="en-US" b="1" dirty="0" sz="1800" lang="zh-CN">
                <a:solidFill>
                  <a:srgbClr val="E36C09"/>
                </a:solidFill>
                <a:sym typeface="宋体" panose="02010600030101010101" pitchFamily="2" charset="-122"/>
              </a:rPr>
              <a:t>流程最优化</a:t>
            </a:r>
            <a:endParaRPr altLang="en-US" b="1" dirty="0" sz="1800" lang="zh-CN">
              <a:solidFill>
                <a:srgbClr val="E36C09"/>
              </a:solidFill>
              <a:sym typeface="宋体" panose="02010600030101010101" pitchFamily="2" charset="-122"/>
            </a:endParaRPr>
          </a:p>
        </p:txBody>
      </p:sp>
      <p:sp>
        <p:nvSpPr>
          <p:cNvPr id="1048621" name="矩形 13"/>
          <p:cNvSpPr>
            <a:spLocks noChangeArrowheads="1"/>
          </p:cNvSpPr>
          <p:nvPr/>
        </p:nvSpPr>
        <p:spPr bwMode="auto">
          <a:xfrm>
            <a:off x="6535420" y="2636203"/>
            <a:ext cx="2020888" cy="368300"/>
          </a:xfrm>
          <a:prstGeom prst="rect"/>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altLang="en-US" b="1" dirty="0" sz="1800" lang="zh-CN">
                <a:solidFill>
                  <a:srgbClr val="E36C09"/>
                </a:solidFill>
                <a:sym typeface="宋体" panose="02010600030101010101" pitchFamily="2" charset="-122"/>
              </a:rPr>
              <a:t>成本最小化</a:t>
            </a:r>
            <a:endParaRPr altLang="en-US" b="1" dirty="0" sz="1800" lang="zh-CN">
              <a:solidFill>
                <a:srgbClr val="E36C09"/>
              </a:solidFill>
              <a:sym typeface="宋体" panose="02010600030101010101" pitchFamily="2" charset="-122"/>
            </a:endParaRPr>
          </a:p>
        </p:txBody>
      </p:sp>
      <p:sp>
        <p:nvSpPr>
          <p:cNvPr id="1048622" name="灯片编号占位符 9"/>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4</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 presetSubtype="0">
                                  <p:stCondLst>
                                    <p:cond delay="0"/>
                                  </p:stCondLst>
                                  <p:childTnLst>
                                    <p:set>
                                      <p:cBhvr>
                                        <p:cTn dur="1" fill="hold" id="6">
                                          <p:stCondLst>
                                            <p:cond delay="0"/>
                                          </p:stCondLst>
                                        </p:cTn>
                                        <p:tgtEl>
                                          <p:spTgt spid="1048607"/>
                                        </p:tgtEl>
                                        <p:attrNameLst>
                                          <p:attrName>style.visibility</p:attrName>
                                        </p:attrNameLst>
                                      </p:cBhvr>
                                      <p:to>
                                        <p:strVal val="visible"/>
                                      </p:to>
                                    </p:set>
                                  </p:childTnLst>
                                </p:cTn>
                              </p:par>
                              <p:par>
                                <p:cTn fill="hold" grpId="0" id="7" nodeType="withEffect" presetClass="entr" presetID="1" presetSubtype="0">
                                  <p:stCondLst>
                                    <p:cond delay="0"/>
                                  </p:stCondLst>
                                  <p:childTnLst>
                                    <p:set>
                                      <p:cBhvr>
                                        <p:cTn dur="1" fill="hold" id="8">
                                          <p:stCondLst>
                                            <p:cond delay="0"/>
                                          </p:stCondLst>
                                        </p:cTn>
                                        <p:tgtEl>
                                          <p:spTgt spid="1048612"/>
                                        </p:tgtEl>
                                        <p:attrNameLst>
                                          <p:attrName>style.visibility</p:attrName>
                                        </p:attrNameLst>
                                      </p:cBhvr>
                                      <p:to>
                                        <p:strVal val="visible"/>
                                      </p:to>
                                    </p:set>
                                  </p:childTnLst>
                                </p:cTn>
                              </p:par>
                              <p:par>
                                <p:cTn fill="hold" grpId="0" id="9" nodeType="withEffect" presetClass="entr" presetID="3" presetSubtype="10">
                                  <p:stCondLst>
                                    <p:cond delay="0"/>
                                  </p:stCondLst>
                                  <p:childTnLst>
                                    <p:set>
                                      <p:cBhvr>
                                        <p:cTn dur="1" fill="hold" id="10">
                                          <p:stCondLst>
                                            <p:cond delay="0"/>
                                          </p:stCondLst>
                                        </p:cTn>
                                        <p:tgtEl>
                                          <p:spTgt spid="1048611"/>
                                        </p:tgtEl>
                                        <p:attrNameLst>
                                          <p:attrName>style.visibility</p:attrName>
                                        </p:attrNameLst>
                                      </p:cBhvr>
                                      <p:to>
                                        <p:strVal val="visible"/>
                                      </p:to>
                                    </p:set>
                                    <p:animEffect transition="in" filter="blinds(horizontal)">
                                      <p:cBhvr>
                                        <p:cTn dur="500" id="11"/>
                                        <p:tgtEl>
                                          <p:spTgt spid="1048611"/>
                                        </p:tgtEl>
                                      </p:cBhvr>
                                    </p:animEffect>
                                  </p:childTnLst>
                                </p:cTn>
                              </p:par>
                            </p:childTnLst>
                          </p:cTn>
                        </p:par>
                        <p:par>
                          <p:cTn fill="hold" id="12">
                            <p:stCondLst>
                              <p:cond delay="0"/>
                            </p:stCondLst>
                            <p:childTnLst>
                              <p:par>
                                <p:cTn fill="hold" grpId="0" id="13" nodeType="afterEffect" presetClass="entr" presetID="1" presetSubtype="0">
                                  <p:stCondLst>
                                    <p:cond delay="0"/>
                                  </p:stCondLst>
                                  <p:childTnLst>
                                    <p:set>
                                      <p:cBhvr>
                                        <p:cTn dur="1" fill="hold" id="14">
                                          <p:stCondLst>
                                            <p:cond delay="0"/>
                                          </p:stCondLst>
                                        </p:cTn>
                                        <p:tgtEl>
                                          <p:spTgt spid="1048608"/>
                                        </p:tgtEl>
                                        <p:attrNameLst>
                                          <p:attrName>style.visibility</p:attrName>
                                        </p:attrNameLst>
                                      </p:cBhvr>
                                      <p:to>
                                        <p:strVal val="visible"/>
                                      </p:to>
                                    </p:set>
                                  </p:childTnLst>
                                </p:cTn>
                              </p:par>
                              <p:par>
                                <p:cTn fill="hold" grpId="0" id="15" nodeType="withEffect" presetClass="entr" presetID="1" presetSubtype="0">
                                  <p:stCondLst>
                                    <p:cond delay="0"/>
                                  </p:stCondLst>
                                  <p:childTnLst>
                                    <p:set>
                                      <p:cBhvr>
                                        <p:cTn dur="1" fill="hold" id="16">
                                          <p:stCondLst>
                                            <p:cond delay="0"/>
                                          </p:stCondLst>
                                        </p:cTn>
                                        <p:tgtEl>
                                          <p:spTgt spid="1048613"/>
                                        </p:tgtEl>
                                        <p:attrNameLst>
                                          <p:attrName>style.visibility</p:attrName>
                                        </p:attrNameLst>
                                      </p:cBhvr>
                                      <p:to>
                                        <p:strVal val="visible"/>
                                      </p:to>
                                    </p:set>
                                  </p:childTnLst>
                                </p:cTn>
                              </p:par>
                              <p:par>
                                <p:cTn fill="hold" grpId="0" id="17" nodeType="withEffect" presetClass="entr" presetID="3" presetSubtype="10">
                                  <p:stCondLst>
                                    <p:cond delay="0"/>
                                  </p:stCondLst>
                                  <p:childTnLst>
                                    <p:set>
                                      <p:cBhvr>
                                        <p:cTn dur="1" fill="hold" id="18">
                                          <p:stCondLst>
                                            <p:cond delay="0"/>
                                          </p:stCondLst>
                                        </p:cTn>
                                        <p:tgtEl>
                                          <p:spTgt spid="1048619"/>
                                        </p:tgtEl>
                                        <p:attrNameLst>
                                          <p:attrName>style.visibility</p:attrName>
                                        </p:attrNameLst>
                                      </p:cBhvr>
                                      <p:to>
                                        <p:strVal val="visible"/>
                                      </p:to>
                                    </p:set>
                                    <p:animEffect transition="in" filter="blinds(horizontal)">
                                      <p:cBhvr>
                                        <p:cTn dur="500" id="19"/>
                                        <p:tgtEl>
                                          <p:spTgt spid="1048619"/>
                                        </p:tgtEl>
                                      </p:cBhvr>
                                    </p:animEffect>
                                  </p:childTnLst>
                                </p:cTn>
                              </p:par>
                              <p:par>
                                <p:cTn fill="hold" id="20" nodeType="withEffect" presetClass="entr" presetID="1" presetSubtype="0">
                                  <p:stCondLst>
                                    <p:cond delay="0"/>
                                  </p:stCondLst>
                                  <p:childTnLst>
                                    <p:set>
                                      <p:cBhvr>
                                        <p:cTn dur="1" fill="hold" id="21">
                                          <p:stCondLst>
                                            <p:cond delay="0"/>
                                          </p:stCondLst>
                                        </p:cTn>
                                        <p:tgtEl>
                                          <p:spTgt spid="1048616"/>
                                        </p:tgtEl>
                                        <p:attrNameLst>
                                          <p:attrName>style.visibility</p:attrName>
                                        </p:attrNameLst>
                                      </p:cBhvr>
                                      <p:to>
                                        <p:strVal val="visible"/>
                                      </p:to>
                                    </p:set>
                                  </p:childTnLst>
                                </p:cTn>
                              </p:par>
                            </p:childTnLst>
                          </p:cTn>
                        </p:par>
                        <p:par>
                          <p:cTn fill="hold" id="22">
                            <p:stCondLst>
                              <p:cond delay="0"/>
                            </p:stCondLst>
                            <p:childTnLst>
                              <p:par>
                                <p:cTn fill="hold" grpId="0" id="23" nodeType="afterEffect" presetClass="entr" presetID="1" presetSubtype="0">
                                  <p:stCondLst>
                                    <p:cond delay="0"/>
                                  </p:stCondLst>
                                  <p:childTnLst>
                                    <p:set>
                                      <p:cBhvr>
                                        <p:cTn dur="1" fill="hold" id="24">
                                          <p:stCondLst>
                                            <p:cond delay="0"/>
                                          </p:stCondLst>
                                        </p:cTn>
                                        <p:tgtEl>
                                          <p:spTgt spid="1048609"/>
                                        </p:tgtEl>
                                        <p:attrNameLst>
                                          <p:attrName>style.visibility</p:attrName>
                                        </p:attrNameLst>
                                      </p:cBhvr>
                                      <p:to>
                                        <p:strVal val="visible"/>
                                      </p:to>
                                    </p:set>
                                  </p:childTnLst>
                                </p:cTn>
                              </p:par>
                              <p:par>
                                <p:cTn fill="hold" grpId="0" id="25" nodeType="withEffect" presetClass="entr" presetID="1" presetSubtype="0">
                                  <p:stCondLst>
                                    <p:cond delay="0"/>
                                  </p:stCondLst>
                                  <p:childTnLst>
                                    <p:set>
                                      <p:cBhvr>
                                        <p:cTn dur="1" fill="hold" id="26">
                                          <p:stCondLst>
                                            <p:cond delay="0"/>
                                          </p:stCondLst>
                                        </p:cTn>
                                        <p:tgtEl>
                                          <p:spTgt spid="1048620"/>
                                        </p:tgtEl>
                                        <p:attrNameLst>
                                          <p:attrName>style.visibility</p:attrName>
                                        </p:attrNameLst>
                                      </p:cBhvr>
                                      <p:to>
                                        <p:strVal val="visible"/>
                                      </p:to>
                                    </p:set>
                                  </p:childTnLst>
                                </p:cTn>
                              </p:par>
                              <p:par>
                                <p:cTn fill="hold" grpId="0" id="27" nodeType="withEffect" presetClass="entr" presetID="3" presetSubtype="10">
                                  <p:stCondLst>
                                    <p:cond delay="0"/>
                                  </p:stCondLst>
                                  <p:childTnLst>
                                    <p:set>
                                      <p:cBhvr>
                                        <p:cTn dur="1" fill="hold" id="28">
                                          <p:stCondLst>
                                            <p:cond delay="0"/>
                                          </p:stCondLst>
                                        </p:cTn>
                                        <p:tgtEl>
                                          <p:spTgt spid="1048614"/>
                                        </p:tgtEl>
                                        <p:attrNameLst>
                                          <p:attrName>style.visibility</p:attrName>
                                        </p:attrNameLst>
                                      </p:cBhvr>
                                      <p:to>
                                        <p:strVal val="visible"/>
                                      </p:to>
                                    </p:set>
                                    <p:animEffect transition="in" filter="blinds(horizontal)">
                                      <p:cBhvr>
                                        <p:cTn dur="500" id="29"/>
                                        <p:tgtEl>
                                          <p:spTgt spid="1048614"/>
                                        </p:tgtEl>
                                      </p:cBhvr>
                                    </p:animEffect>
                                  </p:childTnLst>
                                </p:cTn>
                              </p:par>
                              <p:par>
                                <p:cTn fill="hold" id="30" nodeType="withEffect" presetClass="entr" presetID="1" presetSubtype="0">
                                  <p:stCondLst>
                                    <p:cond delay="0"/>
                                  </p:stCondLst>
                                  <p:childTnLst>
                                    <p:set>
                                      <p:cBhvr>
                                        <p:cTn dur="1" fill="hold" id="31">
                                          <p:stCondLst>
                                            <p:cond delay="0"/>
                                          </p:stCondLst>
                                        </p:cTn>
                                        <p:tgtEl>
                                          <p:spTgt spid="1048617"/>
                                        </p:tgtEl>
                                        <p:attrNameLst>
                                          <p:attrName>style.visibility</p:attrName>
                                        </p:attrNameLst>
                                      </p:cBhvr>
                                      <p:to>
                                        <p:strVal val="visible"/>
                                      </p:to>
                                    </p:set>
                                  </p:childTnLst>
                                </p:cTn>
                              </p:par>
                            </p:childTnLst>
                          </p:cTn>
                        </p:par>
                        <p:par>
                          <p:cTn fill="hold" id="32">
                            <p:stCondLst>
                              <p:cond delay="0"/>
                            </p:stCondLst>
                            <p:childTnLst>
                              <p:par>
                                <p:cTn fill="hold" grpId="0" id="33" nodeType="afterEffect" presetClass="entr" presetID="1" presetSubtype="0">
                                  <p:stCondLst>
                                    <p:cond delay="0"/>
                                  </p:stCondLst>
                                  <p:childTnLst>
                                    <p:set>
                                      <p:cBhvr>
                                        <p:cTn dur="1" fill="hold" id="34">
                                          <p:stCondLst>
                                            <p:cond delay="0"/>
                                          </p:stCondLst>
                                        </p:cTn>
                                        <p:tgtEl>
                                          <p:spTgt spid="1048610"/>
                                        </p:tgtEl>
                                        <p:attrNameLst>
                                          <p:attrName>style.visibility</p:attrName>
                                        </p:attrNameLst>
                                      </p:cBhvr>
                                      <p:to>
                                        <p:strVal val="visible"/>
                                      </p:to>
                                    </p:set>
                                  </p:childTnLst>
                                </p:cTn>
                              </p:par>
                              <p:par>
                                <p:cTn fill="hold" grpId="0" id="35" nodeType="withEffect" presetClass="entr" presetID="3" presetSubtype="10">
                                  <p:stCondLst>
                                    <p:cond delay="0"/>
                                  </p:stCondLst>
                                  <p:childTnLst>
                                    <p:set>
                                      <p:cBhvr>
                                        <p:cTn dur="1" fill="hold" id="36">
                                          <p:stCondLst>
                                            <p:cond delay="0"/>
                                          </p:stCondLst>
                                        </p:cTn>
                                        <p:tgtEl>
                                          <p:spTgt spid="1048615"/>
                                        </p:tgtEl>
                                        <p:attrNameLst>
                                          <p:attrName>style.visibility</p:attrName>
                                        </p:attrNameLst>
                                      </p:cBhvr>
                                      <p:to>
                                        <p:strVal val="visible"/>
                                      </p:to>
                                    </p:set>
                                    <p:animEffect transition="in" filter="blinds(horizontal)">
                                      <p:cBhvr>
                                        <p:cTn dur="500" id="37"/>
                                        <p:tgtEl>
                                          <p:spTgt spid="1048615"/>
                                        </p:tgtEl>
                                      </p:cBhvr>
                                    </p:animEffect>
                                  </p:childTnLst>
                                </p:cTn>
                              </p:par>
                              <p:par>
                                <p:cTn fill="hold" grpId="0" id="38" nodeType="withEffect" presetClass="entr" presetID="1" presetSubtype="0">
                                  <p:stCondLst>
                                    <p:cond delay="0"/>
                                  </p:stCondLst>
                                  <p:childTnLst>
                                    <p:set>
                                      <p:cBhvr>
                                        <p:cTn dur="1" fill="hold" id="39">
                                          <p:stCondLst>
                                            <p:cond delay="0"/>
                                          </p:stCondLst>
                                        </p:cTn>
                                        <p:tgtEl>
                                          <p:spTgt spid="1048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bldLvl="0" animBg="1" autoUpdateAnimBg="0"/>
      <p:bldP spid="1048608" grpId="0" bldLvl="0" animBg="1" autoUpdateAnimBg="0"/>
      <p:bldP spid="1048609" grpId="0" bldLvl="0" animBg="1" autoUpdateAnimBg="0"/>
      <p:bldP spid="1048610" grpId="0" bldLvl="0" animBg="1" autoUpdateAnimBg="0"/>
      <p:bldP spid="1048611" grpId="0" bldLvl="0" animBg="1" autoUpdateAnimBg="0"/>
      <p:bldP spid="1048612" grpId="0" bldLvl="0" autoUpdateAnimBg="0"/>
      <p:bldP spid="1048613" grpId="0" bldLvl="0" autoUpdateAnimBg="0"/>
      <p:bldP spid="1048614" grpId="0" bldLvl="0" animBg="1" autoUpdateAnimBg="0"/>
      <p:bldP spid="1048615" grpId="0" bldLvl="0" animBg="1" autoUpdateAnimBg="0"/>
      <p:bldP spid="1048619" grpId="0" bldLvl="0" animBg="1" autoUpdateAnimBg="0"/>
      <p:bldP spid="1048620" grpId="0" bldLvl="0" autoUpdateAnimBg="0"/>
      <p:bldP spid="1048621"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p:grpSpPr>
      <p:sp>
        <p:nvSpPr>
          <p:cNvPr id="1048623" name="矩形 2"/>
          <p:cNvSpPr/>
          <p:nvPr/>
        </p:nvSpPr>
        <p:spPr>
          <a:xfrm>
            <a:off x="3340100" y="549275"/>
            <a:ext cx="31546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cs typeface="宋体" panose="02010600030101010101" pitchFamily="2" charset="-122"/>
              </a:rPr>
              <a:t>一、退休“一件事”工作简介</a:t>
            </a:r>
            <a:endParaRPr altLang="en-US" dirty="0" lang="zh-CN">
              <a:solidFill>
                <a:schemeClr val="bg1"/>
              </a:solidFill>
              <a:latin typeface="宋体" panose="02010600030101010101" pitchFamily="2" charset="-122"/>
              <a:cs typeface="宋体" panose="02010600030101010101" pitchFamily="2" charset="-122"/>
            </a:endParaRPr>
          </a:p>
        </p:txBody>
      </p:sp>
      <p:sp>
        <p:nvSpPr>
          <p:cNvPr id="1048624" name="TextBox 4"/>
          <p:cNvSpPr>
            <a:spLocks noChangeArrowheads="1"/>
          </p:cNvSpPr>
          <p:nvPr/>
        </p:nvSpPr>
        <p:spPr bwMode="auto">
          <a:xfrm>
            <a:off x="2854325" y="1283335"/>
            <a:ext cx="3429000" cy="460375"/>
          </a:xfrm>
          <a:prstGeom prst="rect"/>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altLang="en-US" dirty="0" sz="2400" lang="zh-CN">
                <a:solidFill>
                  <a:srgbClr val="E36C09"/>
                </a:solidFill>
                <a:latin typeface="楷体" panose="02010609060101010101" pitchFamily="49" charset="-122"/>
                <a:ea typeface="楷体" panose="02010609060101010101" pitchFamily="49" charset="-122"/>
              </a:rPr>
              <a:t>（三）实现方式</a:t>
            </a:r>
            <a:endParaRPr altLang="en-US" dirty="0" sz="2400" lang="zh-CN">
              <a:solidFill>
                <a:srgbClr val="E36C09"/>
              </a:solidFill>
              <a:latin typeface="楷体" panose="02010609060101010101" pitchFamily="49" charset="-122"/>
              <a:ea typeface="楷体" panose="02010609060101010101" pitchFamily="49" charset="-122"/>
            </a:endParaRPr>
          </a:p>
        </p:txBody>
      </p:sp>
      <p:pic>
        <p:nvPicPr>
          <p:cNvPr id="2097158" name="图片 2" descr="退休一件事流程图（终版0517）"/>
          <p:cNvPicPr>
            <a:picLocks noChangeAspect="1"/>
          </p:cNvPicPr>
          <p:nvPr/>
        </p:nvPicPr>
        <p:blipFill>
          <a:blip xmlns:r="http://schemas.openxmlformats.org/officeDocument/2006/relationships" r:embed="rId1"/>
          <a:stretch>
            <a:fillRect/>
          </a:stretch>
        </p:blipFill>
        <p:spPr>
          <a:xfrm>
            <a:off x="77470" y="1831975"/>
            <a:ext cx="8982075" cy="4364355"/>
          </a:xfrm>
          <a:prstGeom prst="rect"/>
        </p:spPr>
      </p:pic>
      <p:sp>
        <p:nvSpPr>
          <p:cNvPr id="1048625" name="灯片编号占位符 6"/>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5</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1048624"/>
                                        </p:tgtEl>
                                        <p:attrNameLst>
                                          <p:attrName>style.visibility</p:attrName>
                                        </p:attrNameLst>
                                      </p:cBhvr>
                                      <p:to>
                                        <p:strVal val="visible"/>
                                      </p:to>
                                    </p:set>
                                    <p:animEffect>
                                      <p:cBhvr>
                                        <p:cTn dur="500" id="7"/>
                                        <p:tgtEl>
                                          <p:spTgt spid="1048624"/>
                                        </p:tgtEl>
                                      </p:cBhvr>
                                    </p:animEffect>
                                    <p:anim calcmode="lin" valueType="num">
                                      <p:cBhvr>
                                        <p:cTn dur="500" fill="hold" id="8"/>
                                        <p:tgtEl>
                                          <p:spTgt spid="1048624"/>
                                        </p:tgtEl>
                                        <p:attrNameLst>
                                          <p:attrName>ppt_x</p:attrName>
                                        </p:attrNameLst>
                                      </p:cBhvr>
                                      <p:tavLst>
                                        <p:tav tm="0">
                                          <p:val>
                                            <p:strVal val="#ppt_x"/>
                                          </p:val>
                                        </p:tav>
                                        <p:tav tm="100000">
                                          <p:val>
                                            <p:strVal val="#ppt_x"/>
                                          </p:val>
                                        </p:tav>
                                      </p:tavLst>
                                    </p:anim>
                                    <p:anim calcmode="lin" valueType="num">
                                      <p:cBhvr>
                                        <p:cTn dur="500" fill="hold" id="9"/>
                                        <p:tgtEl>
                                          <p:spTgt spid="1048624"/>
                                        </p:tgtEl>
                                        <p:attrNameLst>
                                          <p:attrName>ppt_y</p:attrName>
                                        </p:attrNameLst>
                                      </p:cBhvr>
                                      <p:tavLst>
                                        <p:tav tm="0">
                                          <p:val>
                                            <p:strVal val="#ppt_y-.1"/>
                                          </p:val>
                                        </p:tav>
                                        <p:tav tm="100000">
                                          <p:val>
                                            <p:strVal val="#ppt_y"/>
                                          </p:val>
                                        </p:tav>
                                      </p:tavLst>
                                    </p:anim>
                                  </p:childTnLst>
                                </p:cTn>
                              </p:par>
                              <p:par>
                                <p:cTn fill="hold" id="10" nodeType="withEffect" presetClass="entr" presetID="55" presetSubtype="0">
                                  <p:stCondLst>
                                    <p:cond delay="0"/>
                                  </p:stCondLst>
                                  <p:childTnLst>
                                    <p:set>
                                      <p:cBhvr>
                                        <p:cTn dur="1" fill="hold" id="11">
                                          <p:stCondLst>
                                            <p:cond delay="0"/>
                                          </p:stCondLst>
                                        </p:cTn>
                                        <p:tgtEl>
                                          <p:spTgt spid="2097158"/>
                                        </p:tgtEl>
                                        <p:attrNameLst>
                                          <p:attrName>style.visibility</p:attrName>
                                        </p:attrNameLst>
                                      </p:cBhvr>
                                      <p:to>
                                        <p:strVal val="visible"/>
                                      </p:to>
                                    </p:set>
                                    <p:anim calcmode="lin" valueType="num">
                                      <p:cBhvr>
                                        <p:cTn dur="1000" fill="hold" id="12"/>
                                        <p:tgtEl>
                                          <p:spTgt spid="2097158"/>
                                        </p:tgtEl>
                                        <p:attrNameLst>
                                          <p:attrName>ppt_w</p:attrName>
                                        </p:attrNameLst>
                                      </p:cBhvr>
                                      <p:tavLst>
                                        <p:tav tm="0">
                                          <p:val>
                                            <p:strVal val="#ppt_w*0.70"/>
                                          </p:val>
                                        </p:tav>
                                        <p:tav tm="100000">
                                          <p:val>
                                            <p:strVal val="#ppt_w"/>
                                          </p:val>
                                        </p:tav>
                                      </p:tavLst>
                                    </p:anim>
                                    <p:anim calcmode="lin" valueType="num">
                                      <p:cBhvr>
                                        <p:cTn dur="1000" fill="hold" id="13"/>
                                        <p:tgtEl>
                                          <p:spTgt spid="2097158"/>
                                        </p:tgtEl>
                                        <p:attrNameLst>
                                          <p:attrName>ppt_h</p:attrName>
                                        </p:attrNameLst>
                                      </p:cBhvr>
                                      <p:tavLst>
                                        <p:tav tm="0">
                                          <p:val>
                                            <p:strVal val="#ppt_h"/>
                                          </p:val>
                                        </p:tav>
                                        <p:tav tm="100000">
                                          <p:val>
                                            <p:strVal val="#ppt_h"/>
                                          </p:val>
                                        </p:tav>
                                      </p:tavLst>
                                    </p:anim>
                                    <p:animEffect transition="in" filter="fade">
                                      <p:cBhvr>
                                        <p:cTn dur="1000" id="14"/>
                                        <p:tgtEl>
                                          <p:spTgt spid="2097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4"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p:grpSpPr>
      <p:sp>
        <p:nvSpPr>
          <p:cNvPr id="1048626" name="矩形 2"/>
          <p:cNvSpPr/>
          <p:nvPr/>
        </p:nvSpPr>
        <p:spPr>
          <a:xfrm>
            <a:off x="3340100" y="549275"/>
            <a:ext cx="29260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rPr>
              <a:t>二、退休资格预审工作简介</a:t>
            </a:r>
            <a:endParaRPr altLang="en-US" dirty="0" lang="zh-CN">
              <a:solidFill>
                <a:schemeClr val="bg1"/>
              </a:solidFill>
              <a:latin typeface="宋体" panose="02010600030101010101" pitchFamily="2" charset="-122"/>
            </a:endParaRPr>
          </a:p>
        </p:txBody>
      </p:sp>
      <p:sp>
        <p:nvSpPr>
          <p:cNvPr id="1048627" name="矩形 6"/>
          <p:cNvSpPr>
            <a:spLocks noChangeArrowheads="1"/>
          </p:cNvSpPr>
          <p:nvPr/>
        </p:nvSpPr>
        <p:spPr bwMode="auto">
          <a:xfrm>
            <a:off x="0" y="2072102"/>
            <a:ext cx="9144000" cy="4105275"/>
          </a:xfrm>
          <a:prstGeom prst="rect"/>
          <a:solidFill>
            <a:srgbClr val="FFFFFF">
              <a:alpha val="50195"/>
            </a:srgb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sz="1800" lang="zh-CN">
              <a:solidFill>
                <a:srgbClr val="FFFFFF"/>
              </a:solidFill>
              <a:latin typeface="宋体" panose="02010600030101010101" pitchFamily="2" charset="-122"/>
              <a:sym typeface="宋体" panose="02010600030101010101" pitchFamily="2" charset="-122"/>
            </a:endParaRPr>
          </a:p>
        </p:txBody>
      </p:sp>
      <p:grpSp>
        <p:nvGrpSpPr>
          <p:cNvPr id="56" name="组合 30"/>
          <p:cNvGrpSpPr/>
          <p:nvPr/>
        </p:nvGrpSpPr>
        <p:grpSpPr bwMode="auto">
          <a:xfrm>
            <a:off x="1503045" y="2712085"/>
            <a:ext cx="831850" cy="790575"/>
            <a:chOff x="0" y="0"/>
            <a:chExt cx="831692" cy="792088"/>
          </a:xfrm>
          <a:effectLst>
            <a:outerShdw algn="tl" blurRad="50800" dir="2700000" dist="38100" rotWithShape="0">
              <a:prstClr val="black">
                <a:alpha val="40000"/>
              </a:prstClr>
            </a:outerShdw>
          </a:effectLst>
        </p:grpSpPr>
        <p:sp>
          <p:nvSpPr>
            <p:cNvPr id="1048628" name="正五边形 5"/>
            <p:cNvSpPr>
              <a:spLocks noChangeArrowheads="1"/>
            </p:cNvSpPr>
            <p:nvPr/>
          </p:nvSpPr>
          <p:spPr bwMode="auto">
            <a:xfrm>
              <a:off x="0" y="0"/>
              <a:ext cx="831692" cy="792088"/>
            </a:xfrm>
            <a:prstGeom prst="pentagon"/>
            <a:noFill/>
            <a:ln w="25400">
              <a:solidFill>
                <a:srgbClr val="E36C09"/>
              </a:solidFill>
              <a:miter lim="800000"/>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dirty="0" sz="1800" lang="zh-CN">
                <a:solidFill>
                  <a:srgbClr val="FFFFFF"/>
                </a:solidFill>
                <a:latin typeface="宋体" panose="02010600030101010101" pitchFamily="2" charset="-122"/>
                <a:sym typeface="宋体" panose="02010600030101010101" pitchFamily="2" charset="-122"/>
              </a:endParaRPr>
            </a:p>
          </p:txBody>
        </p:sp>
        <p:sp>
          <p:nvSpPr>
            <p:cNvPr id="1048629" name="Freeform 72"/>
            <p:cNvSpPr>
              <a:spLocks noEditPoints="1" noChangeArrowheads="1"/>
            </p:cNvSpPr>
            <p:nvPr/>
          </p:nvSpPr>
          <p:spPr bwMode="auto">
            <a:xfrm>
              <a:off x="194807" y="196084"/>
              <a:ext cx="485110" cy="485984"/>
            </a:xfrm>
            <a:custGeom>
              <a:avLst/>
              <a:gdLst>
                <a:gd name="T0" fmla="*/ 2147483646 w 411"/>
                <a:gd name="T1" fmla="*/ 2147483646 h 412"/>
                <a:gd name="T2" fmla="*/ 2147483646 w 411"/>
                <a:gd name="T3" fmla="*/ 2147483646 h 412"/>
                <a:gd name="T4" fmla="*/ 2147483646 w 411"/>
                <a:gd name="T5" fmla="*/ 2147483646 h 412"/>
                <a:gd name="T6" fmla="*/ 2147483646 w 411"/>
                <a:gd name="T7" fmla="*/ 2147483646 h 412"/>
                <a:gd name="T8" fmla="*/ 2147483646 w 411"/>
                <a:gd name="T9" fmla="*/ 0 h 412"/>
                <a:gd name="T10" fmla="*/ 2147483646 w 411"/>
                <a:gd name="T11" fmla="*/ 2147483646 h 412"/>
                <a:gd name="T12" fmla="*/ 2147483646 w 411"/>
                <a:gd name="T13" fmla="*/ 2147483646 h 412"/>
                <a:gd name="T14" fmla="*/ 2147483646 w 411"/>
                <a:gd name="T15" fmla="*/ 2147483646 h 412"/>
                <a:gd name="T16" fmla="*/ 2147483646 w 411"/>
                <a:gd name="T17" fmla="*/ 2147483646 h 412"/>
                <a:gd name="T18" fmla="*/ 0 w 411"/>
                <a:gd name="T19" fmla="*/ 2147483646 h 412"/>
                <a:gd name="T20" fmla="*/ 2147483646 w 411"/>
                <a:gd name="T21" fmla="*/ 2147483646 h 412"/>
                <a:gd name="T22" fmla="*/ 2147483646 w 411"/>
                <a:gd name="T23" fmla="*/ 2147483646 h 412"/>
                <a:gd name="T24" fmla="*/ 2147483646 w 411"/>
                <a:gd name="T25" fmla="*/ 2147483646 h 412"/>
                <a:gd name="T26" fmla="*/ 2147483646 w 411"/>
                <a:gd name="T27" fmla="*/ 2147483646 h 412"/>
                <a:gd name="T28" fmla="*/ 2147483646 w 411"/>
                <a:gd name="T29" fmla="*/ 2147483646 h 412"/>
                <a:gd name="T30" fmla="*/ 2147483646 w 411"/>
                <a:gd name="T31" fmla="*/ 2147483646 h 412"/>
                <a:gd name="T32" fmla="*/ 2147483646 w 411"/>
                <a:gd name="T33" fmla="*/ 2147483646 h 412"/>
                <a:gd name="T34" fmla="*/ 2147483646 w 411"/>
                <a:gd name="T35" fmla="*/ 2147483646 h 412"/>
                <a:gd name="T36" fmla="*/ 2147483646 w 411"/>
                <a:gd name="T37" fmla="*/ 2147483646 h 412"/>
                <a:gd name="T38" fmla="*/ 2147483646 w 411"/>
                <a:gd name="T39" fmla="*/ 2147483646 h 412"/>
                <a:gd name="T40" fmla="*/ 2147483646 w 411"/>
                <a:gd name="T41" fmla="*/ 2147483646 h 412"/>
                <a:gd name="T42" fmla="*/ 2147483646 w 411"/>
                <a:gd name="T43" fmla="*/ 2147483646 h 412"/>
                <a:gd name="T44" fmla="*/ 2147483646 w 411"/>
                <a:gd name="T45" fmla="*/ 2147483646 h 412"/>
                <a:gd name="T46" fmla="*/ 2147483646 w 411"/>
                <a:gd name="T47" fmla="*/ 2147483646 h 412"/>
                <a:gd name="T48" fmla="*/ 2147483646 w 411"/>
                <a:gd name="T49" fmla="*/ 2147483646 h 412"/>
                <a:gd name="T50" fmla="*/ 2147483646 w 411"/>
                <a:gd name="T51" fmla="*/ 2147483646 h 412"/>
                <a:gd name="T52" fmla="*/ 2147483646 w 411"/>
                <a:gd name="T53" fmla="*/ 2147483646 h 412"/>
                <a:gd name="T54" fmla="*/ 2147483646 w 411"/>
                <a:gd name="T55" fmla="*/ 2147483646 h 412"/>
                <a:gd name="T56" fmla="*/ 2147483646 w 411"/>
                <a:gd name="T57" fmla="*/ 2147483646 h 412"/>
                <a:gd name="T58" fmla="*/ 2147483646 w 411"/>
                <a:gd name="T59" fmla="*/ 2147483646 h 412"/>
                <a:gd name="T60" fmla="*/ 2147483646 w 411"/>
                <a:gd name="T61" fmla="*/ 2147483646 h 412"/>
                <a:gd name="T62" fmla="*/ 2147483646 w 411"/>
                <a:gd name="T63" fmla="*/ 2147483646 h 412"/>
                <a:gd name="T64" fmla="*/ 2147483646 w 411"/>
                <a:gd name="T65" fmla="*/ 2147483646 h 412"/>
                <a:gd name="T66" fmla="*/ 2147483646 w 411"/>
                <a:gd name="T67" fmla="*/ 2147483646 h 412"/>
                <a:gd name="T68" fmla="*/ 2147483646 w 411"/>
                <a:gd name="T69" fmla="*/ 2147483646 h 412"/>
                <a:gd name="T70" fmla="*/ 2147483646 w 411"/>
                <a:gd name="T71" fmla="*/ 2147483646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E36C09"/>
            </a:solidFill>
            <a:ln>
              <a:noFill/>
            </a:ln>
          </p:spPr>
          <p:txBody>
            <a:bodyPr bIns="34286" lIns="68571" rIns="68571" tIns="34286"/>
            <a:p>
              <a:endParaRPr altLang="en-US" lang="zh-CN"/>
            </a:p>
          </p:txBody>
        </p:sp>
      </p:grpSp>
      <p:sp>
        <p:nvSpPr>
          <p:cNvPr id="1048630" name="TextBox 7"/>
          <p:cNvSpPr>
            <a:spLocks noChangeArrowheads="1"/>
          </p:cNvSpPr>
          <p:nvPr/>
        </p:nvSpPr>
        <p:spPr bwMode="auto">
          <a:xfrm>
            <a:off x="945833" y="3861435"/>
            <a:ext cx="1944687" cy="2123440"/>
          </a:xfrm>
          <a:prstGeom prst="rect"/>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altLang="zh-CN" sz="1400" lang="en-US">
                <a:solidFill>
                  <a:srgbClr val="000000"/>
                </a:solidFill>
                <a:sym typeface="宋体" panose="02010600030101010101" pitchFamily="2" charset="-122"/>
              </a:rPr>
              <a:t>1.</a:t>
            </a:r>
            <a:r>
              <a:rPr altLang="en-US" sz="1400" lang="zh-CN">
                <a:solidFill>
                  <a:srgbClr val="000000"/>
                </a:solidFill>
                <a:sym typeface="宋体" panose="02010600030101010101" pitchFamily="2" charset="-122"/>
              </a:rPr>
              <a:t>提前确认退休时间</a:t>
            </a:r>
            <a:endParaRPr altLang="en-US" sz="1400" lang="zh-CN">
              <a:solidFill>
                <a:srgbClr val="000000"/>
              </a:solidFill>
              <a:sym typeface="宋体" panose="02010600030101010101" pitchFamily="2" charset="-122"/>
            </a:endParaRPr>
          </a:p>
          <a:p>
            <a:pPr eaLnBrk="1" hangingPunct="1">
              <a:spcBef>
                <a:spcPct val="0"/>
              </a:spcBef>
              <a:buFont typeface="Arial" panose="020B0604020202020204" pitchFamily="34" charset="0"/>
              <a:buNone/>
            </a:pPr>
            <a:r>
              <a:rPr altLang="en-US" sz="1400" lang="zh-CN">
                <a:solidFill>
                  <a:srgbClr val="000000"/>
                </a:solidFill>
                <a:sym typeface="宋体" panose="02010600030101010101" pitchFamily="2" charset="-122"/>
              </a:rPr>
              <a:t>        用人单位提前</a:t>
            </a:r>
            <a:r>
              <a:rPr altLang="zh-CN" sz="1400" lang="en-US">
                <a:solidFill>
                  <a:srgbClr val="000000"/>
                </a:solidFill>
                <a:sym typeface="宋体" panose="02010600030101010101" pitchFamily="2" charset="-122"/>
              </a:rPr>
              <a:t>6</a:t>
            </a:r>
            <a:r>
              <a:rPr altLang="en-US" sz="1400" lang="zh-CN">
                <a:solidFill>
                  <a:srgbClr val="000000"/>
                </a:solidFill>
                <a:sym typeface="宋体" panose="02010600030101010101" pitchFamily="2" charset="-122"/>
              </a:rPr>
              <a:t>个月申报，人社部门提前完成退休预审业务，确认职工退休时间，避免到龄未停保导致的多缴费情况。提前确认待遇领取地，避免退休后办理转移业务耽误待遇领取。</a:t>
            </a:r>
            <a:endParaRPr altLang="en-US" sz="1400" lang="zh-CN">
              <a:solidFill>
                <a:srgbClr val="000000"/>
              </a:solidFill>
              <a:sym typeface="宋体" panose="02010600030101010101" pitchFamily="2" charset="-122"/>
            </a:endParaRPr>
          </a:p>
        </p:txBody>
      </p:sp>
      <p:grpSp>
        <p:nvGrpSpPr>
          <p:cNvPr id="57" name="组合 12"/>
          <p:cNvGrpSpPr/>
          <p:nvPr/>
        </p:nvGrpSpPr>
        <p:grpSpPr bwMode="auto">
          <a:xfrm>
            <a:off x="6689408" y="3918585"/>
            <a:ext cx="831850" cy="790575"/>
            <a:chOff x="0" y="0"/>
            <a:chExt cx="831692" cy="792088"/>
          </a:xfrm>
          <a:effectLst>
            <a:outerShdw algn="tl" blurRad="50800" dir="2700000" dist="38100" rotWithShape="0">
              <a:prstClr val="black">
                <a:alpha val="40000"/>
              </a:prstClr>
            </a:outerShdw>
          </a:effectLst>
        </p:grpSpPr>
        <p:sp>
          <p:nvSpPr>
            <p:cNvPr id="1048631" name="正五边形 10"/>
            <p:cNvSpPr>
              <a:spLocks noChangeArrowheads="1"/>
            </p:cNvSpPr>
            <p:nvPr/>
          </p:nvSpPr>
          <p:spPr bwMode="auto">
            <a:xfrm>
              <a:off x="0" y="0"/>
              <a:ext cx="831692" cy="792088"/>
            </a:xfrm>
            <a:prstGeom prst="pentagon"/>
            <a:noFill/>
            <a:ln w="25400">
              <a:solidFill>
                <a:srgbClr val="E36C09"/>
              </a:solidFill>
              <a:miter lim="800000"/>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sz="1800" lang="zh-CN">
                <a:solidFill>
                  <a:srgbClr val="FFFFFF"/>
                </a:solidFill>
                <a:latin typeface="宋体" panose="02010600030101010101" pitchFamily="2" charset="-122"/>
                <a:sym typeface="宋体" panose="02010600030101010101" pitchFamily="2" charset="-122"/>
              </a:endParaRPr>
            </a:p>
          </p:txBody>
        </p:sp>
        <p:sp>
          <p:nvSpPr>
            <p:cNvPr id="1048632" name="Freeform 13"/>
            <p:cNvSpPr>
              <a:spLocks noEditPoints="1" noChangeArrowheads="1"/>
            </p:cNvSpPr>
            <p:nvPr/>
          </p:nvSpPr>
          <p:spPr bwMode="auto">
            <a:xfrm>
              <a:off x="284457" y="207649"/>
              <a:ext cx="262778" cy="484369"/>
            </a:xfrm>
            <a:custGeom>
              <a:avLst/>
              <a:gdLst>
                <a:gd name="T0" fmla="*/ 2147483646 w 122"/>
                <a:gd name="T1" fmla="*/ 2147483646 h 225"/>
                <a:gd name="T2" fmla="*/ 2147483646 w 122"/>
                <a:gd name="T3" fmla="*/ 2147483646 h 225"/>
                <a:gd name="T4" fmla="*/ 2147483646 w 122"/>
                <a:gd name="T5" fmla="*/ 2147483646 h 225"/>
                <a:gd name="T6" fmla="*/ 2147483646 w 122"/>
                <a:gd name="T7" fmla="*/ 2147483646 h 225"/>
                <a:gd name="T8" fmla="*/ 2147483646 w 122"/>
                <a:gd name="T9" fmla="*/ 2147483646 h 225"/>
                <a:gd name="T10" fmla="*/ 2147483646 w 122"/>
                <a:gd name="T11" fmla="*/ 2147483646 h 225"/>
                <a:gd name="T12" fmla="*/ 2147483646 w 122"/>
                <a:gd name="T13" fmla="*/ 2147483646 h 225"/>
                <a:gd name="T14" fmla="*/ 2147483646 w 122"/>
                <a:gd name="T15" fmla="*/ 2147483646 h 225"/>
                <a:gd name="T16" fmla="*/ 2147483646 w 122"/>
                <a:gd name="T17" fmla="*/ 2147483646 h 225"/>
                <a:gd name="T18" fmla="*/ 2147483646 w 122"/>
                <a:gd name="T19" fmla="*/ 2147483646 h 225"/>
                <a:gd name="T20" fmla="*/ 2147483646 w 122"/>
                <a:gd name="T21" fmla="*/ 2147483646 h 225"/>
                <a:gd name="T22" fmla="*/ 2147483646 w 122"/>
                <a:gd name="T23" fmla="*/ 2147483646 h 225"/>
                <a:gd name="T24" fmla="*/ 2147483646 w 122"/>
                <a:gd name="T25" fmla="*/ 2147483646 h 225"/>
                <a:gd name="T26" fmla="*/ 2147483646 w 122"/>
                <a:gd name="T27" fmla="*/ 2147483646 h 225"/>
                <a:gd name="T28" fmla="*/ 2147483646 w 122"/>
                <a:gd name="T29" fmla="*/ 2147483646 h 225"/>
                <a:gd name="T30" fmla="*/ 2147483646 w 122"/>
                <a:gd name="T31" fmla="*/ 2147483646 h 225"/>
                <a:gd name="T32" fmla="*/ 2147483646 w 122"/>
                <a:gd name="T33" fmla="*/ 2147483646 h 225"/>
                <a:gd name="T34" fmla="*/ 2147483646 w 122"/>
                <a:gd name="T35" fmla="*/ 2147483646 h 225"/>
                <a:gd name="T36" fmla="*/ 2147483646 w 122"/>
                <a:gd name="T37" fmla="*/ 2147483646 h 225"/>
                <a:gd name="T38" fmla="*/ 2147483646 w 122"/>
                <a:gd name="T39" fmla="*/ 2147483646 h 225"/>
                <a:gd name="T40" fmla="*/ 2147483646 w 122"/>
                <a:gd name="T41" fmla="*/ 2147483646 h 225"/>
                <a:gd name="T42" fmla="*/ 2147483646 w 122"/>
                <a:gd name="T43" fmla="*/ 2147483646 h 225"/>
                <a:gd name="T44" fmla="*/ 2147483646 w 122"/>
                <a:gd name="T45" fmla="*/ 2147483646 h 225"/>
                <a:gd name="T46" fmla="*/ 2147483646 w 122"/>
                <a:gd name="T47" fmla="*/ 2147483646 h 225"/>
                <a:gd name="T48" fmla="*/ 2147483646 w 122"/>
                <a:gd name="T49" fmla="*/ 2147483646 h 225"/>
                <a:gd name="T50" fmla="*/ 2147483646 w 122"/>
                <a:gd name="T51" fmla="*/ 2147483646 h 225"/>
                <a:gd name="T52" fmla="*/ 2147483646 w 122"/>
                <a:gd name="T53" fmla="*/ 2147483646 h 225"/>
                <a:gd name="T54" fmla="*/ 2147483646 w 122"/>
                <a:gd name="T55" fmla="*/ 2147483646 h 225"/>
                <a:gd name="T56" fmla="*/ 2147483646 w 122"/>
                <a:gd name="T57" fmla="*/ 2147483646 h 225"/>
                <a:gd name="T58" fmla="*/ 2147483646 w 122"/>
                <a:gd name="T59" fmla="*/ 2147483646 h 225"/>
                <a:gd name="T60" fmla="*/ 2147483646 w 122"/>
                <a:gd name="T61" fmla="*/ 2147483646 h 225"/>
                <a:gd name="T62" fmla="*/ 2147483646 w 122"/>
                <a:gd name="T63" fmla="*/ 2147483646 h 225"/>
                <a:gd name="T64" fmla="*/ 2147483646 w 122"/>
                <a:gd name="T65" fmla="*/ 2147483646 h 225"/>
                <a:gd name="T66" fmla="*/ 2147483646 w 122"/>
                <a:gd name="T67" fmla="*/ 2147483646 h 225"/>
                <a:gd name="T68" fmla="*/ 2147483646 w 122"/>
                <a:gd name="T69" fmla="*/ 2147483646 h 225"/>
                <a:gd name="T70" fmla="*/ 2147483646 w 122"/>
                <a:gd name="T71" fmla="*/ 2147483646 h 225"/>
                <a:gd name="T72" fmla="*/ 2147483646 w 122"/>
                <a:gd name="T73" fmla="*/ 2147483646 h 225"/>
                <a:gd name="T74" fmla="*/ 2147483646 w 122"/>
                <a:gd name="T75" fmla="*/ 2147483646 h 225"/>
                <a:gd name="T76" fmla="*/ 2147483646 w 122"/>
                <a:gd name="T77" fmla="*/ 2147483646 h 225"/>
                <a:gd name="T78" fmla="*/ 2147483646 w 122"/>
                <a:gd name="T79" fmla="*/ 2147483646 h 225"/>
                <a:gd name="T80" fmla="*/ 2147483646 w 122"/>
                <a:gd name="T81" fmla="*/ 2147483646 h 225"/>
                <a:gd name="T82" fmla="*/ 2147483646 w 122"/>
                <a:gd name="T83" fmla="*/ 2147483646 h 225"/>
                <a:gd name="T84" fmla="*/ 2147483646 w 122"/>
                <a:gd name="T85" fmla="*/ 2147483646 h 225"/>
                <a:gd name="T86" fmla="*/ 2147483646 w 122"/>
                <a:gd name="T87" fmla="*/ 2147483646 h 225"/>
                <a:gd name="T88" fmla="*/ 2147483646 w 122"/>
                <a:gd name="T89" fmla="*/ 2147483646 h 225"/>
                <a:gd name="T90" fmla="*/ 2147483646 w 122"/>
                <a:gd name="T91" fmla="*/ 2147483646 h 225"/>
                <a:gd name="T92" fmla="*/ 2147483646 w 122"/>
                <a:gd name="T93" fmla="*/ 2147483646 h 225"/>
                <a:gd name="T94" fmla="*/ 2147483646 w 122"/>
                <a:gd name="T95" fmla="*/ 2147483646 h 225"/>
                <a:gd name="T96" fmla="*/ 2147483646 w 122"/>
                <a:gd name="T97" fmla="*/ 2147483646 h 225"/>
                <a:gd name="T98" fmla="*/ 2147483646 w 122"/>
                <a:gd name="T99" fmla="*/ 2147483646 h 225"/>
                <a:gd name="T100" fmla="*/ 2147483646 w 122"/>
                <a:gd name="T101" fmla="*/ 2147483646 h 225"/>
                <a:gd name="T102" fmla="*/ 2147483646 w 122"/>
                <a:gd name="T103" fmla="*/ 2147483646 h 225"/>
                <a:gd name="T104" fmla="*/ 2147483646 w 122"/>
                <a:gd name="T105" fmla="*/ 2147483646 h 225"/>
                <a:gd name="T106" fmla="*/ 2147483646 w 122"/>
                <a:gd name="T107" fmla="*/ 2147483646 h 225"/>
                <a:gd name="T108" fmla="*/ 2147483646 w 122"/>
                <a:gd name="T109" fmla="*/ 2147483646 h 225"/>
                <a:gd name="T110" fmla="*/ 2147483646 w 122"/>
                <a:gd name="T111" fmla="*/ 2147483646 h 225"/>
                <a:gd name="T112" fmla="*/ 2147483646 w 122"/>
                <a:gd name="T113" fmla="*/ 2147483646 h 225"/>
                <a:gd name="T114" fmla="*/ 2147483646 w 122"/>
                <a:gd name="T115" fmla="*/ 2147483646 h 225"/>
                <a:gd name="T116" fmla="*/ 2147483646 w 122"/>
                <a:gd name="T117" fmla="*/ 2147483646 h 225"/>
                <a:gd name="T118" fmla="*/ 2147483646 w 122"/>
                <a:gd name="T119" fmla="*/ 2147483646 h 225"/>
                <a:gd name="T120" fmla="*/ 2147483646 w 122"/>
                <a:gd name="T121" fmla="*/ 2147483646 h 225"/>
                <a:gd name="T122" fmla="*/ 2147483646 w 122"/>
                <a:gd name="T123" fmla="*/ 2147483646 h 2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
                <a:gd name="T187" fmla="*/ 0 h 225"/>
                <a:gd name="T188" fmla="*/ 122 w 122"/>
                <a:gd name="T189" fmla="*/ 225 h 2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E36C09"/>
            </a:solidFill>
            <a:ln>
              <a:noFill/>
            </a:ln>
          </p:spPr>
          <p:txBody>
            <a:bodyPr bIns="34286" lIns="68571" rIns="68571" tIns="34286"/>
            <a:p>
              <a:endParaRPr altLang="en-US" lang="zh-CN"/>
            </a:p>
          </p:txBody>
        </p:sp>
      </p:grpSp>
      <p:grpSp>
        <p:nvGrpSpPr>
          <p:cNvPr id="58" name="组合 16"/>
          <p:cNvGrpSpPr/>
          <p:nvPr/>
        </p:nvGrpSpPr>
        <p:grpSpPr bwMode="auto">
          <a:xfrm>
            <a:off x="4960620" y="2754948"/>
            <a:ext cx="831850" cy="792162"/>
            <a:chOff x="0" y="0"/>
            <a:chExt cx="831692" cy="792088"/>
          </a:xfrm>
          <a:effectLst>
            <a:outerShdw algn="tl" blurRad="50800" dir="2700000" dist="38100" rotWithShape="0">
              <a:prstClr val="black">
                <a:alpha val="40000"/>
              </a:prstClr>
            </a:outerShdw>
          </a:effectLst>
        </p:grpSpPr>
        <p:sp>
          <p:nvSpPr>
            <p:cNvPr id="1048633" name="正五边形 9"/>
            <p:cNvSpPr>
              <a:spLocks noChangeArrowheads="1"/>
            </p:cNvSpPr>
            <p:nvPr/>
          </p:nvSpPr>
          <p:spPr bwMode="auto">
            <a:xfrm>
              <a:off x="0" y="0"/>
              <a:ext cx="831692" cy="792088"/>
            </a:xfrm>
            <a:prstGeom prst="pentagon"/>
            <a:noFill/>
            <a:ln w="25400">
              <a:solidFill>
                <a:srgbClr val="E36C09"/>
              </a:solidFill>
              <a:miter lim="800000"/>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sz="1800" lang="zh-CN">
                <a:solidFill>
                  <a:srgbClr val="FFFFFF"/>
                </a:solidFill>
                <a:latin typeface="宋体" panose="02010600030101010101" pitchFamily="2" charset="-122"/>
                <a:sym typeface="宋体" panose="02010600030101010101" pitchFamily="2" charset="-122"/>
              </a:endParaRPr>
            </a:p>
          </p:txBody>
        </p:sp>
        <p:sp>
          <p:nvSpPr>
            <p:cNvPr id="1048634" name="Freeform 78"/>
            <p:cNvSpPr>
              <a:spLocks noEditPoints="1" noChangeArrowheads="1"/>
            </p:cNvSpPr>
            <p:nvPr/>
          </p:nvSpPr>
          <p:spPr bwMode="auto">
            <a:xfrm>
              <a:off x="221768" y="250987"/>
              <a:ext cx="409671" cy="409565"/>
            </a:xfrm>
            <a:custGeom>
              <a:avLst/>
              <a:gdLst>
                <a:gd name="T0" fmla="*/ 2147483646 w 347"/>
                <a:gd name="T1" fmla="*/ 0 h 347"/>
                <a:gd name="T2" fmla="*/ 0 w 347"/>
                <a:gd name="T3" fmla="*/ 2147483646 h 347"/>
                <a:gd name="T4" fmla="*/ 2147483646 w 347"/>
                <a:gd name="T5" fmla="*/ 2147483646 h 347"/>
                <a:gd name="T6" fmla="*/ 2147483646 w 347"/>
                <a:gd name="T7" fmla="*/ 2147483646 h 347"/>
                <a:gd name="T8" fmla="*/ 2147483646 w 347"/>
                <a:gd name="T9" fmla="*/ 0 h 347"/>
                <a:gd name="T10" fmla="*/ 2147483646 w 347"/>
                <a:gd name="T11" fmla="*/ 2147483646 h 347"/>
                <a:gd name="T12" fmla="*/ 2147483646 w 347"/>
                <a:gd name="T13" fmla="*/ 2147483646 h 347"/>
                <a:gd name="T14" fmla="*/ 2147483646 w 347"/>
                <a:gd name="T15" fmla="*/ 2147483646 h 347"/>
                <a:gd name="T16" fmla="*/ 2147483646 w 347"/>
                <a:gd name="T17" fmla="*/ 2147483646 h 347"/>
                <a:gd name="T18" fmla="*/ 2147483646 w 347"/>
                <a:gd name="T19" fmla="*/ 2147483646 h 347"/>
                <a:gd name="T20" fmla="*/ 2147483646 w 347"/>
                <a:gd name="T21" fmla="*/ 2147483646 h 347"/>
                <a:gd name="T22" fmla="*/ 2147483646 w 347"/>
                <a:gd name="T23" fmla="*/ 2147483646 h 347"/>
                <a:gd name="T24" fmla="*/ 2147483646 w 347"/>
                <a:gd name="T25" fmla="*/ 2147483646 h 347"/>
                <a:gd name="T26" fmla="*/ 2147483646 w 347"/>
                <a:gd name="T27" fmla="*/ 2147483646 h 347"/>
                <a:gd name="T28" fmla="*/ 2147483646 w 347"/>
                <a:gd name="T29" fmla="*/ 2147483646 h 347"/>
                <a:gd name="T30" fmla="*/ 2147483646 w 347"/>
                <a:gd name="T31" fmla="*/ 2147483646 h 347"/>
                <a:gd name="T32" fmla="*/ 2147483646 w 347"/>
                <a:gd name="T33" fmla="*/ 2147483646 h 347"/>
                <a:gd name="T34" fmla="*/ 2147483646 w 347"/>
                <a:gd name="T35" fmla="*/ 2147483646 h 347"/>
                <a:gd name="T36" fmla="*/ 2147483646 w 347"/>
                <a:gd name="T37" fmla="*/ 2147483646 h 347"/>
                <a:gd name="T38" fmla="*/ 2147483646 w 347"/>
                <a:gd name="T39" fmla="*/ 2147483646 h 347"/>
                <a:gd name="T40" fmla="*/ 2147483646 w 347"/>
                <a:gd name="T41" fmla="*/ 2147483646 h 347"/>
                <a:gd name="T42" fmla="*/ 2147483646 w 347"/>
                <a:gd name="T43" fmla="*/ 2147483646 h 347"/>
                <a:gd name="T44" fmla="*/ 2147483646 w 347"/>
                <a:gd name="T45" fmla="*/ 2147483646 h 347"/>
                <a:gd name="T46" fmla="*/ 2147483646 w 347"/>
                <a:gd name="T47" fmla="*/ 2147483646 h 347"/>
                <a:gd name="T48" fmla="*/ 2147483646 w 347"/>
                <a:gd name="T49" fmla="*/ 2147483646 h 347"/>
                <a:gd name="T50" fmla="*/ 2147483646 w 347"/>
                <a:gd name="T51" fmla="*/ 2147483646 h 347"/>
                <a:gd name="T52" fmla="*/ 2147483646 w 347"/>
                <a:gd name="T53" fmla="*/ 2147483646 h 347"/>
                <a:gd name="T54" fmla="*/ 2147483646 w 347"/>
                <a:gd name="T55" fmla="*/ 2147483646 h 347"/>
                <a:gd name="T56" fmla="*/ 2147483646 w 347"/>
                <a:gd name="T57" fmla="*/ 2147483646 h 347"/>
                <a:gd name="T58" fmla="*/ 2147483646 w 347"/>
                <a:gd name="T59" fmla="*/ 2147483646 h 347"/>
                <a:gd name="T60" fmla="*/ 2147483646 w 347"/>
                <a:gd name="T61" fmla="*/ 2147483646 h 347"/>
                <a:gd name="T62" fmla="*/ 2147483646 w 347"/>
                <a:gd name="T63" fmla="*/ 2147483646 h 347"/>
                <a:gd name="T64" fmla="*/ 2147483646 w 347"/>
                <a:gd name="T65" fmla="*/ 2147483646 h 347"/>
                <a:gd name="T66" fmla="*/ 2147483646 w 347"/>
                <a:gd name="T67" fmla="*/ 2147483646 h 347"/>
                <a:gd name="T68" fmla="*/ 2147483646 w 347"/>
                <a:gd name="T69" fmla="*/ 2147483646 h 347"/>
                <a:gd name="T70" fmla="*/ 2147483646 w 347"/>
                <a:gd name="T71" fmla="*/ 2147483646 h 347"/>
                <a:gd name="T72" fmla="*/ 2147483646 w 347"/>
                <a:gd name="T73" fmla="*/ 2147483646 h 347"/>
                <a:gd name="T74" fmla="*/ 2147483646 w 347"/>
                <a:gd name="T75" fmla="*/ 2147483646 h 347"/>
                <a:gd name="T76" fmla="*/ 2147483646 w 347"/>
                <a:gd name="T77" fmla="*/ 2147483646 h 347"/>
                <a:gd name="T78" fmla="*/ 2147483646 w 347"/>
                <a:gd name="T79" fmla="*/ 2147483646 h 347"/>
                <a:gd name="T80" fmla="*/ 2147483646 w 347"/>
                <a:gd name="T81" fmla="*/ 2147483646 h 347"/>
                <a:gd name="T82" fmla="*/ 2147483646 w 347"/>
                <a:gd name="T83" fmla="*/ 2147483646 h 347"/>
                <a:gd name="T84" fmla="*/ 2147483646 w 347"/>
                <a:gd name="T85" fmla="*/ 2147483646 h 347"/>
                <a:gd name="T86" fmla="*/ 2147483646 w 347"/>
                <a:gd name="T87" fmla="*/ 2147483646 h 347"/>
                <a:gd name="T88" fmla="*/ 2147483646 w 347"/>
                <a:gd name="T89" fmla="*/ 2147483646 h 347"/>
                <a:gd name="T90" fmla="*/ 2147483646 w 347"/>
                <a:gd name="T91" fmla="*/ 2147483646 h 3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7"/>
                <a:gd name="T139" fmla="*/ 0 h 347"/>
                <a:gd name="T140" fmla="*/ 347 w 347"/>
                <a:gd name="T141" fmla="*/ 347 h 3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rgbClr val="E36C09"/>
            </a:solidFill>
            <a:ln>
              <a:noFill/>
            </a:ln>
          </p:spPr>
          <p:txBody>
            <a:bodyPr bIns="34286" lIns="68571" rIns="68571" tIns="34286"/>
            <a:p>
              <a:endParaRPr altLang="en-US" lang="zh-CN"/>
            </a:p>
          </p:txBody>
        </p:sp>
      </p:grpSp>
      <p:grpSp>
        <p:nvGrpSpPr>
          <p:cNvPr id="59" name="组合 17"/>
          <p:cNvGrpSpPr/>
          <p:nvPr/>
        </p:nvGrpSpPr>
        <p:grpSpPr bwMode="auto">
          <a:xfrm>
            <a:off x="3230245" y="3918585"/>
            <a:ext cx="831850" cy="790575"/>
            <a:chOff x="0" y="0"/>
            <a:chExt cx="831692" cy="792088"/>
          </a:xfrm>
          <a:effectLst>
            <a:outerShdw algn="tl" blurRad="50800" dir="2700000" dist="38100" rotWithShape="0">
              <a:prstClr val="black">
                <a:alpha val="40000"/>
              </a:prstClr>
            </a:outerShdw>
          </a:effectLst>
        </p:grpSpPr>
        <p:sp>
          <p:nvSpPr>
            <p:cNvPr id="1048635" name="正五边形 8"/>
            <p:cNvSpPr>
              <a:spLocks noChangeArrowheads="1"/>
            </p:cNvSpPr>
            <p:nvPr/>
          </p:nvSpPr>
          <p:spPr bwMode="auto">
            <a:xfrm>
              <a:off x="0" y="0"/>
              <a:ext cx="831692" cy="792088"/>
            </a:xfrm>
            <a:prstGeom prst="pentagon"/>
            <a:noFill/>
            <a:ln w="25400">
              <a:solidFill>
                <a:srgbClr val="E36C09"/>
              </a:solidFill>
              <a:miter lim="800000"/>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altLang="zh-CN" sz="1800" lang="zh-CN">
                <a:solidFill>
                  <a:srgbClr val="FFFFFF"/>
                </a:solidFill>
                <a:latin typeface="宋体" panose="02010600030101010101" pitchFamily="2" charset="-122"/>
                <a:sym typeface="宋体" panose="02010600030101010101" pitchFamily="2" charset="-122"/>
              </a:endParaRPr>
            </a:p>
          </p:txBody>
        </p:sp>
        <p:sp>
          <p:nvSpPr>
            <p:cNvPr id="1048636" name="Freeform 77"/>
            <p:cNvSpPr>
              <a:spLocks noEditPoints="1" noChangeArrowheads="1"/>
            </p:cNvSpPr>
            <p:nvPr/>
          </p:nvSpPr>
          <p:spPr bwMode="auto">
            <a:xfrm>
              <a:off x="172291" y="282760"/>
              <a:ext cx="487109" cy="334145"/>
            </a:xfrm>
            <a:custGeom>
              <a:avLst/>
              <a:gdLst>
                <a:gd name="T0" fmla="*/ 2147483646 w 413"/>
                <a:gd name="T1" fmla="*/ 2147483646 h 283"/>
                <a:gd name="T2" fmla="*/ 2147483646 w 413"/>
                <a:gd name="T3" fmla="*/ 2147483646 h 283"/>
                <a:gd name="T4" fmla="*/ 2147483646 w 413"/>
                <a:gd name="T5" fmla="*/ 2147483646 h 283"/>
                <a:gd name="T6" fmla="*/ 0 w 413"/>
                <a:gd name="T7" fmla="*/ 2147483646 h 283"/>
                <a:gd name="T8" fmla="*/ 2147483646 w 413"/>
                <a:gd name="T9" fmla="*/ 2147483646 h 283"/>
                <a:gd name="T10" fmla="*/ 2147483646 w 413"/>
                <a:gd name="T11" fmla="*/ 2147483646 h 283"/>
                <a:gd name="T12" fmla="*/ 2147483646 w 413"/>
                <a:gd name="T13" fmla="*/ 0 h 283"/>
                <a:gd name="T14" fmla="*/ 2147483646 w 413"/>
                <a:gd name="T15" fmla="*/ 2147483646 h 283"/>
                <a:gd name="T16" fmla="*/ 2147483646 w 413"/>
                <a:gd name="T17" fmla="*/ 2147483646 h 283"/>
                <a:gd name="T18" fmla="*/ 2147483646 w 413"/>
                <a:gd name="T19" fmla="*/ 2147483646 h 283"/>
                <a:gd name="T20" fmla="*/ 2147483646 w 413"/>
                <a:gd name="T21" fmla="*/ 2147483646 h 283"/>
                <a:gd name="T22" fmla="*/ 2147483646 w 413"/>
                <a:gd name="T23" fmla="*/ 2147483646 h 283"/>
                <a:gd name="T24" fmla="*/ 2147483646 w 413"/>
                <a:gd name="T25" fmla="*/ 2147483646 h 283"/>
                <a:gd name="T26" fmla="*/ 2147483646 w 413"/>
                <a:gd name="T27" fmla="*/ 2147483646 h 283"/>
                <a:gd name="T28" fmla="*/ 2147483646 w 413"/>
                <a:gd name="T29" fmla="*/ 2147483646 h 283"/>
                <a:gd name="T30" fmla="*/ 2147483646 w 413"/>
                <a:gd name="T31" fmla="*/ 2147483646 h 283"/>
                <a:gd name="T32" fmla="*/ 2147483646 w 413"/>
                <a:gd name="T33" fmla="*/ 2147483646 h 283"/>
                <a:gd name="T34" fmla="*/ 2147483646 w 413"/>
                <a:gd name="T35" fmla="*/ 2147483646 h 283"/>
                <a:gd name="T36" fmla="*/ 2147483646 w 413"/>
                <a:gd name="T37" fmla="*/ 2147483646 h 283"/>
                <a:gd name="T38" fmla="*/ 2147483646 w 413"/>
                <a:gd name="T39" fmla="*/ 2147483646 h 283"/>
                <a:gd name="T40" fmla="*/ 2147483646 w 413"/>
                <a:gd name="T41" fmla="*/ 2147483646 h 283"/>
                <a:gd name="T42" fmla="*/ 2147483646 w 413"/>
                <a:gd name="T43" fmla="*/ 2147483646 h 283"/>
                <a:gd name="T44" fmla="*/ 2147483646 w 413"/>
                <a:gd name="T45" fmla="*/ 2147483646 h 283"/>
                <a:gd name="T46" fmla="*/ 2147483646 w 413"/>
                <a:gd name="T47" fmla="*/ 2147483646 h 283"/>
                <a:gd name="T48" fmla="*/ 2147483646 w 413"/>
                <a:gd name="T49" fmla="*/ 2147483646 h 283"/>
                <a:gd name="T50" fmla="*/ 2147483646 w 413"/>
                <a:gd name="T51" fmla="*/ 2147483646 h 283"/>
                <a:gd name="T52" fmla="*/ 2147483646 w 413"/>
                <a:gd name="T53" fmla="*/ 2147483646 h 283"/>
                <a:gd name="T54" fmla="*/ 2147483646 w 413"/>
                <a:gd name="T55" fmla="*/ 2147483646 h 283"/>
                <a:gd name="T56" fmla="*/ 2147483646 w 413"/>
                <a:gd name="T57" fmla="*/ 2147483646 h 283"/>
                <a:gd name="T58" fmla="*/ 2147483646 w 413"/>
                <a:gd name="T59" fmla="*/ 2147483646 h 283"/>
                <a:gd name="T60" fmla="*/ 2147483646 w 413"/>
                <a:gd name="T61" fmla="*/ 2147483646 h 2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3"/>
                <a:gd name="T94" fmla="*/ 0 h 283"/>
                <a:gd name="T95" fmla="*/ 413 w 413"/>
                <a:gd name="T96" fmla="*/ 283 h 2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rgbClr val="E36C09"/>
            </a:solidFill>
            <a:ln>
              <a:noFill/>
            </a:ln>
          </p:spPr>
          <p:txBody>
            <a:bodyPr bIns="34286" lIns="68571" rIns="68571" tIns="34286"/>
            <a:p>
              <a:endParaRPr altLang="en-US" lang="zh-CN"/>
            </a:p>
          </p:txBody>
        </p:sp>
      </p:grpSp>
      <p:cxnSp>
        <p:nvCxnSpPr>
          <p:cNvPr id="3145728" name="直接连接符 19"/>
          <p:cNvCxnSpPr>
            <a:cxnSpLocks noChangeShapeType="1"/>
          </p:cNvCxnSpPr>
          <p:nvPr/>
        </p:nvCxnSpPr>
        <p:spPr bwMode="auto">
          <a:xfrm>
            <a:off x="2174558" y="3502660"/>
            <a:ext cx="1055687" cy="717550"/>
          </a:xfrm>
          <a:prstGeom prst="line"/>
          <a:noFill/>
          <a:ln w="9525">
            <a:solidFill>
              <a:srgbClr val="E36C09"/>
            </a:solidFill>
            <a:prstDash val="dash"/>
            <a:round/>
          </a:ln>
        </p:spPr>
      </p:cxnSp>
      <p:cxnSp>
        <p:nvCxnSpPr>
          <p:cNvPr id="3145729" name="直接连接符 21"/>
          <p:cNvCxnSpPr>
            <a:cxnSpLocks noChangeShapeType="1"/>
          </p:cNvCxnSpPr>
          <p:nvPr/>
        </p:nvCxnSpPr>
        <p:spPr bwMode="auto">
          <a:xfrm flipH="1">
            <a:off x="4062095" y="3547110"/>
            <a:ext cx="1057275" cy="673100"/>
          </a:xfrm>
          <a:prstGeom prst="line"/>
          <a:noFill/>
          <a:ln w="9525">
            <a:solidFill>
              <a:srgbClr val="E36C09"/>
            </a:solidFill>
            <a:prstDash val="dash"/>
            <a:round/>
          </a:ln>
        </p:spPr>
      </p:cxnSp>
      <p:cxnSp>
        <p:nvCxnSpPr>
          <p:cNvPr id="3145730" name="直接连接符 24"/>
          <p:cNvCxnSpPr>
            <a:cxnSpLocks noChangeShapeType="1"/>
          </p:cNvCxnSpPr>
          <p:nvPr/>
        </p:nvCxnSpPr>
        <p:spPr bwMode="auto">
          <a:xfrm flipH="1" flipV="1">
            <a:off x="5633720" y="3547110"/>
            <a:ext cx="1055688" cy="673100"/>
          </a:xfrm>
          <a:prstGeom prst="line"/>
          <a:noFill/>
          <a:ln w="9525">
            <a:solidFill>
              <a:srgbClr val="E36C09"/>
            </a:solidFill>
            <a:prstDash val="dash"/>
            <a:round/>
          </a:ln>
        </p:spPr>
      </p:cxnSp>
      <p:sp>
        <p:nvSpPr>
          <p:cNvPr id="1048637" name="TextBox 27"/>
          <p:cNvSpPr>
            <a:spLocks noChangeArrowheads="1"/>
          </p:cNvSpPr>
          <p:nvPr/>
        </p:nvSpPr>
        <p:spPr bwMode="auto">
          <a:xfrm>
            <a:off x="2817495" y="2249488"/>
            <a:ext cx="1944688" cy="1513840"/>
          </a:xfrm>
          <a:prstGeom prst="rect"/>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altLang="zh-CN" dirty="0" sz="1400" lang="en-US">
                <a:solidFill>
                  <a:srgbClr val="000000"/>
                </a:solidFill>
              </a:rPr>
              <a:t>2.</a:t>
            </a:r>
            <a:r>
              <a:rPr altLang="en-US" dirty="0" sz="1400" lang="zh-CN">
                <a:solidFill>
                  <a:srgbClr val="000000"/>
                </a:solidFill>
              </a:rPr>
              <a:t>提前处理账户问题</a:t>
            </a:r>
            <a:endParaRPr altLang="en-US" sz="1400" lang="zh-CN">
              <a:solidFill>
                <a:srgbClr val="000000"/>
              </a:solidFill>
            </a:endParaRPr>
          </a:p>
          <a:p>
            <a:pPr eaLnBrk="1" hangingPunct="1">
              <a:spcBef>
                <a:spcPct val="0"/>
              </a:spcBef>
              <a:buFont typeface="Arial" panose="020B0604020202020204" pitchFamily="34" charset="0"/>
              <a:buNone/>
            </a:pPr>
            <a:r>
              <a:rPr altLang="zh-CN" sz="1400" lang="en-US">
                <a:solidFill>
                  <a:srgbClr val="000000"/>
                </a:solidFill>
                <a:sym typeface="宋体" panose="02010600030101010101" pitchFamily="2" charset="-122"/>
              </a:rPr>
              <a:t>        </a:t>
            </a:r>
            <a:r>
              <a:rPr altLang="en-US" sz="1400" lang="zh-CN">
                <a:solidFill>
                  <a:srgbClr val="000000"/>
                </a:solidFill>
                <a:sym typeface="宋体" panose="02010600030101010101" pitchFamily="2" charset="-122"/>
              </a:rPr>
              <a:t>社保局提前获得预审信息，提前完成账户清欠、账户合并等影响待遇核定的业务办理，为职工待遇核定争取时间。</a:t>
            </a:r>
            <a:endParaRPr altLang="en-US" sz="1400" lang="zh-CN">
              <a:solidFill>
                <a:srgbClr val="000000"/>
              </a:solidFill>
              <a:sym typeface="宋体" panose="02010600030101010101" pitchFamily="2" charset="-122"/>
            </a:endParaRPr>
          </a:p>
        </p:txBody>
      </p:sp>
      <p:sp>
        <p:nvSpPr>
          <p:cNvPr id="1048638" name="TextBox 28"/>
          <p:cNvSpPr>
            <a:spLocks noChangeArrowheads="1"/>
          </p:cNvSpPr>
          <p:nvPr/>
        </p:nvSpPr>
        <p:spPr bwMode="auto">
          <a:xfrm>
            <a:off x="4417695" y="4013835"/>
            <a:ext cx="2200275" cy="1310640"/>
          </a:xfrm>
          <a:prstGeom prst="rect"/>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None/>
            </a:pPr>
            <a:r>
              <a:rPr altLang="zh-CN" dirty="0" sz="1400" lang="en-US">
                <a:solidFill>
                  <a:srgbClr val="000000"/>
                </a:solidFill>
              </a:rPr>
              <a:t>3.</a:t>
            </a:r>
            <a:r>
              <a:rPr altLang="en-US" dirty="0" sz="1400" lang="zh-CN">
                <a:solidFill>
                  <a:srgbClr val="000000"/>
                </a:solidFill>
              </a:rPr>
              <a:t>业务留痕</a:t>
            </a:r>
            <a:endParaRPr altLang="en-US" dirty="0" sz="1400" lang="zh-CN">
              <a:solidFill>
                <a:srgbClr val="000000"/>
              </a:solidFill>
            </a:endParaRPr>
          </a:p>
          <a:p>
            <a:pPr>
              <a:spcBef>
                <a:spcPct val="0"/>
              </a:spcBef>
              <a:buNone/>
            </a:pPr>
            <a:r>
              <a:rPr altLang="zh-CN" dirty="0" sz="1400" lang="en-US">
                <a:solidFill>
                  <a:srgbClr val="000000"/>
                </a:solidFill>
                <a:sym typeface="宋体" panose="02010600030101010101" pitchFamily="2" charset="-122"/>
              </a:rPr>
              <a:t>        </a:t>
            </a:r>
            <a:r>
              <a:rPr altLang="en-US" dirty="0" sz="1400" lang="zh-CN">
                <a:solidFill>
                  <a:srgbClr val="000000"/>
                </a:solidFill>
                <a:sym typeface="宋体" panose="02010600030101010101" pitchFamily="2" charset="-122"/>
              </a:rPr>
              <a:t>所有业务通过智慧人社系统办理。业务数据、审核依据、经办人员、经办时间、审核结果均留存记录，便于查询、使用。</a:t>
            </a:r>
            <a:endParaRPr altLang="en-US" dirty="0" sz="1400" lang="zh-CN">
              <a:solidFill>
                <a:srgbClr val="000000"/>
              </a:solidFill>
              <a:sym typeface="宋体" panose="02010600030101010101" pitchFamily="2" charset="-122"/>
            </a:endParaRPr>
          </a:p>
        </p:txBody>
      </p:sp>
      <p:sp>
        <p:nvSpPr>
          <p:cNvPr id="1048639" name="TextBox 29"/>
          <p:cNvSpPr>
            <a:spLocks noChangeArrowheads="1"/>
          </p:cNvSpPr>
          <p:nvPr/>
        </p:nvSpPr>
        <p:spPr bwMode="auto">
          <a:xfrm>
            <a:off x="6515100" y="2350770"/>
            <a:ext cx="2171700" cy="1513841"/>
          </a:xfrm>
          <a:prstGeom prst="rect"/>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None/>
            </a:pPr>
            <a:r>
              <a:rPr altLang="zh-CN" dirty="0" sz="1400" lang="en-US">
                <a:solidFill>
                  <a:srgbClr val="000000"/>
                </a:solidFill>
              </a:rPr>
              <a:t>4.</a:t>
            </a:r>
            <a:r>
              <a:rPr altLang="en-US" dirty="0" sz="1400" lang="zh-CN">
                <a:solidFill>
                  <a:srgbClr val="000000"/>
                </a:solidFill>
              </a:rPr>
              <a:t>信息化转型</a:t>
            </a:r>
            <a:endParaRPr altLang="en-US" dirty="0" sz="1400" lang="zh-CN">
              <a:solidFill>
                <a:srgbClr val="000000"/>
              </a:solidFill>
            </a:endParaRPr>
          </a:p>
          <a:p>
            <a:pPr>
              <a:spcBef>
                <a:spcPct val="0"/>
              </a:spcBef>
              <a:buNone/>
            </a:pPr>
            <a:r>
              <a:rPr altLang="en-US" dirty="0" sz="1400" lang="zh-CN">
                <a:solidFill>
                  <a:srgbClr val="000000"/>
                </a:solidFill>
                <a:sym typeface="宋体" panose="02010600030101010101" pitchFamily="2" charset="-122"/>
              </a:rPr>
              <a:t>        通过短信通知和吉事办通知完成权益告知，代替退休人员签字。退休审核表支持用人单位网端自助打印。实现网上实时公示。</a:t>
            </a:r>
            <a:endParaRPr altLang="en-US" dirty="0" sz="1400" lang="zh-CN">
              <a:solidFill>
                <a:srgbClr val="000000"/>
              </a:solidFill>
              <a:sym typeface="宋体" panose="02010600030101010101" pitchFamily="2" charset="-122"/>
            </a:endParaRPr>
          </a:p>
        </p:txBody>
      </p:sp>
      <p:sp>
        <p:nvSpPr>
          <p:cNvPr id="1048640" name="TextBox 4"/>
          <p:cNvSpPr>
            <a:spLocks noChangeArrowheads="1"/>
          </p:cNvSpPr>
          <p:nvPr/>
        </p:nvSpPr>
        <p:spPr bwMode="auto">
          <a:xfrm>
            <a:off x="2854325" y="1426845"/>
            <a:ext cx="3429000" cy="460375"/>
          </a:xfrm>
          <a:prstGeom prst="rect"/>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altLang="en-US" dirty="0" sz="2400" lang="zh-CN">
                <a:solidFill>
                  <a:srgbClr val="E36C09"/>
                </a:solidFill>
                <a:latin typeface="楷体" panose="02010609060101010101" pitchFamily="49" charset="-122"/>
                <a:ea typeface="楷体" panose="02010609060101010101" pitchFamily="49" charset="-122"/>
              </a:rPr>
              <a:t>（一）工作目标</a:t>
            </a:r>
            <a:endParaRPr altLang="en-US" dirty="0" sz="2400" lang="zh-CN">
              <a:solidFill>
                <a:srgbClr val="E36C09"/>
              </a:solidFill>
              <a:latin typeface="楷体" panose="02010609060101010101" pitchFamily="49" charset="-122"/>
              <a:ea typeface="楷体" panose="02010609060101010101" pitchFamily="49" charset="-122"/>
            </a:endParaRPr>
          </a:p>
        </p:txBody>
      </p:sp>
      <p:sp>
        <p:nvSpPr>
          <p:cNvPr id="1048641" name="灯片编号占位符 5"/>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6</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1048640"/>
                                        </p:tgtEl>
                                        <p:attrNameLst>
                                          <p:attrName>style.visibility</p:attrName>
                                        </p:attrNameLst>
                                      </p:cBhvr>
                                      <p:to>
                                        <p:strVal val="visible"/>
                                      </p:to>
                                    </p:set>
                                    <p:animEffect>
                                      <p:cBhvr>
                                        <p:cTn dur="500" id="7"/>
                                        <p:tgtEl>
                                          <p:spTgt spid="1048640"/>
                                        </p:tgtEl>
                                      </p:cBhvr>
                                    </p:animEffect>
                                    <p:anim calcmode="lin" valueType="num">
                                      <p:cBhvr>
                                        <p:cTn dur="500" fill="hold" id="8"/>
                                        <p:tgtEl>
                                          <p:spTgt spid="1048640"/>
                                        </p:tgtEl>
                                        <p:attrNameLst>
                                          <p:attrName>ppt_x</p:attrName>
                                        </p:attrNameLst>
                                      </p:cBhvr>
                                      <p:tavLst>
                                        <p:tav tm="0">
                                          <p:val>
                                            <p:strVal val="#ppt_x"/>
                                          </p:val>
                                        </p:tav>
                                        <p:tav tm="100000">
                                          <p:val>
                                            <p:strVal val="#ppt_x"/>
                                          </p:val>
                                        </p:tav>
                                      </p:tavLst>
                                    </p:anim>
                                    <p:anim calcmode="lin" valueType="num">
                                      <p:cBhvr>
                                        <p:cTn dur="500" fill="hold" id="9"/>
                                        <p:tgtEl>
                                          <p:spTgt spid="1048640"/>
                                        </p:tgtEl>
                                        <p:attrNameLst>
                                          <p:attrName>ppt_y</p:attrName>
                                        </p:attrNameLst>
                                      </p:cBhvr>
                                      <p:tavLst>
                                        <p:tav tm="0">
                                          <p:val>
                                            <p:strVal val="#ppt_y-.1"/>
                                          </p:val>
                                        </p:tav>
                                        <p:tav tm="100000">
                                          <p:val>
                                            <p:strVal val="#ppt_y"/>
                                          </p:val>
                                        </p:tav>
                                      </p:tavLst>
                                    </p:anim>
                                  </p:childTnLst>
                                </p:cTn>
                              </p:par>
                            </p:childTnLst>
                          </p:cTn>
                        </p:par>
                        <p:par>
                          <p:cTn fill="hold" id="10">
                            <p:stCondLst>
                              <p:cond delay="500"/>
                            </p:stCondLst>
                            <p:childTnLst>
                              <p:par>
                                <p:cTn fill="hold" id="11" nodeType="afterEffect" presetClass="entr" presetID="42" presetSubtype="0">
                                  <p:stCondLst>
                                    <p:cond delay="0"/>
                                  </p:stCondLst>
                                  <p:childTnLst>
                                    <p:set>
                                      <p:cBhvr>
                                        <p:cTn dur="1" fill="hold" id="12">
                                          <p:stCondLst>
                                            <p:cond delay="0"/>
                                          </p:stCondLst>
                                        </p:cTn>
                                        <p:tgtEl>
                                          <p:spTgt spid="56"/>
                                        </p:tgtEl>
                                        <p:attrNameLst>
                                          <p:attrName>style.visibility</p:attrName>
                                        </p:attrNameLst>
                                      </p:cBhvr>
                                      <p:to>
                                        <p:strVal val="visible"/>
                                      </p:to>
                                    </p:set>
                                    <p:animEffect>
                                      <p:cBhvr>
                                        <p:cTn dur="500" id="13"/>
                                        <p:tgtEl>
                                          <p:spTgt spid="56"/>
                                        </p:tgtEl>
                                      </p:cBhvr>
                                    </p:animEffect>
                                    <p:anim calcmode="lin" valueType="num">
                                      <p:cBhvr>
                                        <p:cTn dur="500" fill="hold" id="14"/>
                                        <p:tgtEl>
                                          <p:spTgt spid="56"/>
                                        </p:tgtEl>
                                        <p:attrNameLst>
                                          <p:attrName>ppt_x</p:attrName>
                                        </p:attrNameLst>
                                      </p:cBhvr>
                                      <p:tavLst>
                                        <p:tav tm="0">
                                          <p:val>
                                            <p:strVal val="#ppt_x"/>
                                          </p:val>
                                        </p:tav>
                                        <p:tav tm="100000">
                                          <p:val>
                                            <p:strVal val="#ppt_x"/>
                                          </p:val>
                                        </p:tav>
                                      </p:tavLst>
                                    </p:anim>
                                    <p:anim calcmode="lin" valueType="num">
                                      <p:cBhvr>
                                        <p:cTn dur="500" fill="hold" id="15"/>
                                        <p:tgtEl>
                                          <p:spTgt spid="56"/>
                                        </p:tgtEl>
                                        <p:attrNameLst>
                                          <p:attrName>ppt_y</p:attrName>
                                        </p:attrNameLst>
                                      </p:cBhvr>
                                      <p:tavLst>
                                        <p:tav tm="0">
                                          <p:val>
                                            <p:strVal val="#ppt_y+.1"/>
                                          </p:val>
                                        </p:tav>
                                        <p:tav tm="100000">
                                          <p:val>
                                            <p:strVal val="#ppt_y"/>
                                          </p:val>
                                        </p:tav>
                                      </p:tavLst>
                                    </p:anim>
                                  </p:childTnLst>
                                </p:cTn>
                              </p:par>
                              <p:par>
                                <p:cTn fill="hold" grpId="0" id="16" nodeType="withEffect" presetClass="entr" presetID="10" presetSubtype="0">
                                  <p:stCondLst>
                                    <p:cond delay="0"/>
                                  </p:stCondLst>
                                  <p:childTnLst>
                                    <p:set>
                                      <p:cBhvr>
                                        <p:cTn dur="1" fill="hold" id="17">
                                          <p:stCondLst>
                                            <p:cond delay="0"/>
                                          </p:stCondLst>
                                        </p:cTn>
                                        <p:tgtEl>
                                          <p:spTgt spid="1048630"/>
                                        </p:tgtEl>
                                        <p:attrNameLst>
                                          <p:attrName>style.visibility</p:attrName>
                                        </p:attrNameLst>
                                      </p:cBhvr>
                                      <p:to>
                                        <p:strVal val="visible"/>
                                      </p:to>
                                    </p:set>
                                    <p:animEffect>
                                      <p:cBhvr>
                                        <p:cTn dur="500" id="18"/>
                                        <p:tgtEl>
                                          <p:spTgt spid="1048630"/>
                                        </p:tgtEl>
                                      </p:cBhvr>
                                    </p:animEffect>
                                  </p:childTnLst>
                                </p:cTn>
                              </p:par>
                            </p:childTnLst>
                          </p:cTn>
                        </p:par>
                        <p:par>
                          <p:cTn fill="hold" id="19">
                            <p:stCondLst>
                              <p:cond delay="1000"/>
                            </p:stCondLst>
                            <p:childTnLst>
                              <p:par>
                                <p:cTn fill="hold" id="20" nodeType="afterEffect" presetClass="entr" presetID="22" presetSubtype="8">
                                  <p:stCondLst>
                                    <p:cond delay="0"/>
                                  </p:stCondLst>
                                  <p:childTnLst>
                                    <p:set>
                                      <p:cBhvr>
                                        <p:cTn dur="1" fill="hold" id="21">
                                          <p:stCondLst>
                                            <p:cond delay="0"/>
                                          </p:stCondLst>
                                        </p:cTn>
                                        <p:tgtEl>
                                          <p:spTgt spid="3145728"/>
                                        </p:tgtEl>
                                        <p:attrNameLst>
                                          <p:attrName>style.visibility</p:attrName>
                                        </p:attrNameLst>
                                      </p:cBhvr>
                                      <p:to>
                                        <p:strVal val="visible"/>
                                      </p:to>
                                    </p:set>
                                    <p:animEffect>
                                      <p:cBhvr>
                                        <p:cTn dur="500" id="22"/>
                                        <p:tgtEl>
                                          <p:spTgt spid="3145728"/>
                                        </p:tgtEl>
                                      </p:cBhvr>
                                    </p:animEffect>
                                  </p:childTnLst>
                                </p:cTn>
                              </p:par>
                            </p:childTnLst>
                          </p:cTn>
                        </p:par>
                        <p:par>
                          <p:cTn fill="hold" id="23">
                            <p:stCondLst>
                              <p:cond delay="1500"/>
                            </p:stCondLst>
                            <p:childTnLst>
                              <p:par>
                                <p:cTn fill="hold" id="24" nodeType="afterEffect" presetClass="entr" presetID="42" presetSubtype="0">
                                  <p:stCondLst>
                                    <p:cond delay="0"/>
                                  </p:stCondLst>
                                  <p:childTnLst>
                                    <p:set>
                                      <p:cBhvr>
                                        <p:cTn dur="1" fill="hold" id="25">
                                          <p:stCondLst>
                                            <p:cond delay="0"/>
                                          </p:stCondLst>
                                        </p:cTn>
                                        <p:tgtEl>
                                          <p:spTgt spid="59"/>
                                        </p:tgtEl>
                                        <p:attrNameLst>
                                          <p:attrName>style.visibility</p:attrName>
                                        </p:attrNameLst>
                                      </p:cBhvr>
                                      <p:to>
                                        <p:strVal val="visible"/>
                                      </p:to>
                                    </p:set>
                                    <p:animEffect>
                                      <p:cBhvr>
                                        <p:cTn dur="500" id="26"/>
                                        <p:tgtEl>
                                          <p:spTgt spid="59"/>
                                        </p:tgtEl>
                                      </p:cBhvr>
                                    </p:animEffect>
                                    <p:anim calcmode="lin" valueType="num">
                                      <p:cBhvr>
                                        <p:cTn dur="500" fill="hold" id="27"/>
                                        <p:tgtEl>
                                          <p:spTgt spid="59"/>
                                        </p:tgtEl>
                                        <p:attrNameLst>
                                          <p:attrName>ppt_x</p:attrName>
                                        </p:attrNameLst>
                                      </p:cBhvr>
                                      <p:tavLst>
                                        <p:tav tm="0">
                                          <p:val>
                                            <p:strVal val="#ppt_x"/>
                                          </p:val>
                                        </p:tav>
                                        <p:tav tm="100000">
                                          <p:val>
                                            <p:strVal val="#ppt_x"/>
                                          </p:val>
                                        </p:tav>
                                      </p:tavLst>
                                    </p:anim>
                                    <p:anim calcmode="lin" valueType="num">
                                      <p:cBhvr>
                                        <p:cTn dur="500" fill="hold" id="28"/>
                                        <p:tgtEl>
                                          <p:spTgt spid="59"/>
                                        </p:tgtEl>
                                        <p:attrNameLst>
                                          <p:attrName>ppt_y</p:attrName>
                                        </p:attrNameLst>
                                      </p:cBhvr>
                                      <p:tavLst>
                                        <p:tav tm="0">
                                          <p:val>
                                            <p:strVal val="#ppt_y+.1"/>
                                          </p:val>
                                        </p:tav>
                                        <p:tav tm="100000">
                                          <p:val>
                                            <p:strVal val="#ppt_y"/>
                                          </p:val>
                                        </p:tav>
                                      </p:tavLst>
                                    </p:anim>
                                  </p:childTnLst>
                                </p:cTn>
                              </p:par>
                              <p:par>
                                <p:cTn fill="hold" grpId="0" id="29" nodeType="withEffect" presetClass="entr" presetID="10" presetSubtype="0">
                                  <p:stCondLst>
                                    <p:cond delay="0"/>
                                  </p:stCondLst>
                                  <p:childTnLst>
                                    <p:set>
                                      <p:cBhvr>
                                        <p:cTn dur="1" fill="hold" id="30">
                                          <p:stCondLst>
                                            <p:cond delay="0"/>
                                          </p:stCondLst>
                                        </p:cTn>
                                        <p:tgtEl>
                                          <p:spTgt spid="1048637"/>
                                        </p:tgtEl>
                                        <p:attrNameLst>
                                          <p:attrName>style.visibility</p:attrName>
                                        </p:attrNameLst>
                                      </p:cBhvr>
                                      <p:to>
                                        <p:strVal val="visible"/>
                                      </p:to>
                                    </p:set>
                                    <p:animEffect>
                                      <p:cBhvr>
                                        <p:cTn dur="500" id="31"/>
                                        <p:tgtEl>
                                          <p:spTgt spid="1048637"/>
                                        </p:tgtEl>
                                      </p:cBhvr>
                                    </p:animEffect>
                                  </p:childTnLst>
                                </p:cTn>
                              </p:par>
                            </p:childTnLst>
                          </p:cTn>
                        </p:par>
                        <p:par>
                          <p:cTn fill="hold" id="32">
                            <p:stCondLst>
                              <p:cond delay="2000"/>
                            </p:stCondLst>
                            <p:childTnLst>
                              <p:par>
                                <p:cTn fill="hold" id="33" nodeType="afterEffect" presetClass="entr" presetID="22" presetSubtype="8">
                                  <p:stCondLst>
                                    <p:cond delay="0"/>
                                  </p:stCondLst>
                                  <p:childTnLst>
                                    <p:set>
                                      <p:cBhvr>
                                        <p:cTn dur="1" fill="hold" id="34">
                                          <p:stCondLst>
                                            <p:cond delay="0"/>
                                          </p:stCondLst>
                                        </p:cTn>
                                        <p:tgtEl>
                                          <p:spTgt spid="3145729"/>
                                        </p:tgtEl>
                                        <p:attrNameLst>
                                          <p:attrName>style.visibility</p:attrName>
                                        </p:attrNameLst>
                                      </p:cBhvr>
                                      <p:to>
                                        <p:strVal val="visible"/>
                                      </p:to>
                                    </p:set>
                                    <p:animEffect>
                                      <p:cBhvr>
                                        <p:cTn dur="500" id="35"/>
                                        <p:tgtEl>
                                          <p:spTgt spid="3145729"/>
                                        </p:tgtEl>
                                      </p:cBhvr>
                                    </p:animEffect>
                                  </p:childTnLst>
                                </p:cTn>
                              </p:par>
                            </p:childTnLst>
                          </p:cTn>
                        </p:par>
                        <p:par>
                          <p:cTn fill="hold" id="36">
                            <p:stCondLst>
                              <p:cond delay="2500"/>
                            </p:stCondLst>
                            <p:childTnLst>
                              <p:par>
                                <p:cTn fill="hold" id="37" nodeType="afterEffect" presetClass="entr" presetID="42" presetSubtype="0">
                                  <p:stCondLst>
                                    <p:cond delay="0"/>
                                  </p:stCondLst>
                                  <p:childTnLst>
                                    <p:set>
                                      <p:cBhvr>
                                        <p:cTn dur="1" fill="hold" id="38">
                                          <p:stCondLst>
                                            <p:cond delay="0"/>
                                          </p:stCondLst>
                                        </p:cTn>
                                        <p:tgtEl>
                                          <p:spTgt spid="58"/>
                                        </p:tgtEl>
                                        <p:attrNameLst>
                                          <p:attrName>style.visibility</p:attrName>
                                        </p:attrNameLst>
                                      </p:cBhvr>
                                      <p:to>
                                        <p:strVal val="visible"/>
                                      </p:to>
                                    </p:set>
                                    <p:animEffect>
                                      <p:cBhvr>
                                        <p:cTn dur="500" id="39"/>
                                        <p:tgtEl>
                                          <p:spTgt spid="58"/>
                                        </p:tgtEl>
                                      </p:cBhvr>
                                    </p:animEffect>
                                    <p:anim calcmode="lin" valueType="num">
                                      <p:cBhvr>
                                        <p:cTn dur="500" fill="hold" id="40"/>
                                        <p:tgtEl>
                                          <p:spTgt spid="58"/>
                                        </p:tgtEl>
                                        <p:attrNameLst>
                                          <p:attrName>ppt_x</p:attrName>
                                        </p:attrNameLst>
                                      </p:cBhvr>
                                      <p:tavLst>
                                        <p:tav tm="0">
                                          <p:val>
                                            <p:strVal val="#ppt_x"/>
                                          </p:val>
                                        </p:tav>
                                        <p:tav tm="100000">
                                          <p:val>
                                            <p:strVal val="#ppt_x"/>
                                          </p:val>
                                        </p:tav>
                                      </p:tavLst>
                                    </p:anim>
                                    <p:anim calcmode="lin" valueType="num">
                                      <p:cBhvr>
                                        <p:cTn dur="500" fill="hold" id="41"/>
                                        <p:tgtEl>
                                          <p:spTgt spid="58"/>
                                        </p:tgtEl>
                                        <p:attrNameLst>
                                          <p:attrName>ppt_y</p:attrName>
                                        </p:attrNameLst>
                                      </p:cBhvr>
                                      <p:tavLst>
                                        <p:tav tm="0">
                                          <p:val>
                                            <p:strVal val="#ppt_y+.1"/>
                                          </p:val>
                                        </p:tav>
                                        <p:tav tm="100000">
                                          <p:val>
                                            <p:strVal val="#ppt_y"/>
                                          </p:val>
                                        </p:tav>
                                      </p:tavLst>
                                    </p:anim>
                                  </p:childTnLst>
                                </p:cTn>
                              </p:par>
                              <p:par>
                                <p:cTn fill="hold" grpId="0" id="42" nodeType="withEffect" presetClass="entr" presetID="10" presetSubtype="0">
                                  <p:stCondLst>
                                    <p:cond delay="0"/>
                                  </p:stCondLst>
                                  <p:childTnLst>
                                    <p:set>
                                      <p:cBhvr>
                                        <p:cTn dur="1" fill="hold" id="43">
                                          <p:stCondLst>
                                            <p:cond delay="0"/>
                                          </p:stCondLst>
                                        </p:cTn>
                                        <p:tgtEl>
                                          <p:spTgt spid="1048638"/>
                                        </p:tgtEl>
                                        <p:attrNameLst>
                                          <p:attrName>style.visibility</p:attrName>
                                        </p:attrNameLst>
                                      </p:cBhvr>
                                      <p:to>
                                        <p:strVal val="visible"/>
                                      </p:to>
                                    </p:set>
                                    <p:animEffect>
                                      <p:cBhvr>
                                        <p:cTn dur="500" id="44"/>
                                        <p:tgtEl>
                                          <p:spTgt spid="1048638"/>
                                        </p:tgtEl>
                                      </p:cBhvr>
                                    </p:animEffect>
                                  </p:childTnLst>
                                </p:cTn>
                              </p:par>
                            </p:childTnLst>
                          </p:cTn>
                        </p:par>
                        <p:par>
                          <p:cTn fill="hold" id="45">
                            <p:stCondLst>
                              <p:cond delay="3000"/>
                            </p:stCondLst>
                            <p:childTnLst>
                              <p:par>
                                <p:cTn fill="hold" id="46" nodeType="afterEffect" presetClass="entr" presetID="22" presetSubtype="8">
                                  <p:stCondLst>
                                    <p:cond delay="0"/>
                                  </p:stCondLst>
                                  <p:childTnLst>
                                    <p:set>
                                      <p:cBhvr>
                                        <p:cTn dur="1" fill="hold" id="47">
                                          <p:stCondLst>
                                            <p:cond delay="0"/>
                                          </p:stCondLst>
                                        </p:cTn>
                                        <p:tgtEl>
                                          <p:spTgt spid="3145730"/>
                                        </p:tgtEl>
                                        <p:attrNameLst>
                                          <p:attrName>style.visibility</p:attrName>
                                        </p:attrNameLst>
                                      </p:cBhvr>
                                      <p:to>
                                        <p:strVal val="visible"/>
                                      </p:to>
                                    </p:set>
                                    <p:animEffect>
                                      <p:cBhvr>
                                        <p:cTn dur="500" id="48"/>
                                        <p:tgtEl>
                                          <p:spTgt spid="3145730"/>
                                        </p:tgtEl>
                                      </p:cBhvr>
                                    </p:animEffect>
                                  </p:childTnLst>
                                </p:cTn>
                              </p:par>
                            </p:childTnLst>
                          </p:cTn>
                        </p:par>
                        <p:par>
                          <p:cTn fill="hold" id="49">
                            <p:stCondLst>
                              <p:cond delay="3500"/>
                            </p:stCondLst>
                            <p:childTnLst>
                              <p:par>
                                <p:cTn fill="hold" id="50" nodeType="afterEffect" presetClass="entr" presetID="42" presetSubtype="0">
                                  <p:stCondLst>
                                    <p:cond delay="0"/>
                                  </p:stCondLst>
                                  <p:childTnLst>
                                    <p:set>
                                      <p:cBhvr>
                                        <p:cTn dur="1" fill="hold" id="51">
                                          <p:stCondLst>
                                            <p:cond delay="0"/>
                                          </p:stCondLst>
                                        </p:cTn>
                                        <p:tgtEl>
                                          <p:spTgt spid="57"/>
                                        </p:tgtEl>
                                        <p:attrNameLst>
                                          <p:attrName>style.visibility</p:attrName>
                                        </p:attrNameLst>
                                      </p:cBhvr>
                                      <p:to>
                                        <p:strVal val="visible"/>
                                      </p:to>
                                    </p:set>
                                    <p:animEffect>
                                      <p:cBhvr>
                                        <p:cTn dur="500" id="52"/>
                                        <p:tgtEl>
                                          <p:spTgt spid="57"/>
                                        </p:tgtEl>
                                      </p:cBhvr>
                                    </p:animEffect>
                                    <p:anim calcmode="lin" valueType="num">
                                      <p:cBhvr>
                                        <p:cTn dur="500" fill="hold" id="53"/>
                                        <p:tgtEl>
                                          <p:spTgt spid="57"/>
                                        </p:tgtEl>
                                        <p:attrNameLst>
                                          <p:attrName>ppt_x</p:attrName>
                                        </p:attrNameLst>
                                      </p:cBhvr>
                                      <p:tavLst>
                                        <p:tav tm="0">
                                          <p:val>
                                            <p:strVal val="#ppt_x"/>
                                          </p:val>
                                        </p:tav>
                                        <p:tav tm="100000">
                                          <p:val>
                                            <p:strVal val="#ppt_x"/>
                                          </p:val>
                                        </p:tav>
                                      </p:tavLst>
                                    </p:anim>
                                    <p:anim calcmode="lin" valueType="num">
                                      <p:cBhvr>
                                        <p:cTn dur="500" fill="hold" id="54"/>
                                        <p:tgtEl>
                                          <p:spTgt spid="57"/>
                                        </p:tgtEl>
                                        <p:attrNameLst>
                                          <p:attrName>ppt_y</p:attrName>
                                        </p:attrNameLst>
                                      </p:cBhvr>
                                      <p:tavLst>
                                        <p:tav tm="0">
                                          <p:val>
                                            <p:strVal val="#ppt_y+.1"/>
                                          </p:val>
                                        </p:tav>
                                        <p:tav tm="100000">
                                          <p:val>
                                            <p:strVal val="#ppt_y"/>
                                          </p:val>
                                        </p:tav>
                                      </p:tavLst>
                                    </p:anim>
                                  </p:childTnLst>
                                </p:cTn>
                              </p:par>
                              <p:par>
                                <p:cTn fill="hold" grpId="0" id="55" nodeType="withEffect" presetClass="entr" presetID="10" presetSubtype="0">
                                  <p:stCondLst>
                                    <p:cond delay="0"/>
                                  </p:stCondLst>
                                  <p:childTnLst>
                                    <p:set>
                                      <p:cBhvr>
                                        <p:cTn dur="1" fill="hold" id="56">
                                          <p:stCondLst>
                                            <p:cond delay="0"/>
                                          </p:stCondLst>
                                        </p:cTn>
                                        <p:tgtEl>
                                          <p:spTgt spid="1048639"/>
                                        </p:tgtEl>
                                        <p:attrNameLst>
                                          <p:attrName>style.visibility</p:attrName>
                                        </p:attrNameLst>
                                      </p:cBhvr>
                                      <p:to>
                                        <p:strVal val="visible"/>
                                      </p:to>
                                    </p:set>
                                    <p:animEffect>
                                      <p:cBhvr>
                                        <p:cTn dur="500" id="57"/>
                                        <p:tgtEl>
                                          <p:spTgt spid="1048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0" grpId="0" bldLvl="0" autoUpdateAnimBg="0"/>
      <p:bldP spid="1048637" grpId="0" bldLvl="0" autoUpdateAnimBg="0"/>
      <p:bldP spid="1048638" grpId="0" bldLvl="0" autoUpdateAnimBg="0"/>
      <p:bldP spid="1048639" grpId="0" bldLvl="0" autoUpdateAnimBg="0"/>
      <p:bldP spid="1048640"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p:grpSpPr>
      <p:pic>
        <p:nvPicPr>
          <p:cNvPr id="2097159" name="图片 1" descr="企业退休预审流程图（终版0517）"/>
          <p:cNvPicPr>
            <a:picLocks noChangeAspect="1"/>
          </p:cNvPicPr>
          <p:nvPr/>
        </p:nvPicPr>
        <p:blipFill>
          <a:blip xmlns:r="http://schemas.openxmlformats.org/officeDocument/2006/relationships" r:embed="rId1"/>
          <a:stretch>
            <a:fillRect/>
          </a:stretch>
        </p:blipFill>
        <p:spPr>
          <a:xfrm>
            <a:off x="219710" y="1964055"/>
            <a:ext cx="8704580" cy="4302125"/>
          </a:xfrm>
          <a:prstGeom prst="rect"/>
        </p:spPr>
      </p:pic>
      <p:sp>
        <p:nvSpPr>
          <p:cNvPr id="1048642" name="TextBox 4"/>
          <p:cNvSpPr>
            <a:spLocks noChangeArrowheads="1"/>
          </p:cNvSpPr>
          <p:nvPr/>
        </p:nvSpPr>
        <p:spPr bwMode="auto">
          <a:xfrm>
            <a:off x="2854325" y="1426845"/>
            <a:ext cx="3429000" cy="460375"/>
          </a:xfrm>
          <a:prstGeom prst="rect"/>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altLang="en-US" dirty="0" sz="2400" lang="zh-CN">
                <a:solidFill>
                  <a:srgbClr val="E36C09"/>
                </a:solidFill>
                <a:latin typeface="楷体" panose="02010609060101010101" pitchFamily="49" charset="-122"/>
                <a:ea typeface="楷体" panose="02010609060101010101" pitchFamily="49" charset="-122"/>
              </a:rPr>
              <a:t>（二）实现方式</a:t>
            </a:r>
            <a:endParaRPr altLang="en-US" dirty="0" sz="2400" lang="zh-CN">
              <a:solidFill>
                <a:srgbClr val="E36C09"/>
              </a:solidFill>
              <a:latin typeface="楷体" panose="02010609060101010101" pitchFamily="49" charset="-122"/>
              <a:ea typeface="楷体" panose="02010609060101010101" pitchFamily="49" charset="-122"/>
            </a:endParaRPr>
          </a:p>
        </p:txBody>
      </p:sp>
      <p:sp>
        <p:nvSpPr>
          <p:cNvPr id="1048643" name="矩形 2"/>
          <p:cNvSpPr/>
          <p:nvPr/>
        </p:nvSpPr>
        <p:spPr>
          <a:xfrm>
            <a:off x="3340100" y="549275"/>
            <a:ext cx="29260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rPr>
              <a:t>二、退休资格预审工作简介</a:t>
            </a:r>
            <a:endParaRPr altLang="en-US" dirty="0" lang="zh-CN">
              <a:solidFill>
                <a:schemeClr val="bg1"/>
              </a:solidFill>
              <a:latin typeface="宋体" panose="02010600030101010101" pitchFamily="2" charset="-122"/>
            </a:endParaRPr>
          </a:p>
        </p:txBody>
      </p:sp>
      <p:sp>
        <p:nvSpPr>
          <p:cNvPr id="1048644" name="灯片编号占位符 6"/>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7</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1048642"/>
                                        </p:tgtEl>
                                        <p:attrNameLst>
                                          <p:attrName>style.visibility</p:attrName>
                                        </p:attrNameLst>
                                      </p:cBhvr>
                                      <p:to>
                                        <p:strVal val="visible"/>
                                      </p:to>
                                    </p:set>
                                    <p:animEffect>
                                      <p:cBhvr>
                                        <p:cTn dur="500" id="7"/>
                                        <p:tgtEl>
                                          <p:spTgt spid="1048642"/>
                                        </p:tgtEl>
                                      </p:cBhvr>
                                    </p:animEffect>
                                    <p:anim calcmode="lin" valueType="num">
                                      <p:cBhvr>
                                        <p:cTn dur="500" fill="hold" id="8"/>
                                        <p:tgtEl>
                                          <p:spTgt spid="1048642"/>
                                        </p:tgtEl>
                                        <p:attrNameLst>
                                          <p:attrName>ppt_x</p:attrName>
                                        </p:attrNameLst>
                                      </p:cBhvr>
                                      <p:tavLst>
                                        <p:tav tm="0">
                                          <p:val>
                                            <p:strVal val="#ppt_x"/>
                                          </p:val>
                                        </p:tav>
                                        <p:tav tm="100000">
                                          <p:val>
                                            <p:strVal val="#ppt_x"/>
                                          </p:val>
                                        </p:tav>
                                      </p:tavLst>
                                    </p:anim>
                                    <p:anim calcmode="lin" valueType="num">
                                      <p:cBhvr>
                                        <p:cTn dur="500" fill="hold" id="9"/>
                                        <p:tgtEl>
                                          <p:spTgt spid="1048642"/>
                                        </p:tgtEl>
                                        <p:attrNameLst>
                                          <p:attrName>ppt_y</p:attrName>
                                        </p:attrNameLst>
                                      </p:cBhvr>
                                      <p:tavLst>
                                        <p:tav tm="0">
                                          <p:val>
                                            <p:strVal val="#ppt_y-.1"/>
                                          </p:val>
                                        </p:tav>
                                        <p:tav tm="100000">
                                          <p:val>
                                            <p:strVal val="#ppt_y"/>
                                          </p:val>
                                        </p:tav>
                                      </p:tavLst>
                                    </p:anim>
                                  </p:childTnLst>
                                </p:cTn>
                              </p:par>
                              <p:par>
                                <p:cTn fill="hold" id="10" nodeType="withEffect" presetClass="entr" presetID="55" presetSubtype="0">
                                  <p:stCondLst>
                                    <p:cond delay="0"/>
                                  </p:stCondLst>
                                  <p:childTnLst>
                                    <p:set>
                                      <p:cBhvr>
                                        <p:cTn dur="1" fill="hold" id="11">
                                          <p:stCondLst>
                                            <p:cond delay="0"/>
                                          </p:stCondLst>
                                        </p:cTn>
                                        <p:tgtEl>
                                          <p:spTgt spid="2097159"/>
                                        </p:tgtEl>
                                        <p:attrNameLst>
                                          <p:attrName>style.visibility</p:attrName>
                                        </p:attrNameLst>
                                      </p:cBhvr>
                                      <p:to>
                                        <p:strVal val="visible"/>
                                      </p:to>
                                    </p:set>
                                    <p:anim calcmode="lin" valueType="num">
                                      <p:cBhvr>
                                        <p:cTn dur="1000" fill="hold" id="12"/>
                                        <p:tgtEl>
                                          <p:spTgt spid="2097159"/>
                                        </p:tgtEl>
                                        <p:attrNameLst>
                                          <p:attrName>ppt_w</p:attrName>
                                        </p:attrNameLst>
                                      </p:cBhvr>
                                      <p:tavLst>
                                        <p:tav tm="0">
                                          <p:val>
                                            <p:strVal val="#ppt_w*0.70"/>
                                          </p:val>
                                        </p:tav>
                                        <p:tav tm="100000">
                                          <p:val>
                                            <p:strVal val="#ppt_w"/>
                                          </p:val>
                                        </p:tav>
                                      </p:tavLst>
                                    </p:anim>
                                    <p:anim calcmode="lin" valueType="num">
                                      <p:cBhvr>
                                        <p:cTn dur="1000" fill="hold" id="13"/>
                                        <p:tgtEl>
                                          <p:spTgt spid="2097159"/>
                                        </p:tgtEl>
                                        <p:attrNameLst>
                                          <p:attrName>ppt_h</p:attrName>
                                        </p:attrNameLst>
                                      </p:cBhvr>
                                      <p:tavLst>
                                        <p:tav tm="0">
                                          <p:val>
                                            <p:strVal val="#ppt_h"/>
                                          </p:val>
                                        </p:tav>
                                        <p:tav tm="100000">
                                          <p:val>
                                            <p:strVal val="#ppt_h"/>
                                          </p:val>
                                        </p:tav>
                                      </p:tavLst>
                                    </p:anim>
                                    <p:animEffect transition="in" filter="fade">
                                      <p:cBhvr>
                                        <p:cTn dur="1000" id="14"/>
                                        <p:tgtEl>
                                          <p:spTgt spid="2097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2"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p:grpSpPr>
      <p:sp>
        <p:nvSpPr>
          <p:cNvPr id="1048645" name="矩形 2"/>
          <p:cNvSpPr/>
          <p:nvPr/>
        </p:nvSpPr>
        <p:spPr>
          <a:xfrm>
            <a:off x="3340100" y="549275"/>
            <a:ext cx="29260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rPr>
              <a:t>二、退休资格预审工作简介</a:t>
            </a:r>
            <a:endParaRPr altLang="en-US" dirty="0" lang="zh-CN">
              <a:solidFill>
                <a:schemeClr val="bg1"/>
              </a:solidFill>
              <a:latin typeface="宋体" panose="02010600030101010101" pitchFamily="2" charset="-122"/>
            </a:endParaRPr>
          </a:p>
        </p:txBody>
      </p:sp>
      <p:graphicFrame>
        <p:nvGraphicFramePr>
          <p:cNvPr id="4194304" name="表格 1"/>
          <p:cNvGraphicFramePr>
            <a:graphicFrameLocks/>
          </p:cNvGraphicFramePr>
          <p:nvPr/>
        </p:nvGraphicFramePr>
        <p:xfrm>
          <a:off x="869950" y="1257490"/>
          <a:ext cx="8391525" cy="5143500"/>
        </p:xfrm>
        <a:graphic>
          <a:graphicData uri="http://schemas.openxmlformats.org/drawingml/2006/table">
            <a:tbl>
              <a:tblPr firstRow="1" bandRow="1">
                <a:tableStyleId>{5C22544A-7EE6-4342-B048-85BDC9FD1C3A}</a:tableStyleId>
              </a:tblPr>
              <a:tblGrid>
                <a:gridCol w="1979295"/>
                <a:gridCol w="467360"/>
                <a:gridCol w="1968500"/>
                <a:gridCol w="474980"/>
                <a:gridCol w="1968500"/>
                <a:gridCol w="475615"/>
              </a:tblGrid>
              <a:tr h="678180">
                <a:tc gridSpan="6">
                  <a:txBody>
                    <a:bodyPr/>
                    <a:p>
                      <a:pPr algn="ctr">
                        <a:buNone/>
                      </a:pPr>
                      <a:r>
                        <a:rPr b="1" sz="1600" lang="zh-CN">
                          <a:solidFill>
                            <a:srgbClr val="000000"/>
                          </a:solidFill>
                          <a:latin typeface="Arial" panose="020B0604020202020204" pitchFamily="34" charset="0"/>
                          <a:ea typeface="宋体" panose="02010600030101010101" pitchFamily="2" charset="-122"/>
                        </a:rPr>
                        <a:t>附件清单</a:t>
                      </a:r>
                      <a:endParaRPr altLang="en-US" b="1" sz="1600" lang="en-US">
                        <a:solidFill>
                          <a:srgbClr val="000000"/>
                        </a:solidFill>
                        <a:latin typeface="宋体" panose="02010600030101010101" pitchFamily="2" charset="-122"/>
                      </a:endParaRPr>
                    </a:p>
                  </a:txBody>
                  <a:tcPr marL="12700" marR="12700" marT="12700" anchor="ctr" anchorCtr="0" vert="horz">
                    <a:lnL>
                      <a:noFill/>
                    </a:lnL>
                    <a:lnR cap="flat">
                      <a:noFill/>
                    </a:lnR>
                    <a:lnT cap="flat">
                      <a:noFill/>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hMerge="1">
                  <a:txBody>
                    <a:bodyPr/>
                    <a:p>
                      <a:pPr algn="ctr">
                        <a:buNone/>
                      </a:pPr>
                      <a:r>
                        <a:rPr b="1" sz="1600" lang="zh-CN">
                          <a:solidFill>
                            <a:srgbClr val="000000"/>
                          </a:solidFill>
                          <a:latin typeface="Arial" panose="020B0604020202020204" pitchFamily="34" charset="0"/>
                          <a:ea typeface="宋体" panose="02010600030101010101" pitchFamily="2" charset="-122"/>
                        </a:rPr>
                        <a:t>附件清单</a:t>
                      </a:r>
                      <a:endParaRPr altLang="en-US" b="1" sz="1600" lang="en-US">
                        <a:solidFill>
                          <a:srgbClr val="000000"/>
                        </a:solidFill>
                        <a:latin typeface="宋体" panose="02010600030101010101" pitchFamily="2" charset="-122"/>
                      </a:endParaRPr>
                    </a:p>
                  </a:txBody>
                  <a:tcPr>
                    <a:lnT cap="flat">
                      <a:noFill/>
                    </a:lnT>
                    <a:lnB w="6350" cap="flat" cmpd="sng">
                      <a:solidFill>
                        <a:srgbClr val="000000"/>
                      </a:solidFill>
                      <a:prstDash val="solid"/>
                      <a:headEnd type="none" w="med" len="med"/>
                      <a:tailEnd type="none" w="med" len="med"/>
                    </a:lnB>
                  </a:tcPr>
                </a:tc>
                <a:tc hMerge="1">
                  <a:txBody>
                    <a:bodyPr/>
                    <a:p>
                      <a:pPr algn="ctr">
                        <a:buNone/>
                      </a:pPr>
                      <a:r>
                        <a:rPr b="1" sz="1600" lang="zh-CN">
                          <a:solidFill>
                            <a:srgbClr val="000000"/>
                          </a:solidFill>
                          <a:latin typeface="Arial" panose="020B0604020202020204" pitchFamily="34" charset="0"/>
                          <a:ea typeface="宋体" panose="02010600030101010101" pitchFamily="2" charset="-122"/>
                        </a:rPr>
                        <a:t>附件清单</a:t>
                      </a:r>
                      <a:endParaRPr altLang="en-US" b="1" sz="1600" lang="en-US">
                        <a:solidFill>
                          <a:srgbClr val="000000"/>
                        </a:solidFill>
                        <a:latin typeface="宋体" panose="02010600030101010101" pitchFamily="2" charset="-122"/>
                      </a:endParaRPr>
                    </a:p>
                  </a:txBody>
                  <a:tcPr>
                    <a:lnT cap="flat">
                      <a:noFill/>
                    </a:lnT>
                    <a:lnB w="6350" cap="flat" cmpd="sng">
                      <a:solidFill>
                        <a:srgbClr val="000000"/>
                      </a:solidFill>
                      <a:prstDash val="solid"/>
                      <a:headEnd type="none" w="med" len="med"/>
                      <a:tailEnd type="none" w="med" len="med"/>
                    </a:lnB>
                  </a:tcPr>
                </a:tc>
                <a:tc hMerge="1">
                  <a:txBody>
                    <a:bodyPr/>
                    <a:p>
                      <a:pPr algn="ctr">
                        <a:buNone/>
                      </a:pPr>
                      <a:r>
                        <a:rPr b="1" sz="1600" lang="zh-CN">
                          <a:solidFill>
                            <a:srgbClr val="000000"/>
                          </a:solidFill>
                          <a:latin typeface="Arial" panose="020B0604020202020204" pitchFamily="34" charset="0"/>
                          <a:ea typeface="宋体" panose="02010600030101010101" pitchFamily="2" charset="-122"/>
                        </a:rPr>
                        <a:t>附件清单</a:t>
                      </a:r>
                      <a:endParaRPr altLang="en-US" b="1" sz="1600" lang="en-US">
                        <a:solidFill>
                          <a:srgbClr val="000000"/>
                        </a:solidFill>
                        <a:latin typeface="宋体" panose="02010600030101010101" pitchFamily="2" charset="-122"/>
                      </a:endParaRPr>
                    </a:p>
                  </a:txBody>
                  <a:tcPr>
                    <a:lnT cap="flat">
                      <a:noFill/>
                    </a:lnT>
                    <a:lnB w="6350" cap="flat" cmpd="sng">
                      <a:solidFill>
                        <a:srgbClr val="000000"/>
                      </a:solidFill>
                      <a:prstDash val="solid"/>
                      <a:headEnd type="none" w="med" len="med"/>
                      <a:tailEnd type="none" w="med" len="med"/>
                    </a:lnB>
                  </a:tcPr>
                </a:tc>
                <a:tc hMerge="1">
                  <a:txBody>
                    <a:bodyPr/>
                    <a:p>
                      <a:pPr algn="ctr">
                        <a:buNone/>
                      </a:pPr>
                      <a:r>
                        <a:rPr b="1" sz="1600" lang="zh-CN">
                          <a:solidFill>
                            <a:srgbClr val="000000"/>
                          </a:solidFill>
                          <a:latin typeface="Arial" panose="020B0604020202020204" pitchFamily="34" charset="0"/>
                          <a:ea typeface="宋体" panose="02010600030101010101" pitchFamily="2" charset="-122"/>
                        </a:rPr>
                        <a:t>附件清单</a:t>
                      </a:r>
                      <a:endParaRPr altLang="en-US" b="1" sz="1600" lang="en-US">
                        <a:solidFill>
                          <a:srgbClr val="000000"/>
                        </a:solidFill>
                        <a:latin typeface="宋体" panose="02010600030101010101" pitchFamily="2" charset="-122"/>
                      </a:endParaRPr>
                    </a:p>
                  </a:txBody>
                  <a:tcPr>
                    <a:lnT cap="flat">
                      <a:noFill/>
                    </a:lnT>
                    <a:lnB w="6350" cap="flat" cmpd="sng">
                      <a:solidFill>
                        <a:srgbClr val="000000"/>
                      </a:solidFill>
                      <a:prstDash val="solid"/>
                      <a:headEnd type="none" w="med" len="med"/>
                      <a:tailEnd type="none" w="med" len="med"/>
                    </a:lnB>
                  </a:tcPr>
                </a:tc>
                <a:tc hMerge="1">
                  <a:txBody>
                    <a:bodyPr/>
                    <a:p>
                      <a:pPr algn="ctr">
                        <a:buNone/>
                      </a:pPr>
                      <a:r>
                        <a:rPr b="1" sz="1600" lang="zh-CN">
                          <a:solidFill>
                            <a:srgbClr val="000000"/>
                          </a:solidFill>
                          <a:latin typeface="Arial" panose="020B0604020202020204" pitchFamily="34" charset="0"/>
                          <a:ea typeface="宋体" panose="02010600030101010101" pitchFamily="2" charset="-122"/>
                        </a:rPr>
                        <a:t>附件清单</a:t>
                      </a:r>
                      <a:endParaRPr altLang="en-US" b="1" sz="1600" lang="en-US">
                        <a:solidFill>
                          <a:srgbClr val="000000"/>
                        </a:solidFill>
                        <a:latin typeface="宋体" panose="02010600030101010101" pitchFamily="2" charset="-122"/>
                      </a:endParaRPr>
                    </a:p>
                  </a:txBody>
                  <a:tcPr>
                    <a:lnR cap="flat">
                      <a:noFill/>
                    </a:lnR>
                    <a:lnT cap="flat">
                      <a:noFill/>
                    </a:lnT>
                    <a:lnB w="6350" cap="flat" cmpd="sng">
                      <a:solidFill>
                        <a:srgbClr val="000000"/>
                      </a:solidFill>
                      <a:prstDash val="solid"/>
                      <a:headEnd type="none" w="med" len="med"/>
                      <a:tailEnd type="none" w="med" len="med"/>
                    </a:lnB>
                  </a:tcPr>
                </a:tc>
              </a:tr>
              <a:tr h="489585">
                <a:tc>
                  <a:txBody>
                    <a:bodyPr/>
                    <a:p>
                      <a:pPr algn="ctr">
                        <a:buNone/>
                      </a:pPr>
                      <a:r>
                        <a:rPr b="1" sz="1100" lang="zh-CN">
                          <a:solidFill>
                            <a:srgbClr val="000000"/>
                          </a:solidFill>
                          <a:latin typeface="Arial" panose="020B0604020202020204" pitchFamily="34" charset="0"/>
                          <a:ea typeface="仿宋" panose="02010609060101010101" charset="-122"/>
                        </a:rPr>
                        <a:t>企业职工正常退休</a:t>
                      </a:r>
                      <a:endParaRPr altLang="en-US" b="1" sz="11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b="1" sz="1100" lang="zh-CN">
                          <a:solidFill>
                            <a:srgbClr val="000000"/>
                          </a:solidFill>
                          <a:latin typeface="Arial" panose="020B0604020202020204" pitchFamily="34" charset="0"/>
                          <a:ea typeface="仿宋" panose="02010609060101010101" charset="-122"/>
                        </a:rPr>
                        <a:t>是否</a:t>
                      </a:r>
                      <a:endParaRPr b="1" sz="1100" lang="zh-CN">
                        <a:solidFill>
                          <a:srgbClr val="000000"/>
                        </a:solidFill>
                        <a:latin typeface="Arial" panose="020B0604020202020204" pitchFamily="34" charset="0"/>
                        <a:ea typeface="仿宋" panose="02010609060101010101" charset="-122"/>
                      </a:endParaRPr>
                    </a:p>
                    <a:p>
                      <a:pPr algn="ctr">
                        <a:buNone/>
                      </a:pPr>
                      <a:r>
                        <a:rPr b="1" sz="1100" lang="zh-CN">
                          <a:solidFill>
                            <a:srgbClr val="000000"/>
                          </a:solidFill>
                          <a:latin typeface="Arial" panose="020B0604020202020204" pitchFamily="34" charset="0"/>
                          <a:ea typeface="仿宋" panose="02010609060101010101" charset="-122"/>
                        </a:rPr>
                        <a:t>必传</a:t>
                      </a:r>
                      <a:endParaRPr altLang="en-US" b="1" sz="11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b="1" sz="1100" lang="zh-CN">
                          <a:solidFill>
                            <a:srgbClr val="000000"/>
                          </a:solidFill>
                          <a:latin typeface="Arial" panose="020B0604020202020204" pitchFamily="34" charset="0"/>
                          <a:ea typeface="仿宋" panose="02010609060101010101" charset="-122"/>
                        </a:rPr>
                        <a:t>企业职工特殊工种提前退休</a:t>
                      </a:r>
                      <a:endParaRPr altLang="en-US" b="1" sz="11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b="1" sz="1100" lang="zh-CN">
                          <a:solidFill>
                            <a:srgbClr val="000000"/>
                          </a:solidFill>
                          <a:latin typeface="Arial" panose="020B0604020202020204" pitchFamily="34" charset="0"/>
                          <a:ea typeface="仿宋" panose="02010609060101010101" charset="-122"/>
                        </a:rPr>
                        <a:t>是否</a:t>
                      </a:r>
                      <a:endParaRPr b="1" sz="1100" lang="zh-CN">
                        <a:solidFill>
                          <a:srgbClr val="000000"/>
                        </a:solidFill>
                        <a:latin typeface="Arial" panose="020B0604020202020204" pitchFamily="34" charset="0"/>
                        <a:ea typeface="仿宋" panose="02010609060101010101" charset="-122"/>
                      </a:endParaRPr>
                    </a:p>
                    <a:p>
                      <a:pPr algn="ctr">
                        <a:buNone/>
                      </a:pPr>
                      <a:r>
                        <a:rPr b="1" sz="1100" lang="zh-CN">
                          <a:solidFill>
                            <a:srgbClr val="000000"/>
                          </a:solidFill>
                          <a:latin typeface="Arial" panose="020B0604020202020204" pitchFamily="34" charset="0"/>
                          <a:ea typeface="仿宋" panose="02010609060101010101" charset="-122"/>
                        </a:rPr>
                        <a:t>必传</a:t>
                      </a:r>
                      <a:endParaRPr altLang="en-US" b="1" sz="11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b="1" sz="1100" lang="zh-CN">
                          <a:solidFill>
                            <a:srgbClr val="000000"/>
                          </a:solidFill>
                          <a:latin typeface="Arial" panose="020B0604020202020204" pitchFamily="34" charset="0"/>
                          <a:ea typeface="仿宋" panose="02010609060101010101" charset="-122"/>
                        </a:rPr>
                        <a:t>企业职工因病提前退休（职）</a:t>
                      </a:r>
                      <a:endParaRPr altLang="en-US" b="1" sz="11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b="1" sz="1100" lang="zh-CN">
                          <a:solidFill>
                            <a:srgbClr val="000000"/>
                          </a:solidFill>
                          <a:latin typeface="Arial" panose="020B0604020202020204" pitchFamily="34" charset="0"/>
                          <a:ea typeface="仿宋" panose="02010609060101010101" charset="-122"/>
                        </a:rPr>
                        <a:t>是否</a:t>
                      </a:r>
                      <a:endParaRPr b="1" sz="1100" lang="zh-CN">
                        <a:solidFill>
                          <a:srgbClr val="000000"/>
                        </a:solidFill>
                        <a:latin typeface="Arial" panose="020B0604020202020204" pitchFamily="34" charset="0"/>
                        <a:ea typeface="仿宋" panose="02010609060101010101" charset="-122"/>
                      </a:endParaRPr>
                    </a:p>
                    <a:p>
                      <a:pPr algn="ctr">
                        <a:buNone/>
                      </a:pPr>
                      <a:r>
                        <a:rPr b="1" sz="1100" lang="zh-CN">
                          <a:solidFill>
                            <a:srgbClr val="000000"/>
                          </a:solidFill>
                          <a:latin typeface="Arial" panose="020B0604020202020204" pitchFamily="34" charset="0"/>
                          <a:ea typeface="仿宋" panose="02010609060101010101" charset="-122"/>
                        </a:rPr>
                        <a:t>必传</a:t>
                      </a:r>
                      <a:endParaRPr altLang="en-US" b="1" sz="11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r h="333375">
                <a:tc>
                  <a:txBody>
                    <a:bodyPr/>
                    <a:p>
                      <a:pPr>
                        <a:buNone/>
                      </a:pPr>
                      <a:r>
                        <a:rPr sz="1000" lang="zh-CN">
                          <a:solidFill>
                            <a:srgbClr val="000000"/>
                          </a:solidFill>
                          <a:latin typeface="Arial" panose="020B0604020202020204" pitchFamily="34" charset="0"/>
                          <a:ea typeface="仿宋" panose="02010609060101010101" charset="-122"/>
                        </a:rPr>
                        <a:t>参保人有效身份证件</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是</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buNone/>
                      </a:pPr>
                      <a:r>
                        <a:rPr sz="1000" lang="zh-CN">
                          <a:solidFill>
                            <a:srgbClr val="000000"/>
                          </a:solidFill>
                          <a:latin typeface="Arial" panose="020B0604020202020204" pitchFamily="34" charset="0"/>
                          <a:ea typeface="仿宋" panose="02010609060101010101" charset="-122"/>
                        </a:rPr>
                        <a:t>参保人有效身份证件</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是</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buNone/>
                      </a:pPr>
                      <a:r>
                        <a:rPr sz="1000" lang="zh-CN">
                          <a:solidFill>
                            <a:srgbClr val="000000"/>
                          </a:solidFill>
                          <a:latin typeface="Arial" panose="020B0604020202020204" pitchFamily="34" charset="0"/>
                          <a:ea typeface="仿宋" panose="02010609060101010101" charset="-122"/>
                        </a:rPr>
                        <a:t>参保人有效身份证件</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是</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r h="334010">
                <a:tc>
                  <a:txBody>
                    <a:bodyPr/>
                    <a:p>
                      <a:pPr>
                        <a:buNone/>
                      </a:pPr>
                      <a:r>
                        <a:rPr sz="1000" lang="zh-CN">
                          <a:solidFill>
                            <a:srgbClr val="000000"/>
                          </a:solidFill>
                          <a:latin typeface="Arial" panose="020B0604020202020204" pitchFamily="34" charset="0"/>
                          <a:ea typeface="仿宋" panose="02010609060101010101" charset="-122"/>
                        </a:rPr>
                        <a:t>人员身份证明材料（人事档案）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否</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buNone/>
                      </a:pPr>
                      <a:r>
                        <a:rPr sz="1000" lang="zh-CN">
                          <a:solidFill>
                            <a:srgbClr val="000000"/>
                          </a:solidFill>
                          <a:latin typeface="Arial" panose="020B0604020202020204" pitchFamily="34" charset="0"/>
                          <a:ea typeface="仿宋" panose="02010609060101010101" charset="-122"/>
                        </a:rPr>
                        <a:t>人员身份证明材料（人事档案）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否</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buNone/>
                      </a:pPr>
                      <a:r>
                        <a:rPr sz="1000" lang="zh-CN">
                          <a:solidFill>
                            <a:srgbClr val="000000"/>
                          </a:solidFill>
                          <a:latin typeface="Arial" panose="020B0604020202020204" pitchFamily="34" charset="0"/>
                          <a:ea typeface="仿宋" panose="02010609060101010101" charset="-122"/>
                        </a:rPr>
                        <a:t>人员身份证明材料（人事档案）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否</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r h="333375">
                <a:tc>
                  <a:txBody>
                    <a:bodyPr/>
                    <a:p>
                      <a:pPr>
                        <a:buNone/>
                      </a:pPr>
                      <a:r>
                        <a:rPr sz="1000" lang="zh-CN">
                          <a:solidFill>
                            <a:srgbClr val="000000"/>
                          </a:solidFill>
                          <a:latin typeface="Arial" panose="020B0604020202020204" pitchFamily="34" charset="0"/>
                          <a:ea typeface="仿宋" panose="02010609060101010101" charset="-122"/>
                        </a:rPr>
                        <a:t>出生时间证明材料（人事档案）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是</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buNone/>
                      </a:pPr>
                      <a:r>
                        <a:rPr sz="1000" lang="zh-CN">
                          <a:solidFill>
                            <a:srgbClr val="000000"/>
                          </a:solidFill>
                          <a:latin typeface="Arial" panose="020B0604020202020204" pitchFamily="34" charset="0"/>
                          <a:ea typeface="仿宋" panose="02010609060101010101" charset="-122"/>
                        </a:rPr>
                        <a:t>出生时间证明材料（人事档案）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是</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buNone/>
                      </a:pPr>
                      <a:r>
                        <a:rPr sz="1000" lang="zh-CN">
                          <a:solidFill>
                            <a:srgbClr val="000000"/>
                          </a:solidFill>
                          <a:latin typeface="Arial" panose="020B0604020202020204" pitchFamily="34" charset="0"/>
                          <a:ea typeface="仿宋" panose="02010609060101010101" charset="-122"/>
                        </a:rPr>
                        <a:t>出生时间证明材料（人事档案）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是</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r h="334010">
                <a:tc>
                  <a:txBody>
                    <a:bodyPr/>
                    <a:p>
                      <a:pPr>
                        <a:buNone/>
                      </a:pPr>
                      <a:r>
                        <a:rPr sz="1000" lang="zh-CN">
                          <a:solidFill>
                            <a:srgbClr val="000000"/>
                          </a:solidFill>
                          <a:latin typeface="Arial" panose="020B0604020202020204" pitchFamily="34" charset="0"/>
                          <a:ea typeface="仿宋" panose="02010609060101010101" charset="-122"/>
                        </a:rPr>
                        <a:t>参工时间证明材料（人事档案）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是</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buNone/>
                      </a:pPr>
                      <a:r>
                        <a:rPr sz="1000" lang="zh-CN">
                          <a:solidFill>
                            <a:srgbClr val="000000"/>
                          </a:solidFill>
                          <a:latin typeface="Arial" panose="020B0604020202020204" pitchFamily="34" charset="0"/>
                          <a:ea typeface="仿宋" panose="02010609060101010101" charset="-122"/>
                        </a:rPr>
                        <a:t>参工时间证明材料（人事档案）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是</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buNone/>
                      </a:pPr>
                      <a:r>
                        <a:rPr sz="1000" lang="zh-CN">
                          <a:solidFill>
                            <a:srgbClr val="000000"/>
                          </a:solidFill>
                          <a:latin typeface="Arial" panose="020B0604020202020204" pitchFamily="34" charset="0"/>
                          <a:ea typeface="仿宋" panose="02010609060101010101" charset="-122"/>
                        </a:rPr>
                        <a:t>参工时间证明材料（人事档案）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是</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r h="344170">
                <a:tc>
                  <a:txBody>
                    <a:bodyPr/>
                    <a:p>
                      <a:pPr>
                        <a:buNone/>
                      </a:pPr>
                      <a:r>
                        <a:rPr sz="1000" lang="zh-CN">
                          <a:solidFill>
                            <a:srgbClr val="000000"/>
                          </a:solidFill>
                          <a:latin typeface="Arial" panose="020B0604020202020204" pitchFamily="34" charset="0"/>
                          <a:ea typeface="仿宋" panose="02010609060101010101" charset="-122"/>
                        </a:rPr>
                        <a:t>用人单位出具的申请/承诺/公示（人事档案）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否</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buNone/>
                      </a:pPr>
                      <a:r>
                        <a:rPr sz="1000" lang="zh-CN">
                          <a:solidFill>
                            <a:srgbClr val="000000"/>
                          </a:solidFill>
                          <a:latin typeface="Arial" panose="020B0604020202020204" pitchFamily="34" charset="0"/>
                          <a:ea typeface="仿宋" panose="02010609060101010101" charset="-122"/>
                        </a:rPr>
                        <a:t>特殊工种证明材料（人事档案）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FFF2CC"/>
                    </a:solidFill>
                  </a:tcPr>
                </a:tc>
                <a:tc>
                  <a:txBody>
                    <a:bodyPr/>
                    <a:p>
                      <a:pPr algn="ctr">
                        <a:buNone/>
                      </a:pPr>
                      <a:r>
                        <a:rPr sz="1000" lang="zh-CN">
                          <a:solidFill>
                            <a:srgbClr val="000000"/>
                          </a:solidFill>
                          <a:latin typeface="Arial" panose="020B0604020202020204" pitchFamily="34" charset="0"/>
                          <a:ea typeface="仿宋" panose="02010609060101010101" charset="-122"/>
                        </a:rPr>
                        <a:t>是</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FFF2CC"/>
                    </a:solidFill>
                  </a:tcPr>
                </a:tc>
                <a:tc>
                  <a:txBody>
                    <a:bodyPr/>
                    <a:p>
                      <a:pPr>
                        <a:buNone/>
                      </a:pPr>
                      <a:r>
                        <a:rPr sz="1000" lang="zh-CN">
                          <a:solidFill>
                            <a:srgbClr val="000000"/>
                          </a:solidFill>
                          <a:latin typeface="Arial" panose="020B0604020202020204" pitchFamily="34" charset="0"/>
                          <a:ea typeface="仿宋" panose="02010609060101010101" charset="-122"/>
                        </a:rPr>
                        <a:t>劳动能力鉴定材料（人事档案）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FFF2CC"/>
                    </a:solidFill>
                  </a:tcPr>
                </a:tc>
                <a:tc>
                  <a:txBody>
                    <a:bodyPr/>
                    <a:p>
                      <a:pPr algn="ctr">
                        <a:buNone/>
                      </a:pPr>
                      <a:r>
                        <a:rPr sz="1000" lang="zh-CN">
                          <a:solidFill>
                            <a:srgbClr val="000000"/>
                          </a:solidFill>
                          <a:latin typeface="Arial" panose="020B0604020202020204" pitchFamily="34" charset="0"/>
                          <a:ea typeface="仿宋" panose="02010609060101010101" charset="-122"/>
                        </a:rPr>
                        <a:t>是</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FFF2CC"/>
                    </a:solidFill>
                  </a:tcPr>
                </a:tc>
              </a:tr>
              <a:tr h="334010">
                <a:tc>
                  <a:txBody>
                    <a:bodyPr/>
                    <a:p>
                      <a:pPr>
                        <a:buNone/>
                      </a:pPr>
                      <a:r>
                        <a:rPr sz="1000" lang="zh-CN">
                          <a:solidFill>
                            <a:srgbClr val="000000"/>
                          </a:solidFill>
                          <a:latin typeface="Arial" panose="020B0604020202020204" pitchFamily="34" charset="0"/>
                          <a:ea typeface="仿宋" panose="02010609060101010101" charset="-122"/>
                        </a:rPr>
                        <a:t>工龄间断证明材料（人事档案）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否</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buNone/>
                      </a:pPr>
                      <a:r>
                        <a:rPr sz="1000" lang="zh-CN">
                          <a:solidFill>
                            <a:srgbClr val="000000"/>
                          </a:solidFill>
                          <a:latin typeface="Arial" panose="020B0604020202020204" pitchFamily="34" charset="0"/>
                          <a:ea typeface="仿宋" panose="02010609060101010101" charset="-122"/>
                        </a:rPr>
                        <a:t>提前退休个人申请（人事档案）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FFF2CC"/>
                    </a:solidFill>
                  </a:tcPr>
                </a:tc>
                <a:tc>
                  <a:txBody>
                    <a:bodyPr/>
                    <a:p>
                      <a:pPr algn="ctr">
                        <a:buNone/>
                      </a:pPr>
                      <a:r>
                        <a:rPr sz="1000" lang="zh-CN">
                          <a:solidFill>
                            <a:srgbClr val="000000"/>
                          </a:solidFill>
                          <a:latin typeface="Arial" panose="020B0604020202020204" pitchFamily="34" charset="0"/>
                          <a:ea typeface="仿宋" panose="02010609060101010101" charset="-122"/>
                        </a:rPr>
                        <a:t>是</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FFF2CC"/>
                    </a:solidFill>
                  </a:tcPr>
                </a:tc>
                <a:tc>
                  <a:txBody>
                    <a:bodyPr/>
                    <a:p>
                      <a:pPr>
                        <a:buNone/>
                      </a:pPr>
                      <a:r>
                        <a:rPr sz="1000" lang="zh-CN">
                          <a:solidFill>
                            <a:srgbClr val="000000"/>
                          </a:solidFill>
                          <a:latin typeface="Arial" panose="020B0604020202020204" pitchFamily="34" charset="0"/>
                          <a:ea typeface="仿宋" panose="02010609060101010101" charset="-122"/>
                        </a:rPr>
                        <a:t>提前退休个人申请（人事档案）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FFF2CC"/>
                    </a:solidFill>
                  </a:tcPr>
                </a:tc>
                <a:tc>
                  <a:txBody>
                    <a:bodyPr/>
                    <a:p>
                      <a:pPr algn="ctr">
                        <a:buNone/>
                      </a:pPr>
                      <a:r>
                        <a:rPr sz="1000" lang="zh-CN">
                          <a:solidFill>
                            <a:srgbClr val="000000"/>
                          </a:solidFill>
                          <a:latin typeface="Arial" panose="020B0604020202020204" pitchFamily="34" charset="0"/>
                          <a:ea typeface="仿宋" panose="02010609060101010101" charset="-122"/>
                        </a:rPr>
                        <a:t>是</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rgbClr val="FFF2CC"/>
                    </a:solidFill>
                  </a:tcPr>
                </a:tc>
              </a:tr>
              <a:tr h="344805">
                <a:tc>
                  <a:txBody>
                    <a:bodyPr/>
                    <a:p>
                      <a:pPr>
                        <a:buNone/>
                      </a:pPr>
                      <a:r>
                        <a:rPr sz="1000" lang="zh-CN">
                          <a:solidFill>
                            <a:srgbClr val="000000"/>
                          </a:solidFill>
                          <a:latin typeface="Arial" panose="020B0604020202020204" pitchFamily="34" charset="0"/>
                          <a:ea typeface="仿宋" panose="02010609060101010101" charset="-122"/>
                        </a:rPr>
                        <a:t>工龄增加证明材料（人事档案）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否</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buNone/>
                      </a:pPr>
                      <a:r>
                        <a:rPr sz="1000" lang="zh-CN">
                          <a:solidFill>
                            <a:srgbClr val="000000"/>
                          </a:solidFill>
                          <a:latin typeface="Arial" panose="020B0604020202020204" pitchFamily="34" charset="0"/>
                          <a:ea typeface="仿宋" panose="02010609060101010101" charset="-122"/>
                        </a:rPr>
                        <a:t>用人单位出具的申请/承诺/公示（人事档案）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否</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buNone/>
                      </a:pPr>
                      <a:r>
                        <a:rPr sz="1000" lang="zh-CN">
                          <a:solidFill>
                            <a:srgbClr val="000000"/>
                          </a:solidFill>
                          <a:latin typeface="Arial" panose="020B0604020202020204" pitchFamily="34" charset="0"/>
                          <a:ea typeface="仿宋" panose="02010609060101010101" charset="-122"/>
                        </a:rPr>
                        <a:t>用人单位出具的申请/承诺/公示（人事档案）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否</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r h="333375">
                <a:tc>
                  <a:txBody>
                    <a:bodyPr/>
                    <a:p>
                      <a:pPr>
                        <a:buNone/>
                      </a:pPr>
                      <a:r>
                        <a:rPr sz="1000" lang="zh-CN">
                          <a:solidFill>
                            <a:srgbClr val="000000"/>
                          </a:solidFill>
                          <a:latin typeface="Arial" panose="020B0604020202020204" pitchFamily="34" charset="0"/>
                          <a:ea typeface="仿宋" panose="02010609060101010101" charset="-122"/>
                        </a:rPr>
                        <a:t>职称、劳模材料（人事档案）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否</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buNone/>
                      </a:pPr>
                      <a:r>
                        <a:rPr sz="1000" lang="zh-CN">
                          <a:solidFill>
                            <a:srgbClr val="000000"/>
                          </a:solidFill>
                          <a:latin typeface="Arial" panose="020B0604020202020204" pitchFamily="34" charset="0"/>
                          <a:ea typeface="仿宋" panose="02010609060101010101" charset="-122"/>
                        </a:rPr>
                        <a:t>工龄间断证明材料（人事档案）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否</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buNone/>
                      </a:pPr>
                      <a:r>
                        <a:rPr sz="1000" lang="zh-CN">
                          <a:solidFill>
                            <a:srgbClr val="000000"/>
                          </a:solidFill>
                          <a:latin typeface="Arial" panose="020B0604020202020204" pitchFamily="34" charset="0"/>
                          <a:ea typeface="仿宋" panose="02010609060101010101" charset="-122"/>
                        </a:rPr>
                        <a:t>工龄间断证明材料（人事档案）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否</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r h="334010">
                <a:tc>
                  <a:txBody>
                    <a:bodyPr/>
                    <a:p>
                      <a:pPr>
                        <a:buNone/>
                      </a:pPr>
                      <a:endParaRPr altLang="en-US" sz="1100" lang="en-US">
                        <a:solidFill>
                          <a:srgbClr val="000000"/>
                        </a:solidFill>
                        <a:latin typeface="等线" panose="02010600030101010101" pitchFamily="2" charset="-122"/>
                      </a:endParaRPr>
                    </a:p>
                  </a:txBody>
                  <a:tcPr marL="12700" marR="12700" marT="12700" anchor="b" anchorCtr="0" vert="horz">
                    <a:lnL>
                      <a:noFill/>
                    </a:lnL>
                    <a:lnR>
                      <a:noFill/>
                    </a:lnR>
                    <a:lnT w="6350" cap="flat" cmpd="sng">
                      <a:solidFill>
                        <a:srgbClr val="000000"/>
                      </a:solidFill>
                      <a:prstDash val="solid"/>
                      <a:headEnd type="none" w="med" len="med"/>
                      <a:tailEnd type="none" w="med" len="med"/>
                    </a:lnT>
                    <a:lnB cap="flat">
                      <a:noFill/>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buNone/>
                      </a:pPr>
                      <a:endParaRPr altLang="en-US" sz="1100" lang="en-US">
                        <a:solidFill>
                          <a:srgbClr val="000000"/>
                        </a:solidFill>
                        <a:latin typeface="等线" panose="02010600030101010101" pitchFamily="2" charset="-122"/>
                      </a:endParaRPr>
                    </a:p>
                  </a:txBody>
                  <a:tcPr marL="12700" marR="12700" marT="12700" anchor="b" anchorCtr="0" vert="horz">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cap="flat">
                      <a:noFill/>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buNone/>
                      </a:pPr>
                      <a:r>
                        <a:rPr sz="1000" lang="zh-CN">
                          <a:solidFill>
                            <a:srgbClr val="000000"/>
                          </a:solidFill>
                          <a:latin typeface="Arial" panose="020B0604020202020204" pitchFamily="34" charset="0"/>
                          <a:ea typeface="仿宋" panose="02010609060101010101" charset="-122"/>
                        </a:rPr>
                        <a:t>工龄增加证明材料（人事档案）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否</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buNone/>
                      </a:pPr>
                      <a:r>
                        <a:rPr sz="1000" lang="zh-CN">
                          <a:solidFill>
                            <a:srgbClr val="000000"/>
                          </a:solidFill>
                          <a:latin typeface="Arial" panose="020B0604020202020204" pitchFamily="34" charset="0"/>
                          <a:ea typeface="仿宋" panose="02010609060101010101" charset="-122"/>
                        </a:rPr>
                        <a:t>工龄增加证明材料（人事档案）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否</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r h="333375">
                <a:tc>
                  <a:txBody>
                    <a:bodyPr/>
                    <a:p>
                      <a:pPr>
                        <a:buNone/>
                      </a:pPr>
                      <a:endParaRPr altLang="en-US" sz="1100" lang="en-US">
                        <a:solidFill>
                          <a:srgbClr val="000000"/>
                        </a:solidFill>
                        <a:latin typeface="等线" panose="02010600030101010101" pitchFamily="2" charset="-122"/>
                      </a:endParaRPr>
                    </a:p>
                  </a:txBody>
                  <a:tcPr marL="12700" marR="12700" marT="12700" anchor="b" anchorCtr="0" vert="horz">
                    <a:lnL>
                      <a:noFill/>
                    </a:lnL>
                    <a:lnR>
                      <a:noFill/>
                    </a:lnR>
                    <a:lnT cap="flat">
                      <a:noFill/>
                    </a:lnT>
                    <a:lnB cap="flat">
                      <a:noFill/>
                    </a:lnB>
                    <a:lnTlToBr>
                      <a:noFill/>
                    </a:lnTlToBr>
                    <a:lnBlToTr>
                      <a:noFill/>
                    </a:lnBlToTr>
                    <a:noFill/>
                  </a:tcPr>
                </a:tc>
                <a:tc>
                  <a:txBody>
                    <a:bodyPr/>
                    <a:p>
                      <a:pPr>
                        <a:buNone/>
                      </a:pPr>
                      <a:endParaRPr altLang="en-US" sz="1100" lang="en-US">
                        <a:solidFill>
                          <a:srgbClr val="000000"/>
                        </a:solidFill>
                        <a:latin typeface="等线" panose="02010600030101010101" pitchFamily="2" charset="-122"/>
                      </a:endParaRPr>
                    </a:p>
                  </a:txBody>
                  <a:tcPr marL="12700" marR="12700" marT="12700" anchor="b" anchorCtr="0" vert="horz">
                    <a:lnL>
                      <a:noFill/>
                    </a:lnL>
                    <a:lnR w="6350" cap="flat" cmpd="sng">
                      <a:solidFill>
                        <a:srgbClr val="000000"/>
                      </a:solidFill>
                      <a:prstDash val="solid"/>
                      <a:headEnd type="none" w="med" len="med"/>
                      <a:tailEnd type="none" w="med" len="med"/>
                    </a:lnR>
                    <a:lnT cap="flat">
                      <a:noFill/>
                      <a:headEnd type="none" w="med" len="med"/>
                      <a:tailEnd type="none" w="med" len="med"/>
                    </a:lnT>
                    <a:lnB cap="flat">
                      <a:noFill/>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buNone/>
                      </a:pPr>
                      <a:r>
                        <a:rPr sz="1000" lang="zh-CN">
                          <a:solidFill>
                            <a:srgbClr val="000000"/>
                          </a:solidFill>
                          <a:latin typeface="Arial" panose="020B0604020202020204" pitchFamily="34" charset="0"/>
                          <a:ea typeface="仿宋" panose="02010609060101010101" charset="-122"/>
                        </a:rPr>
                        <a:t>职称、劳模材料（人事档案）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否</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buNone/>
                      </a:pPr>
                      <a:r>
                        <a:rPr sz="1000" lang="zh-CN">
                          <a:solidFill>
                            <a:srgbClr val="000000"/>
                          </a:solidFill>
                          <a:latin typeface="Arial" panose="020B0604020202020204" pitchFamily="34" charset="0"/>
                          <a:ea typeface="仿宋" panose="02010609060101010101" charset="-122"/>
                        </a:rPr>
                        <a:t>职称、劳模材料（人事档案）</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a:buNone/>
                      </a:pPr>
                      <a:r>
                        <a:rPr sz="1000" lang="zh-CN">
                          <a:solidFill>
                            <a:srgbClr val="000000"/>
                          </a:solidFill>
                          <a:latin typeface="Arial" panose="020B0604020202020204" pitchFamily="34" charset="0"/>
                          <a:ea typeface="仿宋" panose="02010609060101010101" charset="-122"/>
                        </a:rPr>
                        <a:t>否</a:t>
                      </a:r>
                      <a:endParaRPr altLang="en-US" sz="1000" lang="en-US">
                        <a:solidFill>
                          <a:srgbClr val="000000"/>
                        </a:solidFill>
                        <a:latin typeface="仿宋" panose="02010609060101010101" charset="-122"/>
                      </a:endParaRPr>
                    </a:p>
                  </a:txBody>
                  <a:tcPr marL="12700" marR="12700" marT="12700" anchor="ctr" anchorCtr="0" vert="horz">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48646" name="文本框 104"/>
          <p:cNvSpPr txBox="1"/>
          <p:nvPr/>
        </p:nvSpPr>
        <p:spPr>
          <a:xfrm>
            <a:off x="869950" y="5360670"/>
            <a:ext cx="2127250" cy="460375"/>
          </a:xfrm>
          <a:prstGeom prst="rect"/>
          <a:noFill/>
          <a:ln w="9525">
            <a:noFill/>
          </a:ln>
        </p:spPr>
        <p:txBody>
          <a:bodyPr wrap="square">
            <a:spAutoFit/>
          </a:bodyPr>
          <a:p>
            <a:r>
              <a:rPr sz="1200" lang="zh-CN">
                <a:latin typeface="楷体" panose="02010609060101010101" pitchFamily="49" charset="-122"/>
                <a:ea typeface="楷体" panose="02010609060101010101" pitchFamily="49" charset="-122"/>
                <a:cs typeface="楷体" panose="02010609060101010101" pitchFamily="49" charset="-122"/>
              </a:rPr>
              <a:t>备注：电子附件为</a:t>
            </a:r>
            <a:r>
              <a:rPr altLang="zh-CN" sz="1200" lang="en-US">
                <a:latin typeface="楷体" panose="02010609060101010101" pitchFamily="49" charset="-122"/>
                <a:ea typeface="楷体" panose="02010609060101010101" pitchFamily="49" charset="-122"/>
                <a:cs typeface="楷体" panose="02010609060101010101" pitchFamily="49" charset="-122"/>
              </a:rPr>
              <a:t>jpg</a:t>
            </a:r>
            <a:r>
              <a:rPr altLang="en-US" sz="1200" lang="zh-CN">
                <a:latin typeface="楷体" panose="02010609060101010101" pitchFamily="49" charset="-122"/>
                <a:ea typeface="楷体" panose="02010609060101010101" pitchFamily="49" charset="-122"/>
                <a:cs typeface="楷体" panose="02010609060101010101" pitchFamily="49" charset="-122"/>
                <a:sym typeface="+mn-ea"/>
              </a:rPr>
              <a:t>格式，大小不超过</a:t>
            </a:r>
            <a:r>
              <a:rPr altLang="zh-CN" sz="1200" lang="en-US">
                <a:latin typeface="楷体" panose="02010609060101010101" pitchFamily="49" charset="-122"/>
                <a:ea typeface="楷体" panose="02010609060101010101" pitchFamily="49" charset="-122"/>
                <a:cs typeface="楷体" panose="02010609060101010101" pitchFamily="49" charset="-122"/>
                <a:sym typeface="+mn-ea"/>
              </a:rPr>
              <a:t>3M</a:t>
            </a:r>
            <a:endParaRPr altLang="zh-CN" sz="1200" lang="en-US">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048647" name="灯片编号占位符 6"/>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8</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p:grpSpPr>
      <p:sp>
        <p:nvSpPr>
          <p:cNvPr id="1048648" name="TextBox 4"/>
          <p:cNvSpPr>
            <a:spLocks noChangeArrowheads="1"/>
          </p:cNvSpPr>
          <p:nvPr/>
        </p:nvSpPr>
        <p:spPr bwMode="auto">
          <a:xfrm>
            <a:off x="2832735" y="1355090"/>
            <a:ext cx="3429000" cy="460375"/>
          </a:xfrm>
          <a:prstGeom prst="rect"/>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altLang="en-US" dirty="0" sz="2400" lang="zh-CN">
                <a:solidFill>
                  <a:srgbClr val="E36C09"/>
                </a:solidFill>
                <a:latin typeface="楷体" panose="02010609060101010101" pitchFamily="49" charset="-122"/>
                <a:ea typeface="楷体" panose="02010609060101010101" pitchFamily="49" charset="-122"/>
              </a:rPr>
              <a:t>（一）经办前提</a:t>
            </a:r>
            <a:endParaRPr altLang="en-US" dirty="0" sz="2400" lang="zh-CN">
              <a:solidFill>
                <a:srgbClr val="E36C09"/>
              </a:solidFill>
              <a:latin typeface="楷体" panose="02010609060101010101" pitchFamily="49" charset="-122"/>
              <a:ea typeface="楷体" panose="02010609060101010101" pitchFamily="49" charset="-122"/>
            </a:endParaRPr>
          </a:p>
        </p:txBody>
      </p:sp>
      <p:sp>
        <p:nvSpPr>
          <p:cNvPr id="1048649" name="文本框 6"/>
          <p:cNvSpPr txBox="1"/>
          <p:nvPr/>
        </p:nvSpPr>
        <p:spPr>
          <a:xfrm>
            <a:off x="1356995" y="1965960"/>
            <a:ext cx="6855460" cy="3291840"/>
          </a:xfrm>
          <a:prstGeom prst="rect"/>
          <a:noFill/>
        </p:spPr>
        <p:txBody>
          <a:bodyPr rtlCol="0" wrap="square">
            <a:spAutoFit/>
          </a:bodyPr>
          <a:p>
            <a:pPr algn="l">
              <a:lnSpc>
                <a:spcPct val="150000"/>
              </a:lnSpc>
            </a:pPr>
            <a:r>
              <a:rPr altLang="zh-CN" sz="1800" lang="en-US">
                <a:latin typeface="仿宋" panose="02010609060101010101" charset="-122"/>
                <a:ea typeface="仿宋" panose="02010609060101010101" charset="-122"/>
                <a:cs typeface="仿宋" panose="02010609060101010101" charset="-122"/>
                <a:sym typeface="+mn-ea"/>
              </a:rPr>
              <a:t>    </a:t>
            </a:r>
            <a:r>
              <a:rPr sz="1800" lang="zh-CN">
                <a:latin typeface="仿宋" panose="02010609060101010101" charset="-122"/>
                <a:ea typeface="仿宋" panose="02010609060101010101" charset="-122"/>
                <a:cs typeface="仿宋" panose="02010609060101010101" charset="-122"/>
                <a:sym typeface="+mn-ea"/>
              </a:rPr>
              <a:t>用人单位需提前完成统一身份认证，并根据业务需求设立经办人。档案托管机构向预审人社部门申请建立统一身份认证账户，并根据业务需要设定经办人。退休资格预审由用人单位经办人发起申请。</a:t>
            </a:r>
            <a:endParaRPr sz="1800" lang="zh-CN">
              <a:latin typeface="仿宋" panose="02010609060101010101" charset="-122"/>
              <a:ea typeface="仿宋" panose="02010609060101010101" charset="-122"/>
              <a:cs typeface="仿宋" panose="02010609060101010101" charset="-122"/>
              <a:sym typeface="+mn-ea"/>
            </a:endParaRPr>
          </a:p>
          <a:p>
            <a:pPr algn="l">
              <a:lnSpc>
                <a:spcPct val="150000"/>
              </a:lnSpc>
            </a:pPr>
            <a:r>
              <a:rPr sz="1800" lang="zh-CN">
                <a:latin typeface="仿宋" panose="02010609060101010101" charset="-122"/>
                <a:ea typeface="仿宋" panose="02010609060101010101" charset="-122"/>
                <a:cs typeface="仿宋" panose="02010609060101010101" charset="-122"/>
                <a:sym typeface="+mn-ea"/>
              </a:rPr>
              <a:t>    统一身份认证账户应与养老保险参保账户一致。以主管部门、集团等为唯一账户参加企业职工基本养老保险的，由主管部门、集团进行统一身份认证，可视业务量将下级单位、分公司业务经办人员设置为经办人。</a:t>
            </a:r>
            <a:endParaRPr sz="1800" lang="zh-CN">
              <a:latin typeface="仿宋" panose="02010609060101010101" charset="-122"/>
              <a:ea typeface="仿宋" panose="02010609060101010101" charset="-122"/>
              <a:cs typeface="仿宋" panose="02010609060101010101" charset="-122"/>
              <a:sym typeface="+mn-ea"/>
            </a:endParaRPr>
          </a:p>
        </p:txBody>
      </p:sp>
      <p:sp>
        <p:nvSpPr>
          <p:cNvPr id="1048650" name="矩形 2"/>
          <p:cNvSpPr/>
          <p:nvPr/>
        </p:nvSpPr>
        <p:spPr>
          <a:xfrm>
            <a:off x="3340100" y="549275"/>
            <a:ext cx="2926080" cy="368300"/>
          </a:xfrm>
          <a:prstGeom prst="rect"/>
          <a:noFill/>
          <a:ln w="9525">
            <a:noFill/>
          </a:ln>
        </p:spPr>
        <p:txBody>
          <a:bodyPr wrap="none">
            <a:spAutoFit/>
          </a:bodyPr>
          <a:p>
            <a:pPr algn="l"/>
            <a:r>
              <a:rPr altLang="en-US" dirty="0" lang="zh-CN">
                <a:solidFill>
                  <a:schemeClr val="bg1"/>
                </a:solidFill>
                <a:latin typeface="宋体" panose="02010600030101010101" pitchFamily="2" charset="-122"/>
              </a:rPr>
              <a:t>三、退休资格预审系统操作</a:t>
            </a:r>
            <a:endParaRPr altLang="en-US" dirty="0" lang="zh-CN">
              <a:solidFill>
                <a:schemeClr val="bg1"/>
              </a:solidFill>
              <a:latin typeface="宋体" panose="02010600030101010101" pitchFamily="2" charset="-122"/>
            </a:endParaRPr>
          </a:p>
        </p:txBody>
      </p:sp>
      <p:sp>
        <p:nvSpPr>
          <p:cNvPr id="1048651" name="灯片编号占位符 7"/>
          <p:cNvSpPr>
            <a:spLocks noGrp="1"/>
          </p:cNvSpPr>
          <p:nvPr>
            <p:ph type="sldNum" sz="quarter" idx="12"/>
          </p:nvPr>
        </p:nvSpPr>
        <p:spPr/>
        <p:txBody>
          <a:bodyPr/>
          <a:p>
            <a:pPr algn="r" defTabSz="914400" eaLnBrk="1" fontAlgn="base" hangingPunct="1" indent="0" latinLnBrk="0" lvl="0" marL="0" marR="0" rtl="0">
              <a:lnSpc>
                <a:spcPct val="100000"/>
              </a:lnSpc>
              <a:spcBef>
                <a:spcPct val="0"/>
              </a:spcBef>
              <a:spcAft>
                <a:spcPct val="0"/>
              </a:spcAft>
              <a:buClrTx/>
              <a:buSzTx/>
              <a:buFont typeface="Arial" panose="020B0604020202020204" pitchFamily="34" charset="0"/>
              <a:buNone/>
            </a:pPr>
            <a:fld id="{DF91D605-BF1A-479D-894E-BB4B4EE70D48}" type="slidenum">
              <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rPr>
              <a:t>9</a:t>
            </a:fld>
            <a:endParaRPr altLang="en-US" baseline="0" b="0" cap="none" sz="1400" i="0" kern="1200" kumimoji="0" lang="zh-CN" noProof="1" normalizeH="0" spc="0" strike="noStrike" u="none">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1048648"/>
                                        </p:tgtEl>
                                        <p:attrNameLst>
                                          <p:attrName>style.visibility</p:attrName>
                                        </p:attrNameLst>
                                      </p:cBhvr>
                                      <p:to>
                                        <p:strVal val="visible"/>
                                      </p:to>
                                    </p:set>
                                    <p:animEffect>
                                      <p:cBhvr>
                                        <p:cTn dur="500" id="7"/>
                                        <p:tgtEl>
                                          <p:spTgt spid="1048648"/>
                                        </p:tgtEl>
                                      </p:cBhvr>
                                    </p:animEffect>
                                    <p:anim calcmode="lin" valueType="num">
                                      <p:cBhvr>
                                        <p:cTn dur="500" fill="hold" id="8"/>
                                        <p:tgtEl>
                                          <p:spTgt spid="1048648"/>
                                        </p:tgtEl>
                                        <p:attrNameLst>
                                          <p:attrName>ppt_x</p:attrName>
                                        </p:attrNameLst>
                                      </p:cBhvr>
                                      <p:tavLst>
                                        <p:tav tm="0">
                                          <p:val>
                                            <p:strVal val="#ppt_x"/>
                                          </p:val>
                                        </p:tav>
                                        <p:tav tm="100000">
                                          <p:val>
                                            <p:strVal val="#ppt_x"/>
                                          </p:val>
                                        </p:tav>
                                      </p:tavLst>
                                    </p:anim>
                                    <p:anim calcmode="lin" valueType="num">
                                      <p:cBhvr>
                                        <p:cTn dur="500" fill="hold" id="9"/>
                                        <p:tgtEl>
                                          <p:spTgt spid="1048648"/>
                                        </p:tgtEl>
                                        <p:attrNameLst>
                                          <p:attrName>ppt_y</p:attrName>
                                        </p:attrNameLst>
                                      </p:cBhvr>
                                      <p:tavLst>
                                        <p:tav tm="0">
                                          <p:val>
                                            <p:strVal val="#ppt_y-.1"/>
                                          </p:val>
                                        </p:tav>
                                        <p:tav tm="100000">
                                          <p:val>
                                            <p:strVal val="#ppt_y"/>
                                          </p:val>
                                        </p:tav>
                                      </p:tavLst>
                                    </p:anim>
                                  </p:childTnLst>
                                </p:cTn>
                              </p:par>
                              <p:par>
                                <p:cTn fill="hold" grpId="0" id="10" nodeType="withEffect" presetClass="entr" presetID="5" presetSubtype="10">
                                  <p:stCondLst>
                                    <p:cond delay="0"/>
                                  </p:stCondLst>
                                  <p:childTnLst>
                                    <p:set>
                                      <p:cBhvr>
                                        <p:cTn dur="1" fill="hold" id="11">
                                          <p:stCondLst>
                                            <p:cond delay="0"/>
                                          </p:stCondLst>
                                        </p:cTn>
                                        <p:tgtEl>
                                          <p:spTgt spid="1048649"/>
                                        </p:tgtEl>
                                        <p:attrNameLst>
                                          <p:attrName>style.visibility</p:attrName>
                                        </p:attrNameLst>
                                      </p:cBhvr>
                                      <p:to>
                                        <p:strVal val="visible"/>
                                      </p:to>
                                    </p:set>
                                    <p:animEffect transition="in" filter="checkerboard(across)">
                                      <p:cBhvr>
                                        <p:cTn dur="500" id="12"/>
                                        <p:tgtEl>
                                          <p:spTgt spid="1048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8" grpId="0" bldLvl="0" autoUpdateAnimBg="0"/>
      <p:bldP spid="1048649" grpId="0"/>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演示</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演示文稿</dc:title>
  <dc:creator>mf</dc:creator>
  <cp:lastModifiedBy>lenovo</cp:lastModifiedBy>
  <dcterms:created xsi:type="dcterms:W3CDTF">2023-07-24T07:00:00Z</dcterms:created>
  <dcterms:modified xsi:type="dcterms:W3CDTF">2024-06-17T03:02:36Z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2052-10.8.2.7090</vt:lpwstr>
  </property>
  <property fmtid="{D5CDD505-2E9C-101B-9397-08002B2CF9AE}" pid="3" name="ICV">
    <vt:lpwstr>49163D61ED7446919A1F3348C5CF0768_13</vt:lpwstr>
  </property>
</Properties>
</file>