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1539" r:id="rId3"/>
    <p:sldId id="1220" r:id="rId5"/>
    <p:sldId id="1138" r:id="rId6"/>
    <p:sldId id="1129" r:id="rId7"/>
    <p:sldId id="1508" r:id="rId8"/>
    <p:sldId id="1221" r:id="rId9"/>
    <p:sldId id="1509" r:id="rId10"/>
    <p:sldId id="1510" r:id="rId11"/>
    <p:sldId id="1513" r:id="rId12"/>
    <p:sldId id="1511" r:id="rId13"/>
    <p:sldId id="1512" r:id="rId14"/>
    <p:sldId id="1514" r:id="rId15"/>
    <p:sldId id="1515" r:id="rId16"/>
    <p:sldId id="1516" r:id="rId17"/>
    <p:sldId id="1517" r:id="rId18"/>
    <p:sldId id="1518" r:id="rId19"/>
    <p:sldId id="1521" r:id="rId20"/>
    <p:sldId id="1519" r:id="rId21"/>
    <p:sldId id="1520" r:id="rId22"/>
    <p:sldId id="1522" r:id="rId23"/>
    <p:sldId id="1523" r:id="rId24"/>
    <p:sldId id="1528" r:id="rId25"/>
    <p:sldId id="1524" r:id="rId26"/>
    <p:sldId id="1525" r:id="rId27"/>
    <p:sldId id="1526" r:id="rId28"/>
    <p:sldId id="1527" r:id="rId29"/>
    <p:sldId id="1529" r:id="rId30"/>
    <p:sldId id="1531" r:id="rId31"/>
    <p:sldId id="1533" r:id="rId32"/>
    <p:sldId id="1532" r:id="rId33"/>
    <p:sldId id="1530" r:id="rId34"/>
    <p:sldId id="1534" r:id="rId35"/>
    <p:sldId id="1535" r:id="rId36"/>
    <p:sldId id="1536" r:id="rId37"/>
    <p:sldId id="1537" r:id="rId38"/>
    <p:sldId id="1538" r:id="rId39"/>
  </p:sldIdLst>
  <p:sldSz cx="12196445"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BFB"/>
    <a:srgbClr val="EEEEEE"/>
    <a:srgbClr val="696969"/>
    <a:srgbClr val="1BA8BF"/>
    <a:srgbClr val="005674"/>
    <a:srgbClr val="606060"/>
    <a:srgbClr val="545454"/>
    <a:srgbClr val="FD6F2F"/>
    <a:srgbClr val="FEA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10" autoAdjust="0"/>
  </p:normalViewPr>
  <p:slideViewPr>
    <p:cSldViewPr snapToObjects="1">
      <p:cViewPr>
        <p:scale>
          <a:sx n="80" d="100"/>
          <a:sy n="80" d="100"/>
        </p:scale>
        <p:origin x="1014" y="8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dell\Desktop\&#20844;&#21496;&#37096;&#38376;&#21450;&#23703;&#20301;&#35828;&#26126;&#20070;&#65288;&#33609;&#25311;&#65289;+(2014.1.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736412137782"/>
          <c:y val="0.0497451850079336"/>
          <c:w val="0.784923353926858"/>
          <c:h val="0.823382159816999"/>
        </c:manualLayout>
      </c:layout>
      <c:barChart>
        <c:barDir val="col"/>
        <c:grouping val="stacked"/>
        <c:varyColors val="0"/>
        <c:ser>
          <c:idx val="0"/>
          <c:order val="0"/>
          <c:tx>
            <c:strRef>
              <c:f>Sheet1!$B$12:$B$13</c:f>
              <c:strCache>
                <c:ptCount val="1"/>
                <c:pt idx="0">
                  <c:v>公司缴纳</c:v>
                </c:pt>
              </c:strCache>
            </c:strRef>
          </c:tx>
          <c:spPr>
            <a:solidFill>
              <a:schemeClr val="bg1"/>
            </a:solidFill>
            <a:ln>
              <a:noFill/>
            </a:ln>
            <a:effectLst/>
          </c:spPr>
          <c:invertIfNegative val="0"/>
          <c:dLbls>
            <c:delete val="1"/>
          </c:dLbls>
          <c:cat>
            <c:strRef>
              <c:f>Sheet1!$A$14:$A$19</c:f>
              <c:strCache>
                <c:ptCount val="6"/>
                <c:pt idx="0">
                  <c:v>养老</c:v>
                </c:pt>
                <c:pt idx="1">
                  <c:v>医疗</c:v>
                </c:pt>
                <c:pt idx="2">
                  <c:v>工伤</c:v>
                </c:pt>
                <c:pt idx="3">
                  <c:v>失业</c:v>
                </c:pt>
                <c:pt idx="4">
                  <c:v>生育</c:v>
                </c:pt>
                <c:pt idx="5">
                  <c:v>大病</c:v>
                </c:pt>
              </c:strCache>
            </c:strRef>
          </c:cat>
          <c:val>
            <c:numRef>
              <c:f>Sheet1!$B$14:$B$19</c:f>
              <c:numCache>
                <c:formatCode>0%</c:formatCode>
                <c:ptCount val="6"/>
                <c:pt idx="0">
                  <c:v>0.2</c:v>
                </c:pt>
                <c:pt idx="1" c:formatCode="0.00%">
                  <c:v>0.065</c:v>
                </c:pt>
                <c:pt idx="2" c:formatCode="0.00%">
                  <c:v>0.00600000000000001</c:v>
                </c:pt>
                <c:pt idx="3">
                  <c:v>0.02</c:v>
                </c:pt>
                <c:pt idx="4" c:formatCode="0.00%">
                  <c:v>0.00600000000000001</c:v>
                </c:pt>
                <c:pt idx="5">
                  <c:v>0.01</c:v>
                </c:pt>
              </c:numCache>
            </c:numRef>
          </c:val>
        </c:ser>
        <c:ser>
          <c:idx val="1"/>
          <c:order val="1"/>
          <c:tx>
            <c:strRef>
              <c:f>Sheet1!$C$12:$C$13</c:f>
              <c:strCache>
                <c:ptCount val="1"/>
                <c:pt idx="0">
                  <c:v>个人缴纳</c:v>
                </c:pt>
              </c:strCache>
            </c:strRef>
          </c:tx>
          <c:spPr>
            <a:solidFill>
              <a:schemeClr val="bg2"/>
            </a:solidFill>
            <a:ln>
              <a:noFill/>
            </a:ln>
            <a:effectLst/>
          </c:spPr>
          <c:invertIfNegative val="0"/>
          <c:dLbls>
            <c:delete val="1"/>
          </c:dLbls>
          <c:cat>
            <c:strRef>
              <c:f>Sheet1!$A$14:$A$19</c:f>
              <c:strCache>
                <c:ptCount val="6"/>
                <c:pt idx="0">
                  <c:v>养老</c:v>
                </c:pt>
                <c:pt idx="1">
                  <c:v>医疗</c:v>
                </c:pt>
                <c:pt idx="2">
                  <c:v>工伤</c:v>
                </c:pt>
                <c:pt idx="3">
                  <c:v>失业</c:v>
                </c:pt>
                <c:pt idx="4">
                  <c:v>生育</c:v>
                </c:pt>
                <c:pt idx="5">
                  <c:v>大病</c:v>
                </c:pt>
              </c:strCache>
            </c:strRef>
          </c:cat>
          <c:val>
            <c:numRef>
              <c:f>Sheet1!$C$14:$C$19</c:f>
              <c:numCache>
                <c:formatCode>0%</c:formatCode>
                <c:ptCount val="6"/>
                <c:pt idx="0">
                  <c:v>0.08</c:v>
                </c:pt>
                <c:pt idx="1">
                  <c:v>0.02</c:v>
                </c:pt>
                <c:pt idx="3">
                  <c:v>0.01</c:v>
                </c:pt>
              </c:numCache>
            </c:numRef>
          </c:val>
        </c:ser>
        <c:dLbls>
          <c:showLegendKey val="0"/>
          <c:showVal val="0"/>
          <c:showCatName val="0"/>
          <c:showSerName val="0"/>
          <c:showPercent val="0"/>
          <c:showBubbleSize val="0"/>
        </c:dLbls>
        <c:gapWidth val="150"/>
        <c:overlap val="100"/>
        <c:axId val="148911232"/>
        <c:axId val="148912768"/>
      </c:barChart>
      <c:catAx>
        <c:axId val="14891123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accent1"/>
                </a:solidFill>
                <a:latin typeface="+mn-lt"/>
                <a:ea typeface="+mn-ea"/>
                <a:cs typeface="+mn-cs"/>
              </a:defRPr>
            </a:pPr>
          </a:p>
        </c:txPr>
        <c:crossAx val="148912768"/>
        <c:crosses val="autoZero"/>
        <c:auto val="1"/>
        <c:lblAlgn val="ctr"/>
        <c:lblOffset val="100"/>
        <c:noMultiLvlLbl val="0"/>
      </c:catAx>
      <c:valAx>
        <c:axId val="148912768"/>
        <c:scaling>
          <c:orientation val="minMax"/>
        </c:scaling>
        <c:delete val="0"/>
        <c:axPos val="l"/>
        <c:majorGridlines>
          <c:spPr>
            <a:ln w="9525" cap="flat" cmpd="sng" algn="ctr">
              <a:solidFill>
                <a:schemeClr val="accent1">
                  <a:lumMod val="40000"/>
                  <a:lumOff val="60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accent1"/>
                </a:solidFill>
                <a:latin typeface="+mn-lt"/>
                <a:ea typeface="+mn-ea"/>
                <a:cs typeface="+mn-cs"/>
              </a:defRPr>
            </a:pPr>
          </a:p>
        </c:txPr>
        <c:crossAx val="14891123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accent1"/>
              </a:solidFill>
              <a:latin typeface="+mn-lt"/>
              <a:ea typeface="+mn-ea"/>
              <a:cs typeface="+mn-cs"/>
            </a:defRPr>
          </a:pPr>
        </a:p>
      </c:txPr>
    </c:legend>
    <c:plotVisOnly val="1"/>
    <c:dispBlanksAs val="gap"/>
    <c:showDLblsOverMax val="0"/>
  </c:chart>
  <c:spPr>
    <a:solidFill>
      <a:schemeClr val="accent2"/>
    </a:solidFill>
    <a:ln w="9525" cap="flat" cmpd="sng" algn="ctr">
      <a:solidFill>
        <a:schemeClr val="accent1">
          <a:lumMod val="40000"/>
          <a:lumOff val="60000"/>
        </a:schemeClr>
      </a:solidFill>
      <a:prstDash val="solid"/>
    </a:ln>
    <a:effectLst/>
  </c:spPr>
  <c:txPr>
    <a:bodyPr/>
    <a:lstStyle/>
    <a:p>
      <a:pPr>
        <a:defRPr lang="zh-CN" sz="1400">
          <a:solidFill>
            <a:schemeClr val="tx1"/>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09600" y="908050"/>
            <a:ext cx="8081963" cy="5218113"/>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0" y="6670687"/>
            <a:ext cx="12196763" cy="1889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endParaRPr lang="zh-CN" altLang="en-US"/>
          </a:p>
        </p:txBody>
      </p:sp>
      <p:sp>
        <p:nvSpPr>
          <p:cNvPr id="11" name="Freeform 6"/>
          <p:cNvSpPr/>
          <p:nvPr userDrawn="1"/>
        </p:nvSpPr>
        <p:spPr bwMode="auto">
          <a:xfrm>
            <a:off x="10688638" y="6535749"/>
            <a:ext cx="1466850" cy="323850"/>
          </a:xfrm>
          <a:custGeom>
            <a:avLst/>
            <a:gdLst>
              <a:gd name="T0" fmla="*/ 159 w 1923"/>
              <a:gd name="T1" fmla="*/ 0 h 379"/>
              <a:gd name="T2" fmla="*/ 1923 w 1923"/>
              <a:gd name="T3" fmla="*/ 0 h 379"/>
              <a:gd name="T4" fmla="*/ 1923 w 1923"/>
              <a:gd name="T5" fmla="*/ 379 h 379"/>
              <a:gd name="T6" fmla="*/ 0 w 1923"/>
              <a:gd name="T7" fmla="*/ 379 h 379"/>
              <a:gd name="T8" fmla="*/ 159 w 1923"/>
              <a:gd name="T9" fmla="*/ 0 h 379"/>
            </a:gdLst>
            <a:ahLst/>
            <a:cxnLst>
              <a:cxn ang="0">
                <a:pos x="T0" y="T1"/>
              </a:cxn>
              <a:cxn ang="0">
                <a:pos x="T2" y="T3"/>
              </a:cxn>
              <a:cxn ang="0">
                <a:pos x="T4" y="T5"/>
              </a:cxn>
              <a:cxn ang="0">
                <a:pos x="T6" y="T7"/>
              </a:cxn>
              <a:cxn ang="0">
                <a:pos x="T8" y="T9"/>
              </a:cxn>
            </a:cxnLst>
            <a:rect l="0" t="0" r="r" b="b"/>
            <a:pathLst>
              <a:path w="1923" h="379">
                <a:moveTo>
                  <a:pt x="159" y="0"/>
                </a:moveTo>
                <a:lnTo>
                  <a:pt x="1923" y="0"/>
                </a:lnTo>
                <a:lnTo>
                  <a:pt x="1923" y="379"/>
                </a:lnTo>
                <a:lnTo>
                  <a:pt x="0" y="379"/>
                </a:lnTo>
                <a:lnTo>
                  <a:pt x="159"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vl="0"/>
            <a:endParaRPr lang="zh-CN" altLang="en-US"/>
          </a:p>
        </p:txBody>
      </p:sp>
      <p:sp>
        <p:nvSpPr>
          <p:cNvPr id="12" name="Freeform 7"/>
          <p:cNvSpPr/>
          <p:nvPr userDrawn="1"/>
        </p:nvSpPr>
        <p:spPr bwMode="auto">
          <a:xfrm>
            <a:off x="10731500" y="6535749"/>
            <a:ext cx="1465263" cy="323850"/>
          </a:xfrm>
          <a:custGeom>
            <a:avLst/>
            <a:gdLst>
              <a:gd name="T0" fmla="*/ 159 w 1923"/>
              <a:gd name="T1" fmla="*/ 0 h 379"/>
              <a:gd name="T2" fmla="*/ 1923 w 1923"/>
              <a:gd name="T3" fmla="*/ 0 h 379"/>
              <a:gd name="T4" fmla="*/ 1923 w 1923"/>
              <a:gd name="T5" fmla="*/ 379 h 379"/>
              <a:gd name="T6" fmla="*/ 0 w 1923"/>
              <a:gd name="T7" fmla="*/ 379 h 379"/>
              <a:gd name="T8" fmla="*/ 159 w 1923"/>
              <a:gd name="T9" fmla="*/ 0 h 379"/>
            </a:gdLst>
            <a:ahLst/>
            <a:cxnLst>
              <a:cxn ang="0">
                <a:pos x="T0" y="T1"/>
              </a:cxn>
              <a:cxn ang="0">
                <a:pos x="T2" y="T3"/>
              </a:cxn>
              <a:cxn ang="0">
                <a:pos x="T4" y="T5"/>
              </a:cxn>
              <a:cxn ang="0">
                <a:pos x="T6" y="T7"/>
              </a:cxn>
              <a:cxn ang="0">
                <a:pos x="T8" y="T9"/>
              </a:cxn>
            </a:cxnLst>
            <a:rect l="0" t="0" r="r" b="b"/>
            <a:pathLst>
              <a:path w="1923" h="379">
                <a:moveTo>
                  <a:pt x="159" y="0"/>
                </a:moveTo>
                <a:lnTo>
                  <a:pt x="1923" y="0"/>
                </a:lnTo>
                <a:lnTo>
                  <a:pt x="1923" y="379"/>
                </a:lnTo>
                <a:lnTo>
                  <a:pt x="0" y="379"/>
                </a:lnTo>
                <a:lnTo>
                  <a:pt x="15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lvl="0"/>
            <a:endParaRPr lang="zh-CN" altLang="en-US"/>
          </a:p>
        </p:txBody>
      </p:sp>
      <p:sp>
        <p:nvSpPr>
          <p:cNvPr id="13" name="TextBox 11"/>
          <p:cNvSpPr txBox="1"/>
          <p:nvPr userDrawn="1"/>
        </p:nvSpPr>
        <p:spPr>
          <a:xfrm>
            <a:off x="11193474" y="6535749"/>
            <a:ext cx="457177" cy="338554"/>
          </a:xfrm>
          <a:prstGeom prst="rect">
            <a:avLst/>
          </a:prstGeom>
          <a:noFill/>
        </p:spPr>
        <p:txBody>
          <a:bodyPr wrap="none" rtlCol="0">
            <a:spAutoFit/>
          </a:bodyPr>
          <a:lstStyle/>
          <a:p>
            <a:pPr algn="ctr"/>
            <a:fld id="{A8D629F8-11E1-4F49-82F6-0EEED36D1DAD}" type="slidenum">
              <a:rPr lang="zh-CN" altLang="en-US" sz="1600" smtClean="0">
                <a:solidFill>
                  <a:srgbClr val="F8F8F8"/>
                </a:solidFill>
                <a:latin typeface="+mn-ea"/>
                <a:ea typeface="+mn-ea"/>
              </a:rPr>
            </a:fld>
            <a:endParaRPr lang="zh-CN" altLang="en-US" sz="1600" dirty="0">
              <a:solidFill>
                <a:srgbClr val="F8F8F8"/>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anim calcmode="lin" valueType="num">
                                      <p:cBhvr>
                                        <p:cTn id="8" dur="300" fill="hold"/>
                                        <p:tgtEl>
                                          <p:spTgt spid="13"/>
                                        </p:tgtEl>
                                        <p:attrNameLst>
                                          <p:attrName>ppt_x</p:attrName>
                                        </p:attrNameLst>
                                      </p:cBhvr>
                                      <p:tavLst>
                                        <p:tav tm="0">
                                          <p:val>
                                            <p:strVal val="#ppt_x"/>
                                          </p:val>
                                        </p:tav>
                                        <p:tav tm="100000">
                                          <p:val>
                                            <p:strVal val="#ppt_x"/>
                                          </p:val>
                                        </p:tav>
                                      </p:tavLst>
                                    </p:anim>
                                    <p:anim calcmode="lin" valueType="num">
                                      <p:cBhvr>
                                        <p:cTn id="9" dur="3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tx1"/>
                </a:solidFill>
              </a:defRPr>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963613" y="2906713"/>
            <a:ext cx="10366375"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6F6F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endParaRPr lang="zh-CN" dirty="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endParaRPr lang="zh-CN" dirty="0"/>
          </a:p>
          <a:p>
            <a:pPr lvl="1"/>
            <a:r>
              <a:rPr lang="zh-CN" dirty="0"/>
              <a:t>第二级</a:t>
            </a:r>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0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9" name="Rectangle 5"/>
          <p:cNvSpPr>
            <a:spLocks noChangeArrowheads="1"/>
          </p:cNvSpPr>
          <p:nvPr/>
        </p:nvSpPr>
        <p:spPr bwMode="auto">
          <a:xfrm>
            <a:off x="0" y="2441184"/>
            <a:ext cx="12196763" cy="1947863"/>
          </a:xfrm>
          <a:prstGeom prst="rect">
            <a:avLst/>
          </a:prstGeom>
          <a:gradFill>
            <a:gsLst>
              <a:gs pos="61000">
                <a:schemeClr val="tx1"/>
              </a:gs>
              <a:gs pos="0">
                <a:srgbClr val="0082B0"/>
              </a:gs>
              <a:gs pos="100000">
                <a:srgbClr val="005674"/>
              </a:gs>
            </a:gsLst>
            <a:lin ang="5400000" scaled="1"/>
          </a:gradFill>
          <a:ln w="28575"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Oval 6"/>
          <p:cNvSpPr>
            <a:spLocks noChangeArrowheads="1"/>
          </p:cNvSpPr>
          <p:nvPr/>
        </p:nvSpPr>
        <p:spPr bwMode="auto">
          <a:xfrm>
            <a:off x="255588" y="969571"/>
            <a:ext cx="4902200" cy="4918075"/>
          </a:xfrm>
          <a:prstGeom prst="ellipse">
            <a:avLst/>
          </a:prstGeom>
          <a:gradFill flip="none" rotWithShape="1">
            <a:gsLst>
              <a:gs pos="0">
                <a:srgbClr val="FBFBFB"/>
              </a:gs>
              <a:gs pos="100000">
                <a:schemeClr val="accent2">
                  <a:lumMod val="95000"/>
                </a:schemeClr>
              </a:gs>
            </a:gsLst>
            <a:lin ang="2700000" scaled="1"/>
            <a:tileRect/>
          </a:gradFill>
          <a:ln w="31750">
            <a:gradFill flip="none" rotWithShape="1">
              <a:gsLst>
                <a:gs pos="0">
                  <a:srgbClr val="FFFFFF"/>
                </a:gs>
                <a:gs pos="100000">
                  <a:schemeClr val="accent2">
                    <a:lumMod val="85000"/>
                  </a:schemeClr>
                </a:gs>
              </a:gsLst>
              <a:lin ang="2700000" scaled="1"/>
              <a:tileRect/>
            </a:gradFill>
          </a:ln>
          <a:effectLst>
            <a:outerShdw blurRad="2413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DB5CD"/>
              </a:solidFill>
              <a:effectLst/>
              <a:uLnTx/>
              <a:uFillTx/>
              <a:latin typeface="Arial" panose="020B0604020202020204"/>
              <a:ea typeface="微软雅黑" panose="020B0503020204020204" pitchFamily="34" charset="-122"/>
              <a:cs typeface="+mn-cs"/>
            </a:endParaRPr>
          </a:p>
        </p:txBody>
      </p:sp>
      <p:sp>
        <p:nvSpPr>
          <p:cNvPr id="41" name="Freeform 7"/>
          <p:cNvSpPr/>
          <p:nvPr/>
        </p:nvSpPr>
        <p:spPr bwMode="auto">
          <a:xfrm>
            <a:off x="422275" y="3449246"/>
            <a:ext cx="2197100" cy="2271713"/>
          </a:xfrm>
          <a:custGeom>
            <a:avLst/>
            <a:gdLst>
              <a:gd name="T0" fmla="*/ 2883 w 2883"/>
              <a:gd name="T1" fmla="*/ 2970 h 2970"/>
              <a:gd name="T2" fmla="*/ 0 w 2883"/>
              <a:gd name="T3" fmla="*/ 0 h 2970"/>
              <a:gd name="T4" fmla="*/ 2883 w 2883"/>
              <a:gd name="T5" fmla="*/ 0 h 2970"/>
              <a:gd name="T6" fmla="*/ 2883 w 2883"/>
              <a:gd name="T7" fmla="*/ 2970 h 2970"/>
            </a:gdLst>
            <a:ahLst/>
            <a:cxnLst>
              <a:cxn ang="0">
                <a:pos x="T0" y="T1"/>
              </a:cxn>
              <a:cxn ang="0">
                <a:pos x="T2" y="T3"/>
              </a:cxn>
              <a:cxn ang="0">
                <a:pos x="T4" y="T5"/>
              </a:cxn>
              <a:cxn ang="0">
                <a:pos x="T6" y="T7"/>
              </a:cxn>
            </a:cxnLst>
            <a:rect l="0" t="0" r="r" b="b"/>
            <a:pathLst>
              <a:path w="2883" h="2970">
                <a:moveTo>
                  <a:pt x="2883" y="2970"/>
                </a:moveTo>
                <a:cubicBezTo>
                  <a:pt x="1289" y="2910"/>
                  <a:pt x="14" y="1606"/>
                  <a:pt x="0" y="0"/>
                </a:cubicBezTo>
                <a:lnTo>
                  <a:pt x="2883" y="0"/>
                </a:lnTo>
                <a:lnTo>
                  <a:pt x="2883" y="2970"/>
                </a:lnTo>
                <a:close/>
              </a:path>
            </a:pathLst>
          </a:custGeom>
          <a:blipFill>
            <a:blip r:embed="rId2"/>
            <a:stretch>
              <a:fillRect/>
            </a:stretch>
          </a:blipFill>
          <a:ln w="22225">
            <a:gradFill flip="none" rotWithShape="1">
              <a:gsLst>
                <a:gs pos="0">
                  <a:srgbClr val="D9D9D9"/>
                </a:gs>
                <a:gs pos="100000">
                  <a:srgbClr val="FFFFFF"/>
                </a:gs>
              </a:gsLst>
              <a:lin ang="2700000" scaled="1"/>
              <a:tileRect/>
            </a:gradFill>
          </a:ln>
          <a:effectLst>
            <a:innerShdw blurRad="127000" dir="13500000">
              <a:schemeClr val="accent1">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sp>
        <p:nvSpPr>
          <p:cNvPr id="42" name="Freeform 8"/>
          <p:cNvSpPr/>
          <p:nvPr/>
        </p:nvSpPr>
        <p:spPr bwMode="auto">
          <a:xfrm>
            <a:off x="2794000" y="3449246"/>
            <a:ext cx="2198688" cy="2271713"/>
          </a:xfrm>
          <a:custGeom>
            <a:avLst/>
            <a:gdLst>
              <a:gd name="T0" fmla="*/ 2883 w 2883"/>
              <a:gd name="T1" fmla="*/ 0 h 2970"/>
              <a:gd name="T2" fmla="*/ 0 w 2883"/>
              <a:gd name="T3" fmla="*/ 2970 h 2970"/>
              <a:gd name="T4" fmla="*/ 0 w 2883"/>
              <a:gd name="T5" fmla="*/ 0 h 2970"/>
              <a:gd name="T6" fmla="*/ 2883 w 2883"/>
              <a:gd name="T7" fmla="*/ 0 h 2970"/>
            </a:gdLst>
            <a:ahLst/>
            <a:cxnLst>
              <a:cxn ang="0">
                <a:pos x="T0" y="T1"/>
              </a:cxn>
              <a:cxn ang="0">
                <a:pos x="T2" y="T3"/>
              </a:cxn>
              <a:cxn ang="0">
                <a:pos x="T4" y="T5"/>
              </a:cxn>
              <a:cxn ang="0">
                <a:pos x="T6" y="T7"/>
              </a:cxn>
            </a:cxnLst>
            <a:rect l="0" t="0" r="r" b="b"/>
            <a:pathLst>
              <a:path w="2883" h="2970">
                <a:moveTo>
                  <a:pt x="2883" y="0"/>
                </a:moveTo>
                <a:cubicBezTo>
                  <a:pt x="2869" y="1606"/>
                  <a:pt x="1594" y="2910"/>
                  <a:pt x="0" y="2970"/>
                </a:cubicBezTo>
                <a:lnTo>
                  <a:pt x="0" y="0"/>
                </a:lnTo>
                <a:lnTo>
                  <a:pt x="2883" y="0"/>
                </a:lnTo>
                <a:close/>
              </a:path>
            </a:pathLst>
          </a:custGeom>
          <a:blipFill>
            <a:blip r:embed="rId3"/>
            <a:stretch>
              <a:fillRect/>
            </a:stretch>
          </a:blipFill>
          <a:ln w="6350" cap="flat">
            <a:solidFill>
              <a:srgbClr val="C8C9C9"/>
            </a:solidFill>
            <a:prstDash val="solid"/>
            <a:miter lim="800000"/>
          </a:ln>
          <a:effectLst>
            <a:innerShdw blurRad="127000" dir="13500000">
              <a:prstClr val="black">
                <a:alpha val="85000"/>
              </a:prstClr>
            </a:inn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43" name="Freeform 9"/>
          <p:cNvSpPr/>
          <p:nvPr/>
        </p:nvSpPr>
        <p:spPr bwMode="auto">
          <a:xfrm>
            <a:off x="425450" y="1136259"/>
            <a:ext cx="2193925" cy="2136775"/>
          </a:xfrm>
          <a:custGeom>
            <a:avLst/>
            <a:gdLst>
              <a:gd name="T0" fmla="*/ 2877 w 2877"/>
              <a:gd name="T1" fmla="*/ 2794 h 2794"/>
              <a:gd name="T2" fmla="*/ 0 w 2877"/>
              <a:gd name="T3" fmla="*/ 2794 h 2794"/>
              <a:gd name="T4" fmla="*/ 2877 w 2877"/>
              <a:gd name="T5" fmla="*/ 0 h 2794"/>
              <a:gd name="T6" fmla="*/ 2877 w 2877"/>
              <a:gd name="T7" fmla="*/ 2794 h 2794"/>
            </a:gdLst>
            <a:ahLst/>
            <a:cxnLst>
              <a:cxn ang="0">
                <a:pos x="T0" y="T1"/>
              </a:cxn>
              <a:cxn ang="0">
                <a:pos x="T2" y="T3"/>
              </a:cxn>
              <a:cxn ang="0">
                <a:pos x="T4" y="T5"/>
              </a:cxn>
              <a:cxn ang="0">
                <a:pos x="T6" y="T7"/>
              </a:cxn>
            </a:cxnLst>
            <a:rect l="0" t="0" r="r" b="b"/>
            <a:pathLst>
              <a:path w="2877" h="2794">
                <a:moveTo>
                  <a:pt x="2877" y="2794"/>
                </a:moveTo>
                <a:lnTo>
                  <a:pt x="0" y="2794"/>
                </a:lnTo>
                <a:cubicBezTo>
                  <a:pt x="102" y="1270"/>
                  <a:pt x="1342" y="58"/>
                  <a:pt x="2877" y="0"/>
                </a:cubicBezTo>
                <a:lnTo>
                  <a:pt x="2877" y="2794"/>
                </a:lnTo>
                <a:close/>
              </a:path>
            </a:pathLst>
          </a:custGeom>
          <a:blipFill>
            <a:blip r:embed="rId4"/>
            <a:stretch>
              <a:fillRect/>
            </a:stretch>
          </a:blipFill>
          <a:ln w="6350" cap="flat">
            <a:solidFill>
              <a:srgbClr val="C8C9C9"/>
            </a:solidFill>
            <a:prstDash val="solid"/>
            <a:miter lim="800000"/>
          </a:ln>
          <a:effectLst>
            <a:innerShdw blurRad="127000" dir="13500000">
              <a:prstClr val="black">
                <a:alpha val="85000"/>
              </a:prstClr>
            </a:inn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44" name="Freeform 10"/>
          <p:cNvSpPr/>
          <p:nvPr/>
        </p:nvSpPr>
        <p:spPr bwMode="auto">
          <a:xfrm>
            <a:off x="2794000" y="1136259"/>
            <a:ext cx="2193925" cy="2136775"/>
          </a:xfrm>
          <a:custGeom>
            <a:avLst/>
            <a:gdLst>
              <a:gd name="T0" fmla="*/ 0 w 2877"/>
              <a:gd name="T1" fmla="*/ 0 h 2794"/>
              <a:gd name="T2" fmla="*/ 2877 w 2877"/>
              <a:gd name="T3" fmla="*/ 2794 h 2794"/>
              <a:gd name="T4" fmla="*/ 0 w 2877"/>
              <a:gd name="T5" fmla="*/ 2794 h 2794"/>
              <a:gd name="T6" fmla="*/ 0 w 2877"/>
              <a:gd name="T7" fmla="*/ 0 h 2794"/>
            </a:gdLst>
            <a:ahLst/>
            <a:cxnLst>
              <a:cxn ang="0">
                <a:pos x="T0" y="T1"/>
              </a:cxn>
              <a:cxn ang="0">
                <a:pos x="T2" y="T3"/>
              </a:cxn>
              <a:cxn ang="0">
                <a:pos x="T4" y="T5"/>
              </a:cxn>
              <a:cxn ang="0">
                <a:pos x="T6" y="T7"/>
              </a:cxn>
            </a:cxnLst>
            <a:rect l="0" t="0" r="r" b="b"/>
            <a:pathLst>
              <a:path w="2877" h="2794">
                <a:moveTo>
                  <a:pt x="0" y="0"/>
                </a:moveTo>
                <a:cubicBezTo>
                  <a:pt x="1535" y="58"/>
                  <a:pt x="2775" y="1270"/>
                  <a:pt x="2877" y="2794"/>
                </a:cubicBezTo>
                <a:lnTo>
                  <a:pt x="0" y="2794"/>
                </a:lnTo>
                <a:lnTo>
                  <a:pt x="0" y="0"/>
                </a:lnTo>
                <a:close/>
              </a:path>
            </a:pathLst>
          </a:custGeom>
          <a:blipFill>
            <a:blip r:embed="rId5"/>
            <a:stretch>
              <a:fillRect/>
            </a:stretch>
          </a:blipFill>
          <a:ln w="6350" cap="flat">
            <a:solidFill>
              <a:srgbClr val="C8C9C9"/>
            </a:solidFill>
            <a:prstDash val="solid"/>
            <a:miter lim="800000"/>
          </a:ln>
          <a:effectLst>
            <a:innerShdw blurRad="127000" dir="13500000">
              <a:prstClr val="black">
                <a:alpha val="85000"/>
              </a:prstClr>
            </a:inn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45" name="Oval 11"/>
          <p:cNvSpPr>
            <a:spLocks noChangeArrowheads="1"/>
          </p:cNvSpPr>
          <p:nvPr/>
        </p:nvSpPr>
        <p:spPr bwMode="auto">
          <a:xfrm>
            <a:off x="2060575" y="2780909"/>
            <a:ext cx="1292225" cy="1295400"/>
          </a:xfrm>
          <a:prstGeom prst="ellipse">
            <a:avLst/>
          </a:prstGeom>
          <a:gradFill>
            <a:gsLst>
              <a:gs pos="70000">
                <a:schemeClr val="bg2"/>
              </a:gs>
              <a:gs pos="0">
                <a:srgbClr val="FEA67E"/>
              </a:gs>
              <a:gs pos="100000">
                <a:srgbClr val="FD6F2F"/>
              </a:gs>
            </a:gsLst>
            <a:lin ang="5400000" scaled="1"/>
          </a:gra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p:cNvSpPr txBox="1"/>
          <p:nvPr/>
        </p:nvSpPr>
        <p:spPr>
          <a:xfrm>
            <a:off x="5554235" y="2861117"/>
            <a:ext cx="6256556" cy="110799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66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新员工入职培训</a:t>
            </a:r>
            <a:endParaRPr kumimoji="0" lang="zh-CN" altLang="en-US" sz="6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文本框 53"/>
          <p:cNvSpPr txBox="1"/>
          <p:nvPr/>
        </p:nvSpPr>
        <p:spPr>
          <a:xfrm>
            <a:off x="10398460" y="4554831"/>
            <a:ext cx="1291466" cy="389010"/>
          </a:xfrm>
          <a:prstGeom prst="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marL="0" marR="0" lvl="0" indent="0" algn="ctr" defTabSz="914400" eaLnBrk="1" latinLnBrk="0" hangingPunct="1">
              <a:lnSpc>
                <a:spcPct val="100000"/>
              </a:lnSpc>
              <a:buClrTx/>
              <a:buSzTx/>
              <a:buNone/>
              <a:defRPr kumimoji="0" sz="2000" b="0" i="0" u="none" strike="noStrike" cap="none" spc="0" normalizeH="0" baseline="0">
                <a:ln>
                  <a:noFill/>
                </a:ln>
                <a:solidFill>
                  <a:srgbClr val="FFFFFF"/>
                </a:solidFill>
                <a:effectLst/>
                <a:uLnTx/>
                <a:uFillTx/>
                <a:latin typeface="微软雅黑" panose="020B0503020204020204" pitchFamily="34" charset="-122"/>
                <a:ea typeface="微软雅黑" panose="020B0503020204020204" pitchFamily="34" charset="-122"/>
              </a:defRPr>
            </a:lvl1pPr>
          </a:lstStyle>
          <a:p>
            <a:pPr algn="l"/>
            <a:r>
              <a:rPr lang="en-US" altLang="zh-CN"/>
              <a:t>2019-05</a:t>
            </a:r>
            <a:endParaRPr lang="zh-CN" altLang="en-US" dirty="0"/>
          </a:p>
        </p:txBody>
      </p:sp>
      <p:sp>
        <p:nvSpPr>
          <p:cNvPr id="55" name="文本框 54"/>
          <p:cNvSpPr txBox="1"/>
          <p:nvPr/>
        </p:nvSpPr>
        <p:spPr>
          <a:xfrm>
            <a:off x="9090655" y="4554831"/>
            <a:ext cx="1190674" cy="389010"/>
          </a:xfrm>
          <a:prstGeom prst="rect">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marR="0" lvl="0" indent="0" algn="ctr" defTabSz="914400" eaLnBrk="1" latinLnBrk="0" hangingPunct="1">
              <a:lnSpc>
                <a:spcPct val="100000"/>
              </a:lnSpc>
              <a:buClrTx/>
              <a:buSzTx/>
              <a:buNone/>
              <a:defRPr kumimoji="0" sz="2000" b="0" i="0" u="none" strike="noStrike" cap="none" spc="0" normalizeH="0" baseline="0">
                <a:ln>
                  <a:noFill/>
                </a:ln>
                <a:solidFill>
                  <a:srgbClr val="FFFFFF"/>
                </a:solidFill>
                <a:effectLst/>
                <a:uLnTx/>
                <a:uFillTx/>
                <a:latin typeface="微软雅黑" panose="020B0503020204020204" pitchFamily="34" charset="-122"/>
                <a:ea typeface="微软雅黑" panose="020B0503020204020204" pitchFamily="34" charset="-122"/>
              </a:defRPr>
            </a:lvl1pPr>
          </a:lstStyle>
          <a:p>
            <a:pPr algn="r"/>
            <a:r>
              <a:rPr lang="zh-CN" altLang="en-US" dirty="0"/>
              <a:t>行政部</a:t>
            </a:r>
            <a:endParaRPr lang="zh-CN" altLang="en-US" dirty="0"/>
          </a:p>
        </p:txBody>
      </p:sp>
      <p:sp>
        <p:nvSpPr>
          <p:cNvPr id="56" name="Rectangle 4"/>
          <p:cNvSpPr txBox="1">
            <a:spLocks noChangeArrowheads="1"/>
          </p:cNvSpPr>
          <p:nvPr/>
        </p:nvSpPr>
        <p:spPr bwMode="auto">
          <a:xfrm>
            <a:off x="6640778" y="5887646"/>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3D3D3D"/>
                </a:solidFill>
                <a:effectLst/>
                <a:uLnTx/>
                <a:uFillTx/>
                <a:latin typeface="Arial" panose="020B0604020202020204"/>
                <a:ea typeface="微软雅黑" panose="020B0503020204020204" pitchFamily="34" charset="-122"/>
                <a:cs typeface="+mj-cs"/>
              </a:rPr>
              <a:t>这里可以输入公司</a:t>
            </a:r>
            <a:r>
              <a:rPr kumimoji="0" lang="en-US" altLang="zh-CN" sz="2800" b="0" i="0" u="none" strike="noStrike" kern="1200" cap="none" spc="0" normalizeH="0" baseline="0" noProof="0" dirty="0">
                <a:ln>
                  <a:noFill/>
                </a:ln>
                <a:solidFill>
                  <a:srgbClr val="3D3D3D"/>
                </a:solidFill>
                <a:effectLst/>
                <a:uLnTx/>
                <a:uFillTx/>
                <a:latin typeface="Arial" panose="020B0604020202020204"/>
                <a:ea typeface="微软雅黑" panose="020B0503020204020204" pitchFamily="34" charset="-122"/>
                <a:cs typeface="+mj-cs"/>
              </a:rPr>
              <a:t>/</a:t>
            </a:r>
            <a:r>
              <a:rPr kumimoji="0" lang="zh-CN" altLang="en-US" sz="2800" b="0" i="0" u="none" strike="noStrike" kern="1200" cap="none" spc="0" normalizeH="0" baseline="0" noProof="0" dirty="0">
                <a:ln>
                  <a:noFill/>
                </a:ln>
                <a:solidFill>
                  <a:srgbClr val="3D3D3D"/>
                </a:solidFill>
                <a:effectLst/>
                <a:uLnTx/>
                <a:uFillTx/>
                <a:latin typeface="Arial" panose="020B0604020202020204"/>
                <a:ea typeface="微软雅黑" panose="020B0503020204020204" pitchFamily="34" charset="-122"/>
                <a:cs typeface="+mj-cs"/>
              </a:rPr>
              <a:t>团队名称</a:t>
            </a:r>
            <a:endParaRPr kumimoji="0" lang="zh-CN" altLang="en-US" sz="2800" b="0" i="0" u="none" strike="noStrike" kern="1200" cap="none" spc="0" normalizeH="0" baseline="0" noProof="0" dirty="0">
              <a:ln>
                <a:noFill/>
              </a:ln>
              <a:solidFill>
                <a:srgbClr val="3D3D3D"/>
              </a:solidFill>
              <a:effectLst/>
              <a:uLnTx/>
              <a:uFillTx/>
              <a:latin typeface="Arial" panose="020B0604020202020204"/>
              <a:ea typeface="微软雅黑" panose="020B0503020204020204" pitchFamily="34" charset="-122"/>
              <a:cs typeface="+mj-cs"/>
            </a:endParaRPr>
          </a:p>
        </p:txBody>
      </p:sp>
      <p:sp>
        <p:nvSpPr>
          <p:cNvPr id="57" name="Freeform 23"/>
          <p:cNvSpPr>
            <a:spLocks noEditPoints="1"/>
          </p:cNvSpPr>
          <p:nvPr/>
        </p:nvSpPr>
        <p:spPr bwMode="auto">
          <a:xfrm>
            <a:off x="10143588" y="679820"/>
            <a:ext cx="1437443" cy="731356"/>
          </a:xfrm>
          <a:custGeom>
            <a:avLst/>
            <a:gdLst>
              <a:gd name="T0" fmla="*/ 1482 w 2028"/>
              <a:gd name="T1" fmla="*/ 144 h 1040"/>
              <a:gd name="T2" fmla="*/ 209 w 2028"/>
              <a:gd name="T3" fmla="*/ 1036 h 1040"/>
              <a:gd name="T4" fmla="*/ 197 w 2028"/>
              <a:gd name="T5" fmla="*/ 896 h 1040"/>
              <a:gd name="T6" fmla="*/ 214 w 2028"/>
              <a:gd name="T7" fmla="*/ 839 h 1040"/>
              <a:gd name="T8" fmla="*/ 214 w 2028"/>
              <a:gd name="T9" fmla="*/ 910 h 1040"/>
              <a:gd name="T10" fmla="*/ 104 w 2028"/>
              <a:gd name="T11" fmla="*/ 1001 h 1040"/>
              <a:gd name="T12" fmla="*/ 166 w 2028"/>
              <a:gd name="T13" fmla="*/ 962 h 1040"/>
              <a:gd name="T14" fmla="*/ 131 w 2028"/>
              <a:gd name="T15" fmla="*/ 876 h 1040"/>
              <a:gd name="T16" fmla="*/ 342 w 2028"/>
              <a:gd name="T17" fmla="*/ 1029 h 1040"/>
              <a:gd name="T18" fmla="*/ 437 w 2028"/>
              <a:gd name="T19" fmla="*/ 861 h 1040"/>
              <a:gd name="T20" fmla="*/ 495 w 2028"/>
              <a:gd name="T21" fmla="*/ 905 h 1040"/>
              <a:gd name="T22" fmla="*/ 401 w 2028"/>
              <a:gd name="T23" fmla="*/ 892 h 1040"/>
              <a:gd name="T24" fmla="*/ 363 w 2028"/>
              <a:gd name="T25" fmla="*/ 861 h 1040"/>
              <a:gd name="T26" fmla="*/ 393 w 2028"/>
              <a:gd name="T27" fmla="*/ 933 h 1040"/>
              <a:gd name="T28" fmla="*/ 457 w 2028"/>
              <a:gd name="T29" fmla="*/ 1015 h 1040"/>
              <a:gd name="T30" fmla="*/ 575 w 2028"/>
              <a:gd name="T31" fmla="*/ 964 h 1040"/>
              <a:gd name="T32" fmla="*/ 667 w 2028"/>
              <a:gd name="T33" fmla="*/ 902 h 1040"/>
              <a:gd name="T34" fmla="*/ 580 w 2028"/>
              <a:gd name="T35" fmla="*/ 1040 h 1040"/>
              <a:gd name="T36" fmla="*/ 520 w 2028"/>
              <a:gd name="T37" fmla="*/ 879 h 1040"/>
              <a:gd name="T38" fmla="*/ 580 w 2028"/>
              <a:gd name="T39" fmla="*/ 926 h 1040"/>
              <a:gd name="T40" fmla="*/ 543 w 2028"/>
              <a:gd name="T41" fmla="*/ 956 h 1040"/>
              <a:gd name="T42" fmla="*/ 639 w 2028"/>
              <a:gd name="T43" fmla="*/ 964 h 1040"/>
              <a:gd name="T44" fmla="*/ 824 w 2028"/>
              <a:gd name="T45" fmla="*/ 1024 h 1040"/>
              <a:gd name="T46" fmla="*/ 778 w 2028"/>
              <a:gd name="T47" fmla="*/ 997 h 1040"/>
              <a:gd name="T48" fmla="*/ 852 w 2028"/>
              <a:gd name="T49" fmla="*/ 875 h 1040"/>
              <a:gd name="T50" fmla="*/ 927 w 2028"/>
              <a:gd name="T51" fmla="*/ 918 h 1040"/>
              <a:gd name="T52" fmla="*/ 873 w 2028"/>
              <a:gd name="T53" fmla="*/ 1003 h 1040"/>
              <a:gd name="T54" fmla="*/ 1053 w 2028"/>
              <a:gd name="T55" fmla="*/ 839 h 1040"/>
              <a:gd name="T56" fmla="*/ 1027 w 2028"/>
              <a:gd name="T57" fmla="*/ 908 h 1040"/>
              <a:gd name="T58" fmla="*/ 1118 w 2028"/>
              <a:gd name="T59" fmla="*/ 990 h 1040"/>
              <a:gd name="T60" fmla="*/ 1001 w 2028"/>
              <a:gd name="T61" fmla="*/ 962 h 1040"/>
              <a:gd name="T62" fmla="*/ 1074 w 2028"/>
              <a:gd name="T63" fmla="*/ 960 h 1040"/>
              <a:gd name="T64" fmla="*/ 1147 w 2028"/>
              <a:gd name="T65" fmla="*/ 954 h 1040"/>
              <a:gd name="T66" fmla="*/ 1161 w 2028"/>
              <a:gd name="T67" fmla="*/ 1006 h 1040"/>
              <a:gd name="T68" fmla="*/ 1050 w 2028"/>
              <a:gd name="T69" fmla="*/ 963 h 1040"/>
              <a:gd name="T70" fmla="*/ 1265 w 2028"/>
              <a:gd name="T71" fmla="*/ 873 h 1040"/>
              <a:gd name="T72" fmla="*/ 1300 w 2028"/>
              <a:gd name="T73" fmla="*/ 840 h 1040"/>
              <a:gd name="T74" fmla="*/ 1331 w 2028"/>
              <a:gd name="T75" fmla="*/ 1019 h 1040"/>
              <a:gd name="T76" fmla="*/ 1203 w 2028"/>
              <a:gd name="T77" fmla="*/ 952 h 1040"/>
              <a:gd name="T78" fmla="*/ 1334 w 2028"/>
              <a:gd name="T79" fmla="*/ 966 h 1040"/>
              <a:gd name="T80" fmla="*/ 1486 w 2028"/>
              <a:gd name="T81" fmla="*/ 1012 h 1040"/>
              <a:gd name="T82" fmla="*/ 1504 w 2028"/>
              <a:gd name="T83" fmla="*/ 936 h 1040"/>
              <a:gd name="T84" fmla="*/ 1525 w 2028"/>
              <a:gd name="T85" fmla="*/ 934 h 1040"/>
              <a:gd name="T86" fmla="*/ 1766 w 2028"/>
              <a:gd name="T87" fmla="*/ 871 h 1040"/>
              <a:gd name="T88" fmla="*/ 1815 w 2028"/>
              <a:gd name="T89" fmla="*/ 930 h 1040"/>
              <a:gd name="T90" fmla="*/ 1873 w 2028"/>
              <a:gd name="T91" fmla="*/ 993 h 1040"/>
              <a:gd name="T92" fmla="*/ 1889 w 2028"/>
              <a:gd name="T93" fmla="*/ 888 h 1040"/>
              <a:gd name="T94" fmla="*/ 786 w 2028"/>
              <a:gd name="T95" fmla="*/ 74 h 1040"/>
              <a:gd name="T96" fmla="*/ 782 w 2028"/>
              <a:gd name="T97" fmla="*/ 438 h 1040"/>
              <a:gd name="T98" fmla="*/ 1374 w 2028"/>
              <a:gd name="T99" fmla="*/ 619 h 1040"/>
              <a:gd name="T100" fmla="*/ 1352 w 2028"/>
              <a:gd name="T101" fmla="*/ 359 h 1040"/>
              <a:gd name="T102" fmla="*/ 1256 w 2028"/>
              <a:gd name="T103" fmla="*/ 439 h 1040"/>
              <a:gd name="T104" fmla="*/ 1726 w 2028"/>
              <a:gd name="T105" fmla="*/ 409 h 1040"/>
              <a:gd name="T106" fmla="*/ 601 w 2028"/>
              <a:gd name="T107" fmla="*/ 593 h 1040"/>
              <a:gd name="T108" fmla="*/ 593 w 2028"/>
              <a:gd name="T109" fmla="*/ 155 h 1040"/>
              <a:gd name="T110" fmla="*/ 1077 w 2028"/>
              <a:gd name="T111" fmla="*/ 155 h 1040"/>
              <a:gd name="T112" fmla="*/ 1077 w 2028"/>
              <a:gd name="T113" fmla="*/ 201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8" h="1040">
                <a:moveTo>
                  <a:pt x="1435" y="0"/>
                </a:moveTo>
                <a:lnTo>
                  <a:pt x="2028" y="0"/>
                </a:lnTo>
                <a:lnTo>
                  <a:pt x="2028" y="593"/>
                </a:lnTo>
                <a:lnTo>
                  <a:pt x="1564" y="593"/>
                </a:lnTo>
                <a:lnTo>
                  <a:pt x="1564" y="547"/>
                </a:lnTo>
                <a:lnTo>
                  <a:pt x="1982" y="547"/>
                </a:lnTo>
                <a:lnTo>
                  <a:pt x="1982" y="46"/>
                </a:lnTo>
                <a:lnTo>
                  <a:pt x="1482" y="46"/>
                </a:lnTo>
                <a:lnTo>
                  <a:pt x="1482" y="144"/>
                </a:lnTo>
                <a:lnTo>
                  <a:pt x="1435" y="144"/>
                </a:lnTo>
                <a:lnTo>
                  <a:pt x="1435" y="0"/>
                </a:lnTo>
                <a:close/>
                <a:moveTo>
                  <a:pt x="166" y="1038"/>
                </a:moveTo>
                <a:lnTo>
                  <a:pt x="150" y="1038"/>
                </a:lnTo>
                <a:lnTo>
                  <a:pt x="150" y="935"/>
                </a:lnTo>
                <a:lnTo>
                  <a:pt x="262" y="935"/>
                </a:lnTo>
                <a:lnTo>
                  <a:pt x="262" y="1014"/>
                </a:lnTo>
                <a:cubicBezTo>
                  <a:pt x="262" y="1029"/>
                  <a:pt x="255" y="1036"/>
                  <a:pt x="240" y="1036"/>
                </a:cubicBezTo>
                <a:cubicBezTo>
                  <a:pt x="232" y="1036"/>
                  <a:pt x="222" y="1036"/>
                  <a:pt x="209" y="1036"/>
                </a:cubicBezTo>
                <a:cubicBezTo>
                  <a:pt x="209" y="1032"/>
                  <a:pt x="208" y="1027"/>
                  <a:pt x="206" y="1021"/>
                </a:cubicBezTo>
                <a:cubicBezTo>
                  <a:pt x="218" y="1022"/>
                  <a:pt x="228" y="1022"/>
                  <a:pt x="235" y="1022"/>
                </a:cubicBezTo>
                <a:cubicBezTo>
                  <a:pt x="243" y="1022"/>
                  <a:pt x="247" y="1018"/>
                  <a:pt x="247" y="1011"/>
                </a:cubicBezTo>
                <a:lnTo>
                  <a:pt x="247" y="1001"/>
                </a:lnTo>
                <a:lnTo>
                  <a:pt x="166" y="1001"/>
                </a:lnTo>
                <a:lnTo>
                  <a:pt x="166" y="1038"/>
                </a:lnTo>
                <a:close/>
                <a:moveTo>
                  <a:pt x="132" y="910"/>
                </a:moveTo>
                <a:lnTo>
                  <a:pt x="197" y="910"/>
                </a:lnTo>
                <a:lnTo>
                  <a:pt x="197" y="896"/>
                </a:lnTo>
                <a:lnTo>
                  <a:pt x="145" y="896"/>
                </a:lnTo>
                <a:lnTo>
                  <a:pt x="145" y="883"/>
                </a:lnTo>
                <a:lnTo>
                  <a:pt x="197" y="883"/>
                </a:lnTo>
                <a:lnTo>
                  <a:pt x="197" y="870"/>
                </a:lnTo>
                <a:lnTo>
                  <a:pt x="138" y="870"/>
                </a:lnTo>
                <a:lnTo>
                  <a:pt x="138" y="857"/>
                </a:lnTo>
                <a:lnTo>
                  <a:pt x="197" y="857"/>
                </a:lnTo>
                <a:lnTo>
                  <a:pt x="197" y="839"/>
                </a:lnTo>
                <a:lnTo>
                  <a:pt x="214" y="839"/>
                </a:lnTo>
                <a:lnTo>
                  <a:pt x="214" y="857"/>
                </a:lnTo>
                <a:lnTo>
                  <a:pt x="276" y="857"/>
                </a:lnTo>
                <a:lnTo>
                  <a:pt x="276" y="870"/>
                </a:lnTo>
                <a:lnTo>
                  <a:pt x="214" y="870"/>
                </a:lnTo>
                <a:lnTo>
                  <a:pt x="214" y="883"/>
                </a:lnTo>
                <a:lnTo>
                  <a:pt x="270" y="883"/>
                </a:lnTo>
                <a:lnTo>
                  <a:pt x="270" y="896"/>
                </a:lnTo>
                <a:lnTo>
                  <a:pt x="214" y="896"/>
                </a:lnTo>
                <a:lnTo>
                  <a:pt x="214" y="910"/>
                </a:lnTo>
                <a:lnTo>
                  <a:pt x="280" y="910"/>
                </a:lnTo>
                <a:lnTo>
                  <a:pt x="280" y="923"/>
                </a:lnTo>
                <a:lnTo>
                  <a:pt x="132" y="923"/>
                </a:lnTo>
                <a:lnTo>
                  <a:pt x="132" y="910"/>
                </a:lnTo>
                <a:close/>
                <a:moveTo>
                  <a:pt x="142" y="988"/>
                </a:moveTo>
                <a:cubicBezTo>
                  <a:pt x="142" y="995"/>
                  <a:pt x="143" y="1001"/>
                  <a:pt x="143" y="1006"/>
                </a:cubicBezTo>
                <a:cubicBezTo>
                  <a:pt x="129" y="1015"/>
                  <a:pt x="116" y="1024"/>
                  <a:pt x="106" y="1032"/>
                </a:cubicBezTo>
                <a:lnTo>
                  <a:pt x="97" y="1019"/>
                </a:lnTo>
                <a:cubicBezTo>
                  <a:pt x="101" y="1014"/>
                  <a:pt x="104" y="1008"/>
                  <a:pt x="104" y="1001"/>
                </a:cubicBezTo>
                <a:lnTo>
                  <a:pt x="104" y="924"/>
                </a:lnTo>
                <a:lnTo>
                  <a:pt x="79" y="924"/>
                </a:lnTo>
                <a:lnTo>
                  <a:pt x="79" y="909"/>
                </a:lnTo>
                <a:lnTo>
                  <a:pt x="119" y="909"/>
                </a:lnTo>
                <a:lnTo>
                  <a:pt x="119" y="1004"/>
                </a:lnTo>
                <a:cubicBezTo>
                  <a:pt x="127" y="999"/>
                  <a:pt x="134" y="993"/>
                  <a:pt x="142" y="988"/>
                </a:cubicBezTo>
                <a:close/>
                <a:moveTo>
                  <a:pt x="247" y="948"/>
                </a:moveTo>
                <a:lnTo>
                  <a:pt x="166" y="948"/>
                </a:lnTo>
                <a:lnTo>
                  <a:pt x="166" y="962"/>
                </a:lnTo>
                <a:lnTo>
                  <a:pt x="247" y="962"/>
                </a:lnTo>
                <a:lnTo>
                  <a:pt x="247" y="948"/>
                </a:lnTo>
                <a:close/>
                <a:moveTo>
                  <a:pt x="166" y="989"/>
                </a:moveTo>
                <a:lnTo>
                  <a:pt x="247" y="989"/>
                </a:lnTo>
                <a:lnTo>
                  <a:pt x="247" y="975"/>
                </a:lnTo>
                <a:lnTo>
                  <a:pt x="166" y="975"/>
                </a:lnTo>
                <a:lnTo>
                  <a:pt x="166" y="989"/>
                </a:lnTo>
                <a:close/>
                <a:moveTo>
                  <a:pt x="102" y="845"/>
                </a:moveTo>
                <a:cubicBezTo>
                  <a:pt x="113" y="856"/>
                  <a:pt x="123" y="867"/>
                  <a:pt x="131" y="876"/>
                </a:cubicBezTo>
                <a:lnTo>
                  <a:pt x="117" y="888"/>
                </a:lnTo>
                <a:cubicBezTo>
                  <a:pt x="108" y="876"/>
                  <a:pt x="99" y="865"/>
                  <a:pt x="90" y="856"/>
                </a:cubicBezTo>
                <a:lnTo>
                  <a:pt x="102" y="845"/>
                </a:lnTo>
                <a:close/>
                <a:moveTo>
                  <a:pt x="327" y="948"/>
                </a:moveTo>
                <a:lnTo>
                  <a:pt x="471" y="948"/>
                </a:lnTo>
                <a:lnTo>
                  <a:pt x="471" y="1040"/>
                </a:lnTo>
                <a:lnTo>
                  <a:pt x="457" y="1040"/>
                </a:lnTo>
                <a:lnTo>
                  <a:pt x="457" y="1029"/>
                </a:lnTo>
                <a:lnTo>
                  <a:pt x="342" y="1029"/>
                </a:lnTo>
                <a:lnTo>
                  <a:pt x="342" y="1040"/>
                </a:lnTo>
                <a:lnTo>
                  <a:pt x="327" y="1040"/>
                </a:lnTo>
                <a:lnTo>
                  <a:pt x="327" y="948"/>
                </a:lnTo>
                <a:close/>
                <a:moveTo>
                  <a:pt x="401" y="892"/>
                </a:moveTo>
                <a:lnTo>
                  <a:pt x="435" y="892"/>
                </a:lnTo>
                <a:cubicBezTo>
                  <a:pt x="436" y="887"/>
                  <a:pt x="437" y="881"/>
                  <a:pt x="437" y="874"/>
                </a:cubicBezTo>
                <a:lnTo>
                  <a:pt x="402" y="874"/>
                </a:lnTo>
                <a:lnTo>
                  <a:pt x="402" y="861"/>
                </a:lnTo>
                <a:lnTo>
                  <a:pt x="437" y="861"/>
                </a:lnTo>
                <a:lnTo>
                  <a:pt x="437" y="841"/>
                </a:lnTo>
                <a:lnTo>
                  <a:pt x="451" y="841"/>
                </a:lnTo>
                <a:lnTo>
                  <a:pt x="451" y="861"/>
                </a:lnTo>
                <a:lnTo>
                  <a:pt x="491" y="861"/>
                </a:lnTo>
                <a:lnTo>
                  <a:pt x="491" y="874"/>
                </a:lnTo>
                <a:lnTo>
                  <a:pt x="451" y="874"/>
                </a:lnTo>
                <a:cubicBezTo>
                  <a:pt x="451" y="881"/>
                  <a:pt x="450" y="887"/>
                  <a:pt x="450" y="892"/>
                </a:cubicBezTo>
                <a:lnTo>
                  <a:pt x="495" y="892"/>
                </a:lnTo>
                <a:lnTo>
                  <a:pt x="495" y="905"/>
                </a:lnTo>
                <a:lnTo>
                  <a:pt x="452" y="905"/>
                </a:lnTo>
                <a:cubicBezTo>
                  <a:pt x="462" y="923"/>
                  <a:pt x="478" y="935"/>
                  <a:pt x="500" y="941"/>
                </a:cubicBezTo>
                <a:cubicBezTo>
                  <a:pt x="496" y="945"/>
                  <a:pt x="493" y="949"/>
                  <a:pt x="490" y="954"/>
                </a:cubicBezTo>
                <a:cubicBezTo>
                  <a:pt x="469" y="946"/>
                  <a:pt x="453" y="932"/>
                  <a:pt x="443" y="914"/>
                </a:cubicBezTo>
                <a:cubicBezTo>
                  <a:pt x="437" y="925"/>
                  <a:pt x="424" y="935"/>
                  <a:pt x="403" y="944"/>
                </a:cubicBezTo>
                <a:cubicBezTo>
                  <a:pt x="401" y="940"/>
                  <a:pt x="398" y="936"/>
                  <a:pt x="395" y="932"/>
                </a:cubicBezTo>
                <a:cubicBezTo>
                  <a:pt x="414" y="925"/>
                  <a:pt x="426" y="916"/>
                  <a:pt x="432" y="905"/>
                </a:cubicBezTo>
                <a:lnTo>
                  <a:pt x="401" y="905"/>
                </a:lnTo>
                <a:lnTo>
                  <a:pt x="401" y="892"/>
                </a:lnTo>
                <a:close/>
                <a:moveTo>
                  <a:pt x="301" y="892"/>
                </a:moveTo>
                <a:lnTo>
                  <a:pt x="348" y="892"/>
                </a:lnTo>
                <a:cubicBezTo>
                  <a:pt x="349" y="887"/>
                  <a:pt x="349" y="881"/>
                  <a:pt x="349" y="874"/>
                </a:cubicBezTo>
                <a:lnTo>
                  <a:pt x="306" y="874"/>
                </a:lnTo>
                <a:lnTo>
                  <a:pt x="306" y="861"/>
                </a:lnTo>
                <a:lnTo>
                  <a:pt x="349" y="861"/>
                </a:lnTo>
                <a:lnTo>
                  <a:pt x="349" y="841"/>
                </a:lnTo>
                <a:lnTo>
                  <a:pt x="363" y="841"/>
                </a:lnTo>
                <a:lnTo>
                  <a:pt x="363" y="861"/>
                </a:lnTo>
                <a:lnTo>
                  <a:pt x="395" y="861"/>
                </a:lnTo>
                <a:lnTo>
                  <a:pt x="395" y="874"/>
                </a:lnTo>
                <a:lnTo>
                  <a:pt x="363" y="874"/>
                </a:lnTo>
                <a:cubicBezTo>
                  <a:pt x="363" y="881"/>
                  <a:pt x="363" y="887"/>
                  <a:pt x="362" y="892"/>
                </a:cubicBezTo>
                <a:lnTo>
                  <a:pt x="396" y="892"/>
                </a:lnTo>
                <a:lnTo>
                  <a:pt x="396" y="905"/>
                </a:lnTo>
                <a:lnTo>
                  <a:pt x="360" y="905"/>
                </a:lnTo>
                <a:cubicBezTo>
                  <a:pt x="359" y="907"/>
                  <a:pt x="359" y="909"/>
                  <a:pt x="358" y="911"/>
                </a:cubicBezTo>
                <a:cubicBezTo>
                  <a:pt x="370" y="917"/>
                  <a:pt x="381" y="924"/>
                  <a:pt x="393" y="933"/>
                </a:cubicBezTo>
                <a:lnTo>
                  <a:pt x="384" y="944"/>
                </a:lnTo>
                <a:cubicBezTo>
                  <a:pt x="374" y="936"/>
                  <a:pt x="364" y="928"/>
                  <a:pt x="353" y="922"/>
                </a:cubicBezTo>
                <a:cubicBezTo>
                  <a:pt x="345" y="935"/>
                  <a:pt x="329" y="947"/>
                  <a:pt x="308" y="958"/>
                </a:cubicBezTo>
                <a:cubicBezTo>
                  <a:pt x="305" y="954"/>
                  <a:pt x="302" y="950"/>
                  <a:pt x="298" y="945"/>
                </a:cubicBezTo>
                <a:cubicBezTo>
                  <a:pt x="325" y="934"/>
                  <a:pt x="341" y="920"/>
                  <a:pt x="345" y="905"/>
                </a:cubicBezTo>
                <a:lnTo>
                  <a:pt x="301" y="905"/>
                </a:lnTo>
                <a:lnTo>
                  <a:pt x="301" y="892"/>
                </a:lnTo>
                <a:close/>
                <a:moveTo>
                  <a:pt x="342" y="1015"/>
                </a:moveTo>
                <a:lnTo>
                  <a:pt x="457" y="1015"/>
                </a:lnTo>
                <a:lnTo>
                  <a:pt x="457" y="995"/>
                </a:lnTo>
                <a:lnTo>
                  <a:pt x="342" y="995"/>
                </a:lnTo>
                <a:lnTo>
                  <a:pt x="342" y="1015"/>
                </a:lnTo>
                <a:close/>
                <a:moveTo>
                  <a:pt x="457" y="961"/>
                </a:moveTo>
                <a:lnTo>
                  <a:pt x="342" y="961"/>
                </a:lnTo>
                <a:lnTo>
                  <a:pt x="342" y="981"/>
                </a:lnTo>
                <a:lnTo>
                  <a:pt x="457" y="981"/>
                </a:lnTo>
                <a:lnTo>
                  <a:pt x="457" y="961"/>
                </a:lnTo>
                <a:close/>
                <a:moveTo>
                  <a:pt x="575" y="964"/>
                </a:moveTo>
                <a:lnTo>
                  <a:pt x="593" y="964"/>
                </a:lnTo>
                <a:lnTo>
                  <a:pt x="593" y="909"/>
                </a:lnTo>
                <a:cubicBezTo>
                  <a:pt x="590" y="906"/>
                  <a:pt x="586" y="903"/>
                  <a:pt x="581" y="900"/>
                </a:cubicBezTo>
                <a:cubicBezTo>
                  <a:pt x="599" y="881"/>
                  <a:pt x="613" y="861"/>
                  <a:pt x="624" y="839"/>
                </a:cubicBezTo>
                <a:lnTo>
                  <a:pt x="640" y="841"/>
                </a:lnTo>
                <a:cubicBezTo>
                  <a:pt x="637" y="848"/>
                  <a:pt x="634" y="854"/>
                  <a:pt x="630" y="860"/>
                </a:cubicBezTo>
                <a:lnTo>
                  <a:pt x="691" y="860"/>
                </a:lnTo>
                <a:lnTo>
                  <a:pt x="691" y="874"/>
                </a:lnTo>
                <a:cubicBezTo>
                  <a:pt x="686" y="880"/>
                  <a:pt x="678" y="890"/>
                  <a:pt x="667" y="902"/>
                </a:cubicBezTo>
                <a:lnTo>
                  <a:pt x="704" y="902"/>
                </a:lnTo>
                <a:lnTo>
                  <a:pt x="704" y="964"/>
                </a:lnTo>
                <a:lnTo>
                  <a:pt x="720" y="964"/>
                </a:lnTo>
                <a:lnTo>
                  <a:pt x="720" y="978"/>
                </a:lnTo>
                <a:lnTo>
                  <a:pt x="657" y="978"/>
                </a:lnTo>
                <a:cubicBezTo>
                  <a:pt x="668" y="1001"/>
                  <a:pt x="688" y="1016"/>
                  <a:pt x="719" y="1022"/>
                </a:cubicBezTo>
                <a:cubicBezTo>
                  <a:pt x="714" y="1028"/>
                  <a:pt x="710" y="1034"/>
                  <a:pt x="707" y="1039"/>
                </a:cubicBezTo>
                <a:cubicBezTo>
                  <a:pt x="679" y="1029"/>
                  <a:pt x="659" y="1012"/>
                  <a:pt x="648" y="988"/>
                </a:cubicBezTo>
                <a:cubicBezTo>
                  <a:pt x="640" y="1009"/>
                  <a:pt x="618" y="1026"/>
                  <a:pt x="580" y="1040"/>
                </a:cubicBezTo>
                <a:cubicBezTo>
                  <a:pt x="577" y="1035"/>
                  <a:pt x="573" y="1030"/>
                  <a:pt x="569" y="1025"/>
                </a:cubicBezTo>
                <a:cubicBezTo>
                  <a:pt x="608" y="1014"/>
                  <a:pt x="630" y="998"/>
                  <a:pt x="636" y="978"/>
                </a:cubicBezTo>
                <a:lnTo>
                  <a:pt x="575" y="978"/>
                </a:lnTo>
                <a:lnTo>
                  <a:pt x="575" y="964"/>
                </a:lnTo>
                <a:close/>
                <a:moveTo>
                  <a:pt x="518" y="947"/>
                </a:moveTo>
                <a:cubicBezTo>
                  <a:pt x="526" y="945"/>
                  <a:pt x="534" y="942"/>
                  <a:pt x="543" y="939"/>
                </a:cubicBezTo>
                <a:lnTo>
                  <a:pt x="543" y="892"/>
                </a:lnTo>
                <a:lnTo>
                  <a:pt x="520" y="892"/>
                </a:lnTo>
                <a:lnTo>
                  <a:pt x="520" y="879"/>
                </a:lnTo>
                <a:lnTo>
                  <a:pt x="543" y="879"/>
                </a:lnTo>
                <a:lnTo>
                  <a:pt x="543" y="841"/>
                </a:lnTo>
                <a:lnTo>
                  <a:pt x="559" y="841"/>
                </a:lnTo>
                <a:lnTo>
                  <a:pt x="559" y="879"/>
                </a:lnTo>
                <a:lnTo>
                  <a:pt x="582" y="879"/>
                </a:lnTo>
                <a:lnTo>
                  <a:pt x="582" y="892"/>
                </a:lnTo>
                <a:lnTo>
                  <a:pt x="559" y="892"/>
                </a:lnTo>
                <a:lnTo>
                  <a:pt x="559" y="934"/>
                </a:lnTo>
                <a:cubicBezTo>
                  <a:pt x="566" y="932"/>
                  <a:pt x="573" y="929"/>
                  <a:pt x="580" y="926"/>
                </a:cubicBezTo>
                <a:cubicBezTo>
                  <a:pt x="580" y="933"/>
                  <a:pt x="580" y="938"/>
                  <a:pt x="580" y="942"/>
                </a:cubicBezTo>
                <a:cubicBezTo>
                  <a:pt x="579" y="943"/>
                  <a:pt x="572" y="945"/>
                  <a:pt x="559" y="950"/>
                </a:cubicBezTo>
                <a:lnTo>
                  <a:pt x="559" y="1015"/>
                </a:lnTo>
                <a:cubicBezTo>
                  <a:pt x="559" y="1029"/>
                  <a:pt x="553" y="1036"/>
                  <a:pt x="540" y="1037"/>
                </a:cubicBezTo>
                <a:cubicBezTo>
                  <a:pt x="534" y="1037"/>
                  <a:pt x="528" y="1037"/>
                  <a:pt x="520" y="1037"/>
                </a:cubicBezTo>
                <a:cubicBezTo>
                  <a:pt x="519" y="1032"/>
                  <a:pt x="518" y="1026"/>
                  <a:pt x="517" y="1020"/>
                </a:cubicBezTo>
                <a:cubicBezTo>
                  <a:pt x="525" y="1021"/>
                  <a:pt x="531" y="1022"/>
                  <a:pt x="536" y="1022"/>
                </a:cubicBezTo>
                <a:cubicBezTo>
                  <a:pt x="541" y="1022"/>
                  <a:pt x="543" y="1019"/>
                  <a:pt x="543" y="1013"/>
                </a:cubicBezTo>
                <a:lnTo>
                  <a:pt x="543" y="956"/>
                </a:lnTo>
                <a:cubicBezTo>
                  <a:pt x="537" y="958"/>
                  <a:pt x="529" y="961"/>
                  <a:pt x="520" y="964"/>
                </a:cubicBezTo>
                <a:lnTo>
                  <a:pt x="518" y="947"/>
                </a:lnTo>
                <a:close/>
                <a:moveTo>
                  <a:pt x="689" y="916"/>
                </a:moveTo>
                <a:lnTo>
                  <a:pt x="655" y="916"/>
                </a:lnTo>
                <a:cubicBezTo>
                  <a:pt x="655" y="933"/>
                  <a:pt x="655" y="949"/>
                  <a:pt x="654" y="964"/>
                </a:cubicBezTo>
                <a:lnTo>
                  <a:pt x="689" y="964"/>
                </a:lnTo>
                <a:lnTo>
                  <a:pt x="689" y="916"/>
                </a:lnTo>
                <a:close/>
                <a:moveTo>
                  <a:pt x="607" y="964"/>
                </a:moveTo>
                <a:lnTo>
                  <a:pt x="639" y="964"/>
                </a:lnTo>
                <a:cubicBezTo>
                  <a:pt x="640" y="957"/>
                  <a:pt x="641" y="941"/>
                  <a:pt x="641" y="916"/>
                </a:cubicBezTo>
                <a:lnTo>
                  <a:pt x="607" y="916"/>
                </a:lnTo>
                <a:lnTo>
                  <a:pt x="607" y="964"/>
                </a:lnTo>
                <a:close/>
                <a:moveTo>
                  <a:pt x="672" y="874"/>
                </a:moveTo>
                <a:lnTo>
                  <a:pt x="621" y="874"/>
                </a:lnTo>
                <a:cubicBezTo>
                  <a:pt x="614" y="884"/>
                  <a:pt x="607" y="893"/>
                  <a:pt x="599" y="902"/>
                </a:cubicBezTo>
                <a:lnTo>
                  <a:pt x="650" y="902"/>
                </a:lnTo>
                <a:cubicBezTo>
                  <a:pt x="659" y="891"/>
                  <a:pt x="667" y="882"/>
                  <a:pt x="672" y="874"/>
                </a:cubicBezTo>
                <a:close/>
                <a:moveTo>
                  <a:pt x="824" y="1024"/>
                </a:moveTo>
                <a:cubicBezTo>
                  <a:pt x="840" y="1013"/>
                  <a:pt x="854" y="1001"/>
                  <a:pt x="866" y="987"/>
                </a:cubicBezTo>
                <a:cubicBezTo>
                  <a:pt x="858" y="967"/>
                  <a:pt x="854" y="935"/>
                  <a:pt x="852" y="890"/>
                </a:cubicBezTo>
                <a:lnTo>
                  <a:pt x="776" y="890"/>
                </a:lnTo>
                <a:lnTo>
                  <a:pt x="776" y="921"/>
                </a:lnTo>
                <a:lnTo>
                  <a:pt x="834" y="921"/>
                </a:lnTo>
                <a:cubicBezTo>
                  <a:pt x="833" y="947"/>
                  <a:pt x="832" y="969"/>
                  <a:pt x="831" y="986"/>
                </a:cubicBezTo>
                <a:cubicBezTo>
                  <a:pt x="829" y="1005"/>
                  <a:pt x="820" y="1014"/>
                  <a:pt x="804" y="1014"/>
                </a:cubicBezTo>
                <a:cubicBezTo>
                  <a:pt x="798" y="1014"/>
                  <a:pt x="791" y="1014"/>
                  <a:pt x="782" y="1013"/>
                </a:cubicBezTo>
                <a:cubicBezTo>
                  <a:pt x="781" y="1008"/>
                  <a:pt x="780" y="1003"/>
                  <a:pt x="778" y="997"/>
                </a:cubicBezTo>
                <a:cubicBezTo>
                  <a:pt x="788" y="998"/>
                  <a:pt x="796" y="999"/>
                  <a:pt x="802" y="999"/>
                </a:cubicBezTo>
                <a:cubicBezTo>
                  <a:pt x="810" y="999"/>
                  <a:pt x="814" y="993"/>
                  <a:pt x="815" y="982"/>
                </a:cubicBezTo>
                <a:cubicBezTo>
                  <a:pt x="816" y="970"/>
                  <a:pt x="817" y="955"/>
                  <a:pt x="818" y="936"/>
                </a:cubicBezTo>
                <a:lnTo>
                  <a:pt x="776" y="936"/>
                </a:lnTo>
                <a:cubicBezTo>
                  <a:pt x="774" y="983"/>
                  <a:pt x="765" y="1018"/>
                  <a:pt x="747" y="1040"/>
                </a:cubicBezTo>
                <a:cubicBezTo>
                  <a:pt x="744" y="1036"/>
                  <a:pt x="740" y="1031"/>
                  <a:pt x="737" y="1026"/>
                </a:cubicBezTo>
                <a:cubicBezTo>
                  <a:pt x="752" y="1006"/>
                  <a:pt x="759" y="974"/>
                  <a:pt x="759" y="930"/>
                </a:cubicBezTo>
                <a:lnTo>
                  <a:pt x="759" y="875"/>
                </a:lnTo>
                <a:lnTo>
                  <a:pt x="852" y="875"/>
                </a:lnTo>
                <a:cubicBezTo>
                  <a:pt x="851" y="865"/>
                  <a:pt x="851" y="853"/>
                  <a:pt x="850" y="841"/>
                </a:cubicBezTo>
                <a:lnTo>
                  <a:pt x="867" y="841"/>
                </a:lnTo>
                <a:cubicBezTo>
                  <a:pt x="867" y="850"/>
                  <a:pt x="867" y="862"/>
                  <a:pt x="868" y="875"/>
                </a:cubicBezTo>
                <a:lnTo>
                  <a:pt x="938" y="875"/>
                </a:lnTo>
                <a:lnTo>
                  <a:pt x="938" y="890"/>
                </a:lnTo>
                <a:lnTo>
                  <a:pt x="868" y="890"/>
                </a:lnTo>
                <a:cubicBezTo>
                  <a:pt x="870" y="927"/>
                  <a:pt x="873" y="954"/>
                  <a:pt x="878" y="972"/>
                </a:cubicBezTo>
                <a:cubicBezTo>
                  <a:pt x="891" y="954"/>
                  <a:pt x="902" y="934"/>
                  <a:pt x="911" y="911"/>
                </a:cubicBezTo>
                <a:lnTo>
                  <a:pt x="927" y="918"/>
                </a:lnTo>
                <a:cubicBezTo>
                  <a:pt x="915" y="946"/>
                  <a:pt x="901" y="970"/>
                  <a:pt x="885" y="990"/>
                </a:cubicBezTo>
                <a:cubicBezTo>
                  <a:pt x="895" y="1010"/>
                  <a:pt x="904" y="1020"/>
                  <a:pt x="914" y="1020"/>
                </a:cubicBezTo>
                <a:cubicBezTo>
                  <a:pt x="917" y="1020"/>
                  <a:pt x="920" y="1017"/>
                  <a:pt x="922" y="1011"/>
                </a:cubicBezTo>
                <a:cubicBezTo>
                  <a:pt x="924" y="1001"/>
                  <a:pt x="925" y="991"/>
                  <a:pt x="926" y="980"/>
                </a:cubicBezTo>
                <a:cubicBezTo>
                  <a:pt x="932" y="983"/>
                  <a:pt x="937" y="985"/>
                  <a:pt x="942" y="986"/>
                </a:cubicBezTo>
                <a:cubicBezTo>
                  <a:pt x="940" y="1001"/>
                  <a:pt x="937" y="1012"/>
                  <a:pt x="935" y="1022"/>
                </a:cubicBezTo>
                <a:cubicBezTo>
                  <a:pt x="932" y="1031"/>
                  <a:pt x="927" y="1037"/>
                  <a:pt x="918" y="1038"/>
                </a:cubicBezTo>
                <a:cubicBezTo>
                  <a:pt x="910" y="1038"/>
                  <a:pt x="902" y="1035"/>
                  <a:pt x="894" y="1029"/>
                </a:cubicBezTo>
                <a:cubicBezTo>
                  <a:pt x="886" y="1023"/>
                  <a:pt x="879" y="1014"/>
                  <a:pt x="873" y="1003"/>
                </a:cubicBezTo>
                <a:cubicBezTo>
                  <a:pt x="862" y="1016"/>
                  <a:pt x="849" y="1026"/>
                  <a:pt x="836" y="1036"/>
                </a:cubicBezTo>
                <a:cubicBezTo>
                  <a:pt x="832" y="1032"/>
                  <a:pt x="829" y="1028"/>
                  <a:pt x="824" y="1024"/>
                </a:cubicBezTo>
                <a:close/>
                <a:moveTo>
                  <a:pt x="883" y="851"/>
                </a:moveTo>
                <a:lnTo>
                  <a:pt x="891" y="840"/>
                </a:lnTo>
                <a:cubicBezTo>
                  <a:pt x="902" y="846"/>
                  <a:pt x="913" y="853"/>
                  <a:pt x="923" y="860"/>
                </a:cubicBezTo>
                <a:lnTo>
                  <a:pt x="913" y="872"/>
                </a:lnTo>
                <a:cubicBezTo>
                  <a:pt x="903" y="865"/>
                  <a:pt x="893" y="857"/>
                  <a:pt x="883" y="851"/>
                </a:cubicBezTo>
                <a:close/>
                <a:moveTo>
                  <a:pt x="1014" y="898"/>
                </a:moveTo>
                <a:cubicBezTo>
                  <a:pt x="1029" y="881"/>
                  <a:pt x="1043" y="862"/>
                  <a:pt x="1053" y="839"/>
                </a:cubicBezTo>
                <a:lnTo>
                  <a:pt x="1068" y="843"/>
                </a:lnTo>
                <a:cubicBezTo>
                  <a:pt x="1066" y="849"/>
                  <a:pt x="1062" y="855"/>
                  <a:pt x="1059" y="861"/>
                </a:cubicBezTo>
                <a:lnTo>
                  <a:pt x="1151" y="861"/>
                </a:lnTo>
                <a:lnTo>
                  <a:pt x="1151" y="874"/>
                </a:lnTo>
                <a:lnTo>
                  <a:pt x="1137" y="904"/>
                </a:lnTo>
                <a:cubicBezTo>
                  <a:pt x="1132" y="901"/>
                  <a:pt x="1128" y="899"/>
                  <a:pt x="1123" y="897"/>
                </a:cubicBezTo>
                <a:lnTo>
                  <a:pt x="1134" y="875"/>
                </a:lnTo>
                <a:lnTo>
                  <a:pt x="1051" y="875"/>
                </a:lnTo>
                <a:cubicBezTo>
                  <a:pt x="1043" y="887"/>
                  <a:pt x="1035" y="898"/>
                  <a:pt x="1027" y="908"/>
                </a:cubicBezTo>
                <a:cubicBezTo>
                  <a:pt x="1023" y="905"/>
                  <a:pt x="1018" y="902"/>
                  <a:pt x="1014" y="898"/>
                </a:cubicBezTo>
                <a:close/>
                <a:moveTo>
                  <a:pt x="1007" y="973"/>
                </a:moveTo>
                <a:lnTo>
                  <a:pt x="1023" y="973"/>
                </a:lnTo>
                <a:lnTo>
                  <a:pt x="1023" y="1007"/>
                </a:lnTo>
                <a:cubicBezTo>
                  <a:pt x="1023" y="1015"/>
                  <a:pt x="1027" y="1019"/>
                  <a:pt x="1036" y="1019"/>
                </a:cubicBezTo>
                <a:lnTo>
                  <a:pt x="1080" y="1019"/>
                </a:lnTo>
                <a:cubicBezTo>
                  <a:pt x="1090" y="1019"/>
                  <a:pt x="1096" y="1015"/>
                  <a:pt x="1098" y="1008"/>
                </a:cubicBezTo>
                <a:cubicBezTo>
                  <a:pt x="1100" y="1001"/>
                  <a:pt x="1101" y="993"/>
                  <a:pt x="1102" y="984"/>
                </a:cubicBezTo>
                <a:cubicBezTo>
                  <a:pt x="1107" y="986"/>
                  <a:pt x="1112" y="988"/>
                  <a:pt x="1118" y="990"/>
                </a:cubicBezTo>
                <a:cubicBezTo>
                  <a:pt x="1116" y="1000"/>
                  <a:pt x="1114" y="1008"/>
                  <a:pt x="1113" y="1013"/>
                </a:cubicBezTo>
                <a:cubicBezTo>
                  <a:pt x="1110" y="1027"/>
                  <a:pt x="1100" y="1034"/>
                  <a:pt x="1084" y="1034"/>
                </a:cubicBezTo>
                <a:lnTo>
                  <a:pt x="1033" y="1034"/>
                </a:lnTo>
                <a:cubicBezTo>
                  <a:pt x="1016" y="1034"/>
                  <a:pt x="1007" y="1025"/>
                  <a:pt x="1007" y="1009"/>
                </a:cubicBezTo>
                <a:lnTo>
                  <a:pt x="1007" y="973"/>
                </a:lnTo>
                <a:close/>
                <a:moveTo>
                  <a:pt x="1003" y="838"/>
                </a:moveTo>
                <a:lnTo>
                  <a:pt x="1018" y="845"/>
                </a:lnTo>
                <a:cubicBezTo>
                  <a:pt x="1012" y="854"/>
                  <a:pt x="1007" y="863"/>
                  <a:pt x="1001" y="872"/>
                </a:cubicBezTo>
                <a:lnTo>
                  <a:pt x="1001" y="962"/>
                </a:lnTo>
                <a:lnTo>
                  <a:pt x="986" y="962"/>
                </a:lnTo>
                <a:lnTo>
                  <a:pt x="986" y="894"/>
                </a:lnTo>
                <a:cubicBezTo>
                  <a:pt x="980" y="901"/>
                  <a:pt x="974" y="908"/>
                  <a:pt x="969" y="915"/>
                </a:cubicBezTo>
                <a:cubicBezTo>
                  <a:pt x="965" y="911"/>
                  <a:pt x="962" y="907"/>
                  <a:pt x="957" y="903"/>
                </a:cubicBezTo>
                <a:cubicBezTo>
                  <a:pt x="975" y="884"/>
                  <a:pt x="990" y="862"/>
                  <a:pt x="1003" y="838"/>
                </a:cubicBezTo>
                <a:close/>
                <a:moveTo>
                  <a:pt x="1082" y="887"/>
                </a:moveTo>
                <a:lnTo>
                  <a:pt x="1097" y="887"/>
                </a:lnTo>
                <a:lnTo>
                  <a:pt x="1097" y="936"/>
                </a:lnTo>
                <a:cubicBezTo>
                  <a:pt x="1097" y="952"/>
                  <a:pt x="1089" y="960"/>
                  <a:pt x="1074" y="960"/>
                </a:cubicBezTo>
                <a:cubicBezTo>
                  <a:pt x="1069" y="960"/>
                  <a:pt x="1062" y="960"/>
                  <a:pt x="1053" y="960"/>
                </a:cubicBezTo>
                <a:cubicBezTo>
                  <a:pt x="1053" y="955"/>
                  <a:pt x="1052" y="950"/>
                  <a:pt x="1050" y="943"/>
                </a:cubicBezTo>
                <a:cubicBezTo>
                  <a:pt x="1058" y="944"/>
                  <a:pt x="1064" y="945"/>
                  <a:pt x="1069" y="945"/>
                </a:cubicBezTo>
                <a:cubicBezTo>
                  <a:pt x="1078" y="945"/>
                  <a:pt x="1082" y="940"/>
                  <a:pt x="1082" y="931"/>
                </a:cubicBezTo>
                <a:lnTo>
                  <a:pt x="1082" y="887"/>
                </a:lnTo>
                <a:close/>
                <a:moveTo>
                  <a:pt x="1107" y="917"/>
                </a:moveTo>
                <a:lnTo>
                  <a:pt x="1117" y="907"/>
                </a:lnTo>
                <a:cubicBezTo>
                  <a:pt x="1131" y="917"/>
                  <a:pt x="1144" y="929"/>
                  <a:pt x="1158" y="941"/>
                </a:cubicBezTo>
                <a:lnTo>
                  <a:pt x="1147" y="954"/>
                </a:lnTo>
                <a:cubicBezTo>
                  <a:pt x="1133" y="940"/>
                  <a:pt x="1120" y="928"/>
                  <a:pt x="1107" y="917"/>
                </a:cubicBezTo>
                <a:close/>
                <a:moveTo>
                  <a:pt x="1051" y="903"/>
                </a:moveTo>
                <a:lnTo>
                  <a:pt x="1064" y="912"/>
                </a:lnTo>
                <a:cubicBezTo>
                  <a:pt x="1052" y="926"/>
                  <a:pt x="1039" y="939"/>
                  <a:pt x="1024" y="954"/>
                </a:cubicBezTo>
                <a:cubicBezTo>
                  <a:pt x="1021" y="950"/>
                  <a:pt x="1017" y="947"/>
                  <a:pt x="1013" y="943"/>
                </a:cubicBezTo>
                <a:cubicBezTo>
                  <a:pt x="1026" y="931"/>
                  <a:pt x="1039" y="918"/>
                  <a:pt x="1051" y="903"/>
                </a:cubicBezTo>
                <a:close/>
                <a:moveTo>
                  <a:pt x="1115" y="973"/>
                </a:moveTo>
                <a:lnTo>
                  <a:pt x="1127" y="965"/>
                </a:lnTo>
                <a:cubicBezTo>
                  <a:pt x="1140" y="979"/>
                  <a:pt x="1151" y="993"/>
                  <a:pt x="1161" y="1006"/>
                </a:cubicBezTo>
                <a:lnTo>
                  <a:pt x="1148" y="1016"/>
                </a:lnTo>
                <a:cubicBezTo>
                  <a:pt x="1137" y="1001"/>
                  <a:pt x="1126" y="987"/>
                  <a:pt x="1115" y="973"/>
                </a:cubicBezTo>
                <a:close/>
                <a:moveTo>
                  <a:pt x="981" y="971"/>
                </a:moveTo>
                <a:lnTo>
                  <a:pt x="995" y="977"/>
                </a:lnTo>
                <a:cubicBezTo>
                  <a:pt x="989" y="994"/>
                  <a:pt x="982" y="1010"/>
                  <a:pt x="976" y="1024"/>
                </a:cubicBezTo>
                <a:cubicBezTo>
                  <a:pt x="971" y="1023"/>
                  <a:pt x="966" y="1021"/>
                  <a:pt x="961" y="1019"/>
                </a:cubicBezTo>
                <a:cubicBezTo>
                  <a:pt x="969" y="1003"/>
                  <a:pt x="976" y="987"/>
                  <a:pt x="981" y="971"/>
                </a:cubicBezTo>
                <a:close/>
                <a:moveTo>
                  <a:pt x="1040" y="972"/>
                </a:moveTo>
                <a:lnTo>
                  <a:pt x="1050" y="963"/>
                </a:lnTo>
                <a:cubicBezTo>
                  <a:pt x="1061" y="972"/>
                  <a:pt x="1072" y="981"/>
                  <a:pt x="1081" y="990"/>
                </a:cubicBezTo>
                <a:lnTo>
                  <a:pt x="1070" y="1001"/>
                </a:lnTo>
                <a:cubicBezTo>
                  <a:pt x="1060" y="991"/>
                  <a:pt x="1050" y="982"/>
                  <a:pt x="1040" y="972"/>
                </a:cubicBezTo>
                <a:close/>
                <a:moveTo>
                  <a:pt x="1187" y="873"/>
                </a:moveTo>
                <a:lnTo>
                  <a:pt x="1207" y="873"/>
                </a:lnTo>
                <a:cubicBezTo>
                  <a:pt x="1212" y="861"/>
                  <a:pt x="1216" y="850"/>
                  <a:pt x="1220" y="840"/>
                </a:cubicBezTo>
                <a:lnTo>
                  <a:pt x="1237" y="844"/>
                </a:lnTo>
                <a:cubicBezTo>
                  <a:pt x="1232" y="855"/>
                  <a:pt x="1228" y="864"/>
                  <a:pt x="1224" y="873"/>
                </a:cubicBezTo>
                <a:lnTo>
                  <a:pt x="1265" y="873"/>
                </a:lnTo>
                <a:lnTo>
                  <a:pt x="1265" y="1035"/>
                </a:lnTo>
                <a:lnTo>
                  <a:pt x="1249" y="1035"/>
                </a:lnTo>
                <a:lnTo>
                  <a:pt x="1249" y="1019"/>
                </a:lnTo>
                <a:lnTo>
                  <a:pt x="1203" y="1019"/>
                </a:lnTo>
                <a:lnTo>
                  <a:pt x="1203" y="1036"/>
                </a:lnTo>
                <a:lnTo>
                  <a:pt x="1187" y="1036"/>
                </a:lnTo>
                <a:lnTo>
                  <a:pt x="1187" y="873"/>
                </a:lnTo>
                <a:close/>
                <a:moveTo>
                  <a:pt x="1268" y="915"/>
                </a:moveTo>
                <a:cubicBezTo>
                  <a:pt x="1281" y="895"/>
                  <a:pt x="1291" y="870"/>
                  <a:pt x="1300" y="840"/>
                </a:cubicBezTo>
                <a:lnTo>
                  <a:pt x="1317" y="844"/>
                </a:lnTo>
                <a:cubicBezTo>
                  <a:pt x="1314" y="854"/>
                  <a:pt x="1310" y="864"/>
                  <a:pt x="1307" y="873"/>
                </a:cubicBezTo>
                <a:lnTo>
                  <a:pt x="1372" y="873"/>
                </a:lnTo>
                <a:cubicBezTo>
                  <a:pt x="1370" y="942"/>
                  <a:pt x="1369" y="986"/>
                  <a:pt x="1368" y="1004"/>
                </a:cubicBezTo>
                <a:cubicBezTo>
                  <a:pt x="1367" y="1025"/>
                  <a:pt x="1356" y="1036"/>
                  <a:pt x="1334" y="1036"/>
                </a:cubicBezTo>
                <a:cubicBezTo>
                  <a:pt x="1322" y="1036"/>
                  <a:pt x="1310" y="1035"/>
                  <a:pt x="1297" y="1035"/>
                </a:cubicBezTo>
                <a:cubicBezTo>
                  <a:pt x="1296" y="1028"/>
                  <a:pt x="1295" y="1022"/>
                  <a:pt x="1294" y="1016"/>
                </a:cubicBezTo>
                <a:lnTo>
                  <a:pt x="1294" y="1016"/>
                </a:lnTo>
                <a:cubicBezTo>
                  <a:pt x="1308" y="1018"/>
                  <a:pt x="1320" y="1019"/>
                  <a:pt x="1331" y="1019"/>
                </a:cubicBezTo>
                <a:cubicBezTo>
                  <a:pt x="1344" y="1019"/>
                  <a:pt x="1350" y="1013"/>
                  <a:pt x="1351" y="1000"/>
                </a:cubicBezTo>
                <a:cubicBezTo>
                  <a:pt x="1353" y="980"/>
                  <a:pt x="1354" y="942"/>
                  <a:pt x="1354" y="888"/>
                </a:cubicBezTo>
                <a:lnTo>
                  <a:pt x="1300" y="888"/>
                </a:lnTo>
                <a:cubicBezTo>
                  <a:pt x="1294" y="901"/>
                  <a:pt x="1288" y="912"/>
                  <a:pt x="1282" y="922"/>
                </a:cubicBezTo>
                <a:cubicBezTo>
                  <a:pt x="1278" y="920"/>
                  <a:pt x="1274" y="917"/>
                  <a:pt x="1268" y="915"/>
                </a:cubicBezTo>
                <a:close/>
                <a:moveTo>
                  <a:pt x="1203" y="1004"/>
                </a:moveTo>
                <a:lnTo>
                  <a:pt x="1249" y="1004"/>
                </a:lnTo>
                <a:lnTo>
                  <a:pt x="1249" y="952"/>
                </a:lnTo>
                <a:lnTo>
                  <a:pt x="1203" y="952"/>
                </a:lnTo>
                <a:lnTo>
                  <a:pt x="1203" y="1004"/>
                </a:lnTo>
                <a:close/>
                <a:moveTo>
                  <a:pt x="1249" y="888"/>
                </a:moveTo>
                <a:lnTo>
                  <a:pt x="1203" y="888"/>
                </a:lnTo>
                <a:lnTo>
                  <a:pt x="1203" y="938"/>
                </a:lnTo>
                <a:lnTo>
                  <a:pt x="1249" y="938"/>
                </a:lnTo>
                <a:lnTo>
                  <a:pt x="1249" y="888"/>
                </a:lnTo>
                <a:close/>
                <a:moveTo>
                  <a:pt x="1286" y="929"/>
                </a:moveTo>
                <a:lnTo>
                  <a:pt x="1298" y="920"/>
                </a:lnTo>
                <a:cubicBezTo>
                  <a:pt x="1313" y="937"/>
                  <a:pt x="1325" y="953"/>
                  <a:pt x="1334" y="966"/>
                </a:cubicBezTo>
                <a:lnTo>
                  <a:pt x="1319" y="976"/>
                </a:lnTo>
                <a:cubicBezTo>
                  <a:pt x="1309" y="960"/>
                  <a:pt x="1298" y="945"/>
                  <a:pt x="1286" y="929"/>
                </a:cubicBezTo>
                <a:close/>
                <a:moveTo>
                  <a:pt x="1486" y="1012"/>
                </a:moveTo>
                <a:lnTo>
                  <a:pt x="1403" y="1012"/>
                </a:lnTo>
                <a:lnTo>
                  <a:pt x="1403" y="855"/>
                </a:lnTo>
                <a:lnTo>
                  <a:pt x="1423" y="855"/>
                </a:lnTo>
                <a:lnTo>
                  <a:pt x="1423" y="994"/>
                </a:lnTo>
                <a:lnTo>
                  <a:pt x="1486" y="994"/>
                </a:lnTo>
                <a:lnTo>
                  <a:pt x="1486" y="1012"/>
                </a:lnTo>
                <a:close/>
                <a:moveTo>
                  <a:pt x="1504" y="936"/>
                </a:moveTo>
                <a:cubicBezTo>
                  <a:pt x="1504" y="910"/>
                  <a:pt x="1511" y="890"/>
                  <a:pt x="1525" y="875"/>
                </a:cubicBezTo>
                <a:cubicBezTo>
                  <a:pt x="1538" y="860"/>
                  <a:pt x="1557" y="853"/>
                  <a:pt x="1581" y="853"/>
                </a:cubicBezTo>
                <a:cubicBezTo>
                  <a:pt x="1602" y="853"/>
                  <a:pt x="1620" y="860"/>
                  <a:pt x="1633" y="875"/>
                </a:cubicBezTo>
                <a:cubicBezTo>
                  <a:pt x="1647" y="889"/>
                  <a:pt x="1653" y="908"/>
                  <a:pt x="1653" y="932"/>
                </a:cubicBezTo>
                <a:cubicBezTo>
                  <a:pt x="1653" y="957"/>
                  <a:pt x="1646" y="978"/>
                  <a:pt x="1633" y="993"/>
                </a:cubicBezTo>
                <a:cubicBezTo>
                  <a:pt x="1619" y="1007"/>
                  <a:pt x="1601" y="1015"/>
                  <a:pt x="1578" y="1015"/>
                </a:cubicBezTo>
                <a:cubicBezTo>
                  <a:pt x="1556" y="1015"/>
                  <a:pt x="1538" y="1008"/>
                  <a:pt x="1524" y="993"/>
                </a:cubicBezTo>
                <a:cubicBezTo>
                  <a:pt x="1511" y="978"/>
                  <a:pt x="1504" y="959"/>
                  <a:pt x="1504" y="936"/>
                </a:cubicBezTo>
                <a:close/>
                <a:moveTo>
                  <a:pt x="1525" y="934"/>
                </a:moveTo>
                <a:cubicBezTo>
                  <a:pt x="1525" y="953"/>
                  <a:pt x="1530" y="968"/>
                  <a:pt x="1540" y="980"/>
                </a:cubicBezTo>
                <a:cubicBezTo>
                  <a:pt x="1550" y="991"/>
                  <a:pt x="1562" y="997"/>
                  <a:pt x="1578" y="997"/>
                </a:cubicBezTo>
                <a:cubicBezTo>
                  <a:pt x="1595" y="997"/>
                  <a:pt x="1608" y="991"/>
                  <a:pt x="1618" y="980"/>
                </a:cubicBezTo>
                <a:cubicBezTo>
                  <a:pt x="1627" y="969"/>
                  <a:pt x="1632" y="954"/>
                  <a:pt x="1632" y="934"/>
                </a:cubicBezTo>
                <a:cubicBezTo>
                  <a:pt x="1632" y="914"/>
                  <a:pt x="1627" y="898"/>
                  <a:pt x="1618" y="887"/>
                </a:cubicBezTo>
                <a:cubicBezTo>
                  <a:pt x="1608" y="876"/>
                  <a:pt x="1596" y="871"/>
                  <a:pt x="1579" y="871"/>
                </a:cubicBezTo>
                <a:cubicBezTo>
                  <a:pt x="1563" y="871"/>
                  <a:pt x="1550" y="877"/>
                  <a:pt x="1540" y="888"/>
                </a:cubicBezTo>
                <a:cubicBezTo>
                  <a:pt x="1530" y="900"/>
                  <a:pt x="1525" y="915"/>
                  <a:pt x="1525" y="934"/>
                </a:cubicBezTo>
                <a:close/>
                <a:moveTo>
                  <a:pt x="1815" y="1002"/>
                </a:moveTo>
                <a:cubicBezTo>
                  <a:pt x="1799" y="1010"/>
                  <a:pt x="1781" y="1015"/>
                  <a:pt x="1761" y="1015"/>
                </a:cubicBezTo>
                <a:cubicBezTo>
                  <a:pt x="1739" y="1015"/>
                  <a:pt x="1720" y="1008"/>
                  <a:pt x="1707" y="993"/>
                </a:cubicBezTo>
                <a:cubicBezTo>
                  <a:pt x="1693" y="979"/>
                  <a:pt x="1686" y="960"/>
                  <a:pt x="1686" y="936"/>
                </a:cubicBezTo>
                <a:cubicBezTo>
                  <a:pt x="1686" y="912"/>
                  <a:pt x="1693" y="892"/>
                  <a:pt x="1709" y="876"/>
                </a:cubicBezTo>
                <a:cubicBezTo>
                  <a:pt x="1724" y="860"/>
                  <a:pt x="1744" y="853"/>
                  <a:pt x="1768" y="853"/>
                </a:cubicBezTo>
                <a:cubicBezTo>
                  <a:pt x="1785" y="853"/>
                  <a:pt x="1799" y="855"/>
                  <a:pt x="1811" y="861"/>
                </a:cubicBezTo>
                <a:lnTo>
                  <a:pt x="1811" y="883"/>
                </a:lnTo>
                <a:cubicBezTo>
                  <a:pt x="1798" y="875"/>
                  <a:pt x="1783" y="871"/>
                  <a:pt x="1766" y="871"/>
                </a:cubicBezTo>
                <a:cubicBezTo>
                  <a:pt x="1749" y="871"/>
                  <a:pt x="1735" y="877"/>
                  <a:pt x="1724" y="888"/>
                </a:cubicBezTo>
                <a:cubicBezTo>
                  <a:pt x="1713" y="900"/>
                  <a:pt x="1707" y="915"/>
                  <a:pt x="1707" y="935"/>
                </a:cubicBezTo>
                <a:cubicBezTo>
                  <a:pt x="1707" y="954"/>
                  <a:pt x="1712" y="970"/>
                  <a:pt x="1722" y="980"/>
                </a:cubicBezTo>
                <a:cubicBezTo>
                  <a:pt x="1733" y="991"/>
                  <a:pt x="1746" y="997"/>
                  <a:pt x="1764" y="997"/>
                </a:cubicBezTo>
                <a:cubicBezTo>
                  <a:pt x="1776" y="997"/>
                  <a:pt x="1786" y="995"/>
                  <a:pt x="1794" y="990"/>
                </a:cubicBezTo>
                <a:lnTo>
                  <a:pt x="1794" y="948"/>
                </a:lnTo>
                <a:lnTo>
                  <a:pt x="1760" y="948"/>
                </a:lnTo>
                <a:lnTo>
                  <a:pt x="1760" y="930"/>
                </a:lnTo>
                <a:lnTo>
                  <a:pt x="1815" y="930"/>
                </a:lnTo>
                <a:lnTo>
                  <a:pt x="1815" y="1002"/>
                </a:lnTo>
                <a:close/>
                <a:moveTo>
                  <a:pt x="1853" y="936"/>
                </a:moveTo>
                <a:cubicBezTo>
                  <a:pt x="1853" y="910"/>
                  <a:pt x="1859" y="890"/>
                  <a:pt x="1873" y="875"/>
                </a:cubicBezTo>
                <a:cubicBezTo>
                  <a:pt x="1887" y="860"/>
                  <a:pt x="1905" y="853"/>
                  <a:pt x="1929" y="853"/>
                </a:cubicBezTo>
                <a:cubicBezTo>
                  <a:pt x="1951" y="853"/>
                  <a:pt x="1968" y="860"/>
                  <a:pt x="1982" y="875"/>
                </a:cubicBezTo>
                <a:cubicBezTo>
                  <a:pt x="1995" y="889"/>
                  <a:pt x="2002" y="908"/>
                  <a:pt x="2002" y="932"/>
                </a:cubicBezTo>
                <a:cubicBezTo>
                  <a:pt x="2002" y="957"/>
                  <a:pt x="1995" y="978"/>
                  <a:pt x="1981" y="993"/>
                </a:cubicBezTo>
                <a:cubicBezTo>
                  <a:pt x="1967" y="1007"/>
                  <a:pt x="1949" y="1015"/>
                  <a:pt x="1926" y="1015"/>
                </a:cubicBezTo>
                <a:cubicBezTo>
                  <a:pt x="1904" y="1015"/>
                  <a:pt x="1886" y="1008"/>
                  <a:pt x="1873" y="993"/>
                </a:cubicBezTo>
                <a:cubicBezTo>
                  <a:pt x="1859" y="978"/>
                  <a:pt x="1853" y="959"/>
                  <a:pt x="1853" y="936"/>
                </a:cubicBezTo>
                <a:close/>
                <a:moveTo>
                  <a:pt x="1874" y="934"/>
                </a:moveTo>
                <a:cubicBezTo>
                  <a:pt x="1874" y="953"/>
                  <a:pt x="1879" y="968"/>
                  <a:pt x="1888" y="980"/>
                </a:cubicBezTo>
                <a:cubicBezTo>
                  <a:pt x="1898" y="991"/>
                  <a:pt x="1911" y="997"/>
                  <a:pt x="1926" y="997"/>
                </a:cubicBezTo>
                <a:cubicBezTo>
                  <a:pt x="1943" y="997"/>
                  <a:pt x="1956" y="991"/>
                  <a:pt x="1966" y="980"/>
                </a:cubicBezTo>
                <a:cubicBezTo>
                  <a:pt x="1975" y="969"/>
                  <a:pt x="1980" y="954"/>
                  <a:pt x="1980" y="934"/>
                </a:cubicBezTo>
                <a:cubicBezTo>
                  <a:pt x="1980" y="914"/>
                  <a:pt x="1976" y="898"/>
                  <a:pt x="1966" y="887"/>
                </a:cubicBezTo>
                <a:cubicBezTo>
                  <a:pt x="1957" y="876"/>
                  <a:pt x="1944" y="871"/>
                  <a:pt x="1928" y="871"/>
                </a:cubicBezTo>
                <a:cubicBezTo>
                  <a:pt x="1912" y="871"/>
                  <a:pt x="1899" y="877"/>
                  <a:pt x="1889" y="888"/>
                </a:cubicBezTo>
                <a:cubicBezTo>
                  <a:pt x="1879" y="900"/>
                  <a:pt x="1874" y="915"/>
                  <a:pt x="1874" y="934"/>
                </a:cubicBezTo>
                <a:close/>
                <a:moveTo>
                  <a:pt x="276" y="257"/>
                </a:moveTo>
                <a:lnTo>
                  <a:pt x="276" y="601"/>
                </a:lnTo>
                <a:lnTo>
                  <a:pt x="444" y="601"/>
                </a:lnTo>
                <a:lnTo>
                  <a:pt x="444" y="639"/>
                </a:lnTo>
                <a:lnTo>
                  <a:pt x="158" y="639"/>
                </a:lnTo>
                <a:lnTo>
                  <a:pt x="158" y="257"/>
                </a:lnTo>
                <a:lnTo>
                  <a:pt x="276" y="257"/>
                </a:lnTo>
                <a:close/>
                <a:moveTo>
                  <a:pt x="786" y="74"/>
                </a:moveTo>
                <a:cubicBezTo>
                  <a:pt x="905" y="74"/>
                  <a:pt x="964" y="140"/>
                  <a:pt x="964" y="271"/>
                </a:cubicBezTo>
                <a:cubicBezTo>
                  <a:pt x="964" y="403"/>
                  <a:pt x="904" y="469"/>
                  <a:pt x="782" y="469"/>
                </a:cubicBezTo>
                <a:cubicBezTo>
                  <a:pt x="661" y="469"/>
                  <a:pt x="600" y="401"/>
                  <a:pt x="600" y="267"/>
                </a:cubicBezTo>
                <a:cubicBezTo>
                  <a:pt x="600" y="138"/>
                  <a:pt x="662" y="74"/>
                  <a:pt x="786" y="74"/>
                </a:cubicBezTo>
                <a:close/>
                <a:moveTo>
                  <a:pt x="782" y="104"/>
                </a:moveTo>
                <a:cubicBezTo>
                  <a:pt x="760" y="104"/>
                  <a:pt x="745" y="116"/>
                  <a:pt x="737" y="139"/>
                </a:cubicBezTo>
                <a:cubicBezTo>
                  <a:pt x="729" y="162"/>
                  <a:pt x="725" y="206"/>
                  <a:pt x="725" y="271"/>
                </a:cubicBezTo>
                <a:cubicBezTo>
                  <a:pt x="725" y="337"/>
                  <a:pt x="729" y="381"/>
                  <a:pt x="737" y="404"/>
                </a:cubicBezTo>
                <a:cubicBezTo>
                  <a:pt x="745" y="427"/>
                  <a:pt x="760" y="438"/>
                  <a:pt x="782" y="438"/>
                </a:cubicBezTo>
                <a:cubicBezTo>
                  <a:pt x="805" y="438"/>
                  <a:pt x="820" y="427"/>
                  <a:pt x="828" y="404"/>
                </a:cubicBezTo>
                <a:cubicBezTo>
                  <a:pt x="836" y="381"/>
                  <a:pt x="840" y="337"/>
                  <a:pt x="840" y="271"/>
                </a:cubicBezTo>
                <a:cubicBezTo>
                  <a:pt x="840" y="206"/>
                  <a:pt x="836" y="162"/>
                  <a:pt x="828" y="139"/>
                </a:cubicBezTo>
                <a:cubicBezTo>
                  <a:pt x="820" y="116"/>
                  <a:pt x="805" y="104"/>
                  <a:pt x="782" y="104"/>
                </a:cubicBezTo>
                <a:close/>
                <a:moveTo>
                  <a:pt x="1256" y="439"/>
                </a:moveTo>
                <a:lnTo>
                  <a:pt x="1425" y="439"/>
                </a:lnTo>
                <a:lnTo>
                  <a:pt x="1425" y="645"/>
                </a:lnTo>
                <a:lnTo>
                  <a:pt x="1387" y="645"/>
                </a:lnTo>
                <a:lnTo>
                  <a:pt x="1374" y="619"/>
                </a:lnTo>
                <a:cubicBezTo>
                  <a:pt x="1341" y="641"/>
                  <a:pt x="1306" y="652"/>
                  <a:pt x="1270" y="652"/>
                </a:cubicBezTo>
                <a:cubicBezTo>
                  <a:pt x="1209" y="652"/>
                  <a:pt x="1162" y="635"/>
                  <a:pt x="1128" y="601"/>
                </a:cubicBezTo>
                <a:cubicBezTo>
                  <a:pt x="1095" y="567"/>
                  <a:pt x="1078" y="519"/>
                  <a:pt x="1078" y="458"/>
                </a:cubicBezTo>
                <a:cubicBezTo>
                  <a:pt x="1078" y="398"/>
                  <a:pt x="1096" y="350"/>
                  <a:pt x="1131" y="313"/>
                </a:cubicBezTo>
                <a:cubicBezTo>
                  <a:pt x="1167" y="276"/>
                  <a:pt x="1213" y="257"/>
                  <a:pt x="1271" y="257"/>
                </a:cubicBezTo>
                <a:cubicBezTo>
                  <a:pt x="1346" y="257"/>
                  <a:pt x="1392" y="293"/>
                  <a:pt x="1409" y="365"/>
                </a:cubicBezTo>
                <a:lnTo>
                  <a:pt x="1353" y="389"/>
                </a:lnTo>
                <a:lnTo>
                  <a:pt x="1353" y="380"/>
                </a:lnTo>
                <a:lnTo>
                  <a:pt x="1352" y="359"/>
                </a:lnTo>
                <a:cubicBezTo>
                  <a:pt x="1348" y="314"/>
                  <a:pt x="1326" y="291"/>
                  <a:pt x="1285" y="291"/>
                </a:cubicBezTo>
                <a:cubicBezTo>
                  <a:pt x="1255" y="291"/>
                  <a:pt x="1234" y="303"/>
                  <a:pt x="1223" y="327"/>
                </a:cubicBezTo>
                <a:cubicBezTo>
                  <a:pt x="1212" y="351"/>
                  <a:pt x="1207" y="396"/>
                  <a:pt x="1207" y="461"/>
                </a:cubicBezTo>
                <a:cubicBezTo>
                  <a:pt x="1207" y="521"/>
                  <a:pt x="1211" y="563"/>
                  <a:pt x="1220" y="585"/>
                </a:cubicBezTo>
                <a:cubicBezTo>
                  <a:pt x="1229" y="606"/>
                  <a:pt x="1246" y="617"/>
                  <a:pt x="1271" y="617"/>
                </a:cubicBezTo>
                <a:cubicBezTo>
                  <a:pt x="1301" y="617"/>
                  <a:pt x="1316" y="602"/>
                  <a:pt x="1316" y="571"/>
                </a:cubicBezTo>
                <a:lnTo>
                  <a:pt x="1316" y="478"/>
                </a:lnTo>
                <a:lnTo>
                  <a:pt x="1256" y="478"/>
                </a:lnTo>
                <a:lnTo>
                  <a:pt x="1256" y="439"/>
                </a:lnTo>
                <a:close/>
                <a:moveTo>
                  <a:pt x="1775" y="79"/>
                </a:moveTo>
                <a:cubicBezTo>
                  <a:pt x="1894" y="79"/>
                  <a:pt x="1954" y="145"/>
                  <a:pt x="1954" y="276"/>
                </a:cubicBezTo>
                <a:cubicBezTo>
                  <a:pt x="1954" y="408"/>
                  <a:pt x="1893" y="474"/>
                  <a:pt x="1772" y="474"/>
                </a:cubicBezTo>
                <a:cubicBezTo>
                  <a:pt x="1651" y="474"/>
                  <a:pt x="1590" y="406"/>
                  <a:pt x="1590" y="272"/>
                </a:cubicBezTo>
                <a:cubicBezTo>
                  <a:pt x="1590" y="143"/>
                  <a:pt x="1652" y="79"/>
                  <a:pt x="1775" y="79"/>
                </a:cubicBezTo>
                <a:close/>
                <a:moveTo>
                  <a:pt x="1772" y="109"/>
                </a:moveTo>
                <a:cubicBezTo>
                  <a:pt x="1750" y="109"/>
                  <a:pt x="1734" y="121"/>
                  <a:pt x="1726" y="144"/>
                </a:cubicBezTo>
                <a:cubicBezTo>
                  <a:pt x="1719" y="167"/>
                  <a:pt x="1715" y="211"/>
                  <a:pt x="1715" y="276"/>
                </a:cubicBezTo>
                <a:cubicBezTo>
                  <a:pt x="1715" y="342"/>
                  <a:pt x="1719" y="386"/>
                  <a:pt x="1726" y="409"/>
                </a:cubicBezTo>
                <a:cubicBezTo>
                  <a:pt x="1734" y="432"/>
                  <a:pt x="1750" y="443"/>
                  <a:pt x="1772" y="443"/>
                </a:cubicBezTo>
                <a:cubicBezTo>
                  <a:pt x="1794" y="443"/>
                  <a:pt x="1810" y="432"/>
                  <a:pt x="1818" y="409"/>
                </a:cubicBezTo>
                <a:cubicBezTo>
                  <a:pt x="1825" y="386"/>
                  <a:pt x="1829" y="342"/>
                  <a:pt x="1829" y="276"/>
                </a:cubicBezTo>
                <a:cubicBezTo>
                  <a:pt x="1829" y="211"/>
                  <a:pt x="1825" y="167"/>
                  <a:pt x="1818" y="144"/>
                </a:cubicBezTo>
                <a:cubicBezTo>
                  <a:pt x="1810" y="121"/>
                  <a:pt x="1794" y="109"/>
                  <a:pt x="1772" y="109"/>
                </a:cubicBezTo>
                <a:close/>
                <a:moveTo>
                  <a:pt x="474" y="0"/>
                </a:moveTo>
                <a:lnTo>
                  <a:pt x="1067" y="0"/>
                </a:lnTo>
                <a:lnTo>
                  <a:pt x="1067" y="593"/>
                </a:lnTo>
                <a:lnTo>
                  <a:pt x="601" y="593"/>
                </a:lnTo>
                <a:lnTo>
                  <a:pt x="601" y="547"/>
                </a:lnTo>
                <a:lnTo>
                  <a:pt x="1021" y="547"/>
                </a:lnTo>
                <a:lnTo>
                  <a:pt x="1021" y="46"/>
                </a:lnTo>
                <a:lnTo>
                  <a:pt x="520" y="46"/>
                </a:lnTo>
                <a:lnTo>
                  <a:pt x="520" y="147"/>
                </a:lnTo>
                <a:lnTo>
                  <a:pt x="474" y="147"/>
                </a:lnTo>
                <a:lnTo>
                  <a:pt x="474" y="0"/>
                </a:lnTo>
                <a:close/>
                <a:moveTo>
                  <a:pt x="0" y="155"/>
                </a:moveTo>
                <a:lnTo>
                  <a:pt x="593" y="155"/>
                </a:lnTo>
                <a:lnTo>
                  <a:pt x="593" y="747"/>
                </a:lnTo>
                <a:lnTo>
                  <a:pt x="0" y="747"/>
                </a:lnTo>
                <a:lnTo>
                  <a:pt x="0" y="155"/>
                </a:lnTo>
                <a:close/>
                <a:moveTo>
                  <a:pt x="46" y="201"/>
                </a:moveTo>
                <a:lnTo>
                  <a:pt x="547" y="201"/>
                </a:lnTo>
                <a:lnTo>
                  <a:pt x="547" y="701"/>
                </a:lnTo>
                <a:lnTo>
                  <a:pt x="46" y="701"/>
                </a:lnTo>
                <a:lnTo>
                  <a:pt x="46" y="201"/>
                </a:lnTo>
                <a:close/>
                <a:moveTo>
                  <a:pt x="1077" y="155"/>
                </a:moveTo>
                <a:lnTo>
                  <a:pt x="1554" y="155"/>
                </a:lnTo>
                <a:lnTo>
                  <a:pt x="1554" y="747"/>
                </a:lnTo>
                <a:lnTo>
                  <a:pt x="961" y="747"/>
                </a:lnTo>
                <a:lnTo>
                  <a:pt x="961" y="603"/>
                </a:lnTo>
                <a:lnTo>
                  <a:pt x="1007" y="603"/>
                </a:lnTo>
                <a:lnTo>
                  <a:pt x="1007" y="701"/>
                </a:lnTo>
                <a:lnTo>
                  <a:pt x="1508" y="701"/>
                </a:lnTo>
                <a:lnTo>
                  <a:pt x="1508" y="201"/>
                </a:lnTo>
                <a:lnTo>
                  <a:pt x="1077" y="201"/>
                </a:lnTo>
                <a:lnTo>
                  <a:pt x="1077" y="155"/>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71" name="Freeform 50"/>
          <p:cNvSpPr>
            <a:spLocks noEditPoints="1"/>
          </p:cNvSpPr>
          <p:nvPr/>
        </p:nvSpPr>
        <p:spPr bwMode="auto">
          <a:xfrm>
            <a:off x="2496252" y="3034438"/>
            <a:ext cx="417444" cy="789931"/>
          </a:xfrm>
          <a:custGeom>
            <a:avLst/>
            <a:gdLst>
              <a:gd name="T0" fmla="*/ 255 w 504"/>
              <a:gd name="T1" fmla="*/ 0 h 955"/>
              <a:gd name="T2" fmla="*/ 87 w 504"/>
              <a:gd name="T3" fmla="*/ 349 h 955"/>
              <a:gd name="T4" fmla="*/ 423 w 504"/>
              <a:gd name="T5" fmla="*/ 168 h 955"/>
              <a:gd name="T6" fmla="*/ 460 w 504"/>
              <a:gd name="T7" fmla="*/ 393 h 955"/>
              <a:gd name="T8" fmla="*/ 294 w 504"/>
              <a:gd name="T9" fmla="*/ 685 h 955"/>
              <a:gd name="T10" fmla="*/ 214 w 504"/>
              <a:gd name="T11" fmla="*/ 683 h 955"/>
              <a:gd name="T12" fmla="*/ 44 w 504"/>
              <a:gd name="T13" fmla="*/ 393 h 955"/>
              <a:gd name="T14" fmla="*/ 0 w 504"/>
              <a:gd name="T15" fmla="*/ 481 h 955"/>
              <a:gd name="T16" fmla="*/ 201 w 504"/>
              <a:gd name="T17" fmla="*/ 726 h 955"/>
              <a:gd name="T18" fmla="*/ 201 w 504"/>
              <a:gd name="T19" fmla="*/ 726 h 955"/>
              <a:gd name="T20" fmla="*/ 201 w 504"/>
              <a:gd name="T21" fmla="*/ 726 h 955"/>
              <a:gd name="T22" fmla="*/ 211 w 504"/>
              <a:gd name="T23" fmla="*/ 738 h 955"/>
              <a:gd name="T24" fmla="*/ 211 w 504"/>
              <a:gd name="T25" fmla="*/ 824 h 955"/>
              <a:gd name="T26" fmla="*/ 103 w 504"/>
              <a:gd name="T27" fmla="*/ 839 h 955"/>
              <a:gd name="T28" fmla="*/ 103 w 504"/>
              <a:gd name="T29" fmla="*/ 955 h 955"/>
              <a:gd name="T30" fmla="*/ 465 w 504"/>
              <a:gd name="T31" fmla="*/ 897 h 955"/>
              <a:gd name="T32" fmla="*/ 311 w 504"/>
              <a:gd name="T33" fmla="*/ 839 h 955"/>
              <a:gd name="T34" fmla="*/ 296 w 504"/>
              <a:gd name="T35" fmla="*/ 821 h 955"/>
              <a:gd name="T36" fmla="*/ 296 w 504"/>
              <a:gd name="T37" fmla="*/ 740 h 955"/>
              <a:gd name="T38" fmla="*/ 309 w 504"/>
              <a:gd name="T39" fmla="*/ 727 h 955"/>
              <a:gd name="T40" fmla="*/ 504 w 504"/>
              <a:gd name="T41" fmla="*/ 481 h 955"/>
              <a:gd name="T42" fmla="*/ 504 w 504"/>
              <a:gd name="T43" fmla="*/ 392 h 955"/>
              <a:gd name="T44" fmla="*/ 305 w 504"/>
              <a:gd name="T45" fmla="*/ 728 h 955"/>
              <a:gd name="T46" fmla="*/ 296 w 504"/>
              <a:gd name="T47" fmla="*/ 740 h 955"/>
              <a:gd name="T48" fmla="*/ 211 w 504"/>
              <a:gd name="T49" fmla="*/ 728 h 955"/>
              <a:gd name="T50" fmla="*/ 87 w 504"/>
              <a:gd name="T51" fmla="*/ 472 h 955"/>
              <a:gd name="T52" fmla="*/ 423 w 504"/>
              <a:gd name="T53" fmla="*/ 472 h 955"/>
              <a:gd name="T54" fmla="*/ 87 w 504"/>
              <a:gd name="T55" fmla="*/ 393 h 955"/>
              <a:gd name="T56" fmla="*/ 333 w 504"/>
              <a:gd name="T57" fmla="*/ 93 h 955"/>
              <a:gd name="T58" fmla="*/ 355 w 504"/>
              <a:gd name="T59" fmla="*/ 115 h 955"/>
              <a:gd name="T60" fmla="*/ 311 w 504"/>
              <a:gd name="T61" fmla="*/ 115 h 955"/>
              <a:gd name="T62" fmla="*/ 170 w 504"/>
              <a:gd name="T63" fmla="*/ 301 h 955"/>
              <a:gd name="T64" fmla="*/ 141 w 504"/>
              <a:gd name="T65" fmla="*/ 272 h 955"/>
              <a:gd name="T66" fmla="*/ 199 w 504"/>
              <a:gd name="T67" fmla="*/ 272 h 955"/>
              <a:gd name="T68" fmla="*/ 170 w 504"/>
              <a:gd name="T69" fmla="*/ 219 h 955"/>
              <a:gd name="T70" fmla="*/ 141 w 504"/>
              <a:gd name="T71" fmla="*/ 190 h 955"/>
              <a:gd name="T72" fmla="*/ 199 w 504"/>
              <a:gd name="T73" fmla="*/ 190 h 955"/>
              <a:gd name="T74" fmla="*/ 177 w 504"/>
              <a:gd name="T75" fmla="*/ 137 h 955"/>
              <a:gd name="T76" fmla="*/ 155 w 504"/>
              <a:gd name="T77" fmla="*/ 115 h 955"/>
              <a:gd name="T78" fmla="*/ 199 w 504"/>
              <a:gd name="T79" fmla="*/ 115 h 955"/>
              <a:gd name="T80" fmla="*/ 255 w 504"/>
              <a:gd name="T81" fmla="*/ 301 h 955"/>
              <a:gd name="T82" fmla="*/ 226 w 504"/>
              <a:gd name="T83" fmla="*/ 272 h 955"/>
              <a:gd name="T84" fmla="*/ 284 w 504"/>
              <a:gd name="T85" fmla="*/ 272 h 955"/>
              <a:gd name="T86" fmla="*/ 255 w 504"/>
              <a:gd name="T87" fmla="*/ 208 h 955"/>
              <a:gd name="T88" fmla="*/ 226 w 504"/>
              <a:gd name="T89" fmla="*/ 179 h 955"/>
              <a:gd name="T90" fmla="*/ 284 w 504"/>
              <a:gd name="T91" fmla="*/ 179 h 955"/>
              <a:gd name="T92" fmla="*/ 255 w 504"/>
              <a:gd name="T93" fmla="*/ 121 h 955"/>
              <a:gd name="T94" fmla="*/ 226 w 504"/>
              <a:gd name="T95" fmla="*/ 92 h 955"/>
              <a:gd name="T96" fmla="*/ 284 w 504"/>
              <a:gd name="T97" fmla="*/ 92 h 955"/>
              <a:gd name="T98" fmla="*/ 340 w 504"/>
              <a:gd name="T99" fmla="*/ 301 h 955"/>
              <a:gd name="T100" fmla="*/ 311 w 504"/>
              <a:gd name="T101" fmla="*/ 272 h 955"/>
              <a:gd name="T102" fmla="*/ 369 w 504"/>
              <a:gd name="T103" fmla="*/ 272 h 955"/>
              <a:gd name="T104" fmla="*/ 340 w 504"/>
              <a:gd name="T105" fmla="*/ 219 h 955"/>
              <a:gd name="T106" fmla="*/ 311 w 504"/>
              <a:gd name="T107" fmla="*/ 190 h 955"/>
              <a:gd name="T108" fmla="*/ 369 w 504"/>
              <a:gd name="T109" fmla="*/ 19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 h="955">
                <a:moveTo>
                  <a:pt x="423" y="168"/>
                </a:moveTo>
                <a:cubicBezTo>
                  <a:pt x="423" y="75"/>
                  <a:pt x="348" y="0"/>
                  <a:pt x="255" y="0"/>
                </a:cubicBezTo>
                <a:cubicBezTo>
                  <a:pt x="163" y="0"/>
                  <a:pt x="87" y="75"/>
                  <a:pt x="87" y="168"/>
                </a:cubicBezTo>
                <a:lnTo>
                  <a:pt x="87" y="349"/>
                </a:lnTo>
                <a:lnTo>
                  <a:pt x="423" y="349"/>
                </a:lnTo>
                <a:lnTo>
                  <a:pt x="423" y="168"/>
                </a:lnTo>
                <a:close/>
                <a:moveTo>
                  <a:pt x="460" y="392"/>
                </a:moveTo>
                <a:lnTo>
                  <a:pt x="460" y="393"/>
                </a:lnTo>
                <a:lnTo>
                  <a:pt x="460" y="481"/>
                </a:lnTo>
                <a:cubicBezTo>
                  <a:pt x="460" y="585"/>
                  <a:pt x="389" y="669"/>
                  <a:pt x="294" y="685"/>
                </a:cubicBezTo>
                <a:cubicBezTo>
                  <a:pt x="283" y="687"/>
                  <a:pt x="271" y="688"/>
                  <a:pt x="259" y="688"/>
                </a:cubicBezTo>
                <a:cubicBezTo>
                  <a:pt x="244" y="688"/>
                  <a:pt x="228" y="687"/>
                  <a:pt x="214" y="683"/>
                </a:cubicBezTo>
                <a:cubicBezTo>
                  <a:pt x="118" y="663"/>
                  <a:pt x="44" y="578"/>
                  <a:pt x="44" y="481"/>
                </a:cubicBezTo>
                <a:lnTo>
                  <a:pt x="44" y="393"/>
                </a:lnTo>
                <a:lnTo>
                  <a:pt x="0" y="393"/>
                </a:lnTo>
                <a:lnTo>
                  <a:pt x="0" y="481"/>
                </a:lnTo>
                <a:cubicBezTo>
                  <a:pt x="0" y="598"/>
                  <a:pt x="87" y="699"/>
                  <a:pt x="200" y="726"/>
                </a:cubicBezTo>
                <a:cubicBezTo>
                  <a:pt x="200" y="726"/>
                  <a:pt x="200" y="726"/>
                  <a:pt x="201" y="726"/>
                </a:cubicBezTo>
                <a:lnTo>
                  <a:pt x="201" y="726"/>
                </a:lnTo>
                <a:lnTo>
                  <a:pt x="201" y="726"/>
                </a:lnTo>
                <a:lnTo>
                  <a:pt x="201" y="726"/>
                </a:lnTo>
                <a:lnTo>
                  <a:pt x="201" y="726"/>
                </a:lnTo>
                <a:lnTo>
                  <a:pt x="201" y="726"/>
                </a:lnTo>
                <a:cubicBezTo>
                  <a:pt x="207" y="727"/>
                  <a:pt x="211" y="732"/>
                  <a:pt x="211" y="738"/>
                </a:cubicBezTo>
                <a:lnTo>
                  <a:pt x="211" y="821"/>
                </a:lnTo>
                <a:lnTo>
                  <a:pt x="211" y="824"/>
                </a:lnTo>
                <a:cubicBezTo>
                  <a:pt x="211" y="832"/>
                  <a:pt x="204" y="839"/>
                  <a:pt x="195" y="839"/>
                </a:cubicBezTo>
                <a:lnTo>
                  <a:pt x="103" y="839"/>
                </a:lnTo>
                <a:cubicBezTo>
                  <a:pt x="71" y="839"/>
                  <a:pt x="45" y="865"/>
                  <a:pt x="45" y="897"/>
                </a:cubicBezTo>
                <a:cubicBezTo>
                  <a:pt x="45" y="929"/>
                  <a:pt x="71" y="955"/>
                  <a:pt x="103" y="955"/>
                </a:cubicBezTo>
                <a:lnTo>
                  <a:pt x="407" y="955"/>
                </a:lnTo>
                <a:cubicBezTo>
                  <a:pt x="439" y="955"/>
                  <a:pt x="465" y="929"/>
                  <a:pt x="465" y="897"/>
                </a:cubicBezTo>
                <a:cubicBezTo>
                  <a:pt x="465" y="865"/>
                  <a:pt x="439" y="839"/>
                  <a:pt x="407" y="839"/>
                </a:cubicBezTo>
                <a:lnTo>
                  <a:pt x="311" y="839"/>
                </a:lnTo>
                <a:cubicBezTo>
                  <a:pt x="303" y="839"/>
                  <a:pt x="296" y="832"/>
                  <a:pt x="296" y="824"/>
                </a:cubicBezTo>
                <a:lnTo>
                  <a:pt x="296" y="821"/>
                </a:lnTo>
                <a:lnTo>
                  <a:pt x="296" y="740"/>
                </a:lnTo>
                <a:lnTo>
                  <a:pt x="296" y="740"/>
                </a:lnTo>
                <a:cubicBezTo>
                  <a:pt x="296" y="735"/>
                  <a:pt x="300" y="730"/>
                  <a:pt x="305" y="728"/>
                </a:cubicBezTo>
                <a:cubicBezTo>
                  <a:pt x="306" y="728"/>
                  <a:pt x="307" y="727"/>
                  <a:pt x="309" y="727"/>
                </a:cubicBezTo>
                <a:cubicBezTo>
                  <a:pt x="309" y="727"/>
                  <a:pt x="309" y="727"/>
                  <a:pt x="309" y="727"/>
                </a:cubicBezTo>
                <a:cubicBezTo>
                  <a:pt x="421" y="704"/>
                  <a:pt x="504" y="604"/>
                  <a:pt x="504" y="481"/>
                </a:cubicBezTo>
                <a:lnTo>
                  <a:pt x="504" y="393"/>
                </a:lnTo>
                <a:lnTo>
                  <a:pt x="504" y="392"/>
                </a:lnTo>
                <a:lnTo>
                  <a:pt x="460" y="392"/>
                </a:lnTo>
                <a:close/>
                <a:moveTo>
                  <a:pt x="305" y="728"/>
                </a:moveTo>
                <a:cubicBezTo>
                  <a:pt x="302" y="729"/>
                  <a:pt x="299" y="729"/>
                  <a:pt x="296" y="730"/>
                </a:cubicBezTo>
                <a:lnTo>
                  <a:pt x="296" y="740"/>
                </a:lnTo>
                <a:moveTo>
                  <a:pt x="211" y="738"/>
                </a:moveTo>
                <a:lnTo>
                  <a:pt x="211" y="728"/>
                </a:lnTo>
                <a:cubicBezTo>
                  <a:pt x="207" y="727"/>
                  <a:pt x="204" y="726"/>
                  <a:pt x="201" y="726"/>
                </a:cubicBezTo>
                <a:moveTo>
                  <a:pt x="87" y="472"/>
                </a:moveTo>
                <a:cubicBezTo>
                  <a:pt x="87" y="565"/>
                  <a:pt x="163" y="640"/>
                  <a:pt x="255" y="640"/>
                </a:cubicBezTo>
                <a:cubicBezTo>
                  <a:pt x="348" y="640"/>
                  <a:pt x="423" y="565"/>
                  <a:pt x="423" y="472"/>
                </a:cubicBezTo>
                <a:lnTo>
                  <a:pt x="423" y="393"/>
                </a:lnTo>
                <a:lnTo>
                  <a:pt x="87" y="393"/>
                </a:lnTo>
                <a:lnTo>
                  <a:pt x="87" y="472"/>
                </a:lnTo>
                <a:close/>
                <a:moveTo>
                  <a:pt x="333" y="93"/>
                </a:moveTo>
                <a:lnTo>
                  <a:pt x="333" y="93"/>
                </a:lnTo>
                <a:cubicBezTo>
                  <a:pt x="346" y="93"/>
                  <a:pt x="355" y="103"/>
                  <a:pt x="355" y="115"/>
                </a:cubicBezTo>
                <a:cubicBezTo>
                  <a:pt x="355" y="127"/>
                  <a:pt x="346" y="137"/>
                  <a:pt x="333" y="137"/>
                </a:cubicBezTo>
                <a:cubicBezTo>
                  <a:pt x="321" y="137"/>
                  <a:pt x="311" y="127"/>
                  <a:pt x="311" y="115"/>
                </a:cubicBezTo>
                <a:cubicBezTo>
                  <a:pt x="311" y="103"/>
                  <a:pt x="321" y="93"/>
                  <a:pt x="333" y="93"/>
                </a:cubicBezTo>
                <a:close/>
                <a:moveTo>
                  <a:pt x="170" y="301"/>
                </a:moveTo>
                <a:lnTo>
                  <a:pt x="170" y="301"/>
                </a:lnTo>
                <a:cubicBezTo>
                  <a:pt x="154" y="301"/>
                  <a:pt x="141" y="288"/>
                  <a:pt x="141" y="272"/>
                </a:cubicBezTo>
                <a:cubicBezTo>
                  <a:pt x="141" y="256"/>
                  <a:pt x="154" y="243"/>
                  <a:pt x="170" y="243"/>
                </a:cubicBezTo>
                <a:cubicBezTo>
                  <a:pt x="186" y="243"/>
                  <a:pt x="199" y="256"/>
                  <a:pt x="199" y="272"/>
                </a:cubicBezTo>
                <a:cubicBezTo>
                  <a:pt x="199" y="288"/>
                  <a:pt x="186" y="301"/>
                  <a:pt x="170" y="301"/>
                </a:cubicBezTo>
                <a:close/>
                <a:moveTo>
                  <a:pt x="170" y="219"/>
                </a:moveTo>
                <a:lnTo>
                  <a:pt x="170" y="219"/>
                </a:lnTo>
                <a:cubicBezTo>
                  <a:pt x="154" y="219"/>
                  <a:pt x="141" y="206"/>
                  <a:pt x="141" y="190"/>
                </a:cubicBezTo>
                <a:cubicBezTo>
                  <a:pt x="141" y="174"/>
                  <a:pt x="154" y="161"/>
                  <a:pt x="170" y="161"/>
                </a:cubicBezTo>
                <a:cubicBezTo>
                  <a:pt x="186" y="161"/>
                  <a:pt x="199" y="174"/>
                  <a:pt x="199" y="190"/>
                </a:cubicBezTo>
                <a:cubicBezTo>
                  <a:pt x="199" y="206"/>
                  <a:pt x="186" y="219"/>
                  <a:pt x="170" y="219"/>
                </a:cubicBezTo>
                <a:close/>
                <a:moveTo>
                  <a:pt x="177" y="137"/>
                </a:moveTo>
                <a:lnTo>
                  <a:pt x="177" y="137"/>
                </a:lnTo>
                <a:cubicBezTo>
                  <a:pt x="165" y="137"/>
                  <a:pt x="155" y="127"/>
                  <a:pt x="155" y="115"/>
                </a:cubicBezTo>
                <a:cubicBezTo>
                  <a:pt x="155" y="103"/>
                  <a:pt x="165" y="93"/>
                  <a:pt x="177" y="93"/>
                </a:cubicBezTo>
                <a:cubicBezTo>
                  <a:pt x="189" y="93"/>
                  <a:pt x="199" y="103"/>
                  <a:pt x="199" y="115"/>
                </a:cubicBezTo>
                <a:cubicBezTo>
                  <a:pt x="199" y="127"/>
                  <a:pt x="189" y="137"/>
                  <a:pt x="177" y="137"/>
                </a:cubicBezTo>
                <a:close/>
                <a:moveTo>
                  <a:pt x="255" y="301"/>
                </a:moveTo>
                <a:lnTo>
                  <a:pt x="255" y="301"/>
                </a:lnTo>
                <a:cubicBezTo>
                  <a:pt x="239" y="301"/>
                  <a:pt x="226" y="288"/>
                  <a:pt x="226" y="272"/>
                </a:cubicBezTo>
                <a:cubicBezTo>
                  <a:pt x="226" y="256"/>
                  <a:pt x="239" y="243"/>
                  <a:pt x="255" y="243"/>
                </a:cubicBezTo>
                <a:cubicBezTo>
                  <a:pt x="271" y="243"/>
                  <a:pt x="284" y="256"/>
                  <a:pt x="284" y="272"/>
                </a:cubicBezTo>
                <a:cubicBezTo>
                  <a:pt x="284" y="288"/>
                  <a:pt x="271" y="301"/>
                  <a:pt x="255" y="301"/>
                </a:cubicBezTo>
                <a:close/>
                <a:moveTo>
                  <a:pt x="255" y="208"/>
                </a:moveTo>
                <a:lnTo>
                  <a:pt x="255" y="208"/>
                </a:lnTo>
                <a:cubicBezTo>
                  <a:pt x="239" y="208"/>
                  <a:pt x="226" y="195"/>
                  <a:pt x="226" y="179"/>
                </a:cubicBezTo>
                <a:cubicBezTo>
                  <a:pt x="226" y="163"/>
                  <a:pt x="239" y="150"/>
                  <a:pt x="255" y="150"/>
                </a:cubicBezTo>
                <a:cubicBezTo>
                  <a:pt x="271" y="150"/>
                  <a:pt x="284" y="163"/>
                  <a:pt x="284" y="179"/>
                </a:cubicBezTo>
                <a:cubicBezTo>
                  <a:pt x="284" y="195"/>
                  <a:pt x="271" y="208"/>
                  <a:pt x="255" y="208"/>
                </a:cubicBezTo>
                <a:close/>
                <a:moveTo>
                  <a:pt x="255" y="121"/>
                </a:moveTo>
                <a:lnTo>
                  <a:pt x="255" y="121"/>
                </a:lnTo>
                <a:cubicBezTo>
                  <a:pt x="239" y="121"/>
                  <a:pt x="226" y="108"/>
                  <a:pt x="226" y="92"/>
                </a:cubicBezTo>
                <a:cubicBezTo>
                  <a:pt x="226" y="76"/>
                  <a:pt x="239" y="63"/>
                  <a:pt x="255" y="63"/>
                </a:cubicBezTo>
                <a:cubicBezTo>
                  <a:pt x="271" y="63"/>
                  <a:pt x="284" y="76"/>
                  <a:pt x="284" y="92"/>
                </a:cubicBezTo>
                <a:cubicBezTo>
                  <a:pt x="284" y="108"/>
                  <a:pt x="271" y="121"/>
                  <a:pt x="255" y="121"/>
                </a:cubicBezTo>
                <a:close/>
                <a:moveTo>
                  <a:pt x="340" y="301"/>
                </a:moveTo>
                <a:lnTo>
                  <a:pt x="340" y="301"/>
                </a:lnTo>
                <a:cubicBezTo>
                  <a:pt x="324" y="301"/>
                  <a:pt x="311" y="288"/>
                  <a:pt x="311" y="272"/>
                </a:cubicBezTo>
                <a:cubicBezTo>
                  <a:pt x="311" y="256"/>
                  <a:pt x="324" y="243"/>
                  <a:pt x="340" y="243"/>
                </a:cubicBezTo>
                <a:cubicBezTo>
                  <a:pt x="356" y="243"/>
                  <a:pt x="369" y="256"/>
                  <a:pt x="369" y="272"/>
                </a:cubicBezTo>
                <a:cubicBezTo>
                  <a:pt x="369" y="288"/>
                  <a:pt x="356" y="301"/>
                  <a:pt x="340" y="301"/>
                </a:cubicBezTo>
                <a:close/>
                <a:moveTo>
                  <a:pt x="340" y="219"/>
                </a:moveTo>
                <a:lnTo>
                  <a:pt x="340" y="219"/>
                </a:lnTo>
                <a:cubicBezTo>
                  <a:pt x="324" y="219"/>
                  <a:pt x="311" y="206"/>
                  <a:pt x="311" y="190"/>
                </a:cubicBezTo>
                <a:cubicBezTo>
                  <a:pt x="311" y="174"/>
                  <a:pt x="324" y="161"/>
                  <a:pt x="340" y="161"/>
                </a:cubicBezTo>
                <a:cubicBezTo>
                  <a:pt x="356" y="161"/>
                  <a:pt x="369" y="174"/>
                  <a:pt x="369" y="190"/>
                </a:cubicBezTo>
                <a:cubicBezTo>
                  <a:pt x="369" y="206"/>
                  <a:pt x="356" y="219"/>
                  <a:pt x="340" y="21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latin typeface="Arial" panose="020B0604020202020204" pitchFamily="34" charset="0"/>
              <a:ea typeface="宋体" panose="02010600030101010101" pitchFamily="2" charset="-122"/>
              <a:cs typeface="+mn-cs"/>
            </a:endParaRPr>
          </a:p>
        </p:txBody>
      </p:sp>
      <p:sp>
        <p:nvSpPr>
          <p:cNvPr id="47" name="文本框 46"/>
          <p:cNvSpPr txBox="1"/>
          <p:nvPr/>
        </p:nvSpPr>
        <p:spPr>
          <a:xfrm>
            <a:off x="4630160" y="1957094"/>
            <a:ext cx="7246154" cy="400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3D3D3D"/>
                </a:solidFill>
                <a:effectLst/>
                <a:uLnTx/>
                <a:uFillTx/>
                <a:latin typeface="微软雅黑" panose="020B0503020204020204" pitchFamily="34" charset="-122"/>
                <a:ea typeface="微软雅黑" panose="020B0503020204020204" pitchFamily="34" charset="-122"/>
                <a:cs typeface="+mn-cs"/>
              </a:rPr>
              <a:t>公司简介 ｜公司制度 ｜工资福利｜行为规范｜礼仪规范</a:t>
            </a:r>
            <a:endParaRPr kumimoji="0" lang="zh-CN" altLang="en-US" sz="2000" b="0" i="0" u="none" strike="noStrike" kern="1200" cap="none" spc="0" normalizeH="0" baseline="0" noProof="0" dirty="0">
              <a:ln>
                <a:noFill/>
              </a:ln>
              <a:solidFill>
                <a:srgbClr val="3D3D3D"/>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6046">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入职手续</a:t>
            </a:r>
            <a:endParaRPr lang="zh-CN" altLang="en-US" sz="2800" b="1" kern="100">
              <a:solidFill>
                <a:schemeClr val="accent1"/>
              </a:solidFill>
              <a:latin typeface="+mj-ea"/>
              <a:ea typeface="+mj-ea"/>
              <a:cs typeface="Times New Roman" panose="02020603050405020304" pitchFamily="18" charset="0"/>
            </a:endParaRPr>
          </a:p>
        </p:txBody>
      </p:sp>
      <p:sp>
        <p:nvSpPr>
          <p:cNvPr id="21" name="矩形: 圆角 20"/>
          <p:cNvSpPr/>
          <p:nvPr/>
        </p:nvSpPr>
        <p:spPr bwMode="auto">
          <a:xfrm>
            <a:off x="1061871" y="4481620"/>
            <a:ext cx="10115551" cy="764417"/>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2" name="矩形: 圆角 21"/>
          <p:cNvSpPr/>
          <p:nvPr/>
        </p:nvSpPr>
        <p:spPr bwMode="auto">
          <a:xfrm>
            <a:off x="1077913" y="2357790"/>
            <a:ext cx="10115551" cy="1697120"/>
          </a:xfrm>
          <a:prstGeom prst="roundRect">
            <a:avLst>
              <a:gd name="adj" fmla="val 2875"/>
            </a:avLst>
          </a:prstGeom>
          <a:solidFill>
            <a:schemeClr val="accent2"/>
          </a:solid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3" name="矩形: 圆角 22"/>
          <p:cNvSpPr/>
          <p:nvPr/>
        </p:nvSpPr>
        <p:spPr bwMode="auto">
          <a:xfrm>
            <a:off x="1077913" y="1186972"/>
            <a:ext cx="10115551" cy="650117"/>
          </a:xfrm>
          <a:prstGeom prst="roundRect">
            <a:avLst>
              <a:gd name="adj" fmla="val 7601"/>
            </a:avLst>
          </a:prstGeom>
          <a:solidFill>
            <a:schemeClr val="accent2"/>
          </a:solidFill>
          <a:ln w="10" cap="flat">
            <a:solidFill>
              <a:schemeClr val="accent1">
                <a:lumMod val="40000"/>
                <a:lumOff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4" name="TextBox 7"/>
          <p:cNvSpPr txBox="1"/>
          <p:nvPr/>
        </p:nvSpPr>
        <p:spPr>
          <a:xfrm>
            <a:off x="3064042" y="5747297"/>
            <a:ext cx="8087340" cy="646331"/>
          </a:xfrm>
          <a:prstGeom prst="rect">
            <a:avLst/>
          </a:prstGeom>
        </p:spPr>
        <p:txBody>
          <a:bodyPr wrap="square">
            <a:spAutoFit/>
          </a:bodyPr>
          <a:lstStyle>
            <a:defPPr>
              <a:defRPr lang="zh-CN"/>
            </a:defPPr>
            <a:lvl1pPr algn="just">
              <a:defRPr>
                <a:solidFill>
                  <a:schemeClr val="accent2"/>
                </a:solidFill>
                <a:latin typeface="微软雅黑 Light" panose="020B0502040204020203" pitchFamily="34" charset="-122"/>
                <a:ea typeface="微软雅黑 Light" panose="020B0502040204020203"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rPr>
              <a:t>所提交资料必须准确属实，一经公司隐瞒或虚报者即被视为严重违反公司规章制度，公司将与其解除劳动合同，不予以任何补偿和赔偿。</a:t>
            </a:r>
            <a:endParaRPr kumimoji="0" lang="zh-CN" altLang="en-US" sz="18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矩形 24"/>
          <p:cNvSpPr/>
          <p:nvPr/>
        </p:nvSpPr>
        <p:spPr>
          <a:xfrm>
            <a:off x="1371600" y="5819970"/>
            <a:ext cx="1612232" cy="511251"/>
          </a:xfrm>
          <a:prstGeom prst="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sz="2800">
                <a:solidFill>
                  <a:schemeClr val="accent2"/>
                </a:solidFill>
                <a:latin typeface="+mj-ea"/>
                <a:ea typeface="+mj-ea"/>
              </a:rPr>
              <a:t>注 意</a:t>
            </a:r>
            <a:endParaRPr lang="zh-CN" altLang="en-US" sz="2800" dirty="0">
              <a:solidFill>
                <a:schemeClr val="accent2"/>
              </a:solidFill>
              <a:latin typeface="+mj-ea"/>
              <a:ea typeface="+mj-ea"/>
            </a:endParaRPr>
          </a:p>
        </p:txBody>
      </p:sp>
      <p:sp>
        <p:nvSpPr>
          <p:cNvPr id="26" name="TextBox 15"/>
          <p:cNvSpPr txBox="1"/>
          <p:nvPr/>
        </p:nvSpPr>
        <p:spPr>
          <a:xfrm>
            <a:off x="3111836" y="1334315"/>
            <a:ext cx="6912768" cy="369332"/>
          </a:xfrm>
          <a:prstGeom prst="rect">
            <a:avLst/>
          </a:prstGeom>
        </p:spPr>
        <p:txBody>
          <a:bodyPr wrap="square">
            <a:spAutoFit/>
          </a:bodyPr>
          <a:lstStyle>
            <a:defPPr>
              <a:defRPr lang="zh-CN"/>
            </a:defPPr>
            <a:lvl1pPr algn="just">
              <a:defRPr>
                <a:solidFill>
                  <a:schemeClr val="accent2"/>
                </a:solidFill>
                <a:latin typeface="微软雅黑 Light" panose="020B0502040204020203" pitchFamily="34" charset="-122"/>
                <a:ea typeface="微软雅黑 Light" panose="020B0502040204020203"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认真阅读</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工作通知书</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，如实完整的填写</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员工入职登记表</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TextBox 21"/>
          <p:cNvSpPr txBox="1"/>
          <p:nvPr/>
        </p:nvSpPr>
        <p:spPr>
          <a:xfrm>
            <a:off x="3095590" y="2480015"/>
            <a:ext cx="7933675" cy="1477328"/>
          </a:xfrm>
          <a:prstGeom prst="rect">
            <a:avLst/>
          </a:prstGeom>
        </p:spPr>
        <p:txBody>
          <a:bodyPr wrap="square">
            <a:spAutoFit/>
          </a:bodyPr>
          <a:lstStyle>
            <a:defPPr>
              <a:defRPr lang="zh-CN"/>
            </a:defPPr>
            <a:lvl1pPr algn="just">
              <a:defRPr>
                <a:solidFill>
                  <a:schemeClr val="accent2"/>
                </a:solidFill>
                <a:latin typeface="微软雅黑 Light" panose="020B0502040204020203" pitchFamily="34" charset="-122"/>
                <a:ea typeface="微软雅黑 Light" panose="020B0502040204020203"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准确的提交以下资料：</a:t>
            </a:r>
            <a:endPar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①张</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寸的照片；②两张身份证复印件；③毕业证复印件、学位证书复印件（和社保卡复印件）；④加盖上一家单位公章的离职证明书；⑤三个月内的健康检查报告（甲级医院）；⑥该职位相关的执业资格证书及复印件；⑦签订劳动合同</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8" name="TextBox 22"/>
          <p:cNvSpPr txBox="1"/>
          <p:nvPr/>
        </p:nvSpPr>
        <p:spPr>
          <a:xfrm>
            <a:off x="3095590" y="4540662"/>
            <a:ext cx="7692352" cy="646331"/>
          </a:xfrm>
          <a:prstGeom prst="rect">
            <a:avLst/>
          </a:prstGeom>
        </p:spPr>
        <p:txBody>
          <a:bodyPr wrap="square">
            <a:spAutoFit/>
          </a:bodyPr>
          <a:lstStyle>
            <a:defPPr>
              <a:defRPr lang="zh-CN"/>
            </a:defPPr>
            <a:lvl1pPr algn="just">
              <a:defRPr>
                <a:solidFill>
                  <a:schemeClr val="accent2"/>
                </a:solidFill>
                <a:latin typeface="微软雅黑 Light" panose="020B0502040204020203" pitchFamily="34" charset="-122"/>
                <a:ea typeface="微软雅黑 Light" panose="020B0502040204020203"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参加公司组织的培训，充分了解部门职责及岗位职责。公司的一切管理制度和岗位说明书是</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劳动合同</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的重要附件。</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9" name="箭头: 五边形 28"/>
          <p:cNvSpPr/>
          <p:nvPr/>
        </p:nvSpPr>
        <p:spPr bwMode="auto">
          <a:xfrm rot="5400000">
            <a:off x="1596573" y="840338"/>
            <a:ext cx="1173957" cy="1606945"/>
          </a:xfrm>
          <a:prstGeom prst="homePlate">
            <a:avLst>
              <a:gd name="adj" fmla="val 15805"/>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30" name="TextBox 17"/>
          <p:cNvSpPr txBox="1"/>
          <p:nvPr/>
        </p:nvSpPr>
        <p:spPr>
          <a:xfrm>
            <a:off x="1492192" y="1367413"/>
            <a:ext cx="147960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STEP 1</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 name="箭头: V 形 30"/>
          <p:cNvSpPr/>
          <p:nvPr/>
        </p:nvSpPr>
        <p:spPr bwMode="auto">
          <a:xfrm rot="5400000">
            <a:off x="1100378" y="2424858"/>
            <a:ext cx="2166352" cy="1606948"/>
          </a:xfrm>
          <a:prstGeom prst="chevron">
            <a:avLst>
              <a:gd name="adj" fmla="val 11135"/>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2" name="TextBox 18"/>
          <p:cNvSpPr txBox="1"/>
          <p:nvPr/>
        </p:nvSpPr>
        <p:spPr>
          <a:xfrm>
            <a:off x="1454879" y="3087399"/>
            <a:ext cx="147960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STEP 2</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3" name="箭头: V 形 32"/>
          <p:cNvSpPr/>
          <p:nvPr/>
        </p:nvSpPr>
        <p:spPr bwMode="auto">
          <a:xfrm rot="5400000">
            <a:off x="1580969" y="4092645"/>
            <a:ext cx="1205163" cy="1606947"/>
          </a:xfrm>
          <a:prstGeom prst="chevron">
            <a:avLst>
              <a:gd name="adj" fmla="val 12820"/>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5" name="TextBox 19"/>
          <p:cNvSpPr txBox="1"/>
          <p:nvPr/>
        </p:nvSpPr>
        <p:spPr>
          <a:xfrm>
            <a:off x="1454879" y="4710390"/>
            <a:ext cx="147960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STEP 3</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9652">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试用期</a:t>
            </a:r>
            <a:endParaRPr lang="zh-CN" altLang="en-US" sz="2800" b="1" kern="100">
              <a:solidFill>
                <a:schemeClr val="accent1"/>
              </a:solidFill>
              <a:latin typeface="+mj-ea"/>
              <a:ea typeface="+mj-ea"/>
              <a:cs typeface="Times New Roman" panose="02020603050405020304" pitchFamily="18" charset="0"/>
            </a:endParaRPr>
          </a:p>
        </p:txBody>
      </p:sp>
      <p:sp>
        <p:nvSpPr>
          <p:cNvPr id="21" name="TextBox 4"/>
          <p:cNvSpPr txBox="1"/>
          <p:nvPr/>
        </p:nvSpPr>
        <p:spPr>
          <a:xfrm>
            <a:off x="1031048" y="1948614"/>
            <a:ext cx="8461073" cy="400110"/>
          </a:xfrm>
          <a:prstGeom prst="rect">
            <a:avLst/>
          </a:prstGeom>
        </p:spPr>
        <p:txBody>
          <a:bodyPr wrap="square">
            <a:spAutoFit/>
          </a:bodyPr>
          <a:lstStyle>
            <a:defPPr>
              <a:defRPr lang="zh-CN"/>
            </a:defPPr>
            <a:lvl1pPr algn="just">
              <a:defRPr>
                <a:solidFill>
                  <a:schemeClr val="accent2"/>
                </a:solidFill>
                <a:latin typeface="微软雅黑 Light" panose="020B0502040204020203" pitchFamily="34" charset="-122"/>
                <a:ea typeface="微软雅黑 Light" panose="020B0502040204020203"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有</a:t>
            </a:r>
            <a:r>
              <a:rPr kumimoji="0" lang="zh-CN" altLang="en-US" sz="20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下述或相同情形时公司可立即停止试用并不做任何</a:t>
            </a:r>
            <a:r>
              <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赔偿：</a:t>
            </a:r>
            <a:endParaRPr kumimoji="0" lang="zh-CN" altLang="en-US" sz="20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矩形 21"/>
          <p:cNvSpPr/>
          <p:nvPr/>
        </p:nvSpPr>
        <p:spPr>
          <a:xfrm>
            <a:off x="991360" y="1112399"/>
            <a:ext cx="4404442" cy="46166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试用期：为三个月</a:t>
            </a:r>
            <a:endParaRPr kumimoji="0" lang="en-US" altLang="zh-CN" sz="24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TextBox 4"/>
          <p:cNvSpPr txBox="1"/>
          <p:nvPr/>
        </p:nvSpPr>
        <p:spPr>
          <a:xfrm>
            <a:off x="1045391" y="2312566"/>
            <a:ext cx="7550856" cy="3416320"/>
          </a:xfrm>
          <a:prstGeom prst="rect">
            <a:avLst/>
          </a:prstGeom>
        </p:spPr>
        <p:txBody>
          <a:bodyPr wrap="square">
            <a:spAutoFit/>
          </a:bodyPr>
          <a:lstStyle>
            <a:defPPr>
              <a:defRPr lang="zh-CN"/>
            </a:defPPr>
            <a:lvl1pPr algn="just">
              <a:defRPr>
                <a:solidFill>
                  <a:schemeClr val="accent2"/>
                </a:solidFill>
                <a:latin typeface="微软雅黑 Light" panose="020B0502040204020203" pitchFamily="34" charset="-122"/>
                <a:ea typeface="微软雅黑 Light" panose="020B0502040204020203" pitchFamily="34" charset="-122"/>
              </a:defRPr>
            </a:lvl1pPr>
          </a:lstStyle>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有</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下述或相同情形时公司可立即停止试用并不做任何赔偿：</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经</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培训后不能胜任工作</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的；</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提交和填写的入职资料在试用期被查出有虚假</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的；</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无正当理由不服从工作安排的；</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 一个月内迟到、</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早退达</a:t>
            </a:r>
            <a:r>
              <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次以上或旷工</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累计达</a:t>
            </a:r>
            <a:r>
              <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天或事假</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累计达</a:t>
            </a:r>
            <a:r>
              <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天的；</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 威胁同事或上级主管，个人行为严重影响公司形象的；</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 违反公司规章制度四次以上；经多次劝告、教育、警告而不改</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的；</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 违反国家法律法规</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的。</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4" name="Picture 6" descr="E:\WPS上传PPT\员工入职培训\导出\人物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70837" y="908720"/>
            <a:ext cx="3048628" cy="5742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9652">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转  正</a:t>
            </a:r>
            <a:endParaRPr lang="zh-CN" altLang="en-US" sz="2800" b="1" kern="100">
              <a:solidFill>
                <a:schemeClr val="accent1"/>
              </a:solidFill>
              <a:latin typeface="+mj-ea"/>
              <a:ea typeface="+mj-ea"/>
              <a:cs typeface="Times New Roman" panose="02020603050405020304" pitchFamily="18" charset="0"/>
            </a:endParaRPr>
          </a:p>
        </p:txBody>
      </p:sp>
      <p:sp>
        <p:nvSpPr>
          <p:cNvPr id="21" name="矩形 20"/>
          <p:cNvSpPr/>
          <p:nvPr/>
        </p:nvSpPr>
        <p:spPr>
          <a:xfrm>
            <a:off x="6109097" y="3484751"/>
            <a:ext cx="5002593" cy="2585323"/>
          </a:xfrm>
          <a:prstGeom prst="rect">
            <a:avLst/>
          </a:prstGeo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约定试用期结束前七个工作日时，员工须主动提交转正申请，填写</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员工转正申请表</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（相关的人力资源表格请到行政人事部领取）和</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1000</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字以上的试用期工作总结，同时员工直接主管须在员工试用期结束前的十五日时，与行政人事部沟通员工工作的相关情况。</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矩形 21"/>
          <p:cNvSpPr/>
          <p:nvPr/>
        </p:nvSpPr>
        <p:spPr>
          <a:xfrm>
            <a:off x="6037425" y="1588144"/>
            <a:ext cx="4498042"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员工转正需做到：</a:t>
            </a:r>
            <a:endPar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矩形: 圆角 22"/>
          <p:cNvSpPr/>
          <p:nvPr/>
        </p:nvSpPr>
        <p:spPr bwMode="auto">
          <a:xfrm>
            <a:off x="6205675" y="2242670"/>
            <a:ext cx="2245096" cy="1021460"/>
          </a:xfrm>
          <a:prstGeom prst="roundRect">
            <a:avLst>
              <a:gd name="adj" fmla="val 5608"/>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24" name="矩形 23"/>
          <p:cNvSpPr/>
          <p:nvPr/>
        </p:nvSpPr>
        <p:spPr>
          <a:xfrm>
            <a:off x="6253662" y="2347485"/>
            <a:ext cx="2149119"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主动提交</a:t>
            </a:r>
            <a:endParaRPr kumimoji="0" lang="en-US" altLang="zh-CN" sz="24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转正申请</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5" name="矩形: 圆角 24"/>
          <p:cNvSpPr/>
          <p:nvPr/>
        </p:nvSpPr>
        <p:spPr bwMode="auto">
          <a:xfrm>
            <a:off x="8668573" y="2242670"/>
            <a:ext cx="2245096" cy="1021460"/>
          </a:xfrm>
          <a:prstGeom prst="roundRect">
            <a:avLst>
              <a:gd name="adj" fmla="val 5608"/>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6" name="矩形 25"/>
          <p:cNvSpPr/>
          <p:nvPr/>
        </p:nvSpPr>
        <p:spPr>
          <a:xfrm>
            <a:off x="8716569" y="2368679"/>
            <a:ext cx="2171700" cy="76944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1000</a:t>
            </a:r>
            <a:r>
              <a:rPr kumimoji="0" lang="zh-CN" altLang="en-US" sz="24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字以上</a:t>
            </a:r>
            <a:endParaRPr kumimoji="0" lang="en-US" altLang="zh-CN" sz="24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试用期工作总结</a:t>
            </a:r>
            <a:endParaRPr kumimoji="0" lang="zh-CN" altLang="en-US" sz="20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27" name="图片 26"/>
          <p:cNvPicPr>
            <a:picLocks noChangeAspect="1"/>
          </p:cNvPicPr>
          <p:nvPr/>
        </p:nvPicPr>
        <p:blipFill rotWithShape="1">
          <a:blip r:embed="rId1"/>
          <a:srcRect r="33952"/>
          <a:stretch>
            <a:fillRect/>
          </a:stretch>
        </p:blipFill>
        <p:spPr>
          <a:xfrm>
            <a:off x="959535" y="1348829"/>
            <a:ext cx="4871034" cy="4902260"/>
          </a:xfrm>
          <a:prstGeom prst="rect">
            <a:avLst/>
          </a:prstGeom>
        </p:spPr>
      </p:pic>
    </p:spTree>
  </p:cSld>
  <p:clrMapOvr>
    <a:masterClrMapping/>
  </p:clrMapOvr>
  <p:transition spd="slow" advTm="9652">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考勤制度</a:t>
            </a:r>
            <a:endParaRPr lang="zh-CN" altLang="en-US" sz="2800" b="1" kern="100">
              <a:solidFill>
                <a:schemeClr val="accent1"/>
              </a:solidFill>
              <a:latin typeface="+mj-ea"/>
              <a:ea typeface="+mj-ea"/>
              <a:cs typeface="Times New Roman" panose="02020603050405020304" pitchFamily="18" charset="0"/>
            </a:endParaRPr>
          </a:p>
        </p:txBody>
      </p:sp>
      <p:sp>
        <p:nvSpPr>
          <p:cNvPr id="21" name="内容占位符 2"/>
          <p:cNvSpPr txBox="1"/>
          <p:nvPr/>
        </p:nvSpPr>
        <p:spPr>
          <a:xfrm>
            <a:off x="3232233" y="1223978"/>
            <a:ext cx="7761735" cy="646331"/>
          </a:xfrm>
          <a:prstGeom prst="rect">
            <a:avLst/>
          </a:prstGeom>
        </p:spPr>
        <p:txBody>
          <a:bodyPr wrap="square">
            <a:spAutoFit/>
          </a:bodyPr>
          <a:lstStyle>
            <a:defPPr>
              <a:defRPr lang="zh-CN"/>
            </a:defPPr>
            <a:lvl1pPr algn="just">
              <a:lnSpc>
                <a:spcPct val="100000"/>
              </a:lnSpc>
              <a:defRPr>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每周五天工作制度。员工每日工作时间为</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8</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小时，但因特殊情形或基于公司发展的需要，可临时调整工作时间。</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6391" y="1167435"/>
            <a:ext cx="1703651" cy="5898286"/>
          </a:xfrm>
          <a:prstGeom prst="rect">
            <a:avLst/>
          </a:prstGeom>
        </p:spPr>
      </p:pic>
      <p:sp>
        <p:nvSpPr>
          <p:cNvPr id="23" name="内容占位符 2"/>
          <p:cNvSpPr txBox="1"/>
          <p:nvPr/>
        </p:nvSpPr>
        <p:spPr>
          <a:xfrm>
            <a:off x="3232233" y="2499448"/>
            <a:ext cx="7761735" cy="2123658"/>
          </a:xfrm>
          <a:prstGeom prst="rect">
            <a:avLst/>
          </a:prstGeom>
        </p:spPr>
        <p:txBody>
          <a:bodyPr wrap="square">
            <a:spAutoFit/>
          </a:bodyPr>
          <a:lstStyle>
            <a:defPPr>
              <a:defRPr lang="zh-CN"/>
            </a:defPPr>
            <a:lvl1pPr algn="just">
              <a:lnSpc>
                <a:spcPct val="100000"/>
              </a:lnSpc>
              <a:defRPr>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迟到：</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按公司规定时间（以公司考勤机时间为准）晚到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分钟以上即为迟到。</a:t>
            </a:r>
            <a:endPar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早退：</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下班时间未到，提前</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分钟以上离开即为早退。</a:t>
            </a:r>
            <a:endPar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事假：</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因私事或其他个人原因根据公司请假规定获得的假。</a:t>
            </a:r>
            <a:endPar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病假：</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指员工因患病或非因工负伤，需要看病就医，根据公司规定获得的假。</a:t>
            </a:r>
            <a:endPar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休假：</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按照国家或者公司规定获得的假期。</a:t>
            </a:r>
            <a:endPar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旷工：</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未请假、请假按规定获得同意、假满未经续假而擅自不岗的缺勤的行为。</a:t>
            </a:r>
            <a:endPar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缺勤：</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缺勤是指员工在正常工作时间内未能出现在工作地点的行为，事假、病假、旷工、迟到和早退都是缺勤。</a:t>
            </a:r>
            <a:endPar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矩形 23"/>
          <p:cNvSpPr/>
          <p:nvPr/>
        </p:nvSpPr>
        <p:spPr>
          <a:xfrm>
            <a:off x="3232233" y="5203282"/>
            <a:ext cx="7893311" cy="92333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公司实行指纹打卡制度，考勤记录时间以公司考勤机时间为准，行政人事部负责行政监察管理；所有的员工上下班都必须亲自打卡，并及时确认打卡成功，否则若没有打卡记录，算缺勤。</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矩形: 圆角 24"/>
          <p:cNvSpPr/>
          <p:nvPr/>
        </p:nvSpPr>
        <p:spPr bwMode="auto">
          <a:xfrm>
            <a:off x="3246234" y="811386"/>
            <a:ext cx="1345773" cy="389273"/>
          </a:xfrm>
          <a:prstGeom prst="roundRect">
            <a:avLst>
              <a:gd name="adj" fmla="val 9655"/>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26" name="矩形 25"/>
          <p:cNvSpPr/>
          <p:nvPr/>
        </p:nvSpPr>
        <p:spPr>
          <a:xfrm>
            <a:off x="3369064" y="830858"/>
            <a:ext cx="1107996" cy="36933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工作时间</a:t>
            </a: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矩形: 圆角 26"/>
          <p:cNvSpPr/>
          <p:nvPr/>
        </p:nvSpPr>
        <p:spPr bwMode="auto">
          <a:xfrm>
            <a:off x="3246234" y="1985333"/>
            <a:ext cx="1345773" cy="389273"/>
          </a:xfrm>
          <a:prstGeom prst="roundRect">
            <a:avLst>
              <a:gd name="adj" fmla="val 9655"/>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8" name="矩形 27"/>
          <p:cNvSpPr/>
          <p:nvPr/>
        </p:nvSpPr>
        <p:spPr>
          <a:xfrm>
            <a:off x="3369064" y="2004805"/>
            <a:ext cx="1107996" cy="36933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上班时间</a:t>
            </a: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9" name="矩形 28"/>
          <p:cNvSpPr/>
          <p:nvPr/>
        </p:nvSpPr>
        <p:spPr>
          <a:xfrm>
            <a:off x="4714837" y="1985333"/>
            <a:ext cx="5522666" cy="36933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上午</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9:00——12:00     </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下午</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1:00——6:00</a:t>
            </a:r>
            <a:endPar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0" name="矩形: 圆角 29"/>
          <p:cNvSpPr/>
          <p:nvPr/>
        </p:nvSpPr>
        <p:spPr bwMode="auto">
          <a:xfrm>
            <a:off x="3246234" y="4795006"/>
            <a:ext cx="1345773" cy="389273"/>
          </a:xfrm>
          <a:prstGeom prst="roundRect">
            <a:avLst>
              <a:gd name="adj" fmla="val 9655"/>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1" name="矩形 30"/>
          <p:cNvSpPr/>
          <p:nvPr/>
        </p:nvSpPr>
        <p:spPr>
          <a:xfrm>
            <a:off x="3369064" y="4814478"/>
            <a:ext cx="1107996" cy="36933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温馨提示</a:t>
            </a: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缺勤相关规定</a:t>
            </a:r>
            <a:endParaRPr lang="zh-CN" altLang="en-US" sz="2800" b="1" kern="100">
              <a:solidFill>
                <a:schemeClr val="accent1"/>
              </a:solidFill>
              <a:latin typeface="+mj-ea"/>
              <a:ea typeface="+mj-ea"/>
              <a:cs typeface="Times New Roman" panose="02020603050405020304" pitchFamily="18" charset="0"/>
            </a:endParaRPr>
          </a:p>
        </p:txBody>
      </p:sp>
      <p:sp>
        <p:nvSpPr>
          <p:cNvPr id="21" name="内容占位符 2"/>
          <p:cNvSpPr txBox="1"/>
          <p:nvPr/>
        </p:nvSpPr>
        <p:spPr>
          <a:xfrm>
            <a:off x="4886352" y="1004060"/>
            <a:ext cx="6250221" cy="4524315"/>
          </a:xfrm>
          <a:prstGeom prst="rect">
            <a:avLst/>
          </a:prstGeom>
        </p:spPr>
        <p:txBody>
          <a:bodyPr wrap="square">
            <a:spAutoFit/>
          </a:bodyPr>
          <a:lstStyle>
            <a:defPPr>
              <a:defRPr lang="zh-CN"/>
            </a:defPPr>
            <a:lvl1pPr algn="just">
              <a:lnSpc>
                <a:spcPct val="100000"/>
              </a:lnSpc>
              <a:defRPr>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分钟内）或早退（</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分钟以内）第</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次扣</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分钟内）或早退（</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分钟以内）第</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次扣</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分钟内）或早退（</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分钟以内）第</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次扣</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分钟内）或早退（</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分钟以内）第</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次扣</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8%</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60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分钟以下）或早退（</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分钟以下）第</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次扣</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60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分钟以下）或早退（</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分钟以下）第</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次扣</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60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分钟以下）或早退（</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分钟以下）第</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次扣</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8%</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绩效；当月迟到（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60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分钟以下）或早退（</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分钟以下）第</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次扣</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16%</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60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分钟以上，按旷工计算。</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当月累计迟到或早退</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次以上，予以严重警告处罚；全年出现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个月，每月迟到</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次以上，以严重违反公司纪律予以开除。</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次数累加计算当月最终绩效结果。</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2" name="图片 21"/>
          <p:cNvPicPr>
            <a:picLocks noChangeAspect="1"/>
          </p:cNvPicPr>
          <p:nvPr/>
        </p:nvPicPr>
        <p:blipFill>
          <a:blip r:embed="rId1"/>
          <a:stretch>
            <a:fillRect/>
          </a:stretch>
        </p:blipFill>
        <p:spPr>
          <a:xfrm>
            <a:off x="766278" y="1180312"/>
            <a:ext cx="3941555" cy="3534492"/>
          </a:xfrm>
          <a:prstGeom prst="rect">
            <a:avLst/>
          </a:prstGeom>
        </p:spPr>
      </p:pic>
      <p:grpSp>
        <p:nvGrpSpPr>
          <p:cNvPr id="23" name="组合 22"/>
          <p:cNvGrpSpPr/>
          <p:nvPr/>
        </p:nvGrpSpPr>
        <p:grpSpPr>
          <a:xfrm>
            <a:off x="766278" y="4714804"/>
            <a:ext cx="3941555" cy="571430"/>
            <a:chOff x="766278" y="4803252"/>
            <a:chExt cx="3941555" cy="571430"/>
          </a:xfrm>
        </p:grpSpPr>
        <p:sp>
          <p:nvSpPr>
            <p:cNvPr id="24" name="矩形 23"/>
            <p:cNvSpPr/>
            <p:nvPr/>
          </p:nvSpPr>
          <p:spPr bwMode="auto">
            <a:xfrm>
              <a:off x="766278" y="4803252"/>
              <a:ext cx="3941555" cy="571430"/>
            </a:xfrm>
            <a:prstGeom prst="rect">
              <a:avLst/>
            </a:prstGeom>
            <a:gradFill>
              <a:gsLst>
                <a:gs pos="70000">
                  <a:schemeClr val="bg2"/>
                </a:gs>
                <a:gs pos="0">
                  <a:srgbClr val="FEA67E"/>
                </a:gs>
                <a:gs pos="100000">
                  <a:srgbClr val="FD6F2F"/>
                </a:gs>
              </a:gsLst>
              <a:lin ang="5400000" scaled="1"/>
            </a:gra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5" name="矩形 24"/>
            <p:cNvSpPr/>
            <p:nvPr/>
          </p:nvSpPr>
          <p:spPr>
            <a:xfrm>
              <a:off x="1082884" y="4838790"/>
              <a:ext cx="3284400" cy="461665"/>
            </a:xfrm>
            <a:prstGeom prst="rect">
              <a:avLst/>
            </a:prstGeom>
            <a:gradFill>
              <a:gsLst>
                <a:gs pos="70000">
                  <a:schemeClr val="bg2"/>
                </a:gs>
                <a:gs pos="0">
                  <a:srgbClr val="FEA67E"/>
                </a:gs>
                <a:gs pos="100000">
                  <a:srgbClr val="FD6F2F"/>
                </a:gs>
              </a:gsLst>
              <a:lin ang="5400000" scaled="1"/>
            </a:gra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sz="2000">
                  <a:solidFill>
                    <a:schemeClr val="accent2"/>
                  </a:solidFill>
                  <a:latin typeface="+mj-ea"/>
                  <a:ea typeface="+mj-ea"/>
                </a:rPr>
                <a:t>缺勤相关规定</a:t>
              </a:r>
              <a:endParaRPr lang="zh-CN" altLang="en-US" sz="2000">
                <a:solidFill>
                  <a:schemeClr val="accent2"/>
                </a:solidFill>
                <a:latin typeface="+mj-ea"/>
                <a:ea typeface="+mj-ea"/>
              </a:endParaRPr>
            </a:p>
          </p:txBody>
        </p:sp>
      </p:grpSp>
      <p:sp>
        <p:nvSpPr>
          <p:cNvPr id="26" name="矩形 25"/>
          <p:cNvSpPr/>
          <p:nvPr/>
        </p:nvSpPr>
        <p:spPr>
          <a:xfrm>
            <a:off x="670540" y="5653674"/>
            <a:ext cx="10930057" cy="646331"/>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旷工</a:t>
            </a:r>
            <a:r>
              <a:rPr kumimoji="0" lang="en-US" altLang="zh-CN"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天，按</a:t>
            </a:r>
            <a:r>
              <a:rPr kumimoji="0" lang="en-US" altLang="zh-CN"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天事假处理；连续旷工</a:t>
            </a:r>
            <a:r>
              <a:rPr kumimoji="0" lang="en-US" altLang="zh-CN"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天或全月累计旷工</a:t>
            </a:r>
            <a:r>
              <a:rPr kumimoji="0" lang="en-US" altLang="zh-CN"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天者，算严重违纪，按自动离职处理，公司有权与其解除劳动合同关系。旷工</a:t>
            </a:r>
            <a:r>
              <a:rPr kumimoji="0" lang="en-US" altLang="zh-CN"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小时按</a:t>
            </a:r>
            <a:r>
              <a:rPr kumimoji="0" lang="en-US" altLang="zh-CN"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小时事假处理。月度内缺勤天数累计达十天及以上，当月绩效为零。</a:t>
            </a:r>
            <a:endParaRPr kumimoji="0" lang="zh-CN" altLang="en-US" sz="18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请假规定</a:t>
            </a:r>
            <a:endParaRPr lang="zh-CN" altLang="en-US" sz="2800" b="1" kern="100">
              <a:solidFill>
                <a:schemeClr val="accent1"/>
              </a:solidFill>
              <a:latin typeface="+mj-ea"/>
              <a:ea typeface="+mj-ea"/>
              <a:cs typeface="Times New Roman" panose="02020603050405020304" pitchFamily="18" charset="0"/>
            </a:endParaRPr>
          </a:p>
        </p:txBody>
      </p:sp>
      <p:sp>
        <p:nvSpPr>
          <p:cNvPr id="21" name="矩形 20"/>
          <p:cNvSpPr/>
          <p:nvPr/>
        </p:nvSpPr>
        <p:spPr bwMode="auto">
          <a:xfrm>
            <a:off x="1014743" y="3705219"/>
            <a:ext cx="10173203" cy="2429301"/>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pic>
        <p:nvPicPr>
          <p:cNvPr id="22" name="图片 21"/>
          <p:cNvPicPr>
            <a:picLocks noChangeAspect="1"/>
          </p:cNvPicPr>
          <p:nvPr/>
        </p:nvPicPr>
        <p:blipFill>
          <a:blip r:embed="rId1"/>
          <a:stretch>
            <a:fillRect/>
          </a:stretch>
        </p:blipFill>
        <p:spPr>
          <a:xfrm>
            <a:off x="1028390" y="1054141"/>
            <a:ext cx="4112436" cy="2354221"/>
          </a:xfrm>
          <a:prstGeom prst="rect">
            <a:avLst/>
          </a:prstGeom>
          <a:ln>
            <a:solidFill>
              <a:schemeClr val="accent1">
                <a:lumMod val="40000"/>
                <a:lumOff val="60000"/>
              </a:schemeClr>
            </a:solidFill>
          </a:ln>
        </p:spPr>
      </p:pic>
      <p:sp>
        <p:nvSpPr>
          <p:cNvPr id="23" name="矩形 22"/>
          <p:cNvSpPr/>
          <p:nvPr/>
        </p:nvSpPr>
        <p:spPr>
          <a:xfrm>
            <a:off x="5330454" y="1482560"/>
            <a:ext cx="5856332" cy="203132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员工因病、事假或休假，必须提前填写</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请（休）假申请单</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，完善请假流程，审批同意后方能请假。临时请假，特指发生紧急事故（交通事故、本人以及本人的直系亲属发生重症疾病需要看护就医）情况下，可以临时以电话和短信请假，事后在</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个小时内补齐书面请假条和医院证明等材料，否则视为矿工。一切只以电话、短信等方式通知视为无效。</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矩形 23"/>
          <p:cNvSpPr/>
          <p:nvPr/>
        </p:nvSpPr>
        <p:spPr>
          <a:xfrm>
            <a:off x="1261077" y="3882619"/>
            <a:ext cx="9775583" cy="2060372"/>
          </a:xfrm>
          <a:prstGeom prst="rect">
            <a:avLst/>
          </a:prstGeom>
        </p:spPr>
        <p:txBody>
          <a:bodyPr wrap="square">
            <a:spAutoFit/>
          </a:bodyPr>
          <a:lstStyle/>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请假以</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小时为单位，未满一小时按一小时计算。</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请假天数在</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天</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天的，需提前一周填写</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请（休）假申请单</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请假天数超过</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天以上的，需提前一个月填写</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请（休）假申请单</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员工填写的</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请（休）假申请单</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需同时获得部门负责人和行政人事负责人的书面同意，请假时间超过</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个小时以上的需获得总经理审批书面同意，请假生效，否则缺勤视为旷工。</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请（休）假申请单</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生效后，交到行政人事部。</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矩形: 圆角 24"/>
          <p:cNvSpPr/>
          <p:nvPr/>
        </p:nvSpPr>
        <p:spPr bwMode="auto">
          <a:xfrm>
            <a:off x="5402411" y="1030686"/>
            <a:ext cx="1345773" cy="389273"/>
          </a:xfrm>
          <a:prstGeom prst="roundRect">
            <a:avLst>
              <a:gd name="adj" fmla="val 9655"/>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6" name="矩形 25"/>
          <p:cNvSpPr/>
          <p:nvPr/>
        </p:nvSpPr>
        <p:spPr>
          <a:xfrm>
            <a:off x="5525241" y="1050158"/>
            <a:ext cx="1107996" cy="36933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请假规定</a:t>
            </a:r>
            <a:endPar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辞职</a:t>
            </a:r>
            <a:endParaRPr lang="zh-CN" altLang="en-US" sz="2800" b="1" kern="100">
              <a:solidFill>
                <a:schemeClr val="accent1"/>
              </a:solidFill>
              <a:latin typeface="+mj-ea"/>
              <a:ea typeface="+mj-ea"/>
              <a:cs typeface="Times New Roman" panose="02020603050405020304" pitchFamily="18" charset="0"/>
            </a:endParaRPr>
          </a:p>
        </p:txBody>
      </p:sp>
      <p:sp>
        <p:nvSpPr>
          <p:cNvPr id="21" name="矩形 20"/>
          <p:cNvSpPr/>
          <p:nvPr/>
        </p:nvSpPr>
        <p:spPr bwMode="auto">
          <a:xfrm>
            <a:off x="3416558" y="3078810"/>
            <a:ext cx="8007305" cy="3064607"/>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2" name="内容占位符 2"/>
          <p:cNvSpPr txBox="1"/>
          <p:nvPr/>
        </p:nvSpPr>
        <p:spPr>
          <a:xfrm>
            <a:off x="3511055" y="3315617"/>
            <a:ext cx="7705943" cy="2725170"/>
          </a:xfrm>
          <a:prstGeom prst="rect">
            <a:avLst/>
          </a:prstGeom>
        </p:spPr>
        <p:txBody>
          <a:bodyPr wrap="square">
            <a:spAutoFit/>
          </a:bodyPr>
          <a:lstStyle>
            <a:defPPr>
              <a:defRPr lang="zh-CN"/>
            </a:defPPr>
            <a:lvl1pPr algn="just">
              <a:lnSpc>
                <a:spcPct val="100000"/>
              </a:lnSpc>
              <a:defRPr>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试用期员工经试用被证明不符合录用条件的；</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员工严重违反公司规章制度的；</a:t>
            </a:r>
            <a:endParaRPr kumimoji="0" lang="en-US" altLang="zh-CN"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严重失职，营私舞弊，给公司造成重大损害的；</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未经公司书面同意，员工同时与其他单位建立劳动或用工关系，对完成本公司的工作任务造成严重影响；或者经公司提出，拒不改正的；</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提供虚假信息、以欺诈手段使公司在不知情或被误导情况下与员工签订劳动合同的；</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依法追究刑事责任的及法律、法规规定的其他情形。</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TextBox 7"/>
          <p:cNvSpPr txBox="1"/>
          <p:nvPr/>
        </p:nvSpPr>
        <p:spPr>
          <a:xfrm>
            <a:off x="3315403" y="1196316"/>
            <a:ext cx="7429446" cy="1200329"/>
          </a:xfrm>
          <a:prstGeom prst="rect">
            <a:avLst/>
          </a:prstGeom>
        </p:spPr>
        <p:txBody>
          <a:bodyPr wrap="square">
            <a:spAutoFit/>
          </a:bodyPr>
          <a:lstStyle>
            <a:defPPr>
              <a:defRPr lang="zh-CN"/>
            </a:defPPr>
            <a:lvl1pPr algn="just">
              <a:lnSpc>
                <a:spcPct val="150000"/>
              </a:lnSpc>
              <a:defRPr>
                <a:solidFill>
                  <a:schemeClr val="accent2"/>
                </a:solidFill>
                <a:latin typeface="微软雅黑 Light" panose="020B0502040204020203" pitchFamily="34" charset="-122"/>
                <a:ea typeface="微软雅黑 Light" panose="020B0502040204020203"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试用期内员工辞职</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应</a:t>
            </a: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提前</a:t>
            </a:r>
            <a:r>
              <a:rPr kumimoji="0" lang="en-US" altLang="zh-CN" sz="18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18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天</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递交辞职申请。正式员工在合同期内，因个人原因提出辞职时，</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须</a:t>
            </a:r>
            <a:r>
              <a:rPr kumimoji="0" lang="zh-CN" altLang="en-US" sz="18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提前</a:t>
            </a:r>
            <a:r>
              <a:rPr kumimoji="0" lang="en-US" altLang="zh-CN" sz="18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rPr>
              <a:t>30</a:t>
            </a:r>
            <a:r>
              <a:rPr kumimoji="0" lang="zh-CN" altLang="en-US" sz="18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天</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以书面形式通知公司，经部门主管书面报行政人事部同意后方能办理离职手续。在获准离职之前，须继续履行其职责，不得擅自离岗。否则公司有权向员工追究有关责任。</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空心弧 23"/>
          <p:cNvSpPr/>
          <p:nvPr/>
        </p:nvSpPr>
        <p:spPr bwMode="auto">
          <a:xfrm>
            <a:off x="945058" y="1196316"/>
            <a:ext cx="1798746" cy="1798746"/>
          </a:xfrm>
          <a:prstGeom prst="blockArc">
            <a:avLst>
              <a:gd name="adj1" fmla="val 7172861"/>
              <a:gd name="adj2" fmla="val 4023536"/>
              <a:gd name="adj3" fmla="val 5181"/>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5" name="矩形 24"/>
          <p:cNvSpPr/>
          <p:nvPr/>
        </p:nvSpPr>
        <p:spPr>
          <a:xfrm>
            <a:off x="1478688" y="1560899"/>
            <a:ext cx="785792" cy="132343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00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rPr>
              <a:t>3</a:t>
            </a:r>
            <a:endParaRPr kumimoji="0" lang="zh-CN" altLang="en-US" sz="8000" b="0" i="0" u="none" strike="noStrike" kern="1200" cap="none" spc="0" normalizeH="0" baseline="0" noProof="0" dirty="0">
              <a:ln>
                <a:noFill/>
              </a:ln>
              <a:solidFill>
                <a:srgbClr val="393A3F"/>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1548419" y="1364290"/>
            <a:ext cx="646331"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rPr>
              <a:t>提前</a:t>
            </a:r>
            <a:endParaRPr kumimoji="0" lang="zh-CN" altLang="en-US" sz="1800" b="0" i="0" u="none" strike="noStrike" kern="1200" cap="none" spc="0" normalizeH="0" baseline="0" noProof="0" dirty="0">
              <a:ln>
                <a:noFill/>
              </a:ln>
              <a:solidFill>
                <a:srgbClr val="393A3F"/>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1610705" y="2683064"/>
            <a:ext cx="441147"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rPr>
              <a:t>天</a:t>
            </a:r>
            <a:endParaRPr kumimoji="0" lang="zh-CN" altLang="en-US" sz="200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endParaRPr>
          </a:p>
        </p:txBody>
      </p:sp>
      <p:sp>
        <p:nvSpPr>
          <p:cNvPr id="28" name="空心弧 27"/>
          <p:cNvSpPr/>
          <p:nvPr/>
        </p:nvSpPr>
        <p:spPr bwMode="auto">
          <a:xfrm>
            <a:off x="952165" y="3833780"/>
            <a:ext cx="1798746" cy="1798746"/>
          </a:xfrm>
          <a:prstGeom prst="blockArc">
            <a:avLst>
              <a:gd name="adj1" fmla="val 7172861"/>
              <a:gd name="adj2" fmla="val 4023536"/>
              <a:gd name="adj3" fmla="val 5181"/>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9" name="矩形 28"/>
          <p:cNvSpPr/>
          <p:nvPr/>
        </p:nvSpPr>
        <p:spPr>
          <a:xfrm>
            <a:off x="1185232" y="4198363"/>
            <a:ext cx="1386918" cy="132343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00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rPr>
              <a:t>30</a:t>
            </a:r>
            <a:endParaRPr kumimoji="0" lang="zh-CN" altLang="en-US" sz="8000" b="0" i="0" u="none" strike="noStrike" kern="1200" cap="none" spc="0" normalizeH="0" baseline="0" noProof="0" dirty="0">
              <a:ln>
                <a:noFill/>
              </a:ln>
              <a:solidFill>
                <a:srgbClr val="393A3F"/>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1555526" y="4001754"/>
            <a:ext cx="646331"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rPr>
              <a:t>提前</a:t>
            </a:r>
            <a:endParaRPr kumimoji="0" lang="zh-CN" altLang="en-US" sz="1800" b="0" i="0" u="none" strike="noStrike" kern="1200" cap="none" spc="0" normalizeH="0" baseline="0" noProof="0" dirty="0">
              <a:ln>
                <a:noFill/>
              </a:ln>
              <a:solidFill>
                <a:srgbClr val="393A3F"/>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1617812" y="5320528"/>
            <a:ext cx="441147"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rPr>
              <a:t>天</a:t>
            </a:r>
            <a:endParaRPr kumimoji="0" lang="zh-CN" altLang="en-US" sz="200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1086754" y="3078810"/>
            <a:ext cx="1569660" cy="369332"/>
          </a:xfrm>
          <a:prstGeom prst="rect">
            <a:avLst/>
          </a:prstGeom>
          <a:solidFill>
            <a:schemeClr val="bg1"/>
          </a:solid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试用期内员工</a:t>
            </a: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矩形 32"/>
          <p:cNvSpPr/>
          <p:nvPr/>
        </p:nvSpPr>
        <p:spPr>
          <a:xfrm>
            <a:off x="1068461" y="5716274"/>
            <a:ext cx="1569660" cy="369332"/>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正式员工</a:t>
            </a: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5" name="矩形 34"/>
          <p:cNvSpPr/>
          <p:nvPr/>
        </p:nvSpPr>
        <p:spPr>
          <a:xfrm>
            <a:off x="3371818" y="2648789"/>
            <a:ext cx="8090145" cy="40011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在合同期，员工有下列情形之一的，公司可随时解除劳动合同：</a:t>
            </a:r>
            <a:endParaRPr kumimoji="0" lang="en-US" altLang="zh-CN" sz="20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bwMode="auto">
          <a:xfrm>
            <a:off x="1611313" y="1707356"/>
            <a:ext cx="9852025" cy="3443288"/>
          </a:xfrm>
          <a:prstGeom prst="roundRect">
            <a:avLst>
              <a:gd name="adj" fmla="val 50000"/>
            </a:avLst>
          </a:prstGeom>
          <a:solidFill>
            <a:srgbClr val="FFFFFF"/>
          </a:solidFill>
          <a:ln w="15875" cap="flat">
            <a:solidFill>
              <a:schemeClr val="accent1">
                <a:lumMod val="60000"/>
                <a:lumOff val="40000"/>
              </a:schemeClr>
            </a:solidFill>
            <a:prstDash val="solid"/>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25" name="Rectangle 7"/>
          <p:cNvSpPr>
            <a:spLocks noChangeArrowheads="1"/>
          </p:cNvSpPr>
          <p:nvPr/>
        </p:nvSpPr>
        <p:spPr bwMode="auto">
          <a:xfrm>
            <a:off x="0" y="2570956"/>
            <a:ext cx="1784350" cy="1644650"/>
          </a:xfrm>
          <a:prstGeom prst="rect">
            <a:avLst/>
          </a:prstGeom>
          <a:gradFill>
            <a:gsLst>
              <a:gs pos="60000">
                <a:schemeClr val="bg1"/>
              </a:gs>
              <a:gs pos="0">
                <a:srgbClr val="57D2E7"/>
              </a:gs>
              <a:gs pos="100000">
                <a:srgbClr val="1BA8BF"/>
              </a:gs>
            </a:gsLst>
            <a:lin ang="5400000" scaled="1"/>
          </a:gradFill>
          <a:ln w="28575"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TextBox 12"/>
          <p:cNvSpPr txBox="1"/>
          <p:nvPr/>
        </p:nvSpPr>
        <p:spPr>
          <a:xfrm>
            <a:off x="3362871" y="2202341"/>
            <a:ext cx="6722520" cy="1200329"/>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lvl="0" algn="l"/>
            <a:r>
              <a:rPr lang="zh-CN" altLang="en-US" sz="7200">
                <a:solidFill>
                  <a:srgbClr val="3D3D3D"/>
                </a:solidFill>
              </a:rPr>
              <a:t>员工薪资福利</a:t>
            </a:r>
            <a:endParaRPr lang="zh-CN" altLang="en-US" sz="7200">
              <a:solidFill>
                <a:srgbClr val="3D3D3D"/>
              </a:solidFill>
            </a:endParaRPr>
          </a:p>
        </p:txBody>
      </p:sp>
      <p:sp>
        <p:nvSpPr>
          <p:cNvPr id="41" name="Oval 9"/>
          <p:cNvSpPr>
            <a:spLocks noChangeArrowheads="1"/>
          </p:cNvSpPr>
          <p:nvPr/>
        </p:nvSpPr>
        <p:spPr bwMode="auto">
          <a:xfrm>
            <a:off x="950412" y="2360569"/>
            <a:ext cx="2069514" cy="2081300"/>
          </a:xfrm>
          <a:prstGeom prst="ellipse">
            <a:avLst/>
          </a:prstGeom>
          <a:gradFill>
            <a:gsLst>
              <a:gs pos="70000">
                <a:schemeClr val="bg2"/>
              </a:gs>
              <a:gs pos="0">
                <a:srgbClr val="FEA67E"/>
              </a:gs>
              <a:gs pos="100000">
                <a:srgbClr val="FD6F2F"/>
              </a:gs>
            </a:gsLst>
            <a:lin ang="5400000" scaled="1"/>
          </a:gra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Oval 9"/>
          <p:cNvSpPr>
            <a:spLocks noChangeArrowheads="1"/>
          </p:cNvSpPr>
          <p:nvPr/>
        </p:nvSpPr>
        <p:spPr bwMode="auto">
          <a:xfrm>
            <a:off x="1036179" y="2452917"/>
            <a:ext cx="1885864" cy="1896604"/>
          </a:xfrm>
          <a:prstGeom prst="ellipse">
            <a:avLst/>
          </a:prstGeom>
          <a:noFill/>
          <a:ln w="9525" cap="flat">
            <a:solidFill>
              <a:schemeClr val="accent2"/>
            </a:solidFill>
            <a:prstDash val="dash"/>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1DB5CD"/>
              </a:solidFill>
              <a:effectLst/>
              <a:uLnTx/>
              <a:uFillTx/>
              <a:latin typeface="Lifeline JL" panose="00000400000000000000" pitchFamily="2" charset="0"/>
              <a:ea typeface="微软雅黑" panose="020B0503020204020204" pitchFamily="34" charset="-122"/>
              <a:cs typeface="+mn-ea"/>
            </a:endParaRPr>
          </a:p>
        </p:txBody>
      </p:sp>
      <p:sp>
        <p:nvSpPr>
          <p:cNvPr id="43" name="Rectangle 10"/>
          <p:cNvSpPr>
            <a:spLocks noChangeArrowheads="1"/>
          </p:cNvSpPr>
          <p:nvPr/>
        </p:nvSpPr>
        <p:spPr bwMode="auto">
          <a:xfrm>
            <a:off x="1486968" y="2469951"/>
            <a:ext cx="81592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3</a:t>
            </a:r>
            <a:endParaRPr kumimoji="0" lang="zh-CN" altLang="zh-CN" sz="1800" b="0" i="0" u="none" strike="noStrike" kern="1200" cap="none" spc="0" normalizeH="0" baseline="0" noProof="0">
              <a:ln>
                <a:noFill/>
              </a:ln>
              <a:solidFill>
                <a:srgbClr val="005D7F"/>
              </a:solidFill>
              <a:effectLst/>
              <a:uLnTx/>
              <a:uFillTx/>
              <a:latin typeface="Impact" panose="020B0806030902050204" pitchFamily="34" charset="0"/>
              <a:ea typeface="宋体" panose="02010600030101010101" pitchFamily="2" charset="-122"/>
              <a:cs typeface="+mn-cs"/>
            </a:endParaRPr>
          </a:p>
        </p:txBody>
      </p:sp>
      <p:sp>
        <p:nvSpPr>
          <p:cNvPr id="21" name="TextBox 25"/>
          <p:cNvSpPr txBox="1"/>
          <p:nvPr/>
        </p:nvSpPr>
        <p:spPr>
          <a:xfrm>
            <a:off x="3724428" y="3593151"/>
            <a:ext cx="1204729"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薪酬构成</a:t>
            </a:r>
            <a:endParaRPr lang="zh-CN" altLang="en-US" sz="2000">
              <a:solidFill>
                <a:srgbClr val="484849"/>
              </a:solidFill>
              <a:ea typeface="微软雅黑" panose="020B0503020204020204" pitchFamily="34" charset="-122"/>
            </a:endParaRPr>
          </a:p>
        </p:txBody>
      </p:sp>
      <p:sp>
        <p:nvSpPr>
          <p:cNvPr id="22" name="Freeform 21"/>
          <p:cNvSpPr>
            <a:spLocks noEditPoints="1"/>
          </p:cNvSpPr>
          <p:nvPr/>
        </p:nvSpPr>
        <p:spPr bwMode="auto">
          <a:xfrm>
            <a:off x="3560994" y="3658462"/>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23" name="TextBox 29"/>
          <p:cNvSpPr txBox="1"/>
          <p:nvPr/>
        </p:nvSpPr>
        <p:spPr>
          <a:xfrm>
            <a:off x="6683538" y="3593151"/>
            <a:ext cx="2366616"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薪酬发放</a:t>
            </a:r>
            <a:endParaRPr lang="zh-CN" altLang="en-US" sz="2000">
              <a:solidFill>
                <a:srgbClr val="484849"/>
              </a:solidFill>
              <a:ea typeface="微软雅黑" panose="020B0503020204020204" pitchFamily="34" charset="-122"/>
            </a:endParaRPr>
          </a:p>
        </p:txBody>
      </p:sp>
      <p:sp>
        <p:nvSpPr>
          <p:cNvPr id="27" name="Freeform 21"/>
          <p:cNvSpPr>
            <a:spLocks noEditPoints="1"/>
          </p:cNvSpPr>
          <p:nvPr/>
        </p:nvSpPr>
        <p:spPr bwMode="auto">
          <a:xfrm>
            <a:off x="6507509" y="3658462"/>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28" name="TextBox 58"/>
          <p:cNvSpPr txBox="1"/>
          <p:nvPr/>
        </p:nvSpPr>
        <p:spPr>
          <a:xfrm>
            <a:off x="3724428" y="3949411"/>
            <a:ext cx="2270210"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社会保险</a:t>
            </a:r>
            <a:endParaRPr lang="zh-CN" altLang="en-US" sz="2000">
              <a:solidFill>
                <a:srgbClr val="484849"/>
              </a:solidFill>
              <a:ea typeface="微软雅黑" panose="020B0503020204020204" pitchFamily="34" charset="-122"/>
            </a:endParaRPr>
          </a:p>
        </p:txBody>
      </p:sp>
      <p:sp>
        <p:nvSpPr>
          <p:cNvPr id="29" name="Freeform 21"/>
          <p:cNvSpPr>
            <a:spLocks noEditPoints="1"/>
          </p:cNvSpPr>
          <p:nvPr/>
        </p:nvSpPr>
        <p:spPr bwMode="auto">
          <a:xfrm>
            <a:off x="3560994" y="4014722"/>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30" name="TextBox 60"/>
          <p:cNvSpPr txBox="1"/>
          <p:nvPr/>
        </p:nvSpPr>
        <p:spPr>
          <a:xfrm>
            <a:off x="6683538" y="3949411"/>
            <a:ext cx="2366616"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绩效考核</a:t>
            </a:r>
            <a:endParaRPr lang="zh-CN" altLang="en-US" sz="2000">
              <a:solidFill>
                <a:srgbClr val="484849"/>
              </a:solidFill>
              <a:ea typeface="微软雅黑" panose="020B0503020204020204" pitchFamily="34" charset="-122"/>
            </a:endParaRPr>
          </a:p>
        </p:txBody>
      </p:sp>
      <p:sp>
        <p:nvSpPr>
          <p:cNvPr id="31" name="Freeform 21"/>
          <p:cNvSpPr>
            <a:spLocks noEditPoints="1"/>
          </p:cNvSpPr>
          <p:nvPr/>
        </p:nvSpPr>
        <p:spPr bwMode="auto">
          <a:xfrm>
            <a:off x="6507509" y="4014722"/>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695">
        <p15:prstTrans prst="pageCurlDouble"/>
      </p:transition>
    </mc:Choice>
    <mc:Fallback>
      <p:transition spd="slow" advTm="369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薪酬与福利</a:t>
            </a:r>
            <a:endParaRPr lang="zh-CN" altLang="en-US" sz="2800" b="1" kern="100">
              <a:solidFill>
                <a:schemeClr val="accent1"/>
              </a:solidFill>
              <a:latin typeface="+mj-ea"/>
              <a:ea typeface="+mj-ea"/>
              <a:cs typeface="Times New Roman" panose="02020603050405020304" pitchFamily="18" charset="0"/>
            </a:endParaRPr>
          </a:p>
        </p:txBody>
      </p:sp>
      <p:sp>
        <p:nvSpPr>
          <p:cNvPr id="21" name="矩形 20"/>
          <p:cNvSpPr/>
          <p:nvPr/>
        </p:nvSpPr>
        <p:spPr>
          <a:xfrm>
            <a:off x="3746219" y="888115"/>
            <a:ext cx="4567104"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员工的薪资结构：</a:t>
            </a:r>
            <a:endParaRPr kumimoji="0" lang="zh-CN" altLang="en-US" sz="2400" b="1"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2" name="矩形: 圆角 21"/>
          <p:cNvSpPr/>
          <p:nvPr/>
        </p:nvSpPr>
        <p:spPr bwMode="auto">
          <a:xfrm>
            <a:off x="1057821" y="1636610"/>
            <a:ext cx="2504244" cy="602806"/>
          </a:xfrm>
          <a:prstGeom prst="roundRect">
            <a:avLst>
              <a:gd name="adj" fmla="val 9283"/>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23" name="矩形 22"/>
          <p:cNvSpPr/>
          <p:nvPr/>
        </p:nvSpPr>
        <p:spPr>
          <a:xfrm>
            <a:off x="1293545" y="1715833"/>
            <a:ext cx="2022861"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基本工资</a:t>
            </a:r>
            <a:endParaRPr kumimoji="0" lang="zh-CN" altLang="en-US" sz="2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4" name="矩形: 圆角 23"/>
          <p:cNvSpPr/>
          <p:nvPr/>
        </p:nvSpPr>
        <p:spPr bwMode="auto">
          <a:xfrm>
            <a:off x="4782617" y="1636610"/>
            <a:ext cx="2504244" cy="602806"/>
          </a:xfrm>
          <a:prstGeom prst="roundRect">
            <a:avLst>
              <a:gd name="adj" fmla="val 9283"/>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5" name="矩形 24"/>
          <p:cNvSpPr/>
          <p:nvPr/>
        </p:nvSpPr>
        <p:spPr>
          <a:xfrm>
            <a:off x="5018341" y="1715833"/>
            <a:ext cx="2022861"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岗位工资</a:t>
            </a:r>
            <a:endParaRPr kumimoji="0" lang="zh-CN" altLang="en-US" sz="2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6" name="文本框 25"/>
          <p:cNvSpPr txBox="1"/>
          <p:nvPr/>
        </p:nvSpPr>
        <p:spPr>
          <a:xfrm>
            <a:off x="3881587" y="1522514"/>
            <a:ext cx="817232"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endParaRPr kumimoji="0" lang="zh-CN" altLang="en-US" sz="4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矩形: 圆角 26"/>
          <p:cNvSpPr/>
          <p:nvPr/>
        </p:nvSpPr>
        <p:spPr bwMode="auto">
          <a:xfrm>
            <a:off x="8399102" y="1636610"/>
            <a:ext cx="2504244" cy="602806"/>
          </a:xfrm>
          <a:prstGeom prst="roundRect">
            <a:avLst>
              <a:gd name="adj" fmla="val 9283"/>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8" name="矩形 27"/>
          <p:cNvSpPr/>
          <p:nvPr/>
        </p:nvSpPr>
        <p:spPr>
          <a:xfrm>
            <a:off x="8634826" y="1715833"/>
            <a:ext cx="2022861"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业绩工资</a:t>
            </a:r>
            <a:endParaRPr kumimoji="0" lang="zh-CN" altLang="en-US" sz="24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9" name="文本框 28"/>
          <p:cNvSpPr txBox="1"/>
          <p:nvPr/>
        </p:nvSpPr>
        <p:spPr>
          <a:xfrm>
            <a:off x="7525620" y="1522514"/>
            <a:ext cx="817232"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endParaRPr kumimoji="0" lang="zh-CN" altLang="en-US" sz="4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0" name="矩形 29"/>
          <p:cNvSpPr/>
          <p:nvPr/>
        </p:nvSpPr>
        <p:spPr>
          <a:xfrm>
            <a:off x="1038296" y="2478257"/>
            <a:ext cx="2551066" cy="1077218"/>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基本工资：</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是薪酬中保障劳动者基本生活的部分，是维持劳动者劳动力再生产所必需的。</a:t>
            </a:r>
            <a:endParaRPr kumimoji="0" lang="zh-CN" altLang="en-US" sz="16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31" name="矩形 30"/>
          <p:cNvSpPr/>
          <p:nvPr/>
        </p:nvSpPr>
        <p:spPr>
          <a:xfrm>
            <a:off x="4585647" y="2559840"/>
            <a:ext cx="2996697" cy="132343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岗位工资：</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是按照各个不同职务（岗位）的业务技术要求、劳动条件、责任等因素确定的。工作变动，职务（岗位、技术）薪酬也随着变动。</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2" name="矩形 31"/>
          <p:cNvSpPr/>
          <p:nvPr/>
        </p:nvSpPr>
        <p:spPr>
          <a:xfrm>
            <a:off x="8049416" y="2406632"/>
            <a:ext cx="3181730" cy="2308324"/>
          </a:xfrm>
          <a:prstGeom prst="rect">
            <a:avLst/>
          </a:prstGeom>
        </p:spPr>
        <p:txBody>
          <a:bodyPr wrap="square">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业绩工资：</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也称浮动薪酬，是根据企业经营效益的好坏、个人的业绩优劣来确定。</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月度实际业绩工资</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月度绩效标准工资</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考核结果</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月度考核体系根据公司</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员工月度绩效考核制度</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执行。</a:t>
            </a:r>
            <a:endPar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矩形 32"/>
          <p:cNvSpPr/>
          <p:nvPr/>
        </p:nvSpPr>
        <p:spPr>
          <a:xfrm>
            <a:off x="2304975" y="5694183"/>
            <a:ext cx="695575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个人薪酬需保密，不得以任何形式泄露其个人薪酬</a:t>
            </a:r>
            <a:endParaRPr kumimoji="0" lang="zh-CN" altLang="en-US" sz="24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p:txBody>
      </p:sp>
      <p:sp>
        <p:nvSpPr>
          <p:cNvPr id="35" name="矩形 34"/>
          <p:cNvSpPr/>
          <p:nvPr/>
        </p:nvSpPr>
        <p:spPr>
          <a:xfrm>
            <a:off x="990088" y="4053882"/>
            <a:ext cx="6002906" cy="923330"/>
          </a:xfrm>
          <a:prstGeom prst="rect">
            <a:avLst/>
          </a:prstGeo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补贴：</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根据公司发布的补贴政策，在标准内报销。</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单项奖励：</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各部门</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体系根据单项突出业绩单独发放。</a:t>
            </a: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grpSp>
        <p:nvGrpSpPr>
          <p:cNvPr id="36" name="Group 4"/>
          <p:cNvGrpSpPr>
            <a:grpSpLocks noChangeAspect="1"/>
          </p:cNvGrpSpPr>
          <p:nvPr/>
        </p:nvGrpSpPr>
        <p:grpSpPr bwMode="auto">
          <a:xfrm>
            <a:off x="1135906" y="5226297"/>
            <a:ext cx="1084372" cy="960305"/>
            <a:chOff x="3554" y="636"/>
            <a:chExt cx="1346" cy="1192"/>
          </a:xfrm>
        </p:grpSpPr>
        <p:sp>
          <p:nvSpPr>
            <p:cNvPr id="37" name="Freeform 5"/>
            <p:cNvSpPr/>
            <p:nvPr/>
          </p:nvSpPr>
          <p:spPr bwMode="auto">
            <a:xfrm>
              <a:off x="3554" y="636"/>
              <a:ext cx="1346" cy="1192"/>
            </a:xfrm>
            <a:custGeom>
              <a:avLst/>
              <a:gdLst>
                <a:gd name="T0" fmla="*/ 2175 w 3876"/>
                <a:gd name="T1" fmla="*/ 211 h 3427"/>
                <a:gd name="T2" fmla="*/ 3775 w 3876"/>
                <a:gd name="T3" fmla="*/ 3013 h 3427"/>
                <a:gd name="T4" fmla="*/ 3542 w 3876"/>
                <a:gd name="T5" fmla="*/ 3427 h 3427"/>
                <a:gd name="T6" fmla="*/ 341 w 3876"/>
                <a:gd name="T7" fmla="*/ 3426 h 3427"/>
                <a:gd name="T8" fmla="*/ 102 w 3876"/>
                <a:gd name="T9" fmla="*/ 3015 h 3427"/>
                <a:gd name="T10" fmla="*/ 1703 w 3876"/>
                <a:gd name="T11" fmla="*/ 214 h 3427"/>
                <a:gd name="T12" fmla="*/ 2175 w 3876"/>
                <a:gd name="T13" fmla="*/ 211 h 3427"/>
              </a:gdLst>
              <a:ahLst/>
              <a:cxnLst>
                <a:cxn ang="0">
                  <a:pos x="T0" y="T1"/>
                </a:cxn>
                <a:cxn ang="0">
                  <a:pos x="T2" y="T3"/>
                </a:cxn>
                <a:cxn ang="0">
                  <a:pos x="T4" y="T5"/>
                </a:cxn>
                <a:cxn ang="0">
                  <a:pos x="T6" y="T7"/>
                </a:cxn>
                <a:cxn ang="0">
                  <a:pos x="T8" y="T9"/>
                </a:cxn>
                <a:cxn ang="0">
                  <a:pos x="T10" y="T11"/>
                </a:cxn>
                <a:cxn ang="0">
                  <a:pos x="T12" y="T13"/>
                </a:cxn>
              </a:cxnLst>
              <a:rect l="0" t="0" r="r" b="b"/>
              <a:pathLst>
                <a:path w="3876" h="3427">
                  <a:moveTo>
                    <a:pt x="2175" y="211"/>
                  </a:moveTo>
                  <a:lnTo>
                    <a:pt x="3775" y="3013"/>
                  </a:lnTo>
                  <a:cubicBezTo>
                    <a:pt x="3876" y="3252"/>
                    <a:pt x="3800" y="3395"/>
                    <a:pt x="3542" y="3427"/>
                  </a:cubicBezTo>
                  <a:lnTo>
                    <a:pt x="341" y="3426"/>
                  </a:lnTo>
                  <a:cubicBezTo>
                    <a:pt x="84" y="3395"/>
                    <a:pt x="0" y="3257"/>
                    <a:pt x="102" y="3015"/>
                  </a:cubicBezTo>
                  <a:lnTo>
                    <a:pt x="1703" y="214"/>
                  </a:lnTo>
                  <a:cubicBezTo>
                    <a:pt x="1858" y="5"/>
                    <a:pt x="2019" y="0"/>
                    <a:pt x="2175" y="2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38" name="Freeform 6"/>
            <p:cNvSpPr/>
            <p:nvPr/>
          </p:nvSpPr>
          <p:spPr bwMode="auto">
            <a:xfrm>
              <a:off x="3735" y="826"/>
              <a:ext cx="985" cy="872"/>
            </a:xfrm>
            <a:custGeom>
              <a:avLst/>
              <a:gdLst>
                <a:gd name="T0" fmla="*/ 1418 w 2836"/>
                <a:gd name="T1" fmla="*/ 0 h 2504"/>
                <a:gd name="T2" fmla="*/ 2127 w 2836"/>
                <a:gd name="T3" fmla="*/ 1252 h 2504"/>
                <a:gd name="T4" fmla="*/ 2836 w 2836"/>
                <a:gd name="T5" fmla="*/ 2504 h 2504"/>
                <a:gd name="T6" fmla="*/ 1418 w 2836"/>
                <a:gd name="T7" fmla="*/ 2504 h 2504"/>
                <a:gd name="T8" fmla="*/ 0 w 2836"/>
                <a:gd name="T9" fmla="*/ 2504 h 2504"/>
                <a:gd name="T10" fmla="*/ 709 w 2836"/>
                <a:gd name="T11" fmla="*/ 1252 h 2504"/>
                <a:gd name="T12" fmla="*/ 1418 w 2836"/>
                <a:gd name="T13" fmla="*/ 0 h 2504"/>
              </a:gdLst>
              <a:ahLst/>
              <a:cxnLst>
                <a:cxn ang="0">
                  <a:pos x="T0" y="T1"/>
                </a:cxn>
                <a:cxn ang="0">
                  <a:pos x="T2" y="T3"/>
                </a:cxn>
                <a:cxn ang="0">
                  <a:pos x="T4" y="T5"/>
                </a:cxn>
                <a:cxn ang="0">
                  <a:pos x="T6" y="T7"/>
                </a:cxn>
                <a:cxn ang="0">
                  <a:pos x="T8" y="T9"/>
                </a:cxn>
                <a:cxn ang="0">
                  <a:pos x="T10" y="T11"/>
                </a:cxn>
                <a:cxn ang="0">
                  <a:pos x="T12" y="T13"/>
                </a:cxn>
              </a:cxnLst>
              <a:rect l="0" t="0" r="r" b="b"/>
              <a:pathLst>
                <a:path w="2836" h="2504">
                  <a:moveTo>
                    <a:pt x="1418" y="0"/>
                  </a:moveTo>
                  <a:lnTo>
                    <a:pt x="2127" y="1252"/>
                  </a:lnTo>
                  <a:lnTo>
                    <a:pt x="2836" y="2504"/>
                  </a:lnTo>
                  <a:lnTo>
                    <a:pt x="1418" y="2504"/>
                  </a:lnTo>
                  <a:lnTo>
                    <a:pt x="0" y="2504"/>
                  </a:lnTo>
                  <a:lnTo>
                    <a:pt x="709" y="1252"/>
                  </a:lnTo>
                  <a:lnTo>
                    <a:pt x="1418" y="0"/>
                  </a:lnTo>
                  <a:close/>
                </a:path>
              </a:pathLst>
            </a:custGeom>
            <a:solidFill>
              <a:srgbClr val="FFE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39" name="Freeform 7"/>
            <p:cNvSpPr>
              <a:spLocks noEditPoints="1"/>
            </p:cNvSpPr>
            <p:nvPr/>
          </p:nvSpPr>
          <p:spPr bwMode="auto">
            <a:xfrm>
              <a:off x="4163" y="1021"/>
              <a:ext cx="129" cy="620"/>
            </a:xfrm>
            <a:custGeom>
              <a:avLst/>
              <a:gdLst>
                <a:gd name="T0" fmla="*/ 224 w 370"/>
                <a:gd name="T1" fmla="*/ 1418 h 1781"/>
                <a:gd name="T2" fmla="*/ 255 w 370"/>
                <a:gd name="T3" fmla="*/ 1428 h 1781"/>
                <a:gd name="T4" fmla="*/ 283 w 370"/>
                <a:gd name="T5" fmla="*/ 1441 h 1781"/>
                <a:gd name="T6" fmla="*/ 307 w 370"/>
                <a:gd name="T7" fmla="*/ 1459 h 1781"/>
                <a:gd name="T8" fmla="*/ 327 w 370"/>
                <a:gd name="T9" fmla="*/ 1479 h 1781"/>
                <a:gd name="T10" fmla="*/ 343 w 370"/>
                <a:gd name="T11" fmla="*/ 1503 h 1781"/>
                <a:gd name="T12" fmla="*/ 356 w 370"/>
                <a:gd name="T13" fmla="*/ 1530 h 1781"/>
                <a:gd name="T14" fmla="*/ 364 w 370"/>
                <a:gd name="T15" fmla="*/ 1562 h 1781"/>
                <a:gd name="T16" fmla="*/ 369 w 370"/>
                <a:gd name="T17" fmla="*/ 1608 h 1781"/>
                <a:gd name="T18" fmla="*/ 360 w 370"/>
                <a:gd name="T19" fmla="*/ 1651 h 1781"/>
                <a:gd name="T20" fmla="*/ 349 w 370"/>
                <a:gd name="T21" fmla="*/ 1681 h 1781"/>
                <a:gd name="T22" fmla="*/ 334 w 370"/>
                <a:gd name="T23" fmla="*/ 1707 h 1781"/>
                <a:gd name="T24" fmla="*/ 316 w 370"/>
                <a:gd name="T25" fmla="*/ 1728 h 1781"/>
                <a:gd name="T26" fmla="*/ 294 w 370"/>
                <a:gd name="T27" fmla="*/ 1747 h 1781"/>
                <a:gd name="T28" fmla="*/ 268 w 370"/>
                <a:gd name="T29" fmla="*/ 1761 h 1781"/>
                <a:gd name="T30" fmla="*/ 238 w 370"/>
                <a:gd name="T31" fmla="*/ 1773 h 1781"/>
                <a:gd name="T32" fmla="*/ 205 w 370"/>
                <a:gd name="T33" fmla="*/ 1780 h 1781"/>
                <a:gd name="T34" fmla="*/ 159 w 370"/>
                <a:gd name="T35" fmla="*/ 1778 h 1781"/>
                <a:gd name="T36" fmla="*/ 126 w 370"/>
                <a:gd name="T37" fmla="*/ 1771 h 1781"/>
                <a:gd name="T38" fmla="*/ 98 w 370"/>
                <a:gd name="T39" fmla="*/ 1760 h 1781"/>
                <a:gd name="T40" fmla="*/ 72 w 370"/>
                <a:gd name="T41" fmla="*/ 1744 h 1781"/>
                <a:gd name="T42" fmla="*/ 50 w 370"/>
                <a:gd name="T43" fmla="*/ 1725 h 1781"/>
                <a:gd name="T44" fmla="*/ 33 w 370"/>
                <a:gd name="T45" fmla="*/ 1702 h 1781"/>
                <a:gd name="T46" fmla="*/ 19 w 370"/>
                <a:gd name="T47" fmla="*/ 1677 h 1781"/>
                <a:gd name="T48" fmla="*/ 9 w 370"/>
                <a:gd name="T49" fmla="*/ 1647 h 1781"/>
                <a:gd name="T50" fmla="*/ 0 w 370"/>
                <a:gd name="T51" fmla="*/ 1608 h 1781"/>
                <a:gd name="T52" fmla="*/ 4 w 370"/>
                <a:gd name="T53" fmla="*/ 1562 h 1781"/>
                <a:gd name="T54" fmla="*/ 14 w 370"/>
                <a:gd name="T55" fmla="*/ 1530 h 1781"/>
                <a:gd name="T56" fmla="*/ 26 w 370"/>
                <a:gd name="T57" fmla="*/ 1503 h 1781"/>
                <a:gd name="T58" fmla="*/ 43 w 370"/>
                <a:gd name="T59" fmla="*/ 1479 h 1781"/>
                <a:gd name="T60" fmla="*/ 62 w 370"/>
                <a:gd name="T61" fmla="*/ 1459 h 1781"/>
                <a:gd name="T62" fmla="*/ 86 w 370"/>
                <a:gd name="T63" fmla="*/ 1441 h 1781"/>
                <a:gd name="T64" fmla="*/ 113 w 370"/>
                <a:gd name="T65" fmla="*/ 1428 h 1781"/>
                <a:gd name="T66" fmla="*/ 145 w 370"/>
                <a:gd name="T67" fmla="*/ 1418 h 1781"/>
                <a:gd name="T68" fmla="*/ 0 w 370"/>
                <a:gd name="T69" fmla="*/ 150 h 1781"/>
                <a:gd name="T70" fmla="*/ 7 w 370"/>
                <a:gd name="T71" fmla="*/ 107 h 1781"/>
                <a:gd name="T72" fmla="*/ 24 w 370"/>
                <a:gd name="T73" fmla="*/ 69 h 1781"/>
                <a:gd name="T74" fmla="*/ 55 w 370"/>
                <a:gd name="T75" fmla="*/ 39 h 1781"/>
                <a:gd name="T76" fmla="*/ 93 w 370"/>
                <a:gd name="T77" fmla="*/ 16 h 1781"/>
                <a:gd name="T78" fmla="*/ 138 w 370"/>
                <a:gd name="T79" fmla="*/ 3 h 1781"/>
                <a:gd name="T80" fmla="*/ 211 w 370"/>
                <a:gd name="T81" fmla="*/ 1 h 1781"/>
                <a:gd name="T82" fmla="*/ 248 w 370"/>
                <a:gd name="T83" fmla="*/ 6 h 1781"/>
                <a:gd name="T84" fmla="*/ 283 w 370"/>
                <a:gd name="T85" fmla="*/ 16 h 1781"/>
                <a:gd name="T86" fmla="*/ 311 w 370"/>
                <a:gd name="T87" fmla="*/ 31 h 1781"/>
                <a:gd name="T88" fmla="*/ 336 w 370"/>
                <a:gd name="T89" fmla="*/ 56 h 1781"/>
                <a:gd name="T90" fmla="*/ 353 w 370"/>
                <a:gd name="T91" fmla="*/ 87 h 1781"/>
                <a:gd name="T92" fmla="*/ 364 w 370"/>
                <a:gd name="T93" fmla="*/ 127 h 1781"/>
                <a:gd name="T94" fmla="*/ 369 w 370"/>
                <a:gd name="T95" fmla="*/ 176 h 1781"/>
                <a:gd name="T96" fmla="*/ 293 w 370"/>
                <a:gd name="T97" fmla="*/ 1116 h 1781"/>
                <a:gd name="T98" fmla="*/ 287 w 370"/>
                <a:gd name="T99" fmla="*/ 1160 h 1781"/>
                <a:gd name="T100" fmla="*/ 285 w 370"/>
                <a:gd name="T101" fmla="*/ 1236 h 1781"/>
                <a:gd name="T102" fmla="*/ 280 w 370"/>
                <a:gd name="T103" fmla="*/ 1269 h 1781"/>
                <a:gd name="T104" fmla="*/ 267 w 370"/>
                <a:gd name="T105" fmla="*/ 1294 h 1781"/>
                <a:gd name="T106" fmla="*/ 248 w 370"/>
                <a:gd name="T107" fmla="*/ 1317 h 1781"/>
                <a:gd name="T108" fmla="*/ 218 w 370"/>
                <a:gd name="T109" fmla="*/ 1337 h 1781"/>
                <a:gd name="T110" fmla="*/ 182 w 370"/>
                <a:gd name="T111" fmla="*/ 1341 h 1781"/>
                <a:gd name="T112" fmla="*/ 143 w 370"/>
                <a:gd name="T113" fmla="*/ 1332 h 1781"/>
                <a:gd name="T114" fmla="*/ 118 w 370"/>
                <a:gd name="T115" fmla="*/ 1317 h 1781"/>
                <a:gd name="T116" fmla="*/ 99 w 370"/>
                <a:gd name="T117" fmla="*/ 1294 h 1781"/>
                <a:gd name="T118" fmla="*/ 89 w 370"/>
                <a:gd name="T119" fmla="*/ 1268 h 1781"/>
                <a:gd name="T120" fmla="*/ 83 w 370"/>
                <a:gd name="T121" fmla="*/ 1231 h 1781"/>
                <a:gd name="T122" fmla="*/ 79 w 370"/>
                <a:gd name="T123" fmla="*/ 1152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1781">
                  <a:moveTo>
                    <a:pt x="185" y="1413"/>
                  </a:moveTo>
                  <a:lnTo>
                    <a:pt x="185" y="1413"/>
                  </a:lnTo>
                  <a:lnTo>
                    <a:pt x="195" y="1414"/>
                  </a:lnTo>
                  <a:lnTo>
                    <a:pt x="205" y="1416"/>
                  </a:lnTo>
                  <a:lnTo>
                    <a:pt x="215" y="1417"/>
                  </a:lnTo>
                  <a:lnTo>
                    <a:pt x="219" y="1418"/>
                  </a:lnTo>
                  <a:lnTo>
                    <a:pt x="224" y="1418"/>
                  </a:lnTo>
                  <a:lnTo>
                    <a:pt x="230" y="1420"/>
                  </a:lnTo>
                  <a:lnTo>
                    <a:pt x="234" y="1421"/>
                  </a:lnTo>
                  <a:lnTo>
                    <a:pt x="238" y="1423"/>
                  </a:lnTo>
                  <a:lnTo>
                    <a:pt x="242" y="1424"/>
                  </a:lnTo>
                  <a:lnTo>
                    <a:pt x="247" y="1426"/>
                  </a:lnTo>
                  <a:lnTo>
                    <a:pt x="251" y="1427"/>
                  </a:lnTo>
                  <a:lnTo>
                    <a:pt x="255" y="1428"/>
                  </a:lnTo>
                  <a:lnTo>
                    <a:pt x="260" y="1430"/>
                  </a:lnTo>
                  <a:lnTo>
                    <a:pt x="264" y="1431"/>
                  </a:lnTo>
                  <a:lnTo>
                    <a:pt x="268" y="1434"/>
                  </a:lnTo>
                  <a:lnTo>
                    <a:pt x="271" y="1436"/>
                  </a:lnTo>
                  <a:lnTo>
                    <a:pt x="275" y="1437"/>
                  </a:lnTo>
                  <a:lnTo>
                    <a:pt x="280" y="1440"/>
                  </a:lnTo>
                  <a:lnTo>
                    <a:pt x="283" y="1441"/>
                  </a:lnTo>
                  <a:lnTo>
                    <a:pt x="287" y="1444"/>
                  </a:lnTo>
                  <a:lnTo>
                    <a:pt x="290" y="1446"/>
                  </a:lnTo>
                  <a:lnTo>
                    <a:pt x="294" y="1449"/>
                  </a:lnTo>
                  <a:lnTo>
                    <a:pt x="297" y="1451"/>
                  </a:lnTo>
                  <a:lnTo>
                    <a:pt x="300" y="1453"/>
                  </a:lnTo>
                  <a:lnTo>
                    <a:pt x="303" y="1456"/>
                  </a:lnTo>
                  <a:lnTo>
                    <a:pt x="307" y="1459"/>
                  </a:lnTo>
                  <a:lnTo>
                    <a:pt x="310" y="1461"/>
                  </a:lnTo>
                  <a:lnTo>
                    <a:pt x="313" y="1464"/>
                  </a:lnTo>
                  <a:lnTo>
                    <a:pt x="316" y="1467"/>
                  </a:lnTo>
                  <a:lnTo>
                    <a:pt x="318" y="1470"/>
                  </a:lnTo>
                  <a:lnTo>
                    <a:pt x="321" y="1473"/>
                  </a:lnTo>
                  <a:lnTo>
                    <a:pt x="324" y="1476"/>
                  </a:lnTo>
                  <a:lnTo>
                    <a:pt x="327" y="1479"/>
                  </a:lnTo>
                  <a:lnTo>
                    <a:pt x="329" y="1482"/>
                  </a:lnTo>
                  <a:lnTo>
                    <a:pt x="331" y="1486"/>
                  </a:lnTo>
                  <a:lnTo>
                    <a:pt x="334" y="1489"/>
                  </a:lnTo>
                  <a:lnTo>
                    <a:pt x="337" y="1492"/>
                  </a:lnTo>
                  <a:lnTo>
                    <a:pt x="339" y="1496"/>
                  </a:lnTo>
                  <a:lnTo>
                    <a:pt x="341" y="1499"/>
                  </a:lnTo>
                  <a:lnTo>
                    <a:pt x="343" y="1503"/>
                  </a:lnTo>
                  <a:lnTo>
                    <a:pt x="346" y="1507"/>
                  </a:lnTo>
                  <a:lnTo>
                    <a:pt x="347" y="1510"/>
                  </a:lnTo>
                  <a:lnTo>
                    <a:pt x="349" y="1515"/>
                  </a:lnTo>
                  <a:lnTo>
                    <a:pt x="351" y="1519"/>
                  </a:lnTo>
                  <a:lnTo>
                    <a:pt x="353" y="1523"/>
                  </a:lnTo>
                  <a:lnTo>
                    <a:pt x="354" y="1526"/>
                  </a:lnTo>
                  <a:lnTo>
                    <a:pt x="356" y="1530"/>
                  </a:lnTo>
                  <a:lnTo>
                    <a:pt x="357" y="1535"/>
                  </a:lnTo>
                  <a:lnTo>
                    <a:pt x="359" y="1539"/>
                  </a:lnTo>
                  <a:lnTo>
                    <a:pt x="360" y="1545"/>
                  </a:lnTo>
                  <a:lnTo>
                    <a:pt x="362" y="1549"/>
                  </a:lnTo>
                  <a:lnTo>
                    <a:pt x="363" y="1553"/>
                  </a:lnTo>
                  <a:lnTo>
                    <a:pt x="364" y="1558"/>
                  </a:lnTo>
                  <a:lnTo>
                    <a:pt x="364" y="1562"/>
                  </a:lnTo>
                  <a:lnTo>
                    <a:pt x="366" y="1568"/>
                  </a:lnTo>
                  <a:lnTo>
                    <a:pt x="367" y="1572"/>
                  </a:lnTo>
                  <a:lnTo>
                    <a:pt x="367" y="1578"/>
                  </a:lnTo>
                  <a:lnTo>
                    <a:pt x="369" y="1588"/>
                  </a:lnTo>
                  <a:lnTo>
                    <a:pt x="370" y="1598"/>
                  </a:lnTo>
                  <a:lnTo>
                    <a:pt x="370" y="1598"/>
                  </a:lnTo>
                  <a:lnTo>
                    <a:pt x="369" y="1608"/>
                  </a:lnTo>
                  <a:lnTo>
                    <a:pt x="367" y="1618"/>
                  </a:lnTo>
                  <a:lnTo>
                    <a:pt x="366" y="1628"/>
                  </a:lnTo>
                  <a:lnTo>
                    <a:pt x="364" y="1632"/>
                  </a:lnTo>
                  <a:lnTo>
                    <a:pt x="364" y="1638"/>
                  </a:lnTo>
                  <a:lnTo>
                    <a:pt x="363" y="1642"/>
                  </a:lnTo>
                  <a:lnTo>
                    <a:pt x="362" y="1647"/>
                  </a:lnTo>
                  <a:lnTo>
                    <a:pt x="360" y="1651"/>
                  </a:lnTo>
                  <a:lnTo>
                    <a:pt x="359" y="1655"/>
                  </a:lnTo>
                  <a:lnTo>
                    <a:pt x="357" y="1659"/>
                  </a:lnTo>
                  <a:lnTo>
                    <a:pt x="356" y="1664"/>
                  </a:lnTo>
                  <a:lnTo>
                    <a:pt x="354" y="1668"/>
                  </a:lnTo>
                  <a:lnTo>
                    <a:pt x="353" y="1672"/>
                  </a:lnTo>
                  <a:lnTo>
                    <a:pt x="350" y="1677"/>
                  </a:lnTo>
                  <a:lnTo>
                    <a:pt x="349" y="1681"/>
                  </a:lnTo>
                  <a:lnTo>
                    <a:pt x="347" y="1684"/>
                  </a:lnTo>
                  <a:lnTo>
                    <a:pt x="344" y="1688"/>
                  </a:lnTo>
                  <a:lnTo>
                    <a:pt x="343" y="1692"/>
                  </a:lnTo>
                  <a:lnTo>
                    <a:pt x="341" y="1695"/>
                  </a:lnTo>
                  <a:lnTo>
                    <a:pt x="339" y="1700"/>
                  </a:lnTo>
                  <a:lnTo>
                    <a:pt x="336" y="1702"/>
                  </a:lnTo>
                  <a:lnTo>
                    <a:pt x="334" y="1707"/>
                  </a:lnTo>
                  <a:lnTo>
                    <a:pt x="331" y="1710"/>
                  </a:lnTo>
                  <a:lnTo>
                    <a:pt x="329" y="1712"/>
                  </a:lnTo>
                  <a:lnTo>
                    <a:pt x="327" y="1715"/>
                  </a:lnTo>
                  <a:lnTo>
                    <a:pt x="324" y="1720"/>
                  </a:lnTo>
                  <a:lnTo>
                    <a:pt x="321" y="1723"/>
                  </a:lnTo>
                  <a:lnTo>
                    <a:pt x="318" y="1725"/>
                  </a:lnTo>
                  <a:lnTo>
                    <a:pt x="316" y="1728"/>
                  </a:lnTo>
                  <a:lnTo>
                    <a:pt x="313" y="1731"/>
                  </a:lnTo>
                  <a:lnTo>
                    <a:pt x="310" y="1734"/>
                  </a:lnTo>
                  <a:lnTo>
                    <a:pt x="307" y="1737"/>
                  </a:lnTo>
                  <a:lnTo>
                    <a:pt x="304" y="1740"/>
                  </a:lnTo>
                  <a:lnTo>
                    <a:pt x="300" y="1741"/>
                  </a:lnTo>
                  <a:lnTo>
                    <a:pt x="297" y="1744"/>
                  </a:lnTo>
                  <a:lnTo>
                    <a:pt x="294" y="1747"/>
                  </a:lnTo>
                  <a:lnTo>
                    <a:pt x="290" y="1748"/>
                  </a:lnTo>
                  <a:lnTo>
                    <a:pt x="287" y="1751"/>
                  </a:lnTo>
                  <a:lnTo>
                    <a:pt x="283" y="1753"/>
                  </a:lnTo>
                  <a:lnTo>
                    <a:pt x="280" y="1755"/>
                  </a:lnTo>
                  <a:lnTo>
                    <a:pt x="275" y="1757"/>
                  </a:lnTo>
                  <a:lnTo>
                    <a:pt x="271" y="1760"/>
                  </a:lnTo>
                  <a:lnTo>
                    <a:pt x="268" y="1761"/>
                  </a:lnTo>
                  <a:lnTo>
                    <a:pt x="264" y="1763"/>
                  </a:lnTo>
                  <a:lnTo>
                    <a:pt x="260" y="1764"/>
                  </a:lnTo>
                  <a:lnTo>
                    <a:pt x="255" y="1767"/>
                  </a:lnTo>
                  <a:lnTo>
                    <a:pt x="251" y="1768"/>
                  </a:lnTo>
                  <a:lnTo>
                    <a:pt x="247" y="1770"/>
                  </a:lnTo>
                  <a:lnTo>
                    <a:pt x="242" y="1771"/>
                  </a:lnTo>
                  <a:lnTo>
                    <a:pt x="238" y="1773"/>
                  </a:lnTo>
                  <a:lnTo>
                    <a:pt x="234" y="1773"/>
                  </a:lnTo>
                  <a:lnTo>
                    <a:pt x="230" y="1774"/>
                  </a:lnTo>
                  <a:lnTo>
                    <a:pt x="225" y="1776"/>
                  </a:lnTo>
                  <a:lnTo>
                    <a:pt x="219" y="1777"/>
                  </a:lnTo>
                  <a:lnTo>
                    <a:pt x="215" y="1777"/>
                  </a:lnTo>
                  <a:lnTo>
                    <a:pt x="209" y="1778"/>
                  </a:lnTo>
                  <a:lnTo>
                    <a:pt x="205" y="1780"/>
                  </a:lnTo>
                  <a:lnTo>
                    <a:pt x="199" y="1780"/>
                  </a:lnTo>
                  <a:lnTo>
                    <a:pt x="195" y="1781"/>
                  </a:lnTo>
                  <a:lnTo>
                    <a:pt x="185" y="1781"/>
                  </a:lnTo>
                  <a:lnTo>
                    <a:pt x="185" y="1781"/>
                  </a:lnTo>
                  <a:lnTo>
                    <a:pt x="174" y="1781"/>
                  </a:lnTo>
                  <a:lnTo>
                    <a:pt x="164" y="1780"/>
                  </a:lnTo>
                  <a:lnTo>
                    <a:pt x="159" y="1778"/>
                  </a:lnTo>
                  <a:lnTo>
                    <a:pt x="154" y="1777"/>
                  </a:lnTo>
                  <a:lnTo>
                    <a:pt x="149" y="1777"/>
                  </a:lnTo>
                  <a:lnTo>
                    <a:pt x="145" y="1776"/>
                  </a:lnTo>
                  <a:lnTo>
                    <a:pt x="139" y="1774"/>
                  </a:lnTo>
                  <a:lnTo>
                    <a:pt x="135" y="1774"/>
                  </a:lnTo>
                  <a:lnTo>
                    <a:pt x="131" y="1773"/>
                  </a:lnTo>
                  <a:lnTo>
                    <a:pt x="126" y="1771"/>
                  </a:lnTo>
                  <a:lnTo>
                    <a:pt x="122" y="1770"/>
                  </a:lnTo>
                  <a:lnTo>
                    <a:pt x="118" y="1768"/>
                  </a:lnTo>
                  <a:lnTo>
                    <a:pt x="113" y="1767"/>
                  </a:lnTo>
                  <a:lnTo>
                    <a:pt x="109" y="1766"/>
                  </a:lnTo>
                  <a:lnTo>
                    <a:pt x="105" y="1763"/>
                  </a:lnTo>
                  <a:lnTo>
                    <a:pt x="100" y="1761"/>
                  </a:lnTo>
                  <a:lnTo>
                    <a:pt x="98" y="1760"/>
                  </a:lnTo>
                  <a:lnTo>
                    <a:pt x="93" y="1757"/>
                  </a:lnTo>
                  <a:lnTo>
                    <a:pt x="89" y="1755"/>
                  </a:lnTo>
                  <a:lnTo>
                    <a:pt x="86" y="1754"/>
                  </a:lnTo>
                  <a:lnTo>
                    <a:pt x="82" y="1751"/>
                  </a:lnTo>
                  <a:lnTo>
                    <a:pt x="79" y="1750"/>
                  </a:lnTo>
                  <a:lnTo>
                    <a:pt x="75" y="1747"/>
                  </a:lnTo>
                  <a:lnTo>
                    <a:pt x="72" y="1744"/>
                  </a:lnTo>
                  <a:lnTo>
                    <a:pt x="69" y="1743"/>
                  </a:lnTo>
                  <a:lnTo>
                    <a:pt x="66" y="1740"/>
                  </a:lnTo>
                  <a:lnTo>
                    <a:pt x="62" y="1737"/>
                  </a:lnTo>
                  <a:lnTo>
                    <a:pt x="59" y="1734"/>
                  </a:lnTo>
                  <a:lnTo>
                    <a:pt x="56" y="1731"/>
                  </a:lnTo>
                  <a:lnTo>
                    <a:pt x="53" y="1728"/>
                  </a:lnTo>
                  <a:lnTo>
                    <a:pt x="50" y="1725"/>
                  </a:lnTo>
                  <a:lnTo>
                    <a:pt x="47" y="1723"/>
                  </a:lnTo>
                  <a:lnTo>
                    <a:pt x="45" y="1720"/>
                  </a:lnTo>
                  <a:lnTo>
                    <a:pt x="43" y="1717"/>
                  </a:lnTo>
                  <a:lnTo>
                    <a:pt x="40" y="1712"/>
                  </a:lnTo>
                  <a:lnTo>
                    <a:pt x="37" y="1710"/>
                  </a:lnTo>
                  <a:lnTo>
                    <a:pt x="35" y="1707"/>
                  </a:lnTo>
                  <a:lnTo>
                    <a:pt x="33" y="1702"/>
                  </a:lnTo>
                  <a:lnTo>
                    <a:pt x="30" y="1700"/>
                  </a:lnTo>
                  <a:lnTo>
                    <a:pt x="29" y="1695"/>
                  </a:lnTo>
                  <a:lnTo>
                    <a:pt x="26" y="1692"/>
                  </a:lnTo>
                  <a:lnTo>
                    <a:pt x="24" y="1688"/>
                  </a:lnTo>
                  <a:lnTo>
                    <a:pt x="22" y="1685"/>
                  </a:lnTo>
                  <a:lnTo>
                    <a:pt x="20" y="1681"/>
                  </a:lnTo>
                  <a:lnTo>
                    <a:pt x="19" y="1677"/>
                  </a:lnTo>
                  <a:lnTo>
                    <a:pt x="17" y="1672"/>
                  </a:lnTo>
                  <a:lnTo>
                    <a:pt x="16" y="1668"/>
                  </a:lnTo>
                  <a:lnTo>
                    <a:pt x="14" y="1664"/>
                  </a:lnTo>
                  <a:lnTo>
                    <a:pt x="11" y="1659"/>
                  </a:lnTo>
                  <a:lnTo>
                    <a:pt x="10" y="1655"/>
                  </a:lnTo>
                  <a:lnTo>
                    <a:pt x="10" y="1651"/>
                  </a:lnTo>
                  <a:lnTo>
                    <a:pt x="9" y="1647"/>
                  </a:lnTo>
                  <a:lnTo>
                    <a:pt x="7" y="1642"/>
                  </a:lnTo>
                  <a:lnTo>
                    <a:pt x="6" y="1638"/>
                  </a:lnTo>
                  <a:lnTo>
                    <a:pt x="4" y="1632"/>
                  </a:lnTo>
                  <a:lnTo>
                    <a:pt x="4" y="1628"/>
                  </a:lnTo>
                  <a:lnTo>
                    <a:pt x="3" y="1624"/>
                  </a:lnTo>
                  <a:lnTo>
                    <a:pt x="1" y="1618"/>
                  </a:lnTo>
                  <a:lnTo>
                    <a:pt x="0" y="1608"/>
                  </a:lnTo>
                  <a:lnTo>
                    <a:pt x="0" y="1598"/>
                  </a:lnTo>
                  <a:lnTo>
                    <a:pt x="0" y="1598"/>
                  </a:lnTo>
                  <a:lnTo>
                    <a:pt x="0" y="1588"/>
                  </a:lnTo>
                  <a:lnTo>
                    <a:pt x="1" y="1576"/>
                  </a:lnTo>
                  <a:lnTo>
                    <a:pt x="3" y="1572"/>
                  </a:lnTo>
                  <a:lnTo>
                    <a:pt x="4" y="1568"/>
                  </a:lnTo>
                  <a:lnTo>
                    <a:pt x="4" y="1562"/>
                  </a:lnTo>
                  <a:lnTo>
                    <a:pt x="6" y="1558"/>
                  </a:lnTo>
                  <a:lnTo>
                    <a:pt x="7" y="1553"/>
                  </a:lnTo>
                  <a:lnTo>
                    <a:pt x="9" y="1548"/>
                  </a:lnTo>
                  <a:lnTo>
                    <a:pt x="10" y="1543"/>
                  </a:lnTo>
                  <a:lnTo>
                    <a:pt x="10" y="1539"/>
                  </a:lnTo>
                  <a:lnTo>
                    <a:pt x="11" y="1535"/>
                  </a:lnTo>
                  <a:lnTo>
                    <a:pt x="14" y="1530"/>
                  </a:lnTo>
                  <a:lnTo>
                    <a:pt x="16" y="1526"/>
                  </a:lnTo>
                  <a:lnTo>
                    <a:pt x="17" y="1522"/>
                  </a:lnTo>
                  <a:lnTo>
                    <a:pt x="19" y="1519"/>
                  </a:lnTo>
                  <a:lnTo>
                    <a:pt x="20" y="1515"/>
                  </a:lnTo>
                  <a:lnTo>
                    <a:pt x="22" y="1510"/>
                  </a:lnTo>
                  <a:lnTo>
                    <a:pt x="24" y="1506"/>
                  </a:lnTo>
                  <a:lnTo>
                    <a:pt x="26" y="1503"/>
                  </a:lnTo>
                  <a:lnTo>
                    <a:pt x="29" y="1499"/>
                  </a:lnTo>
                  <a:lnTo>
                    <a:pt x="30" y="1496"/>
                  </a:lnTo>
                  <a:lnTo>
                    <a:pt x="33" y="1492"/>
                  </a:lnTo>
                  <a:lnTo>
                    <a:pt x="35" y="1489"/>
                  </a:lnTo>
                  <a:lnTo>
                    <a:pt x="37" y="1484"/>
                  </a:lnTo>
                  <a:lnTo>
                    <a:pt x="40" y="1482"/>
                  </a:lnTo>
                  <a:lnTo>
                    <a:pt x="43" y="1479"/>
                  </a:lnTo>
                  <a:lnTo>
                    <a:pt x="45" y="1476"/>
                  </a:lnTo>
                  <a:lnTo>
                    <a:pt x="47" y="1473"/>
                  </a:lnTo>
                  <a:lnTo>
                    <a:pt x="50" y="1469"/>
                  </a:lnTo>
                  <a:lnTo>
                    <a:pt x="53" y="1466"/>
                  </a:lnTo>
                  <a:lnTo>
                    <a:pt x="56" y="1463"/>
                  </a:lnTo>
                  <a:lnTo>
                    <a:pt x="59" y="1461"/>
                  </a:lnTo>
                  <a:lnTo>
                    <a:pt x="62" y="1459"/>
                  </a:lnTo>
                  <a:lnTo>
                    <a:pt x="66" y="1456"/>
                  </a:lnTo>
                  <a:lnTo>
                    <a:pt x="69" y="1453"/>
                  </a:lnTo>
                  <a:lnTo>
                    <a:pt x="72" y="1450"/>
                  </a:lnTo>
                  <a:lnTo>
                    <a:pt x="76" y="1449"/>
                  </a:lnTo>
                  <a:lnTo>
                    <a:pt x="79" y="1446"/>
                  </a:lnTo>
                  <a:lnTo>
                    <a:pt x="82" y="1443"/>
                  </a:lnTo>
                  <a:lnTo>
                    <a:pt x="86" y="1441"/>
                  </a:lnTo>
                  <a:lnTo>
                    <a:pt x="90" y="1440"/>
                  </a:lnTo>
                  <a:lnTo>
                    <a:pt x="93" y="1437"/>
                  </a:lnTo>
                  <a:lnTo>
                    <a:pt x="98" y="1436"/>
                  </a:lnTo>
                  <a:lnTo>
                    <a:pt x="102" y="1433"/>
                  </a:lnTo>
                  <a:lnTo>
                    <a:pt x="105" y="1431"/>
                  </a:lnTo>
                  <a:lnTo>
                    <a:pt x="109" y="1430"/>
                  </a:lnTo>
                  <a:lnTo>
                    <a:pt x="113" y="1428"/>
                  </a:lnTo>
                  <a:lnTo>
                    <a:pt x="118" y="1427"/>
                  </a:lnTo>
                  <a:lnTo>
                    <a:pt x="122" y="1426"/>
                  </a:lnTo>
                  <a:lnTo>
                    <a:pt x="126" y="1424"/>
                  </a:lnTo>
                  <a:lnTo>
                    <a:pt x="131" y="1423"/>
                  </a:lnTo>
                  <a:lnTo>
                    <a:pt x="135" y="1421"/>
                  </a:lnTo>
                  <a:lnTo>
                    <a:pt x="139" y="1420"/>
                  </a:lnTo>
                  <a:lnTo>
                    <a:pt x="145" y="1418"/>
                  </a:lnTo>
                  <a:lnTo>
                    <a:pt x="149" y="1418"/>
                  </a:lnTo>
                  <a:lnTo>
                    <a:pt x="154" y="1417"/>
                  </a:lnTo>
                  <a:lnTo>
                    <a:pt x="159" y="1416"/>
                  </a:lnTo>
                  <a:lnTo>
                    <a:pt x="164" y="1416"/>
                  </a:lnTo>
                  <a:lnTo>
                    <a:pt x="174" y="1414"/>
                  </a:lnTo>
                  <a:lnTo>
                    <a:pt x="185" y="1413"/>
                  </a:lnTo>
                  <a:close/>
                  <a:moveTo>
                    <a:pt x="0" y="150"/>
                  </a:moveTo>
                  <a:lnTo>
                    <a:pt x="0" y="150"/>
                  </a:lnTo>
                  <a:lnTo>
                    <a:pt x="1" y="142"/>
                  </a:lnTo>
                  <a:lnTo>
                    <a:pt x="1" y="135"/>
                  </a:lnTo>
                  <a:lnTo>
                    <a:pt x="3" y="127"/>
                  </a:lnTo>
                  <a:lnTo>
                    <a:pt x="3" y="120"/>
                  </a:lnTo>
                  <a:lnTo>
                    <a:pt x="4" y="115"/>
                  </a:lnTo>
                  <a:lnTo>
                    <a:pt x="7" y="107"/>
                  </a:lnTo>
                  <a:lnTo>
                    <a:pt x="9" y="102"/>
                  </a:lnTo>
                  <a:lnTo>
                    <a:pt x="10" y="96"/>
                  </a:lnTo>
                  <a:lnTo>
                    <a:pt x="13" y="90"/>
                  </a:lnTo>
                  <a:lnTo>
                    <a:pt x="16" y="84"/>
                  </a:lnTo>
                  <a:lnTo>
                    <a:pt x="19" y="79"/>
                  </a:lnTo>
                  <a:lnTo>
                    <a:pt x="22" y="73"/>
                  </a:lnTo>
                  <a:lnTo>
                    <a:pt x="24" y="69"/>
                  </a:lnTo>
                  <a:lnTo>
                    <a:pt x="29" y="63"/>
                  </a:lnTo>
                  <a:lnTo>
                    <a:pt x="32" y="59"/>
                  </a:lnTo>
                  <a:lnTo>
                    <a:pt x="36" y="54"/>
                  </a:lnTo>
                  <a:lnTo>
                    <a:pt x="40" y="50"/>
                  </a:lnTo>
                  <a:lnTo>
                    <a:pt x="45" y="46"/>
                  </a:lnTo>
                  <a:lnTo>
                    <a:pt x="49" y="41"/>
                  </a:lnTo>
                  <a:lnTo>
                    <a:pt x="55" y="39"/>
                  </a:lnTo>
                  <a:lnTo>
                    <a:pt x="59" y="34"/>
                  </a:lnTo>
                  <a:lnTo>
                    <a:pt x="65" y="31"/>
                  </a:lnTo>
                  <a:lnTo>
                    <a:pt x="70" y="27"/>
                  </a:lnTo>
                  <a:lnTo>
                    <a:pt x="75" y="24"/>
                  </a:lnTo>
                  <a:lnTo>
                    <a:pt x="80" y="21"/>
                  </a:lnTo>
                  <a:lnTo>
                    <a:pt x="88" y="18"/>
                  </a:lnTo>
                  <a:lnTo>
                    <a:pt x="93" y="16"/>
                  </a:lnTo>
                  <a:lnTo>
                    <a:pt x="99" y="13"/>
                  </a:lnTo>
                  <a:lnTo>
                    <a:pt x="106" y="10"/>
                  </a:lnTo>
                  <a:lnTo>
                    <a:pt x="112" y="8"/>
                  </a:lnTo>
                  <a:lnTo>
                    <a:pt x="119" y="6"/>
                  </a:lnTo>
                  <a:lnTo>
                    <a:pt x="126" y="3"/>
                  </a:lnTo>
                  <a:lnTo>
                    <a:pt x="126" y="3"/>
                  </a:lnTo>
                  <a:lnTo>
                    <a:pt x="138" y="3"/>
                  </a:lnTo>
                  <a:lnTo>
                    <a:pt x="151" y="1"/>
                  </a:lnTo>
                  <a:lnTo>
                    <a:pt x="164" y="1"/>
                  </a:lnTo>
                  <a:lnTo>
                    <a:pt x="175" y="0"/>
                  </a:lnTo>
                  <a:lnTo>
                    <a:pt x="188" y="0"/>
                  </a:lnTo>
                  <a:lnTo>
                    <a:pt x="199" y="0"/>
                  </a:lnTo>
                  <a:lnTo>
                    <a:pt x="205" y="1"/>
                  </a:lnTo>
                  <a:lnTo>
                    <a:pt x="211" y="1"/>
                  </a:lnTo>
                  <a:lnTo>
                    <a:pt x="217" y="1"/>
                  </a:lnTo>
                  <a:lnTo>
                    <a:pt x="221" y="1"/>
                  </a:lnTo>
                  <a:lnTo>
                    <a:pt x="227" y="3"/>
                  </a:lnTo>
                  <a:lnTo>
                    <a:pt x="232" y="3"/>
                  </a:lnTo>
                  <a:lnTo>
                    <a:pt x="238" y="4"/>
                  </a:lnTo>
                  <a:lnTo>
                    <a:pt x="242" y="4"/>
                  </a:lnTo>
                  <a:lnTo>
                    <a:pt x="248" y="6"/>
                  </a:lnTo>
                  <a:lnTo>
                    <a:pt x="254" y="7"/>
                  </a:lnTo>
                  <a:lnTo>
                    <a:pt x="258" y="8"/>
                  </a:lnTo>
                  <a:lnTo>
                    <a:pt x="264" y="10"/>
                  </a:lnTo>
                  <a:lnTo>
                    <a:pt x="268" y="11"/>
                  </a:lnTo>
                  <a:lnTo>
                    <a:pt x="273" y="13"/>
                  </a:lnTo>
                  <a:lnTo>
                    <a:pt x="277" y="14"/>
                  </a:lnTo>
                  <a:lnTo>
                    <a:pt x="283" y="16"/>
                  </a:lnTo>
                  <a:lnTo>
                    <a:pt x="287" y="18"/>
                  </a:lnTo>
                  <a:lnTo>
                    <a:pt x="291" y="20"/>
                  </a:lnTo>
                  <a:lnTo>
                    <a:pt x="296" y="21"/>
                  </a:lnTo>
                  <a:lnTo>
                    <a:pt x="300" y="24"/>
                  </a:lnTo>
                  <a:lnTo>
                    <a:pt x="304" y="27"/>
                  </a:lnTo>
                  <a:lnTo>
                    <a:pt x="307" y="30"/>
                  </a:lnTo>
                  <a:lnTo>
                    <a:pt x="311" y="31"/>
                  </a:lnTo>
                  <a:lnTo>
                    <a:pt x="316" y="34"/>
                  </a:lnTo>
                  <a:lnTo>
                    <a:pt x="318" y="39"/>
                  </a:lnTo>
                  <a:lnTo>
                    <a:pt x="323" y="41"/>
                  </a:lnTo>
                  <a:lnTo>
                    <a:pt x="326" y="44"/>
                  </a:lnTo>
                  <a:lnTo>
                    <a:pt x="329" y="49"/>
                  </a:lnTo>
                  <a:lnTo>
                    <a:pt x="333" y="51"/>
                  </a:lnTo>
                  <a:lnTo>
                    <a:pt x="336" y="56"/>
                  </a:lnTo>
                  <a:lnTo>
                    <a:pt x="339" y="60"/>
                  </a:lnTo>
                  <a:lnTo>
                    <a:pt x="341" y="63"/>
                  </a:lnTo>
                  <a:lnTo>
                    <a:pt x="344" y="67"/>
                  </a:lnTo>
                  <a:lnTo>
                    <a:pt x="346" y="72"/>
                  </a:lnTo>
                  <a:lnTo>
                    <a:pt x="349" y="77"/>
                  </a:lnTo>
                  <a:lnTo>
                    <a:pt x="351" y="82"/>
                  </a:lnTo>
                  <a:lnTo>
                    <a:pt x="353" y="87"/>
                  </a:lnTo>
                  <a:lnTo>
                    <a:pt x="356" y="92"/>
                  </a:lnTo>
                  <a:lnTo>
                    <a:pt x="357" y="97"/>
                  </a:lnTo>
                  <a:lnTo>
                    <a:pt x="359" y="103"/>
                  </a:lnTo>
                  <a:lnTo>
                    <a:pt x="360" y="109"/>
                  </a:lnTo>
                  <a:lnTo>
                    <a:pt x="362" y="115"/>
                  </a:lnTo>
                  <a:lnTo>
                    <a:pt x="363" y="120"/>
                  </a:lnTo>
                  <a:lnTo>
                    <a:pt x="364" y="127"/>
                  </a:lnTo>
                  <a:lnTo>
                    <a:pt x="366" y="133"/>
                  </a:lnTo>
                  <a:lnTo>
                    <a:pt x="366" y="140"/>
                  </a:lnTo>
                  <a:lnTo>
                    <a:pt x="367" y="148"/>
                  </a:lnTo>
                  <a:lnTo>
                    <a:pt x="367" y="155"/>
                  </a:lnTo>
                  <a:lnTo>
                    <a:pt x="367" y="162"/>
                  </a:lnTo>
                  <a:lnTo>
                    <a:pt x="369" y="169"/>
                  </a:lnTo>
                  <a:lnTo>
                    <a:pt x="369" y="176"/>
                  </a:lnTo>
                  <a:lnTo>
                    <a:pt x="369" y="185"/>
                  </a:lnTo>
                  <a:lnTo>
                    <a:pt x="318" y="799"/>
                  </a:lnTo>
                  <a:lnTo>
                    <a:pt x="296" y="1104"/>
                  </a:lnTo>
                  <a:lnTo>
                    <a:pt x="296" y="1104"/>
                  </a:lnTo>
                  <a:lnTo>
                    <a:pt x="296" y="1109"/>
                  </a:lnTo>
                  <a:lnTo>
                    <a:pt x="294" y="1111"/>
                  </a:lnTo>
                  <a:lnTo>
                    <a:pt x="293" y="1116"/>
                  </a:lnTo>
                  <a:lnTo>
                    <a:pt x="293" y="1120"/>
                  </a:lnTo>
                  <a:lnTo>
                    <a:pt x="291" y="1124"/>
                  </a:lnTo>
                  <a:lnTo>
                    <a:pt x="290" y="1127"/>
                  </a:lnTo>
                  <a:lnTo>
                    <a:pt x="290" y="1136"/>
                  </a:lnTo>
                  <a:lnTo>
                    <a:pt x="288" y="1144"/>
                  </a:lnTo>
                  <a:lnTo>
                    <a:pt x="288" y="1153"/>
                  </a:lnTo>
                  <a:lnTo>
                    <a:pt x="287" y="1160"/>
                  </a:lnTo>
                  <a:lnTo>
                    <a:pt x="287" y="1169"/>
                  </a:lnTo>
                  <a:lnTo>
                    <a:pt x="287" y="1186"/>
                  </a:lnTo>
                  <a:lnTo>
                    <a:pt x="287" y="1203"/>
                  </a:lnTo>
                  <a:lnTo>
                    <a:pt x="287" y="1212"/>
                  </a:lnTo>
                  <a:lnTo>
                    <a:pt x="287" y="1221"/>
                  </a:lnTo>
                  <a:lnTo>
                    <a:pt x="285" y="1229"/>
                  </a:lnTo>
                  <a:lnTo>
                    <a:pt x="285" y="1236"/>
                  </a:lnTo>
                  <a:lnTo>
                    <a:pt x="284" y="1245"/>
                  </a:lnTo>
                  <a:lnTo>
                    <a:pt x="284" y="1249"/>
                  </a:lnTo>
                  <a:lnTo>
                    <a:pt x="283" y="1253"/>
                  </a:lnTo>
                  <a:lnTo>
                    <a:pt x="283" y="1256"/>
                  </a:lnTo>
                  <a:lnTo>
                    <a:pt x="281" y="1261"/>
                  </a:lnTo>
                  <a:lnTo>
                    <a:pt x="280" y="1265"/>
                  </a:lnTo>
                  <a:lnTo>
                    <a:pt x="280" y="1269"/>
                  </a:lnTo>
                  <a:lnTo>
                    <a:pt x="278" y="1272"/>
                  </a:lnTo>
                  <a:lnTo>
                    <a:pt x="277" y="1276"/>
                  </a:lnTo>
                  <a:lnTo>
                    <a:pt x="275" y="1279"/>
                  </a:lnTo>
                  <a:lnTo>
                    <a:pt x="273" y="1284"/>
                  </a:lnTo>
                  <a:lnTo>
                    <a:pt x="271" y="1288"/>
                  </a:lnTo>
                  <a:lnTo>
                    <a:pt x="270" y="1291"/>
                  </a:lnTo>
                  <a:lnTo>
                    <a:pt x="267" y="1294"/>
                  </a:lnTo>
                  <a:lnTo>
                    <a:pt x="265" y="1298"/>
                  </a:lnTo>
                  <a:lnTo>
                    <a:pt x="263" y="1301"/>
                  </a:lnTo>
                  <a:lnTo>
                    <a:pt x="260" y="1305"/>
                  </a:lnTo>
                  <a:lnTo>
                    <a:pt x="257" y="1308"/>
                  </a:lnTo>
                  <a:lnTo>
                    <a:pt x="254" y="1311"/>
                  </a:lnTo>
                  <a:lnTo>
                    <a:pt x="251" y="1314"/>
                  </a:lnTo>
                  <a:lnTo>
                    <a:pt x="248" y="1317"/>
                  </a:lnTo>
                  <a:lnTo>
                    <a:pt x="244" y="1319"/>
                  </a:lnTo>
                  <a:lnTo>
                    <a:pt x="241" y="1322"/>
                  </a:lnTo>
                  <a:lnTo>
                    <a:pt x="237" y="1325"/>
                  </a:lnTo>
                  <a:lnTo>
                    <a:pt x="232" y="1328"/>
                  </a:lnTo>
                  <a:lnTo>
                    <a:pt x="228" y="1331"/>
                  </a:lnTo>
                  <a:lnTo>
                    <a:pt x="224" y="1334"/>
                  </a:lnTo>
                  <a:lnTo>
                    <a:pt x="218" y="1337"/>
                  </a:lnTo>
                  <a:lnTo>
                    <a:pt x="214" y="1338"/>
                  </a:lnTo>
                  <a:lnTo>
                    <a:pt x="208" y="1341"/>
                  </a:lnTo>
                  <a:lnTo>
                    <a:pt x="202" y="1342"/>
                  </a:lnTo>
                  <a:lnTo>
                    <a:pt x="202" y="1342"/>
                  </a:lnTo>
                  <a:lnTo>
                    <a:pt x="195" y="1342"/>
                  </a:lnTo>
                  <a:lnTo>
                    <a:pt x="188" y="1342"/>
                  </a:lnTo>
                  <a:lnTo>
                    <a:pt x="182" y="1341"/>
                  </a:lnTo>
                  <a:lnTo>
                    <a:pt x="176" y="1341"/>
                  </a:lnTo>
                  <a:lnTo>
                    <a:pt x="169" y="1340"/>
                  </a:lnTo>
                  <a:lnTo>
                    <a:pt x="164" y="1338"/>
                  </a:lnTo>
                  <a:lnTo>
                    <a:pt x="159" y="1337"/>
                  </a:lnTo>
                  <a:lnTo>
                    <a:pt x="154" y="1335"/>
                  </a:lnTo>
                  <a:lnTo>
                    <a:pt x="149" y="1334"/>
                  </a:lnTo>
                  <a:lnTo>
                    <a:pt x="143" y="1332"/>
                  </a:lnTo>
                  <a:lnTo>
                    <a:pt x="139" y="1329"/>
                  </a:lnTo>
                  <a:lnTo>
                    <a:pt x="135" y="1328"/>
                  </a:lnTo>
                  <a:lnTo>
                    <a:pt x="131" y="1325"/>
                  </a:lnTo>
                  <a:lnTo>
                    <a:pt x="128" y="1324"/>
                  </a:lnTo>
                  <a:lnTo>
                    <a:pt x="123" y="1321"/>
                  </a:lnTo>
                  <a:lnTo>
                    <a:pt x="121" y="1318"/>
                  </a:lnTo>
                  <a:lnTo>
                    <a:pt x="118" y="1317"/>
                  </a:lnTo>
                  <a:lnTo>
                    <a:pt x="113" y="1314"/>
                  </a:lnTo>
                  <a:lnTo>
                    <a:pt x="110" y="1311"/>
                  </a:lnTo>
                  <a:lnTo>
                    <a:pt x="109" y="1307"/>
                  </a:lnTo>
                  <a:lnTo>
                    <a:pt x="106" y="1304"/>
                  </a:lnTo>
                  <a:lnTo>
                    <a:pt x="103" y="1301"/>
                  </a:lnTo>
                  <a:lnTo>
                    <a:pt x="102" y="1298"/>
                  </a:lnTo>
                  <a:lnTo>
                    <a:pt x="99" y="1294"/>
                  </a:lnTo>
                  <a:lnTo>
                    <a:pt x="98" y="1291"/>
                  </a:lnTo>
                  <a:lnTo>
                    <a:pt x="96" y="1288"/>
                  </a:lnTo>
                  <a:lnTo>
                    <a:pt x="95" y="1284"/>
                  </a:lnTo>
                  <a:lnTo>
                    <a:pt x="93" y="1279"/>
                  </a:lnTo>
                  <a:lnTo>
                    <a:pt x="92" y="1276"/>
                  </a:lnTo>
                  <a:lnTo>
                    <a:pt x="90" y="1272"/>
                  </a:lnTo>
                  <a:lnTo>
                    <a:pt x="89" y="1268"/>
                  </a:lnTo>
                  <a:lnTo>
                    <a:pt x="89" y="1265"/>
                  </a:lnTo>
                  <a:lnTo>
                    <a:pt x="88" y="1261"/>
                  </a:lnTo>
                  <a:lnTo>
                    <a:pt x="86" y="1256"/>
                  </a:lnTo>
                  <a:lnTo>
                    <a:pt x="86" y="1252"/>
                  </a:lnTo>
                  <a:lnTo>
                    <a:pt x="86" y="1248"/>
                  </a:lnTo>
                  <a:lnTo>
                    <a:pt x="85" y="1239"/>
                  </a:lnTo>
                  <a:lnTo>
                    <a:pt x="83" y="1231"/>
                  </a:lnTo>
                  <a:lnTo>
                    <a:pt x="83" y="1222"/>
                  </a:lnTo>
                  <a:lnTo>
                    <a:pt x="82" y="1213"/>
                  </a:lnTo>
                  <a:lnTo>
                    <a:pt x="82" y="1196"/>
                  </a:lnTo>
                  <a:lnTo>
                    <a:pt x="80" y="1177"/>
                  </a:lnTo>
                  <a:lnTo>
                    <a:pt x="80" y="1169"/>
                  </a:lnTo>
                  <a:lnTo>
                    <a:pt x="80" y="1160"/>
                  </a:lnTo>
                  <a:lnTo>
                    <a:pt x="79" y="1152"/>
                  </a:lnTo>
                  <a:lnTo>
                    <a:pt x="78" y="1143"/>
                  </a:lnTo>
                  <a:lnTo>
                    <a:pt x="78" y="1139"/>
                  </a:lnTo>
                  <a:lnTo>
                    <a:pt x="76" y="1136"/>
                  </a:lnTo>
                  <a:lnTo>
                    <a:pt x="76" y="1132"/>
                  </a:lnTo>
                  <a:lnTo>
                    <a:pt x="75" y="1127"/>
                  </a:lnTo>
                  <a:lnTo>
                    <a:pt x="0" y="150"/>
                  </a:lnTo>
                  <a:close/>
                </a:path>
              </a:pathLst>
            </a:custGeom>
            <a:solidFill>
              <a:srgbClr val="2319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grpSp>
      <p:sp>
        <p:nvSpPr>
          <p:cNvPr id="40" name="矩形 39"/>
          <p:cNvSpPr/>
          <p:nvPr/>
        </p:nvSpPr>
        <p:spPr>
          <a:xfrm>
            <a:off x="2304975" y="5257455"/>
            <a:ext cx="110799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注意：</a:t>
            </a:r>
            <a:endParaRPr kumimoji="0" lang="zh-CN" altLang="en-US" sz="24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工资卡办理及工资发放</a:t>
            </a:r>
            <a:endParaRPr lang="zh-CN" altLang="en-US" sz="2800" b="1" kern="100">
              <a:solidFill>
                <a:schemeClr val="accent1"/>
              </a:solidFill>
              <a:latin typeface="+mj-ea"/>
              <a:ea typeface="+mj-ea"/>
              <a:cs typeface="Times New Roman" panose="02020603050405020304" pitchFamily="18" charset="0"/>
            </a:endParaRPr>
          </a:p>
        </p:txBody>
      </p:sp>
      <p:sp>
        <p:nvSpPr>
          <p:cNvPr id="21" name="矩形 20"/>
          <p:cNvSpPr/>
          <p:nvPr/>
        </p:nvSpPr>
        <p:spPr>
          <a:xfrm>
            <a:off x="2466024" y="1342238"/>
            <a:ext cx="8697845" cy="95410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工资发放</a:t>
            </a:r>
            <a:r>
              <a:rPr kumimoji="0" lang="zh-CN" altLang="en-US" sz="20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时间：</a:t>
            </a:r>
            <a:endParaRPr kumimoji="0" lang="en-US" altLang="zh-CN" sz="20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公司</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发薪日期</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为每月</a:t>
            </a:r>
            <a:r>
              <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20</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日，发放上月工资。如发薪日期为节假日或提前或顺延，具体发放时间以财务部通知为</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准。</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矩形 21"/>
          <p:cNvSpPr/>
          <p:nvPr/>
        </p:nvSpPr>
        <p:spPr>
          <a:xfrm>
            <a:off x="2466024" y="2801121"/>
            <a:ext cx="8669573" cy="95410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员工工资卡</a:t>
            </a:r>
            <a:r>
              <a:rPr kumimoji="0" lang="zh-CN" altLang="en-US" sz="20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办理：</a:t>
            </a:r>
            <a:endParaRPr kumimoji="0" lang="en-US" altLang="zh-CN" sz="2000" b="1" i="0" u="none" strike="noStrike" kern="1200" cap="none" spc="0" normalizeH="0" baseline="0" noProof="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新</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入职员工</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须在</a:t>
            </a:r>
            <a:r>
              <a:rPr kumimoji="0" 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10</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日前自行在当地的工商银行办理需在发薪前三个工作日内将银行卡复印件加上签名</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送到财务室。</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矩形: 圆角 22"/>
          <p:cNvSpPr/>
          <p:nvPr/>
        </p:nvSpPr>
        <p:spPr bwMode="auto">
          <a:xfrm>
            <a:off x="1202658" y="2680727"/>
            <a:ext cx="1104253" cy="1104253"/>
          </a:xfrm>
          <a:prstGeom prst="roundRect">
            <a:avLst>
              <a:gd name="adj" fmla="val 8016"/>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4" name="Freeform 168"/>
          <p:cNvSpPr>
            <a:spLocks noEditPoints="1"/>
          </p:cNvSpPr>
          <p:nvPr/>
        </p:nvSpPr>
        <p:spPr bwMode="auto">
          <a:xfrm>
            <a:off x="1361771" y="2900515"/>
            <a:ext cx="786026" cy="585279"/>
          </a:xfrm>
          <a:custGeom>
            <a:avLst/>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5" name="矩形: 圆角 24"/>
          <p:cNvSpPr/>
          <p:nvPr/>
        </p:nvSpPr>
        <p:spPr bwMode="auto">
          <a:xfrm>
            <a:off x="1202658" y="1208005"/>
            <a:ext cx="1104253" cy="1104253"/>
          </a:xfrm>
          <a:prstGeom prst="roundRect">
            <a:avLst>
              <a:gd name="adj" fmla="val 8016"/>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26" name="Freeform 21"/>
          <p:cNvSpPr>
            <a:spLocks noEditPoints="1"/>
          </p:cNvSpPr>
          <p:nvPr/>
        </p:nvSpPr>
        <p:spPr bwMode="auto">
          <a:xfrm>
            <a:off x="1447308" y="1402037"/>
            <a:ext cx="671004" cy="716189"/>
          </a:xfrm>
          <a:custGeom>
            <a:avLst/>
            <a:gdLst>
              <a:gd name="T0" fmla="*/ 231 w 769"/>
              <a:gd name="T1" fmla="*/ 125 h 819"/>
              <a:gd name="T2" fmla="*/ 503 w 769"/>
              <a:gd name="T3" fmla="*/ 91 h 819"/>
              <a:gd name="T4" fmla="*/ 406 w 769"/>
              <a:gd name="T5" fmla="*/ 56 h 819"/>
              <a:gd name="T6" fmla="*/ 294 w 769"/>
              <a:gd name="T7" fmla="*/ 56 h 819"/>
              <a:gd name="T8" fmla="*/ 197 w 769"/>
              <a:gd name="T9" fmla="*/ 91 h 819"/>
              <a:gd name="T10" fmla="*/ 633 w 769"/>
              <a:gd name="T11" fmla="*/ 710 h 819"/>
              <a:gd name="T12" fmla="*/ 643 w 769"/>
              <a:gd name="T13" fmla="*/ 685 h 819"/>
              <a:gd name="T14" fmla="*/ 599 w 769"/>
              <a:gd name="T15" fmla="*/ 532 h 819"/>
              <a:gd name="T16" fmla="*/ 570 w 769"/>
              <a:gd name="T17" fmla="*/ 532 h 819"/>
              <a:gd name="T18" fmla="*/ 570 w 769"/>
              <a:gd name="T19" fmla="*/ 650 h 819"/>
              <a:gd name="T20" fmla="*/ 571 w 769"/>
              <a:gd name="T21" fmla="*/ 653 h 819"/>
              <a:gd name="T22" fmla="*/ 573 w 769"/>
              <a:gd name="T23" fmla="*/ 655 h 819"/>
              <a:gd name="T24" fmla="*/ 574 w 769"/>
              <a:gd name="T25" fmla="*/ 657 h 819"/>
              <a:gd name="T26" fmla="*/ 732 w 769"/>
              <a:gd name="T27" fmla="*/ 541 h 819"/>
              <a:gd name="T28" fmla="*/ 584 w 769"/>
              <a:gd name="T29" fmla="*/ 463 h 819"/>
              <a:gd name="T30" fmla="*/ 551 w 769"/>
              <a:gd name="T31" fmla="*/ 816 h 819"/>
              <a:gd name="T32" fmla="*/ 760 w 769"/>
              <a:gd name="T33" fmla="*/ 675 h 819"/>
              <a:gd name="T34" fmla="*/ 732 w 769"/>
              <a:gd name="T35" fmla="*/ 669 h 819"/>
              <a:gd name="T36" fmla="*/ 585 w 769"/>
              <a:gd name="T37" fmla="*/ 792 h 819"/>
              <a:gd name="T38" fmla="*/ 436 w 769"/>
              <a:gd name="T39" fmla="*/ 613 h 819"/>
              <a:gd name="T40" fmla="*/ 613 w 769"/>
              <a:gd name="T41" fmla="*/ 493 h 819"/>
              <a:gd name="T42" fmla="*/ 732 w 769"/>
              <a:gd name="T43" fmla="*/ 669 h 819"/>
              <a:gd name="T44" fmla="*/ 257 w 769"/>
              <a:gd name="T45" fmla="*/ 668 h 819"/>
              <a:gd name="T46" fmla="*/ 439 w 769"/>
              <a:gd name="T47" fmla="*/ 487 h 819"/>
              <a:gd name="T48" fmla="*/ 477 w 769"/>
              <a:gd name="T49" fmla="*/ 458 h 819"/>
              <a:gd name="T50" fmla="*/ 664 w 769"/>
              <a:gd name="T51" fmla="*/ 278 h 819"/>
              <a:gd name="T52" fmla="*/ 671 w 769"/>
              <a:gd name="T53" fmla="*/ 449 h 819"/>
              <a:gd name="T54" fmla="*/ 700 w 769"/>
              <a:gd name="T55" fmla="*/ 458 h 819"/>
              <a:gd name="T56" fmla="*/ 700 w 769"/>
              <a:gd name="T57" fmla="*/ 189 h 819"/>
              <a:gd name="T58" fmla="*/ 36 w 769"/>
              <a:gd name="T59" fmla="*/ 152 h 819"/>
              <a:gd name="T60" fmla="*/ 0 w 769"/>
              <a:gd name="T61" fmla="*/ 285 h 819"/>
              <a:gd name="T62" fmla="*/ 0 w 769"/>
              <a:gd name="T63" fmla="*/ 487 h 819"/>
              <a:gd name="T64" fmla="*/ 0 w 769"/>
              <a:gd name="T65" fmla="*/ 682 h 819"/>
              <a:gd name="T66" fmla="*/ 387 w 769"/>
              <a:gd name="T67" fmla="*/ 718 h 819"/>
              <a:gd name="T68" fmla="*/ 29 w 769"/>
              <a:gd name="T69" fmla="*/ 285 h 819"/>
              <a:gd name="T70" fmla="*/ 36 w 769"/>
              <a:gd name="T71" fmla="*/ 278 h 819"/>
              <a:gd name="T72" fmla="*/ 229 w 769"/>
              <a:gd name="T73" fmla="*/ 458 h 819"/>
              <a:gd name="T74" fmla="*/ 29 w 769"/>
              <a:gd name="T75" fmla="*/ 285 h 819"/>
              <a:gd name="T76" fmla="*/ 229 w 769"/>
              <a:gd name="T77" fmla="*/ 487 h 819"/>
              <a:gd name="T78" fmla="*/ 36 w 769"/>
              <a:gd name="T79" fmla="*/ 668 h 819"/>
              <a:gd name="T80" fmla="*/ 29 w 769"/>
              <a:gd name="T81" fmla="*/ 487 h 819"/>
              <a:gd name="T82" fmla="*/ 257 w 769"/>
              <a:gd name="T83" fmla="*/ 458 h 819"/>
              <a:gd name="T84" fmla="*/ 257 w 769"/>
              <a:gd name="T85" fmla="*/ 278 h 819"/>
              <a:gd name="T86" fmla="*/ 449 w 769"/>
              <a:gd name="T87" fmla="*/ 458 h 819"/>
              <a:gd name="T88" fmla="*/ 463 w 769"/>
              <a:gd name="T89" fmla="*/ 189 h 819"/>
              <a:gd name="T90" fmla="*/ 488 w 769"/>
              <a:gd name="T91" fmla="*/ 213 h 819"/>
              <a:gd name="T92" fmla="*/ 438 w 769"/>
              <a:gd name="T93" fmla="*/ 213 h 819"/>
              <a:gd name="T94" fmla="*/ 243 w 769"/>
              <a:gd name="T95" fmla="*/ 189 h 819"/>
              <a:gd name="T96" fmla="*/ 268 w 769"/>
              <a:gd name="T97" fmla="*/ 213 h 819"/>
              <a:gd name="T98" fmla="*/ 218 w 769"/>
              <a:gd name="T99" fmla="*/ 21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19">
                <a:moveTo>
                  <a:pt x="197" y="91"/>
                </a:moveTo>
                <a:cubicBezTo>
                  <a:pt x="197" y="110"/>
                  <a:pt x="212" y="125"/>
                  <a:pt x="231" y="125"/>
                </a:cubicBezTo>
                <a:lnTo>
                  <a:pt x="469" y="125"/>
                </a:lnTo>
                <a:cubicBezTo>
                  <a:pt x="488" y="125"/>
                  <a:pt x="503" y="110"/>
                  <a:pt x="503" y="91"/>
                </a:cubicBezTo>
                <a:cubicBezTo>
                  <a:pt x="503" y="72"/>
                  <a:pt x="488" y="56"/>
                  <a:pt x="469" y="56"/>
                </a:cubicBezTo>
                <a:lnTo>
                  <a:pt x="406" y="56"/>
                </a:lnTo>
                <a:cubicBezTo>
                  <a:pt x="406" y="25"/>
                  <a:pt x="381" y="0"/>
                  <a:pt x="350" y="0"/>
                </a:cubicBezTo>
                <a:cubicBezTo>
                  <a:pt x="319" y="0"/>
                  <a:pt x="294" y="25"/>
                  <a:pt x="294" y="56"/>
                </a:cubicBezTo>
                <a:lnTo>
                  <a:pt x="231" y="56"/>
                </a:lnTo>
                <a:cubicBezTo>
                  <a:pt x="212" y="56"/>
                  <a:pt x="197" y="72"/>
                  <a:pt x="197" y="91"/>
                </a:cubicBezTo>
                <a:close/>
                <a:moveTo>
                  <a:pt x="622" y="706"/>
                </a:moveTo>
                <a:cubicBezTo>
                  <a:pt x="625" y="708"/>
                  <a:pt x="629" y="710"/>
                  <a:pt x="633" y="710"/>
                </a:cubicBezTo>
                <a:cubicBezTo>
                  <a:pt x="636" y="710"/>
                  <a:pt x="640" y="708"/>
                  <a:pt x="643" y="706"/>
                </a:cubicBezTo>
                <a:cubicBezTo>
                  <a:pt x="648" y="700"/>
                  <a:pt x="648" y="691"/>
                  <a:pt x="643" y="685"/>
                </a:cubicBezTo>
                <a:lnTo>
                  <a:pt x="599" y="641"/>
                </a:lnTo>
                <a:lnTo>
                  <a:pt x="599" y="532"/>
                </a:lnTo>
                <a:cubicBezTo>
                  <a:pt x="599" y="524"/>
                  <a:pt x="592" y="518"/>
                  <a:pt x="584" y="518"/>
                </a:cubicBezTo>
                <a:cubicBezTo>
                  <a:pt x="577" y="518"/>
                  <a:pt x="570" y="524"/>
                  <a:pt x="570" y="532"/>
                </a:cubicBezTo>
                <a:lnTo>
                  <a:pt x="570" y="647"/>
                </a:lnTo>
                <a:cubicBezTo>
                  <a:pt x="570" y="648"/>
                  <a:pt x="570" y="649"/>
                  <a:pt x="570" y="650"/>
                </a:cubicBezTo>
                <a:cubicBezTo>
                  <a:pt x="570" y="650"/>
                  <a:pt x="571" y="651"/>
                  <a:pt x="571" y="651"/>
                </a:cubicBezTo>
                <a:cubicBezTo>
                  <a:pt x="571" y="652"/>
                  <a:pt x="571" y="652"/>
                  <a:pt x="571" y="653"/>
                </a:cubicBezTo>
                <a:cubicBezTo>
                  <a:pt x="571" y="653"/>
                  <a:pt x="572" y="654"/>
                  <a:pt x="572" y="654"/>
                </a:cubicBezTo>
                <a:cubicBezTo>
                  <a:pt x="572" y="654"/>
                  <a:pt x="572" y="655"/>
                  <a:pt x="573" y="655"/>
                </a:cubicBezTo>
                <a:cubicBezTo>
                  <a:pt x="573" y="656"/>
                  <a:pt x="574" y="657"/>
                  <a:pt x="574" y="657"/>
                </a:cubicBezTo>
                <a:cubicBezTo>
                  <a:pt x="574" y="657"/>
                  <a:pt x="574" y="657"/>
                  <a:pt x="574" y="657"/>
                </a:cubicBezTo>
                <a:lnTo>
                  <a:pt x="622" y="706"/>
                </a:lnTo>
                <a:close/>
                <a:moveTo>
                  <a:pt x="732" y="541"/>
                </a:moveTo>
                <a:cubicBezTo>
                  <a:pt x="705" y="502"/>
                  <a:pt x="665" y="475"/>
                  <a:pt x="618" y="466"/>
                </a:cubicBezTo>
                <a:cubicBezTo>
                  <a:pt x="607" y="464"/>
                  <a:pt x="596" y="463"/>
                  <a:pt x="584" y="463"/>
                </a:cubicBezTo>
                <a:cubicBezTo>
                  <a:pt x="499" y="463"/>
                  <a:pt x="425" y="524"/>
                  <a:pt x="409" y="608"/>
                </a:cubicBezTo>
                <a:cubicBezTo>
                  <a:pt x="391" y="704"/>
                  <a:pt x="454" y="798"/>
                  <a:pt x="551" y="816"/>
                </a:cubicBezTo>
                <a:cubicBezTo>
                  <a:pt x="562" y="818"/>
                  <a:pt x="573" y="819"/>
                  <a:pt x="585" y="819"/>
                </a:cubicBezTo>
                <a:cubicBezTo>
                  <a:pt x="670" y="819"/>
                  <a:pt x="744" y="759"/>
                  <a:pt x="760" y="675"/>
                </a:cubicBezTo>
                <a:cubicBezTo>
                  <a:pt x="769" y="628"/>
                  <a:pt x="759" y="580"/>
                  <a:pt x="732" y="541"/>
                </a:cubicBezTo>
                <a:close/>
                <a:moveTo>
                  <a:pt x="732" y="669"/>
                </a:moveTo>
                <a:lnTo>
                  <a:pt x="732" y="669"/>
                </a:lnTo>
                <a:cubicBezTo>
                  <a:pt x="719" y="740"/>
                  <a:pt x="657" y="792"/>
                  <a:pt x="585" y="792"/>
                </a:cubicBezTo>
                <a:cubicBezTo>
                  <a:pt x="575" y="792"/>
                  <a:pt x="566" y="791"/>
                  <a:pt x="556" y="789"/>
                </a:cubicBezTo>
                <a:cubicBezTo>
                  <a:pt x="475" y="774"/>
                  <a:pt x="421" y="694"/>
                  <a:pt x="436" y="613"/>
                </a:cubicBezTo>
                <a:cubicBezTo>
                  <a:pt x="450" y="542"/>
                  <a:pt x="512" y="490"/>
                  <a:pt x="584" y="490"/>
                </a:cubicBezTo>
                <a:cubicBezTo>
                  <a:pt x="594" y="490"/>
                  <a:pt x="603" y="491"/>
                  <a:pt x="613" y="493"/>
                </a:cubicBezTo>
                <a:cubicBezTo>
                  <a:pt x="652" y="501"/>
                  <a:pt x="686" y="523"/>
                  <a:pt x="709" y="557"/>
                </a:cubicBezTo>
                <a:cubicBezTo>
                  <a:pt x="732" y="590"/>
                  <a:pt x="740" y="630"/>
                  <a:pt x="732" y="669"/>
                </a:cubicBezTo>
                <a:close/>
                <a:moveTo>
                  <a:pt x="374" y="668"/>
                </a:moveTo>
                <a:lnTo>
                  <a:pt x="257" y="668"/>
                </a:lnTo>
                <a:lnTo>
                  <a:pt x="257" y="487"/>
                </a:lnTo>
                <a:lnTo>
                  <a:pt x="439" y="487"/>
                </a:lnTo>
                <a:cubicBezTo>
                  <a:pt x="451" y="476"/>
                  <a:pt x="464" y="467"/>
                  <a:pt x="478" y="458"/>
                </a:cubicBezTo>
                <a:lnTo>
                  <a:pt x="477" y="458"/>
                </a:lnTo>
                <a:lnTo>
                  <a:pt x="477" y="278"/>
                </a:lnTo>
                <a:lnTo>
                  <a:pt x="664" y="278"/>
                </a:lnTo>
                <a:cubicBezTo>
                  <a:pt x="668" y="278"/>
                  <a:pt x="671" y="281"/>
                  <a:pt x="671" y="285"/>
                </a:cubicBezTo>
                <a:lnTo>
                  <a:pt x="671" y="449"/>
                </a:lnTo>
                <a:cubicBezTo>
                  <a:pt x="681" y="453"/>
                  <a:pt x="691" y="458"/>
                  <a:pt x="700" y="464"/>
                </a:cubicBezTo>
                <a:lnTo>
                  <a:pt x="700" y="458"/>
                </a:lnTo>
                <a:lnTo>
                  <a:pt x="700" y="285"/>
                </a:lnTo>
                <a:lnTo>
                  <a:pt x="700" y="189"/>
                </a:lnTo>
                <a:cubicBezTo>
                  <a:pt x="700" y="169"/>
                  <a:pt x="684" y="152"/>
                  <a:pt x="664" y="152"/>
                </a:cubicBezTo>
                <a:lnTo>
                  <a:pt x="36" y="152"/>
                </a:lnTo>
                <a:cubicBezTo>
                  <a:pt x="16" y="152"/>
                  <a:pt x="0" y="169"/>
                  <a:pt x="0" y="189"/>
                </a:cubicBezTo>
                <a:lnTo>
                  <a:pt x="0" y="285"/>
                </a:lnTo>
                <a:lnTo>
                  <a:pt x="0" y="458"/>
                </a:lnTo>
                <a:lnTo>
                  <a:pt x="0" y="487"/>
                </a:lnTo>
                <a:lnTo>
                  <a:pt x="0" y="660"/>
                </a:lnTo>
                <a:lnTo>
                  <a:pt x="0" y="682"/>
                </a:lnTo>
                <a:cubicBezTo>
                  <a:pt x="0" y="702"/>
                  <a:pt x="16" y="718"/>
                  <a:pt x="36" y="718"/>
                </a:cubicBezTo>
                <a:lnTo>
                  <a:pt x="387" y="718"/>
                </a:lnTo>
                <a:cubicBezTo>
                  <a:pt x="381" y="702"/>
                  <a:pt x="377" y="685"/>
                  <a:pt x="374" y="668"/>
                </a:cubicBezTo>
                <a:close/>
                <a:moveTo>
                  <a:pt x="29" y="285"/>
                </a:moveTo>
                <a:lnTo>
                  <a:pt x="29" y="285"/>
                </a:lnTo>
                <a:cubicBezTo>
                  <a:pt x="29" y="281"/>
                  <a:pt x="32" y="278"/>
                  <a:pt x="36" y="278"/>
                </a:cubicBezTo>
                <a:lnTo>
                  <a:pt x="229" y="278"/>
                </a:lnTo>
                <a:lnTo>
                  <a:pt x="229" y="458"/>
                </a:lnTo>
                <a:lnTo>
                  <a:pt x="29" y="458"/>
                </a:lnTo>
                <a:lnTo>
                  <a:pt x="29" y="285"/>
                </a:lnTo>
                <a:close/>
                <a:moveTo>
                  <a:pt x="229" y="487"/>
                </a:moveTo>
                <a:lnTo>
                  <a:pt x="229" y="487"/>
                </a:lnTo>
                <a:lnTo>
                  <a:pt x="229" y="668"/>
                </a:lnTo>
                <a:lnTo>
                  <a:pt x="36" y="668"/>
                </a:lnTo>
                <a:cubicBezTo>
                  <a:pt x="32" y="668"/>
                  <a:pt x="29" y="664"/>
                  <a:pt x="29" y="660"/>
                </a:cubicBezTo>
                <a:lnTo>
                  <a:pt x="29" y="487"/>
                </a:lnTo>
                <a:lnTo>
                  <a:pt x="229" y="487"/>
                </a:lnTo>
                <a:close/>
                <a:moveTo>
                  <a:pt x="257" y="458"/>
                </a:moveTo>
                <a:lnTo>
                  <a:pt x="257" y="458"/>
                </a:lnTo>
                <a:lnTo>
                  <a:pt x="257" y="278"/>
                </a:lnTo>
                <a:lnTo>
                  <a:pt x="449" y="278"/>
                </a:lnTo>
                <a:lnTo>
                  <a:pt x="449" y="458"/>
                </a:lnTo>
                <a:lnTo>
                  <a:pt x="257" y="458"/>
                </a:lnTo>
                <a:close/>
                <a:moveTo>
                  <a:pt x="463" y="189"/>
                </a:moveTo>
                <a:lnTo>
                  <a:pt x="463" y="189"/>
                </a:lnTo>
                <a:cubicBezTo>
                  <a:pt x="477" y="189"/>
                  <a:pt x="488" y="200"/>
                  <a:pt x="488" y="213"/>
                </a:cubicBezTo>
                <a:cubicBezTo>
                  <a:pt x="488" y="227"/>
                  <a:pt x="477" y="238"/>
                  <a:pt x="463" y="238"/>
                </a:cubicBezTo>
                <a:cubicBezTo>
                  <a:pt x="449" y="238"/>
                  <a:pt x="438" y="227"/>
                  <a:pt x="438" y="213"/>
                </a:cubicBezTo>
                <a:cubicBezTo>
                  <a:pt x="438" y="200"/>
                  <a:pt x="449" y="189"/>
                  <a:pt x="463" y="189"/>
                </a:cubicBezTo>
                <a:close/>
                <a:moveTo>
                  <a:pt x="243" y="189"/>
                </a:moveTo>
                <a:lnTo>
                  <a:pt x="243" y="189"/>
                </a:lnTo>
                <a:cubicBezTo>
                  <a:pt x="257" y="189"/>
                  <a:pt x="268" y="200"/>
                  <a:pt x="268" y="213"/>
                </a:cubicBezTo>
                <a:cubicBezTo>
                  <a:pt x="268" y="227"/>
                  <a:pt x="257" y="238"/>
                  <a:pt x="243" y="238"/>
                </a:cubicBezTo>
                <a:cubicBezTo>
                  <a:pt x="230" y="238"/>
                  <a:pt x="218" y="227"/>
                  <a:pt x="218" y="213"/>
                </a:cubicBezTo>
                <a:cubicBezTo>
                  <a:pt x="218" y="200"/>
                  <a:pt x="230" y="189"/>
                  <a:pt x="243" y="18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a:ea typeface="微软雅黑" panose="020B0503020204020204" pitchFamily="34" charset="-122"/>
              <a:cs typeface="+mn-ea"/>
              <a:sym typeface="+mn-lt"/>
            </a:endParaRPr>
          </a:p>
        </p:txBody>
      </p:sp>
      <p:sp>
        <p:nvSpPr>
          <p:cNvPr id="27" name="矩形: 圆角 26"/>
          <p:cNvSpPr/>
          <p:nvPr/>
        </p:nvSpPr>
        <p:spPr bwMode="auto">
          <a:xfrm>
            <a:off x="1202657" y="4129992"/>
            <a:ext cx="1785225" cy="419363"/>
          </a:xfrm>
          <a:prstGeom prst="round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8" name="矩形 27"/>
          <p:cNvSpPr/>
          <p:nvPr/>
        </p:nvSpPr>
        <p:spPr>
          <a:xfrm>
            <a:off x="1284545" y="4176682"/>
            <a:ext cx="1569660"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当月实际工资</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9" name="矩形 28"/>
          <p:cNvSpPr/>
          <p:nvPr/>
        </p:nvSpPr>
        <p:spPr>
          <a:xfrm>
            <a:off x="3049151" y="4129992"/>
            <a:ext cx="8433949"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（基本工资</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岗位工资</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标准绩效工资</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考核结果）</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（事假、病假和旷工缺勤扣款）</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（代扣代缴社保）</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（个人所得税）</a:t>
            </a:r>
            <a:endParaRPr kumimoji="0" lang="zh-CN" altLang="en-US" sz="1800" b="1"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30" name="矩形: 圆角 29"/>
          <p:cNvSpPr/>
          <p:nvPr/>
        </p:nvSpPr>
        <p:spPr bwMode="auto">
          <a:xfrm>
            <a:off x="1202657" y="4921562"/>
            <a:ext cx="1785225" cy="419363"/>
          </a:xfrm>
          <a:prstGeom prst="round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1" name="矩形 30"/>
          <p:cNvSpPr/>
          <p:nvPr/>
        </p:nvSpPr>
        <p:spPr>
          <a:xfrm>
            <a:off x="1399961" y="4968252"/>
            <a:ext cx="1338828"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当月日工资</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2" name="矩形 31"/>
          <p:cNvSpPr/>
          <p:nvPr/>
        </p:nvSpPr>
        <p:spPr>
          <a:xfrm>
            <a:off x="3049151" y="4921562"/>
            <a:ext cx="8433949"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（基本工资</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岗位工资</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实际绩效）</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/21.75</a:t>
            </a:r>
            <a:endParaRPr kumimoji="0" lang="zh-CN" altLang="en-US" sz="1800" b="1"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33" name="矩形: 圆角 32"/>
          <p:cNvSpPr/>
          <p:nvPr/>
        </p:nvSpPr>
        <p:spPr bwMode="auto">
          <a:xfrm>
            <a:off x="1202657" y="5631246"/>
            <a:ext cx="1785225" cy="419363"/>
          </a:xfrm>
          <a:prstGeom prst="round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5" name="矩形 34"/>
          <p:cNvSpPr/>
          <p:nvPr/>
        </p:nvSpPr>
        <p:spPr>
          <a:xfrm>
            <a:off x="1284545" y="5677936"/>
            <a:ext cx="1569660"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当月小时工资</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a:xfrm>
            <a:off x="3049151" y="5631246"/>
            <a:ext cx="8433949"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当月日工资</a:t>
            </a: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/8</a:t>
            </a:r>
            <a:endParaRPr kumimoji="0" lang="zh-CN" altLang="en-US" sz="1800" b="1"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9652">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r="7821"/>
          <a:stretch>
            <a:fillRect/>
          </a:stretch>
        </p:blipFill>
        <p:spPr>
          <a:xfrm>
            <a:off x="5644035" y="0"/>
            <a:ext cx="6552728" cy="6858000"/>
          </a:xfrm>
          <a:prstGeom prst="rect">
            <a:avLst/>
          </a:prstGeom>
        </p:spPr>
      </p:pic>
      <p:sp>
        <p:nvSpPr>
          <p:cNvPr id="21" name="矩形 20"/>
          <p:cNvSpPr/>
          <p:nvPr/>
        </p:nvSpPr>
        <p:spPr>
          <a:xfrm>
            <a:off x="683753" y="2220981"/>
            <a:ext cx="7103091" cy="3389967"/>
          </a:xfrm>
          <a:prstGeom prst="rect">
            <a:avLst/>
          </a:prstGeom>
        </p:spPr>
        <p:txBody>
          <a:bodyPr wrap="square">
            <a:spAutoFit/>
          </a:bodyPr>
          <a:lstStyle/>
          <a:p>
            <a:pPr indent="504190" algn="just">
              <a:lnSpc>
                <a:spcPct val="120000"/>
              </a:lnSpc>
            </a:pPr>
            <a:r>
              <a:rPr lang="zh-CN" altLang="en-US">
                <a:solidFill>
                  <a:schemeClr val="accent1"/>
                </a:solidFill>
                <a:latin typeface="微软雅黑 Light" panose="020B0502040204020203" pitchFamily="34" charset="-122"/>
                <a:ea typeface="微软雅黑 Light" panose="020B0502040204020203" pitchFamily="34" charset="-122"/>
              </a:rPr>
              <a:t>员工是公司价值的创造者，是构成公司核心竞争力的重要组成要求。公司提供给员工不仅是一个就业机会，更是一个发挥特长、发挥聪明才智、发挥创造力的舞台。</a:t>
            </a:r>
            <a:endParaRPr lang="zh-CN" altLang="en-US">
              <a:solidFill>
                <a:schemeClr val="accent1"/>
              </a:solidFill>
              <a:latin typeface="微软雅黑 Light" panose="020B0502040204020203" pitchFamily="34" charset="-122"/>
              <a:ea typeface="微软雅黑 Light" panose="020B0502040204020203" pitchFamily="34" charset="-122"/>
            </a:endParaRPr>
          </a:p>
          <a:p>
            <a:pPr indent="504190" algn="just">
              <a:lnSpc>
                <a:spcPct val="120000"/>
              </a:lnSpc>
            </a:pPr>
            <a:r>
              <a:rPr lang="zh-CN" altLang="en-US">
                <a:solidFill>
                  <a:schemeClr val="accent1"/>
                </a:solidFill>
                <a:latin typeface="微软雅黑 Light" panose="020B0502040204020203" pitchFamily="34" charset="-122"/>
                <a:ea typeface="微软雅黑 Light" panose="020B0502040204020203" pitchFamily="34" charset="-122"/>
              </a:rPr>
              <a:t>我们欣赏勇于承担责任的人，我们更赞赏为实现自我价值而工作的人，我们希望我们的员工是发自内心的真正热爱自己的工作、投入工作、成为工作的主人。</a:t>
            </a:r>
            <a:endParaRPr lang="en-US" altLang="zh-CN">
              <a:solidFill>
                <a:schemeClr val="accent1"/>
              </a:solidFill>
              <a:latin typeface="微软雅黑 Light" panose="020B0502040204020203" pitchFamily="34" charset="-122"/>
              <a:ea typeface="微软雅黑 Light" panose="020B0502040204020203" pitchFamily="34" charset="-122"/>
            </a:endParaRPr>
          </a:p>
          <a:p>
            <a:pPr indent="504190" algn="just">
              <a:lnSpc>
                <a:spcPct val="120000"/>
              </a:lnSpc>
            </a:pPr>
            <a:r>
              <a:rPr lang="zh-CN" altLang="en-US">
                <a:solidFill>
                  <a:schemeClr val="accent1"/>
                </a:solidFill>
                <a:latin typeface="微软雅黑 Light" panose="020B0502040204020203" pitchFamily="34" charset="-122"/>
                <a:ea typeface="微软雅黑 Light" panose="020B0502040204020203" pitchFamily="34" charset="-122"/>
              </a:rPr>
              <a:t>公司重视员工的成长，对员工成长的帮助和支持始于新员工的入职。面对日益激烈的竞争，我们需要不断的自我修炼和成长。帮助各位迅速融入公司文化，在组织中快速成长，是我们编写这培训课程的初衷。</a:t>
            </a:r>
            <a:endParaRPr lang="zh-CN" altLang="en-US" dirty="0">
              <a:solidFill>
                <a:schemeClr val="accent1"/>
              </a:solidFill>
              <a:latin typeface="微软雅黑 Light" panose="020B0502040204020203" pitchFamily="34" charset="-122"/>
              <a:ea typeface="微软雅黑 Light" panose="020B0502040204020203" pitchFamily="34" charset="-122"/>
            </a:endParaRPr>
          </a:p>
        </p:txBody>
      </p:sp>
      <p:sp>
        <p:nvSpPr>
          <p:cNvPr id="22" name="TextBox 9"/>
          <p:cNvSpPr txBox="1"/>
          <p:nvPr/>
        </p:nvSpPr>
        <p:spPr>
          <a:xfrm>
            <a:off x="396860" y="355085"/>
            <a:ext cx="902811" cy="523220"/>
          </a:xfrm>
          <a:prstGeom prst="rect">
            <a:avLst/>
          </a:prstGeom>
          <a:noFill/>
        </p:spPr>
        <p:txBody>
          <a:bodyPr wrap="none" rtlCol="0">
            <a:spAutoFit/>
          </a:bodyPr>
          <a:lstStyle/>
          <a:p>
            <a:r>
              <a:rPr lang="zh-CN" altLang="en-US" sz="2800">
                <a:solidFill>
                  <a:schemeClr val="accent1"/>
                </a:solidFill>
                <a:latin typeface="+mn-ea"/>
                <a:ea typeface="+mn-ea"/>
              </a:rPr>
              <a:t>前言</a:t>
            </a:r>
            <a:endParaRPr lang="zh-CN" altLang="en-US" sz="2800" dirty="0">
              <a:solidFill>
                <a:schemeClr val="accent1"/>
              </a:solidFill>
              <a:latin typeface="+mn-ea"/>
              <a:ea typeface="+mn-ea"/>
            </a:endParaRPr>
          </a:p>
        </p:txBody>
      </p:sp>
      <p:sp>
        <p:nvSpPr>
          <p:cNvPr id="23" name="矩形 22"/>
          <p:cNvSpPr/>
          <p:nvPr/>
        </p:nvSpPr>
        <p:spPr bwMode="auto">
          <a:xfrm>
            <a:off x="9803" y="427076"/>
            <a:ext cx="339113" cy="5956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矩形 23"/>
          <p:cNvSpPr/>
          <p:nvPr/>
        </p:nvSpPr>
        <p:spPr>
          <a:xfrm>
            <a:off x="1129829" y="1619942"/>
            <a:ext cx="6750566" cy="584775"/>
          </a:xfrm>
          <a:prstGeom prst="rect">
            <a:avLst/>
          </a:prstGeom>
          <a:noFill/>
        </p:spPr>
        <p:txBody>
          <a:bodyPr wrap="none" rtlCol="0">
            <a:spAutoFit/>
          </a:bodyPr>
          <a:lstStyle/>
          <a:p>
            <a:r>
              <a:rPr lang="zh-CN" altLang="en-US" sz="3200" b="1">
                <a:solidFill>
                  <a:schemeClr val="bg2"/>
                </a:solidFill>
                <a:latin typeface="+mn-ea"/>
                <a:ea typeface="+mn-ea"/>
              </a:rPr>
              <a:t>热烈欢迎新员工加入我们的大家庭！</a:t>
            </a:r>
            <a:endParaRPr lang="zh-CN" altLang="en-US" sz="3200" b="1">
              <a:solidFill>
                <a:schemeClr val="bg2"/>
              </a:solidFill>
              <a:latin typeface="+mn-ea"/>
              <a:ea typeface="+mn-ea"/>
            </a:endParaRPr>
          </a:p>
        </p:txBody>
      </p:sp>
      <p:sp>
        <p:nvSpPr>
          <p:cNvPr id="25" name="TextBox 9"/>
          <p:cNvSpPr txBox="1"/>
          <p:nvPr/>
        </p:nvSpPr>
        <p:spPr>
          <a:xfrm>
            <a:off x="408892" y="752128"/>
            <a:ext cx="905248" cy="338554"/>
          </a:xfrm>
          <a:prstGeom prst="rect">
            <a:avLst/>
          </a:prstGeom>
          <a:noFill/>
        </p:spPr>
        <p:txBody>
          <a:bodyPr wrap="none" rtlCol="0">
            <a:spAutoFit/>
          </a:bodyPr>
          <a:lstStyle/>
          <a:p>
            <a:r>
              <a:rPr lang="en-US" altLang="zh-CN" sz="1600">
                <a:solidFill>
                  <a:schemeClr val="accent1"/>
                </a:solidFill>
                <a:latin typeface="+mn-ea"/>
                <a:ea typeface="+mn-ea"/>
              </a:rPr>
              <a:t>Perface</a:t>
            </a:r>
            <a:endParaRPr lang="zh-CN" altLang="en-US" sz="1600" dirty="0">
              <a:solidFill>
                <a:schemeClr val="accent1"/>
              </a:solidFill>
              <a:latin typeface="+mn-ea"/>
              <a:ea typeface="+mn-ea"/>
            </a:endParaRPr>
          </a:p>
        </p:txBody>
      </p:sp>
    </p:spTree>
  </p:cSld>
  <p:clrMapOvr>
    <a:masterClrMapping/>
  </p:clrMapOvr>
  <p:transition spd="slow" advTm="9652">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社会保险</a:t>
            </a:r>
            <a:endParaRPr lang="zh-CN" altLang="en-US" sz="2800" b="1" kern="100">
              <a:solidFill>
                <a:schemeClr val="accent1"/>
              </a:solidFill>
              <a:latin typeface="+mj-ea"/>
              <a:ea typeface="+mj-ea"/>
              <a:cs typeface="Times New Roman" panose="02020603050405020304" pitchFamily="18" charset="0"/>
            </a:endParaRPr>
          </a:p>
        </p:txBody>
      </p:sp>
      <p:graphicFrame>
        <p:nvGraphicFramePr>
          <p:cNvPr id="21" name="内容占位符 6"/>
          <p:cNvGraphicFramePr/>
          <p:nvPr/>
        </p:nvGraphicFramePr>
        <p:xfrm>
          <a:off x="1155266" y="4580444"/>
          <a:ext cx="9996119" cy="777240"/>
        </p:xfrm>
        <a:graphic>
          <a:graphicData uri="http://schemas.openxmlformats.org/drawingml/2006/table">
            <a:tbl>
              <a:tblPr firstRow="1" bandRow="1">
                <a:tableStyleId>{5940675A-B579-460E-94D1-54222C63F5DA}</a:tableStyleId>
              </a:tblPr>
              <a:tblGrid>
                <a:gridCol w="1428017"/>
                <a:gridCol w="1428017"/>
                <a:gridCol w="1428017"/>
                <a:gridCol w="1428017"/>
                <a:gridCol w="1428017"/>
                <a:gridCol w="1428017"/>
                <a:gridCol w="1428017"/>
              </a:tblGrid>
              <a:tr h="259046">
                <a:tc>
                  <a:txBody>
                    <a:bodyPr/>
                    <a:lstStyle/>
                    <a:p>
                      <a:pPr algn="ctr">
                        <a:spcAft>
                          <a:spcPts val="0"/>
                        </a:spcAft>
                      </a:pPr>
                      <a:endParaRPr lang="en-US"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rPr>
                        <a:t>养老</a:t>
                      </a:r>
                      <a:endPar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rPr>
                        <a:t>医疗</a:t>
                      </a:r>
                      <a:endPar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rPr>
                        <a:t>工伤</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rPr>
                        <a:t>失业</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rPr>
                        <a:t>生育</a:t>
                      </a:r>
                      <a:endPar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rPr>
                        <a:t>大病</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r>
              <a:tr h="259046">
                <a:tc>
                  <a:txBody>
                    <a:bodyPr/>
                    <a:lstStyle/>
                    <a:p>
                      <a:pPr algn="ctr">
                        <a:spcAft>
                          <a:spcPts val="0"/>
                        </a:spcAft>
                      </a:pPr>
                      <a:r>
                        <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rPr>
                        <a:t>公司缴纳</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en-US" sz="1700" kern="100">
                          <a:solidFill>
                            <a:schemeClr val="accent1"/>
                          </a:solidFill>
                          <a:latin typeface="微软雅黑" panose="020B0503020204020204" pitchFamily="34" charset="-122"/>
                          <a:ea typeface="微软雅黑" panose="020B0503020204020204" pitchFamily="34" charset="-122"/>
                          <a:cs typeface="Times New Roman" panose="02020603050405020304"/>
                        </a:rPr>
                        <a:t>20%</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en-US"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rPr>
                        <a:t>6.5%</a:t>
                      </a:r>
                      <a:endPar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en-US" sz="1700" kern="100">
                          <a:solidFill>
                            <a:schemeClr val="accent1"/>
                          </a:solidFill>
                          <a:latin typeface="微软雅黑" panose="020B0503020204020204" pitchFamily="34" charset="-122"/>
                          <a:ea typeface="微软雅黑" panose="020B0503020204020204" pitchFamily="34" charset="-122"/>
                          <a:cs typeface="Times New Roman" panose="02020603050405020304"/>
                        </a:rPr>
                        <a:t>0.6%</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en-US" sz="1700" kern="100">
                          <a:solidFill>
                            <a:schemeClr val="accent1"/>
                          </a:solidFill>
                          <a:latin typeface="微软雅黑" panose="020B0503020204020204" pitchFamily="34" charset="-122"/>
                          <a:ea typeface="微软雅黑" panose="020B0503020204020204" pitchFamily="34" charset="-122"/>
                          <a:cs typeface="Times New Roman" panose="02020603050405020304"/>
                        </a:rPr>
                        <a:t>2%</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en-US"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rPr>
                        <a:t>0.6%</a:t>
                      </a:r>
                      <a:endPar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en-US" sz="1700" kern="100">
                          <a:solidFill>
                            <a:schemeClr val="accent1"/>
                          </a:solidFill>
                          <a:latin typeface="微软雅黑" panose="020B0503020204020204" pitchFamily="34" charset="-122"/>
                          <a:ea typeface="微软雅黑" panose="020B0503020204020204" pitchFamily="34" charset="-122"/>
                          <a:cs typeface="Times New Roman" panose="02020603050405020304"/>
                        </a:rPr>
                        <a:t>1%</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r>
              <a:tr h="259046">
                <a:tc>
                  <a:txBody>
                    <a:bodyPr/>
                    <a:lstStyle/>
                    <a:p>
                      <a:pPr algn="ctr">
                        <a:spcAft>
                          <a:spcPts val="0"/>
                        </a:spcAft>
                      </a:pPr>
                      <a:r>
                        <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rPr>
                        <a:t>个人缴纳</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en-US" sz="1700" kern="100">
                          <a:solidFill>
                            <a:schemeClr val="accent1"/>
                          </a:solidFill>
                          <a:latin typeface="微软雅黑" panose="020B0503020204020204" pitchFamily="34" charset="-122"/>
                          <a:ea typeface="微软雅黑" panose="020B0503020204020204" pitchFamily="34" charset="-122"/>
                          <a:cs typeface="Times New Roman" panose="02020603050405020304"/>
                        </a:rPr>
                        <a:t>8%</a:t>
                      </a:r>
                      <a:endParaRPr lang="zh-CN" sz="1700" kern="10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en-US"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rPr>
                        <a:t>2%</a:t>
                      </a:r>
                      <a:endPar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endParaRPr lang="en-US"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r>
                        <a:rPr lang="en-US"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rPr>
                        <a:t>1%</a:t>
                      </a:r>
                      <a:endParaRPr lang="zh-CN"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endParaRPr lang="en-US"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c>
                  <a:txBody>
                    <a:bodyPr/>
                    <a:lstStyle/>
                    <a:p>
                      <a:pPr algn="ctr">
                        <a:spcAft>
                          <a:spcPts val="0"/>
                        </a:spcAft>
                      </a:pPr>
                      <a:endParaRPr lang="en-US" sz="1700" kern="100" dirty="0">
                        <a:solidFill>
                          <a:schemeClr val="accent1"/>
                        </a:solidFill>
                        <a:latin typeface="微软雅黑" panose="020B0503020204020204" pitchFamily="34" charset="-122"/>
                        <a:ea typeface="微软雅黑" panose="020B0503020204020204" pitchFamily="34" charset="-122"/>
                        <a:cs typeface="Times New Roman" panose="02020603050405020304"/>
                      </a:endParaRPr>
                    </a:p>
                  </a:txBody>
                  <a:tcPr marL="68571" marR="68571"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solidFill>
                  </a:tcPr>
                </a:tc>
              </a:tr>
            </a:tbl>
          </a:graphicData>
        </a:graphic>
      </p:graphicFrame>
      <p:graphicFrame>
        <p:nvGraphicFramePr>
          <p:cNvPr id="22" name="图表 21"/>
          <p:cNvGraphicFramePr/>
          <p:nvPr/>
        </p:nvGraphicFramePr>
        <p:xfrm>
          <a:off x="1129830" y="972679"/>
          <a:ext cx="10021552" cy="3438175"/>
        </p:xfrm>
        <a:graphic>
          <a:graphicData uri="http://schemas.openxmlformats.org/drawingml/2006/chart">
            <c:chart xmlns:c="http://schemas.openxmlformats.org/drawingml/2006/chart" xmlns:r="http://schemas.openxmlformats.org/officeDocument/2006/relationships" r:id="rId1"/>
          </a:graphicData>
        </a:graphic>
      </p:graphicFrame>
      <p:sp>
        <p:nvSpPr>
          <p:cNvPr id="23" name="矩形: 圆角 22"/>
          <p:cNvSpPr/>
          <p:nvPr/>
        </p:nvSpPr>
        <p:spPr bwMode="auto">
          <a:xfrm>
            <a:off x="1230929" y="5676788"/>
            <a:ext cx="1785225" cy="419363"/>
          </a:xfrm>
          <a:prstGeom prst="round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4" name="矩形 23"/>
          <p:cNvSpPr/>
          <p:nvPr/>
        </p:nvSpPr>
        <p:spPr>
          <a:xfrm>
            <a:off x="1540444" y="5700655"/>
            <a:ext cx="1114408"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mj-ea"/>
                <a:ea typeface="+mj-ea"/>
                <a:cs typeface="+mn-cs"/>
              </a:rPr>
              <a:t>温馨提示</a:t>
            </a:r>
            <a:endParaRPr kumimoji="0" lang="zh-CN" altLang="en-US" sz="1800" b="1" i="0" u="none" strike="noStrike" kern="1200" cap="none" spc="0" normalizeH="0" baseline="0" noProof="0">
              <a:ln>
                <a:noFill/>
              </a:ln>
              <a:solidFill>
                <a:srgbClr val="FFFFFF"/>
              </a:solidFill>
              <a:effectLst/>
              <a:uLnTx/>
              <a:uFillTx/>
              <a:latin typeface="+mj-ea"/>
              <a:ea typeface="+mj-ea"/>
              <a:cs typeface="+mn-cs"/>
            </a:endParaRPr>
          </a:p>
        </p:txBody>
      </p:sp>
      <p:sp>
        <p:nvSpPr>
          <p:cNvPr id="25" name="矩形 24"/>
          <p:cNvSpPr/>
          <p:nvPr/>
        </p:nvSpPr>
        <p:spPr>
          <a:xfrm>
            <a:off x="3077423" y="5676788"/>
            <a:ext cx="8433949"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员工入职满一个月，公司为其购买社保。</a:t>
            </a:r>
            <a:endParaRPr kumimoji="0" lang="zh-CN" altLang="en-US" sz="20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9652">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绩效考核</a:t>
            </a:r>
            <a:endParaRPr lang="zh-CN" altLang="en-US" sz="2800" b="1" kern="100">
              <a:solidFill>
                <a:schemeClr val="accent1"/>
              </a:solidFill>
              <a:latin typeface="+mj-ea"/>
              <a:ea typeface="+mj-ea"/>
              <a:cs typeface="Times New Roman" panose="02020603050405020304" pitchFamily="18" charset="0"/>
            </a:endParaRPr>
          </a:p>
        </p:txBody>
      </p:sp>
      <p:sp>
        <p:nvSpPr>
          <p:cNvPr id="38" name="矩形 37"/>
          <p:cNvSpPr/>
          <p:nvPr/>
        </p:nvSpPr>
        <p:spPr>
          <a:xfrm>
            <a:off x="6247756" y="1856251"/>
            <a:ext cx="4989534" cy="1338828"/>
          </a:xfrm>
          <a:prstGeom prst="rect">
            <a:avLst/>
          </a:prstGeom>
        </p:spPr>
        <p:txBody>
          <a:bodyPr wrap="square">
            <a:spAutoFit/>
          </a:body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绩效考核目的在于通过对员工一定期的工作态度、工作质量、工作成绩、工作能力的考核，为人事决策提供依据。</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9" name="Freeform 22"/>
          <p:cNvSpPr/>
          <p:nvPr/>
        </p:nvSpPr>
        <p:spPr bwMode="auto">
          <a:xfrm>
            <a:off x="2190428" y="2760938"/>
            <a:ext cx="2188550" cy="2079518"/>
          </a:xfrm>
          <a:custGeom>
            <a:avLst/>
            <a:gdLst>
              <a:gd name="T0" fmla="*/ 1200 w 2400"/>
              <a:gd name="T1" fmla="*/ 0 h 2283"/>
              <a:gd name="T2" fmla="*/ 0 w 2400"/>
              <a:gd name="T3" fmla="*/ 872 h 2283"/>
              <a:gd name="T4" fmla="*/ 459 w 2400"/>
              <a:gd name="T5" fmla="*/ 2283 h 2283"/>
              <a:gd name="T6" fmla="*/ 1942 w 2400"/>
              <a:gd name="T7" fmla="*/ 2283 h 2283"/>
              <a:gd name="T8" fmla="*/ 2400 w 2400"/>
              <a:gd name="T9" fmla="*/ 872 h 2283"/>
              <a:gd name="T10" fmla="*/ 1200 w 2400"/>
              <a:gd name="T11" fmla="*/ 0 h 2283"/>
            </a:gdLst>
            <a:ahLst/>
            <a:cxnLst>
              <a:cxn ang="0">
                <a:pos x="T0" y="T1"/>
              </a:cxn>
              <a:cxn ang="0">
                <a:pos x="T2" y="T3"/>
              </a:cxn>
              <a:cxn ang="0">
                <a:pos x="T4" y="T5"/>
              </a:cxn>
              <a:cxn ang="0">
                <a:pos x="T6" y="T7"/>
              </a:cxn>
              <a:cxn ang="0">
                <a:pos x="T8" y="T9"/>
              </a:cxn>
              <a:cxn ang="0">
                <a:pos x="T10" y="T11"/>
              </a:cxn>
            </a:cxnLst>
            <a:rect l="0" t="0" r="r" b="b"/>
            <a:pathLst>
              <a:path w="2400" h="2283">
                <a:moveTo>
                  <a:pt x="1200" y="0"/>
                </a:moveTo>
                <a:lnTo>
                  <a:pt x="0" y="872"/>
                </a:lnTo>
                <a:lnTo>
                  <a:pt x="459" y="2283"/>
                </a:lnTo>
                <a:lnTo>
                  <a:pt x="1942" y="2283"/>
                </a:lnTo>
                <a:lnTo>
                  <a:pt x="2400" y="872"/>
                </a:lnTo>
                <a:lnTo>
                  <a:pt x="1200" y="0"/>
                </a:lnTo>
                <a:close/>
              </a:path>
            </a:pathLst>
          </a:cu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0" name="Freeform 23"/>
          <p:cNvSpPr/>
          <p:nvPr/>
        </p:nvSpPr>
        <p:spPr bwMode="auto">
          <a:xfrm>
            <a:off x="826549" y="3195079"/>
            <a:ext cx="1619605" cy="2735686"/>
          </a:xfrm>
          <a:custGeom>
            <a:avLst/>
            <a:gdLst>
              <a:gd name="T0" fmla="*/ 976 w 1775"/>
              <a:gd name="T1" fmla="*/ 3004 h 3004"/>
              <a:gd name="T2" fmla="*/ 488 w 1775"/>
              <a:gd name="T3" fmla="*/ 1502 h 3004"/>
              <a:gd name="T4" fmla="*/ 0 w 1775"/>
              <a:gd name="T5" fmla="*/ 0 h 3004"/>
              <a:gd name="T6" fmla="*/ 1293 w 1775"/>
              <a:gd name="T7" fmla="*/ 420 h 3004"/>
              <a:gd name="T8" fmla="*/ 1775 w 1775"/>
              <a:gd name="T9" fmla="*/ 1904 h 3004"/>
              <a:gd name="T10" fmla="*/ 976 w 1775"/>
              <a:gd name="T11" fmla="*/ 3004 h 3004"/>
            </a:gdLst>
            <a:ahLst/>
            <a:cxnLst>
              <a:cxn ang="0">
                <a:pos x="T0" y="T1"/>
              </a:cxn>
              <a:cxn ang="0">
                <a:pos x="T2" y="T3"/>
              </a:cxn>
              <a:cxn ang="0">
                <a:pos x="T4" y="T5"/>
              </a:cxn>
              <a:cxn ang="0">
                <a:pos x="T6" y="T7"/>
              </a:cxn>
              <a:cxn ang="0">
                <a:pos x="T8" y="T9"/>
              </a:cxn>
              <a:cxn ang="0">
                <a:pos x="T10" y="T11"/>
              </a:cxn>
            </a:cxnLst>
            <a:rect l="0" t="0" r="r" b="b"/>
            <a:pathLst>
              <a:path w="1775" h="3004">
                <a:moveTo>
                  <a:pt x="976" y="3004"/>
                </a:moveTo>
                <a:lnTo>
                  <a:pt x="488" y="1502"/>
                </a:lnTo>
                <a:lnTo>
                  <a:pt x="0" y="0"/>
                </a:lnTo>
                <a:lnTo>
                  <a:pt x="1293" y="420"/>
                </a:lnTo>
                <a:lnTo>
                  <a:pt x="1775" y="1904"/>
                </a:lnTo>
                <a:lnTo>
                  <a:pt x="976" y="3004"/>
                </a:lnTo>
                <a:close/>
              </a:path>
            </a:pathLst>
          </a:cu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1" name="Freeform 24"/>
          <p:cNvSpPr/>
          <p:nvPr/>
        </p:nvSpPr>
        <p:spPr bwMode="auto">
          <a:xfrm>
            <a:off x="1843510" y="5022834"/>
            <a:ext cx="2880400" cy="1001103"/>
          </a:xfrm>
          <a:custGeom>
            <a:avLst/>
            <a:gdLst>
              <a:gd name="T0" fmla="*/ 3158 w 3158"/>
              <a:gd name="T1" fmla="*/ 1100 h 1100"/>
              <a:gd name="T2" fmla="*/ 1579 w 3158"/>
              <a:gd name="T3" fmla="*/ 1100 h 1100"/>
              <a:gd name="T4" fmla="*/ 0 w 3158"/>
              <a:gd name="T5" fmla="*/ 1100 h 1100"/>
              <a:gd name="T6" fmla="*/ 799 w 3158"/>
              <a:gd name="T7" fmla="*/ 0 h 1100"/>
              <a:gd name="T8" fmla="*/ 2359 w 3158"/>
              <a:gd name="T9" fmla="*/ 0 h 1100"/>
              <a:gd name="T10" fmla="*/ 3158 w 3158"/>
              <a:gd name="T11" fmla="*/ 1100 h 1100"/>
            </a:gdLst>
            <a:ahLst/>
            <a:cxnLst>
              <a:cxn ang="0">
                <a:pos x="T0" y="T1"/>
              </a:cxn>
              <a:cxn ang="0">
                <a:pos x="T2" y="T3"/>
              </a:cxn>
              <a:cxn ang="0">
                <a:pos x="T4" y="T5"/>
              </a:cxn>
              <a:cxn ang="0">
                <a:pos x="T6" y="T7"/>
              </a:cxn>
              <a:cxn ang="0">
                <a:pos x="T8" y="T9"/>
              </a:cxn>
              <a:cxn ang="0">
                <a:pos x="T10" y="T11"/>
              </a:cxn>
            </a:cxnLst>
            <a:rect l="0" t="0" r="r" b="b"/>
            <a:pathLst>
              <a:path w="3158" h="1100">
                <a:moveTo>
                  <a:pt x="3158" y="1100"/>
                </a:moveTo>
                <a:lnTo>
                  <a:pt x="1579" y="1100"/>
                </a:lnTo>
                <a:lnTo>
                  <a:pt x="0" y="1100"/>
                </a:lnTo>
                <a:lnTo>
                  <a:pt x="799" y="0"/>
                </a:lnTo>
                <a:lnTo>
                  <a:pt x="2359" y="0"/>
                </a:lnTo>
                <a:lnTo>
                  <a:pt x="3158" y="1100"/>
                </a:lnTo>
                <a:close/>
              </a:path>
            </a:pathLst>
          </a:cu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2" name="Freeform 25"/>
          <p:cNvSpPr/>
          <p:nvPr/>
        </p:nvSpPr>
        <p:spPr bwMode="auto">
          <a:xfrm>
            <a:off x="4123250" y="3195079"/>
            <a:ext cx="1619605" cy="2735686"/>
          </a:xfrm>
          <a:custGeom>
            <a:avLst/>
            <a:gdLst>
              <a:gd name="T0" fmla="*/ 1775 w 1775"/>
              <a:gd name="T1" fmla="*/ 0 h 3004"/>
              <a:gd name="T2" fmla="*/ 1287 w 1775"/>
              <a:gd name="T3" fmla="*/ 1502 h 3004"/>
              <a:gd name="T4" fmla="*/ 799 w 1775"/>
              <a:gd name="T5" fmla="*/ 3004 h 3004"/>
              <a:gd name="T6" fmla="*/ 0 w 1775"/>
              <a:gd name="T7" fmla="*/ 1904 h 3004"/>
              <a:gd name="T8" fmla="*/ 482 w 1775"/>
              <a:gd name="T9" fmla="*/ 420 h 3004"/>
              <a:gd name="T10" fmla="*/ 1775 w 1775"/>
              <a:gd name="T11" fmla="*/ 0 h 3004"/>
            </a:gdLst>
            <a:ahLst/>
            <a:cxnLst>
              <a:cxn ang="0">
                <a:pos x="T0" y="T1"/>
              </a:cxn>
              <a:cxn ang="0">
                <a:pos x="T2" y="T3"/>
              </a:cxn>
              <a:cxn ang="0">
                <a:pos x="T4" y="T5"/>
              </a:cxn>
              <a:cxn ang="0">
                <a:pos x="T6" y="T7"/>
              </a:cxn>
              <a:cxn ang="0">
                <a:pos x="T8" y="T9"/>
              </a:cxn>
              <a:cxn ang="0">
                <a:pos x="T10" y="T11"/>
              </a:cxn>
            </a:cxnLst>
            <a:rect l="0" t="0" r="r" b="b"/>
            <a:pathLst>
              <a:path w="1775" h="3004">
                <a:moveTo>
                  <a:pt x="1775" y="0"/>
                </a:moveTo>
                <a:lnTo>
                  <a:pt x="1287" y="1502"/>
                </a:lnTo>
                <a:lnTo>
                  <a:pt x="799" y="3004"/>
                </a:lnTo>
                <a:lnTo>
                  <a:pt x="0" y="1904"/>
                </a:lnTo>
                <a:lnTo>
                  <a:pt x="482" y="420"/>
                </a:lnTo>
                <a:lnTo>
                  <a:pt x="1775" y="0"/>
                </a:lnTo>
                <a:close/>
              </a:path>
            </a:pathLst>
          </a:cu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3" name="Freeform 26"/>
          <p:cNvSpPr/>
          <p:nvPr/>
        </p:nvSpPr>
        <p:spPr bwMode="auto">
          <a:xfrm>
            <a:off x="874126" y="1355429"/>
            <a:ext cx="2331281" cy="2073571"/>
          </a:xfrm>
          <a:custGeom>
            <a:avLst/>
            <a:gdLst>
              <a:gd name="T0" fmla="*/ 2556 w 2556"/>
              <a:gd name="T1" fmla="*/ 1360 h 2277"/>
              <a:gd name="T2" fmla="*/ 1294 w 2556"/>
              <a:gd name="T3" fmla="*/ 2277 h 2277"/>
              <a:gd name="T4" fmla="*/ 0 w 2556"/>
              <a:gd name="T5" fmla="*/ 1856 h 2277"/>
              <a:gd name="T6" fmla="*/ 1278 w 2556"/>
              <a:gd name="T7" fmla="*/ 928 h 2277"/>
              <a:gd name="T8" fmla="*/ 2556 w 2556"/>
              <a:gd name="T9" fmla="*/ 0 h 2277"/>
              <a:gd name="T10" fmla="*/ 2556 w 2556"/>
              <a:gd name="T11" fmla="*/ 1360 h 2277"/>
            </a:gdLst>
            <a:ahLst/>
            <a:cxnLst>
              <a:cxn ang="0">
                <a:pos x="T0" y="T1"/>
              </a:cxn>
              <a:cxn ang="0">
                <a:pos x="T2" y="T3"/>
              </a:cxn>
              <a:cxn ang="0">
                <a:pos x="T4" y="T5"/>
              </a:cxn>
              <a:cxn ang="0">
                <a:pos x="T6" y="T7"/>
              </a:cxn>
              <a:cxn ang="0">
                <a:pos x="T8" y="T9"/>
              </a:cxn>
              <a:cxn ang="0">
                <a:pos x="T10" y="T11"/>
              </a:cxn>
            </a:cxnLst>
            <a:rect l="0" t="0" r="r" b="b"/>
            <a:pathLst>
              <a:path w="2556" h="2277">
                <a:moveTo>
                  <a:pt x="2556" y="1360"/>
                </a:moveTo>
                <a:lnTo>
                  <a:pt x="1294" y="2277"/>
                </a:lnTo>
                <a:lnTo>
                  <a:pt x="0" y="1856"/>
                </a:lnTo>
                <a:lnTo>
                  <a:pt x="1278" y="928"/>
                </a:lnTo>
                <a:lnTo>
                  <a:pt x="2556" y="0"/>
                </a:lnTo>
                <a:lnTo>
                  <a:pt x="2556" y="1360"/>
                </a:lnTo>
                <a:close/>
              </a:path>
            </a:pathLst>
          </a:cu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4" name="Freeform 27"/>
          <p:cNvSpPr/>
          <p:nvPr/>
        </p:nvSpPr>
        <p:spPr bwMode="auto">
          <a:xfrm>
            <a:off x="3363998" y="1355429"/>
            <a:ext cx="2331281" cy="2073571"/>
          </a:xfrm>
          <a:custGeom>
            <a:avLst/>
            <a:gdLst>
              <a:gd name="T0" fmla="*/ 0 w 2555"/>
              <a:gd name="T1" fmla="*/ 0 h 2277"/>
              <a:gd name="T2" fmla="*/ 1277 w 2555"/>
              <a:gd name="T3" fmla="*/ 928 h 2277"/>
              <a:gd name="T4" fmla="*/ 2555 w 2555"/>
              <a:gd name="T5" fmla="*/ 1856 h 2277"/>
              <a:gd name="T6" fmla="*/ 1262 w 2555"/>
              <a:gd name="T7" fmla="*/ 2277 h 2277"/>
              <a:gd name="T8" fmla="*/ 0 w 2555"/>
              <a:gd name="T9" fmla="*/ 1360 h 2277"/>
              <a:gd name="T10" fmla="*/ 0 w 2555"/>
              <a:gd name="T11" fmla="*/ 0 h 2277"/>
            </a:gdLst>
            <a:ahLst/>
            <a:cxnLst>
              <a:cxn ang="0">
                <a:pos x="T0" y="T1"/>
              </a:cxn>
              <a:cxn ang="0">
                <a:pos x="T2" y="T3"/>
              </a:cxn>
              <a:cxn ang="0">
                <a:pos x="T4" y="T5"/>
              </a:cxn>
              <a:cxn ang="0">
                <a:pos x="T6" y="T7"/>
              </a:cxn>
              <a:cxn ang="0">
                <a:pos x="T8" y="T9"/>
              </a:cxn>
              <a:cxn ang="0">
                <a:pos x="T10" y="T11"/>
              </a:cxn>
            </a:cxnLst>
            <a:rect l="0" t="0" r="r" b="b"/>
            <a:pathLst>
              <a:path w="2555" h="2277">
                <a:moveTo>
                  <a:pt x="0" y="0"/>
                </a:moveTo>
                <a:lnTo>
                  <a:pt x="1277" y="928"/>
                </a:lnTo>
                <a:lnTo>
                  <a:pt x="2555" y="1856"/>
                </a:lnTo>
                <a:lnTo>
                  <a:pt x="1262" y="2277"/>
                </a:lnTo>
                <a:lnTo>
                  <a:pt x="0" y="1360"/>
                </a:lnTo>
                <a:lnTo>
                  <a:pt x="0" y="0"/>
                </a:lnTo>
                <a:close/>
              </a:path>
            </a:pathLst>
          </a:cu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5" name="TextBox 48"/>
          <p:cNvSpPr txBox="1"/>
          <p:nvPr/>
        </p:nvSpPr>
        <p:spPr>
          <a:xfrm>
            <a:off x="2675995" y="3446940"/>
            <a:ext cx="127807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绩效管理</a:t>
            </a:r>
            <a:endParaRPr kumimoji="0" lang="zh-CN" altLang="en-US"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6" name="TextBox 49"/>
          <p:cNvSpPr txBox="1"/>
          <p:nvPr/>
        </p:nvSpPr>
        <p:spPr>
          <a:xfrm rot="19503465">
            <a:off x="1279460" y="2343620"/>
            <a:ext cx="202135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结果应用</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7" name="TextBox 50"/>
          <p:cNvSpPr txBox="1"/>
          <p:nvPr/>
        </p:nvSpPr>
        <p:spPr>
          <a:xfrm rot="2165019">
            <a:off x="3122614" y="2415079"/>
            <a:ext cx="2342453" cy="461665"/>
          </a:xfrm>
          <a:prstGeom prst="rect">
            <a:avLst/>
          </a:prstGeom>
          <a:noFill/>
        </p:spPr>
        <p:txBody>
          <a:bodyPr wrap="square" rtlCol="0">
            <a:spAutoFit/>
          </a:bodyPr>
          <a:lstStyle>
            <a:defPPr>
              <a:defRPr lang="zh-CN"/>
            </a:defPPr>
            <a:lvl1pPr algn="ctr">
              <a:defRPr sz="2400" b="1">
                <a:solidFill>
                  <a:srgbClr val="FFFFFF"/>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计划沟通</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TextBox 51"/>
          <p:cNvSpPr txBox="1"/>
          <p:nvPr/>
        </p:nvSpPr>
        <p:spPr>
          <a:xfrm rot="17422814">
            <a:off x="3900384" y="4157560"/>
            <a:ext cx="2036945" cy="461665"/>
          </a:xfrm>
          <a:prstGeom prst="rect">
            <a:avLst/>
          </a:prstGeom>
          <a:noFill/>
        </p:spPr>
        <p:txBody>
          <a:bodyPr wrap="square" rtlCol="0">
            <a:spAutoFit/>
          </a:bodyPr>
          <a:lstStyle>
            <a:defPPr>
              <a:defRPr lang="zh-CN"/>
            </a:defPPr>
            <a:lvl1pPr algn="ctr">
              <a:defRPr sz="2400" b="1">
                <a:solidFill>
                  <a:srgbClr val="FFFFFF"/>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沟通确认</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9" name="TextBox 52"/>
          <p:cNvSpPr txBox="1"/>
          <p:nvPr/>
        </p:nvSpPr>
        <p:spPr>
          <a:xfrm>
            <a:off x="2144545" y="5308728"/>
            <a:ext cx="2280315" cy="461665"/>
          </a:xfrm>
          <a:prstGeom prst="rect">
            <a:avLst/>
          </a:prstGeom>
          <a:noFill/>
        </p:spPr>
        <p:txBody>
          <a:bodyPr wrap="square" rtlCol="0">
            <a:spAutoFit/>
          </a:bodyPr>
          <a:lstStyle>
            <a:defPPr>
              <a:defRPr lang="zh-CN"/>
            </a:defPPr>
            <a:lvl1pPr algn="ctr">
              <a:defRPr sz="2400" b="1">
                <a:solidFill>
                  <a:srgbClr val="FFFFFF"/>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考核评价</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0" name="TextBox 53"/>
          <p:cNvSpPr txBox="1"/>
          <p:nvPr/>
        </p:nvSpPr>
        <p:spPr>
          <a:xfrm rot="4238893">
            <a:off x="696382" y="4174601"/>
            <a:ext cx="2036945" cy="461665"/>
          </a:xfrm>
          <a:prstGeom prst="rect">
            <a:avLst/>
          </a:prstGeom>
          <a:noFill/>
        </p:spPr>
        <p:txBody>
          <a:bodyPr wrap="square" rtlCol="0">
            <a:spAutoFit/>
          </a:bodyPr>
          <a:lstStyle>
            <a:defPPr>
              <a:defRPr lang="zh-CN"/>
            </a:defPPr>
            <a:lvl1pPr algn="ctr">
              <a:defRPr sz="2400" b="1">
                <a:solidFill>
                  <a:srgbClr val="FFFFFF"/>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绩效面谈</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a:off x="6247756" y="4382129"/>
            <a:ext cx="4989534" cy="923330"/>
          </a:xfrm>
          <a:prstGeom prst="rect">
            <a:avLst/>
          </a:prstGeom>
        </p:spPr>
        <p:txBody>
          <a:bodyPr wrap="square">
            <a:spAutoFit/>
          </a:body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月度考核由工作态度、工作计划和任务完成时间节点和工作完成质量三部分的考核组成。</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52" name="矩形 51"/>
          <p:cNvSpPr/>
          <p:nvPr/>
        </p:nvSpPr>
        <p:spPr>
          <a:xfrm>
            <a:off x="6247756" y="3523338"/>
            <a:ext cx="4989534" cy="507831"/>
          </a:xfrm>
          <a:prstGeom prst="rect">
            <a:avLst/>
          </a:prstGeom>
        </p:spPr>
        <p:txBody>
          <a:bodyPr wrap="square">
            <a:spAutoFit/>
          </a:body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考核适用于公司所有员工。</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bwMode="auto">
          <a:xfrm>
            <a:off x="1611313" y="1707356"/>
            <a:ext cx="9852025" cy="3443288"/>
          </a:xfrm>
          <a:prstGeom prst="roundRect">
            <a:avLst>
              <a:gd name="adj" fmla="val 50000"/>
            </a:avLst>
          </a:prstGeom>
          <a:solidFill>
            <a:srgbClr val="FFFFFF"/>
          </a:solidFill>
          <a:ln w="15875" cap="flat">
            <a:solidFill>
              <a:schemeClr val="accent1">
                <a:lumMod val="60000"/>
                <a:lumOff val="40000"/>
              </a:schemeClr>
            </a:solidFill>
            <a:prstDash val="solid"/>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25" name="Rectangle 7"/>
          <p:cNvSpPr>
            <a:spLocks noChangeArrowheads="1"/>
          </p:cNvSpPr>
          <p:nvPr/>
        </p:nvSpPr>
        <p:spPr bwMode="auto">
          <a:xfrm>
            <a:off x="0" y="2570956"/>
            <a:ext cx="1784350" cy="1644650"/>
          </a:xfrm>
          <a:prstGeom prst="rect">
            <a:avLst/>
          </a:prstGeom>
          <a:gradFill>
            <a:gsLst>
              <a:gs pos="60000">
                <a:schemeClr val="bg1"/>
              </a:gs>
              <a:gs pos="0">
                <a:srgbClr val="57D2E7"/>
              </a:gs>
              <a:gs pos="100000">
                <a:srgbClr val="1BA8BF"/>
              </a:gs>
            </a:gsLst>
            <a:lin ang="5400000" scaled="1"/>
          </a:gradFill>
          <a:ln w="28575"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TextBox 12"/>
          <p:cNvSpPr txBox="1"/>
          <p:nvPr/>
        </p:nvSpPr>
        <p:spPr>
          <a:xfrm>
            <a:off x="3362871" y="2202341"/>
            <a:ext cx="6722520" cy="1200329"/>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lvl="0" algn="l"/>
            <a:r>
              <a:rPr lang="zh-CN" altLang="en-US" sz="7200">
                <a:solidFill>
                  <a:srgbClr val="3D3D3D"/>
                </a:solidFill>
              </a:rPr>
              <a:t>日常行为规范</a:t>
            </a:r>
            <a:endParaRPr lang="zh-CN" altLang="en-US" sz="7200">
              <a:solidFill>
                <a:srgbClr val="3D3D3D"/>
              </a:solidFill>
            </a:endParaRPr>
          </a:p>
        </p:txBody>
      </p:sp>
      <p:sp>
        <p:nvSpPr>
          <p:cNvPr id="41" name="Oval 9"/>
          <p:cNvSpPr>
            <a:spLocks noChangeArrowheads="1"/>
          </p:cNvSpPr>
          <p:nvPr/>
        </p:nvSpPr>
        <p:spPr bwMode="auto">
          <a:xfrm>
            <a:off x="950412" y="2360569"/>
            <a:ext cx="2069514" cy="2081300"/>
          </a:xfrm>
          <a:prstGeom prst="ellipse">
            <a:avLst/>
          </a:prstGeom>
          <a:gradFill>
            <a:gsLst>
              <a:gs pos="70000">
                <a:schemeClr val="bg2"/>
              </a:gs>
              <a:gs pos="0">
                <a:srgbClr val="FEA67E"/>
              </a:gs>
              <a:gs pos="100000">
                <a:srgbClr val="FD6F2F"/>
              </a:gs>
            </a:gsLst>
            <a:lin ang="5400000" scaled="1"/>
          </a:gra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Oval 9"/>
          <p:cNvSpPr>
            <a:spLocks noChangeArrowheads="1"/>
          </p:cNvSpPr>
          <p:nvPr/>
        </p:nvSpPr>
        <p:spPr bwMode="auto">
          <a:xfrm>
            <a:off x="1036179" y="2452917"/>
            <a:ext cx="1885864" cy="1896604"/>
          </a:xfrm>
          <a:prstGeom prst="ellipse">
            <a:avLst/>
          </a:prstGeom>
          <a:noFill/>
          <a:ln w="9525" cap="flat">
            <a:solidFill>
              <a:schemeClr val="accent2"/>
            </a:solidFill>
            <a:prstDash val="dash"/>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1DB5CD"/>
              </a:solidFill>
              <a:effectLst/>
              <a:uLnTx/>
              <a:uFillTx/>
              <a:latin typeface="Lifeline JL" panose="00000400000000000000" pitchFamily="2" charset="0"/>
              <a:ea typeface="微软雅黑" panose="020B0503020204020204" pitchFamily="34" charset="-122"/>
              <a:cs typeface="+mn-ea"/>
            </a:endParaRPr>
          </a:p>
        </p:txBody>
      </p:sp>
      <p:sp>
        <p:nvSpPr>
          <p:cNvPr id="43" name="Rectangle 10"/>
          <p:cNvSpPr>
            <a:spLocks noChangeArrowheads="1"/>
          </p:cNvSpPr>
          <p:nvPr/>
        </p:nvSpPr>
        <p:spPr bwMode="auto">
          <a:xfrm>
            <a:off x="1510212" y="2469951"/>
            <a:ext cx="76944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4</a:t>
            </a:r>
            <a:endParaRPr kumimoji="0" lang="zh-CN" altLang="zh-CN" sz="1800" b="0" i="0" u="none" strike="noStrike" kern="1200" cap="none" spc="0" normalizeH="0" baseline="0" noProof="0">
              <a:ln>
                <a:noFill/>
              </a:ln>
              <a:solidFill>
                <a:srgbClr val="005D7F"/>
              </a:solidFill>
              <a:effectLst/>
              <a:uLnTx/>
              <a:uFillTx/>
              <a:latin typeface="Impact" panose="020B0806030902050204" pitchFamily="34" charset="0"/>
              <a:ea typeface="宋体" panose="02010600030101010101" pitchFamily="2" charset="-122"/>
              <a:cs typeface="+mn-cs"/>
            </a:endParaRPr>
          </a:p>
        </p:txBody>
      </p:sp>
      <p:sp>
        <p:nvSpPr>
          <p:cNvPr id="17" name="TextBox 25"/>
          <p:cNvSpPr txBox="1"/>
          <p:nvPr/>
        </p:nvSpPr>
        <p:spPr>
          <a:xfrm>
            <a:off x="3821472" y="3497890"/>
            <a:ext cx="193652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职业道德规范</a:t>
            </a:r>
            <a:endParaRPr lang="zh-CN" altLang="en-US" sz="2000">
              <a:solidFill>
                <a:srgbClr val="484849"/>
              </a:solidFill>
              <a:ea typeface="微软雅黑" panose="020B0503020204020204" pitchFamily="34" charset="-122"/>
            </a:endParaRPr>
          </a:p>
        </p:txBody>
      </p:sp>
      <p:sp>
        <p:nvSpPr>
          <p:cNvPr id="18" name="Freeform 21"/>
          <p:cNvSpPr>
            <a:spLocks noEditPoints="1"/>
          </p:cNvSpPr>
          <p:nvPr/>
        </p:nvSpPr>
        <p:spPr bwMode="auto">
          <a:xfrm>
            <a:off x="3658038" y="3563201"/>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19" name="TextBox 29"/>
          <p:cNvSpPr txBox="1"/>
          <p:nvPr/>
        </p:nvSpPr>
        <p:spPr>
          <a:xfrm>
            <a:off x="7052907" y="3497890"/>
            <a:ext cx="2366616"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礼仪规范</a:t>
            </a:r>
            <a:endParaRPr lang="zh-CN" altLang="en-US" sz="2000">
              <a:solidFill>
                <a:srgbClr val="484849"/>
              </a:solidFill>
              <a:ea typeface="微软雅黑" panose="020B0503020204020204" pitchFamily="34" charset="-122"/>
            </a:endParaRPr>
          </a:p>
        </p:txBody>
      </p:sp>
      <p:sp>
        <p:nvSpPr>
          <p:cNvPr id="20" name="Freeform 21"/>
          <p:cNvSpPr>
            <a:spLocks noEditPoints="1"/>
          </p:cNvSpPr>
          <p:nvPr/>
        </p:nvSpPr>
        <p:spPr bwMode="auto">
          <a:xfrm>
            <a:off x="6876878" y="3563201"/>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32" name="TextBox 58"/>
          <p:cNvSpPr txBox="1"/>
          <p:nvPr/>
        </p:nvSpPr>
        <p:spPr>
          <a:xfrm>
            <a:off x="3821472" y="3854150"/>
            <a:ext cx="3292752"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环境</a:t>
            </a:r>
            <a:r>
              <a:rPr lang="en-US" altLang="zh-CN" sz="2000">
                <a:solidFill>
                  <a:srgbClr val="484849"/>
                </a:solidFill>
                <a:ea typeface="微软雅黑" panose="020B0503020204020204" pitchFamily="34" charset="-122"/>
              </a:rPr>
              <a:t>/</a:t>
            </a:r>
            <a:r>
              <a:rPr lang="zh-CN" altLang="en-US" sz="2000">
                <a:solidFill>
                  <a:srgbClr val="484849"/>
                </a:solidFill>
                <a:ea typeface="微软雅黑" panose="020B0503020204020204" pitchFamily="34" charset="-122"/>
              </a:rPr>
              <a:t>职业健康安全规范</a:t>
            </a:r>
            <a:endParaRPr lang="zh-CN" altLang="en-US" sz="2000">
              <a:solidFill>
                <a:srgbClr val="484849"/>
              </a:solidFill>
              <a:ea typeface="微软雅黑" panose="020B0503020204020204" pitchFamily="34" charset="-122"/>
            </a:endParaRPr>
          </a:p>
        </p:txBody>
      </p:sp>
      <p:sp>
        <p:nvSpPr>
          <p:cNvPr id="33" name="Freeform 21"/>
          <p:cNvSpPr>
            <a:spLocks noEditPoints="1"/>
          </p:cNvSpPr>
          <p:nvPr/>
        </p:nvSpPr>
        <p:spPr bwMode="auto">
          <a:xfrm>
            <a:off x="3658038" y="3919461"/>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34" name="TextBox 60"/>
          <p:cNvSpPr txBox="1"/>
          <p:nvPr/>
        </p:nvSpPr>
        <p:spPr>
          <a:xfrm>
            <a:off x="7052907" y="3854150"/>
            <a:ext cx="2366616"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保密规范</a:t>
            </a:r>
            <a:endParaRPr lang="zh-CN" altLang="en-US" sz="2000">
              <a:solidFill>
                <a:srgbClr val="484849"/>
              </a:solidFill>
              <a:ea typeface="微软雅黑" panose="020B0503020204020204" pitchFamily="34" charset="-122"/>
            </a:endParaRPr>
          </a:p>
        </p:txBody>
      </p:sp>
      <p:sp>
        <p:nvSpPr>
          <p:cNvPr id="35" name="Freeform 21"/>
          <p:cNvSpPr>
            <a:spLocks noEditPoints="1"/>
          </p:cNvSpPr>
          <p:nvPr/>
        </p:nvSpPr>
        <p:spPr bwMode="auto">
          <a:xfrm>
            <a:off x="6876878" y="3919461"/>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36" name="TextBox 58"/>
          <p:cNvSpPr txBox="1"/>
          <p:nvPr/>
        </p:nvSpPr>
        <p:spPr>
          <a:xfrm>
            <a:off x="3821472" y="4255203"/>
            <a:ext cx="2270210"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工作规范</a:t>
            </a:r>
            <a:endParaRPr lang="zh-CN" altLang="en-US" sz="2000">
              <a:solidFill>
                <a:srgbClr val="484849"/>
              </a:solidFill>
              <a:ea typeface="微软雅黑" panose="020B0503020204020204" pitchFamily="34" charset="-122"/>
            </a:endParaRPr>
          </a:p>
        </p:txBody>
      </p:sp>
      <p:sp>
        <p:nvSpPr>
          <p:cNvPr id="37" name="Freeform 21"/>
          <p:cNvSpPr>
            <a:spLocks noEditPoints="1"/>
          </p:cNvSpPr>
          <p:nvPr/>
        </p:nvSpPr>
        <p:spPr bwMode="auto">
          <a:xfrm>
            <a:off x="3658038" y="4320514"/>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695">
        <p15:prstTrans prst="pageCurlDouble"/>
      </p:transition>
    </mc:Choice>
    <mc:Fallback>
      <p:transition spd="slow" advTm="3695">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行为规范概述</a:t>
            </a:r>
            <a:endParaRPr lang="zh-CN" altLang="en-US" sz="2800" b="1" kern="100">
              <a:solidFill>
                <a:schemeClr val="accent1"/>
              </a:solidFill>
              <a:latin typeface="+mj-ea"/>
              <a:ea typeface="+mj-ea"/>
              <a:cs typeface="Times New Roman" panose="02020603050405020304" pitchFamily="18" charset="0"/>
            </a:endParaRPr>
          </a:p>
        </p:txBody>
      </p:sp>
      <p:sp>
        <p:nvSpPr>
          <p:cNvPr id="21" name="Freeform 5"/>
          <p:cNvSpPr/>
          <p:nvPr/>
        </p:nvSpPr>
        <p:spPr bwMode="auto">
          <a:xfrm>
            <a:off x="4365286" y="1755022"/>
            <a:ext cx="3200411" cy="3057785"/>
          </a:xfrm>
          <a:custGeom>
            <a:avLst/>
            <a:gdLst>
              <a:gd name="T0" fmla="*/ 2610 w 5221"/>
              <a:gd name="T1" fmla="*/ 0 h 4965"/>
              <a:gd name="T2" fmla="*/ 3425 w 5221"/>
              <a:gd name="T3" fmla="*/ 1573 h 4965"/>
              <a:gd name="T4" fmla="*/ 5221 w 5221"/>
              <a:gd name="T5" fmla="*/ 1896 h 4965"/>
              <a:gd name="T6" fmla="*/ 3976 w 5221"/>
              <a:gd name="T7" fmla="*/ 3157 h 4965"/>
              <a:gd name="T8" fmla="*/ 4224 w 5221"/>
              <a:gd name="T9" fmla="*/ 4965 h 4965"/>
              <a:gd name="T10" fmla="*/ 2640 w 5221"/>
              <a:gd name="T11" fmla="*/ 4171 h 4965"/>
              <a:gd name="T12" fmla="*/ 997 w 5221"/>
              <a:gd name="T13" fmla="*/ 4965 h 4965"/>
              <a:gd name="T14" fmla="*/ 1263 w 5221"/>
              <a:gd name="T15" fmla="*/ 3214 h 4965"/>
              <a:gd name="T16" fmla="*/ 0 w 5221"/>
              <a:gd name="T17" fmla="*/ 1896 h 4965"/>
              <a:gd name="T18" fmla="*/ 1748 w 5221"/>
              <a:gd name="T19" fmla="*/ 1608 h 4965"/>
              <a:gd name="T20" fmla="*/ 2610 w 5221"/>
              <a:gd name="T21" fmla="*/ 0 h 4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1" h="4965">
                <a:moveTo>
                  <a:pt x="2610" y="0"/>
                </a:moveTo>
                <a:lnTo>
                  <a:pt x="3425" y="1573"/>
                </a:lnTo>
                <a:lnTo>
                  <a:pt x="5221" y="1896"/>
                </a:lnTo>
                <a:lnTo>
                  <a:pt x="3976" y="3157"/>
                </a:lnTo>
                <a:lnTo>
                  <a:pt x="4224" y="4965"/>
                </a:lnTo>
                <a:lnTo>
                  <a:pt x="2640" y="4171"/>
                </a:lnTo>
                <a:lnTo>
                  <a:pt x="997" y="4965"/>
                </a:lnTo>
                <a:lnTo>
                  <a:pt x="1263" y="3214"/>
                </a:lnTo>
                <a:lnTo>
                  <a:pt x="0" y="1896"/>
                </a:lnTo>
                <a:lnTo>
                  <a:pt x="1748" y="1608"/>
                </a:lnTo>
                <a:lnTo>
                  <a:pt x="2610" y="0"/>
                </a:lnTo>
                <a:close/>
              </a:path>
            </a:pathLst>
          </a:custGeom>
          <a:solidFill>
            <a:schemeClr val="accent2"/>
          </a:solidFill>
          <a:ln w="9525" cmpd="sng">
            <a:solidFill>
              <a:schemeClr val="accent1">
                <a:lumMod val="40000"/>
                <a:lumOff val="60000"/>
              </a:schemeClr>
            </a:solid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endParaRPr>
          </a:p>
        </p:txBody>
      </p:sp>
      <p:sp>
        <p:nvSpPr>
          <p:cNvPr id="22" name="Oval 6"/>
          <p:cNvSpPr>
            <a:spLocks noChangeArrowheads="1"/>
          </p:cNvSpPr>
          <p:nvPr/>
        </p:nvSpPr>
        <p:spPr bwMode="auto">
          <a:xfrm>
            <a:off x="5615592" y="1404456"/>
            <a:ext cx="698465" cy="701131"/>
          </a:xfrm>
          <a:prstGeom prst="ellipse">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23" name="矩形 22"/>
          <p:cNvSpPr/>
          <p:nvPr/>
        </p:nvSpPr>
        <p:spPr>
          <a:xfrm>
            <a:off x="5803562" y="1508323"/>
            <a:ext cx="322524"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1</a:t>
            </a:r>
            <a:endParaRPr kumimoji="0" lang="zh-CN" altLang="en-US"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Oval 10"/>
          <p:cNvSpPr>
            <a:spLocks noChangeArrowheads="1"/>
          </p:cNvSpPr>
          <p:nvPr/>
        </p:nvSpPr>
        <p:spPr bwMode="auto">
          <a:xfrm>
            <a:off x="7216464" y="2572119"/>
            <a:ext cx="697133" cy="701131"/>
          </a:xfrm>
          <a:prstGeom prst="ellipse">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5" name="矩形 24"/>
          <p:cNvSpPr/>
          <p:nvPr/>
        </p:nvSpPr>
        <p:spPr>
          <a:xfrm>
            <a:off x="7363268" y="2677180"/>
            <a:ext cx="385041"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2</a:t>
            </a:r>
            <a:endParaRPr kumimoji="0" lang="zh-CN" altLang="en-US"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6" name="Oval 9"/>
          <p:cNvSpPr>
            <a:spLocks noChangeArrowheads="1"/>
          </p:cNvSpPr>
          <p:nvPr/>
        </p:nvSpPr>
        <p:spPr bwMode="auto">
          <a:xfrm>
            <a:off x="6605974" y="4462241"/>
            <a:ext cx="697133" cy="701131"/>
          </a:xfrm>
          <a:prstGeom prst="ellipse">
            <a:avLst/>
          </a:prstGeom>
          <a:gradFill>
            <a:gsLst>
              <a:gs pos="57000">
                <a:schemeClr val="tx2"/>
              </a:gs>
              <a:gs pos="0">
                <a:srgbClr val="FFCB6D"/>
              </a:gs>
              <a:gs pos="100000">
                <a:srgbClr val="FAA100"/>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7" name="矩形 26"/>
          <p:cNvSpPr/>
          <p:nvPr/>
        </p:nvSpPr>
        <p:spPr>
          <a:xfrm>
            <a:off x="6757811" y="4567978"/>
            <a:ext cx="385041"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3</a:t>
            </a:r>
            <a:endParaRPr kumimoji="0" lang="zh-CN" altLang="en-US"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8" name="Oval 8"/>
          <p:cNvSpPr>
            <a:spLocks noChangeArrowheads="1"/>
          </p:cNvSpPr>
          <p:nvPr/>
        </p:nvSpPr>
        <p:spPr bwMode="auto">
          <a:xfrm>
            <a:off x="4627878" y="4462241"/>
            <a:ext cx="697133" cy="701131"/>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9" name="矩形 28"/>
          <p:cNvSpPr/>
          <p:nvPr/>
        </p:nvSpPr>
        <p:spPr>
          <a:xfrm>
            <a:off x="4784392" y="4567978"/>
            <a:ext cx="389850"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4</a:t>
            </a:r>
            <a:endParaRPr kumimoji="0" lang="zh-CN" altLang="en-US"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0" name="Oval 7"/>
          <p:cNvSpPr>
            <a:spLocks noChangeArrowheads="1"/>
          </p:cNvSpPr>
          <p:nvPr/>
        </p:nvSpPr>
        <p:spPr bwMode="auto">
          <a:xfrm>
            <a:off x="4016054" y="2572119"/>
            <a:ext cx="697133" cy="701131"/>
          </a:xfrm>
          <a:prstGeom prst="ellipse">
            <a:avLst/>
          </a:prstGeom>
          <a:gradFill>
            <a:gsLst>
              <a:gs pos="59000">
                <a:schemeClr val="accent1"/>
              </a:gs>
              <a:gs pos="0">
                <a:srgbClr val="696969"/>
              </a:gs>
              <a:gs pos="100000">
                <a:schemeClr val="accent1"/>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1" name="矩形 30"/>
          <p:cNvSpPr/>
          <p:nvPr/>
        </p:nvSpPr>
        <p:spPr>
          <a:xfrm>
            <a:off x="4167991" y="2677180"/>
            <a:ext cx="385041"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5</a:t>
            </a:r>
            <a:endParaRPr kumimoji="0" lang="zh-CN" altLang="en-US" sz="2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2" name="矩形 31"/>
          <p:cNvSpPr/>
          <p:nvPr/>
        </p:nvSpPr>
        <p:spPr>
          <a:xfrm>
            <a:off x="5143310" y="3047547"/>
            <a:ext cx="1844187"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393A3F"/>
                </a:solidFill>
                <a:effectLst/>
                <a:uLnTx/>
                <a:uFillTx/>
                <a:latin typeface="微软雅黑" panose="020B0503020204020204" pitchFamily="34" charset="-122"/>
                <a:ea typeface="微软雅黑" panose="020B0503020204020204" pitchFamily="34" charset="-122"/>
                <a:cs typeface="+mn-cs"/>
              </a:rPr>
              <a:t>员工行为规范有五个方面</a:t>
            </a:r>
            <a:endParaRPr kumimoji="0" lang="zh-CN" altLang="en-US" sz="2000" b="1" i="0" u="none" strike="noStrike" kern="1200" cap="none" spc="0" normalizeH="0" baseline="0" noProof="0" dirty="0">
              <a:ln>
                <a:noFill/>
              </a:ln>
              <a:solidFill>
                <a:srgbClr val="393A3F"/>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4252045" y="860075"/>
            <a:ext cx="3425559" cy="31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职业道德规范</a:t>
            </a:r>
            <a:endParaRPr kumimoji="0" lang="zh-CN" altLang="en-US" sz="20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5" name="矩形 34"/>
          <p:cNvSpPr/>
          <p:nvPr/>
        </p:nvSpPr>
        <p:spPr>
          <a:xfrm>
            <a:off x="7989705" y="2703440"/>
            <a:ext cx="2182995" cy="31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礼仪规范</a:t>
            </a:r>
            <a:endParaRPr kumimoji="0" lang="zh-CN" altLang="en-US" sz="20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6" name="矩形 35"/>
          <p:cNvSpPr/>
          <p:nvPr/>
        </p:nvSpPr>
        <p:spPr>
          <a:xfrm>
            <a:off x="1675586" y="2703440"/>
            <a:ext cx="2182995" cy="31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工作规范</a:t>
            </a:r>
            <a:endParaRPr kumimoji="0" lang="zh-CN" altLang="en-US" sz="20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7" name="矩形 36"/>
          <p:cNvSpPr/>
          <p:nvPr/>
        </p:nvSpPr>
        <p:spPr>
          <a:xfrm>
            <a:off x="7428194" y="4571319"/>
            <a:ext cx="3118961" cy="45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环境</a:t>
            </a:r>
            <a:r>
              <a:rPr kumimoji="0" lang="en-US" altLang="zh-CN"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职业健康安全规范</a:t>
            </a:r>
            <a:endParaRPr kumimoji="0" lang="zh-CN" altLang="en-US" sz="20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8" name="矩形 37"/>
          <p:cNvSpPr/>
          <p:nvPr/>
        </p:nvSpPr>
        <p:spPr>
          <a:xfrm>
            <a:off x="2386068" y="4605697"/>
            <a:ext cx="2182995" cy="31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保密规范</a:t>
            </a:r>
            <a:endParaRPr kumimoji="0" lang="zh-CN" altLang="en-US" sz="20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9" name="矩形 38"/>
          <p:cNvSpPr/>
          <p:nvPr/>
        </p:nvSpPr>
        <p:spPr>
          <a:xfrm>
            <a:off x="891497" y="5617434"/>
            <a:ext cx="9887404" cy="646331"/>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凡是违反行为规范任意一种规定将予以扣减当月</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1%——100%</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的绩效，若给公司带来经济损失在</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2000</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元及以上的，将处以严重违纪警告处分。</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en-US" altLang="zh-CN" sz="2800" b="1" kern="100">
                <a:solidFill>
                  <a:schemeClr val="accent1"/>
                </a:solidFill>
                <a:latin typeface="+mj-ea"/>
                <a:ea typeface="+mj-ea"/>
                <a:cs typeface="Times New Roman" panose="02020603050405020304" pitchFamily="18" charset="0"/>
              </a:rPr>
              <a:t>1</a:t>
            </a:r>
            <a:r>
              <a:rPr lang="zh-CN" altLang="en-US" sz="2800" b="1" kern="100">
                <a:solidFill>
                  <a:schemeClr val="accent1"/>
                </a:solidFill>
                <a:latin typeface="+mj-ea"/>
                <a:ea typeface="+mj-ea"/>
                <a:cs typeface="Times New Roman" panose="02020603050405020304" pitchFamily="18" charset="0"/>
              </a:rPr>
              <a:t>、职业道德规范</a:t>
            </a:r>
            <a:endParaRPr lang="zh-CN" altLang="en-US" sz="2800" b="1" kern="100">
              <a:solidFill>
                <a:schemeClr val="accent1"/>
              </a:solidFill>
              <a:latin typeface="+mj-ea"/>
              <a:ea typeface="+mj-ea"/>
              <a:cs typeface="Times New Roman" panose="02020603050405020304" pitchFamily="18" charset="0"/>
            </a:endParaRPr>
          </a:p>
        </p:txBody>
      </p:sp>
      <p:sp>
        <p:nvSpPr>
          <p:cNvPr id="21" name="矩形 20"/>
          <p:cNvSpPr/>
          <p:nvPr/>
        </p:nvSpPr>
        <p:spPr>
          <a:xfrm>
            <a:off x="5141820" y="1218921"/>
            <a:ext cx="6127925" cy="369332"/>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职业道德是员工职业行为的伦理准则。您须做到：</a:t>
            </a:r>
            <a:endPar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矩形 21"/>
          <p:cNvSpPr/>
          <p:nvPr/>
        </p:nvSpPr>
        <p:spPr>
          <a:xfrm>
            <a:off x="5141820" y="1782004"/>
            <a:ext cx="6127925" cy="3360920"/>
          </a:xfrm>
          <a:prstGeom prst="rect">
            <a:avLst/>
          </a:prstGeom>
        </p:spPr>
        <p:txBody>
          <a:bodyPr wrap="square">
            <a:spAutoFit/>
          </a:bodyPr>
          <a:lstStyle/>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守法遵纪，自律。</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维护公司利益。</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禁止不履行职责，玩忽职守，禁止利用公物干私活。</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严禁弄虚作假资料欺骗隐瞒公司，严禁伪造单据，虚报费用。</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严禁利用职务之便取回扣、中介费、好处费、有价证券和贵重礼品。</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n"/>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严禁在与公司产生同业竞争或发生关联交易的公司以任何形式擅自取酬。</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r="6798"/>
          <a:stretch>
            <a:fillRect/>
          </a:stretch>
        </p:blipFill>
        <p:spPr bwMode="auto">
          <a:xfrm>
            <a:off x="398280" y="1232906"/>
            <a:ext cx="4352108" cy="532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9652">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en-US" altLang="zh-CN" sz="2800" b="1" kern="100">
                <a:solidFill>
                  <a:schemeClr val="accent1"/>
                </a:solidFill>
                <a:latin typeface="+mj-ea"/>
                <a:ea typeface="+mj-ea"/>
                <a:cs typeface="Times New Roman" panose="02020603050405020304" pitchFamily="18" charset="0"/>
              </a:rPr>
              <a:t>2</a:t>
            </a:r>
            <a:r>
              <a:rPr lang="zh-CN" altLang="en-US" sz="2800" b="1" kern="100">
                <a:solidFill>
                  <a:schemeClr val="accent1"/>
                </a:solidFill>
                <a:latin typeface="+mj-ea"/>
                <a:ea typeface="+mj-ea"/>
                <a:cs typeface="Times New Roman" panose="02020603050405020304" pitchFamily="18" charset="0"/>
              </a:rPr>
              <a:t>、环境职业安全规范</a:t>
            </a:r>
            <a:endParaRPr lang="zh-CN" altLang="en-US" sz="2800" b="1" kern="100">
              <a:solidFill>
                <a:schemeClr val="accent1"/>
              </a:solidFill>
              <a:latin typeface="+mj-ea"/>
              <a:ea typeface="+mj-ea"/>
              <a:cs typeface="Times New Roman" panose="02020603050405020304" pitchFamily="18" charset="0"/>
            </a:endParaRPr>
          </a:p>
        </p:txBody>
      </p:sp>
      <p:sp>
        <p:nvSpPr>
          <p:cNvPr id="21" name="内容占位符 9"/>
          <p:cNvSpPr txBox="1"/>
          <p:nvPr/>
        </p:nvSpPr>
        <p:spPr>
          <a:xfrm>
            <a:off x="4796958" y="1206890"/>
            <a:ext cx="6273634" cy="646331"/>
          </a:xfrm>
          <a:prstGeom prst="rect">
            <a:avLst/>
          </a:prstGeom>
        </p:spPr>
        <p:txBody>
          <a:bodyPr wrap="square">
            <a:spAutoFit/>
          </a:bodyPr>
          <a:lstStyle>
            <a:defPPr>
              <a:defRPr lang="zh-CN"/>
            </a:defPPr>
            <a:lvl1pPr>
              <a:spcBef>
                <a:spcPct val="20000"/>
              </a:spcBef>
              <a:defRPr>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营造干净整洁、安全和节能的办公环境是每个员工的义务，您须做到：</a:t>
            </a:r>
            <a:endPar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内容占位符 9"/>
          <p:cNvSpPr txBox="1"/>
          <p:nvPr/>
        </p:nvSpPr>
        <p:spPr>
          <a:xfrm>
            <a:off x="4796958" y="2213200"/>
            <a:ext cx="6273634" cy="3527119"/>
          </a:xfrm>
          <a:prstGeom prst="rect">
            <a:avLst/>
          </a:prstGeom>
        </p:spPr>
        <p:txBody>
          <a:bodyPr wrap="square">
            <a:spAutoFit/>
          </a:bodyPr>
          <a:lstStyle>
            <a:defPPr>
              <a:defRPr lang="zh-CN"/>
            </a:defPPr>
            <a:lvl1pPr>
              <a:spcBef>
                <a:spcPct val="20000"/>
              </a:spcBef>
              <a:defRPr>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确保个人责任区的整齐、整洁。是指个人的桌面、抽屉、电脑、文件柜以及个人办公桌周围一米之内的地面。</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爱护公共卫生，保持工作区、生活区整洁、整齐。</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爱护公司财物，养成勤俭节约的良好习惯；不浪费水电、办公用品等资源。</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不许随意张贴、摆放、不许随地吐痰、乱丢烟头、纸屑和其它杂物。</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禁止违反安全规程操作办公设施、设备</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严禁擅自携带违禁品、危险品进入工作场所。</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严禁患传染病不告知公司。</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严禁无准驾资格驾驶公司车辆。</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3" name="图片 22"/>
          <p:cNvPicPr>
            <a:picLocks noChangeAspect="1"/>
          </p:cNvPicPr>
          <p:nvPr/>
        </p:nvPicPr>
        <p:blipFill rotWithShape="1">
          <a:blip r:embed="rId1"/>
          <a:srcRect t="3794" b="3345"/>
          <a:stretch>
            <a:fillRect/>
          </a:stretch>
        </p:blipFill>
        <p:spPr>
          <a:xfrm>
            <a:off x="802312" y="996016"/>
            <a:ext cx="3684947" cy="5284382"/>
          </a:xfrm>
          <a:prstGeom prst="rect">
            <a:avLst/>
          </a:prstGeom>
        </p:spPr>
      </p:pic>
    </p:spTree>
  </p:cSld>
  <p:clrMapOvr>
    <a:masterClrMapping/>
  </p:clrMapOvr>
  <p:transition spd="slow" advTm="9652">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en-US" altLang="zh-CN" sz="2800" b="1" kern="100">
                <a:solidFill>
                  <a:schemeClr val="accent1"/>
                </a:solidFill>
                <a:latin typeface="+mj-ea"/>
                <a:ea typeface="+mj-ea"/>
                <a:cs typeface="Times New Roman" panose="02020603050405020304" pitchFamily="18" charset="0"/>
              </a:rPr>
              <a:t>3</a:t>
            </a:r>
            <a:r>
              <a:rPr lang="zh-CN" altLang="en-US" sz="2800" b="1" kern="100">
                <a:solidFill>
                  <a:schemeClr val="accent1"/>
                </a:solidFill>
                <a:latin typeface="+mj-ea"/>
                <a:ea typeface="+mj-ea"/>
                <a:cs typeface="Times New Roman" panose="02020603050405020304" pitchFamily="18" charset="0"/>
              </a:rPr>
              <a:t>、保密规范</a:t>
            </a:r>
            <a:endParaRPr lang="zh-CN" altLang="en-US" sz="2800" b="1" kern="100">
              <a:solidFill>
                <a:schemeClr val="accent1"/>
              </a:solidFill>
              <a:latin typeface="+mj-ea"/>
              <a:ea typeface="+mj-ea"/>
              <a:cs typeface="Times New Roman" panose="02020603050405020304" pitchFamily="18" charset="0"/>
            </a:endParaRPr>
          </a:p>
        </p:txBody>
      </p:sp>
      <p:sp>
        <p:nvSpPr>
          <p:cNvPr id="21" name="内容占位符 2"/>
          <p:cNvSpPr txBox="1"/>
          <p:nvPr/>
        </p:nvSpPr>
        <p:spPr>
          <a:xfrm>
            <a:off x="1219613" y="1435250"/>
            <a:ext cx="6362732" cy="978729"/>
          </a:xfrm>
          <a:prstGeom prst="rect">
            <a:avLst/>
          </a:prstGeom>
        </p:spPr>
        <p:txBody>
          <a:bodyPr wrap="square">
            <a:spAutoFit/>
          </a:bodyPr>
          <a:lstStyle>
            <a:defPPr>
              <a:defRPr lang="zh-CN"/>
            </a:defPPr>
            <a:lvl1pPr>
              <a:spcBef>
                <a:spcPct val="20000"/>
              </a:spcBef>
              <a:defRPr>
                <a:solidFill>
                  <a:schemeClr val="accent2"/>
                </a:solidFill>
                <a:latin typeface="微软雅黑 Light" panose="020B0502040204020203" pitchFamily="34" charset="-122"/>
                <a:ea typeface="微软雅黑 Light" panose="020B0502040204020203" pitchFamily="34" charset="-122"/>
              </a:defRPr>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保守公司秘密是员工应尽的义务，遵守保密协议制度，严格履行保密义务。</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您必须做到：</a:t>
            </a:r>
            <a:endPar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12349" y="1550755"/>
            <a:ext cx="4761414" cy="4065107"/>
          </a:xfrm>
          <a:prstGeom prst="rect">
            <a:avLst/>
          </a:prstGeom>
        </p:spPr>
      </p:pic>
      <p:sp>
        <p:nvSpPr>
          <p:cNvPr id="23" name="内容占位符 2"/>
          <p:cNvSpPr txBox="1"/>
          <p:nvPr/>
        </p:nvSpPr>
        <p:spPr>
          <a:xfrm>
            <a:off x="1219613" y="2575160"/>
            <a:ext cx="5676074" cy="2696123"/>
          </a:xfrm>
          <a:prstGeom prst="rect">
            <a:avLst/>
          </a:prstGeom>
        </p:spPr>
        <p:txBody>
          <a:bodyPr wrap="square">
            <a:spAutoFit/>
          </a:bodyPr>
          <a:lstStyle>
            <a:defPPr>
              <a:defRPr lang="zh-CN"/>
            </a:defPPr>
            <a:lvl1pPr>
              <a:spcBef>
                <a:spcPct val="20000"/>
              </a:spcBef>
              <a:defRPr>
                <a:solidFill>
                  <a:schemeClr val="accent2"/>
                </a:solidFill>
                <a:latin typeface="微软雅黑 Light" panose="020B0502040204020203" pitchFamily="34" charset="-122"/>
                <a:ea typeface="微软雅黑 Light" panose="020B0502040204020203" pitchFamily="34" charset="-122"/>
              </a:defRPr>
            </a:lvl1pPr>
          </a:lstStyle>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不许未经同意翻看他人的文件、资料。</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不许无保密措施存放涉密文件、资料。</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禁止未经批准复制与自身工作无关的文件、资料。</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禁止泄露和打听个人收入。</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禁止未经批准安排公司以外人员进入工作区域参观。</a:t>
            </a:r>
            <a:endPar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严禁泄露公司秘密和未经披露的会议内容与决议、经营数据、信息。</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en-US" altLang="zh-CN" sz="2800" b="1" kern="100">
                <a:solidFill>
                  <a:schemeClr val="accent1"/>
                </a:solidFill>
                <a:latin typeface="+mj-ea"/>
                <a:ea typeface="+mj-ea"/>
                <a:cs typeface="Times New Roman" panose="02020603050405020304" pitchFamily="18" charset="0"/>
              </a:rPr>
              <a:t>4</a:t>
            </a:r>
            <a:r>
              <a:rPr lang="zh-CN" altLang="en-US" sz="2800" b="1" kern="100">
                <a:solidFill>
                  <a:schemeClr val="accent1"/>
                </a:solidFill>
                <a:latin typeface="+mj-ea"/>
                <a:ea typeface="+mj-ea"/>
                <a:cs typeface="Times New Roman" panose="02020603050405020304" pitchFamily="18" charset="0"/>
              </a:rPr>
              <a:t>、工作规范</a:t>
            </a:r>
            <a:endParaRPr lang="zh-CN" altLang="en-US" sz="2800" b="1" kern="100">
              <a:solidFill>
                <a:schemeClr val="accent1"/>
              </a:solidFill>
              <a:latin typeface="+mj-ea"/>
              <a:ea typeface="+mj-ea"/>
              <a:cs typeface="Times New Roman" panose="02020603050405020304" pitchFamily="18" charset="0"/>
            </a:endParaRPr>
          </a:p>
        </p:txBody>
      </p:sp>
      <p:sp>
        <p:nvSpPr>
          <p:cNvPr id="21" name="内容占位符 2"/>
          <p:cNvSpPr txBox="1"/>
          <p:nvPr/>
        </p:nvSpPr>
        <p:spPr>
          <a:xfrm>
            <a:off x="929939" y="1248831"/>
            <a:ext cx="6339186" cy="3194721"/>
          </a:xfrm>
          <a:prstGeom prst="rect">
            <a:avLst/>
          </a:prstGeom>
        </p:spPr>
        <p:txBody>
          <a:bodyPr wrap="square">
            <a:spAutoFit/>
          </a:bodyPr>
          <a:lstStyle>
            <a:defPPr>
              <a:defRPr lang="zh-CN"/>
            </a:defPPr>
            <a:lvl1pPr algn="just">
              <a:lnSpc>
                <a:spcPct val="120000"/>
              </a:lnSpc>
              <a:spcBef>
                <a:spcPct val="20000"/>
              </a:spcBef>
              <a:defRPr>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办公用品分为易耗低值办公用品和耐用</a:t>
            </a:r>
            <a:r>
              <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高值办公用品</a:t>
            </a:r>
            <a:r>
              <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办公设备</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易耗低值办公用品：</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主要指签字笔、水笔、铅笔、圆珠笔、固体胶、胶带、剪刀、</a:t>
            </a:r>
            <a:r>
              <a:rPr kumimoji="0" 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A4</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纸、笔记本、印泥、文件夹、复写纸、大头针、回形针、线插板、钉书机等容易损耗的日常办公用品。</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just" defTabSz="91440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耐用、高值办公用品</a:t>
            </a:r>
            <a:r>
              <a:rPr kumimoji="0" lang="en-US" altLang="zh-CN"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设备：</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主要计算器、电话机、电脑、打印机、复印机、空调、相机、投影仪、文件柜、办公桌椅等相对价值较高且耐用的办公用品</a:t>
            </a:r>
            <a:r>
              <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设备。</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文本框 21"/>
          <p:cNvSpPr txBox="1"/>
          <p:nvPr/>
        </p:nvSpPr>
        <p:spPr>
          <a:xfrm>
            <a:off x="2954004" y="152258"/>
            <a:ext cx="5112276" cy="421539"/>
          </a:xfrm>
          <a:prstGeom prst="rect">
            <a:avLst/>
          </a:prstGeom>
          <a:noFill/>
          <a:ln w="9525" cap="flat">
            <a:noFill/>
            <a:prstDash val="solid"/>
            <a:miter lim="800000"/>
          </a:ln>
          <a:effectLst/>
        </p:spPr>
        <p:txBody>
          <a:bodyPr vert="horz" wrap="square" lIns="91440" tIns="45720" rIns="91440" bIns="45720" numCol="1" anchor="t" anchorCtr="0" compatLnSpc="1"/>
          <a:lstStyle>
            <a:defPPr>
              <a:defRPr lang="zh-CN"/>
            </a:defPPr>
            <a:lvl1pPr algn="ctr">
              <a:defRPr sz="2000">
                <a:solidFill>
                  <a:schemeClr val="accent2"/>
                </a:solidFill>
                <a:latin typeface="+mn-lt"/>
                <a:ea typeface="+mn-ea"/>
                <a:cs typeface="+mn-ea"/>
              </a:defRPr>
            </a:lvl1pPr>
          </a:lstStyle>
          <a:p>
            <a:pPr algn="l"/>
            <a:r>
              <a:rPr lang="en-US" altLang="zh-CN" sz="2400">
                <a:solidFill>
                  <a:schemeClr val="accent1"/>
                </a:solidFill>
                <a:sym typeface="微软雅黑 Light" panose="020B0502040204020203" pitchFamily="34" charset="-122"/>
              </a:rPr>
              <a:t>——</a:t>
            </a:r>
            <a:r>
              <a:rPr lang="zh-CN" altLang="en-US" sz="2400">
                <a:solidFill>
                  <a:schemeClr val="accent1"/>
                </a:solidFill>
                <a:sym typeface="微软雅黑 Light" panose="020B0502040204020203" pitchFamily="34" charset="-122"/>
              </a:rPr>
              <a:t>办公用品</a:t>
            </a:r>
            <a:r>
              <a:rPr lang="en-US" altLang="zh-CN" sz="2400">
                <a:solidFill>
                  <a:schemeClr val="accent1"/>
                </a:solidFill>
                <a:sym typeface="微软雅黑 Light" panose="020B0502040204020203" pitchFamily="34" charset="-122"/>
              </a:rPr>
              <a:t>/</a:t>
            </a:r>
            <a:r>
              <a:rPr lang="zh-CN" altLang="en-US" sz="2400">
                <a:solidFill>
                  <a:schemeClr val="accent1"/>
                </a:solidFill>
                <a:sym typeface="微软雅黑 Light" panose="020B0502040204020203" pitchFamily="34" charset="-122"/>
              </a:rPr>
              <a:t>设备管理规定</a:t>
            </a:r>
            <a:endParaRPr lang="en-US" altLang="zh-CN" sz="2400">
              <a:solidFill>
                <a:schemeClr val="accent1"/>
              </a:solidFill>
              <a:sym typeface="微软雅黑 Light" panose="020B0502040204020203" pitchFamily="34" charset="-122"/>
            </a:endParaRPr>
          </a:p>
        </p:txBody>
      </p:sp>
      <p:sp>
        <p:nvSpPr>
          <p:cNvPr id="23" name="矩形 22"/>
          <p:cNvSpPr/>
          <p:nvPr/>
        </p:nvSpPr>
        <p:spPr>
          <a:xfrm>
            <a:off x="2094343" y="4926960"/>
            <a:ext cx="3671930" cy="1052596"/>
          </a:xfrm>
          <a:prstGeom prst="rect">
            <a:avLst/>
          </a:prstGeom>
        </p:spPr>
        <p:txBody>
          <a:bodyPr wrap="square">
            <a:spAutoFit/>
          </a:bodyPr>
          <a:lstStyle/>
          <a:p>
            <a:pPr marL="0" marR="0" lvl="0" indent="0" algn="just" defTabSz="914400"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rPr>
              <a:t>节俭节约、避免浪费</a:t>
            </a:r>
            <a:endParaRPr kumimoji="0" lang="en-US" altLang="zh-CN" sz="24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rPr>
              <a:t>妥善保管、正确操作使用</a:t>
            </a:r>
            <a:endParaRPr kumimoji="0" lang="en-US" altLang="zh-CN" sz="2400" b="1" i="0" u="none" strike="noStrike" kern="1200" cap="none" spc="0" normalizeH="0" baseline="0" noProof="0" dirty="0">
              <a:ln>
                <a:noFill/>
              </a:ln>
              <a:solidFill>
                <a:srgbClr val="F56300"/>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矩形: 圆角 23"/>
          <p:cNvSpPr/>
          <p:nvPr/>
        </p:nvSpPr>
        <p:spPr bwMode="auto">
          <a:xfrm>
            <a:off x="956145" y="4937471"/>
            <a:ext cx="1000249" cy="1000249"/>
          </a:xfrm>
          <a:prstGeom prst="roundRect">
            <a:avLst>
              <a:gd name="adj" fmla="val 7763"/>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5" name="矩形 24"/>
          <p:cNvSpPr/>
          <p:nvPr/>
        </p:nvSpPr>
        <p:spPr>
          <a:xfrm>
            <a:off x="1032569" y="4958991"/>
            <a:ext cx="858136" cy="978729"/>
          </a:xfrm>
          <a:prstGeom prst="rect">
            <a:avLst/>
          </a:prstGeom>
        </p:spPr>
        <p:txBody>
          <a:bodyPr wrap="square">
            <a:spAutoFit/>
          </a:bodyPr>
          <a:lstStyle/>
          <a:p>
            <a:pPr marL="0" marR="0" lvl="0" indent="0" algn="ctr" defTabSz="914400"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使用原则</a:t>
            </a:r>
            <a:endParaRPr kumimoji="0" lang="en-US" altLang="zh-CN" sz="2400" b="1"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49012" y="2348880"/>
            <a:ext cx="5073156" cy="3616773"/>
          </a:xfrm>
          <a:prstGeom prst="rect">
            <a:avLst/>
          </a:prstGeom>
        </p:spPr>
      </p:pic>
    </p:spTree>
  </p:cSld>
  <p:clrMapOvr>
    <a:masterClrMapping/>
  </p:clrMapOvr>
  <p:transition spd="slow" advTm="9652">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内容占位符 2"/>
          <p:cNvSpPr txBox="1"/>
          <p:nvPr/>
        </p:nvSpPr>
        <p:spPr>
          <a:xfrm>
            <a:off x="1010953" y="1260075"/>
            <a:ext cx="6869608" cy="1077218"/>
          </a:xfrm>
          <a:prstGeom prst="rect">
            <a:avLst/>
          </a:prstGeom>
        </p:spPr>
        <p:txBody>
          <a:bodyPr wrap="square">
            <a:spAutoFit/>
          </a:bodyPr>
          <a:lstStyle>
            <a:defPPr>
              <a:defRPr lang="zh-CN"/>
            </a:defPPr>
            <a:lvl1pPr algn="just">
              <a:lnSpc>
                <a:spcPct val="120000"/>
              </a:lnSpc>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公司计算机以及网络资源是公司用于工作目的的投资，须遵守公司计算机、网络管理规定，一旦发现：第一次扣</a:t>
            </a:r>
            <a:r>
              <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绩效，第二次扣</a:t>
            </a:r>
            <a:r>
              <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绩效，第三次扣</a:t>
            </a:r>
            <a:r>
              <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绩效，以此类推，月度内超过</a:t>
            </a:r>
            <a:r>
              <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次算重大违规，予以当事人严重警告，部门负责人警告。</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2" name="Picture 2" descr="E:\WPS上传PPT\网络设计\电脑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16793" y="1005507"/>
            <a:ext cx="3936101" cy="365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内容占位符 2"/>
          <p:cNvSpPr txBox="1"/>
          <p:nvPr/>
        </p:nvSpPr>
        <p:spPr>
          <a:xfrm>
            <a:off x="976297" y="2417727"/>
            <a:ext cx="6869608" cy="584775"/>
          </a:xfrm>
          <a:prstGeom prst="rect">
            <a:avLst/>
          </a:prstGeom>
        </p:spPr>
        <p:txBody>
          <a:bodyPr wrap="square">
            <a:spAutoFit/>
          </a:bodyPr>
          <a:lstStyle>
            <a:defPPr>
              <a:defRPr lang="zh-CN"/>
            </a:defPPr>
            <a:lvl1pPr algn="just">
              <a:lnSpc>
                <a:spcPct val="120000"/>
              </a:lnSpc>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上班时间严禁用计算机看网络电影，聊天或玩游戏；浏览购物网站和与工作无关的网站。</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内容占位符 2"/>
          <p:cNvSpPr txBox="1"/>
          <p:nvPr/>
        </p:nvSpPr>
        <p:spPr>
          <a:xfrm>
            <a:off x="976297" y="4674140"/>
            <a:ext cx="9994488" cy="830997"/>
          </a:xfrm>
          <a:prstGeom prst="rect">
            <a:avLst/>
          </a:prstGeom>
        </p:spPr>
        <p:txBody>
          <a:bodyPr wrap="square">
            <a:spAutoFit/>
          </a:bodyPr>
          <a:lstStyle>
            <a:defPPr>
              <a:defRPr lang="zh-CN"/>
            </a:defPPr>
            <a:lvl1pPr algn="just">
              <a:lnSpc>
                <a:spcPct val="120000"/>
              </a:lnSpc>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严禁私自更改行政人事部现分配的</a:t>
            </a:r>
            <a:r>
              <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IP</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地址及网关等，如出现冲突情况或网络出现其他问题请及时将信息反馈给行政办公室，以便及时解决问题。员工在使用网络时，必须使用行政办公室指定的网络</a:t>
            </a:r>
            <a:r>
              <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IP</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地址，未经网管同意任何人不得擅自更改，不得在自己工作位以外的位置乱接网线，否则予破坏公司网络环境处理。</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内容占位符 2"/>
          <p:cNvSpPr txBox="1"/>
          <p:nvPr/>
        </p:nvSpPr>
        <p:spPr>
          <a:xfrm>
            <a:off x="976297" y="3082936"/>
            <a:ext cx="6869608" cy="338554"/>
          </a:xfrm>
          <a:prstGeom prst="rect">
            <a:avLst/>
          </a:prstGeom>
        </p:spPr>
        <p:txBody>
          <a:bodyPr wrap="square">
            <a:spAutoFit/>
          </a:bodyPr>
          <a:lstStyle>
            <a:defPPr>
              <a:defRPr lang="zh-CN"/>
            </a:defPPr>
            <a:lvl1pPr algn="just">
              <a:lnSpc>
                <a:spcPct val="120000"/>
              </a:lnSpc>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午休、外出办事和下班必须正确关闭计算机电源。</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6" name="内容占位符 2"/>
          <p:cNvSpPr txBox="1"/>
          <p:nvPr/>
        </p:nvSpPr>
        <p:spPr>
          <a:xfrm>
            <a:off x="976297" y="3509206"/>
            <a:ext cx="6869608" cy="1077218"/>
          </a:xfrm>
          <a:prstGeom prst="rect">
            <a:avLst/>
          </a:prstGeom>
        </p:spPr>
        <p:txBody>
          <a:bodyPr wrap="square">
            <a:spAutoFit/>
          </a:bodyPr>
          <a:lstStyle>
            <a:defPPr>
              <a:defRPr lang="zh-CN"/>
            </a:defPPr>
            <a:lvl1pPr algn="just">
              <a:lnSpc>
                <a:spcPct val="120000"/>
              </a:lnSpc>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计算机管理责任到人：个人领取的计算机，领用人和使用者必须对设备的安全和完整负责。若出现丢失、人为损坏或不当操作引起的毁损由领用人和使用者复原或照价赔偿。领用人和使用者须正确使用电脑、不得安装与工作无关的软件保持计算机的外部整洁。</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内容占位符 2"/>
          <p:cNvSpPr txBox="1"/>
          <p:nvPr/>
        </p:nvSpPr>
        <p:spPr>
          <a:xfrm>
            <a:off x="976297" y="5660473"/>
            <a:ext cx="9994488" cy="584775"/>
          </a:xfrm>
          <a:prstGeom prst="rect">
            <a:avLst/>
          </a:prstGeom>
        </p:spPr>
        <p:txBody>
          <a:bodyPr wrap="square">
            <a:spAutoFit/>
          </a:bodyPr>
          <a:lstStyle>
            <a:defPPr>
              <a:defRPr lang="zh-CN"/>
            </a:defPPr>
            <a:lvl1pPr algn="just">
              <a:lnSpc>
                <a:spcPct val="120000"/>
              </a:lnSpc>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l"/>
              <a:defRPr/>
            </a:pP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各部门和各员工在使用计算机过程中要做好商业保密工作，做好计算机内数据 文本文件的保密工作。确保公司保密文件不外漏 。</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9"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矩形 29"/>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en-US" altLang="zh-CN" sz="2800" b="1" kern="100">
                <a:solidFill>
                  <a:schemeClr val="accent1"/>
                </a:solidFill>
                <a:latin typeface="+mj-ea"/>
                <a:ea typeface="+mj-ea"/>
                <a:cs typeface="Times New Roman" panose="02020603050405020304" pitchFamily="18" charset="0"/>
              </a:rPr>
              <a:t>4</a:t>
            </a:r>
            <a:r>
              <a:rPr lang="zh-CN" altLang="en-US" sz="2800" b="1" kern="100">
                <a:solidFill>
                  <a:schemeClr val="accent1"/>
                </a:solidFill>
                <a:latin typeface="+mj-ea"/>
                <a:ea typeface="+mj-ea"/>
                <a:cs typeface="Times New Roman" panose="02020603050405020304" pitchFamily="18" charset="0"/>
              </a:rPr>
              <a:t>、工作规范</a:t>
            </a:r>
            <a:endParaRPr lang="zh-CN" altLang="en-US" sz="2800" b="1" kern="100">
              <a:solidFill>
                <a:schemeClr val="accent1"/>
              </a:solidFill>
              <a:latin typeface="+mj-ea"/>
              <a:ea typeface="+mj-ea"/>
              <a:cs typeface="Times New Roman" panose="02020603050405020304" pitchFamily="18" charset="0"/>
            </a:endParaRPr>
          </a:p>
        </p:txBody>
      </p:sp>
      <p:sp>
        <p:nvSpPr>
          <p:cNvPr id="31" name="文本框 30"/>
          <p:cNvSpPr txBox="1"/>
          <p:nvPr/>
        </p:nvSpPr>
        <p:spPr>
          <a:xfrm>
            <a:off x="2954004" y="152258"/>
            <a:ext cx="5112276" cy="421539"/>
          </a:xfrm>
          <a:prstGeom prst="rect">
            <a:avLst/>
          </a:prstGeom>
          <a:noFill/>
          <a:ln w="9525" cap="flat">
            <a:noFill/>
            <a:prstDash val="solid"/>
            <a:miter lim="800000"/>
          </a:ln>
          <a:effectLst/>
        </p:spPr>
        <p:txBody>
          <a:bodyPr vert="horz" wrap="square" lIns="91440" tIns="45720" rIns="91440" bIns="45720" numCol="1" anchor="t" anchorCtr="0" compatLnSpc="1"/>
          <a:lstStyle>
            <a:defPPr>
              <a:defRPr lang="zh-CN"/>
            </a:defPPr>
            <a:lvl1pPr algn="ctr">
              <a:defRPr sz="2000">
                <a:solidFill>
                  <a:schemeClr val="accent2"/>
                </a:solidFill>
                <a:latin typeface="+mn-lt"/>
                <a:ea typeface="+mn-ea"/>
                <a:cs typeface="+mn-ea"/>
              </a:defRPr>
            </a:lvl1pPr>
          </a:lstStyle>
          <a:p>
            <a:pPr algn="l"/>
            <a:r>
              <a:rPr lang="en-US" altLang="zh-CN" sz="2400">
                <a:solidFill>
                  <a:schemeClr val="accent1"/>
                </a:solidFill>
                <a:sym typeface="微软雅黑 Light" panose="020B0502040204020203" pitchFamily="34" charset="-122"/>
              </a:rPr>
              <a:t>——</a:t>
            </a:r>
            <a:r>
              <a:rPr lang="zh-CN" altLang="en-US" sz="2400">
                <a:solidFill>
                  <a:schemeClr val="accent1"/>
                </a:solidFill>
                <a:sym typeface="微软雅黑 Light" panose="020B0502040204020203" pitchFamily="34" charset="-122"/>
              </a:rPr>
              <a:t>计算机、网络使用规定</a:t>
            </a:r>
            <a:endParaRPr lang="zh-CN" altLang="en-US" sz="2400">
              <a:solidFill>
                <a:schemeClr val="accent1"/>
              </a:solidFill>
              <a:sym typeface="微软雅黑 Light" panose="020B0502040204020203" pitchFamily="34" charset="-122"/>
            </a:endParaRPr>
          </a:p>
        </p:txBody>
      </p:sp>
    </p:spTree>
  </p:cSld>
  <p:clrMapOvr>
    <a:masterClrMapping/>
  </p:clrMapOvr>
  <p:transition spd="slow" advTm="9652">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bwMode="auto">
          <a:xfrm>
            <a:off x="1611313" y="1707356"/>
            <a:ext cx="9852025" cy="3443288"/>
          </a:xfrm>
          <a:prstGeom prst="roundRect">
            <a:avLst>
              <a:gd name="adj" fmla="val 50000"/>
            </a:avLst>
          </a:prstGeom>
          <a:solidFill>
            <a:srgbClr val="FFFFFF"/>
          </a:solidFill>
          <a:ln w="15875" cap="flat">
            <a:solidFill>
              <a:schemeClr val="accent1">
                <a:lumMod val="60000"/>
                <a:lumOff val="40000"/>
              </a:schemeClr>
            </a:solidFill>
            <a:prstDash val="solid"/>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25" name="Rectangle 7"/>
          <p:cNvSpPr>
            <a:spLocks noChangeArrowheads="1"/>
          </p:cNvSpPr>
          <p:nvPr/>
        </p:nvSpPr>
        <p:spPr bwMode="auto">
          <a:xfrm>
            <a:off x="0" y="2570956"/>
            <a:ext cx="1784350" cy="1644650"/>
          </a:xfrm>
          <a:prstGeom prst="rect">
            <a:avLst/>
          </a:prstGeom>
          <a:gradFill>
            <a:gsLst>
              <a:gs pos="60000">
                <a:schemeClr val="bg1"/>
              </a:gs>
              <a:gs pos="0">
                <a:srgbClr val="57D2E7"/>
              </a:gs>
              <a:gs pos="100000">
                <a:srgbClr val="1BA8BF"/>
              </a:gs>
            </a:gsLst>
            <a:lin ang="5400000" scaled="1"/>
          </a:gradFill>
          <a:ln w="28575"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TextBox 12"/>
          <p:cNvSpPr txBox="1"/>
          <p:nvPr/>
        </p:nvSpPr>
        <p:spPr>
          <a:xfrm>
            <a:off x="3362871" y="2202341"/>
            <a:ext cx="6722520" cy="1200329"/>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lvl="0" algn="l"/>
            <a:r>
              <a:rPr lang="zh-CN" altLang="en-US" sz="7200">
                <a:solidFill>
                  <a:srgbClr val="3D3D3D"/>
                </a:solidFill>
              </a:rPr>
              <a:t>礼仪规范及其他</a:t>
            </a:r>
            <a:endParaRPr lang="zh-CN" altLang="en-US" sz="7200">
              <a:solidFill>
                <a:srgbClr val="3D3D3D"/>
              </a:solidFill>
            </a:endParaRPr>
          </a:p>
        </p:txBody>
      </p:sp>
      <p:sp>
        <p:nvSpPr>
          <p:cNvPr id="41" name="Oval 9"/>
          <p:cNvSpPr>
            <a:spLocks noChangeArrowheads="1"/>
          </p:cNvSpPr>
          <p:nvPr/>
        </p:nvSpPr>
        <p:spPr bwMode="auto">
          <a:xfrm>
            <a:off x="950412" y="2360569"/>
            <a:ext cx="2069514" cy="2081300"/>
          </a:xfrm>
          <a:prstGeom prst="ellipse">
            <a:avLst/>
          </a:prstGeom>
          <a:gradFill>
            <a:gsLst>
              <a:gs pos="70000">
                <a:schemeClr val="bg2"/>
              </a:gs>
              <a:gs pos="0">
                <a:srgbClr val="FEA67E"/>
              </a:gs>
              <a:gs pos="100000">
                <a:srgbClr val="FD6F2F"/>
              </a:gs>
            </a:gsLst>
            <a:lin ang="5400000" scaled="1"/>
          </a:gra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Oval 9"/>
          <p:cNvSpPr>
            <a:spLocks noChangeArrowheads="1"/>
          </p:cNvSpPr>
          <p:nvPr/>
        </p:nvSpPr>
        <p:spPr bwMode="auto">
          <a:xfrm>
            <a:off x="1036179" y="2452917"/>
            <a:ext cx="1885864" cy="1896604"/>
          </a:xfrm>
          <a:prstGeom prst="ellipse">
            <a:avLst/>
          </a:prstGeom>
          <a:noFill/>
          <a:ln w="9525" cap="flat">
            <a:solidFill>
              <a:schemeClr val="accent2"/>
            </a:solidFill>
            <a:prstDash val="dash"/>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1DB5CD"/>
              </a:solidFill>
              <a:effectLst/>
              <a:uLnTx/>
              <a:uFillTx/>
              <a:latin typeface="Lifeline JL" panose="00000400000000000000" pitchFamily="2" charset="0"/>
              <a:ea typeface="微软雅黑" panose="020B0503020204020204" pitchFamily="34" charset="-122"/>
              <a:cs typeface="+mn-ea"/>
            </a:endParaRPr>
          </a:p>
        </p:txBody>
      </p:sp>
      <p:sp>
        <p:nvSpPr>
          <p:cNvPr id="43" name="Rectangle 10"/>
          <p:cNvSpPr>
            <a:spLocks noChangeArrowheads="1"/>
          </p:cNvSpPr>
          <p:nvPr/>
        </p:nvSpPr>
        <p:spPr bwMode="auto">
          <a:xfrm>
            <a:off x="1482159" y="2469951"/>
            <a:ext cx="82554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5</a:t>
            </a:r>
            <a:endParaRPr kumimoji="0" lang="zh-CN" altLang="zh-CN" sz="1800" b="0" i="0" u="none" strike="noStrike" kern="1200" cap="none" spc="0" normalizeH="0" baseline="0" noProof="0">
              <a:ln>
                <a:noFill/>
              </a:ln>
              <a:solidFill>
                <a:srgbClr val="005D7F"/>
              </a:solidFill>
              <a:effectLst/>
              <a:uLnTx/>
              <a:uFillTx/>
              <a:latin typeface="Impact" panose="020B0806030902050204" pitchFamily="34" charset="0"/>
              <a:ea typeface="宋体" panose="02010600030101010101" pitchFamily="2" charset="-122"/>
              <a:cs typeface="+mn-cs"/>
            </a:endParaRPr>
          </a:p>
        </p:txBody>
      </p:sp>
      <p:sp>
        <p:nvSpPr>
          <p:cNvPr id="22" name="TextBox 25"/>
          <p:cNvSpPr txBox="1"/>
          <p:nvPr/>
        </p:nvSpPr>
        <p:spPr>
          <a:xfrm>
            <a:off x="3650564" y="3551159"/>
            <a:ext cx="1936525"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仪容规范</a:t>
            </a:r>
            <a:endParaRPr lang="zh-CN" altLang="en-US" sz="2000">
              <a:solidFill>
                <a:srgbClr val="484849"/>
              </a:solidFill>
              <a:ea typeface="微软雅黑" panose="020B0503020204020204" pitchFamily="34" charset="-122"/>
            </a:endParaRPr>
          </a:p>
        </p:txBody>
      </p:sp>
      <p:sp>
        <p:nvSpPr>
          <p:cNvPr id="23" name="Freeform 21"/>
          <p:cNvSpPr>
            <a:spLocks noEditPoints="1"/>
          </p:cNvSpPr>
          <p:nvPr/>
        </p:nvSpPr>
        <p:spPr bwMode="auto">
          <a:xfrm>
            <a:off x="3487130" y="361647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27" name="TextBox 29"/>
          <p:cNvSpPr txBox="1"/>
          <p:nvPr/>
        </p:nvSpPr>
        <p:spPr>
          <a:xfrm>
            <a:off x="6881999" y="3551159"/>
            <a:ext cx="2366616"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接待礼仪</a:t>
            </a:r>
            <a:endParaRPr lang="zh-CN" altLang="en-US" sz="2000">
              <a:solidFill>
                <a:srgbClr val="484849"/>
              </a:solidFill>
              <a:ea typeface="微软雅黑" panose="020B0503020204020204" pitchFamily="34" charset="-122"/>
            </a:endParaRPr>
          </a:p>
        </p:txBody>
      </p:sp>
      <p:sp>
        <p:nvSpPr>
          <p:cNvPr id="28" name="Freeform 21"/>
          <p:cNvSpPr>
            <a:spLocks noEditPoints="1"/>
          </p:cNvSpPr>
          <p:nvPr/>
        </p:nvSpPr>
        <p:spPr bwMode="auto">
          <a:xfrm>
            <a:off x="6705970" y="3616470"/>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29" name="TextBox 58"/>
          <p:cNvSpPr txBox="1"/>
          <p:nvPr/>
        </p:nvSpPr>
        <p:spPr>
          <a:xfrm>
            <a:off x="3650564" y="3992731"/>
            <a:ext cx="3292752"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电话规范</a:t>
            </a:r>
            <a:endParaRPr lang="zh-CN" altLang="en-US" sz="2000">
              <a:solidFill>
                <a:srgbClr val="484849"/>
              </a:solidFill>
              <a:ea typeface="微软雅黑" panose="020B0503020204020204" pitchFamily="34" charset="-122"/>
            </a:endParaRPr>
          </a:p>
        </p:txBody>
      </p:sp>
      <p:sp>
        <p:nvSpPr>
          <p:cNvPr id="30" name="Freeform 21"/>
          <p:cNvSpPr>
            <a:spLocks noEditPoints="1"/>
          </p:cNvSpPr>
          <p:nvPr/>
        </p:nvSpPr>
        <p:spPr bwMode="auto">
          <a:xfrm>
            <a:off x="3487130" y="4058042"/>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31" name="TextBox 60"/>
          <p:cNvSpPr txBox="1"/>
          <p:nvPr/>
        </p:nvSpPr>
        <p:spPr>
          <a:xfrm>
            <a:off x="6881999" y="3992731"/>
            <a:ext cx="2366616"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言行举止</a:t>
            </a:r>
            <a:endParaRPr lang="zh-CN" altLang="en-US" sz="2000">
              <a:solidFill>
                <a:srgbClr val="484849"/>
              </a:solidFill>
              <a:ea typeface="微软雅黑" panose="020B0503020204020204" pitchFamily="34" charset="-122"/>
            </a:endParaRPr>
          </a:p>
        </p:txBody>
      </p:sp>
      <p:sp>
        <p:nvSpPr>
          <p:cNvPr id="38" name="Freeform 21"/>
          <p:cNvSpPr>
            <a:spLocks noEditPoints="1"/>
          </p:cNvSpPr>
          <p:nvPr/>
        </p:nvSpPr>
        <p:spPr bwMode="auto">
          <a:xfrm>
            <a:off x="6705970" y="4058042"/>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695">
        <p15:prstTrans prst="pageCurlDouble"/>
      </p:transition>
    </mc:Choice>
    <mc:Fallback>
      <p:transition spd="slow" advTm="369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3" name="Oval 8"/>
          <p:cNvSpPr>
            <a:spLocks noChangeArrowheads="1"/>
          </p:cNvSpPr>
          <p:nvPr/>
        </p:nvSpPr>
        <p:spPr bwMode="auto">
          <a:xfrm>
            <a:off x="3958406" y="1169767"/>
            <a:ext cx="711642" cy="711642"/>
          </a:xfrm>
          <a:prstGeom prst="ellipse">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54" name="Oval 9"/>
          <p:cNvSpPr>
            <a:spLocks noChangeArrowheads="1"/>
          </p:cNvSpPr>
          <p:nvPr/>
        </p:nvSpPr>
        <p:spPr bwMode="auto">
          <a:xfrm>
            <a:off x="4541224" y="2142699"/>
            <a:ext cx="709646" cy="713642"/>
          </a:xfrm>
          <a:prstGeom prst="ellipse">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55" name="Oval 10"/>
          <p:cNvSpPr>
            <a:spLocks noChangeArrowheads="1"/>
          </p:cNvSpPr>
          <p:nvPr/>
        </p:nvSpPr>
        <p:spPr bwMode="auto">
          <a:xfrm>
            <a:off x="4715850" y="3136680"/>
            <a:ext cx="709644" cy="711642"/>
          </a:xfrm>
          <a:prstGeom prst="ellipse">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56" name="Oval 11"/>
          <p:cNvSpPr>
            <a:spLocks noChangeArrowheads="1"/>
          </p:cNvSpPr>
          <p:nvPr/>
        </p:nvSpPr>
        <p:spPr bwMode="auto">
          <a:xfrm>
            <a:off x="4541225" y="4130455"/>
            <a:ext cx="709644" cy="711642"/>
          </a:xfrm>
          <a:prstGeom prst="ellipse">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57" name="Oval 12"/>
          <p:cNvSpPr>
            <a:spLocks noChangeArrowheads="1"/>
          </p:cNvSpPr>
          <p:nvPr/>
        </p:nvSpPr>
        <p:spPr bwMode="auto">
          <a:xfrm>
            <a:off x="3953644" y="5095449"/>
            <a:ext cx="711642" cy="713642"/>
          </a:xfrm>
          <a:prstGeom prst="ellipse">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60" name="Rectangle 20"/>
          <p:cNvSpPr>
            <a:spLocks noChangeArrowheads="1"/>
          </p:cNvSpPr>
          <p:nvPr/>
        </p:nvSpPr>
        <p:spPr bwMode="auto">
          <a:xfrm>
            <a:off x="11906251" y="2582863"/>
            <a:ext cx="282575" cy="1819275"/>
          </a:xfrm>
          <a:prstGeom prst="rect">
            <a:avLst/>
          </a:prstGeom>
          <a:gradFill>
            <a:gsLst>
              <a:gs pos="60000">
                <a:schemeClr val="bg1"/>
              </a:gs>
              <a:gs pos="0">
                <a:srgbClr val="57D2E7"/>
              </a:gs>
              <a:gs pos="100000">
                <a:srgbClr val="1BA8BF"/>
              </a:gs>
            </a:gsLst>
            <a:lin ang="5400000" scaled="1"/>
          </a:gradFill>
          <a:ln w="28575"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64" name="矩形: 圆角 63"/>
          <p:cNvSpPr/>
          <p:nvPr/>
        </p:nvSpPr>
        <p:spPr bwMode="auto">
          <a:xfrm>
            <a:off x="4819422" y="1209259"/>
            <a:ext cx="5545241" cy="633190"/>
          </a:xfrm>
          <a:prstGeom prst="roundRect">
            <a:avLst>
              <a:gd name="adj" fmla="val 50000"/>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5" name="矩形: 圆角 64"/>
          <p:cNvSpPr/>
          <p:nvPr/>
        </p:nvSpPr>
        <p:spPr bwMode="auto">
          <a:xfrm>
            <a:off x="4819422" y="5154587"/>
            <a:ext cx="5545241" cy="633190"/>
          </a:xfrm>
          <a:prstGeom prst="roundRect">
            <a:avLst>
              <a:gd name="adj" fmla="val 50000"/>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6" name="矩形: 圆角 65"/>
          <p:cNvSpPr/>
          <p:nvPr/>
        </p:nvSpPr>
        <p:spPr bwMode="auto">
          <a:xfrm>
            <a:off x="5351685" y="4212891"/>
            <a:ext cx="5545241" cy="633190"/>
          </a:xfrm>
          <a:prstGeom prst="roundRect">
            <a:avLst>
              <a:gd name="adj" fmla="val 50000"/>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7" name="矩形: 圆角 66"/>
          <p:cNvSpPr/>
          <p:nvPr/>
        </p:nvSpPr>
        <p:spPr bwMode="auto">
          <a:xfrm>
            <a:off x="5351685" y="2152079"/>
            <a:ext cx="5545241" cy="633190"/>
          </a:xfrm>
          <a:prstGeom prst="roundRect">
            <a:avLst>
              <a:gd name="adj" fmla="val 50000"/>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8" name="矩形: 圆角 67"/>
          <p:cNvSpPr/>
          <p:nvPr/>
        </p:nvSpPr>
        <p:spPr bwMode="auto">
          <a:xfrm>
            <a:off x="5529106" y="3216604"/>
            <a:ext cx="5545241" cy="633190"/>
          </a:xfrm>
          <a:prstGeom prst="roundRect">
            <a:avLst>
              <a:gd name="adj" fmla="val 50000"/>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TextBox 47"/>
          <p:cNvSpPr txBox="1"/>
          <p:nvPr/>
        </p:nvSpPr>
        <p:spPr>
          <a:xfrm>
            <a:off x="5000394" y="1257822"/>
            <a:ext cx="4056425"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a:t>公司简介</a:t>
            </a:r>
            <a:endParaRPr lang="zh-CN" altLang="en-US" b="0" dirty="0"/>
          </a:p>
        </p:txBody>
      </p:sp>
      <p:sp>
        <p:nvSpPr>
          <p:cNvPr id="70" name="TextBox 58"/>
          <p:cNvSpPr txBox="1"/>
          <p:nvPr/>
        </p:nvSpPr>
        <p:spPr>
          <a:xfrm>
            <a:off x="4085084" y="1222333"/>
            <a:ext cx="455574" cy="646331"/>
          </a:xfrm>
          <a:prstGeom prst="rect">
            <a:avLst/>
          </a:prstGeom>
          <a:noFill/>
        </p:spPr>
        <p:txBody>
          <a:bodyPr wrap="none" rtlCol="0">
            <a:spAutoFit/>
          </a:bodyPr>
          <a:lstStyle/>
          <a:p>
            <a:pPr algn="ctr"/>
            <a:r>
              <a:rPr lang="en-US" altLang="zh-CN" sz="3600" dirty="0">
                <a:solidFill>
                  <a:schemeClr val="accent2"/>
                </a:solidFill>
                <a:latin typeface="+mj-ea"/>
                <a:ea typeface="+mj-ea"/>
              </a:rPr>
              <a:t>1</a:t>
            </a:r>
            <a:endParaRPr lang="zh-CN" altLang="en-US" sz="3600" dirty="0">
              <a:solidFill>
                <a:schemeClr val="accent2"/>
              </a:solidFill>
              <a:latin typeface="+mj-ea"/>
              <a:ea typeface="+mj-ea"/>
            </a:endParaRPr>
          </a:p>
        </p:txBody>
      </p:sp>
      <p:sp>
        <p:nvSpPr>
          <p:cNvPr id="71" name="TextBox 47"/>
          <p:cNvSpPr txBox="1"/>
          <p:nvPr/>
        </p:nvSpPr>
        <p:spPr>
          <a:xfrm>
            <a:off x="5491559" y="2222944"/>
            <a:ext cx="4056425"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a:t>行政和人事制度</a:t>
            </a:r>
            <a:endParaRPr lang="zh-CN" altLang="en-US" b="0" dirty="0"/>
          </a:p>
        </p:txBody>
      </p:sp>
      <p:sp>
        <p:nvSpPr>
          <p:cNvPr id="72" name="TextBox 58"/>
          <p:cNvSpPr txBox="1"/>
          <p:nvPr/>
        </p:nvSpPr>
        <p:spPr>
          <a:xfrm>
            <a:off x="4657580" y="2194129"/>
            <a:ext cx="455574" cy="646331"/>
          </a:xfrm>
          <a:prstGeom prst="rect">
            <a:avLst/>
          </a:prstGeom>
          <a:noFill/>
        </p:spPr>
        <p:txBody>
          <a:bodyPr wrap="none" rtlCol="0">
            <a:spAutoFit/>
          </a:bodyPr>
          <a:lstStyle/>
          <a:p>
            <a:pPr algn="ctr"/>
            <a:r>
              <a:rPr lang="en-US" altLang="zh-CN" sz="3600" dirty="0">
                <a:solidFill>
                  <a:schemeClr val="accent2"/>
                </a:solidFill>
                <a:latin typeface="+mj-ea"/>
                <a:ea typeface="+mj-ea"/>
              </a:rPr>
              <a:t>2</a:t>
            </a:r>
            <a:endParaRPr lang="zh-CN" altLang="en-US" sz="3600" dirty="0">
              <a:solidFill>
                <a:schemeClr val="accent2"/>
              </a:solidFill>
              <a:latin typeface="+mj-ea"/>
              <a:ea typeface="+mj-ea"/>
            </a:endParaRPr>
          </a:p>
        </p:txBody>
      </p:sp>
      <p:sp>
        <p:nvSpPr>
          <p:cNvPr id="73" name="TextBox 47"/>
          <p:cNvSpPr txBox="1"/>
          <p:nvPr/>
        </p:nvSpPr>
        <p:spPr>
          <a:xfrm>
            <a:off x="5679868" y="3271718"/>
            <a:ext cx="4056425"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a:t>员工薪资福利</a:t>
            </a:r>
            <a:endParaRPr lang="zh-CN" altLang="en-US" b="0" dirty="0"/>
          </a:p>
        </p:txBody>
      </p:sp>
      <p:sp>
        <p:nvSpPr>
          <p:cNvPr id="74" name="TextBox 58"/>
          <p:cNvSpPr txBox="1"/>
          <p:nvPr/>
        </p:nvSpPr>
        <p:spPr>
          <a:xfrm>
            <a:off x="4839109" y="3181168"/>
            <a:ext cx="455574" cy="646331"/>
          </a:xfrm>
          <a:prstGeom prst="rect">
            <a:avLst/>
          </a:prstGeom>
          <a:noFill/>
        </p:spPr>
        <p:txBody>
          <a:bodyPr wrap="none" rtlCol="0">
            <a:spAutoFit/>
          </a:bodyPr>
          <a:lstStyle/>
          <a:p>
            <a:pPr algn="ctr"/>
            <a:r>
              <a:rPr lang="en-US" altLang="zh-CN" sz="3600" dirty="0">
                <a:solidFill>
                  <a:schemeClr val="accent2"/>
                </a:solidFill>
                <a:latin typeface="+mj-ea"/>
                <a:ea typeface="+mj-ea"/>
              </a:rPr>
              <a:t>3</a:t>
            </a:r>
            <a:endParaRPr lang="zh-CN" altLang="en-US" sz="3600" dirty="0">
              <a:solidFill>
                <a:schemeClr val="accent2"/>
              </a:solidFill>
              <a:latin typeface="+mj-ea"/>
              <a:ea typeface="+mj-ea"/>
            </a:endParaRPr>
          </a:p>
        </p:txBody>
      </p:sp>
      <p:sp>
        <p:nvSpPr>
          <p:cNvPr id="75" name="TextBox 47"/>
          <p:cNvSpPr txBox="1"/>
          <p:nvPr/>
        </p:nvSpPr>
        <p:spPr>
          <a:xfrm>
            <a:off x="5527832" y="4282288"/>
            <a:ext cx="4056425"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a:t>日常行为规范</a:t>
            </a:r>
            <a:endParaRPr lang="zh-CN" altLang="en-US" b="0" dirty="0"/>
          </a:p>
        </p:txBody>
      </p:sp>
      <p:sp>
        <p:nvSpPr>
          <p:cNvPr id="76" name="TextBox 58"/>
          <p:cNvSpPr txBox="1"/>
          <p:nvPr/>
        </p:nvSpPr>
        <p:spPr>
          <a:xfrm>
            <a:off x="4661897" y="4163110"/>
            <a:ext cx="455574" cy="646331"/>
          </a:xfrm>
          <a:prstGeom prst="rect">
            <a:avLst/>
          </a:prstGeom>
          <a:noFill/>
        </p:spPr>
        <p:txBody>
          <a:bodyPr wrap="none" rtlCol="0">
            <a:spAutoFit/>
          </a:bodyPr>
          <a:lstStyle/>
          <a:p>
            <a:pPr algn="ctr"/>
            <a:r>
              <a:rPr lang="en-US" altLang="zh-CN" sz="3600" dirty="0">
                <a:solidFill>
                  <a:schemeClr val="accent2"/>
                </a:solidFill>
                <a:latin typeface="+mj-ea"/>
                <a:ea typeface="+mj-ea"/>
              </a:rPr>
              <a:t>4</a:t>
            </a:r>
            <a:endParaRPr lang="zh-CN" altLang="en-US" sz="3600" dirty="0">
              <a:solidFill>
                <a:schemeClr val="accent2"/>
              </a:solidFill>
              <a:latin typeface="+mj-ea"/>
              <a:ea typeface="+mj-ea"/>
            </a:endParaRPr>
          </a:p>
        </p:txBody>
      </p:sp>
      <p:sp>
        <p:nvSpPr>
          <p:cNvPr id="77" name="TextBox 47"/>
          <p:cNvSpPr txBox="1"/>
          <p:nvPr/>
        </p:nvSpPr>
        <p:spPr>
          <a:xfrm>
            <a:off x="5015346" y="5226393"/>
            <a:ext cx="4056425"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a:t>礼仪规范及其他</a:t>
            </a:r>
            <a:endParaRPr lang="zh-CN" altLang="en-US" b="0" dirty="0"/>
          </a:p>
        </p:txBody>
      </p:sp>
      <p:sp>
        <p:nvSpPr>
          <p:cNvPr id="78" name="TextBox 58"/>
          <p:cNvSpPr txBox="1"/>
          <p:nvPr/>
        </p:nvSpPr>
        <p:spPr>
          <a:xfrm>
            <a:off x="4083064" y="5152564"/>
            <a:ext cx="455574" cy="646331"/>
          </a:xfrm>
          <a:prstGeom prst="rect">
            <a:avLst/>
          </a:prstGeom>
          <a:noFill/>
        </p:spPr>
        <p:txBody>
          <a:bodyPr wrap="none" rtlCol="0">
            <a:spAutoFit/>
          </a:bodyPr>
          <a:lstStyle/>
          <a:p>
            <a:pPr algn="ctr"/>
            <a:r>
              <a:rPr lang="en-US" altLang="zh-CN" sz="3600" dirty="0">
                <a:solidFill>
                  <a:schemeClr val="accent2"/>
                </a:solidFill>
                <a:latin typeface="+mj-ea"/>
                <a:ea typeface="+mj-ea"/>
              </a:rPr>
              <a:t>5</a:t>
            </a:r>
            <a:endParaRPr lang="zh-CN" altLang="en-US" sz="3600" dirty="0">
              <a:solidFill>
                <a:schemeClr val="accent2"/>
              </a:solidFill>
              <a:latin typeface="+mj-ea"/>
              <a:ea typeface="+mj-ea"/>
            </a:endParaRPr>
          </a:p>
        </p:txBody>
      </p:sp>
      <p:sp>
        <p:nvSpPr>
          <p:cNvPr id="80" name="任意多边形: 形状 79"/>
          <p:cNvSpPr/>
          <p:nvPr/>
        </p:nvSpPr>
        <p:spPr bwMode="auto">
          <a:xfrm>
            <a:off x="-10112" y="2624171"/>
            <a:ext cx="4125025" cy="1927160"/>
          </a:xfrm>
          <a:custGeom>
            <a:avLst/>
            <a:gdLst>
              <a:gd name="connsiteX0" fmla="*/ 0 w 4125025"/>
              <a:gd name="connsiteY0" fmla="*/ 0 h 1927160"/>
              <a:gd name="connsiteX1" fmla="*/ 3164405 w 4125025"/>
              <a:gd name="connsiteY1" fmla="*/ 0 h 1927160"/>
              <a:gd name="connsiteX2" fmla="*/ 4125025 w 4125025"/>
              <a:gd name="connsiteY2" fmla="*/ 963985 h 1927160"/>
              <a:gd name="connsiteX3" fmla="*/ 3164405 w 4125025"/>
              <a:gd name="connsiteY3" fmla="*/ 1927160 h 1927160"/>
              <a:gd name="connsiteX4" fmla="*/ 0 w 4125025"/>
              <a:gd name="connsiteY4" fmla="*/ 1927160 h 192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025" h="1927160">
                <a:moveTo>
                  <a:pt x="0" y="0"/>
                </a:moveTo>
                <a:lnTo>
                  <a:pt x="3164405" y="0"/>
                </a:lnTo>
                <a:cubicBezTo>
                  <a:pt x="3692706" y="0"/>
                  <a:pt x="4125025" y="433834"/>
                  <a:pt x="4125025" y="963985"/>
                </a:cubicBezTo>
                <a:cubicBezTo>
                  <a:pt x="4125025" y="1493327"/>
                  <a:pt x="3692706" y="1927160"/>
                  <a:pt x="3164405" y="1927160"/>
                </a:cubicBezTo>
                <a:lnTo>
                  <a:pt x="0" y="1927160"/>
                </a:lnTo>
                <a:close/>
              </a:path>
            </a:pathLst>
          </a:custGeom>
          <a:gradFill>
            <a:gsLst>
              <a:gs pos="60000">
                <a:schemeClr val="bg1"/>
              </a:gs>
              <a:gs pos="0">
                <a:srgbClr val="57D2E7"/>
              </a:gs>
              <a:gs pos="100000">
                <a:srgbClr val="1BA8BF"/>
              </a:gs>
            </a:gsLst>
            <a:lin ang="5400000" scaled="1"/>
          </a:gradFill>
          <a:ln w="28575"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58" name="Freeform 18"/>
          <p:cNvSpPr>
            <a:spLocks noEditPoints="1"/>
          </p:cNvSpPr>
          <p:nvPr/>
        </p:nvSpPr>
        <p:spPr bwMode="auto">
          <a:xfrm>
            <a:off x="513752" y="3228976"/>
            <a:ext cx="1303338" cy="454025"/>
          </a:xfrm>
          <a:custGeom>
            <a:avLst/>
            <a:gdLst>
              <a:gd name="T0" fmla="*/ 0 w 1712"/>
              <a:gd name="T1" fmla="*/ 102 h 595"/>
              <a:gd name="T2" fmla="*/ 96 w 1712"/>
              <a:gd name="T3" fmla="*/ 1 h 595"/>
              <a:gd name="T4" fmla="*/ 561 w 1712"/>
              <a:gd name="T5" fmla="*/ 9 h 595"/>
              <a:gd name="T6" fmla="*/ 613 w 1712"/>
              <a:gd name="T7" fmla="*/ 496 h 595"/>
              <a:gd name="T8" fmla="*/ 520 w 1712"/>
              <a:gd name="T9" fmla="*/ 595 h 595"/>
              <a:gd name="T10" fmla="*/ 41 w 1712"/>
              <a:gd name="T11" fmla="*/ 583 h 595"/>
              <a:gd name="T12" fmla="*/ 0 w 1712"/>
              <a:gd name="T13" fmla="*/ 494 h 595"/>
              <a:gd name="T14" fmla="*/ 64 w 1712"/>
              <a:gd name="T15" fmla="*/ 410 h 595"/>
              <a:gd name="T16" fmla="*/ 74 w 1712"/>
              <a:gd name="T17" fmla="*/ 518 h 595"/>
              <a:gd name="T18" fmla="*/ 113 w 1712"/>
              <a:gd name="T19" fmla="*/ 530 h 595"/>
              <a:gd name="T20" fmla="*/ 531 w 1712"/>
              <a:gd name="T21" fmla="*/ 525 h 595"/>
              <a:gd name="T22" fmla="*/ 549 w 1712"/>
              <a:gd name="T23" fmla="*/ 410 h 595"/>
              <a:gd name="T24" fmla="*/ 549 w 1712"/>
              <a:gd name="T25" fmla="*/ 345 h 595"/>
              <a:gd name="T26" fmla="*/ 64 w 1712"/>
              <a:gd name="T27" fmla="*/ 239 h 595"/>
              <a:gd name="T28" fmla="*/ 64 w 1712"/>
              <a:gd name="T29" fmla="*/ 174 h 595"/>
              <a:gd name="T30" fmla="*/ 549 w 1712"/>
              <a:gd name="T31" fmla="*/ 107 h 595"/>
              <a:gd name="T32" fmla="*/ 119 w 1712"/>
              <a:gd name="T33" fmla="*/ 67 h 595"/>
              <a:gd name="T34" fmla="*/ 64 w 1712"/>
              <a:gd name="T35" fmla="*/ 174 h 595"/>
              <a:gd name="T36" fmla="*/ 1065 w 1712"/>
              <a:gd name="T37" fmla="*/ 211 h 595"/>
              <a:gd name="T38" fmla="*/ 1622 w 1712"/>
              <a:gd name="T39" fmla="*/ 172 h 595"/>
              <a:gd name="T40" fmla="*/ 1088 w 1712"/>
              <a:gd name="T41" fmla="*/ 107 h 595"/>
              <a:gd name="T42" fmla="*/ 1614 w 1712"/>
              <a:gd name="T43" fmla="*/ 80 h 595"/>
              <a:gd name="T44" fmla="*/ 1084 w 1712"/>
              <a:gd name="T45" fmla="*/ 65 h 595"/>
              <a:gd name="T46" fmla="*/ 1585 w 1712"/>
              <a:gd name="T47" fmla="*/ 0 h 595"/>
              <a:gd name="T48" fmla="*/ 1687 w 1712"/>
              <a:gd name="T49" fmla="*/ 82 h 595"/>
              <a:gd name="T50" fmla="*/ 1712 w 1712"/>
              <a:gd name="T51" fmla="*/ 211 h 595"/>
              <a:gd name="T52" fmla="*/ 1440 w 1712"/>
              <a:gd name="T53" fmla="*/ 276 h 595"/>
              <a:gd name="T54" fmla="*/ 1416 w 1712"/>
              <a:gd name="T55" fmla="*/ 569 h 595"/>
              <a:gd name="T56" fmla="*/ 1341 w 1712"/>
              <a:gd name="T57" fmla="*/ 595 h 595"/>
              <a:gd name="T58" fmla="*/ 1267 w 1712"/>
              <a:gd name="T59" fmla="*/ 531 h 595"/>
              <a:gd name="T60" fmla="*/ 1358 w 1712"/>
              <a:gd name="T61" fmla="*/ 525 h 595"/>
              <a:gd name="T62" fmla="*/ 1376 w 1712"/>
              <a:gd name="T63" fmla="*/ 276 h 595"/>
              <a:gd name="T64" fmla="*/ 1067 w 1712"/>
              <a:gd name="T65" fmla="*/ 595 h 595"/>
              <a:gd name="T66" fmla="*/ 1106 w 1712"/>
              <a:gd name="T67" fmla="*/ 519 h 595"/>
              <a:gd name="T68" fmla="*/ 1156 w 1712"/>
              <a:gd name="T69" fmla="*/ 406 h 595"/>
              <a:gd name="T70" fmla="*/ 1214 w 1712"/>
              <a:gd name="T71" fmla="*/ 445 h 595"/>
              <a:gd name="T72" fmla="*/ 1117 w 1712"/>
              <a:gd name="T73" fmla="*/ 586 h 595"/>
              <a:gd name="T74" fmla="*/ 1073 w 1712"/>
              <a:gd name="T75" fmla="*/ 375 h 595"/>
              <a:gd name="T76" fmla="*/ 1254 w 1712"/>
              <a:gd name="T77" fmla="*/ 313 h 595"/>
              <a:gd name="T78" fmla="*/ 1073 w 1712"/>
              <a:gd name="T79" fmla="*/ 375 h 595"/>
              <a:gd name="T80" fmla="*/ 1528 w 1712"/>
              <a:gd name="T81" fmla="*/ 313 h 595"/>
              <a:gd name="T82" fmla="*/ 1709 w 1712"/>
              <a:gd name="T83" fmla="*/ 375 h 595"/>
              <a:gd name="T84" fmla="*/ 1552 w 1712"/>
              <a:gd name="T85" fmla="*/ 406 h 595"/>
              <a:gd name="T86" fmla="*/ 1641 w 1712"/>
              <a:gd name="T87" fmla="*/ 463 h 595"/>
              <a:gd name="T88" fmla="*/ 1712 w 1712"/>
              <a:gd name="T89" fmla="*/ 529 h 595"/>
              <a:gd name="T90" fmla="*/ 1661 w 1712"/>
              <a:gd name="T91" fmla="*/ 586 h 595"/>
              <a:gd name="T92" fmla="*/ 1565 w 1712"/>
              <a:gd name="T93" fmla="*/ 44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12" h="595">
                <a:moveTo>
                  <a:pt x="0" y="494"/>
                </a:moveTo>
                <a:lnTo>
                  <a:pt x="0" y="102"/>
                </a:lnTo>
                <a:cubicBezTo>
                  <a:pt x="0" y="67"/>
                  <a:pt x="9" y="41"/>
                  <a:pt x="26" y="25"/>
                </a:cubicBezTo>
                <a:cubicBezTo>
                  <a:pt x="44" y="9"/>
                  <a:pt x="67" y="1"/>
                  <a:pt x="96" y="1"/>
                </a:cubicBezTo>
                <a:lnTo>
                  <a:pt x="511" y="1"/>
                </a:lnTo>
                <a:cubicBezTo>
                  <a:pt x="533" y="1"/>
                  <a:pt x="550" y="4"/>
                  <a:pt x="561" y="9"/>
                </a:cubicBezTo>
                <a:cubicBezTo>
                  <a:pt x="596" y="24"/>
                  <a:pt x="613" y="53"/>
                  <a:pt x="613" y="95"/>
                </a:cubicBezTo>
                <a:lnTo>
                  <a:pt x="613" y="496"/>
                </a:lnTo>
                <a:cubicBezTo>
                  <a:pt x="613" y="522"/>
                  <a:pt x="609" y="541"/>
                  <a:pt x="601" y="554"/>
                </a:cubicBezTo>
                <a:cubicBezTo>
                  <a:pt x="582" y="581"/>
                  <a:pt x="555" y="595"/>
                  <a:pt x="520" y="595"/>
                </a:cubicBezTo>
                <a:lnTo>
                  <a:pt x="100" y="595"/>
                </a:lnTo>
                <a:cubicBezTo>
                  <a:pt x="73" y="595"/>
                  <a:pt x="53" y="591"/>
                  <a:pt x="41" y="583"/>
                </a:cubicBezTo>
                <a:cubicBezTo>
                  <a:pt x="27" y="573"/>
                  <a:pt x="16" y="561"/>
                  <a:pt x="9" y="547"/>
                </a:cubicBezTo>
                <a:cubicBezTo>
                  <a:pt x="3" y="534"/>
                  <a:pt x="0" y="517"/>
                  <a:pt x="0" y="494"/>
                </a:cubicBezTo>
                <a:close/>
                <a:moveTo>
                  <a:pt x="549" y="410"/>
                </a:moveTo>
                <a:lnTo>
                  <a:pt x="64" y="410"/>
                </a:lnTo>
                <a:lnTo>
                  <a:pt x="64" y="491"/>
                </a:lnTo>
                <a:cubicBezTo>
                  <a:pt x="64" y="502"/>
                  <a:pt x="67" y="511"/>
                  <a:pt x="74" y="518"/>
                </a:cubicBezTo>
                <a:cubicBezTo>
                  <a:pt x="80" y="524"/>
                  <a:pt x="87" y="528"/>
                  <a:pt x="96" y="529"/>
                </a:cubicBezTo>
                <a:cubicBezTo>
                  <a:pt x="98" y="530"/>
                  <a:pt x="104" y="530"/>
                  <a:pt x="113" y="530"/>
                </a:cubicBezTo>
                <a:lnTo>
                  <a:pt x="496" y="530"/>
                </a:lnTo>
                <a:cubicBezTo>
                  <a:pt x="514" y="530"/>
                  <a:pt x="526" y="528"/>
                  <a:pt x="531" y="525"/>
                </a:cubicBezTo>
                <a:cubicBezTo>
                  <a:pt x="543" y="517"/>
                  <a:pt x="549" y="504"/>
                  <a:pt x="549" y="488"/>
                </a:cubicBezTo>
                <a:lnTo>
                  <a:pt x="549" y="410"/>
                </a:lnTo>
                <a:close/>
                <a:moveTo>
                  <a:pt x="64" y="345"/>
                </a:moveTo>
                <a:lnTo>
                  <a:pt x="549" y="345"/>
                </a:lnTo>
                <a:lnTo>
                  <a:pt x="549" y="239"/>
                </a:lnTo>
                <a:lnTo>
                  <a:pt x="64" y="239"/>
                </a:lnTo>
                <a:lnTo>
                  <a:pt x="64" y="345"/>
                </a:lnTo>
                <a:close/>
                <a:moveTo>
                  <a:pt x="64" y="174"/>
                </a:moveTo>
                <a:lnTo>
                  <a:pt x="549" y="174"/>
                </a:lnTo>
                <a:lnTo>
                  <a:pt x="549" y="107"/>
                </a:lnTo>
                <a:cubicBezTo>
                  <a:pt x="549" y="80"/>
                  <a:pt x="534" y="67"/>
                  <a:pt x="504" y="67"/>
                </a:cubicBezTo>
                <a:lnTo>
                  <a:pt x="119" y="67"/>
                </a:lnTo>
                <a:cubicBezTo>
                  <a:pt x="82" y="67"/>
                  <a:pt x="64" y="79"/>
                  <a:pt x="64" y="103"/>
                </a:cubicBezTo>
                <a:lnTo>
                  <a:pt x="64" y="174"/>
                </a:lnTo>
                <a:close/>
                <a:moveTo>
                  <a:pt x="1065" y="276"/>
                </a:moveTo>
                <a:lnTo>
                  <a:pt x="1065" y="211"/>
                </a:lnTo>
                <a:lnTo>
                  <a:pt x="1622" y="211"/>
                </a:lnTo>
                <a:lnTo>
                  <a:pt x="1622" y="172"/>
                </a:lnTo>
                <a:lnTo>
                  <a:pt x="1088" y="172"/>
                </a:lnTo>
                <a:lnTo>
                  <a:pt x="1088" y="107"/>
                </a:lnTo>
                <a:lnTo>
                  <a:pt x="1622" y="107"/>
                </a:lnTo>
                <a:cubicBezTo>
                  <a:pt x="1621" y="94"/>
                  <a:pt x="1618" y="85"/>
                  <a:pt x="1614" y="80"/>
                </a:cubicBezTo>
                <a:cubicBezTo>
                  <a:pt x="1606" y="70"/>
                  <a:pt x="1590" y="65"/>
                  <a:pt x="1565" y="65"/>
                </a:cubicBezTo>
                <a:lnTo>
                  <a:pt x="1084" y="65"/>
                </a:lnTo>
                <a:lnTo>
                  <a:pt x="1084" y="0"/>
                </a:lnTo>
                <a:lnTo>
                  <a:pt x="1585" y="0"/>
                </a:lnTo>
                <a:cubicBezTo>
                  <a:pt x="1619" y="0"/>
                  <a:pt x="1644" y="8"/>
                  <a:pt x="1661" y="25"/>
                </a:cubicBezTo>
                <a:cubicBezTo>
                  <a:pt x="1678" y="41"/>
                  <a:pt x="1687" y="60"/>
                  <a:pt x="1687" y="82"/>
                </a:cubicBezTo>
                <a:lnTo>
                  <a:pt x="1687" y="211"/>
                </a:lnTo>
                <a:lnTo>
                  <a:pt x="1712" y="211"/>
                </a:lnTo>
                <a:lnTo>
                  <a:pt x="1712" y="276"/>
                </a:lnTo>
                <a:lnTo>
                  <a:pt x="1440" y="276"/>
                </a:lnTo>
                <a:lnTo>
                  <a:pt x="1440" y="502"/>
                </a:lnTo>
                <a:cubicBezTo>
                  <a:pt x="1440" y="529"/>
                  <a:pt x="1432" y="552"/>
                  <a:pt x="1416" y="569"/>
                </a:cubicBezTo>
                <a:cubicBezTo>
                  <a:pt x="1406" y="579"/>
                  <a:pt x="1397" y="586"/>
                  <a:pt x="1387" y="589"/>
                </a:cubicBezTo>
                <a:cubicBezTo>
                  <a:pt x="1375" y="593"/>
                  <a:pt x="1360" y="595"/>
                  <a:pt x="1341" y="595"/>
                </a:cubicBezTo>
                <a:lnTo>
                  <a:pt x="1267" y="595"/>
                </a:lnTo>
                <a:lnTo>
                  <a:pt x="1267" y="531"/>
                </a:lnTo>
                <a:lnTo>
                  <a:pt x="1318" y="531"/>
                </a:lnTo>
                <a:cubicBezTo>
                  <a:pt x="1339" y="531"/>
                  <a:pt x="1352" y="529"/>
                  <a:pt x="1358" y="525"/>
                </a:cubicBezTo>
                <a:cubicBezTo>
                  <a:pt x="1370" y="517"/>
                  <a:pt x="1376" y="506"/>
                  <a:pt x="1376" y="490"/>
                </a:cubicBezTo>
                <a:lnTo>
                  <a:pt x="1376" y="276"/>
                </a:lnTo>
                <a:lnTo>
                  <a:pt x="1065" y="276"/>
                </a:lnTo>
                <a:close/>
                <a:moveTo>
                  <a:pt x="1067" y="595"/>
                </a:moveTo>
                <a:lnTo>
                  <a:pt x="1067" y="529"/>
                </a:lnTo>
                <a:cubicBezTo>
                  <a:pt x="1085" y="529"/>
                  <a:pt x="1098" y="525"/>
                  <a:pt x="1106" y="519"/>
                </a:cubicBezTo>
                <a:cubicBezTo>
                  <a:pt x="1117" y="512"/>
                  <a:pt x="1126" y="497"/>
                  <a:pt x="1133" y="475"/>
                </a:cubicBezTo>
                <a:lnTo>
                  <a:pt x="1156" y="406"/>
                </a:lnTo>
                <a:lnTo>
                  <a:pt x="1226" y="406"/>
                </a:lnTo>
                <a:lnTo>
                  <a:pt x="1214" y="445"/>
                </a:lnTo>
                <a:cubicBezTo>
                  <a:pt x="1200" y="489"/>
                  <a:pt x="1189" y="517"/>
                  <a:pt x="1181" y="530"/>
                </a:cubicBezTo>
                <a:cubicBezTo>
                  <a:pt x="1164" y="557"/>
                  <a:pt x="1143" y="576"/>
                  <a:pt x="1117" y="586"/>
                </a:cubicBezTo>
                <a:cubicBezTo>
                  <a:pt x="1105" y="591"/>
                  <a:pt x="1088" y="594"/>
                  <a:pt x="1067" y="595"/>
                </a:cubicBezTo>
                <a:close/>
                <a:moveTo>
                  <a:pt x="1073" y="375"/>
                </a:moveTo>
                <a:lnTo>
                  <a:pt x="1073" y="313"/>
                </a:lnTo>
                <a:lnTo>
                  <a:pt x="1254" y="313"/>
                </a:lnTo>
                <a:lnTo>
                  <a:pt x="1254" y="375"/>
                </a:lnTo>
                <a:lnTo>
                  <a:pt x="1073" y="375"/>
                </a:lnTo>
                <a:close/>
                <a:moveTo>
                  <a:pt x="1528" y="375"/>
                </a:moveTo>
                <a:lnTo>
                  <a:pt x="1528" y="313"/>
                </a:lnTo>
                <a:lnTo>
                  <a:pt x="1709" y="313"/>
                </a:lnTo>
                <a:lnTo>
                  <a:pt x="1709" y="375"/>
                </a:lnTo>
                <a:lnTo>
                  <a:pt x="1528" y="375"/>
                </a:lnTo>
                <a:close/>
                <a:moveTo>
                  <a:pt x="1552" y="406"/>
                </a:moveTo>
                <a:lnTo>
                  <a:pt x="1622" y="406"/>
                </a:lnTo>
                <a:lnTo>
                  <a:pt x="1641" y="463"/>
                </a:lnTo>
                <a:cubicBezTo>
                  <a:pt x="1652" y="494"/>
                  <a:pt x="1663" y="514"/>
                  <a:pt x="1675" y="522"/>
                </a:cubicBezTo>
                <a:cubicBezTo>
                  <a:pt x="1683" y="527"/>
                  <a:pt x="1695" y="529"/>
                  <a:pt x="1712" y="529"/>
                </a:cubicBezTo>
                <a:lnTo>
                  <a:pt x="1712" y="595"/>
                </a:lnTo>
                <a:cubicBezTo>
                  <a:pt x="1690" y="594"/>
                  <a:pt x="1673" y="591"/>
                  <a:pt x="1661" y="586"/>
                </a:cubicBezTo>
                <a:cubicBezTo>
                  <a:pt x="1635" y="575"/>
                  <a:pt x="1614" y="557"/>
                  <a:pt x="1598" y="531"/>
                </a:cubicBezTo>
                <a:cubicBezTo>
                  <a:pt x="1589" y="517"/>
                  <a:pt x="1578" y="488"/>
                  <a:pt x="1565" y="447"/>
                </a:cubicBezTo>
                <a:lnTo>
                  <a:pt x="1552" y="406"/>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9"/>
          <p:cNvSpPr>
            <a:spLocks noEditPoints="1"/>
          </p:cNvSpPr>
          <p:nvPr/>
        </p:nvSpPr>
        <p:spPr bwMode="auto">
          <a:xfrm>
            <a:off x="524865" y="3770313"/>
            <a:ext cx="1304925" cy="228600"/>
          </a:xfrm>
          <a:custGeom>
            <a:avLst/>
            <a:gdLst>
              <a:gd name="T0" fmla="*/ 28 w 1713"/>
              <a:gd name="T1" fmla="*/ 214 h 299"/>
              <a:gd name="T2" fmla="*/ 88 w 1713"/>
              <a:gd name="T3" fmla="*/ 28 h 299"/>
              <a:gd name="T4" fmla="*/ 177 w 1713"/>
              <a:gd name="T5" fmla="*/ 0 h 299"/>
              <a:gd name="T6" fmla="*/ 0 w 1713"/>
              <a:gd name="T7" fmla="*/ 78 h 299"/>
              <a:gd name="T8" fmla="*/ 89 w 1713"/>
              <a:gd name="T9" fmla="*/ 299 h 299"/>
              <a:gd name="T10" fmla="*/ 179 w 1713"/>
              <a:gd name="T11" fmla="*/ 269 h 299"/>
              <a:gd name="T12" fmla="*/ 353 w 1713"/>
              <a:gd name="T13" fmla="*/ 269 h 299"/>
              <a:gd name="T14" fmla="*/ 251 w 1713"/>
              <a:gd name="T15" fmla="*/ 250 h 299"/>
              <a:gd name="T16" fmla="*/ 268 w 1713"/>
              <a:gd name="T17" fmla="*/ 28 h 299"/>
              <a:gd name="T18" fmla="*/ 370 w 1713"/>
              <a:gd name="T19" fmla="*/ 50 h 299"/>
              <a:gd name="T20" fmla="*/ 353 w 1713"/>
              <a:gd name="T21" fmla="*/ 269 h 299"/>
              <a:gd name="T22" fmla="*/ 222 w 1713"/>
              <a:gd name="T23" fmla="*/ 262 h 299"/>
              <a:gd name="T24" fmla="*/ 370 w 1713"/>
              <a:gd name="T25" fmla="*/ 299 h 299"/>
              <a:gd name="T26" fmla="*/ 400 w 1713"/>
              <a:gd name="T27" fmla="*/ 32 h 299"/>
              <a:gd name="T28" fmla="*/ 251 w 1713"/>
              <a:gd name="T29" fmla="*/ 0 h 299"/>
              <a:gd name="T30" fmla="*/ 619 w 1713"/>
              <a:gd name="T31" fmla="*/ 299 h 299"/>
              <a:gd name="T32" fmla="*/ 586 w 1713"/>
              <a:gd name="T33" fmla="*/ 0 h 299"/>
              <a:gd name="T34" fmla="*/ 449 w 1713"/>
              <a:gd name="T35" fmla="*/ 32 h 299"/>
              <a:gd name="T36" fmla="*/ 588 w 1713"/>
              <a:gd name="T37" fmla="*/ 299 h 299"/>
              <a:gd name="T38" fmla="*/ 449 w 1713"/>
              <a:gd name="T39" fmla="*/ 49 h 299"/>
              <a:gd name="T40" fmla="*/ 482 w 1713"/>
              <a:gd name="T41" fmla="*/ 299 h 299"/>
              <a:gd name="T42" fmla="*/ 449 w 1713"/>
              <a:gd name="T43" fmla="*/ 49 h 299"/>
              <a:gd name="T44" fmla="*/ 776 w 1713"/>
              <a:gd name="T45" fmla="*/ 28 h 299"/>
              <a:gd name="T46" fmla="*/ 847 w 1713"/>
              <a:gd name="T47" fmla="*/ 0 h 299"/>
              <a:gd name="T48" fmla="*/ 670 w 1713"/>
              <a:gd name="T49" fmla="*/ 28 h 299"/>
              <a:gd name="T50" fmla="*/ 746 w 1713"/>
              <a:gd name="T51" fmla="*/ 299 h 299"/>
              <a:gd name="T52" fmla="*/ 1034 w 1713"/>
              <a:gd name="T53" fmla="*/ 134 h 299"/>
              <a:gd name="T54" fmla="*/ 932 w 1713"/>
              <a:gd name="T55" fmla="*/ 164 h 299"/>
              <a:gd name="T56" fmla="*/ 1034 w 1713"/>
              <a:gd name="T57" fmla="*/ 134 h 299"/>
              <a:gd name="T58" fmla="*/ 913 w 1713"/>
              <a:gd name="T59" fmla="*/ 28 h 299"/>
              <a:gd name="T60" fmla="*/ 1063 w 1713"/>
              <a:gd name="T61" fmla="*/ 0 h 299"/>
              <a:gd name="T62" fmla="*/ 885 w 1713"/>
              <a:gd name="T63" fmla="*/ 28 h 299"/>
              <a:gd name="T64" fmla="*/ 913 w 1713"/>
              <a:gd name="T65" fmla="*/ 299 h 299"/>
              <a:gd name="T66" fmla="*/ 1063 w 1713"/>
              <a:gd name="T67" fmla="*/ 269 h 299"/>
              <a:gd name="T68" fmla="*/ 1270 w 1713"/>
              <a:gd name="T69" fmla="*/ 299 h 299"/>
              <a:gd name="T70" fmla="*/ 1237 w 1713"/>
              <a:gd name="T71" fmla="*/ 0 h 299"/>
              <a:gd name="T72" fmla="*/ 1099 w 1713"/>
              <a:gd name="T73" fmla="*/ 32 h 299"/>
              <a:gd name="T74" fmla="*/ 1238 w 1713"/>
              <a:gd name="T75" fmla="*/ 299 h 299"/>
              <a:gd name="T76" fmla="*/ 1099 w 1713"/>
              <a:gd name="T77" fmla="*/ 49 h 299"/>
              <a:gd name="T78" fmla="*/ 1132 w 1713"/>
              <a:gd name="T79" fmla="*/ 299 h 299"/>
              <a:gd name="T80" fmla="*/ 1099 w 1713"/>
              <a:gd name="T81" fmla="*/ 49 h 299"/>
              <a:gd name="T82" fmla="*/ 1426 w 1713"/>
              <a:gd name="T83" fmla="*/ 28 h 299"/>
              <a:gd name="T84" fmla="*/ 1498 w 1713"/>
              <a:gd name="T85" fmla="*/ 0 h 299"/>
              <a:gd name="T86" fmla="*/ 1320 w 1713"/>
              <a:gd name="T87" fmla="*/ 28 h 299"/>
              <a:gd name="T88" fmla="*/ 1396 w 1713"/>
              <a:gd name="T89" fmla="*/ 299 h 299"/>
              <a:gd name="T90" fmla="*/ 1624 w 1713"/>
              <a:gd name="T91" fmla="*/ 269 h 299"/>
              <a:gd name="T92" fmla="*/ 1535 w 1713"/>
              <a:gd name="T93" fmla="*/ 299 h 299"/>
              <a:gd name="T94" fmla="*/ 1713 w 1713"/>
              <a:gd name="T95" fmla="*/ 220 h 299"/>
              <a:gd name="T96" fmla="*/ 1603 w 1713"/>
              <a:gd name="T97" fmla="*/ 120 h 299"/>
              <a:gd name="T98" fmla="*/ 1624 w 1713"/>
              <a:gd name="T99" fmla="*/ 28 h 299"/>
              <a:gd name="T100" fmla="*/ 1713 w 1713"/>
              <a:gd name="T101" fmla="*/ 0 h 299"/>
              <a:gd name="T102" fmla="*/ 1535 w 1713"/>
              <a:gd name="T103" fmla="*/ 78 h 299"/>
              <a:gd name="T104" fmla="*/ 1645 w 1713"/>
              <a:gd name="T105" fmla="*/ 175 h 299"/>
              <a:gd name="T106" fmla="*/ 1624 w 1713"/>
              <a:gd name="T107" fmla="*/ 26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3" h="299">
                <a:moveTo>
                  <a:pt x="88" y="269"/>
                </a:moveTo>
                <a:cubicBezTo>
                  <a:pt x="48" y="269"/>
                  <a:pt x="28" y="250"/>
                  <a:pt x="28" y="214"/>
                </a:cubicBezTo>
                <a:lnTo>
                  <a:pt x="28" y="79"/>
                </a:lnTo>
                <a:cubicBezTo>
                  <a:pt x="28" y="45"/>
                  <a:pt x="48" y="28"/>
                  <a:pt x="88" y="28"/>
                </a:cubicBezTo>
                <a:lnTo>
                  <a:pt x="177" y="28"/>
                </a:lnTo>
                <a:lnTo>
                  <a:pt x="177" y="0"/>
                </a:lnTo>
                <a:lnTo>
                  <a:pt x="89" y="0"/>
                </a:lnTo>
                <a:cubicBezTo>
                  <a:pt x="29" y="0"/>
                  <a:pt x="0" y="26"/>
                  <a:pt x="0" y="78"/>
                </a:cubicBezTo>
                <a:lnTo>
                  <a:pt x="0" y="221"/>
                </a:lnTo>
                <a:cubicBezTo>
                  <a:pt x="0" y="273"/>
                  <a:pt x="29" y="299"/>
                  <a:pt x="89" y="299"/>
                </a:cubicBezTo>
                <a:lnTo>
                  <a:pt x="179" y="299"/>
                </a:lnTo>
                <a:lnTo>
                  <a:pt x="179" y="269"/>
                </a:lnTo>
                <a:lnTo>
                  <a:pt x="88" y="269"/>
                </a:lnTo>
                <a:close/>
                <a:moveTo>
                  <a:pt x="353" y="269"/>
                </a:moveTo>
                <a:lnTo>
                  <a:pt x="269" y="269"/>
                </a:lnTo>
                <a:cubicBezTo>
                  <a:pt x="257" y="269"/>
                  <a:pt x="251" y="263"/>
                  <a:pt x="251" y="250"/>
                </a:cubicBezTo>
                <a:lnTo>
                  <a:pt x="251" y="48"/>
                </a:lnTo>
                <a:cubicBezTo>
                  <a:pt x="251" y="35"/>
                  <a:pt x="257" y="28"/>
                  <a:pt x="268" y="28"/>
                </a:cubicBezTo>
                <a:lnTo>
                  <a:pt x="353" y="28"/>
                </a:lnTo>
                <a:cubicBezTo>
                  <a:pt x="364" y="28"/>
                  <a:pt x="370" y="35"/>
                  <a:pt x="370" y="50"/>
                </a:cubicBezTo>
                <a:lnTo>
                  <a:pt x="370" y="249"/>
                </a:lnTo>
                <a:cubicBezTo>
                  <a:pt x="370" y="262"/>
                  <a:pt x="364" y="269"/>
                  <a:pt x="353" y="269"/>
                </a:cubicBezTo>
                <a:close/>
                <a:moveTo>
                  <a:pt x="222" y="33"/>
                </a:moveTo>
                <a:lnTo>
                  <a:pt x="222" y="262"/>
                </a:lnTo>
                <a:cubicBezTo>
                  <a:pt x="222" y="287"/>
                  <a:pt x="233" y="299"/>
                  <a:pt x="254" y="299"/>
                </a:cubicBezTo>
                <a:lnTo>
                  <a:pt x="370" y="299"/>
                </a:lnTo>
                <a:cubicBezTo>
                  <a:pt x="390" y="299"/>
                  <a:pt x="400" y="288"/>
                  <a:pt x="400" y="267"/>
                </a:cubicBezTo>
                <a:lnTo>
                  <a:pt x="400" y="32"/>
                </a:lnTo>
                <a:cubicBezTo>
                  <a:pt x="398" y="13"/>
                  <a:pt x="387" y="2"/>
                  <a:pt x="369" y="0"/>
                </a:cubicBezTo>
                <a:lnTo>
                  <a:pt x="251" y="0"/>
                </a:lnTo>
                <a:cubicBezTo>
                  <a:pt x="232" y="0"/>
                  <a:pt x="222" y="11"/>
                  <a:pt x="222" y="33"/>
                </a:cubicBezTo>
                <a:close/>
                <a:moveTo>
                  <a:pt x="619" y="299"/>
                </a:moveTo>
                <a:lnTo>
                  <a:pt x="619" y="32"/>
                </a:lnTo>
                <a:cubicBezTo>
                  <a:pt x="619" y="11"/>
                  <a:pt x="608" y="0"/>
                  <a:pt x="586" y="0"/>
                </a:cubicBezTo>
                <a:lnTo>
                  <a:pt x="449" y="0"/>
                </a:lnTo>
                <a:lnTo>
                  <a:pt x="449" y="32"/>
                </a:lnTo>
                <a:lnTo>
                  <a:pt x="588" y="32"/>
                </a:lnTo>
                <a:lnTo>
                  <a:pt x="588" y="299"/>
                </a:lnTo>
                <a:lnTo>
                  <a:pt x="619" y="299"/>
                </a:lnTo>
                <a:close/>
                <a:moveTo>
                  <a:pt x="449" y="49"/>
                </a:moveTo>
                <a:lnTo>
                  <a:pt x="449" y="299"/>
                </a:lnTo>
                <a:lnTo>
                  <a:pt x="482" y="299"/>
                </a:lnTo>
                <a:lnTo>
                  <a:pt x="482" y="49"/>
                </a:lnTo>
                <a:lnTo>
                  <a:pt x="449" y="49"/>
                </a:lnTo>
                <a:close/>
                <a:moveTo>
                  <a:pt x="776" y="299"/>
                </a:moveTo>
                <a:lnTo>
                  <a:pt x="776" y="28"/>
                </a:lnTo>
                <a:lnTo>
                  <a:pt x="847" y="28"/>
                </a:lnTo>
                <a:lnTo>
                  <a:pt x="847" y="0"/>
                </a:lnTo>
                <a:lnTo>
                  <a:pt x="670" y="0"/>
                </a:lnTo>
                <a:lnTo>
                  <a:pt x="670" y="28"/>
                </a:lnTo>
                <a:lnTo>
                  <a:pt x="746" y="28"/>
                </a:lnTo>
                <a:lnTo>
                  <a:pt x="746" y="299"/>
                </a:lnTo>
                <a:lnTo>
                  <a:pt x="776" y="299"/>
                </a:lnTo>
                <a:close/>
                <a:moveTo>
                  <a:pt x="1034" y="134"/>
                </a:moveTo>
                <a:lnTo>
                  <a:pt x="932" y="134"/>
                </a:lnTo>
                <a:lnTo>
                  <a:pt x="932" y="164"/>
                </a:lnTo>
                <a:lnTo>
                  <a:pt x="1034" y="164"/>
                </a:lnTo>
                <a:lnTo>
                  <a:pt x="1034" y="134"/>
                </a:lnTo>
                <a:close/>
                <a:moveTo>
                  <a:pt x="913" y="269"/>
                </a:moveTo>
                <a:lnTo>
                  <a:pt x="913" y="28"/>
                </a:lnTo>
                <a:lnTo>
                  <a:pt x="1063" y="28"/>
                </a:lnTo>
                <a:lnTo>
                  <a:pt x="1063" y="0"/>
                </a:lnTo>
                <a:lnTo>
                  <a:pt x="913" y="0"/>
                </a:lnTo>
                <a:cubicBezTo>
                  <a:pt x="894" y="0"/>
                  <a:pt x="885" y="9"/>
                  <a:pt x="885" y="28"/>
                </a:cubicBezTo>
                <a:lnTo>
                  <a:pt x="885" y="270"/>
                </a:lnTo>
                <a:cubicBezTo>
                  <a:pt x="885" y="289"/>
                  <a:pt x="894" y="299"/>
                  <a:pt x="913" y="299"/>
                </a:cubicBezTo>
                <a:lnTo>
                  <a:pt x="1063" y="299"/>
                </a:lnTo>
                <a:lnTo>
                  <a:pt x="1063" y="269"/>
                </a:lnTo>
                <a:lnTo>
                  <a:pt x="913" y="269"/>
                </a:lnTo>
                <a:close/>
                <a:moveTo>
                  <a:pt x="1270" y="299"/>
                </a:moveTo>
                <a:lnTo>
                  <a:pt x="1270" y="32"/>
                </a:lnTo>
                <a:cubicBezTo>
                  <a:pt x="1270" y="11"/>
                  <a:pt x="1259" y="0"/>
                  <a:pt x="1237" y="0"/>
                </a:cubicBezTo>
                <a:lnTo>
                  <a:pt x="1099" y="0"/>
                </a:lnTo>
                <a:lnTo>
                  <a:pt x="1099" y="32"/>
                </a:lnTo>
                <a:lnTo>
                  <a:pt x="1238" y="32"/>
                </a:lnTo>
                <a:lnTo>
                  <a:pt x="1238" y="299"/>
                </a:lnTo>
                <a:lnTo>
                  <a:pt x="1270" y="299"/>
                </a:lnTo>
                <a:close/>
                <a:moveTo>
                  <a:pt x="1099" y="49"/>
                </a:moveTo>
                <a:lnTo>
                  <a:pt x="1099" y="299"/>
                </a:lnTo>
                <a:lnTo>
                  <a:pt x="1132" y="299"/>
                </a:lnTo>
                <a:lnTo>
                  <a:pt x="1132" y="49"/>
                </a:lnTo>
                <a:lnTo>
                  <a:pt x="1099" y="49"/>
                </a:lnTo>
                <a:close/>
                <a:moveTo>
                  <a:pt x="1426" y="299"/>
                </a:moveTo>
                <a:lnTo>
                  <a:pt x="1426" y="28"/>
                </a:lnTo>
                <a:lnTo>
                  <a:pt x="1498" y="28"/>
                </a:lnTo>
                <a:lnTo>
                  <a:pt x="1498" y="0"/>
                </a:lnTo>
                <a:lnTo>
                  <a:pt x="1320" y="0"/>
                </a:lnTo>
                <a:lnTo>
                  <a:pt x="1320" y="28"/>
                </a:lnTo>
                <a:lnTo>
                  <a:pt x="1396" y="28"/>
                </a:lnTo>
                <a:lnTo>
                  <a:pt x="1396" y="299"/>
                </a:lnTo>
                <a:lnTo>
                  <a:pt x="1426" y="299"/>
                </a:lnTo>
                <a:close/>
                <a:moveTo>
                  <a:pt x="1624" y="269"/>
                </a:moveTo>
                <a:lnTo>
                  <a:pt x="1535" y="269"/>
                </a:lnTo>
                <a:lnTo>
                  <a:pt x="1535" y="299"/>
                </a:lnTo>
                <a:lnTo>
                  <a:pt x="1624" y="299"/>
                </a:lnTo>
                <a:cubicBezTo>
                  <a:pt x="1684" y="299"/>
                  <a:pt x="1713" y="272"/>
                  <a:pt x="1713" y="220"/>
                </a:cubicBezTo>
                <a:cubicBezTo>
                  <a:pt x="1713" y="188"/>
                  <a:pt x="1700" y="166"/>
                  <a:pt x="1672" y="153"/>
                </a:cubicBezTo>
                <a:lnTo>
                  <a:pt x="1603" y="120"/>
                </a:lnTo>
                <a:cubicBezTo>
                  <a:pt x="1577" y="108"/>
                  <a:pt x="1564" y="94"/>
                  <a:pt x="1564" y="79"/>
                </a:cubicBezTo>
                <a:cubicBezTo>
                  <a:pt x="1564" y="45"/>
                  <a:pt x="1584" y="28"/>
                  <a:pt x="1624" y="28"/>
                </a:cubicBezTo>
                <a:lnTo>
                  <a:pt x="1713" y="28"/>
                </a:lnTo>
                <a:lnTo>
                  <a:pt x="1713" y="0"/>
                </a:lnTo>
                <a:lnTo>
                  <a:pt x="1624" y="0"/>
                </a:lnTo>
                <a:cubicBezTo>
                  <a:pt x="1565" y="0"/>
                  <a:pt x="1535" y="26"/>
                  <a:pt x="1535" y="78"/>
                </a:cubicBezTo>
                <a:cubicBezTo>
                  <a:pt x="1535" y="102"/>
                  <a:pt x="1548" y="123"/>
                  <a:pt x="1574" y="140"/>
                </a:cubicBezTo>
                <a:cubicBezTo>
                  <a:pt x="1585" y="145"/>
                  <a:pt x="1609" y="157"/>
                  <a:pt x="1645" y="175"/>
                </a:cubicBezTo>
                <a:cubicBezTo>
                  <a:pt x="1670" y="187"/>
                  <a:pt x="1683" y="201"/>
                  <a:pt x="1683" y="215"/>
                </a:cubicBezTo>
                <a:cubicBezTo>
                  <a:pt x="1683" y="251"/>
                  <a:pt x="1663" y="269"/>
                  <a:pt x="1624" y="269"/>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1" name="组合 60"/>
          <p:cNvGrpSpPr/>
          <p:nvPr/>
        </p:nvGrpSpPr>
        <p:grpSpPr>
          <a:xfrm>
            <a:off x="2567977" y="2971801"/>
            <a:ext cx="1228725" cy="1233488"/>
            <a:chOff x="2725738" y="2876551"/>
            <a:chExt cx="1228725" cy="1233488"/>
          </a:xfrm>
        </p:grpSpPr>
        <p:sp>
          <p:nvSpPr>
            <p:cNvPr id="62" name="Oval 7"/>
            <p:cNvSpPr>
              <a:spLocks noChangeArrowheads="1"/>
            </p:cNvSpPr>
            <p:nvPr/>
          </p:nvSpPr>
          <p:spPr bwMode="auto">
            <a:xfrm>
              <a:off x="2725738" y="2876551"/>
              <a:ext cx="1228725" cy="1233488"/>
            </a:xfrm>
            <a:prstGeom prst="ellipse">
              <a:avLst/>
            </a:prstGeom>
            <a:gradFill>
              <a:gsLst>
                <a:gs pos="70000">
                  <a:schemeClr val="bg2"/>
                </a:gs>
                <a:gs pos="0">
                  <a:srgbClr val="FEA67E"/>
                </a:gs>
                <a:gs pos="100000">
                  <a:srgbClr val="FD6F2F"/>
                </a:gs>
              </a:gsLst>
              <a:lin ang="5400000" scaled="1"/>
            </a:gra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63" name="Freeform 21"/>
            <p:cNvSpPr>
              <a:spLocks noEditPoints="1"/>
            </p:cNvSpPr>
            <p:nvPr/>
          </p:nvSpPr>
          <p:spPr bwMode="auto">
            <a:xfrm>
              <a:off x="3095626" y="3090863"/>
              <a:ext cx="542925" cy="744538"/>
            </a:xfrm>
            <a:custGeom>
              <a:avLst/>
              <a:gdLst>
                <a:gd name="T0" fmla="*/ 94 w 714"/>
                <a:gd name="T1" fmla="*/ 157 h 974"/>
                <a:gd name="T2" fmla="*/ 79 w 714"/>
                <a:gd name="T3" fmla="*/ 974 h 974"/>
                <a:gd name="T4" fmla="*/ 714 w 714"/>
                <a:gd name="T5" fmla="*/ 239 h 974"/>
                <a:gd name="T6" fmla="*/ 660 w 714"/>
                <a:gd name="T7" fmla="*/ 256 h 974"/>
                <a:gd name="T8" fmla="*/ 81 w 714"/>
                <a:gd name="T9" fmla="*/ 917 h 974"/>
                <a:gd name="T10" fmla="*/ 309 w 714"/>
                <a:gd name="T11" fmla="*/ 103 h 974"/>
                <a:gd name="T12" fmla="*/ 405 w 714"/>
                <a:gd name="T13" fmla="*/ 103 h 974"/>
                <a:gd name="T14" fmla="*/ 356 w 714"/>
                <a:gd name="T15" fmla="*/ 155 h 974"/>
                <a:gd name="T16" fmla="*/ 249 w 714"/>
                <a:gd name="T17" fmla="*/ 106 h 974"/>
                <a:gd name="T18" fmla="*/ 131 w 714"/>
                <a:gd name="T19" fmla="*/ 246 h 974"/>
                <a:gd name="T20" fmla="*/ 583 w 714"/>
                <a:gd name="T21" fmla="*/ 246 h 974"/>
                <a:gd name="T22" fmla="*/ 464 w 714"/>
                <a:gd name="T23" fmla="*/ 106 h 974"/>
                <a:gd name="T24" fmla="*/ 249 w 714"/>
                <a:gd name="T25" fmla="*/ 106 h 974"/>
                <a:gd name="T26" fmla="*/ 252 w 714"/>
                <a:gd name="T27" fmla="*/ 739 h 974"/>
                <a:gd name="T28" fmla="*/ 173 w 714"/>
                <a:gd name="T29" fmla="*/ 762 h 974"/>
                <a:gd name="T30" fmla="*/ 156 w 714"/>
                <a:gd name="T31" fmla="*/ 779 h 974"/>
                <a:gd name="T32" fmla="*/ 252 w 714"/>
                <a:gd name="T33" fmla="*/ 786 h 974"/>
                <a:gd name="T34" fmla="*/ 151 w 714"/>
                <a:gd name="T35" fmla="*/ 836 h 974"/>
                <a:gd name="T36" fmla="*/ 277 w 714"/>
                <a:gd name="T37" fmla="*/ 774 h 974"/>
                <a:gd name="T38" fmla="*/ 277 w 714"/>
                <a:gd name="T39" fmla="*/ 734 h 974"/>
                <a:gd name="T40" fmla="*/ 126 w 714"/>
                <a:gd name="T41" fmla="*/ 742 h 974"/>
                <a:gd name="T42" fmla="*/ 245 w 714"/>
                <a:gd name="T43" fmla="*/ 868 h 974"/>
                <a:gd name="T44" fmla="*/ 245 w 714"/>
                <a:gd name="T45" fmla="*/ 382 h 974"/>
                <a:gd name="T46" fmla="*/ 173 w 714"/>
                <a:gd name="T47" fmla="*/ 404 h 974"/>
                <a:gd name="T48" fmla="*/ 198 w 714"/>
                <a:gd name="T49" fmla="*/ 468 h 974"/>
                <a:gd name="T50" fmla="*/ 151 w 714"/>
                <a:gd name="T51" fmla="*/ 485 h 974"/>
                <a:gd name="T52" fmla="*/ 245 w 714"/>
                <a:gd name="T53" fmla="*/ 357 h 974"/>
                <a:gd name="T54" fmla="*/ 126 w 714"/>
                <a:gd name="T55" fmla="*/ 483 h 974"/>
                <a:gd name="T56" fmla="*/ 276 w 714"/>
                <a:gd name="T57" fmla="*/ 410 h 974"/>
                <a:gd name="T58" fmla="*/ 274 w 714"/>
                <a:gd name="T59" fmla="*/ 377 h 974"/>
                <a:gd name="T60" fmla="*/ 252 w 714"/>
                <a:gd name="T61" fmla="*/ 574 h 974"/>
                <a:gd name="T62" fmla="*/ 156 w 714"/>
                <a:gd name="T63" fmla="*/ 599 h 974"/>
                <a:gd name="T64" fmla="*/ 252 w 714"/>
                <a:gd name="T65" fmla="*/ 663 h 974"/>
                <a:gd name="T66" fmla="*/ 276 w 714"/>
                <a:gd name="T67" fmla="*/ 556 h 974"/>
                <a:gd name="T68" fmla="*/ 126 w 714"/>
                <a:gd name="T69" fmla="*/ 562 h 974"/>
                <a:gd name="T70" fmla="*/ 252 w 714"/>
                <a:gd name="T71" fmla="*/ 688 h 974"/>
                <a:gd name="T72" fmla="*/ 330 w 714"/>
                <a:gd name="T73" fmla="*/ 531 h 974"/>
                <a:gd name="T74" fmla="*/ 373 w 714"/>
                <a:gd name="T75" fmla="*/ 826 h 974"/>
                <a:gd name="T76" fmla="*/ 573 w 714"/>
                <a:gd name="T77" fmla="*/ 764 h 974"/>
                <a:gd name="T78" fmla="*/ 366 w 714"/>
                <a:gd name="T79" fmla="*/ 818 h 974"/>
                <a:gd name="T80" fmla="*/ 573 w 714"/>
                <a:gd name="T81" fmla="*/ 579 h 974"/>
                <a:gd name="T82" fmla="*/ 366 w 714"/>
                <a:gd name="T83" fmla="*/ 468 h 974"/>
                <a:gd name="T84" fmla="*/ 366 w 714"/>
                <a:gd name="T85" fmla="*/ 40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4" h="974">
                  <a:moveTo>
                    <a:pt x="54" y="256"/>
                  </a:moveTo>
                  <a:cubicBezTo>
                    <a:pt x="54" y="229"/>
                    <a:pt x="67" y="215"/>
                    <a:pt x="94" y="214"/>
                  </a:cubicBezTo>
                  <a:lnTo>
                    <a:pt x="94" y="157"/>
                  </a:lnTo>
                  <a:cubicBezTo>
                    <a:pt x="44" y="159"/>
                    <a:pt x="0" y="190"/>
                    <a:pt x="0" y="239"/>
                  </a:cubicBezTo>
                  <a:lnTo>
                    <a:pt x="0" y="895"/>
                  </a:lnTo>
                  <a:cubicBezTo>
                    <a:pt x="0" y="935"/>
                    <a:pt x="39" y="974"/>
                    <a:pt x="79" y="974"/>
                  </a:cubicBezTo>
                  <a:lnTo>
                    <a:pt x="635" y="974"/>
                  </a:lnTo>
                  <a:cubicBezTo>
                    <a:pt x="675" y="974"/>
                    <a:pt x="714" y="935"/>
                    <a:pt x="714" y="895"/>
                  </a:cubicBezTo>
                  <a:lnTo>
                    <a:pt x="714" y="239"/>
                  </a:lnTo>
                  <a:cubicBezTo>
                    <a:pt x="714" y="190"/>
                    <a:pt x="670" y="159"/>
                    <a:pt x="620" y="157"/>
                  </a:cubicBezTo>
                  <a:lnTo>
                    <a:pt x="620" y="214"/>
                  </a:lnTo>
                  <a:cubicBezTo>
                    <a:pt x="647" y="215"/>
                    <a:pt x="660" y="229"/>
                    <a:pt x="660" y="256"/>
                  </a:cubicBezTo>
                  <a:lnTo>
                    <a:pt x="660" y="877"/>
                  </a:lnTo>
                  <a:cubicBezTo>
                    <a:pt x="660" y="897"/>
                    <a:pt x="651" y="917"/>
                    <a:pt x="632" y="917"/>
                  </a:cubicBezTo>
                  <a:lnTo>
                    <a:pt x="81" y="917"/>
                  </a:lnTo>
                  <a:cubicBezTo>
                    <a:pt x="60" y="917"/>
                    <a:pt x="54" y="894"/>
                    <a:pt x="54" y="873"/>
                  </a:cubicBezTo>
                  <a:lnTo>
                    <a:pt x="54" y="256"/>
                  </a:lnTo>
                  <a:close/>
                  <a:moveTo>
                    <a:pt x="309" y="103"/>
                  </a:moveTo>
                  <a:cubicBezTo>
                    <a:pt x="309" y="81"/>
                    <a:pt x="330" y="59"/>
                    <a:pt x="353" y="59"/>
                  </a:cubicBezTo>
                  <a:lnTo>
                    <a:pt x="361" y="59"/>
                  </a:lnTo>
                  <a:cubicBezTo>
                    <a:pt x="383" y="59"/>
                    <a:pt x="405" y="81"/>
                    <a:pt x="405" y="103"/>
                  </a:cubicBezTo>
                  <a:lnTo>
                    <a:pt x="405" y="108"/>
                  </a:lnTo>
                  <a:cubicBezTo>
                    <a:pt x="405" y="133"/>
                    <a:pt x="383" y="155"/>
                    <a:pt x="358" y="155"/>
                  </a:cubicBezTo>
                  <a:lnTo>
                    <a:pt x="356" y="155"/>
                  </a:lnTo>
                  <a:cubicBezTo>
                    <a:pt x="330" y="155"/>
                    <a:pt x="309" y="133"/>
                    <a:pt x="309" y="108"/>
                  </a:cubicBezTo>
                  <a:lnTo>
                    <a:pt x="309" y="103"/>
                  </a:lnTo>
                  <a:close/>
                  <a:moveTo>
                    <a:pt x="249" y="106"/>
                  </a:moveTo>
                  <a:lnTo>
                    <a:pt x="170" y="106"/>
                  </a:lnTo>
                  <a:cubicBezTo>
                    <a:pt x="143" y="106"/>
                    <a:pt x="131" y="118"/>
                    <a:pt x="131" y="145"/>
                  </a:cubicBezTo>
                  <a:lnTo>
                    <a:pt x="131" y="246"/>
                  </a:lnTo>
                  <a:cubicBezTo>
                    <a:pt x="131" y="263"/>
                    <a:pt x="142" y="281"/>
                    <a:pt x="158" y="281"/>
                  </a:cubicBezTo>
                  <a:lnTo>
                    <a:pt x="556" y="281"/>
                  </a:lnTo>
                  <a:cubicBezTo>
                    <a:pt x="572" y="281"/>
                    <a:pt x="583" y="263"/>
                    <a:pt x="583" y="246"/>
                  </a:cubicBezTo>
                  <a:lnTo>
                    <a:pt x="583" y="145"/>
                  </a:lnTo>
                  <a:cubicBezTo>
                    <a:pt x="583" y="118"/>
                    <a:pt x="570" y="106"/>
                    <a:pt x="543" y="106"/>
                  </a:cubicBezTo>
                  <a:lnTo>
                    <a:pt x="464" y="106"/>
                  </a:lnTo>
                  <a:cubicBezTo>
                    <a:pt x="464" y="51"/>
                    <a:pt x="418" y="0"/>
                    <a:pt x="366" y="0"/>
                  </a:cubicBezTo>
                  <a:lnTo>
                    <a:pt x="348" y="0"/>
                  </a:lnTo>
                  <a:cubicBezTo>
                    <a:pt x="296" y="0"/>
                    <a:pt x="249" y="51"/>
                    <a:pt x="249" y="106"/>
                  </a:cubicBezTo>
                  <a:close/>
                  <a:moveTo>
                    <a:pt x="151" y="747"/>
                  </a:moveTo>
                  <a:cubicBezTo>
                    <a:pt x="151" y="741"/>
                    <a:pt x="152" y="739"/>
                    <a:pt x="158" y="739"/>
                  </a:cubicBezTo>
                  <a:lnTo>
                    <a:pt x="252" y="739"/>
                  </a:lnTo>
                  <a:lnTo>
                    <a:pt x="252" y="747"/>
                  </a:lnTo>
                  <a:cubicBezTo>
                    <a:pt x="252" y="755"/>
                    <a:pt x="213" y="777"/>
                    <a:pt x="205" y="781"/>
                  </a:cubicBezTo>
                  <a:cubicBezTo>
                    <a:pt x="198" y="776"/>
                    <a:pt x="183" y="762"/>
                    <a:pt x="173" y="762"/>
                  </a:cubicBezTo>
                  <a:lnTo>
                    <a:pt x="170" y="762"/>
                  </a:lnTo>
                  <a:cubicBezTo>
                    <a:pt x="164" y="762"/>
                    <a:pt x="156" y="770"/>
                    <a:pt x="156" y="776"/>
                  </a:cubicBezTo>
                  <a:lnTo>
                    <a:pt x="156" y="779"/>
                  </a:lnTo>
                  <a:cubicBezTo>
                    <a:pt x="156" y="785"/>
                    <a:pt x="190" y="823"/>
                    <a:pt x="198" y="823"/>
                  </a:cubicBezTo>
                  <a:lnTo>
                    <a:pt x="200" y="823"/>
                  </a:lnTo>
                  <a:cubicBezTo>
                    <a:pt x="206" y="823"/>
                    <a:pt x="244" y="792"/>
                    <a:pt x="252" y="786"/>
                  </a:cubicBezTo>
                  <a:cubicBezTo>
                    <a:pt x="252" y="800"/>
                    <a:pt x="257" y="843"/>
                    <a:pt x="245" y="843"/>
                  </a:cubicBezTo>
                  <a:lnTo>
                    <a:pt x="158" y="843"/>
                  </a:lnTo>
                  <a:cubicBezTo>
                    <a:pt x="152" y="843"/>
                    <a:pt x="151" y="841"/>
                    <a:pt x="151" y="836"/>
                  </a:cubicBezTo>
                  <a:lnTo>
                    <a:pt x="151" y="747"/>
                  </a:lnTo>
                  <a:close/>
                  <a:moveTo>
                    <a:pt x="245" y="868"/>
                  </a:moveTo>
                  <a:cubicBezTo>
                    <a:pt x="291" y="868"/>
                    <a:pt x="274" y="817"/>
                    <a:pt x="277" y="774"/>
                  </a:cubicBezTo>
                  <a:cubicBezTo>
                    <a:pt x="278" y="752"/>
                    <a:pt x="333" y="733"/>
                    <a:pt x="338" y="712"/>
                  </a:cubicBezTo>
                  <a:lnTo>
                    <a:pt x="331" y="712"/>
                  </a:lnTo>
                  <a:cubicBezTo>
                    <a:pt x="314" y="712"/>
                    <a:pt x="289" y="728"/>
                    <a:pt x="277" y="734"/>
                  </a:cubicBezTo>
                  <a:cubicBezTo>
                    <a:pt x="270" y="725"/>
                    <a:pt x="265" y="715"/>
                    <a:pt x="249" y="715"/>
                  </a:cubicBezTo>
                  <a:lnTo>
                    <a:pt x="153" y="715"/>
                  </a:lnTo>
                  <a:cubicBezTo>
                    <a:pt x="139" y="715"/>
                    <a:pt x="126" y="727"/>
                    <a:pt x="126" y="742"/>
                  </a:cubicBezTo>
                  <a:lnTo>
                    <a:pt x="126" y="841"/>
                  </a:lnTo>
                  <a:cubicBezTo>
                    <a:pt x="126" y="857"/>
                    <a:pt x="141" y="868"/>
                    <a:pt x="158" y="868"/>
                  </a:cubicBezTo>
                  <a:lnTo>
                    <a:pt x="245" y="868"/>
                  </a:lnTo>
                  <a:close/>
                  <a:moveTo>
                    <a:pt x="151" y="389"/>
                  </a:moveTo>
                  <a:cubicBezTo>
                    <a:pt x="151" y="384"/>
                    <a:pt x="152" y="382"/>
                    <a:pt x="158" y="382"/>
                  </a:cubicBezTo>
                  <a:lnTo>
                    <a:pt x="245" y="382"/>
                  </a:lnTo>
                  <a:cubicBezTo>
                    <a:pt x="250" y="382"/>
                    <a:pt x="252" y="384"/>
                    <a:pt x="252" y="389"/>
                  </a:cubicBezTo>
                  <a:cubicBezTo>
                    <a:pt x="252" y="395"/>
                    <a:pt x="210" y="424"/>
                    <a:pt x="205" y="424"/>
                  </a:cubicBezTo>
                  <a:cubicBezTo>
                    <a:pt x="200" y="424"/>
                    <a:pt x="187" y="404"/>
                    <a:pt x="173" y="404"/>
                  </a:cubicBezTo>
                  <a:cubicBezTo>
                    <a:pt x="166" y="404"/>
                    <a:pt x="156" y="412"/>
                    <a:pt x="156" y="419"/>
                  </a:cubicBezTo>
                  <a:lnTo>
                    <a:pt x="156" y="421"/>
                  </a:lnTo>
                  <a:cubicBezTo>
                    <a:pt x="156" y="431"/>
                    <a:pt x="189" y="464"/>
                    <a:pt x="198" y="468"/>
                  </a:cubicBezTo>
                  <a:lnTo>
                    <a:pt x="252" y="429"/>
                  </a:lnTo>
                  <a:lnTo>
                    <a:pt x="252" y="485"/>
                  </a:lnTo>
                  <a:lnTo>
                    <a:pt x="151" y="485"/>
                  </a:lnTo>
                  <a:lnTo>
                    <a:pt x="151" y="389"/>
                  </a:lnTo>
                  <a:close/>
                  <a:moveTo>
                    <a:pt x="274" y="377"/>
                  </a:moveTo>
                  <a:cubicBezTo>
                    <a:pt x="271" y="364"/>
                    <a:pt x="260" y="357"/>
                    <a:pt x="245" y="357"/>
                  </a:cubicBezTo>
                  <a:lnTo>
                    <a:pt x="158" y="357"/>
                  </a:lnTo>
                  <a:cubicBezTo>
                    <a:pt x="141" y="357"/>
                    <a:pt x="126" y="368"/>
                    <a:pt x="126" y="384"/>
                  </a:cubicBezTo>
                  <a:lnTo>
                    <a:pt x="126" y="483"/>
                  </a:lnTo>
                  <a:cubicBezTo>
                    <a:pt x="126" y="497"/>
                    <a:pt x="139" y="510"/>
                    <a:pt x="153" y="510"/>
                  </a:cubicBezTo>
                  <a:lnTo>
                    <a:pt x="249" y="510"/>
                  </a:lnTo>
                  <a:cubicBezTo>
                    <a:pt x="288" y="510"/>
                    <a:pt x="277" y="449"/>
                    <a:pt x="276" y="410"/>
                  </a:cubicBezTo>
                  <a:lnTo>
                    <a:pt x="338" y="357"/>
                  </a:lnTo>
                  <a:cubicBezTo>
                    <a:pt x="338" y="357"/>
                    <a:pt x="334" y="355"/>
                    <a:pt x="333" y="355"/>
                  </a:cubicBezTo>
                  <a:cubicBezTo>
                    <a:pt x="309" y="355"/>
                    <a:pt x="289" y="376"/>
                    <a:pt x="274" y="377"/>
                  </a:cubicBezTo>
                  <a:close/>
                  <a:moveTo>
                    <a:pt x="151" y="562"/>
                  </a:moveTo>
                  <a:lnTo>
                    <a:pt x="252" y="562"/>
                  </a:lnTo>
                  <a:lnTo>
                    <a:pt x="252" y="574"/>
                  </a:lnTo>
                  <a:lnTo>
                    <a:pt x="205" y="604"/>
                  </a:lnTo>
                  <a:lnTo>
                    <a:pt x="174" y="580"/>
                  </a:lnTo>
                  <a:cubicBezTo>
                    <a:pt x="165" y="586"/>
                    <a:pt x="156" y="588"/>
                    <a:pt x="156" y="599"/>
                  </a:cubicBezTo>
                  <a:cubicBezTo>
                    <a:pt x="156" y="606"/>
                    <a:pt x="191" y="646"/>
                    <a:pt x="198" y="646"/>
                  </a:cubicBezTo>
                  <a:cubicBezTo>
                    <a:pt x="209" y="646"/>
                    <a:pt x="239" y="612"/>
                    <a:pt x="252" y="609"/>
                  </a:cubicBezTo>
                  <a:lnTo>
                    <a:pt x="252" y="663"/>
                  </a:lnTo>
                  <a:lnTo>
                    <a:pt x="151" y="663"/>
                  </a:lnTo>
                  <a:lnTo>
                    <a:pt x="151" y="562"/>
                  </a:lnTo>
                  <a:close/>
                  <a:moveTo>
                    <a:pt x="276" y="556"/>
                  </a:moveTo>
                  <a:cubicBezTo>
                    <a:pt x="272" y="548"/>
                    <a:pt x="266" y="537"/>
                    <a:pt x="252" y="537"/>
                  </a:cubicBezTo>
                  <a:lnTo>
                    <a:pt x="151" y="537"/>
                  </a:lnTo>
                  <a:cubicBezTo>
                    <a:pt x="138" y="537"/>
                    <a:pt x="126" y="549"/>
                    <a:pt x="126" y="562"/>
                  </a:cubicBezTo>
                  <a:lnTo>
                    <a:pt x="126" y="663"/>
                  </a:lnTo>
                  <a:cubicBezTo>
                    <a:pt x="126" y="675"/>
                    <a:pt x="138" y="688"/>
                    <a:pt x="151" y="688"/>
                  </a:cubicBezTo>
                  <a:lnTo>
                    <a:pt x="252" y="688"/>
                  </a:lnTo>
                  <a:cubicBezTo>
                    <a:pt x="288" y="688"/>
                    <a:pt x="277" y="624"/>
                    <a:pt x="276" y="588"/>
                  </a:cubicBezTo>
                  <a:lnTo>
                    <a:pt x="338" y="535"/>
                  </a:lnTo>
                  <a:lnTo>
                    <a:pt x="330" y="531"/>
                  </a:lnTo>
                  <a:lnTo>
                    <a:pt x="276" y="556"/>
                  </a:lnTo>
                  <a:close/>
                  <a:moveTo>
                    <a:pt x="366" y="818"/>
                  </a:moveTo>
                  <a:cubicBezTo>
                    <a:pt x="366" y="824"/>
                    <a:pt x="367" y="826"/>
                    <a:pt x="373" y="826"/>
                  </a:cubicBezTo>
                  <a:lnTo>
                    <a:pt x="566" y="826"/>
                  </a:lnTo>
                  <a:cubicBezTo>
                    <a:pt x="571" y="826"/>
                    <a:pt x="573" y="824"/>
                    <a:pt x="573" y="818"/>
                  </a:cubicBezTo>
                  <a:lnTo>
                    <a:pt x="573" y="764"/>
                  </a:lnTo>
                  <a:cubicBezTo>
                    <a:pt x="573" y="758"/>
                    <a:pt x="571" y="757"/>
                    <a:pt x="566" y="757"/>
                  </a:cubicBezTo>
                  <a:lnTo>
                    <a:pt x="366" y="757"/>
                  </a:lnTo>
                  <a:lnTo>
                    <a:pt x="366" y="818"/>
                  </a:lnTo>
                  <a:close/>
                  <a:moveTo>
                    <a:pt x="366" y="646"/>
                  </a:moveTo>
                  <a:lnTo>
                    <a:pt x="573" y="646"/>
                  </a:lnTo>
                  <a:lnTo>
                    <a:pt x="573" y="579"/>
                  </a:lnTo>
                  <a:lnTo>
                    <a:pt x="366" y="579"/>
                  </a:lnTo>
                  <a:lnTo>
                    <a:pt x="366" y="646"/>
                  </a:lnTo>
                  <a:close/>
                  <a:moveTo>
                    <a:pt x="366" y="468"/>
                  </a:moveTo>
                  <a:lnTo>
                    <a:pt x="516" y="468"/>
                  </a:lnTo>
                  <a:lnTo>
                    <a:pt x="516" y="402"/>
                  </a:lnTo>
                  <a:lnTo>
                    <a:pt x="366" y="402"/>
                  </a:lnTo>
                  <a:lnTo>
                    <a:pt x="366" y="468"/>
                  </a:lnTo>
                  <a:close/>
                </a:path>
              </a:pathLst>
            </a:custGeom>
            <a:solidFill>
              <a:schemeClr val="accent2"/>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000" advTm="9503">
        <p15:prstTrans prst="curtains"/>
      </p:transition>
    </mc:Choice>
    <mc:Fallback>
      <p:transition spd="slow" advTm="9503">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仪容规范</a:t>
            </a:r>
            <a:endParaRPr lang="zh-CN" altLang="en-US" sz="2800" b="1" kern="100">
              <a:solidFill>
                <a:schemeClr val="accent1"/>
              </a:solidFill>
              <a:latin typeface="+mj-ea"/>
              <a:ea typeface="+mj-ea"/>
              <a:cs typeface="Times New Roman" panose="02020603050405020304" pitchFamily="18" charset="0"/>
            </a:endParaRPr>
          </a:p>
        </p:txBody>
      </p:sp>
      <p:sp>
        <p:nvSpPr>
          <p:cNvPr id="21" name="文本占位符 60418"/>
          <p:cNvSpPr txBox="1">
            <a:spLocks noChangeArrowheads="1"/>
          </p:cNvSpPr>
          <p:nvPr/>
        </p:nvSpPr>
        <p:spPr>
          <a:xfrm>
            <a:off x="1061379" y="1335317"/>
            <a:ext cx="6185048" cy="646331"/>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1、头发：</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员工头发要经常清洗，保持清洁，男性员工头发不宜太长。</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文本占位符 60418"/>
          <p:cNvSpPr txBox="1">
            <a:spLocks noChangeArrowheads="1"/>
          </p:cNvSpPr>
          <p:nvPr/>
        </p:nvSpPr>
        <p:spPr>
          <a:xfrm>
            <a:off x="1061379" y="3272401"/>
            <a:ext cx="6185048" cy="646331"/>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3、胡子：</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提倡不留胡子，若留胡子，胡子不应太长，应经常修剪、经常清理，保持形 象。</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文本占位符 60418"/>
          <p:cNvSpPr txBox="1">
            <a:spLocks noChangeArrowheads="1"/>
          </p:cNvSpPr>
          <p:nvPr/>
        </p:nvSpPr>
        <p:spPr>
          <a:xfrm>
            <a:off x="1061379" y="2129401"/>
            <a:ext cx="6185048" cy="923330"/>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2、指甲：</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指甲不能太长，应注意经常修剪。女性员工涂指甲油尽量结合自己的工作岗 位（工种）和工作性质着色。从事饮食服务或传递茶水、食物等服务者不应涂指甲油。</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文本占位符 60418"/>
          <p:cNvSpPr txBox="1">
            <a:spLocks noChangeArrowheads="1"/>
          </p:cNvSpPr>
          <p:nvPr/>
        </p:nvSpPr>
        <p:spPr>
          <a:xfrm>
            <a:off x="1061379" y="4611322"/>
            <a:ext cx="6185048" cy="923330"/>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5、女性员工化妆</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应给人清洁健康的印象，要根据岗位（工种）或所处的环境装扮，一 般不提倡浓装艳抹，尤其在机关或人群密集场所，不易用香味浓烈或颜色怪异的化妆品。</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文本占位符 60418"/>
          <p:cNvSpPr txBox="1">
            <a:spLocks noChangeArrowheads="1"/>
          </p:cNvSpPr>
          <p:nvPr/>
        </p:nvSpPr>
        <p:spPr>
          <a:xfrm>
            <a:off x="1061379" y="4078517"/>
            <a:ext cx="6185048" cy="369332"/>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4、口腔：</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保持清洁，上班前不喝酒，不吃异味浓重食物。</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280071" y="1052736"/>
            <a:ext cx="4247148" cy="518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9652">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着装</a:t>
            </a:r>
            <a:endParaRPr lang="zh-CN" altLang="en-US" sz="2800" b="1" kern="100">
              <a:solidFill>
                <a:schemeClr val="accent1"/>
              </a:solidFill>
              <a:latin typeface="+mj-ea"/>
              <a:ea typeface="+mj-ea"/>
              <a:cs typeface="Times New Roman" panose="02020603050405020304" pitchFamily="18" charset="0"/>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4931" y="1187487"/>
            <a:ext cx="4004064" cy="5535821"/>
          </a:xfrm>
          <a:prstGeom prst="rect">
            <a:avLst/>
          </a:prstGeom>
        </p:spPr>
      </p:pic>
      <p:sp>
        <p:nvSpPr>
          <p:cNvPr id="22" name="内容占位符 2"/>
          <p:cNvSpPr txBox="1"/>
          <p:nvPr/>
        </p:nvSpPr>
        <p:spPr>
          <a:xfrm>
            <a:off x="5255294" y="1762356"/>
            <a:ext cx="5930562" cy="646331"/>
          </a:xfrm>
          <a:prstGeom prst="rect">
            <a:avLst/>
          </a:prstGeom>
        </p:spPr>
        <p:txBody>
          <a:bodyPr wrap="square">
            <a:spAutoFit/>
          </a:bodyPr>
          <a:lstStyle>
            <a:defPPr>
              <a:defRPr lang="zh-CN"/>
            </a:defPPr>
            <a:lvl1pPr>
              <a:spcBef>
                <a:spcPct val="20000"/>
              </a:spcBef>
              <a:defRPr>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衬衫：</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无论是什么颜色，要首先注重衬衫的领子和袖口的清洁。 </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椭圆 22"/>
          <p:cNvSpPr/>
          <p:nvPr/>
        </p:nvSpPr>
        <p:spPr bwMode="auto">
          <a:xfrm>
            <a:off x="4762344" y="1830929"/>
            <a:ext cx="416297" cy="416297"/>
          </a:xfrm>
          <a:prstGeom prst="ellipse">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1600">
                <a:solidFill>
                  <a:schemeClr val="accent2"/>
                </a:solidFill>
                <a:latin typeface="+mj-ea"/>
                <a:ea typeface="+mj-ea"/>
              </a:rPr>
              <a:t>1</a:t>
            </a:r>
            <a:endParaRPr lang="zh-CN" altLang="en-US" sz="1600">
              <a:solidFill>
                <a:schemeClr val="accent2"/>
              </a:solidFill>
              <a:latin typeface="+mj-ea"/>
              <a:ea typeface="+mj-ea"/>
            </a:endParaRPr>
          </a:p>
        </p:txBody>
      </p:sp>
      <p:sp>
        <p:nvSpPr>
          <p:cNvPr id="24" name="内容占位符 2"/>
          <p:cNvSpPr txBox="1"/>
          <p:nvPr/>
        </p:nvSpPr>
        <p:spPr>
          <a:xfrm>
            <a:off x="5255294" y="2526630"/>
            <a:ext cx="5930562" cy="923330"/>
          </a:xfrm>
          <a:prstGeom prst="rect">
            <a:avLst/>
          </a:prstGeom>
        </p:spPr>
        <p:txBody>
          <a:bodyPr wrap="square">
            <a:spAutoFit/>
          </a:bodyPr>
          <a:lstStyle>
            <a:defPPr>
              <a:defRPr lang="zh-CN"/>
            </a:defPPr>
            <a:lvl1pPr>
              <a:spcBef>
                <a:spcPct val="20000"/>
              </a:spcBef>
              <a:defRPr>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领带：</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外出或参加集会，如穿着西服时要佩带领带，而且要注意西服、衬衣的颜色 搭配。所佩带领带不应肮脏、破损或歪斜松弛。 </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椭圆 24"/>
          <p:cNvSpPr/>
          <p:nvPr/>
        </p:nvSpPr>
        <p:spPr bwMode="auto">
          <a:xfrm>
            <a:off x="4762344" y="2595203"/>
            <a:ext cx="416297" cy="416297"/>
          </a:xfrm>
          <a:prstGeom prst="ellipse">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1600">
                <a:solidFill>
                  <a:schemeClr val="accent2"/>
                </a:solidFill>
                <a:latin typeface="+mj-ea"/>
                <a:ea typeface="+mj-ea"/>
              </a:rPr>
              <a:t>2</a:t>
            </a:r>
            <a:endParaRPr lang="zh-CN" altLang="en-US" sz="1600">
              <a:solidFill>
                <a:schemeClr val="accent2"/>
              </a:solidFill>
              <a:latin typeface="+mj-ea"/>
              <a:ea typeface="+mj-ea"/>
            </a:endParaRPr>
          </a:p>
        </p:txBody>
      </p:sp>
      <p:sp>
        <p:nvSpPr>
          <p:cNvPr id="26" name="内容占位符 2"/>
          <p:cNvSpPr txBox="1"/>
          <p:nvPr/>
        </p:nvSpPr>
        <p:spPr>
          <a:xfrm>
            <a:off x="5255294" y="3686934"/>
            <a:ext cx="5930562" cy="646331"/>
          </a:xfrm>
          <a:prstGeom prst="rect">
            <a:avLst/>
          </a:prstGeom>
        </p:spPr>
        <p:txBody>
          <a:bodyPr wrap="square">
            <a:spAutoFit/>
          </a:bodyPr>
          <a:lstStyle>
            <a:defPPr>
              <a:defRPr lang="zh-CN"/>
            </a:defPPr>
            <a:lvl1pPr>
              <a:spcBef>
                <a:spcPct val="20000"/>
              </a:spcBef>
              <a:defRPr>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鞋子：</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保持清洁，如有破损及时修补，在机关大楼等集中办公地不得穿戴钉子或铁 掌的鞋子。 </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椭圆 26"/>
          <p:cNvSpPr/>
          <p:nvPr/>
        </p:nvSpPr>
        <p:spPr bwMode="auto">
          <a:xfrm>
            <a:off x="4762344" y="3755507"/>
            <a:ext cx="416297" cy="416297"/>
          </a:xfrm>
          <a:prstGeom prst="ellipse">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1600">
                <a:solidFill>
                  <a:schemeClr val="accent2"/>
                </a:solidFill>
                <a:latin typeface="+mj-ea"/>
                <a:ea typeface="+mj-ea"/>
              </a:rPr>
              <a:t>3</a:t>
            </a:r>
            <a:endParaRPr lang="zh-CN" altLang="en-US" sz="1600">
              <a:solidFill>
                <a:schemeClr val="accent2"/>
              </a:solidFill>
              <a:latin typeface="+mj-ea"/>
              <a:ea typeface="+mj-ea"/>
            </a:endParaRPr>
          </a:p>
        </p:txBody>
      </p:sp>
      <p:sp>
        <p:nvSpPr>
          <p:cNvPr id="28" name="内容占位符 2"/>
          <p:cNvSpPr txBox="1"/>
          <p:nvPr/>
        </p:nvSpPr>
        <p:spPr>
          <a:xfrm>
            <a:off x="5255294" y="4626976"/>
            <a:ext cx="5930562" cy="369332"/>
          </a:xfrm>
          <a:prstGeom prst="rect">
            <a:avLst/>
          </a:prstGeom>
        </p:spPr>
        <p:txBody>
          <a:bodyPr wrap="square">
            <a:spAutoFit/>
          </a:bodyPr>
          <a:lstStyle>
            <a:defPPr>
              <a:defRPr lang="zh-CN"/>
            </a:defPPr>
            <a:lvl1pPr>
              <a:spcBef>
                <a:spcPct val="20000"/>
              </a:spcBef>
              <a:defRPr>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女性员工要保持服装淡雅。 </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9" name="椭圆 28"/>
          <p:cNvSpPr/>
          <p:nvPr/>
        </p:nvSpPr>
        <p:spPr bwMode="auto">
          <a:xfrm>
            <a:off x="4762344" y="4533429"/>
            <a:ext cx="416297" cy="416297"/>
          </a:xfrm>
          <a:prstGeom prst="ellipse">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1600">
                <a:solidFill>
                  <a:schemeClr val="accent2"/>
                </a:solidFill>
                <a:latin typeface="+mj-ea"/>
                <a:ea typeface="+mj-ea"/>
              </a:rPr>
              <a:t>4</a:t>
            </a:r>
            <a:endParaRPr lang="zh-CN" altLang="en-US" sz="1600">
              <a:solidFill>
                <a:schemeClr val="accent2"/>
              </a:solidFill>
              <a:latin typeface="+mj-ea"/>
              <a:ea typeface="+mj-ea"/>
            </a:endParaRPr>
          </a:p>
        </p:txBody>
      </p:sp>
      <p:sp>
        <p:nvSpPr>
          <p:cNvPr id="30" name="内容占位符 2"/>
          <p:cNvSpPr txBox="1"/>
          <p:nvPr/>
        </p:nvSpPr>
        <p:spPr>
          <a:xfrm>
            <a:off x="5255294" y="5243369"/>
            <a:ext cx="5930562" cy="646331"/>
          </a:xfrm>
          <a:prstGeom prst="rect">
            <a:avLst/>
          </a:prstGeom>
        </p:spPr>
        <p:txBody>
          <a:bodyPr wrap="square">
            <a:spAutoFit/>
          </a:bodyPr>
          <a:lstStyle>
            <a:defPPr>
              <a:defRPr lang="zh-CN"/>
            </a:defPPr>
            <a:lvl1pPr>
              <a:spcBef>
                <a:spcPct val="20000"/>
              </a:spcBef>
              <a:defRPr>
                <a:solidFill>
                  <a:schemeClr val="accent2"/>
                </a:solidFill>
                <a:latin typeface="微软雅黑 Light" panose="020B0502040204020203" pitchFamily="34" charset="-122"/>
                <a:ea typeface="微软雅黑 Light" panose="020B0502040204020203" pitchFamily="34" charset="-122"/>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在办公室内服装穿戴要整齐，不得穿背心、短裤，拖鞋。女性在办公室不得穿超短裙或者暴露过多的背心和上衣。 </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1" name="椭圆 30"/>
          <p:cNvSpPr/>
          <p:nvPr/>
        </p:nvSpPr>
        <p:spPr bwMode="auto">
          <a:xfrm>
            <a:off x="4762344" y="5303427"/>
            <a:ext cx="416297" cy="416297"/>
          </a:xfrm>
          <a:prstGeom prst="ellipse">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1600" dirty="0">
                <a:solidFill>
                  <a:schemeClr val="accent2"/>
                </a:solidFill>
                <a:latin typeface="+mj-ea"/>
                <a:ea typeface="+mj-ea"/>
              </a:rPr>
              <a:t>5</a:t>
            </a:r>
            <a:endParaRPr lang="zh-CN" altLang="en-US" sz="1600" dirty="0">
              <a:solidFill>
                <a:schemeClr val="accent2"/>
              </a:solidFill>
              <a:latin typeface="+mj-ea"/>
              <a:ea typeface="+mj-ea"/>
            </a:endParaRPr>
          </a:p>
        </p:txBody>
      </p:sp>
    </p:spTree>
  </p:cSld>
  <p:clrMapOvr>
    <a:masterClrMapping/>
  </p:clrMapOvr>
  <p:transition spd="slow" advTm="9652">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接待礼仪</a:t>
            </a:r>
            <a:endParaRPr lang="zh-CN" altLang="en-US" sz="2800" b="1" kern="100">
              <a:solidFill>
                <a:schemeClr val="accent1"/>
              </a:solidFill>
              <a:latin typeface="+mj-ea"/>
              <a:ea typeface="+mj-ea"/>
              <a:cs typeface="Times New Roman" panose="02020603050405020304" pitchFamily="18" charset="0"/>
            </a:endParaRPr>
          </a:p>
        </p:txBody>
      </p:sp>
      <p:sp>
        <p:nvSpPr>
          <p:cNvPr id="21" name="文本占位符 62466"/>
          <p:cNvSpPr txBox="1">
            <a:spLocks noChangeArrowheads="1"/>
          </p:cNvSpPr>
          <p:nvPr/>
        </p:nvSpPr>
        <p:spPr>
          <a:xfrm>
            <a:off x="1000601" y="1101741"/>
            <a:ext cx="5857156" cy="584775"/>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不知道的事情或不属于自己工作范围的问题，不要随便答复和表态，没有把握的事 情不轻易</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允诺。</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2" name="图片 21"/>
          <p:cNvPicPr>
            <a:picLocks noChangeAspect="1"/>
          </p:cNvPicPr>
          <p:nvPr/>
        </p:nvPicPr>
        <p:blipFill rotWithShape="1">
          <a:blip r:embed="rId1"/>
          <a:srcRect l="12897" r="9621"/>
          <a:stretch>
            <a:fillRect/>
          </a:stretch>
        </p:blipFill>
        <p:spPr>
          <a:xfrm>
            <a:off x="6889899" y="1013909"/>
            <a:ext cx="4562332" cy="5068295"/>
          </a:xfrm>
          <a:prstGeom prst="rect">
            <a:avLst/>
          </a:prstGeom>
        </p:spPr>
      </p:pic>
      <p:sp>
        <p:nvSpPr>
          <p:cNvPr id="23" name="文本占位符 62466"/>
          <p:cNvSpPr txBox="1">
            <a:spLocks noChangeArrowheads="1"/>
          </p:cNvSpPr>
          <p:nvPr/>
        </p:nvSpPr>
        <p:spPr>
          <a:xfrm>
            <a:off x="1000601" y="5248438"/>
            <a:ext cx="5857156" cy="584775"/>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要</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讲究公共卫生道德，不要随地吐痰，不要在客人、来宾面前修指甲、剔牙齿、挖 耳朵、搓泥垢、挠痒、脱鞋等。</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文本占位符 62466"/>
          <p:cNvSpPr txBox="1">
            <a:spLocks noChangeArrowheads="1"/>
          </p:cNvSpPr>
          <p:nvPr/>
        </p:nvSpPr>
        <p:spPr>
          <a:xfrm>
            <a:off x="1000601" y="1832592"/>
            <a:ext cx="5857156" cy="584775"/>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谈话</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时与对方不要太近，不要用过大的手势，更不要口沫四溅，或用手指人，拍对方肩膀等不礼貌</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动作。</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文本占位符 62466"/>
          <p:cNvSpPr txBox="1">
            <a:spLocks noChangeArrowheads="1"/>
          </p:cNvSpPr>
          <p:nvPr/>
        </p:nvSpPr>
        <p:spPr>
          <a:xfrm>
            <a:off x="1000601" y="2563443"/>
            <a:ext cx="5857156" cy="584775"/>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谈话</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时态度要诚恳、自然、大方。不要随意打听对方的工资收入，个人隐私，衣饰 价格或其他私事等不愉快的</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事情。</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6" name="文本占位符 62466"/>
          <p:cNvSpPr txBox="1">
            <a:spLocks noChangeArrowheads="1"/>
          </p:cNvSpPr>
          <p:nvPr/>
        </p:nvSpPr>
        <p:spPr>
          <a:xfrm>
            <a:off x="1000601" y="3294294"/>
            <a:ext cx="5857156" cy="830997"/>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谈话</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过程中要注意分寸，对方发言时，要注意倾听，以表示尊重。不要左顾右盼、 交头接耳或打断对方的谈话。不要做看手势、伸懒腰、打呵欠、脱鞋、打裤腿或其他</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懒散动作。</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文本占位符 62466"/>
          <p:cNvSpPr txBox="1">
            <a:spLocks noChangeArrowheads="1"/>
          </p:cNvSpPr>
          <p:nvPr/>
        </p:nvSpPr>
        <p:spPr>
          <a:xfrm>
            <a:off x="1000601" y="4271367"/>
            <a:ext cx="5857156" cy="830997"/>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n"/>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在</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对方与其他人交谈时，不应随意插嘴，也不要趋前旁听。如果因事需要和其中一 人说话，应先向其谈话对方说</a:t>
            </a:r>
            <a:r>
              <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对不起，打断一下</a:t>
            </a:r>
            <a:r>
              <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！再开始自己的</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插话。</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电话规范</a:t>
            </a:r>
            <a:endParaRPr lang="zh-CN" altLang="en-US" sz="2800" b="1" kern="100">
              <a:solidFill>
                <a:schemeClr val="accent1"/>
              </a:solidFill>
              <a:latin typeface="+mj-ea"/>
              <a:ea typeface="+mj-ea"/>
              <a:cs typeface="Times New Roman" panose="02020603050405020304" pitchFamily="18" charset="0"/>
            </a:endParaRPr>
          </a:p>
        </p:txBody>
      </p:sp>
      <p:pic>
        <p:nvPicPr>
          <p:cNvPr id="21" name="图片 20"/>
          <p:cNvPicPr>
            <a:picLocks noChangeAspect="1"/>
          </p:cNvPicPr>
          <p:nvPr/>
        </p:nvPicPr>
        <p:blipFill>
          <a:blip r:embed="rId1"/>
          <a:stretch>
            <a:fillRect/>
          </a:stretch>
        </p:blipFill>
        <p:spPr>
          <a:xfrm>
            <a:off x="6674445" y="889624"/>
            <a:ext cx="4467225" cy="5753100"/>
          </a:xfrm>
          <a:prstGeom prst="rect">
            <a:avLst/>
          </a:prstGeom>
        </p:spPr>
      </p:pic>
      <p:sp>
        <p:nvSpPr>
          <p:cNvPr id="22" name="矩形 21"/>
          <p:cNvSpPr/>
          <p:nvPr/>
        </p:nvSpPr>
        <p:spPr bwMode="auto">
          <a:xfrm>
            <a:off x="1092234" y="1190846"/>
            <a:ext cx="6147520" cy="4976037"/>
          </a:xfrm>
          <a:prstGeom prst="rect">
            <a:avLst/>
          </a:prstGeom>
          <a:gradFill>
            <a:gsLst>
              <a:gs pos="60000">
                <a:schemeClr val="bg1"/>
              </a:gs>
              <a:gs pos="0">
                <a:srgbClr val="57D2E7"/>
              </a:gs>
              <a:gs pos="100000">
                <a:srgbClr val="1BA8BF"/>
              </a:gs>
            </a:gsLst>
            <a:lin ang="5400000" scaled="1"/>
          </a:gra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3" name="文本占位符 63490"/>
          <p:cNvSpPr txBox="1">
            <a:spLocks noChangeArrowheads="1"/>
          </p:cNvSpPr>
          <p:nvPr/>
        </p:nvSpPr>
        <p:spPr>
          <a:xfrm>
            <a:off x="1648047" y="1888392"/>
            <a:ext cx="5280017" cy="923330"/>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接</a:t>
            </a:r>
            <a:r>
              <a:rPr kumimoji="0" lang="zh-CN" altLang="en-US" sz="1800" b="1"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听电话礼仪：</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来电话时，应在铃</a:t>
            </a:r>
            <a:r>
              <a:rPr kumimoji="0" lang="en-US" altLang="zh-CN"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2-3</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声之内摘下听筒。通话时先问候，并自报单位 或姓名。通话过程中，应使用文明</a:t>
            </a:r>
            <a:r>
              <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用语。</a:t>
            </a: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文本占位符 63490"/>
          <p:cNvSpPr txBox="1">
            <a:spLocks noChangeArrowheads="1"/>
          </p:cNvSpPr>
          <p:nvPr/>
        </p:nvSpPr>
        <p:spPr>
          <a:xfrm>
            <a:off x="1648047" y="4465782"/>
            <a:ext cx="5280017" cy="1477328"/>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移动电话</a:t>
            </a:r>
            <a:r>
              <a:rPr kumimoji="0" lang="zh-CN" altLang="en-US" sz="1800" b="1"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礼仪：</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会议室内，开会期间严禁接、打移动电话。办公场所应使用</a:t>
            </a:r>
            <a:r>
              <a:rPr kumimoji="0" lang="en-US" altLang="zh-CN"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静音</a:t>
            </a:r>
            <a:r>
              <a:rPr kumimoji="0" lang="en-US" altLang="zh-CN"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状态，在与客人交谈中如有来电，应先向客人说</a:t>
            </a:r>
            <a:r>
              <a:rPr kumimoji="0" lang="en-US" altLang="zh-CN"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对不起！我接一下电话</a:t>
            </a:r>
            <a:r>
              <a:rPr kumimoji="0" lang="en-US" altLang="zh-CN"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，在接电话一方通 话过程中，在场的其他人不得大声说话。 </a:t>
            </a: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文本占位符 63490"/>
          <p:cNvSpPr txBox="1">
            <a:spLocks noChangeArrowheads="1"/>
          </p:cNvSpPr>
          <p:nvPr/>
        </p:nvSpPr>
        <p:spPr>
          <a:xfrm>
            <a:off x="1648047" y="3058217"/>
            <a:ext cx="5280017" cy="1200329"/>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挂断</a:t>
            </a:r>
            <a:r>
              <a:rPr kumimoji="0" lang="zh-CN" altLang="en-US" sz="1800" b="1"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电话礼仪：</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接听电话完毕，应说</a:t>
            </a:r>
            <a:r>
              <a:rPr kumimoji="0" lang="en-US" altLang="zh-CN"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再见</a:t>
            </a:r>
            <a:r>
              <a:rPr kumimoji="0" lang="en-US" altLang="zh-CN"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a:t>
            </a:r>
            <a:r>
              <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，要轻轻放下话筒，不应急放或重放。 如对方是长者、上级、外单位宾客或女性客人，应尽量待对方挂断后，再自己</a:t>
            </a:r>
            <a:r>
              <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挂机。 </a:t>
            </a: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6" name="椭圆 25"/>
          <p:cNvSpPr/>
          <p:nvPr/>
        </p:nvSpPr>
        <p:spPr bwMode="auto">
          <a:xfrm>
            <a:off x="1286972" y="1967575"/>
            <a:ext cx="371588" cy="371588"/>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1600">
                <a:solidFill>
                  <a:schemeClr val="accent2"/>
                </a:solidFill>
                <a:latin typeface="+mj-ea"/>
                <a:ea typeface="+mj-ea"/>
              </a:rPr>
              <a:t>1</a:t>
            </a:r>
            <a:endParaRPr lang="zh-CN" altLang="en-US" sz="1600">
              <a:solidFill>
                <a:schemeClr val="accent2"/>
              </a:solidFill>
              <a:latin typeface="+mj-ea"/>
              <a:ea typeface="+mj-ea"/>
            </a:endParaRPr>
          </a:p>
        </p:txBody>
      </p:sp>
      <p:sp>
        <p:nvSpPr>
          <p:cNvPr id="27" name="椭圆 26"/>
          <p:cNvSpPr/>
          <p:nvPr/>
        </p:nvSpPr>
        <p:spPr bwMode="auto">
          <a:xfrm>
            <a:off x="1286972" y="3137156"/>
            <a:ext cx="371588" cy="371588"/>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1600">
                <a:solidFill>
                  <a:schemeClr val="accent2"/>
                </a:solidFill>
                <a:latin typeface="+mj-ea"/>
                <a:ea typeface="+mj-ea"/>
              </a:rPr>
              <a:t>2</a:t>
            </a:r>
            <a:endParaRPr lang="zh-CN" altLang="en-US" sz="1600">
              <a:solidFill>
                <a:schemeClr val="accent2"/>
              </a:solidFill>
              <a:latin typeface="+mj-ea"/>
              <a:ea typeface="+mj-ea"/>
            </a:endParaRPr>
          </a:p>
        </p:txBody>
      </p:sp>
      <p:sp>
        <p:nvSpPr>
          <p:cNvPr id="28" name="椭圆 27"/>
          <p:cNvSpPr/>
          <p:nvPr/>
        </p:nvSpPr>
        <p:spPr bwMode="auto">
          <a:xfrm>
            <a:off x="1286972" y="4561919"/>
            <a:ext cx="371588" cy="371588"/>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1600">
                <a:solidFill>
                  <a:schemeClr val="accent2"/>
                </a:solidFill>
                <a:latin typeface="+mj-ea"/>
                <a:ea typeface="+mj-ea"/>
              </a:rPr>
              <a:t>3</a:t>
            </a:r>
            <a:endParaRPr lang="zh-CN" altLang="en-US" sz="1600">
              <a:solidFill>
                <a:schemeClr val="accent2"/>
              </a:solidFill>
              <a:latin typeface="+mj-ea"/>
              <a:ea typeface="+mj-ea"/>
            </a:endParaRPr>
          </a:p>
        </p:txBody>
      </p:sp>
    </p:spTree>
  </p:cSld>
  <p:clrMapOvr>
    <a:masterClrMapping/>
  </p:clrMapOvr>
  <p:transition spd="slow" advTm="9652">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言行举止</a:t>
            </a:r>
            <a:endParaRPr lang="zh-CN" altLang="en-US" sz="2800" b="1" kern="100">
              <a:solidFill>
                <a:schemeClr val="accent1"/>
              </a:solidFill>
              <a:latin typeface="+mj-ea"/>
              <a:ea typeface="+mj-ea"/>
              <a:cs typeface="Times New Roman" panose="02020603050405020304" pitchFamily="18" charset="0"/>
            </a:endParaRPr>
          </a:p>
        </p:txBody>
      </p:sp>
      <p:sp>
        <p:nvSpPr>
          <p:cNvPr id="21" name="文本占位符 64514"/>
          <p:cNvSpPr txBox="1">
            <a:spLocks noChangeArrowheads="1"/>
          </p:cNvSpPr>
          <p:nvPr/>
        </p:nvSpPr>
        <p:spPr>
          <a:xfrm>
            <a:off x="833899" y="1235248"/>
            <a:ext cx="4514278" cy="2973122"/>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1、站姿：</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腰要挺直，胸膛自然，使人看清面孔。两臂自然，不耸肩，身体重心放在两 脚中间。 </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2、坐姿： </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坐下后，应尽量坐端正， 双腿平行放好， 不应该傲慢地把腿向前伸或向后伸， 或俯视前方。移动位置时，应先把椅子放在应放的地方，然后再</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坐。 </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3、办公室有客人来访，应主动向来客表示问候。公司单位同事相遇应点头行礼表示致意。 </a:t>
            </a:r>
            <a:endPar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14669" y="1556793"/>
            <a:ext cx="1859148" cy="2251837"/>
          </a:xfrm>
          <a:prstGeom prst="rect">
            <a:avLst/>
          </a:prstGeom>
          <a:noFill/>
          <a:ln w="9525">
            <a:solidFill>
              <a:schemeClr val="accent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391" y="1556793"/>
            <a:ext cx="2012233" cy="2251837"/>
          </a:xfrm>
          <a:prstGeom prst="rect">
            <a:avLst/>
          </a:prstGeom>
          <a:noFill/>
          <a:ln w="9525">
            <a:solidFill>
              <a:schemeClr val="accent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677" r="10541"/>
          <a:stretch>
            <a:fillRect/>
          </a:stretch>
        </p:blipFill>
        <p:spPr bwMode="auto">
          <a:xfrm>
            <a:off x="9696068" y="1556792"/>
            <a:ext cx="1666796" cy="2251838"/>
          </a:xfrm>
          <a:prstGeom prst="rect">
            <a:avLst/>
          </a:prstGeom>
          <a:noFill/>
          <a:ln w="9525">
            <a:solidFill>
              <a:schemeClr val="accent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文本占位符 64514"/>
          <p:cNvSpPr txBox="1">
            <a:spLocks noChangeArrowheads="1"/>
          </p:cNvSpPr>
          <p:nvPr/>
        </p:nvSpPr>
        <p:spPr>
          <a:xfrm>
            <a:off x="833899" y="4501171"/>
            <a:ext cx="10543562" cy="1532727"/>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4</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、握手时用普通站姿，并目视对方眼睛，握手时脊背要挺直，不弯腰低头，要大方热 情，不卑不亢。伸手时同性间应先由地位低或年纪轻的伸手。异性间应男士先伸手。 </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5、出入房间的礼貌：应先轻轻敲门 2-3 声，听到应答再进。进入后，回手关门，不应 力量过大或动作粗鲁。进入房间后，如对方正在讲话，要稍等静候，不要中途插话。如有公 事急需打断插话，也要看住机会，而且要说对不起，打断一下你们的谈话</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 </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言行举止</a:t>
            </a:r>
            <a:endParaRPr lang="zh-CN" altLang="en-US" sz="2800" b="1" kern="100">
              <a:solidFill>
                <a:schemeClr val="accent1"/>
              </a:solidFill>
              <a:latin typeface="+mj-ea"/>
              <a:ea typeface="+mj-ea"/>
              <a:cs typeface="Times New Roman" panose="02020603050405020304" pitchFamily="18" charset="0"/>
            </a:endParaRPr>
          </a:p>
        </p:txBody>
      </p:sp>
      <p:sp>
        <p:nvSpPr>
          <p:cNvPr id="21" name="文本占位符 65537"/>
          <p:cNvSpPr txBox="1">
            <a:spLocks noChangeArrowheads="1"/>
          </p:cNvSpPr>
          <p:nvPr/>
        </p:nvSpPr>
        <p:spPr>
          <a:xfrm>
            <a:off x="5645888" y="1196752"/>
            <a:ext cx="5784112" cy="1200329"/>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6、物品和设备的使用：公共的物品不能野蛮对待，挪为私用，借用他人或公共物品， 使用后及时归还或放回原处。 工作台上不能摆放与工作无关的物品。 未经同意不得随意翻看 同事的文件、资料、日记、记录</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等。</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56" r="11825"/>
          <a:stretch>
            <a:fillRect/>
          </a:stretch>
        </p:blipFill>
        <p:spPr bwMode="auto">
          <a:xfrm>
            <a:off x="769789" y="1052736"/>
            <a:ext cx="4759141"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文本占位符 65537"/>
          <p:cNvSpPr txBox="1">
            <a:spLocks noChangeArrowheads="1"/>
          </p:cNvSpPr>
          <p:nvPr/>
        </p:nvSpPr>
        <p:spPr>
          <a:xfrm>
            <a:off x="5645888" y="5707670"/>
            <a:ext cx="5784112" cy="369332"/>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10</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、非休息时间不得在办公室闲聊，更不应大声喧哗。</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文本占位符 65537"/>
          <p:cNvSpPr txBox="1">
            <a:spLocks noChangeArrowheads="1"/>
          </p:cNvSpPr>
          <p:nvPr/>
        </p:nvSpPr>
        <p:spPr>
          <a:xfrm>
            <a:off x="5645888" y="2616350"/>
            <a:ext cx="5784112" cy="1200329"/>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7</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、递交物件时，如递文件时，要把正面、文字对着对方的方向递上去，如是钢笔，要 把笔尖向自己，使对方容易接着；刀子或剪子等利器，应把手把的方向向着</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对方。</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文本占位符 65537"/>
          <p:cNvSpPr txBox="1">
            <a:spLocks noChangeArrowheads="1"/>
          </p:cNvSpPr>
          <p:nvPr/>
        </p:nvSpPr>
        <p:spPr>
          <a:xfrm>
            <a:off x="5645888" y="3886173"/>
            <a:ext cx="5784112" cy="923330"/>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8</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、走通道走廊时要放轻脚步，在通道里不能一边走，一边大声说话，更不能唱歌或吹口哨等。在通道走廊里遇到客人过长辈时要问候或礼让，不应强行或无视</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别人。</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6" name="文本占位符 65537"/>
          <p:cNvSpPr txBox="1">
            <a:spLocks noChangeArrowheads="1"/>
          </p:cNvSpPr>
          <p:nvPr/>
        </p:nvSpPr>
        <p:spPr>
          <a:xfrm>
            <a:off x="5645888" y="5073920"/>
            <a:ext cx="5784112" cy="369332"/>
          </a:xfrm>
          <a:prstGeom prst="rect">
            <a:avLst/>
          </a:prstGeom>
        </p:spPr>
        <p:txBody>
          <a:bodyPr wrap="square">
            <a:spAutoFit/>
          </a:bodyPr>
          <a:lstStyle>
            <a:defPPr>
              <a:defRPr lang="zh-CN"/>
            </a:defPPr>
            <a:lvl1pPr algn="just">
              <a:spcBef>
                <a:spcPct val="20000"/>
              </a:spcBef>
              <a:defRPr sz="1600">
                <a:solidFill>
                  <a:schemeClr val="accent2"/>
                </a:solidFill>
                <a:latin typeface="微软雅黑 Light" panose="020B0502040204020203" pitchFamily="34" charset="-122"/>
                <a:ea typeface="微软雅黑 Light" panose="020B0502040204020203" pitchFamily="34" charset="-122"/>
              </a:defRPr>
            </a:lvl1pPr>
            <a:lvl2pPr marL="742950" indent="-285750" eaLnBrk="1" hangingPunct="1">
              <a:spcBef>
                <a:spcPct val="20000"/>
              </a:spcBef>
              <a:buChar char="–"/>
              <a:defRPr sz="2000">
                <a:solidFill>
                  <a:schemeClr val="accent1"/>
                </a:solidFill>
                <a:latin typeface="+mn-lt"/>
                <a:ea typeface="仿宋_GB2312" pitchFamily="49" charset="-122"/>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9</a:t>
            </a:r>
            <a:r>
              <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、禁止在办公区和生产区吸烟，必须到指定的吸烟区</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 </a:t>
            </a:r>
            <a:endParaRPr kumimoji="0" lang="zh-CN" altLang="en-US"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9" name="Rectangle 5"/>
          <p:cNvSpPr>
            <a:spLocks noChangeArrowheads="1"/>
          </p:cNvSpPr>
          <p:nvPr/>
        </p:nvSpPr>
        <p:spPr bwMode="auto">
          <a:xfrm>
            <a:off x="0" y="2441184"/>
            <a:ext cx="12196763" cy="1947863"/>
          </a:xfrm>
          <a:prstGeom prst="rect">
            <a:avLst/>
          </a:prstGeom>
          <a:gradFill>
            <a:gsLst>
              <a:gs pos="61000">
                <a:schemeClr val="tx1"/>
              </a:gs>
              <a:gs pos="0">
                <a:srgbClr val="0082B0"/>
              </a:gs>
              <a:gs pos="100000">
                <a:srgbClr val="005674"/>
              </a:gs>
            </a:gsLst>
            <a:lin ang="5400000" scaled="1"/>
          </a:gradFill>
          <a:ln w="28575"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Oval 6"/>
          <p:cNvSpPr>
            <a:spLocks noChangeArrowheads="1"/>
          </p:cNvSpPr>
          <p:nvPr/>
        </p:nvSpPr>
        <p:spPr bwMode="auto">
          <a:xfrm>
            <a:off x="255588" y="969571"/>
            <a:ext cx="4902200" cy="4918075"/>
          </a:xfrm>
          <a:prstGeom prst="ellipse">
            <a:avLst/>
          </a:prstGeom>
          <a:gradFill flip="none" rotWithShape="1">
            <a:gsLst>
              <a:gs pos="0">
                <a:srgbClr val="FBFBFB"/>
              </a:gs>
              <a:gs pos="100000">
                <a:schemeClr val="accent2">
                  <a:lumMod val="95000"/>
                </a:schemeClr>
              </a:gs>
            </a:gsLst>
            <a:lin ang="2700000" scaled="1"/>
            <a:tileRect/>
          </a:gradFill>
          <a:ln w="31750">
            <a:gradFill flip="none" rotWithShape="1">
              <a:gsLst>
                <a:gs pos="0">
                  <a:srgbClr val="FFFFFF"/>
                </a:gs>
                <a:gs pos="100000">
                  <a:schemeClr val="accent2">
                    <a:lumMod val="85000"/>
                  </a:schemeClr>
                </a:gs>
              </a:gsLst>
              <a:lin ang="2700000" scaled="1"/>
              <a:tileRect/>
            </a:gradFill>
          </a:ln>
          <a:effectLst>
            <a:outerShdw blurRad="2413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DB5CD"/>
              </a:solidFill>
              <a:effectLst/>
              <a:uLnTx/>
              <a:uFillTx/>
              <a:latin typeface="Arial" panose="020B0604020202020204"/>
              <a:ea typeface="微软雅黑" panose="020B0503020204020204" pitchFamily="34" charset="-122"/>
              <a:cs typeface="+mn-cs"/>
            </a:endParaRPr>
          </a:p>
        </p:txBody>
      </p:sp>
      <p:sp>
        <p:nvSpPr>
          <p:cNvPr id="41" name="Freeform 7"/>
          <p:cNvSpPr/>
          <p:nvPr/>
        </p:nvSpPr>
        <p:spPr bwMode="auto">
          <a:xfrm>
            <a:off x="422275" y="3449246"/>
            <a:ext cx="2197100" cy="2271713"/>
          </a:xfrm>
          <a:custGeom>
            <a:avLst/>
            <a:gdLst>
              <a:gd name="T0" fmla="*/ 2883 w 2883"/>
              <a:gd name="T1" fmla="*/ 2970 h 2970"/>
              <a:gd name="T2" fmla="*/ 0 w 2883"/>
              <a:gd name="T3" fmla="*/ 0 h 2970"/>
              <a:gd name="T4" fmla="*/ 2883 w 2883"/>
              <a:gd name="T5" fmla="*/ 0 h 2970"/>
              <a:gd name="T6" fmla="*/ 2883 w 2883"/>
              <a:gd name="T7" fmla="*/ 2970 h 2970"/>
            </a:gdLst>
            <a:ahLst/>
            <a:cxnLst>
              <a:cxn ang="0">
                <a:pos x="T0" y="T1"/>
              </a:cxn>
              <a:cxn ang="0">
                <a:pos x="T2" y="T3"/>
              </a:cxn>
              <a:cxn ang="0">
                <a:pos x="T4" y="T5"/>
              </a:cxn>
              <a:cxn ang="0">
                <a:pos x="T6" y="T7"/>
              </a:cxn>
            </a:cxnLst>
            <a:rect l="0" t="0" r="r" b="b"/>
            <a:pathLst>
              <a:path w="2883" h="2970">
                <a:moveTo>
                  <a:pt x="2883" y="2970"/>
                </a:moveTo>
                <a:cubicBezTo>
                  <a:pt x="1289" y="2910"/>
                  <a:pt x="14" y="1606"/>
                  <a:pt x="0" y="0"/>
                </a:cubicBezTo>
                <a:lnTo>
                  <a:pt x="2883" y="0"/>
                </a:lnTo>
                <a:lnTo>
                  <a:pt x="2883" y="2970"/>
                </a:lnTo>
                <a:close/>
              </a:path>
            </a:pathLst>
          </a:custGeom>
          <a:blipFill>
            <a:blip r:embed="rId2"/>
            <a:stretch>
              <a:fillRect/>
            </a:stretch>
          </a:blipFill>
          <a:ln w="22225">
            <a:gradFill flip="none" rotWithShape="1">
              <a:gsLst>
                <a:gs pos="0">
                  <a:srgbClr val="D9D9D9"/>
                </a:gs>
                <a:gs pos="100000">
                  <a:srgbClr val="FFFFFF"/>
                </a:gs>
              </a:gsLst>
              <a:lin ang="2700000" scaled="1"/>
              <a:tileRect/>
            </a:gradFill>
          </a:ln>
          <a:effectLst>
            <a:innerShdw blurRad="127000" dir="13500000">
              <a:schemeClr val="accent1">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sp>
        <p:nvSpPr>
          <p:cNvPr id="42" name="Freeform 8"/>
          <p:cNvSpPr/>
          <p:nvPr/>
        </p:nvSpPr>
        <p:spPr bwMode="auto">
          <a:xfrm>
            <a:off x="2794000" y="3449246"/>
            <a:ext cx="2198688" cy="2271713"/>
          </a:xfrm>
          <a:custGeom>
            <a:avLst/>
            <a:gdLst>
              <a:gd name="T0" fmla="*/ 2883 w 2883"/>
              <a:gd name="T1" fmla="*/ 0 h 2970"/>
              <a:gd name="T2" fmla="*/ 0 w 2883"/>
              <a:gd name="T3" fmla="*/ 2970 h 2970"/>
              <a:gd name="T4" fmla="*/ 0 w 2883"/>
              <a:gd name="T5" fmla="*/ 0 h 2970"/>
              <a:gd name="T6" fmla="*/ 2883 w 2883"/>
              <a:gd name="T7" fmla="*/ 0 h 2970"/>
            </a:gdLst>
            <a:ahLst/>
            <a:cxnLst>
              <a:cxn ang="0">
                <a:pos x="T0" y="T1"/>
              </a:cxn>
              <a:cxn ang="0">
                <a:pos x="T2" y="T3"/>
              </a:cxn>
              <a:cxn ang="0">
                <a:pos x="T4" y="T5"/>
              </a:cxn>
              <a:cxn ang="0">
                <a:pos x="T6" y="T7"/>
              </a:cxn>
            </a:cxnLst>
            <a:rect l="0" t="0" r="r" b="b"/>
            <a:pathLst>
              <a:path w="2883" h="2970">
                <a:moveTo>
                  <a:pt x="2883" y="0"/>
                </a:moveTo>
                <a:cubicBezTo>
                  <a:pt x="2869" y="1606"/>
                  <a:pt x="1594" y="2910"/>
                  <a:pt x="0" y="2970"/>
                </a:cubicBezTo>
                <a:lnTo>
                  <a:pt x="0" y="0"/>
                </a:lnTo>
                <a:lnTo>
                  <a:pt x="2883" y="0"/>
                </a:lnTo>
                <a:close/>
              </a:path>
            </a:pathLst>
          </a:custGeom>
          <a:blipFill>
            <a:blip r:embed="rId3"/>
            <a:stretch>
              <a:fillRect/>
            </a:stretch>
          </a:blipFill>
          <a:ln w="6350" cap="flat">
            <a:solidFill>
              <a:srgbClr val="C8C9C9"/>
            </a:solidFill>
            <a:prstDash val="solid"/>
            <a:miter lim="800000"/>
          </a:ln>
          <a:effectLst>
            <a:innerShdw blurRad="127000" dir="13500000">
              <a:prstClr val="black">
                <a:alpha val="85000"/>
              </a:prstClr>
            </a:inn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43" name="Freeform 9"/>
          <p:cNvSpPr/>
          <p:nvPr/>
        </p:nvSpPr>
        <p:spPr bwMode="auto">
          <a:xfrm>
            <a:off x="425450" y="1136259"/>
            <a:ext cx="2193925" cy="2136775"/>
          </a:xfrm>
          <a:custGeom>
            <a:avLst/>
            <a:gdLst>
              <a:gd name="T0" fmla="*/ 2877 w 2877"/>
              <a:gd name="T1" fmla="*/ 2794 h 2794"/>
              <a:gd name="T2" fmla="*/ 0 w 2877"/>
              <a:gd name="T3" fmla="*/ 2794 h 2794"/>
              <a:gd name="T4" fmla="*/ 2877 w 2877"/>
              <a:gd name="T5" fmla="*/ 0 h 2794"/>
              <a:gd name="T6" fmla="*/ 2877 w 2877"/>
              <a:gd name="T7" fmla="*/ 2794 h 2794"/>
            </a:gdLst>
            <a:ahLst/>
            <a:cxnLst>
              <a:cxn ang="0">
                <a:pos x="T0" y="T1"/>
              </a:cxn>
              <a:cxn ang="0">
                <a:pos x="T2" y="T3"/>
              </a:cxn>
              <a:cxn ang="0">
                <a:pos x="T4" y="T5"/>
              </a:cxn>
              <a:cxn ang="0">
                <a:pos x="T6" y="T7"/>
              </a:cxn>
            </a:cxnLst>
            <a:rect l="0" t="0" r="r" b="b"/>
            <a:pathLst>
              <a:path w="2877" h="2794">
                <a:moveTo>
                  <a:pt x="2877" y="2794"/>
                </a:moveTo>
                <a:lnTo>
                  <a:pt x="0" y="2794"/>
                </a:lnTo>
                <a:cubicBezTo>
                  <a:pt x="102" y="1270"/>
                  <a:pt x="1342" y="58"/>
                  <a:pt x="2877" y="0"/>
                </a:cubicBezTo>
                <a:lnTo>
                  <a:pt x="2877" y="2794"/>
                </a:lnTo>
                <a:close/>
              </a:path>
            </a:pathLst>
          </a:custGeom>
          <a:blipFill>
            <a:blip r:embed="rId4"/>
            <a:stretch>
              <a:fillRect/>
            </a:stretch>
          </a:blipFill>
          <a:ln w="6350" cap="flat">
            <a:solidFill>
              <a:srgbClr val="C8C9C9"/>
            </a:solidFill>
            <a:prstDash val="solid"/>
            <a:miter lim="800000"/>
          </a:ln>
          <a:effectLst>
            <a:innerShdw blurRad="127000" dir="13500000">
              <a:prstClr val="black">
                <a:alpha val="85000"/>
              </a:prstClr>
            </a:inn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44" name="Freeform 10"/>
          <p:cNvSpPr/>
          <p:nvPr/>
        </p:nvSpPr>
        <p:spPr bwMode="auto">
          <a:xfrm>
            <a:off x="2794000" y="1136259"/>
            <a:ext cx="2193925" cy="2136775"/>
          </a:xfrm>
          <a:custGeom>
            <a:avLst/>
            <a:gdLst>
              <a:gd name="T0" fmla="*/ 0 w 2877"/>
              <a:gd name="T1" fmla="*/ 0 h 2794"/>
              <a:gd name="T2" fmla="*/ 2877 w 2877"/>
              <a:gd name="T3" fmla="*/ 2794 h 2794"/>
              <a:gd name="T4" fmla="*/ 0 w 2877"/>
              <a:gd name="T5" fmla="*/ 2794 h 2794"/>
              <a:gd name="T6" fmla="*/ 0 w 2877"/>
              <a:gd name="T7" fmla="*/ 0 h 2794"/>
            </a:gdLst>
            <a:ahLst/>
            <a:cxnLst>
              <a:cxn ang="0">
                <a:pos x="T0" y="T1"/>
              </a:cxn>
              <a:cxn ang="0">
                <a:pos x="T2" y="T3"/>
              </a:cxn>
              <a:cxn ang="0">
                <a:pos x="T4" y="T5"/>
              </a:cxn>
              <a:cxn ang="0">
                <a:pos x="T6" y="T7"/>
              </a:cxn>
            </a:cxnLst>
            <a:rect l="0" t="0" r="r" b="b"/>
            <a:pathLst>
              <a:path w="2877" h="2794">
                <a:moveTo>
                  <a:pt x="0" y="0"/>
                </a:moveTo>
                <a:cubicBezTo>
                  <a:pt x="1535" y="58"/>
                  <a:pt x="2775" y="1270"/>
                  <a:pt x="2877" y="2794"/>
                </a:cubicBezTo>
                <a:lnTo>
                  <a:pt x="0" y="2794"/>
                </a:lnTo>
                <a:lnTo>
                  <a:pt x="0" y="0"/>
                </a:lnTo>
                <a:close/>
              </a:path>
            </a:pathLst>
          </a:custGeom>
          <a:blipFill>
            <a:blip r:embed="rId5"/>
            <a:stretch>
              <a:fillRect/>
            </a:stretch>
          </a:blipFill>
          <a:ln w="6350" cap="flat">
            <a:solidFill>
              <a:srgbClr val="C8C9C9"/>
            </a:solidFill>
            <a:prstDash val="solid"/>
            <a:miter lim="800000"/>
          </a:ln>
          <a:effectLst>
            <a:innerShdw blurRad="127000" dir="13500000">
              <a:prstClr val="black">
                <a:alpha val="85000"/>
              </a:prstClr>
            </a:inn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45" name="Oval 11"/>
          <p:cNvSpPr>
            <a:spLocks noChangeArrowheads="1"/>
          </p:cNvSpPr>
          <p:nvPr/>
        </p:nvSpPr>
        <p:spPr bwMode="auto">
          <a:xfrm>
            <a:off x="2060575" y="2780909"/>
            <a:ext cx="1292225" cy="1295400"/>
          </a:xfrm>
          <a:prstGeom prst="ellipse">
            <a:avLst/>
          </a:prstGeom>
          <a:gradFill>
            <a:gsLst>
              <a:gs pos="70000">
                <a:schemeClr val="bg2"/>
              </a:gs>
              <a:gs pos="0">
                <a:srgbClr val="FEA67E"/>
              </a:gs>
              <a:gs pos="100000">
                <a:srgbClr val="FD6F2F"/>
              </a:gs>
            </a:gsLst>
            <a:lin ang="5400000" scaled="1"/>
          </a:gra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p:cNvSpPr txBox="1"/>
          <p:nvPr/>
        </p:nvSpPr>
        <p:spPr>
          <a:xfrm>
            <a:off x="5554235" y="2861117"/>
            <a:ext cx="6256556" cy="132343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8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谢谢大家</a:t>
            </a:r>
            <a:endParaRPr kumimoji="0" lang="zh-CN" altLang="en-US" sz="8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文本框 53"/>
          <p:cNvSpPr txBox="1"/>
          <p:nvPr/>
        </p:nvSpPr>
        <p:spPr>
          <a:xfrm>
            <a:off x="10398460" y="4554831"/>
            <a:ext cx="1291466" cy="389010"/>
          </a:xfrm>
          <a:prstGeom prst="rect">
            <a:avLst/>
          </a:prstGeom>
          <a:solidFill>
            <a:srgbClr val="FF931A"/>
          </a:soli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defPPr>
              <a:defRPr lang="zh-CN"/>
            </a:defPPr>
            <a:lvl1pPr>
              <a:defRPr>
                <a:latin typeface="+mn-lt"/>
                <a:ea typeface="+mn-ea"/>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rPr>
              <a:t>2018-06</a:t>
            </a:r>
            <a:endPar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55" name="文本框 54"/>
          <p:cNvSpPr txBox="1"/>
          <p:nvPr/>
        </p:nvSpPr>
        <p:spPr>
          <a:xfrm>
            <a:off x="9090655" y="4554831"/>
            <a:ext cx="1190674" cy="389010"/>
          </a:xfrm>
          <a:prstGeom prst="rect">
            <a:avLst/>
          </a:prstGeom>
          <a:solidFill>
            <a:schemeClr val="accent1"/>
          </a:soli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defPPr>
              <a:defRPr lang="zh-CN"/>
            </a:defPPr>
            <a:lvl1pPr>
              <a:defRPr>
                <a:latin typeface="+mn-lt"/>
                <a:ea typeface="+mn-ea"/>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rPr>
              <a:t>行政部</a:t>
            </a:r>
            <a:endPar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56" name="Rectangle 4"/>
          <p:cNvSpPr txBox="1">
            <a:spLocks noChangeArrowheads="1"/>
          </p:cNvSpPr>
          <p:nvPr/>
        </p:nvSpPr>
        <p:spPr bwMode="auto">
          <a:xfrm>
            <a:off x="6640778" y="6229746"/>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3D3D3D"/>
                </a:solidFill>
                <a:effectLst/>
                <a:uLnTx/>
                <a:uFillTx/>
                <a:latin typeface="Arial" panose="020B0604020202020204"/>
                <a:ea typeface="微软雅黑" panose="020B0503020204020204" pitchFamily="34" charset="-122"/>
                <a:cs typeface="+mj-cs"/>
              </a:rPr>
              <a:t>这里可以输入公司</a:t>
            </a:r>
            <a:r>
              <a:rPr kumimoji="0" lang="en-US" altLang="zh-CN" sz="2800" b="0" i="0" u="none" strike="noStrike" kern="1200" cap="none" spc="0" normalizeH="0" baseline="0" noProof="0" dirty="0">
                <a:ln>
                  <a:noFill/>
                </a:ln>
                <a:solidFill>
                  <a:srgbClr val="3D3D3D"/>
                </a:solidFill>
                <a:effectLst/>
                <a:uLnTx/>
                <a:uFillTx/>
                <a:latin typeface="Arial" panose="020B0604020202020204"/>
                <a:ea typeface="微软雅黑" panose="020B0503020204020204" pitchFamily="34" charset="-122"/>
                <a:cs typeface="+mj-cs"/>
              </a:rPr>
              <a:t>/</a:t>
            </a:r>
            <a:r>
              <a:rPr kumimoji="0" lang="zh-CN" altLang="en-US" sz="2800" b="0" i="0" u="none" strike="noStrike" kern="1200" cap="none" spc="0" normalizeH="0" baseline="0" noProof="0" dirty="0">
                <a:ln>
                  <a:noFill/>
                </a:ln>
                <a:solidFill>
                  <a:srgbClr val="3D3D3D"/>
                </a:solidFill>
                <a:effectLst/>
                <a:uLnTx/>
                <a:uFillTx/>
                <a:latin typeface="Arial" panose="020B0604020202020204"/>
                <a:ea typeface="微软雅黑" panose="020B0503020204020204" pitchFamily="34" charset="-122"/>
                <a:cs typeface="+mj-cs"/>
              </a:rPr>
              <a:t>团队名称</a:t>
            </a:r>
            <a:endParaRPr kumimoji="0" lang="zh-CN" altLang="en-US" sz="2800" b="0" i="0" u="none" strike="noStrike" kern="1200" cap="none" spc="0" normalizeH="0" baseline="0" noProof="0" dirty="0">
              <a:ln>
                <a:noFill/>
              </a:ln>
              <a:solidFill>
                <a:srgbClr val="3D3D3D"/>
              </a:solidFill>
              <a:effectLst/>
              <a:uLnTx/>
              <a:uFillTx/>
              <a:latin typeface="Arial" panose="020B0604020202020204"/>
              <a:ea typeface="微软雅黑" panose="020B0503020204020204" pitchFamily="34" charset="-122"/>
              <a:cs typeface="+mj-cs"/>
            </a:endParaRPr>
          </a:p>
        </p:txBody>
      </p:sp>
      <p:sp>
        <p:nvSpPr>
          <p:cNvPr id="57" name="Freeform 23"/>
          <p:cNvSpPr>
            <a:spLocks noEditPoints="1"/>
          </p:cNvSpPr>
          <p:nvPr/>
        </p:nvSpPr>
        <p:spPr bwMode="auto">
          <a:xfrm>
            <a:off x="10143588" y="679820"/>
            <a:ext cx="1437443" cy="731356"/>
          </a:xfrm>
          <a:custGeom>
            <a:avLst/>
            <a:gdLst>
              <a:gd name="T0" fmla="*/ 1482 w 2028"/>
              <a:gd name="T1" fmla="*/ 144 h 1040"/>
              <a:gd name="T2" fmla="*/ 209 w 2028"/>
              <a:gd name="T3" fmla="*/ 1036 h 1040"/>
              <a:gd name="T4" fmla="*/ 197 w 2028"/>
              <a:gd name="T5" fmla="*/ 896 h 1040"/>
              <a:gd name="T6" fmla="*/ 214 w 2028"/>
              <a:gd name="T7" fmla="*/ 839 h 1040"/>
              <a:gd name="T8" fmla="*/ 214 w 2028"/>
              <a:gd name="T9" fmla="*/ 910 h 1040"/>
              <a:gd name="T10" fmla="*/ 104 w 2028"/>
              <a:gd name="T11" fmla="*/ 1001 h 1040"/>
              <a:gd name="T12" fmla="*/ 166 w 2028"/>
              <a:gd name="T13" fmla="*/ 962 h 1040"/>
              <a:gd name="T14" fmla="*/ 131 w 2028"/>
              <a:gd name="T15" fmla="*/ 876 h 1040"/>
              <a:gd name="T16" fmla="*/ 342 w 2028"/>
              <a:gd name="T17" fmla="*/ 1029 h 1040"/>
              <a:gd name="T18" fmla="*/ 437 w 2028"/>
              <a:gd name="T19" fmla="*/ 861 h 1040"/>
              <a:gd name="T20" fmla="*/ 495 w 2028"/>
              <a:gd name="T21" fmla="*/ 905 h 1040"/>
              <a:gd name="T22" fmla="*/ 401 w 2028"/>
              <a:gd name="T23" fmla="*/ 892 h 1040"/>
              <a:gd name="T24" fmla="*/ 363 w 2028"/>
              <a:gd name="T25" fmla="*/ 861 h 1040"/>
              <a:gd name="T26" fmla="*/ 393 w 2028"/>
              <a:gd name="T27" fmla="*/ 933 h 1040"/>
              <a:gd name="T28" fmla="*/ 457 w 2028"/>
              <a:gd name="T29" fmla="*/ 1015 h 1040"/>
              <a:gd name="T30" fmla="*/ 575 w 2028"/>
              <a:gd name="T31" fmla="*/ 964 h 1040"/>
              <a:gd name="T32" fmla="*/ 667 w 2028"/>
              <a:gd name="T33" fmla="*/ 902 h 1040"/>
              <a:gd name="T34" fmla="*/ 580 w 2028"/>
              <a:gd name="T35" fmla="*/ 1040 h 1040"/>
              <a:gd name="T36" fmla="*/ 520 w 2028"/>
              <a:gd name="T37" fmla="*/ 879 h 1040"/>
              <a:gd name="T38" fmla="*/ 580 w 2028"/>
              <a:gd name="T39" fmla="*/ 926 h 1040"/>
              <a:gd name="T40" fmla="*/ 543 w 2028"/>
              <a:gd name="T41" fmla="*/ 956 h 1040"/>
              <a:gd name="T42" fmla="*/ 639 w 2028"/>
              <a:gd name="T43" fmla="*/ 964 h 1040"/>
              <a:gd name="T44" fmla="*/ 824 w 2028"/>
              <a:gd name="T45" fmla="*/ 1024 h 1040"/>
              <a:gd name="T46" fmla="*/ 778 w 2028"/>
              <a:gd name="T47" fmla="*/ 997 h 1040"/>
              <a:gd name="T48" fmla="*/ 852 w 2028"/>
              <a:gd name="T49" fmla="*/ 875 h 1040"/>
              <a:gd name="T50" fmla="*/ 927 w 2028"/>
              <a:gd name="T51" fmla="*/ 918 h 1040"/>
              <a:gd name="T52" fmla="*/ 873 w 2028"/>
              <a:gd name="T53" fmla="*/ 1003 h 1040"/>
              <a:gd name="T54" fmla="*/ 1053 w 2028"/>
              <a:gd name="T55" fmla="*/ 839 h 1040"/>
              <a:gd name="T56" fmla="*/ 1027 w 2028"/>
              <a:gd name="T57" fmla="*/ 908 h 1040"/>
              <a:gd name="T58" fmla="*/ 1118 w 2028"/>
              <a:gd name="T59" fmla="*/ 990 h 1040"/>
              <a:gd name="T60" fmla="*/ 1001 w 2028"/>
              <a:gd name="T61" fmla="*/ 962 h 1040"/>
              <a:gd name="T62" fmla="*/ 1074 w 2028"/>
              <a:gd name="T63" fmla="*/ 960 h 1040"/>
              <a:gd name="T64" fmla="*/ 1147 w 2028"/>
              <a:gd name="T65" fmla="*/ 954 h 1040"/>
              <a:gd name="T66" fmla="*/ 1161 w 2028"/>
              <a:gd name="T67" fmla="*/ 1006 h 1040"/>
              <a:gd name="T68" fmla="*/ 1050 w 2028"/>
              <a:gd name="T69" fmla="*/ 963 h 1040"/>
              <a:gd name="T70" fmla="*/ 1265 w 2028"/>
              <a:gd name="T71" fmla="*/ 873 h 1040"/>
              <a:gd name="T72" fmla="*/ 1300 w 2028"/>
              <a:gd name="T73" fmla="*/ 840 h 1040"/>
              <a:gd name="T74" fmla="*/ 1331 w 2028"/>
              <a:gd name="T75" fmla="*/ 1019 h 1040"/>
              <a:gd name="T76" fmla="*/ 1203 w 2028"/>
              <a:gd name="T77" fmla="*/ 952 h 1040"/>
              <a:gd name="T78" fmla="*/ 1334 w 2028"/>
              <a:gd name="T79" fmla="*/ 966 h 1040"/>
              <a:gd name="T80" fmla="*/ 1486 w 2028"/>
              <a:gd name="T81" fmla="*/ 1012 h 1040"/>
              <a:gd name="T82" fmla="*/ 1504 w 2028"/>
              <a:gd name="T83" fmla="*/ 936 h 1040"/>
              <a:gd name="T84" fmla="*/ 1525 w 2028"/>
              <a:gd name="T85" fmla="*/ 934 h 1040"/>
              <a:gd name="T86" fmla="*/ 1766 w 2028"/>
              <a:gd name="T87" fmla="*/ 871 h 1040"/>
              <a:gd name="T88" fmla="*/ 1815 w 2028"/>
              <a:gd name="T89" fmla="*/ 930 h 1040"/>
              <a:gd name="T90" fmla="*/ 1873 w 2028"/>
              <a:gd name="T91" fmla="*/ 993 h 1040"/>
              <a:gd name="T92" fmla="*/ 1889 w 2028"/>
              <a:gd name="T93" fmla="*/ 888 h 1040"/>
              <a:gd name="T94" fmla="*/ 786 w 2028"/>
              <a:gd name="T95" fmla="*/ 74 h 1040"/>
              <a:gd name="T96" fmla="*/ 782 w 2028"/>
              <a:gd name="T97" fmla="*/ 438 h 1040"/>
              <a:gd name="T98" fmla="*/ 1374 w 2028"/>
              <a:gd name="T99" fmla="*/ 619 h 1040"/>
              <a:gd name="T100" fmla="*/ 1352 w 2028"/>
              <a:gd name="T101" fmla="*/ 359 h 1040"/>
              <a:gd name="T102" fmla="*/ 1256 w 2028"/>
              <a:gd name="T103" fmla="*/ 439 h 1040"/>
              <a:gd name="T104" fmla="*/ 1726 w 2028"/>
              <a:gd name="T105" fmla="*/ 409 h 1040"/>
              <a:gd name="T106" fmla="*/ 601 w 2028"/>
              <a:gd name="T107" fmla="*/ 593 h 1040"/>
              <a:gd name="T108" fmla="*/ 593 w 2028"/>
              <a:gd name="T109" fmla="*/ 155 h 1040"/>
              <a:gd name="T110" fmla="*/ 1077 w 2028"/>
              <a:gd name="T111" fmla="*/ 155 h 1040"/>
              <a:gd name="T112" fmla="*/ 1077 w 2028"/>
              <a:gd name="T113" fmla="*/ 201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8" h="1040">
                <a:moveTo>
                  <a:pt x="1435" y="0"/>
                </a:moveTo>
                <a:lnTo>
                  <a:pt x="2028" y="0"/>
                </a:lnTo>
                <a:lnTo>
                  <a:pt x="2028" y="593"/>
                </a:lnTo>
                <a:lnTo>
                  <a:pt x="1564" y="593"/>
                </a:lnTo>
                <a:lnTo>
                  <a:pt x="1564" y="547"/>
                </a:lnTo>
                <a:lnTo>
                  <a:pt x="1982" y="547"/>
                </a:lnTo>
                <a:lnTo>
                  <a:pt x="1982" y="46"/>
                </a:lnTo>
                <a:lnTo>
                  <a:pt x="1482" y="46"/>
                </a:lnTo>
                <a:lnTo>
                  <a:pt x="1482" y="144"/>
                </a:lnTo>
                <a:lnTo>
                  <a:pt x="1435" y="144"/>
                </a:lnTo>
                <a:lnTo>
                  <a:pt x="1435" y="0"/>
                </a:lnTo>
                <a:close/>
                <a:moveTo>
                  <a:pt x="166" y="1038"/>
                </a:moveTo>
                <a:lnTo>
                  <a:pt x="150" y="1038"/>
                </a:lnTo>
                <a:lnTo>
                  <a:pt x="150" y="935"/>
                </a:lnTo>
                <a:lnTo>
                  <a:pt x="262" y="935"/>
                </a:lnTo>
                <a:lnTo>
                  <a:pt x="262" y="1014"/>
                </a:lnTo>
                <a:cubicBezTo>
                  <a:pt x="262" y="1029"/>
                  <a:pt x="255" y="1036"/>
                  <a:pt x="240" y="1036"/>
                </a:cubicBezTo>
                <a:cubicBezTo>
                  <a:pt x="232" y="1036"/>
                  <a:pt x="222" y="1036"/>
                  <a:pt x="209" y="1036"/>
                </a:cubicBezTo>
                <a:cubicBezTo>
                  <a:pt x="209" y="1032"/>
                  <a:pt x="208" y="1027"/>
                  <a:pt x="206" y="1021"/>
                </a:cubicBezTo>
                <a:cubicBezTo>
                  <a:pt x="218" y="1022"/>
                  <a:pt x="228" y="1022"/>
                  <a:pt x="235" y="1022"/>
                </a:cubicBezTo>
                <a:cubicBezTo>
                  <a:pt x="243" y="1022"/>
                  <a:pt x="247" y="1018"/>
                  <a:pt x="247" y="1011"/>
                </a:cubicBezTo>
                <a:lnTo>
                  <a:pt x="247" y="1001"/>
                </a:lnTo>
                <a:lnTo>
                  <a:pt x="166" y="1001"/>
                </a:lnTo>
                <a:lnTo>
                  <a:pt x="166" y="1038"/>
                </a:lnTo>
                <a:close/>
                <a:moveTo>
                  <a:pt x="132" y="910"/>
                </a:moveTo>
                <a:lnTo>
                  <a:pt x="197" y="910"/>
                </a:lnTo>
                <a:lnTo>
                  <a:pt x="197" y="896"/>
                </a:lnTo>
                <a:lnTo>
                  <a:pt x="145" y="896"/>
                </a:lnTo>
                <a:lnTo>
                  <a:pt x="145" y="883"/>
                </a:lnTo>
                <a:lnTo>
                  <a:pt x="197" y="883"/>
                </a:lnTo>
                <a:lnTo>
                  <a:pt x="197" y="870"/>
                </a:lnTo>
                <a:lnTo>
                  <a:pt x="138" y="870"/>
                </a:lnTo>
                <a:lnTo>
                  <a:pt x="138" y="857"/>
                </a:lnTo>
                <a:lnTo>
                  <a:pt x="197" y="857"/>
                </a:lnTo>
                <a:lnTo>
                  <a:pt x="197" y="839"/>
                </a:lnTo>
                <a:lnTo>
                  <a:pt x="214" y="839"/>
                </a:lnTo>
                <a:lnTo>
                  <a:pt x="214" y="857"/>
                </a:lnTo>
                <a:lnTo>
                  <a:pt x="276" y="857"/>
                </a:lnTo>
                <a:lnTo>
                  <a:pt x="276" y="870"/>
                </a:lnTo>
                <a:lnTo>
                  <a:pt x="214" y="870"/>
                </a:lnTo>
                <a:lnTo>
                  <a:pt x="214" y="883"/>
                </a:lnTo>
                <a:lnTo>
                  <a:pt x="270" y="883"/>
                </a:lnTo>
                <a:lnTo>
                  <a:pt x="270" y="896"/>
                </a:lnTo>
                <a:lnTo>
                  <a:pt x="214" y="896"/>
                </a:lnTo>
                <a:lnTo>
                  <a:pt x="214" y="910"/>
                </a:lnTo>
                <a:lnTo>
                  <a:pt x="280" y="910"/>
                </a:lnTo>
                <a:lnTo>
                  <a:pt x="280" y="923"/>
                </a:lnTo>
                <a:lnTo>
                  <a:pt x="132" y="923"/>
                </a:lnTo>
                <a:lnTo>
                  <a:pt x="132" y="910"/>
                </a:lnTo>
                <a:close/>
                <a:moveTo>
                  <a:pt x="142" y="988"/>
                </a:moveTo>
                <a:cubicBezTo>
                  <a:pt x="142" y="995"/>
                  <a:pt x="143" y="1001"/>
                  <a:pt x="143" y="1006"/>
                </a:cubicBezTo>
                <a:cubicBezTo>
                  <a:pt x="129" y="1015"/>
                  <a:pt x="116" y="1024"/>
                  <a:pt x="106" y="1032"/>
                </a:cubicBezTo>
                <a:lnTo>
                  <a:pt x="97" y="1019"/>
                </a:lnTo>
                <a:cubicBezTo>
                  <a:pt x="101" y="1014"/>
                  <a:pt x="104" y="1008"/>
                  <a:pt x="104" y="1001"/>
                </a:cubicBezTo>
                <a:lnTo>
                  <a:pt x="104" y="924"/>
                </a:lnTo>
                <a:lnTo>
                  <a:pt x="79" y="924"/>
                </a:lnTo>
                <a:lnTo>
                  <a:pt x="79" y="909"/>
                </a:lnTo>
                <a:lnTo>
                  <a:pt x="119" y="909"/>
                </a:lnTo>
                <a:lnTo>
                  <a:pt x="119" y="1004"/>
                </a:lnTo>
                <a:cubicBezTo>
                  <a:pt x="127" y="999"/>
                  <a:pt x="134" y="993"/>
                  <a:pt x="142" y="988"/>
                </a:cubicBezTo>
                <a:close/>
                <a:moveTo>
                  <a:pt x="247" y="948"/>
                </a:moveTo>
                <a:lnTo>
                  <a:pt x="166" y="948"/>
                </a:lnTo>
                <a:lnTo>
                  <a:pt x="166" y="962"/>
                </a:lnTo>
                <a:lnTo>
                  <a:pt x="247" y="962"/>
                </a:lnTo>
                <a:lnTo>
                  <a:pt x="247" y="948"/>
                </a:lnTo>
                <a:close/>
                <a:moveTo>
                  <a:pt x="166" y="989"/>
                </a:moveTo>
                <a:lnTo>
                  <a:pt x="247" y="989"/>
                </a:lnTo>
                <a:lnTo>
                  <a:pt x="247" y="975"/>
                </a:lnTo>
                <a:lnTo>
                  <a:pt x="166" y="975"/>
                </a:lnTo>
                <a:lnTo>
                  <a:pt x="166" y="989"/>
                </a:lnTo>
                <a:close/>
                <a:moveTo>
                  <a:pt x="102" y="845"/>
                </a:moveTo>
                <a:cubicBezTo>
                  <a:pt x="113" y="856"/>
                  <a:pt x="123" y="867"/>
                  <a:pt x="131" y="876"/>
                </a:cubicBezTo>
                <a:lnTo>
                  <a:pt x="117" y="888"/>
                </a:lnTo>
                <a:cubicBezTo>
                  <a:pt x="108" y="876"/>
                  <a:pt x="99" y="865"/>
                  <a:pt x="90" y="856"/>
                </a:cubicBezTo>
                <a:lnTo>
                  <a:pt x="102" y="845"/>
                </a:lnTo>
                <a:close/>
                <a:moveTo>
                  <a:pt x="327" y="948"/>
                </a:moveTo>
                <a:lnTo>
                  <a:pt x="471" y="948"/>
                </a:lnTo>
                <a:lnTo>
                  <a:pt x="471" y="1040"/>
                </a:lnTo>
                <a:lnTo>
                  <a:pt x="457" y="1040"/>
                </a:lnTo>
                <a:lnTo>
                  <a:pt x="457" y="1029"/>
                </a:lnTo>
                <a:lnTo>
                  <a:pt x="342" y="1029"/>
                </a:lnTo>
                <a:lnTo>
                  <a:pt x="342" y="1040"/>
                </a:lnTo>
                <a:lnTo>
                  <a:pt x="327" y="1040"/>
                </a:lnTo>
                <a:lnTo>
                  <a:pt x="327" y="948"/>
                </a:lnTo>
                <a:close/>
                <a:moveTo>
                  <a:pt x="401" y="892"/>
                </a:moveTo>
                <a:lnTo>
                  <a:pt x="435" y="892"/>
                </a:lnTo>
                <a:cubicBezTo>
                  <a:pt x="436" y="887"/>
                  <a:pt x="437" y="881"/>
                  <a:pt x="437" y="874"/>
                </a:cubicBezTo>
                <a:lnTo>
                  <a:pt x="402" y="874"/>
                </a:lnTo>
                <a:lnTo>
                  <a:pt x="402" y="861"/>
                </a:lnTo>
                <a:lnTo>
                  <a:pt x="437" y="861"/>
                </a:lnTo>
                <a:lnTo>
                  <a:pt x="437" y="841"/>
                </a:lnTo>
                <a:lnTo>
                  <a:pt x="451" y="841"/>
                </a:lnTo>
                <a:lnTo>
                  <a:pt x="451" y="861"/>
                </a:lnTo>
                <a:lnTo>
                  <a:pt x="491" y="861"/>
                </a:lnTo>
                <a:lnTo>
                  <a:pt x="491" y="874"/>
                </a:lnTo>
                <a:lnTo>
                  <a:pt x="451" y="874"/>
                </a:lnTo>
                <a:cubicBezTo>
                  <a:pt x="451" y="881"/>
                  <a:pt x="450" y="887"/>
                  <a:pt x="450" y="892"/>
                </a:cubicBezTo>
                <a:lnTo>
                  <a:pt x="495" y="892"/>
                </a:lnTo>
                <a:lnTo>
                  <a:pt x="495" y="905"/>
                </a:lnTo>
                <a:lnTo>
                  <a:pt x="452" y="905"/>
                </a:lnTo>
                <a:cubicBezTo>
                  <a:pt x="462" y="923"/>
                  <a:pt x="478" y="935"/>
                  <a:pt x="500" y="941"/>
                </a:cubicBezTo>
                <a:cubicBezTo>
                  <a:pt x="496" y="945"/>
                  <a:pt x="493" y="949"/>
                  <a:pt x="490" y="954"/>
                </a:cubicBezTo>
                <a:cubicBezTo>
                  <a:pt x="469" y="946"/>
                  <a:pt x="453" y="932"/>
                  <a:pt x="443" y="914"/>
                </a:cubicBezTo>
                <a:cubicBezTo>
                  <a:pt x="437" y="925"/>
                  <a:pt x="424" y="935"/>
                  <a:pt x="403" y="944"/>
                </a:cubicBezTo>
                <a:cubicBezTo>
                  <a:pt x="401" y="940"/>
                  <a:pt x="398" y="936"/>
                  <a:pt x="395" y="932"/>
                </a:cubicBezTo>
                <a:cubicBezTo>
                  <a:pt x="414" y="925"/>
                  <a:pt x="426" y="916"/>
                  <a:pt x="432" y="905"/>
                </a:cubicBezTo>
                <a:lnTo>
                  <a:pt x="401" y="905"/>
                </a:lnTo>
                <a:lnTo>
                  <a:pt x="401" y="892"/>
                </a:lnTo>
                <a:close/>
                <a:moveTo>
                  <a:pt x="301" y="892"/>
                </a:moveTo>
                <a:lnTo>
                  <a:pt x="348" y="892"/>
                </a:lnTo>
                <a:cubicBezTo>
                  <a:pt x="349" y="887"/>
                  <a:pt x="349" y="881"/>
                  <a:pt x="349" y="874"/>
                </a:cubicBezTo>
                <a:lnTo>
                  <a:pt x="306" y="874"/>
                </a:lnTo>
                <a:lnTo>
                  <a:pt x="306" y="861"/>
                </a:lnTo>
                <a:lnTo>
                  <a:pt x="349" y="861"/>
                </a:lnTo>
                <a:lnTo>
                  <a:pt x="349" y="841"/>
                </a:lnTo>
                <a:lnTo>
                  <a:pt x="363" y="841"/>
                </a:lnTo>
                <a:lnTo>
                  <a:pt x="363" y="861"/>
                </a:lnTo>
                <a:lnTo>
                  <a:pt x="395" y="861"/>
                </a:lnTo>
                <a:lnTo>
                  <a:pt x="395" y="874"/>
                </a:lnTo>
                <a:lnTo>
                  <a:pt x="363" y="874"/>
                </a:lnTo>
                <a:cubicBezTo>
                  <a:pt x="363" y="881"/>
                  <a:pt x="363" y="887"/>
                  <a:pt x="362" y="892"/>
                </a:cubicBezTo>
                <a:lnTo>
                  <a:pt x="396" y="892"/>
                </a:lnTo>
                <a:lnTo>
                  <a:pt x="396" y="905"/>
                </a:lnTo>
                <a:lnTo>
                  <a:pt x="360" y="905"/>
                </a:lnTo>
                <a:cubicBezTo>
                  <a:pt x="359" y="907"/>
                  <a:pt x="359" y="909"/>
                  <a:pt x="358" y="911"/>
                </a:cubicBezTo>
                <a:cubicBezTo>
                  <a:pt x="370" y="917"/>
                  <a:pt x="381" y="924"/>
                  <a:pt x="393" y="933"/>
                </a:cubicBezTo>
                <a:lnTo>
                  <a:pt x="384" y="944"/>
                </a:lnTo>
                <a:cubicBezTo>
                  <a:pt x="374" y="936"/>
                  <a:pt x="364" y="928"/>
                  <a:pt x="353" y="922"/>
                </a:cubicBezTo>
                <a:cubicBezTo>
                  <a:pt x="345" y="935"/>
                  <a:pt x="329" y="947"/>
                  <a:pt x="308" y="958"/>
                </a:cubicBezTo>
                <a:cubicBezTo>
                  <a:pt x="305" y="954"/>
                  <a:pt x="302" y="950"/>
                  <a:pt x="298" y="945"/>
                </a:cubicBezTo>
                <a:cubicBezTo>
                  <a:pt x="325" y="934"/>
                  <a:pt x="341" y="920"/>
                  <a:pt x="345" y="905"/>
                </a:cubicBezTo>
                <a:lnTo>
                  <a:pt x="301" y="905"/>
                </a:lnTo>
                <a:lnTo>
                  <a:pt x="301" y="892"/>
                </a:lnTo>
                <a:close/>
                <a:moveTo>
                  <a:pt x="342" y="1015"/>
                </a:moveTo>
                <a:lnTo>
                  <a:pt x="457" y="1015"/>
                </a:lnTo>
                <a:lnTo>
                  <a:pt x="457" y="995"/>
                </a:lnTo>
                <a:lnTo>
                  <a:pt x="342" y="995"/>
                </a:lnTo>
                <a:lnTo>
                  <a:pt x="342" y="1015"/>
                </a:lnTo>
                <a:close/>
                <a:moveTo>
                  <a:pt x="457" y="961"/>
                </a:moveTo>
                <a:lnTo>
                  <a:pt x="342" y="961"/>
                </a:lnTo>
                <a:lnTo>
                  <a:pt x="342" y="981"/>
                </a:lnTo>
                <a:lnTo>
                  <a:pt x="457" y="981"/>
                </a:lnTo>
                <a:lnTo>
                  <a:pt x="457" y="961"/>
                </a:lnTo>
                <a:close/>
                <a:moveTo>
                  <a:pt x="575" y="964"/>
                </a:moveTo>
                <a:lnTo>
                  <a:pt x="593" y="964"/>
                </a:lnTo>
                <a:lnTo>
                  <a:pt x="593" y="909"/>
                </a:lnTo>
                <a:cubicBezTo>
                  <a:pt x="590" y="906"/>
                  <a:pt x="586" y="903"/>
                  <a:pt x="581" y="900"/>
                </a:cubicBezTo>
                <a:cubicBezTo>
                  <a:pt x="599" y="881"/>
                  <a:pt x="613" y="861"/>
                  <a:pt x="624" y="839"/>
                </a:cubicBezTo>
                <a:lnTo>
                  <a:pt x="640" y="841"/>
                </a:lnTo>
                <a:cubicBezTo>
                  <a:pt x="637" y="848"/>
                  <a:pt x="634" y="854"/>
                  <a:pt x="630" y="860"/>
                </a:cubicBezTo>
                <a:lnTo>
                  <a:pt x="691" y="860"/>
                </a:lnTo>
                <a:lnTo>
                  <a:pt x="691" y="874"/>
                </a:lnTo>
                <a:cubicBezTo>
                  <a:pt x="686" y="880"/>
                  <a:pt x="678" y="890"/>
                  <a:pt x="667" y="902"/>
                </a:cubicBezTo>
                <a:lnTo>
                  <a:pt x="704" y="902"/>
                </a:lnTo>
                <a:lnTo>
                  <a:pt x="704" y="964"/>
                </a:lnTo>
                <a:lnTo>
                  <a:pt x="720" y="964"/>
                </a:lnTo>
                <a:lnTo>
                  <a:pt x="720" y="978"/>
                </a:lnTo>
                <a:lnTo>
                  <a:pt x="657" y="978"/>
                </a:lnTo>
                <a:cubicBezTo>
                  <a:pt x="668" y="1001"/>
                  <a:pt x="688" y="1016"/>
                  <a:pt x="719" y="1022"/>
                </a:cubicBezTo>
                <a:cubicBezTo>
                  <a:pt x="714" y="1028"/>
                  <a:pt x="710" y="1034"/>
                  <a:pt x="707" y="1039"/>
                </a:cubicBezTo>
                <a:cubicBezTo>
                  <a:pt x="679" y="1029"/>
                  <a:pt x="659" y="1012"/>
                  <a:pt x="648" y="988"/>
                </a:cubicBezTo>
                <a:cubicBezTo>
                  <a:pt x="640" y="1009"/>
                  <a:pt x="618" y="1026"/>
                  <a:pt x="580" y="1040"/>
                </a:cubicBezTo>
                <a:cubicBezTo>
                  <a:pt x="577" y="1035"/>
                  <a:pt x="573" y="1030"/>
                  <a:pt x="569" y="1025"/>
                </a:cubicBezTo>
                <a:cubicBezTo>
                  <a:pt x="608" y="1014"/>
                  <a:pt x="630" y="998"/>
                  <a:pt x="636" y="978"/>
                </a:cubicBezTo>
                <a:lnTo>
                  <a:pt x="575" y="978"/>
                </a:lnTo>
                <a:lnTo>
                  <a:pt x="575" y="964"/>
                </a:lnTo>
                <a:close/>
                <a:moveTo>
                  <a:pt x="518" y="947"/>
                </a:moveTo>
                <a:cubicBezTo>
                  <a:pt x="526" y="945"/>
                  <a:pt x="534" y="942"/>
                  <a:pt x="543" y="939"/>
                </a:cubicBezTo>
                <a:lnTo>
                  <a:pt x="543" y="892"/>
                </a:lnTo>
                <a:lnTo>
                  <a:pt x="520" y="892"/>
                </a:lnTo>
                <a:lnTo>
                  <a:pt x="520" y="879"/>
                </a:lnTo>
                <a:lnTo>
                  <a:pt x="543" y="879"/>
                </a:lnTo>
                <a:lnTo>
                  <a:pt x="543" y="841"/>
                </a:lnTo>
                <a:lnTo>
                  <a:pt x="559" y="841"/>
                </a:lnTo>
                <a:lnTo>
                  <a:pt x="559" y="879"/>
                </a:lnTo>
                <a:lnTo>
                  <a:pt x="582" y="879"/>
                </a:lnTo>
                <a:lnTo>
                  <a:pt x="582" y="892"/>
                </a:lnTo>
                <a:lnTo>
                  <a:pt x="559" y="892"/>
                </a:lnTo>
                <a:lnTo>
                  <a:pt x="559" y="934"/>
                </a:lnTo>
                <a:cubicBezTo>
                  <a:pt x="566" y="932"/>
                  <a:pt x="573" y="929"/>
                  <a:pt x="580" y="926"/>
                </a:cubicBezTo>
                <a:cubicBezTo>
                  <a:pt x="580" y="933"/>
                  <a:pt x="580" y="938"/>
                  <a:pt x="580" y="942"/>
                </a:cubicBezTo>
                <a:cubicBezTo>
                  <a:pt x="579" y="943"/>
                  <a:pt x="572" y="945"/>
                  <a:pt x="559" y="950"/>
                </a:cubicBezTo>
                <a:lnTo>
                  <a:pt x="559" y="1015"/>
                </a:lnTo>
                <a:cubicBezTo>
                  <a:pt x="559" y="1029"/>
                  <a:pt x="553" y="1036"/>
                  <a:pt x="540" y="1037"/>
                </a:cubicBezTo>
                <a:cubicBezTo>
                  <a:pt x="534" y="1037"/>
                  <a:pt x="528" y="1037"/>
                  <a:pt x="520" y="1037"/>
                </a:cubicBezTo>
                <a:cubicBezTo>
                  <a:pt x="519" y="1032"/>
                  <a:pt x="518" y="1026"/>
                  <a:pt x="517" y="1020"/>
                </a:cubicBezTo>
                <a:cubicBezTo>
                  <a:pt x="525" y="1021"/>
                  <a:pt x="531" y="1022"/>
                  <a:pt x="536" y="1022"/>
                </a:cubicBezTo>
                <a:cubicBezTo>
                  <a:pt x="541" y="1022"/>
                  <a:pt x="543" y="1019"/>
                  <a:pt x="543" y="1013"/>
                </a:cubicBezTo>
                <a:lnTo>
                  <a:pt x="543" y="956"/>
                </a:lnTo>
                <a:cubicBezTo>
                  <a:pt x="537" y="958"/>
                  <a:pt x="529" y="961"/>
                  <a:pt x="520" y="964"/>
                </a:cubicBezTo>
                <a:lnTo>
                  <a:pt x="518" y="947"/>
                </a:lnTo>
                <a:close/>
                <a:moveTo>
                  <a:pt x="689" y="916"/>
                </a:moveTo>
                <a:lnTo>
                  <a:pt x="655" y="916"/>
                </a:lnTo>
                <a:cubicBezTo>
                  <a:pt x="655" y="933"/>
                  <a:pt x="655" y="949"/>
                  <a:pt x="654" y="964"/>
                </a:cubicBezTo>
                <a:lnTo>
                  <a:pt x="689" y="964"/>
                </a:lnTo>
                <a:lnTo>
                  <a:pt x="689" y="916"/>
                </a:lnTo>
                <a:close/>
                <a:moveTo>
                  <a:pt x="607" y="964"/>
                </a:moveTo>
                <a:lnTo>
                  <a:pt x="639" y="964"/>
                </a:lnTo>
                <a:cubicBezTo>
                  <a:pt x="640" y="957"/>
                  <a:pt x="641" y="941"/>
                  <a:pt x="641" y="916"/>
                </a:cubicBezTo>
                <a:lnTo>
                  <a:pt x="607" y="916"/>
                </a:lnTo>
                <a:lnTo>
                  <a:pt x="607" y="964"/>
                </a:lnTo>
                <a:close/>
                <a:moveTo>
                  <a:pt x="672" y="874"/>
                </a:moveTo>
                <a:lnTo>
                  <a:pt x="621" y="874"/>
                </a:lnTo>
                <a:cubicBezTo>
                  <a:pt x="614" y="884"/>
                  <a:pt x="607" y="893"/>
                  <a:pt x="599" y="902"/>
                </a:cubicBezTo>
                <a:lnTo>
                  <a:pt x="650" y="902"/>
                </a:lnTo>
                <a:cubicBezTo>
                  <a:pt x="659" y="891"/>
                  <a:pt x="667" y="882"/>
                  <a:pt x="672" y="874"/>
                </a:cubicBezTo>
                <a:close/>
                <a:moveTo>
                  <a:pt x="824" y="1024"/>
                </a:moveTo>
                <a:cubicBezTo>
                  <a:pt x="840" y="1013"/>
                  <a:pt x="854" y="1001"/>
                  <a:pt x="866" y="987"/>
                </a:cubicBezTo>
                <a:cubicBezTo>
                  <a:pt x="858" y="967"/>
                  <a:pt x="854" y="935"/>
                  <a:pt x="852" y="890"/>
                </a:cubicBezTo>
                <a:lnTo>
                  <a:pt x="776" y="890"/>
                </a:lnTo>
                <a:lnTo>
                  <a:pt x="776" y="921"/>
                </a:lnTo>
                <a:lnTo>
                  <a:pt x="834" y="921"/>
                </a:lnTo>
                <a:cubicBezTo>
                  <a:pt x="833" y="947"/>
                  <a:pt x="832" y="969"/>
                  <a:pt x="831" y="986"/>
                </a:cubicBezTo>
                <a:cubicBezTo>
                  <a:pt x="829" y="1005"/>
                  <a:pt x="820" y="1014"/>
                  <a:pt x="804" y="1014"/>
                </a:cubicBezTo>
                <a:cubicBezTo>
                  <a:pt x="798" y="1014"/>
                  <a:pt x="791" y="1014"/>
                  <a:pt x="782" y="1013"/>
                </a:cubicBezTo>
                <a:cubicBezTo>
                  <a:pt x="781" y="1008"/>
                  <a:pt x="780" y="1003"/>
                  <a:pt x="778" y="997"/>
                </a:cubicBezTo>
                <a:cubicBezTo>
                  <a:pt x="788" y="998"/>
                  <a:pt x="796" y="999"/>
                  <a:pt x="802" y="999"/>
                </a:cubicBezTo>
                <a:cubicBezTo>
                  <a:pt x="810" y="999"/>
                  <a:pt x="814" y="993"/>
                  <a:pt x="815" y="982"/>
                </a:cubicBezTo>
                <a:cubicBezTo>
                  <a:pt x="816" y="970"/>
                  <a:pt x="817" y="955"/>
                  <a:pt x="818" y="936"/>
                </a:cubicBezTo>
                <a:lnTo>
                  <a:pt x="776" y="936"/>
                </a:lnTo>
                <a:cubicBezTo>
                  <a:pt x="774" y="983"/>
                  <a:pt x="765" y="1018"/>
                  <a:pt x="747" y="1040"/>
                </a:cubicBezTo>
                <a:cubicBezTo>
                  <a:pt x="744" y="1036"/>
                  <a:pt x="740" y="1031"/>
                  <a:pt x="737" y="1026"/>
                </a:cubicBezTo>
                <a:cubicBezTo>
                  <a:pt x="752" y="1006"/>
                  <a:pt x="759" y="974"/>
                  <a:pt x="759" y="930"/>
                </a:cubicBezTo>
                <a:lnTo>
                  <a:pt x="759" y="875"/>
                </a:lnTo>
                <a:lnTo>
                  <a:pt x="852" y="875"/>
                </a:lnTo>
                <a:cubicBezTo>
                  <a:pt x="851" y="865"/>
                  <a:pt x="851" y="853"/>
                  <a:pt x="850" y="841"/>
                </a:cubicBezTo>
                <a:lnTo>
                  <a:pt x="867" y="841"/>
                </a:lnTo>
                <a:cubicBezTo>
                  <a:pt x="867" y="850"/>
                  <a:pt x="867" y="862"/>
                  <a:pt x="868" y="875"/>
                </a:cubicBezTo>
                <a:lnTo>
                  <a:pt x="938" y="875"/>
                </a:lnTo>
                <a:lnTo>
                  <a:pt x="938" y="890"/>
                </a:lnTo>
                <a:lnTo>
                  <a:pt x="868" y="890"/>
                </a:lnTo>
                <a:cubicBezTo>
                  <a:pt x="870" y="927"/>
                  <a:pt x="873" y="954"/>
                  <a:pt x="878" y="972"/>
                </a:cubicBezTo>
                <a:cubicBezTo>
                  <a:pt x="891" y="954"/>
                  <a:pt x="902" y="934"/>
                  <a:pt x="911" y="911"/>
                </a:cubicBezTo>
                <a:lnTo>
                  <a:pt x="927" y="918"/>
                </a:lnTo>
                <a:cubicBezTo>
                  <a:pt x="915" y="946"/>
                  <a:pt x="901" y="970"/>
                  <a:pt x="885" y="990"/>
                </a:cubicBezTo>
                <a:cubicBezTo>
                  <a:pt x="895" y="1010"/>
                  <a:pt x="904" y="1020"/>
                  <a:pt x="914" y="1020"/>
                </a:cubicBezTo>
                <a:cubicBezTo>
                  <a:pt x="917" y="1020"/>
                  <a:pt x="920" y="1017"/>
                  <a:pt x="922" y="1011"/>
                </a:cubicBezTo>
                <a:cubicBezTo>
                  <a:pt x="924" y="1001"/>
                  <a:pt x="925" y="991"/>
                  <a:pt x="926" y="980"/>
                </a:cubicBezTo>
                <a:cubicBezTo>
                  <a:pt x="932" y="983"/>
                  <a:pt x="937" y="985"/>
                  <a:pt x="942" y="986"/>
                </a:cubicBezTo>
                <a:cubicBezTo>
                  <a:pt x="940" y="1001"/>
                  <a:pt x="937" y="1012"/>
                  <a:pt x="935" y="1022"/>
                </a:cubicBezTo>
                <a:cubicBezTo>
                  <a:pt x="932" y="1031"/>
                  <a:pt x="927" y="1037"/>
                  <a:pt x="918" y="1038"/>
                </a:cubicBezTo>
                <a:cubicBezTo>
                  <a:pt x="910" y="1038"/>
                  <a:pt x="902" y="1035"/>
                  <a:pt x="894" y="1029"/>
                </a:cubicBezTo>
                <a:cubicBezTo>
                  <a:pt x="886" y="1023"/>
                  <a:pt x="879" y="1014"/>
                  <a:pt x="873" y="1003"/>
                </a:cubicBezTo>
                <a:cubicBezTo>
                  <a:pt x="862" y="1016"/>
                  <a:pt x="849" y="1026"/>
                  <a:pt x="836" y="1036"/>
                </a:cubicBezTo>
                <a:cubicBezTo>
                  <a:pt x="832" y="1032"/>
                  <a:pt x="829" y="1028"/>
                  <a:pt x="824" y="1024"/>
                </a:cubicBezTo>
                <a:close/>
                <a:moveTo>
                  <a:pt x="883" y="851"/>
                </a:moveTo>
                <a:lnTo>
                  <a:pt x="891" y="840"/>
                </a:lnTo>
                <a:cubicBezTo>
                  <a:pt x="902" y="846"/>
                  <a:pt x="913" y="853"/>
                  <a:pt x="923" y="860"/>
                </a:cubicBezTo>
                <a:lnTo>
                  <a:pt x="913" y="872"/>
                </a:lnTo>
                <a:cubicBezTo>
                  <a:pt x="903" y="865"/>
                  <a:pt x="893" y="857"/>
                  <a:pt x="883" y="851"/>
                </a:cubicBezTo>
                <a:close/>
                <a:moveTo>
                  <a:pt x="1014" y="898"/>
                </a:moveTo>
                <a:cubicBezTo>
                  <a:pt x="1029" y="881"/>
                  <a:pt x="1043" y="862"/>
                  <a:pt x="1053" y="839"/>
                </a:cubicBezTo>
                <a:lnTo>
                  <a:pt x="1068" y="843"/>
                </a:lnTo>
                <a:cubicBezTo>
                  <a:pt x="1066" y="849"/>
                  <a:pt x="1062" y="855"/>
                  <a:pt x="1059" y="861"/>
                </a:cubicBezTo>
                <a:lnTo>
                  <a:pt x="1151" y="861"/>
                </a:lnTo>
                <a:lnTo>
                  <a:pt x="1151" y="874"/>
                </a:lnTo>
                <a:lnTo>
                  <a:pt x="1137" y="904"/>
                </a:lnTo>
                <a:cubicBezTo>
                  <a:pt x="1132" y="901"/>
                  <a:pt x="1128" y="899"/>
                  <a:pt x="1123" y="897"/>
                </a:cubicBezTo>
                <a:lnTo>
                  <a:pt x="1134" y="875"/>
                </a:lnTo>
                <a:lnTo>
                  <a:pt x="1051" y="875"/>
                </a:lnTo>
                <a:cubicBezTo>
                  <a:pt x="1043" y="887"/>
                  <a:pt x="1035" y="898"/>
                  <a:pt x="1027" y="908"/>
                </a:cubicBezTo>
                <a:cubicBezTo>
                  <a:pt x="1023" y="905"/>
                  <a:pt x="1018" y="902"/>
                  <a:pt x="1014" y="898"/>
                </a:cubicBezTo>
                <a:close/>
                <a:moveTo>
                  <a:pt x="1007" y="973"/>
                </a:moveTo>
                <a:lnTo>
                  <a:pt x="1023" y="973"/>
                </a:lnTo>
                <a:lnTo>
                  <a:pt x="1023" y="1007"/>
                </a:lnTo>
                <a:cubicBezTo>
                  <a:pt x="1023" y="1015"/>
                  <a:pt x="1027" y="1019"/>
                  <a:pt x="1036" y="1019"/>
                </a:cubicBezTo>
                <a:lnTo>
                  <a:pt x="1080" y="1019"/>
                </a:lnTo>
                <a:cubicBezTo>
                  <a:pt x="1090" y="1019"/>
                  <a:pt x="1096" y="1015"/>
                  <a:pt x="1098" y="1008"/>
                </a:cubicBezTo>
                <a:cubicBezTo>
                  <a:pt x="1100" y="1001"/>
                  <a:pt x="1101" y="993"/>
                  <a:pt x="1102" y="984"/>
                </a:cubicBezTo>
                <a:cubicBezTo>
                  <a:pt x="1107" y="986"/>
                  <a:pt x="1112" y="988"/>
                  <a:pt x="1118" y="990"/>
                </a:cubicBezTo>
                <a:cubicBezTo>
                  <a:pt x="1116" y="1000"/>
                  <a:pt x="1114" y="1008"/>
                  <a:pt x="1113" y="1013"/>
                </a:cubicBezTo>
                <a:cubicBezTo>
                  <a:pt x="1110" y="1027"/>
                  <a:pt x="1100" y="1034"/>
                  <a:pt x="1084" y="1034"/>
                </a:cubicBezTo>
                <a:lnTo>
                  <a:pt x="1033" y="1034"/>
                </a:lnTo>
                <a:cubicBezTo>
                  <a:pt x="1016" y="1034"/>
                  <a:pt x="1007" y="1025"/>
                  <a:pt x="1007" y="1009"/>
                </a:cubicBezTo>
                <a:lnTo>
                  <a:pt x="1007" y="973"/>
                </a:lnTo>
                <a:close/>
                <a:moveTo>
                  <a:pt x="1003" y="838"/>
                </a:moveTo>
                <a:lnTo>
                  <a:pt x="1018" y="845"/>
                </a:lnTo>
                <a:cubicBezTo>
                  <a:pt x="1012" y="854"/>
                  <a:pt x="1007" y="863"/>
                  <a:pt x="1001" y="872"/>
                </a:cubicBezTo>
                <a:lnTo>
                  <a:pt x="1001" y="962"/>
                </a:lnTo>
                <a:lnTo>
                  <a:pt x="986" y="962"/>
                </a:lnTo>
                <a:lnTo>
                  <a:pt x="986" y="894"/>
                </a:lnTo>
                <a:cubicBezTo>
                  <a:pt x="980" y="901"/>
                  <a:pt x="974" y="908"/>
                  <a:pt x="969" y="915"/>
                </a:cubicBezTo>
                <a:cubicBezTo>
                  <a:pt x="965" y="911"/>
                  <a:pt x="962" y="907"/>
                  <a:pt x="957" y="903"/>
                </a:cubicBezTo>
                <a:cubicBezTo>
                  <a:pt x="975" y="884"/>
                  <a:pt x="990" y="862"/>
                  <a:pt x="1003" y="838"/>
                </a:cubicBezTo>
                <a:close/>
                <a:moveTo>
                  <a:pt x="1082" y="887"/>
                </a:moveTo>
                <a:lnTo>
                  <a:pt x="1097" y="887"/>
                </a:lnTo>
                <a:lnTo>
                  <a:pt x="1097" y="936"/>
                </a:lnTo>
                <a:cubicBezTo>
                  <a:pt x="1097" y="952"/>
                  <a:pt x="1089" y="960"/>
                  <a:pt x="1074" y="960"/>
                </a:cubicBezTo>
                <a:cubicBezTo>
                  <a:pt x="1069" y="960"/>
                  <a:pt x="1062" y="960"/>
                  <a:pt x="1053" y="960"/>
                </a:cubicBezTo>
                <a:cubicBezTo>
                  <a:pt x="1053" y="955"/>
                  <a:pt x="1052" y="950"/>
                  <a:pt x="1050" y="943"/>
                </a:cubicBezTo>
                <a:cubicBezTo>
                  <a:pt x="1058" y="944"/>
                  <a:pt x="1064" y="945"/>
                  <a:pt x="1069" y="945"/>
                </a:cubicBezTo>
                <a:cubicBezTo>
                  <a:pt x="1078" y="945"/>
                  <a:pt x="1082" y="940"/>
                  <a:pt x="1082" y="931"/>
                </a:cubicBezTo>
                <a:lnTo>
                  <a:pt x="1082" y="887"/>
                </a:lnTo>
                <a:close/>
                <a:moveTo>
                  <a:pt x="1107" y="917"/>
                </a:moveTo>
                <a:lnTo>
                  <a:pt x="1117" y="907"/>
                </a:lnTo>
                <a:cubicBezTo>
                  <a:pt x="1131" y="917"/>
                  <a:pt x="1144" y="929"/>
                  <a:pt x="1158" y="941"/>
                </a:cubicBezTo>
                <a:lnTo>
                  <a:pt x="1147" y="954"/>
                </a:lnTo>
                <a:cubicBezTo>
                  <a:pt x="1133" y="940"/>
                  <a:pt x="1120" y="928"/>
                  <a:pt x="1107" y="917"/>
                </a:cubicBezTo>
                <a:close/>
                <a:moveTo>
                  <a:pt x="1051" y="903"/>
                </a:moveTo>
                <a:lnTo>
                  <a:pt x="1064" y="912"/>
                </a:lnTo>
                <a:cubicBezTo>
                  <a:pt x="1052" y="926"/>
                  <a:pt x="1039" y="939"/>
                  <a:pt x="1024" y="954"/>
                </a:cubicBezTo>
                <a:cubicBezTo>
                  <a:pt x="1021" y="950"/>
                  <a:pt x="1017" y="947"/>
                  <a:pt x="1013" y="943"/>
                </a:cubicBezTo>
                <a:cubicBezTo>
                  <a:pt x="1026" y="931"/>
                  <a:pt x="1039" y="918"/>
                  <a:pt x="1051" y="903"/>
                </a:cubicBezTo>
                <a:close/>
                <a:moveTo>
                  <a:pt x="1115" y="973"/>
                </a:moveTo>
                <a:lnTo>
                  <a:pt x="1127" y="965"/>
                </a:lnTo>
                <a:cubicBezTo>
                  <a:pt x="1140" y="979"/>
                  <a:pt x="1151" y="993"/>
                  <a:pt x="1161" y="1006"/>
                </a:cubicBezTo>
                <a:lnTo>
                  <a:pt x="1148" y="1016"/>
                </a:lnTo>
                <a:cubicBezTo>
                  <a:pt x="1137" y="1001"/>
                  <a:pt x="1126" y="987"/>
                  <a:pt x="1115" y="973"/>
                </a:cubicBezTo>
                <a:close/>
                <a:moveTo>
                  <a:pt x="981" y="971"/>
                </a:moveTo>
                <a:lnTo>
                  <a:pt x="995" y="977"/>
                </a:lnTo>
                <a:cubicBezTo>
                  <a:pt x="989" y="994"/>
                  <a:pt x="982" y="1010"/>
                  <a:pt x="976" y="1024"/>
                </a:cubicBezTo>
                <a:cubicBezTo>
                  <a:pt x="971" y="1023"/>
                  <a:pt x="966" y="1021"/>
                  <a:pt x="961" y="1019"/>
                </a:cubicBezTo>
                <a:cubicBezTo>
                  <a:pt x="969" y="1003"/>
                  <a:pt x="976" y="987"/>
                  <a:pt x="981" y="971"/>
                </a:cubicBezTo>
                <a:close/>
                <a:moveTo>
                  <a:pt x="1040" y="972"/>
                </a:moveTo>
                <a:lnTo>
                  <a:pt x="1050" y="963"/>
                </a:lnTo>
                <a:cubicBezTo>
                  <a:pt x="1061" y="972"/>
                  <a:pt x="1072" y="981"/>
                  <a:pt x="1081" y="990"/>
                </a:cubicBezTo>
                <a:lnTo>
                  <a:pt x="1070" y="1001"/>
                </a:lnTo>
                <a:cubicBezTo>
                  <a:pt x="1060" y="991"/>
                  <a:pt x="1050" y="982"/>
                  <a:pt x="1040" y="972"/>
                </a:cubicBezTo>
                <a:close/>
                <a:moveTo>
                  <a:pt x="1187" y="873"/>
                </a:moveTo>
                <a:lnTo>
                  <a:pt x="1207" y="873"/>
                </a:lnTo>
                <a:cubicBezTo>
                  <a:pt x="1212" y="861"/>
                  <a:pt x="1216" y="850"/>
                  <a:pt x="1220" y="840"/>
                </a:cubicBezTo>
                <a:lnTo>
                  <a:pt x="1237" y="844"/>
                </a:lnTo>
                <a:cubicBezTo>
                  <a:pt x="1232" y="855"/>
                  <a:pt x="1228" y="864"/>
                  <a:pt x="1224" y="873"/>
                </a:cubicBezTo>
                <a:lnTo>
                  <a:pt x="1265" y="873"/>
                </a:lnTo>
                <a:lnTo>
                  <a:pt x="1265" y="1035"/>
                </a:lnTo>
                <a:lnTo>
                  <a:pt x="1249" y="1035"/>
                </a:lnTo>
                <a:lnTo>
                  <a:pt x="1249" y="1019"/>
                </a:lnTo>
                <a:lnTo>
                  <a:pt x="1203" y="1019"/>
                </a:lnTo>
                <a:lnTo>
                  <a:pt x="1203" y="1036"/>
                </a:lnTo>
                <a:lnTo>
                  <a:pt x="1187" y="1036"/>
                </a:lnTo>
                <a:lnTo>
                  <a:pt x="1187" y="873"/>
                </a:lnTo>
                <a:close/>
                <a:moveTo>
                  <a:pt x="1268" y="915"/>
                </a:moveTo>
                <a:cubicBezTo>
                  <a:pt x="1281" y="895"/>
                  <a:pt x="1291" y="870"/>
                  <a:pt x="1300" y="840"/>
                </a:cubicBezTo>
                <a:lnTo>
                  <a:pt x="1317" y="844"/>
                </a:lnTo>
                <a:cubicBezTo>
                  <a:pt x="1314" y="854"/>
                  <a:pt x="1310" y="864"/>
                  <a:pt x="1307" y="873"/>
                </a:cubicBezTo>
                <a:lnTo>
                  <a:pt x="1372" y="873"/>
                </a:lnTo>
                <a:cubicBezTo>
                  <a:pt x="1370" y="942"/>
                  <a:pt x="1369" y="986"/>
                  <a:pt x="1368" y="1004"/>
                </a:cubicBezTo>
                <a:cubicBezTo>
                  <a:pt x="1367" y="1025"/>
                  <a:pt x="1356" y="1036"/>
                  <a:pt x="1334" y="1036"/>
                </a:cubicBezTo>
                <a:cubicBezTo>
                  <a:pt x="1322" y="1036"/>
                  <a:pt x="1310" y="1035"/>
                  <a:pt x="1297" y="1035"/>
                </a:cubicBezTo>
                <a:cubicBezTo>
                  <a:pt x="1296" y="1028"/>
                  <a:pt x="1295" y="1022"/>
                  <a:pt x="1294" y="1016"/>
                </a:cubicBezTo>
                <a:lnTo>
                  <a:pt x="1294" y="1016"/>
                </a:lnTo>
                <a:cubicBezTo>
                  <a:pt x="1308" y="1018"/>
                  <a:pt x="1320" y="1019"/>
                  <a:pt x="1331" y="1019"/>
                </a:cubicBezTo>
                <a:cubicBezTo>
                  <a:pt x="1344" y="1019"/>
                  <a:pt x="1350" y="1013"/>
                  <a:pt x="1351" y="1000"/>
                </a:cubicBezTo>
                <a:cubicBezTo>
                  <a:pt x="1353" y="980"/>
                  <a:pt x="1354" y="942"/>
                  <a:pt x="1354" y="888"/>
                </a:cubicBezTo>
                <a:lnTo>
                  <a:pt x="1300" y="888"/>
                </a:lnTo>
                <a:cubicBezTo>
                  <a:pt x="1294" y="901"/>
                  <a:pt x="1288" y="912"/>
                  <a:pt x="1282" y="922"/>
                </a:cubicBezTo>
                <a:cubicBezTo>
                  <a:pt x="1278" y="920"/>
                  <a:pt x="1274" y="917"/>
                  <a:pt x="1268" y="915"/>
                </a:cubicBezTo>
                <a:close/>
                <a:moveTo>
                  <a:pt x="1203" y="1004"/>
                </a:moveTo>
                <a:lnTo>
                  <a:pt x="1249" y="1004"/>
                </a:lnTo>
                <a:lnTo>
                  <a:pt x="1249" y="952"/>
                </a:lnTo>
                <a:lnTo>
                  <a:pt x="1203" y="952"/>
                </a:lnTo>
                <a:lnTo>
                  <a:pt x="1203" y="1004"/>
                </a:lnTo>
                <a:close/>
                <a:moveTo>
                  <a:pt x="1249" y="888"/>
                </a:moveTo>
                <a:lnTo>
                  <a:pt x="1203" y="888"/>
                </a:lnTo>
                <a:lnTo>
                  <a:pt x="1203" y="938"/>
                </a:lnTo>
                <a:lnTo>
                  <a:pt x="1249" y="938"/>
                </a:lnTo>
                <a:lnTo>
                  <a:pt x="1249" y="888"/>
                </a:lnTo>
                <a:close/>
                <a:moveTo>
                  <a:pt x="1286" y="929"/>
                </a:moveTo>
                <a:lnTo>
                  <a:pt x="1298" y="920"/>
                </a:lnTo>
                <a:cubicBezTo>
                  <a:pt x="1313" y="937"/>
                  <a:pt x="1325" y="953"/>
                  <a:pt x="1334" y="966"/>
                </a:cubicBezTo>
                <a:lnTo>
                  <a:pt x="1319" y="976"/>
                </a:lnTo>
                <a:cubicBezTo>
                  <a:pt x="1309" y="960"/>
                  <a:pt x="1298" y="945"/>
                  <a:pt x="1286" y="929"/>
                </a:cubicBezTo>
                <a:close/>
                <a:moveTo>
                  <a:pt x="1486" y="1012"/>
                </a:moveTo>
                <a:lnTo>
                  <a:pt x="1403" y="1012"/>
                </a:lnTo>
                <a:lnTo>
                  <a:pt x="1403" y="855"/>
                </a:lnTo>
                <a:lnTo>
                  <a:pt x="1423" y="855"/>
                </a:lnTo>
                <a:lnTo>
                  <a:pt x="1423" y="994"/>
                </a:lnTo>
                <a:lnTo>
                  <a:pt x="1486" y="994"/>
                </a:lnTo>
                <a:lnTo>
                  <a:pt x="1486" y="1012"/>
                </a:lnTo>
                <a:close/>
                <a:moveTo>
                  <a:pt x="1504" y="936"/>
                </a:moveTo>
                <a:cubicBezTo>
                  <a:pt x="1504" y="910"/>
                  <a:pt x="1511" y="890"/>
                  <a:pt x="1525" y="875"/>
                </a:cubicBezTo>
                <a:cubicBezTo>
                  <a:pt x="1538" y="860"/>
                  <a:pt x="1557" y="853"/>
                  <a:pt x="1581" y="853"/>
                </a:cubicBezTo>
                <a:cubicBezTo>
                  <a:pt x="1602" y="853"/>
                  <a:pt x="1620" y="860"/>
                  <a:pt x="1633" y="875"/>
                </a:cubicBezTo>
                <a:cubicBezTo>
                  <a:pt x="1647" y="889"/>
                  <a:pt x="1653" y="908"/>
                  <a:pt x="1653" y="932"/>
                </a:cubicBezTo>
                <a:cubicBezTo>
                  <a:pt x="1653" y="957"/>
                  <a:pt x="1646" y="978"/>
                  <a:pt x="1633" y="993"/>
                </a:cubicBezTo>
                <a:cubicBezTo>
                  <a:pt x="1619" y="1007"/>
                  <a:pt x="1601" y="1015"/>
                  <a:pt x="1578" y="1015"/>
                </a:cubicBezTo>
                <a:cubicBezTo>
                  <a:pt x="1556" y="1015"/>
                  <a:pt x="1538" y="1008"/>
                  <a:pt x="1524" y="993"/>
                </a:cubicBezTo>
                <a:cubicBezTo>
                  <a:pt x="1511" y="978"/>
                  <a:pt x="1504" y="959"/>
                  <a:pt x="1504" y="936"/>
                </a:cubicBezTo>
                <a:close/>
                <a:moveTo>
                  <a:pt x="1525" y="934"/>
                </a:moveTo>
                <a:cubicBezTo>
                  <a:pt x="1525" y="953"/>
                  <a:pt x="1530" y="968"/>
                  <a:pt x="1540" y="980"/>
                </a:cubicBezTo>
                <a:cubicBezTo>
                  <a:pt x="1550" y="991"/>
                  <a:pt x="1562" y="997"/>
                  <a:pt x="1578" y="997"/>
                </a:cubicBezTo>
                <a:cubicBezTo>
                  <a:pt x="1595" y="997"/>
                  <a:pt x="1608" y="991"/>
                  <a:pt x="1618" y="980"/>
                </a:cubicBezTo>
                <a:cubicBezTo>
                  <a:pt x="1627" y="969"/>
                  <a:pt x="1632" y="954"/>
                  <a:pt x="1632" y="934"/>
                </a:cubicBezTo>
                <a:cubicBezTo>
                  <a:pt x="1632" y="914"/>
                  <a:pt x="1627" y="898"/>
                  <a:pt x="1618" y="887"/>
                </a:cubicBezTo>
                <a:cubicBezTo>
                  <a:pt x="1608" y="876"/>
                  <a:pt x="1596" y="871"/>
                  <a:pt x="1579" y="871"/>
                </a:cubicBezTo>
                <a:cubicBezTo>
                  <a:pt x="1563" y="871"/>
                  <a:pt x="1550" y="877"/>
                  <a:pt x="1540" y="888"/>
                </a:cubicBezTo>
                <a:cubicBezTo>
                  <a:pt x="1530" y="900"/>
                  <a:pt x="1525" y="915"/>
                  <a:pt x="1525" y="934"/>
                </a:cubicBezTo>
                <a:close/>
                <a:moveTo>
                  <a:pt x="1815" y="1002"/>
                </a:moveTo>
                <a:cubicBezTo>
                  <a:pt x="1799" y="1010"/>
                  <a:pt x="1781" y="1015"/>
                  <a:pt x="1761" y="1015"/>
                </a:cubicBezTo>
                <a:cubicBezTo>
                  <a:pt x="1739" y="1015"/>
                  <a:pt x="1720" y="1008"/>
                  <a:pt x="1707" y="993"/>
                </a:cubicBezTo>
                <a:cubicBezTo>
                  <a:pt x="1693" y="979"/>
                  <a:pt x="1686" y="960"/>
                  <a:pt x="1686" y="936"/>
                </a:cubicBezTo>
                <a:cubicBezTo>
                  <a:pt x="1686" y="912"/>
                  <a:pt x="1693" y="892"/>
                  <a:pt x="1709" y="876"/>
                </a:cubicBezTo>
                <a:cubicBezTo>
                  <a:pt x="1724" y="860"/>
                  <a:pt x="1744" y="853"/>
                  <a:pt x="1768" y="853"/>
                </a:cubicBezTo>
                <a:cubicBezTo>
                  <a:pt x="1785" y="853"/>
                  <a:pt x="1799" y="855"/>
                  <a:pt x="1811" y="861"/>
                </a:cubicBezTo>
                <a:lnTo>
                  <a:pt x="1811" y="883"/>
                </a:lnTo>
                <a:cubicBezTo>
                  <a:pt x="1798" y="875"/>
                  <a:pt x="1783" y="871"/>
                  <a:pt x="1766" y="871"/>
                </a:cubicBezTo>
                <a:cubicBezTo>
                  <a:pt x="1749" y="871"/>
                  <a:pt x="1735" y="877"/>
                  <a:pt x="1724" y="888"/>
                </a:cubicBezTo>
                <a:cubicBezTo>
                  <a:pt x="1713" y="900"/>
                  <a:pt x="1707" y="915"/>
                  <a:pt x="1707" y="935"/>
                </a:cubicBezTo>
                <a:cubicBezTo>
                  <a:pt x="1707" y="954"/>
                  <a:pt x="1712" y="970"/>
                  <a:pt x="1722" y="980"/>
                </a:cubicBezTo>
                <a:cubicBezTo>
                  <a:pt x="1733" y="991"/>
                  <a:pt x="1746" y="997"/>
                  <a:pt x="1764" y="997"/>
                </a:cubicBezTo>
                <a:cubicBezTo>
                  <a:pt x="1776" y="997"/>
                  <a:pt x="1786" y="995"/>
                  <a:pt x="1794" y="990"/>
                </a:cubicBezTo>
                <a:lnTo>
                  <a:pt x="1794" y="948"/>
                </a:lnTo>
                <a:lnTo>
                  <a:pt x="1760" y="948"/>
                </a:lnTo>
                <a:lnTo>
                  <a:pt x="1760" y="930"/>
                </a:lnTo>
                <a:lnTo>
                  <a:pt x="1815" y="930"/>
                </a:lnTo>
                <a:lnTo>
                  <a:pt x="1815" y="1002"/>
                </a:lnTo>
                <a:close/>
                <a:moveTo>
                  <a:pt x="1853" y="936"/>
                </a:moveTo>
                <a:cubicBezTo>
                  <a:pt x="1853" y="910"/>
                  <a:pt x="1859" y="890"/>
                  <a:pt x="1873" y="875"/>
                </a:cubicBezTo>
                <a:cubicBezTo>
                  <a:pt x="1887" y="860"/>
                  <a:pt x="1905" y="853"/>
                  <a:pt x="1929" y="853"/>
                </a:cubicBezTo>
                <a:cubicBezTo>
                  <a:pt x="1951" y="853"/>
                  <a:pt x="1968" y="860"/>
                  <a:pt x="1982" y="875"/>
                </a:cubicBezTo>
                <a:cubicBezTo>
                  <a:pt x="1995" y="889"/>
                  <a:pt x="2002" y="908"/>
                  <a:pt x="2002" y="932"/>
                </a:cubicBezTo>
                <a:cubicBezTo>
                  <a:pt x="2002" y="957"/>
                  <a:pt x="1995" y="978"/>
                  <a:pt x="1981" y="993"/>
                </a:cubicBezTo>
                <a:cubicBezTo>
                  <a:pt x="1967" y="1007"/>
                  <a:pt x="1949" y="1015"/>
                  <a:pt x="1926" y="1015"/>
                </a:cubicBezTo>
                <a:cubicBezTo>
                  <a:pt x="1904" y="1015"/>
                  <a:pt x="1886" y="1008"/>
                  <a:pt x="1873" y="993"/>
                </a:cubicBezTo>
                <a:cubicBezTo>
                  <a:pt x="1859" y="978"/>
                  <a:pt x="1853" y="959"/>
                  <a:pt x="1853" y="936"/>
                </a:cubicBezTo>
                <a:close/>
                <a:moveTo>
                  <a:pt x="1874" y="934"/>
                </a:moveTo>
                <a:cubicBezTo>
                  <a:pt x="1874" y="953"/>
                  <a:pt x="1879" y="968"/>
                  <a:pt x="1888" y="980"/>
                </a:cubicBezTo>
                <a:cubicBezTo>
                  <a:pt x="1898" y="991"/>
                  <a:pt x="1911" y="997"/>
                  <a:pt x="1926" y="997"/>
                </a:cubicBezTo>
                <a:cubicBezTo>
                  <a:pt x="1943" y="997"/>
                  <a:pt x="1956" y="991"/>
                  <a:pt x="1966" y="980"/>
                </a:cubicBezTo>
                <a:cubicBezTo>
                  <a:pt x="1975" y="969"/>
                  <a:pt x="1980" y="954"/>
                  <a:pt x="1980" y="934"/>
                </a:cubicBezTo>
                <a:cubicBezTo>
                  <a:pt x="1980" y="914"/>
                  <a:pt x="1976" y="898"/>
                  <a:pt x="1966" y="887"/>
                </a:cubicBezTo>
                <a:cubicBezTo>
                  <a:pt x="1957" y="876"/>
                  <a:pt x="1944" y="871"/>
                  <a:pt x="1928" y="871"/>
                </a:cubicBezTo>
                <a:cubicBezTo>
                  <a:pt x="1912" y="871"/>
                  <a:pt x="1899" y="877"/>
                  <a:pt x="1889" y="888"/>
                </a:cubicBezTo>
                <a:cubicBezTo>
                  <a:pt x="1879" y="900"/>
                  <a:pt x="1874" y="915"/>
                  <a:pt x="1874" y="934"/>
                </a:cubicBezTo>
                <a:close/>
                <a:moveTo>
                  <a:pt x="276" y="257"/>
                </a:moveTo>
                <a:lnTo>
                  <a:pt x="276" y="601"/>
                </a:lnTo>
                <a:lnTo>
                  <a:pt x="444" y="601"/>
                </a:lnTo>
                <a:lnTo>
                  <a:pt x="444" y="639"/>
                </a:lnTo>
                <a:lnTo>
                  <a:pt x="158" y="639"/>
                </a:lnTo>
                <a:lnTo>
                  <a:pt x="158" y="257"/>
                </a:lnTo>
                <a:lnTo>
                  <a:pt x="276" y="257"/>
                </a:lnTo>
                <a:close/>
                <a:moveTo>
                  <a:pt x="786" y="74"/>
                </a:moveTo>
                <a:cubicBezTo>
                  <a:pt x="905" y="74"/>
                  <a:pt x="964" y="140"/>
                  <a:pt x="964" y="271"/>
                </a:cubicBezTo>
                <a:cubicBezTo>
                  <a:pt x="964" y="403"/>
                  <a:pt x="904" y="469"/>
                  <a:pt x="782" y="469"/>
                </a:cubicBezTo>
                <a:cubicBezTo>
                  <a:pt x="661" y="469"/>
                  <a:pt x="600" y="401"/>
                  <a:pt x="600" y="267"/>
                </a:cubicBezTo>
                <a:cubicBezTo>
                  <a:pt x="600" y="138"/>
                  <a:pt x="662" y="74"/>
                  <a:pt x="786" y="74"/>
                </a:cubicBezTo>
                <a:close/>
                <a:moveTo>
                  <a:pt x="782" y="104"/>
                </a:moveTo>
                <a:cubicBezTo>
                  <a:pt x="760" y="104"/>
                  <a:pt x="745" y="116"/>
                  <a:pt x="737" y="139"/>
                </a:cubicBezTo>
                <a:cubicBezTo>
                  <a:pt x="729" y="162"/>
                  <a:pt x="725" y="206"/>
                  <a:pt x="725" y="271"/>
                </a:cubicBezTo>
                <a:cubicBezTo>
                  <a:pt x="725" y="337"/>
                  <a:pt x="729" y="381"/>
                  <a:pt x="737" y="404"/>
                </a:cubicBezTo>
                <a:cubicBezTo>
                  <a:pt x="745" y="427"/>
                  <a:pt x="760" y="438"/>
                  <a:pt x="782" y="438"/>
                </a:cubicBezTo>
                <a:cubicBezTo>
                  <a:pt x="805" y="438"/>
                  <a:pt x="820" y="427"/>
                  <a:pt x="828" y="404"/>
                </a:cubicBezTo>
                <a:cubicBezTo>
                  <a:pt x="836" y="381"/>
                  <a:pt x="840" y="337"/>
                  <a:pt x="840" y="271"/>
                </a:cubicBezTo>
                <a:cubicBezTo>
                  <a:pt x="840" y="206"/>
                  <a:pt x="836" y="162"/>
                  <a:pt x="828" y="139"/>
                </a:cubicBezTo>
                <a:cubicBezTo>
                  <a:pt x="820" y="116"/>
                  <a:pt x="805" y="104"/>
                  <a:pt x="782" y="104"/>
                </a:cubicBezTo>
                <a:close/>
                <a:moveTo>
                  <a:pt x="1256" y="439"/>
                </a:moveTo>
                <a:lnTo>
                  <a:pt x="1425" y="439"/>
                </a:lnTo>
                <a:lnTo>
                  <a:pt x="1425" y="645"/>
                </a:lnTo>
                <a:lnTo>
                  <a:pt x="1387" y="645"/>
                </a:lnTo>
                <a:lnTo>
                  <a:pt x="1374" y="619"/>
                </a:lnTo>
                <a:cubicBezTo>
                  <a:pt x="1341" y="641"/>
                  <a:pt x="1306" y="652"/>
                  <a:pt x="1270" y="652"/>
                </a:cubicBezTo>
                <a:cubicBezTo>
                  <a:pt x="1209" y="652"/>
                  <a:pt x="1162" y="635"/>
                  <a:pt x="1128" y="601"/>
                </a:cubicBezTo>
                <a:cubicBezTo>
                  <a:pt x="1095" y="567"/>
                  <a:pt x="1078" y="519"/>
                  <a:pt x="1078" y="458"/>
                </a:cubicBezTo>
                <a:cubicBezTo>
                  <a:pt x="1078" y="398"/>
                  <a:pt x="1096" y="350"/>
                  <a:pt x="1131" y="313"/>
                </a:cubicBezTo>
                <a:cubicBezTo>
                  <a:pt x="1167" y="276"/>
                  <a:pt x="1213" y="257"/>
                  <a:pt x="1271" y="257"/>
                </a:cubicBezTo>
                <a:cubicBezTo>
                  <a:pt x="1346" y="257"/>
                  <a:pt x="1392" y="293"/>
                  <a:pt x="1409" y="365"/>
                </a:cubicBezTo>
                <a:lnTo>
                  <a:pt x="1353" y="389"/>
                </a:lnTo>
                <a:lnTo>
                  <a:pt x="1353" y="380"/>
                </a:lnTo>
                <a:lnTo>
                  <a:pt x="1352" y="359"/>
                </a:lnTo>
                <a:cubicBezTo>
                  <a:pt x="1348" y="314"/>
                  <a:pt x="1326" y="291"/>
                  <a:pt x="1285" y="291"/>
                </a:cubicBezTo>
                <a:cubicBezTo>
                  <a:pt x="1255" y="291"/>
                  <a:pt x="1234" y="303"/>
                  <a:pt x="1223" y="327"/>
                </a:cubicBezTo>
                <a:cubicBezTo>
                  <a:pt x="1212" y="351"/>
                  <a:pt x="1207" y="396"/>
                  <a:pt x="1207" y="461"/>
                </a:cubicBezTo>
                <a:cubicBezTo>
                  <a:pt x="1207" y="521"/>
                  <a:pt x="1211" y="563"/>
                  <a:pt x="1220" y="585"/>
                </a:cubicBezTo>
                <a:cubicBezTo>
                  <a:pt x="1229" y="606"/>
                  <a:pt x="1246" y="617"/>
                  <a:pt x="1271" y="617"/>
                </a:cubicBezTo>
                <a:cubicBezTo>
                  <a:pt x="1301" y="617"/>
                  <a:pt x="1316" y="602"/>
                  <a:pt x="1316" y="571"/>
                </a:cubicBezTo>
                <a:lnTo>
                  <a:pt x="1316" y="478"/>
                </a:lnTo>
                <a:lnTo>
                  <a:pt x="1256" y="478"/>
                </a:lnTo>
                <a:lnTo>
                  <a:pt x="1256" y="439"/>
                </a:lnTo>
                <a:close/>
                <a:moveTo>
                  <a:pt x="1775" y="79"/>
                </a:moveTo>
                <a:cubicBezTo>
                  <a:pt x="1894" y="79"/>
                  <a:pt x="1954" y="145"/>
                  <a:pt x="1954" y="276"/>
                </a:cubicBezTo>
                <a:cubicBezTo>
                  <a:pt x="1954" y="408"/>
                  <a:pt x="1893" y="474"/>
                  <a:pt x="1772" y="474"/>
                </a:cubicBezTo>
                <a:cubicBezTo>
                  <a:pt x="1651" y="474"/>
                  <a:pt x="1590" y="406"/>
                  <a:pt x="1590" y="272"/>
                </a:cubicBezTo>
                <a:cubicBezTo>
                  <a:pt x="1590" y="143"/>
                  <a:pt x="1652" y="79"/>
                  <a:pt x="1775" y="79"/>
                </a:cubicBezTo>
                <a:close/>
                <a:moveTo>
                  <a:pt x="1772" y="109"/>
                </a:moveTo>
                <a:cubicBezTo>
                  <a:pt x="1750" y="109"/>
                  <a:pt x="1734" y="121"/>
                  <a:pt x="1726" y="144"/>
                </a:cubicBezTo>
                <a:cubicBezTo>
                  <a:pt x="1719" y="167"/>
                  <a:pt x="1715" y="211"/>
                  <a:pt x="1715" y="276"/>
                </a:cubicBezTo>
                <a:cubicBezTo>
                  <a:pt x="1715" y="342"/>
                  <a:pt x="1719" y="386"/>
                  <a:pt x="1726" y="409"/>
                </a:cubicBezTo>
                <a:cubicBezTo>
                  <a:pt x="1734" y="432"/>
                  <a:pt x="1750" y="443"/>
                  <a:pt x="1772" y="443"/>
                </a:cubicBezTo>
                <a:cubicBezTo>
                  <a:pt x="1794" y="443"/>
                  <a:pt x="1810" y="432"/>
                  <a:pt x="1818" y="409"/>
                </a:cubicBezTo>
                <a:cubicBezTo>
                  <a:pt x="1825" y="386"/>
                  <a:pt x="1829" y="342"/>
                  <a:pt x="1829" y="276"/>
                </a:cubicBezTo>
                <a:cubicBezTo>
                  <a:pt x="1829" y="211"/>
                  <a:pt x="1825" y="167"/>
                  <a:pt x="1818" y="144"/>
                </a:cubicBezTo>
                <a:cubicBezTo>
                  <a:pt x="1810" y="121"/>
                  <a:pt x="1794" y="109"/>
                  <a:pt x="1772" y="109"/>
                </a:cubicBezTo>
                <a:close/>
                <a:moveTo>
                  <a:pt x="474" y="0"/>
                </a:moveTo>
                <a:lnTo>
                  <a:pt x="1067" y="0"/>
                </a:lnTo>
                <a:lnTo>
                  <a:pt x="1067" y="593"/>
                </a:lnTo>
                <a:lnTo>
                  <a:pt x="601" y="593"/>
                </a:lnTo>
                <a:lnTo>
                  <a:pt x="601" y="547"/>
                </a:lnTo>
                <a:lnTo>
                  <a:pt x="1021" y="547"/>
                </a:lnTo>
                <a:lnTo>
                  <a:pt x="1021" y="46"/>
                </a:lnTo>
                <a:lnTo>
                  <a:pt x="520" y="46"/>
                </a:lnTo>
                <a:lnTo>
                  <a:pt x="520" y="147"/>
                </a:lnTo>
                <a:lnTo>
                  <a:pt x="474" y="147"/>
                </a:lnTo>
                <a:lnTo>
                  <a:pt x="474" y="0"/>
                </a:lnTo>
                <a:close/>
                <a:moveTo>
                  <a:pt x="0" y="155"/>
                </a:moveTo>
                <a:lnTo>
                  <a:pt x="593" y="155"/>
                </a:lnTo>
                <a:lnTo>
                  <a:pt x="593" y="747"/>
                </a:lnTo>
                <a:lnTo>
                  <a:pt x="0" y="747"/>
                </a:lnTo>
                <a:lnTo>
                  <a:pt x="0" y="155"/>
                </a:lnTo>
                <a:close/>
                <a:moveTo>
                  <a:pt x="46" y="201"/>
                </a:moveTo>
                <a:lnTo>
                  <a:pt x="547" y="201"/>
                </a:lnTo>
                <a:lnTo>
                  <a:pt x="547" y="701"/>
                </a:lnTo>
                <a:lnTo>
                  <a:pt x="46" y="701"/>
                </a:lnTo>
                <a:lnTo>
                  <a:pt x="46" y="201"/>
                </a:lnTo>
                <a:close/>
                <a:moveTo>
                  <a:pt x="1077" y="155"/>
                </a:moveTo>
                <a:lnTo>
                  <a:pt x="1554" y="155"/>
                </a:lnTo>
                <a:lnTo>
                  <a:pt x="1554" y="747"/>
                </a:lnTo>
                <a:lnTo>
                  <a:pt x="961" y="747"/>
                </a:lnTo>
                <a:lnTo>
                  <a:pt x="961" y="603"/>
                </a:lnTo>
                <a:lnTo>
                  <a:pt x="1007" y="603"/>
                </a:lnTo>
                <a:lnTo>
                  <a:pt x="1007" y="701"/>
                </a:lnTo>
                <a:lnTo>
                  <a:pt x="1508" y="701"/>
                </a:lnTo>
                <a:lnTo>
                  <a:pt x="1508" y="201"/>
                </a:lnTo>
                <a:lnTo>
                  <a:pt x="1077" y="201"/>
                </a:lnTo>
                <a:lnTo>
                  <a:pt x="1077" y="155"/>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71" name="Freeform 50"/>
          <p:cNvSpPr>
            <a:spLocks noEditPoints="1"/>
          </p:cNvSpPr>
          <p:nvPr/>
        </p:nvSpPr>
        <p:spPr bwMode="auto">
          <a:xfrm>
            <a:off x="2496252" y="3034438"/>
            <a:ext cx="417444" cy="789931"/>
          </a:xfrm>
          <a:custGeom>
            <a:avLst/>
            <a:gdLst>
              <a:gd name="T0" fmla="*/ 255 w 504"/>
              <a:gd name="T1" fmla="*/ 0 h 955"/>
              <a:gd name="T2" fmla="*/ 87 w 504"/>
              <a:gd name="T3" fmla="*/ 349 h 955"/>
              <a:gd name="T4" fmla="*/ 423 w 504"/>
              <a:gd name="T5" fmla="*/ 168 h 955"/>
              <a:gd name="T6" fmla="*/ 460 w 504"/>
              <a:gd name="T7" fmla="*/ 393 h 955"/>
              <a:gd name="T8" fmla="*/ 294 w 504"/>
              <a:gd name="T9" fmla="*/ 685 h 955"/>
              <a:gd name="T10" fmla="*/ 214 w 504"/>
              <a:gd name="T11" fmla="*/ 683 h 955"/>
              <a:gd name="T12" fmla="*/ 44 w 504"/>
              <a:gd name="T13" fmla="*/ 393 h 955"/>
              <a:gd name="T14" fmla="*/ 0 w 504"/>
              <a:gd name="T15" fmla="*/ 481 h 955"/>
              <a:gd name="T16" fmla="*/ 201 w 504"/>
              <a:gd name="T17" fmla="*/ 726 h 955"/>
              <a:gd name="T18" fmla="*/ 201 w 504"/>
              <a:gd name="T19" fmla="*/ 726 h 955"/>
              <a:gd name="T20" fmla="*/ 201 w 504"/>
              <a:gd name="T21" fmla="*/ 726 h 955"/>
              <a:gd name="T22" fmla="*/ 211 w 504"/>
              <a:gd name="T23" fmla="*/ 738 h 955"/>
              <a:gd name="T24" fmla="*/ 211 w 504"/>
              <a:gd name="T25" fmla="*/ 824 h 955"/>
              <a:gd name="T26" fmla="*/ 103 w 504"/>
              <a:gd name="T27" fmla="*/ 839 h 955"/>
              <a:gd name="T28" fmla="*/ 103 w 504"/>
              <a:gd name="T29" fmla="*/ 955 h 955"/>
              <a:gd name="T30" fmla="*/ 465 w 504"/>
              <a:gd name="T31" fmla="*/ 897 h 955"/>
              <a:gd name="T32" fmla="*/ 311 w 504"/>
              <a:gd name="T33" fmla="*/ 839 h 955"/>
              <a:gd name="T34" fmla="*/ 296 w 504"/>
              <a:gd name="T35" fmla="*/ 821 h 955"/>
              <a:gd name="T36" fmla="*/ 296 w 504"/>
              <a:gd name="T37" fmla="*/ 740 h 955"/>
              <a:gd name="T38" fmla="*/ 309 w 504"/>
              <a:gd name="T39" fmla="*/ 727 h 955"/>
              <a:gd name="T40" fmla="*/ 504 w 504"/>
              <a:gd name="T41" fmla="*/ 481 h 955"/>
              <a:gd name="T42" fmla="*/ 504 w 504"/>
              <a:gd name="T43" fmla="*/ 392 h 955"/>
              <a:gd name="T44" fmla="*/ 305 w 504"/>
              <a:gd name="T45" fmla="*/ 728 h 955"/>
              <a:gd name="T46" fmla="*/ 296 w 504"/>
              <a:gd name="T47" fmla="*/ 740 h 955"/>
              <a:gd name="T48" fmla="*/ 211 w 504"/>
              <a:gd name="T49" fmla="*/ 728 h 955"/>
              <a:gd name="T50" fmla="*/ 87 w 504"/>
              <a:gd name="T51" fmla="*/ 472 h 955"/>
              <a:gd name="T52" fmla="*/ 423 w 504"/>
              <a:gd name="T53" fmla="*/ 472 h 955"/>
              <a:gd name="T54" fmla="*/ 87 w 504"/>
              <a:gd name="T55" fmla="*/ 393 h 955"/>
              <a:gd name="T56" fmla="*/ 333 w 504"/>
              <a:gd name="T57" fmla="*/ 93 h 955"/>
              <a:gd name="T58" fmla="*/ 355 w 504"/>
              <a:gd name="T59" fmla="*/ 115 h 955"/>
              <a:gd name="T60" fmla="*/ 311 w 504"/>
              <a:gd name="T61" fmla="*/ 115 h 955"/>
              <a:gd name="T62" fmla="*/ 170 w 504"/>
              <a:gd name="T63" fmla="*/ 301 h 955"/>
              <a:gd name="T64" fmla="*/ 141 w 504"/>
              <a:gd name="T65" fmla="*/ 272 h 955"/>
              <a:gd name="T66" fmla="*/ 199 w 504"/>
              <a:gd name="T67" fmla="*/ 272 h 955"/>
              <a:gd name="T68" fmla="*/ 170 w 504"/>
              <a:gd name="T69" fmla="*/ 219 h 955"/>
              <a:gd name="T70" fmla="*/ 141 w 504"/>
              <a:gd name="T71" fmla="*/ 190 h 955"/>
              <a:gd name="T72" fmla="*/ 199 w 504"/>
              <a:gd name="T73" fmla="*/ 190 h 955"/>
              <a:gd name="T74" fmla="*/ 177 w 504"/>
              <a:gd name="T75" fmla="*/ 137 h 955"/>
              <a:gd name="T76" fmla="*/ 155 w 504"/>
              <a:gd name="T77" fmla="*/ 115 h 955"/>
              <a:gd name="T78" fmla="*/ 199 w 504"/>
              <a:gd name="T79" fmla="*/ 115 h 955"/>
              <a:gd name="T80" fmla="*/ 255 w 504"/>
              <a:gd name="T81" fmla="*/ 301 h 955"/>
              <a:gd name="T82" fmla="*/ 226 w 504"/>
              <a:gd name="T83" fmla="*/ 272 h 955"/>
              <a:gd name="T84" fmla="*/ 284 w 504"/>
              <a:gd name="T85" fmla="*/ 272 h 955"/>
              <a:gd name="T86" fmla="*/ 255 w 504"/>
              <a:gd name="T87" fmla="*/ 208 h 955"/>
              <a:gd name="T88" fmla="*/ 226 w 504"/>
              <a:gd name="T89" fmla="*/ 179 h 955"/>
              <a:gd name="T90" fmla="*/ 284 w 504"/>
              <a:gd name="T91" fmla="*/ 179 h 955"/>
              <a:gd name="T92" fmla="*/ 255 w 504"/>
              <a:gd name="T93" fmla="*/ 121 h 955"/>
              <a:gd name="T94" fmla="*/ 226 w 504"/>
              <a:gd name="T95" fmla="*/ 92 h 955"/>
              <a:gd name="T96" fmla="*/ 284 w 504"/>
              <a:gd name="T97" fmla="*/ 92 h 955"/>
              <a:gd name="T98" fmla="*/ 340 w 504"/>
              <a:gd name="T99" fmla="*/ 301 h 955"/>
              <a:gd name="T100" fmla="*/ 311 w 504"/>
              <a:gd name="T101" fmla="*/ 272 h 955"/>
              <a:gd name="T102" fmla="*/ 369 w 504"/>
              <a:gd name="T103" fmla="*/ 272 h 955"/>
              <a:gd name="T104" fmla="*/ 340 w 504"/>
              <a:gd name="T105" fmla="*/ 219 h 955"/>
              <a:gd name="T106" fmla="*/ 311 w 504"/>
              <a:gd name="T107" fmla="*/ 190 h 955"/>
              <a:gd name="T108" fmla="*/ 369 w 504"/>
              <a:gd name="T109" fmla="*/ 19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 h="955">
                <a:moveTo>
                  <a:pt x="423" y="168"/>
                </a:moveTo>
                <a:cubicBezTo>
                  <a:pt x="423" y="75"/>
                  <a:pt x="348" y="0"/>
                  <a:pt x="255" y="0"/>
                </a:cubicBezTo>
                <a:cubicBezTo>
                  <a:pt x="163" y="0"/>
                  <a:pt x="87" y="75"/>
                  <a:pt x="87" y="168"/>
                </a:cubicBezTo>
                <a:lnTo>
                  <a:pt x="87" y="349"/>
                </a:lnTo>
                <a:lnTo>
                  <a:pt x="423" y="349"/>
                </a:lnTo>
                <a:lnTo>
                  <a:pt x="423" y="168"/>
                </a:lnTo>
                <a:close/>
                <a:moveTo>
                  <a:pt x="460" y="392"/>
                </a:moveTo>
                <a:lnTo>
                  <a:pt x="460" y="393"/>
                </a:lnTo>
                <a:lnTo>
                  <a:pt x="460" y="481"/>
                </a:lnTo>
                <a:cubicBezTo>
                  <a:pt x="460" y="585"/>
                  <a:pt x="389" y="669"/>
                  <a:pt x="294" y="685"/>
                </a:cubicBezTo>
                <a:cubicBezTo>
                  <a:pt x="283" y="687"/>
                  <a:pt x="271" y="688"/>
                  <a:pt x="259" y="688"/>
                </a:cubicBezTo>
                <a:cubicBezTo>
                  <a:pt x="244" y="688"/>
                  <a:pt x="228" y="687"/>
                  <a:pt x="214" y="683"/>
                </a:cubicBezTo>
                <a:cubicBezTo>
                  <a:pt x="118" y="663"/>
                  <a:pt x="44" y="578"/>
                  <a:pt x="44" y="481"/>
                </a:cubicBezTo>
                <a:lnTo>
                  <a:pt x="44" y="393"/>
                </a:lnTo>
                <a:lnTo>
                  <a:pt x="0" y="393"/>
                </a:lnTo>
                <a:lnTo>
                  <a:pt x="0" y="481"/>
                </a:lnTo>
                <a:cubicBezTo>
                  <a:pt x="0" y="598"/>
                  <a:pt x="87" y="699"/>
                  <a:pt x="200" y="726"/>
                </a:cubicBezTo>
                <a:cubicBezTo>
                  <a:pt x="200" y="726"/>
                  <a:pt x="200" y="726"/>
                  <a:pt x="201" y="726"/>
                </a:cubicBezTo>
                <a:lnTo>
                  <a:pt x="201" y="726"/>
                </a:lnTo>
                <a:lnTo>
                  <a:pt x="201" y="726"/>
                </a:lnTo>
                <a:lnTo>
                  <a:pt x="201" y="726"/>
                </a:lnTo>
                <a:lnTo>
                  <a:pt x="201" y="726"/>
                </a:lnTo>
                <a:lnTo>
                  <a:pt x="201" y="726"/>
                </a:lnTo>
                <a:cubicBezTo>
                  <a:pt x="207" y="727"/>
                  <a:pt x="211" y="732"/>
                  <a:pt x="211" y="738"/>
                </a:cubicBezTo>
                <a:lnTo>
                  <a:pt x="211" y="821"/>
                </a:lnTo>
                <a:lnTo>
                  <a:pt x="211" y="824"/>
                </a:lnTo>
                <a:cubicBezTo>
                  <a:pt x="211" y="832"/>
                  <a:pt x="204" y="839"/>
                  <a:pt x="195" y="839"/>
                </a:cubicBezTo>
                <a:lnTo>
                  <a:pt x="103" y="839"/>
                </a:lnTo>
                <a:cubicBezTo>
                  <a:pt x="71" y="839"/>
                  <a:pt x="45" y="865"/>
                  <a:pt x="45" y="897"/>
                </a:cubicBezTo>
                <a:cubicBezTo>
                  <a:pt x="45" y="929"/>
                  <a:pt x="71" y="955"/>
                  <a:pt x="103" y="955"/>
                </a:cubicBezTo>
                <a:lnTo>
                  <a:pt x="407" y="955"/>
                </a:lnTo>
                <a:cubicBezTo>
                  <a:pt x="439" y="955"/>
                  <a:pt x="465" y="929"/>
                  <a:pt x="465" y="897"/>
                </a:cubicBezTo>
                <a:cubicBezTo>
                  <a:pt x="465" y="865"/>
                  <a:pt x="439" y="839"/>
                  <a:pt x="407" y="839"/>
                </a:cubicBezTo>
                <a:lnTo>
                  <a:pt x="311" y="839"/>
                </a:lnTo>
                <a:cubicBezTo>
                  <a:pt x="303" y="839"/>
                  <a:pt x="296" y="832"/>
                  <a:pt x="296" y="824"/>
                </a:cubicBezTo>
                <a:lnTo>
                  <a:pt x="296" y="821"/>
                </a:lnTo>
                <a:lnTo>
                  <a:pt x="296" y="740"/>
                </a:lnTo>
                <a:lnTo>
                  <a:pt x="296" y="740"/>
                </a:lnTo>
                <a:cubicBezTo>
                  <a:pt x="296" y="735"/>
                  <a:pt x="300" y="730"/>
                  <a:pt x="305" y="728"/>
                </a:cubicBezTo>
                <a:cubicBezTo>
                  <a:pt x="306" y="728"/>
                  <a:pt x="307" y="727"/>
                  <a:pt x="309" y="727"/>
                </a:cubicBezTo>
                <a:cubicBezTo>
                  <a:pt x="309" y="727"/>
                  <a:pt x="309" y="727"/>
                  <a:pt x="309" y="727"/>
                </a:cubicBezTo>
                <a:cubicBezTo>
                  <a:pt x="421" y="704"/>
                  <a:pt x="504" y="604"/>
                  <a:pt x="504" y="481"/>
                </a:cubicBezTo>
                <a:lnTo>
                  <a:pt x="504" y="393"/>
                </a:lnTo>
                <a:lnTo>
                  <a:pt x="504" y="392"/>
                </a:lnTo>
                <a:lnTo>
                  <a:pt x="460" y="392"/>
                </a:lnTo>
                <a:close/>
                <a:moveTo>
                  <a:pt x="305" y="728"/>
                </a:moveTo>
                <a:cubicBezTo>
                  <a:pt x="302" y="729"/>
                  <a:pt x="299" y="729"/>
                  <a:pt x="296" y="730"/>
                </a:cubicBezTo>
                <a:lnTo>
                  <a:pt x="296" y="740"/>
                </a:lnTo>
                <a:moveTo>
                  <a:pt x="211" y="738"/>
                </a:moveTo>
                <a:lnTo>
                  <a:pt x="211" y="728"/>
                </a:lnTo>
                <a:cubicBezTo>
                  <a:pt x="207" y="727"/>
                  <a:pt x="204" y="726"/>
                  <a:pt x="201" y="726"/>
                </a:cubicBezTo>
                <a:moveTo>
                  <a:pt x="87" y="472"/>
                </a:moveTo>
                <a:cubicBezTo>
                  <a:pt x="87" y="565"/>
                  <a:pt x="163" y="640"/>
                  <a:pt x="255" y="640"/>
                </a:cubicBezTo>
                <a:cubicBezTo>
                  <a:pt x="348" y="640"/>
                  <a:pt x="423" y="565"/>
                  <a:pt x="423" y="472"/>
                </a:cubicBezTo>
                <a:lnTo>
                  <a:pt x="423" y="393"/>
                </a:lnTo>
                <a:lnTo>
                  <a:pt x="87" y="393"/>
                </a:lnTo>
                <a:lnTo>
                  <a:pt x="87" y="472"/>
                </a:lnTo>
                <a:close/>
                <a:moveTo>
                  <a:pt x="333" y="93"/>
                </a:moveTo>
                <a:lnTo>
                  <a:pt x="333" y="93"/>
                </a:lnTo>
                <a:cubicBezTo>
                  <a:pt x="346" y="93"/>
                  <a:pt x="355" y="103"/>
                  <a:pt x="355" y="115"/>
                </a:cubicBezTo>
                <a:cubicBezTo>
                  <a:pt x="355" y="127"/>
                  <a:pt x="346" y="137"/>
                  <a:pt x="333" y="137"/>
                </a:cubicBezTo>
                <a:cubicBezTo>
                  <a:pt x="321" y="137"/>
                  <a:pt x="311" y="127"/>
                  <a:pt x="311" y="115"/>
                </a:cubicBezTo>
                <a:cubicBezTo>
                  <a:pt x="311" y="103"/>
                  <a:pt x="321" y="93"/>
                  <a:pt x="333" y="93"/>
                </a:cubicBezTo>
                <a:close/>
                <a:moveTo>
                  <a:pt x="170" y="301"/>
                </a:moveTo>
                <a:lnTo>
                  <a:pt x="170" y="301"/>
                </a:lnTo>
                <a:cubicBezTo>
                  <a:pt x="154" y="301"/>
                  <a:pt x="141" y="288"/>
                  <a:pt x="141" y="272"/>
                </a:cubicBezTo>
                <a:cubicBezTo>
                  <a:pt x="141" y="256"/>
                  <a:pt x="154" y="243"/>
                  <a:pt x="170" y="243"/>
                </a:cubicBezTo>
                <a:cubicBezTo>
                  <a:pt x="186" y="243"/>
                  <a:pt x="199" y="256"/>
                  <a:pt x="199" y="272"/>
                </a:cubicBezTo>
                <a:cubicBezTo>
                  <a:pt x="199" y="288"/>
                  <a:pt x="186" y="301"/>
                  <a:pt x="170" y="301"/>
                </a:cubicBezTo>
                <a:close/>
                <a:moveTo>
                  <a:pt x="170" y="219"/>
                </a:moveTo>
                <a:lnTo>
                  <a:pt x="170" y="219"/>
                </a:lnTo>
                <a:cubicBezTo>
                  <a:pt x="154" y="219"/>
                  <a:pt x="141" y="206"/>
                  <a:pt x="141" y="190"/>
                </a:cubicBezTo>
                <a:cubicBezTo>
                  <a:pt x="141" y="174"/>
                  <a:pt x="154" y="161"/>
                  <a:pt x="170" y="161"/>
                </a:cubicBezTo>
                <a:cubicBezTo>
                  <a:pt x="186" y="161"/>
                  <a:pt x="199" y="174"/>
                  <a:pt x="199" y="190"/>
                </a:cubicBezTo>
                <a:cubicBezTo>
                  <a:pt x="199" y="206"/>
                  <a:pt x="186" y="219"/>
                  <a:pt x="170" y="219"/>
                </a:cubicBezTo>
                <a:close/>
                <a:moveTo>
                  <a:pt x="177" y="137"/>
                </a:moveTo>
                <a:lnTo>
                  <a:pt x="177" y="137"/>
                </a:lnTo>
                <a:cubicBezTo>
                  <a:pt x="165" y="137"/>
                  <a:pt x="155" y="127"/>
                  <a:pt x="155" y="115"/>
                </a:cubicBezTo>
                <a:cubicBezTo>
                  <a:pt x="155" y="103"/>
                  <a:pt x="165" y="93"/>
                  <a:pt x="177" y="93"/>
                </a:cubicBezTo>
                <a:cubicBezTo>
                  <a:pt x="189" y="93"/>
                  <a:pt x="199" y="103"/>
                  <a:pt x="199" y="115"/>
                </a:cubicBezTo>
                <a:cubicBezTo>
                  <a:pt x="199" y="127"/>
                  <a:pt x="189" y="137"/>
                  <a:pt x="177" y="137"/>
                </a:cubicBezTo>
                <a:close/>
                <a:moveTo>
                  <a:pt x="255" y="301"/>
                </a:moveTo>
                <a:lnTo>
                  <a:pt x="255" y="301"/>
                </a:lnTo>
                <a:cubicBezTo>
                  <a:pt x="239" y="301"/>
                  <a:pt x="226" y="288"/>
                  <a:pt x="226" y="272"/>
                </a:cubicBezTo>
                <a:cubicBezTo>
                  <a:pt x="226" y="256"/>
                  <a:pt x="239" y="243"/>
                  <a:pt x="255" y="243"/>
                </a:cubicBezTo>
                <a:cubicBezTo>
                  <a:pt x="271" y="243"/>
                  <a:pt x="284" y="256"/>
                  <a:pt x="284" y="272"/>
                </a:cubicBezTo>
                <a:cubicBezTo>
                  <a:pt x="284" y="288"/>
                  <a:pt x="271" y="301"/>
                  <a:pt x="255" y="301"/>
                </a:cubicBezTo>
                <a:close/>
                <a:moveTo>
                  <a:pt x="255" y="208"/>
                </a:moveTo>
                <a:lnTo>
                  <a:pt x="255" y="208"/>
                </a:lnTo>
                <a:cubicBezTo>
                  <a:pt x="239" y="208"/>
                  <a:pt x="226" y="195"/>
                  <a:pt x="226" y="179"/>
                </a:cubicBezTo>
                <a:cubicBezTo>
                  <a:pt x="226" y="163"/>
                  <a:pt x="239" y="150"/>
                  <a:pt x="255" y="150"/>
                </a:cubicBezTo>
                <a:cubicBezTo>
                  <a:pt x="271" y="150"/>
                  <a:pt x="284" y="163"/>
                  <a:pt x="284" y="179"/>
                </a:cubicBezTo>
                <a:cubicBezTo>
                  <a:pt x="284" y="195"/>
                  <a:pt x="271" y="208"/>
                  <a:pt x="255" y="208"/>
                </a:cubicBezTo>
                <a:close/>
                <a:moveTo>
                  <a:pt x="255" y="121"/>
                </a:moveTo>
                <a:lnTo>
                  <a:pt x="255" y="121"/>
                </a:lnTo>
                <a:cubicBezTo>
                  <a:pt x="239" y="121"/>
                  <a:pt x="226" y="108"/>
                  <a:pt x="226" y="92"/>
                </a:cubicBezTo>
                <a:cubicBezTo>
                  <a:pt x="226" y="76"/>
                  <a:pt x="239" y="63"/>
                  <a:pt x="255" y="63"/>
                </a:cubicBezTo>
                <a:cubicBezTo>
                  <a:pt x="271" y="63"/>
                  <a:pt x="284" y="76"/>
                  <a:pt x="284" y="92"/>
                </a:cubicBezTo>
                <a:cubicBezTo>
                  <a:pt x="284" y="108"/>
                  <a:pt x="271" y="121"/>
                  <a:pt x="255" y="121"/>
                </a:cubicBezTo>
                <a:close/>
                <a:moveTo>
                  <a:pt x="340" y="301"/>
                </a:moveTo>
                <a:lnTo>
                  <a:pt x="340" y="301"/>
                </a:lnTo>
                <a:cubicBezTo>
                  <a:pt x="324" y="301"/>
                  <a:pt x="311" y="288"/>
                  <a:pt x="311" y="272"/>
                </a:cubicBezTo>
                <a:cubicBezTo>
                  <a:pt x="311" y="256"/>
                  <a:pt x="324" y="243"/>
                  <a:pt x="340" y="243"/>
                </a:cubicBezTo>
                <a:cubicBezTo>
                  <a:pt x="356" y="243"/>
                  <a:pt x="369" y="256"/>
                  <a:pt x="369" y="272"/>
                </a:cubicBezTo>
                <a:cubicBezTo>
                  <a:pt x="369" y="288"/>
                  <a:pt x="356" y="301"/>
                  <a:pt x="340" y="301"/>
                </a:cubicBezTo>
                <a:close/>
                <a:moveTo>
                  <a:pt x="340" y="219"/>
                </a:moveTo>
                <a:lnTo>
                  <a:pt x="340" y="219"/>
                </a:lnTo>
                <a:cubicBezTo>
                  <a:pt x="324" y="219"/>
                  <a:pt x="311" y="206"/>
                  <a:pt x="311" y="190"/>
                </a:cubicBezTo>
                <a:cubicBezTo>
                  <a:pt x="311" y="174"/>
                  <a:pt x="324" y="161"/>
                  <a:pt x="340" y="161"/>
                </a:cubicBezTo>
                <a:cubicBezTo>
                  <a:pt x="356" y="161"/>
                  <a:pt x="369" y="174"/>
                  <a:pt x="369" y="190"/>
                </a:cubicBezTo>
                <a:cubicBezTo>
                  <a:pt x="369" y="206"/>
                  <a:pt x="356" y="219"/>
                  <a:pt x="340" y="21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latin typeface="Arial" panose="020B0604020202020204" pitchFamily="34" charset="0"/>
              <a:ea typeface="宋体" panose="02010600030101010101" pitchFamily="2" charset="-122"/>
              <a:cs typeface="+mn-cs"/>
            </a:endParaRPr>
          </a:p>
        </p:txBody>
      </p:sp>
      <p:sp>
        <p:nvSpPr>
          <p:cNvPr id="47" name="文本框 46"/>
          <p:cNvSpPr txBox="1"/>
          <p:nvPr/>
        </p:nvSpPr>
        <p:spPr>
          <a:xfrm>
            <a:off x="4630160" y="1957094"/>
            <a:ext cx="7246154" cy="400110"/>
          </a:xfrm>
          <a:prstGeom prst="rect">
            <a:avLst/>
          </a:prstGeom>
          <a:noFill/>
        </p:spPr>
        <p:txBody>
          <a:bodyPr wrap="square" rtlCol="0">
            <a:spAutoFit/>
          </a:bodyPr>
          <a:lstStyle/>
          <a:p>
            <a:pPr algn="r"/>
            <a:r>
              <a:rPr lang="zh-CN" altLang="en-US" sz="2000">
                <a:solidFill>
                  <a:schemeClr val="accent1"/>
                </a:solidFill>
                <a:latin typeface="+mj-ea"/>
                <a:ea typeface="+mj-ea"/>
              </a:rPr>
              <a:t>公司简介 ｜公司制度 ｜工资福利｜行为规范｜礼仪规范</a:t>
            </a:r>
            <a:endParaRPr lang="zh-CN" altLang="en-US" sz="2000" dirty="0">
              <a:solidFill>
                <a:schemeClr val="accent1"/>
              </a:solidFill>
              <a:latin typeface="+mj-ea"/>
              <a:ea typeface="+mj-ea"/>
            </a:endParaRPr>
          </a:p>
        </p:txBody>
      </p:sp>
    </p:spTree>
  </p:cSld>
  <p:clrMapOvr>
    <a:masterClrMapping/>
  </p:clrMapOvr>
  <p:transition spd="slow" advTm="6046">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bwMode="auto">
          <a:xfrm>
            <a:off x="1611313" y="1707356"/>
            <a:ext cx="9852025" cy="3443288"/>
          </a:xfrm>
          <a:prstGeom prst="roundRect">
            <a:avLst>
              <a:gd name="adj" fmla="val 50000"/>
            </a:avLst>
          </a:prstGeom>
          <a:solidFill>
            <a:srgbClr val="FFFFFF"/>
          </a:solidFill>
          <a:ln w="15875" cap="flat">
            <a:solidFill>
              <a:schemeClr val="accent1">
                <a:lumMod val="60000"/>
                <a:lumOff val="40000"/>
              </a:schemeClr>
            </a:solidFill>
            <a:prstDash val="solid"/>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p>
        </p:txBody>
      </p:sp>
      <p:sp>
        <p:nvSpPr>
          <p:cNvPr id="25" name="Rectangle 7"/>
          <p:cNvSpPr>
            <a:spLocks noChangeArrowheads="1"/>
          </p:cNvSpPr>
          <p:nvPr/>
        </p:nvSpPr>
        <p:spPr bwMode="auto">
          <a:xfrm>
            <a:off x="0" y="2570956"/>
            <a:ext cx="1784350" cy="1644650"/>
          </a:xfrm>
          <a:prstGeom prst="rect">
            <a:avLst/>
          </a:prstGeom>
          <a:gradFill>
            <a:gsLst>
              <a:gs pos="60000">
                <a:schemeClr val="bg1"/>
              </a:gs>
              <a:gs pos="0">
                <a:srgbClr val="57D2E7"/>
              </a:gs>
              <a:gs pos="100000">
                <a:srgbClr val="1BA8BF"/>
              </a:gs>
            </a:gsLst>
            <a:lin ang="5400000" scaled="1"/>
          </a:gradFill>
          <a:ln w="28575"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6" name="TextBox 12"/>
          <p:cNvSpPr txBox="1"/>
          <p:nvPr/>
        </p:nvSpPr>
        <p:spPr>
          <a:xfrm>
            <a:off x="3362871" y="2202341"/>
            <a:ext cx="6722520" cy="1323439"/>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algn="l"/>
            <a:r>
              <a:rPr lang="zh-CN" altLang="en-US" sz="8000">
                <a:solidFill>
                  <a:schemeClr val="accent1"/>
                </a:solidFill>
              </a:rPr>
              <a:t>公司简介</a:t>
            </a:r>
            <a:endParaRPr lang="zh-CN" altLang="en-US" sz="8000">
              <a:solidFill>
                <a:schemeClr val="accent1"/>
              </a:solidFill>
            </a:endParaRPr>
          </a:p>
        </p:txBody>
      </p:sp>
      <p:sp>
        <p:nvSpPr>
          <p:cNvPr id="27" name="Freeform 21"/>
          <p:cNvSpPr>
            <a:spLocks noEditPoints="1"/>
          </p:cNvSpPr>
          <p:nvPr/>
        </p:nvSpPr>
        <p:spPr bwMode="auto">
          <a:xfrm>
            <a:off x="3547986" y="372596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28" tIns="45714" rIns="91428" bIns="45714" numCol="1" anchor="t" anchorCtr="0" compatLnSpc="1"/>
          <a:lstStyle/>
          <a:p>
            <a:endParaRPr lang="zh-CN" altLang="en-US" sz="1600">
              <a:solidFill>
                <a:schemeClr val="accent1"/>
              </a:solidFill>
            </a:endParaRPr>
          </a:p>
        </p:txBody>
      </p:sp>
      <p:sp>
        <p:nvSpPr>
          <p:cNvPr id="28" name="Freeform 21"/>
          <p:cNvSpPr>
            <a:spLocks noEditPoints="1"/>
          </p:cNvSpPr>
          <p:nvPr/>
        </p:nvSpPr>
        <p:spPr bwMode="auto">
          <a:xfrm>
            <a:off x="5652455" y="372596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28" tIns="45714" rIns="91428" bIns="45714" numCol="1" anchor="t" anchorCtr="0" compatLnSpc="1"/>
          <a:lstStyle/>
          <a:p>
            <a:endParaRPr lang="zh-CN" altLang="en-US" sz="1600">
              <a:solidFill>
                <a:schemeClr val="accent1"/>
              </a:solidFill>
            </a:endParaRPr>
          </a:p>
        </p:txBody>
      </p:sp>
      <p:sp>
        <p:nvSpPr>
          <p:cNvPr id="29" name="Freeform 21"/>
          <p:cNvSpPr>
            <a:spLocks noEditPoints="1"/>
          </p:cNvSpPr>
          <p:nvPr/>
        </p:nvSpPr>
        <p:spPr bwMode="auto">
          <a:xfrm>
            <a:off x="3547986" y="4125646"/>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28" tIns="45714" rIns="91428" bIns="45714" numCol="1" anchor="t" anchorCtr="0" compatLnSpc="1"/>
          <a:lstStyle/>
          <a:p>
            <a:endParaRPr lang="zh-CN" altLang="en-US" sz="1600">
              <a:solidFill>
                <a:schemeClr val="accent1"/>
              </a:solidFill>
            </a:endParaRPr>
          </a:p>
        </p:txBody>
      </p:sp>
      <p:sp>
        <p:nvSpPr>
          <p:cNvPr id="31" name="TextBox 9"/>
          <p:cNvSpPr txBox="1"/>
          <p:nvPr/>
        </p:nvSpPr>
        <p:spPr>
          <a:xfrm>
            <a:off x="3767504" y="3651714"/>
            <a:ext cx="1734549"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accent1"/>
                </a:solidFill>
              </a:rPr>
              <a:t>公司简介</a:t>
            </a:r>
            <a:endParaRPr lang="zh-CN" altLang="en-US" sz="1800" dirty="0">
              <a:solidFill>
                <a:schemeClr val="accent1"/>
              </a:solidFill>
            </a:endParaRPr>
          </a:p>
        </p:txBody>
      </p:sp>
      <p:sp>
        <p:nvSpPr>
          <p:cNvPr id="32" name="TextBox 10"/>
          <p:cNvSpPr txBox="1"/>
          <p:nvPr/>
        </p:nvSpPr>
        <p:spPr>
          <a:xfrm>
            <a:off x="3767504" y="4061280"/>
            <a:ext cx="1537325"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accent1"/>
                </a:solidFill>
              </a:rPr>
              <a:t>部门介绍</a:t>
            </a:r>
            <a:endParaRPr lang="zh-CN" altLang="en-US" sz="1800" dirty="0">
              <a:solidFill>
                <a:schemeClr val="accent1"/>
              </a:solidFill>
            </a:endParaRPr>
          </a:p>
        </p:txBody>
      </p:sp>
      <p:sp>
        <p:nvSpPr>
          <p:cNvPr id="33" name="TextBox 13"/>
          <p:cNvSpPr txBox="1"/>
          <p:nvPr/>
        </p:nvSpPr>
        <p:spPr>
          <a:xfrm>
            <a:off x="5847728" y="3651714"/>
            <a:ext cx="2431704"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accent1"/>
                </a:solidFill>
              </a:rPr>
              <a:t>发展历程</a:t>
            </a:r>
            <a:endParaRPr lang="zh-CN" altLang="en-US" sz="1800" dirty="0">
              <a:solidFill>
                <a:schemeClr val="accent1"/>
              </a:solidFill>
            </a:endParaRPr>
          </a:p>
        </p:txBody>
      </p:sp>
      <p:sp>
        <p:nvSpPr>
          <p:cNvPr id="36" name="TextBox 10"/>
          <p:cNvSpPr txBox="1"/>
          <p:nvPr/>
        </p:nvSpPr>
        <p:spPr>
          <a:xfrm>
            <a:off x="8378615" y="3651714"/>
            <a:ext cx="2617104"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a:solidFill>
                  <a:schemeClr val="accent1"/>
                </a:solidFill>
              </a:rPr>
              <a:t>组织架构</a:t>
            </a:r>
            <a:endParaRPr lang="zh-CN" altLang="en-US" sz="1800" dirty="0">
              <a:solidFill>
                <a:schemeClr val="accent1"/>
              </a:solidFill>
            </a:endParaRPr>
          </a:p>
        </p:txBody>
      </p:sp>
      <p:sp>
        <p:nvSpPr>
          <p:cNvPr id="37" name="Freeform 21"/>
          <p:cNvSpPr>
            <a:spLocks noEditPoints="1"/>
          </p:cNvSpPr>
          <p:nvPr/>
        </p:nvSpPr>
        <p:spPr bwMode="auto">
          <a:xfrm>
            <a:off x="8221152" y="372596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28" tIns="45714" rIns="91428" bIns="45714" numCol="1" anchor="t" anchorCtr="0" compatLnSpc="1"/>
          <a:lstStyle/>
          <a:p>
            <a:endParaRPr lang="zh-CN" altLang="en-US" sz="1600">
              <a:solidFill>
                <a:schemeClr val="accent1"/>
              </a:solidFill>
            </a:endParaRPr>
          </a:p>
        </p:txBody>
      </p:sp>
      <p:sp>
        <p:nvSpPr>
          <p:cNvPr id="41" name="Oval 9"/>
          <p:cNvSpPr>
            <a:spLocks noChangeArrowheads="1"/>
          </p:cNvSpPr>
          <p:nvPr/>
        </p:nvSpPr>
        <p:spPr bwMode="auto">
          <a:xfrm>
            <a:off x="950412" y="2360569"/>
            <a:ext cx="2069514" cy="2081300"/>
          </a:xfrm>
          <a:prstGeom prst="ellipse">
            <a:avLst/>
          </a:prstGeom>
          <a:gradFill>
            <a:gsLst>
              <a:gs pos="70000">
                <a:schemeClr val="bg2"/>
              </a:gs>
              <a:gs pos="0">
                <a:srgbClr val="FEA67E"/>
              </a:gs>
              <a:gs pos="100000">
                <a:srgbClr val="FD6F2F"/>
              </a:gs>
            </a:gsLst>
            <a:lin ang="5400000" scaled="1"/>
          </a:gra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2" name="Oval 9"/>
          <p:cNvSpPr>
            <a:spLocks noChangeArrowheads="1"/>
          </p:cNvSpPr>
          <p:nvPr/>
        </p:nvSpPr>
        <p:spPr bwMode="auto">
          <a:xfrm>
            <a:off x="1036179" y="2452917"/>
            <a:ext cx="1885864" cy="1896604"/>
          </a:xfrm>
          <a:prstGeom prst="ellipse">
            <a:avLst/>
          </a:prstGeom>
          <a:noFill/>
          <a:ln w="9525" cap="flat">
            <a:solidFill>
              <a:schemeClr val="accent2"/>
            </a:solidFill>
            <a:prstDash val="dash"/>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2000">
              <a:solidFill>
                <a:schemeClr val="bg1"/>
              </a:solidFill>
              <a:latin typeface="Lifeline JL" panose="00000400000000000000" pitchFamily="2" charset="0"/>
              <a:ea typeface="微软雅黑" panose="020B0503020204020204" pitchFamily="34" charset="-122"/>
              <a:cs typeface="+mn-ea"/>
            </a:endParaRPr>
          </a:p>
        </p:txBody>
      </p:sp>
      <p:sp>
        <p:nvSpPr>
          <p:cNvPr id="43" name="Rectangle 10"/>
          <p:cNvSpPr>
            <a:spLocks noChangeArrowheads="1"/>
          </p:cNvSpPr>
          <p:nvPr/>
        </p:nvSpPr>
        <p:spPr bwMode="auto">
          <a:xfrm>
            <a:off x="1601582" y="2469951"/>
            <a:ext cx="5867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2000" i="0" u="none" strike="noStrike" cap="none" normalizeH="0" baseline="0">
                <a:ln>
                  <a:noFill/>
                </a:ln>
                <a:solidFill>
                  <a:srgbClr val="FFFFFF"/>
                </a:solidFill>
                <a:effectLst/>
                <a:latin typeface="Impact" panose="020B0806030902050204" pitchFamily="34" charset="0"/>
                <a:ea typeface="微软雅黑" panose="020B0503020204020204" pitchFamily="34" charset="-122"/>
              </a:rPr>
              <a:t>1</a:t>
            </a:r>
            <a:endParaRPr kumimoji="0" lang="zh-CN" altLang="zh-CN" i="0" u="none" strike="noStrike" cap="none" normalizeH="0" baseline="0">
              <a:ln>
                <a:noFill/>
              </a:ln>
              <a:solidFill>
                <a:schemeClr val="tx1"/>
              </a:solidFill>
              <a:effectLst/>
              <a:latin typeface="Impact" panose="020B080603090205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695">
        <p15:prstTrans prst="pageCurlDouble"/>
      </p:transition>
    </mc:Choice>
    <mc:Fallback>
      <p:transition spd="slow" advTm="369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公司简介</a:t>
            </a:r>
            <a:endParaRPr lang="zh-CN" altLang="en-US" sz="2800" b="1" kern="100">
              <a:solidFill>
                <a:schemeClr val="accent1"/>
              </a:solidFill>
              <a:latin typeface="+mj-ea"/>
              <a:ea typeface="+mj-ea"/>
              <a:cs typeface="Times New Roman" panose="02020603050405020304" pitchFamily="18" charset="0"/>
            </a:endParaRPr>
          </a:p>
        </p:txBody>
      </p:sp>
      <p:pic>
        <p:nvPicPr>
          <p:cNvPr id="21" name="Picture 3" descr="D:\快盘\商务图片\2008722102557255_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028529" y="4855430"/>
            <a:ext cx="1615753" cy="9988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22" name="矩形 21"/>
          <p:cNvSpPr/>
          <p:nvPr/>
        </p:nvSpPr>
        <p:spPr bwMode="auto">
          <a:xfrm>
            <a:off x="6355259" y="4852089"/>
            <a:ext cx="1550843" cy="985620"/>
          </a:xfrm>
          <a:prstGeom prst="rect">
            <a:avLst/>
          </a:prstGeom>
          <a:blipFill>
            <a:blip r:embed="rId2"/>
            <a:stretch>
              <a:fillRect/>
            </a:stretch>
          </a:blipFill>
          <a:ln w="9525" cap="flat" cmpd="sng" algn="ctr">
            <a:solidFill>
              <a:schemeClr val="accent2"/>
            </a:solidFill>
            <a:prstDash val="solid"/>
            <a:round/>
            <a:headEnd type="none" w="med" len="med"/>
            <a:tailEnd type="none" w="med" len="med"/>
          </a:ln>
          <a:effectLst/>
        </p:spPr>
        <p:txBody>
          <a:bodyPr vert="horz" wrap="square" lIns="91428" tIns="45714" rIns="91428" bIns="45714"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23" name="矩形 22"/>
          <p:cNvSpPr/>
          <p:nvPr/>
        </p:nvSpPr>
        <p:spPr>
          <a:xfrm>
            <a:off x="6264921" y="1194620"/>
            <a:ext cx="5079382" cy="1200173"/>
          </a:xfrm>
          <a:prstGeom prst="rect">
            <a:avLst/>
          </a:prstGeom>
        </p:spPr>
        <p:txBody>
          <a:bodyPr wrap="square">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京州大风文化传媒公司于</a:t>
            </a:r>
            <a:r>
              <a:rPr kumimoji="0" lang="en-US" altLang="zh-CN"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2005</a:t>
            </a: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年创建于上海，目前是华东地区最具影响力的文化传媒公司之一。为众多知名企业和政府机构提供全方位的文化传播解决方案。</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4" name="Picture 2" descr="D:\快盘\商务图片\668573_164915655002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08" b="10441"/>
          <a:stretch>
            <a:fillRect/>
          </a:stretch>
        </p:blipFill>
        <p:spPr bwMode="auto">
          <a:xfrm>
            <a:off x="9766709" y="4852089"/>
            <a:ext cx="1543059" cy="985620"/>
          </a:xfrm>
          <a:prstGeom prst="rect">
            <a:avLst/>
          </a:prstGeom>
          <a:blipFill>
            <a:blip r:embed="rId4"/>
            <a:stretch>
              <a:fillRect/>
            </a:stretch>
          </a:blipFill>
          <a:ln w="9525" cap="flat" cmpd="sng" algn="ctr">
            <a:solidFill>
              <a:schemeClr val="accent2"/>
            </a:solidFill>
            <a:prstDash val="solid"/>
            <a:round/>
            <a:headEnd type="none" w="med" len="med"/>
            <a:tailEnd type="none" w="med" len="med"/>
          </a:ln>
          <a:effectLst/>
        </p:spPr>
      </p:pic>
      <p:sp>
        <p:nvSpPr>
          <p:cNvPr id="25" name="矩形 24"/>
          <p:cNvSpPr/>
          <p:nvPr/>
        </p:nvSpPr>
        <p:spPr>
          <a:xfrm>
            <a:off x="6264921" y="3920378"/>
            <a:ext cx="5079382" cy="646247"/>
          </a:xfrm>
          <a:prstGeom prst="rect">
            <a:avLst/>
          </a:prstGeom>
        </p:spPr>
        <p:txBody>
          <a:bodyPr wrap="square">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秉承“客户的满意 就是我们最大的动力”的原则，将客户的需求做到极致。</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6" name="矩形 25"/>
          <p:cNvSpPr/>
          <p:nvPr/>
        </p:nvSpPr>
        <p:spPr>
          <a:xfrm>
            <a:off x="6264921" y="2572593"/>
            <a:ext cx="5079382" cy="1200173"/>
          </a:xfrm>
          <a:prstGeom prst="rect">
            <a:avLst/>
          </a:prstGeom>
        </p:spPr>
        <p:txBody>
          <a:bodyPr wrap="square">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公司以企业咨询、商务信息咨询、企业培训、品牌营销与策划、晚会及活动策划、明星演艺经纪、新闻发布，媒体的软性植入，广告代理为一体的多元化综合性文化传播公司。</a:t>
            </a:r>
            <a:endParaRPr kumimoji="0" lang="en-US" altLang="zh-CN" sz="18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pic>
        <p:nvPicPr>
          <p:cNvPr id="27" name="图片 26"/>
          <p:cNvPicPr>
            <a:picLocks noChangeAspect="1"/>
          </p:cNvPicPr>
          <p:nvPr/>
        </p:nvPicPr>
        <p:blipFill>
          <a:blip r:embed="rId5"/>
          <a:stretch>
            <a:fillRect/>
          </a:stretch>
        </p:blipFill>
        <p:spPr>
          <a:xfrm>
            <a:off x="836137" y="1940004"/>
            <a:ext cx="5150967" cy="3897705"/>
          </a:xfrm>
          <a:prstGeom prst="rect">
            <a:avLst/>
          </a:prstGeom>
        </p:spPr>
      </p:pic>
      <p:sp>
        <p:nvSpPr>
          <p:cNvPr id="28" name="矩形: 圆角 27"/>
          <p:cNvSpPr/>
          <p:nvPr/>
        </p:nvSpPr>
        <p:spPr bwMode="auto">
          <a:xfrm>
            <a:off x="1009073" y="1458300"/>
            <a:ext cx="1321686" cy="836017"/>
          </a:xfrm>
          <a:prstGeom prst="roundRect">
            <a:avLst>
              <a:gd name="adj" fmla="val 5263"/>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29" name="TextBox 38"/>
          <p:cNvSpPr txBox="1"/>
          <p:nvPr/>
        </p:nvSpPr>
        <p:spPr>
          <a:xfrm>
            <a:off x="1101013" y="1533131"/>
            <a:ext cx="1097415" cy="5231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诚 信</a:t>
            </a:r>
            <a:endParaRPr kumimoji="0" lang="zh-CN" altLang="en-US" sz="2800" b="1"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0" name="TextBox 38"/>
          <p:cNvSpPr txBox="1"/>
          <p:nvPr/>
        </p:nvSpPr>
        <p:spPr>
          <a:xfrm>
            <a:off x="1126887" y="2005704"/>
            <a:ext cx="1093788" cy="2769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INTEGRITY</a:t>
            </a:r>
            <a:endParaRPr kumimoji="0" lang="zh-CN" altLang="en-US" sz="12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1" name="矩形: 圆角 30"/>
          <p:cNvSpPr/>
          <p:nvPr/>
        </p:nvSpPr>
        <p:spPr bwMode="auto">
          <a:xfrm>
            <a:off x="2712657" y="1458300"/>
            <a:ext cx="1321686" cy="836017"/>
          </a:xfrm>
          <a:prstGeom prst="roundRect">
            <a:avLst>
              <a:gd name="adj" fmla="val 5263"/>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2" name="TextBox 38"/>
          <p:cNvSpPr txBox="1"/>
          <p:nvPr/>
        </p:nvSpPr>
        <p:spPr>
          <a:xfrm>
            <a:off x="2840686" y="1533131"/>
            <a:ext cx="1097415" cy="5231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创 新</a:t>
            </a:r>
            <a:endParaRPr kumimoji="0" lang="zh-CN" altLang="en-US" sz="2800" b="1"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TextBox 38"/>
          <p:cNvSpPr txBox="1"/>
          <p:nvPr/>
        </p:nvSpPr>
        <p:spPr>
          <a:xfrm>
            <a:off x="2947485" y="2005704"/>
            <a:ext cx="931937" cy="2769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INNOVATE</a:t>
            </a:r>
            <a:endParaRPr kumimoji="0" lang="zh-CN" altLang="en-US" sz="12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5" name="矩形: 圆角 34"/>
          <p:cNvSpPr/>
          <p:nvPr/>
        </p:nvSpPr>
        <p:spPr bwMode="auto">
          <a:xfrm>
            <a:off x="4450012" y="1458300"/>
            <a:ext cx="1321686" cy="836017"/>
          </a:xfrm>
          <a:prstGeom prst="roundRect">
            <a:avLst>
              <a:gd name="adj" fmla="val 5263"/>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6" name="TextBox 38"/>
          <p:cNvSpPr txBox="1"/>
          <p:nvPr/>
        </p:nvSpPr>
        <p:spPr>
          <a:xfrm>
            <a:off x="4553981" y="1533131"/>
            <a:ext cx="1097415" cy="5231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合 作</a:t>
            </a:r>
            <a:endParaRPr kumimoji="0" lang="zh-CN" altLang="en-US" sz="2800" b="1"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37" name="TextBox 38"/>
          <p:cNvSpPr txBox="1"/>
          <p:nvPr/>
        </p:nvSpPr>
        <p:spPr>
          <a:xfrm>
            <a:off x="4452886" y="2005704"/>
            <a:ext cx="1347726" cy="2769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COOPERATION</a:t>
            </a:r>
            <a:endParaRPr kumimoji="0" lang="zh-CN" altLang="en-US" sz="12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spd="slow" advTm="9652">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发展历程</a:t>
            </a:r>
            <a:endParaRPr lang="zh-CN" altLang="en-US" sz="2800" b="1" kern="100">
              <a:solidFill>
                <a:schemeClr val="accent1"/>
              </a:solidFill>
              <a:latin typeface="+mj-ea"/>
              <a:ea typeface="+mj-ea"/>
              <a:cs typeface="Times New Roman" panose="02020603050405020304" pitchFamily="18" charset="0"/>
            </a:endParaRPr>
          </a:p>
        </p:txBody>
      </p:sp>
      <p:sp>
        <p:nvSpPr>
          <p:cNvPr id="21" name="Freeform 21"/>
          <p:cNvSpPr/>
          <p:nvPr/>
        </p:nvSpPr>
        <p:spPr bwMode="auto">
          <a:xfrm>
            <a:off x="-9701" y="2170707"/>
            <a:ext cx="10414470" cy="3809636"/>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solidFill>
            <a:prstDash val="dash"/>
            <a:miter lim="800000"/>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393A3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组合 21"/>
          <p:cNvGrpSpPr/>
          <p:nvPr/>
        </p:nvGrpSpPr>
        <p:grpSpPr bwMode="auto">
          <a:xfrm>
            <a:off x="10131938" y="1489756"/>
            <a:ext cx="1315867" cy="790471"/>
            <a:chOff x="9654541" y="1768264"/>
            <a:chExt cx="1316691" cy="790007"/>
          </a:xfrm>
        </p:grpSpPr>
        <p:sp>
          <p:nvSpPr>
            <p:cNvPr id="23" name="Freeform 22"/>
            <p:cNvSpPr/>
            <p:nvPr/>
          </p:nvSpPr>
          <p:spPr bwMode="auto">
            <a:xfrm>
              <a:off x="10008729" y="2202926"/>
              <a:ext cx="406602" cy="355345"/>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393A3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9654541" y="1768264"/>
              <a:ext cx="1316691" cy="680550"/>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393A3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9940432" y="1814268"/>
              <a:ext cx="933913" cy="744003"/>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chemeClr val="tx1">
                <a:lumMod val="5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393A3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TextBox 12"/>
          <p:cNvSpPr txBox="1"/>
          <p:nvPr/>
        </p:nvSpPr>
        <p:spPr>
          <a:xfrm>
            <a:off x="818089" y="2013187"/>
            <a:ext cx="1997086" cy="3692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2005</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年</a:t>
            </a:r>
            <a:endPar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TextBox 13"/>
          <p:cNvSpPr txBox="1"/>
          <p:nvPr/>
        </p:nvSpPr>
        <p:spPr>
          <a:xfrm>
            <a:off x="818090" y="2252083"/>
            <a:ext cx="2190207" cy="584699"/>
          </a:xfrm>
          <a:prstGeom prst="rect">
            <a:avLst/>
          </a:prstGeom>
          <a:noFill/>
        </p:spPr>
        <p:txBody>
          <a:bodyPr wrap="square" rtlCol="0">
            <a:spAutoFit/>
          </a:bodyPr>
          <a:lstStyle>
            <a:defPPr>
              <a:defRPr lang="zh-CN"/>
            </a:defPPr>
            <a:lvl1pPr>
              <a:defRPr>
                <a:latin typeface="+mn-ea"/>
                <a:ea typeface="+mn-ea"/>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公司正式成立，注册资本</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500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万元</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8" name="TextBox 14"/>
          <p:cNvSpPr txBox="1"/>
          <p:nvPr/>
        </p:nvSpPr>
        <p:spPr>
          <a:xfrm>
            <a:off x="2871999" y="3014871"/>
            <a:ext cx="1997086" cy="3692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2007</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年</a:t>
            </a:r>
            <a:endPar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9" name="TextBox 15"/>
          <p:cNvSpPr txBox="1"/>
          <p:nvPr/>
        </p:nvSpPr>
        <p:spPr>
          <a:xfrm>
            <a:off x="2872001" y="3276416"/>
            <a:ext cx="2277639" cy="584699"/>
          </a:xfrm>
          <a:prstGeom prst="rect">
            <a:avLst/>
          </a:prstGeom>
          <a:noFill/>
        </p:spPr>
        <p:txBody>
          <a:bodyPr wrap="square" rtlCol="0">
            <a:spAutoFit/>
          </a:bodyPr>
          <a:lstStyle>
            <a:defPPr>
              <a:defRPr lang="zh-CN"/>
            </a:defPPr>
            <a:lvl1pPr>
              <a:defRPr>
                <a:latin typeface="+mn-ea"/>
                <a:ea typeface="+mn-ea"/>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产品打入高端市场，荣获某某协会最佳新品奖</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0" name="TextBox 17"/>
          <p:cNvSpPr txBox="1"/>
          <p:nvPr/>
        </p:nvSpPr>
        <p:spPr>
          <a:xfrm>
            <a:off x="4782805" y="1579557"/>
            <a:ext cx="2251134" cy="3692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2011</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年</a:t>
            </a:r>
            <a:endPar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1" name="TextBox 18"/>
          <p:cNvSpPr txBox="1"/>
          <p:nvPr/>
        </p:nvSpPr>
        <p:spPr>
          <a:xfrm>
            <a:off x="4782805" y="1900195"/>
            <a:ext cx="2303666" cy="584699"/>
          </a:xfrm>
          <a:prstGeom prst="rect">
            <a:avLst/>
          </a:prstGeom>
          <a:noFill/>
        </p:spPr>
        <p:txBody>
          <a:bodyPr wrap="square" rtlCol="0">
            <a:spAutoFit/>
          </a:bodyPr>
          <a:lstStyle>
            <a:defPPr>
              <a:defRPr lang="zh-CN"/>
            </a:defPPr>
            <a:lvl1pPr>
              <a:defRPr>
                <a:latin typeface="+mn-ea"/>
                <a:ea typeface="+mn-ea"/>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正式入选政府服务采购商，进军政务市场。</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2" name="TextBox 19"/>
          <p:cNvSpPr txBox="1"/>
          <p:nvPr/>
        </p:nvSpPr>
        <p:spPr>
          <a:xfrm>
            <a:off x="6639700" y="4384795"/>
            <a:ext cx="1997086" cy="3692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2013</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年</a:t>
            </a:r>
            <a:endPar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TextBox 20"/>
          <p:cNvSpPr txBox="1"/>
          <p:nvPr/>
        </p:nvSpPr>
        <p:spPr>
          <a:xfrm>
            <a:off x="6639701" y="4665803"/>
            <a:ext cx="2473176" cy="830889"/>
          </a:xfrm>
          <a:prstGeom prst="rect">
            <a:avLst/>
          </a:prstGeom>
          <a:noFill/>
        </p:spPr>
        <p:txBody>
          <a:bodyPr wrap="square" rtlCol="0">
            <a:spAutoFit/>
          </a:bodyPr>
          <a:lstStyle>
            <a:defPPr>
              <a:defRPr lang="zh-CN"/>
            </a:defPPr>
            <a:lvl1pPr>
              <a:defRPr>
                <a:latin typeface="+mn-ea"/>
                <a:ea typeface="+mn-ea"/>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入选上海广告传媒十佳企业，公司服务与实力获得肯定。</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5" name="TextBox 21"/>
          <p:cNvSpPr txBox="1"/>
          <p:nvPr/>
        </p:nvSpPr>
        <p:spPr>
          <a:xfrm>
            <a:off x="7472840" y="1557760"/>
            <a:ext cx="1997086" cy="3692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2015</a:t>
            </a:r>
            <a:r>
              <a:rPr kumimoji="0" lang="zh-CN" altLang="en-US" sz="1800" b="1"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年</a:t>
            </a:r>
            <a:endParaRPr kumimoji="0" lang="zh-CN" altLang="en-US" sz="1800" b="1"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36" name="TextBox 22"/>
          <p:cNvSpPr txBox="1"/>
          <p:nvPr/>
        </p:nvSpPr>
        <p:spPr>
          <a:xfrm>
            <a:off x="7482151" y="1836637"/>
            <a:ext cx="2477308" cy="584699"/>
          </a:xfrm>
          <a:prstGeom prst="rect">
            <a:avLst/>
          </a:prstGeom>
          <a:noFill/>
        </p:spPr>
        <p:txBody>
          <a:bodyPr wrap="square" rtlCol="0">
            <a:spAutoFit/>
          </a:bodyPr>
          <a:lstStyle>
            <a:defPPr>
              <a:defRPr lang="zh-CN"/>
            </a:defPPr>
            <a:lvl1pPr>
              <a:defRPr>
                <a:latin typeface="+mn-ea"/>
                <a:ea typeface="+mn-ea"/>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公司营业额突破</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亿元，服务大型客户达</a:t>
            </a:r>
            <a:r>
              <a:rPr kumimoji="0" lang="en-US" altLang="zh-CN"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1000</a:t>
            </a: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家。</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cxnSp>
        <p:nvCxnSpPr>
          <p:cNvPr id="37" name="直接连接符 36"/>
          <p:cNvCxnSpPr/>
          <p:nvPr/>
        </p:nvCxnSpPr>
        <p:spPr bwMode="auto">
          <a:xfrm flipV="1">
            <a:off x="1762787" y="2911711"/>
            <a:ext cx="0" cy="1263839"/>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flipV="1">
            <a:off x="3703778" y="3827743"/>
            <a:ext cx="0" cy="396878"/>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flipV="1">
            <a:off x="5591482" y="2423348"/>
            <a:ext cx="0" cy="1213541"/>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7062646" y="3916857"/>
            <a:ext cx="0" cy="458192"/>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p:nvPr/>
        </p:nvCxnSpPr>
        <p:spPr bwMode="auto">
          <a:xfrm flipV="1">
            <a:off x="8623045" y="2521713"/>
            <a:ext cx="0" cy="890614"/>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10"/>
          <p:cNvSpPr>
            <a:spLocks noChangeArrowheads="1"/>
          </p:cNvSpPr>
          <p:nvPr/>
        </p:nvSpPr>
        <p:spPr bwMode="auto">
          <a:xfrm>
            <a:off x="1445505" y="4239647"/>
            <a:ext cx="663079" cy="666497"/>
          </a:xfrm>
          <a:prstGeom prst="ellipse">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r>
              <a:rPr lang="en-US" altLang="zh-CN" sz="2800">
                <a:solidFill>
                  <a:schemeClr val="accent2"/>
                </a:solidFill>
                <a:latin typeface="+mj-ea"/>
                <a:ea typeface="+mj-ea"/>
              </a:rPr>
              <a:t>1</a:t>
            </a:r>
            <a:endParaRPr lang="zh-CN" altLang="en-US" sz="2800">
              <a:solidFill>
                <a:schemeClr val="accent2"/>
              </a:solidFill>
              <a:latin typeface="+mj-ea"/>
              <a:ea typeface="+mj-ea"/>
            </a:endParaRPr>
          </a:p>
        </p:txBody>
      </p:sp>
      <p:sp>
        <p:nvSpPr>
          <p:cNvPr id="43" name="Oval 10"/>
          <p:cNvSpPr>
            <a:spLocks noChangeArrowheads="1"/>
          </p:cNvSpPr>
          <p:nvPr/>
        </p:nvSpPr>
        <p:spPr bwMode="auto">
          <a:xfrm>
            <a:off x="3369471" y="4255548"/>
            <a:ext cx="663079" cy="666497"/>
          </a:xfrm>
          <a:prstGeom prst="ellipse">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800">
                <a:solidFill>
                  <a:schemeClr val="accent2"/>
                </a:solidFill>
                <a:latin typeface="+mj-ea"/>
                <a:ea typeface="+mj-ea"/>
              </a:rPr>
              <a:t>2</a:t>
            </a:r>
            <a:endParaRPr lang="zh-CN" altLang="en-US" sz="2800">
              <a:solidFill>
                <a:schemeClr val="accent2"/>
              </a:solidFill>
              <a:latin typeface="+mj-ea"/>
              <a:ea typeface="+mj-ea"/>
            </a:endParaRPr>
          </a:p>
        </p:txBody>
      </p:sp>
      <p:sp>
        <p:nvSpPr>
          <p:cNvPr id="44" name="Oval 10"/>
          <p:cNvSpPr>
            <a:spLocks noChangeArrowheads="1"/>
          </p:cNvSpPr>
          <p:nvPr/>
        </p:nvSpPr>
        <p:spPr bwMode="auto">
          <a:xfrm>
            <a:off x="5269669" y="3691153"/>
            <a:ext cx="663079" cy="666497"/>
          </a:xfrm>
          <a:prstGeom prst="ellipse">
            <a:avLst/>
          </a:prstGeom>
          <a:gradFill>
            <a:gsLst>
              <a:gs pos="57000">
                <a:schemeClr val="tx2"/>
              </a:gs>
              <a:gs pos="0">
                <a:srgbClr val="FFCB6D"/>
              </a:gs>
              <a:gs pos="100000">
                <a:srgbClr val="FAA100"/>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800">
                <a:solidFill>
                  <a:schemeClr val="accent2"/>
                </a:solidFill>
                <a:latin typeface="+mj-ea"/>
                <a:ea typeface="+mj-ea"/>
              </a:rPr>
              <a:t>3</a:t>
            </a:r>
            <a:endParaRPr lang="zh-CN" altLang="en-US" sz="2800">
              <a:solidFill>
                <a:schemeClr val="accent2"/>
              </a:solidFill>
              <a:latin typeface="+mj-ea"/>
              <a:ea typeface="+mj-ea"/>
            </a:endParaRPr>
          </a:p>
        </p:txBody>
      </p:sp>
      <p:sp>
        <p:nvSpPr>
          <p:cNvPr id="45" name="Oval 10"/>
          <p:cNvSpPr>
            <a:spLocks noChangeArrowheads="1"/>
          </p:cNvSpPr>
          <p:nvPr/>
        </p:nvSpPr>
        <p:spPr bwMode="auto">
          <a:xfrm>
            <a:off x="8305261" y="3476579"/>
            <a:ext cx="663079" cy="666498"/>
          </a:xfrm>
          <a:prstGeom prst="ellipse">
            <a:avLst/>
          </a:prstGeom>
          <a:gradFill>
            <a:gsLst>
              <a:gs pos="59000">
                <a:schemeClr val="accent1"/>
              </a:gs>
              <a:gs pos="0">
                <a:srgbClr val="696969"/>
              </a:gs>
              <a:gs pos="100000">
                <a:schemeClr val="accent1"/>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800">
                <a:solidFill>
                  <a:schemeClr val="accent2"/>
                </a:solidFill>
                <a:latin typeface="+mj-ea"/>
                <a:ea typeface="+mj-ea"/>
              </a:rPr>
              <a:t>5</a:t>
            </a:r>
            <a:endParaRPr lang="zh-CN" altLang="en-US" sz="2800">
              <a:solidFill>
                <a:schemeClr val="accent2"/>
              </a:solidFill>
              <a:latin typeface="+mj-ea"/>
              <a:ea typeface="+mj-ea"/>
            </a:endParaRPr>
          </a:p>
        </p:txBody>
      </p:sp>
      <p:sp>
        <p:nvSpPr>
          <p:cNvPr id="46" name="Oval 10"/>
          <p:cNvSpPr>
            <a:spLocks noChangeArrowheads="1"/>
          </p:cNvSpPr>
          <p:nvPr/>
        </p:nvSpPr>
        <p:spPr bwMode="auto">
          <a:xfrm>
            <a:off x="6731108" y="3158568"/>
            <a:ext cx="663079" cy="666497"/>
          </a:xfrm>
          <a:prstGeom prst="ellipse">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800">
                <a:solidFill>
                  <a:schemeClr val="accent2"/>
                </a:solidFill>
                <a:latin typeface="+mj-ea"/>
                <a:ea typeface="+mj-ea"/>
              </a:rPr>
              <a:t>4</a:t>
            </a:r>
            <a:endParaRPr lang="zh-CN" altLang="en-US" sz="2800">
              <a:solidFill>
                <a:schemeClr val="accent2"/>
              </a:solidFill>
              <a:latin typeface="+mj-ea"/>
              <a:ea typeface="+mj-ea"/>
            </a:endParaRPr>
          </a:p>
        </p:txBody>
      </p:sp>
    </p:spTree>
  </p:cSld>
  <p:clrMapOvr>
    <a:masterClrMapping/>
  </p:clrMapOvr>
  <p:transition spd="slow" advTm="9652">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a:extLst>
              <a:ext uri="{28A0092B-C50C-407E-A947-70E740481C1C}">
                <a14:useLocalDpi xmlns:a14="http://schemas.microsoft.com/office/drawing/2010/main" val="0"/>
              </a:ext>
            </a:extLst>
          </a:blip>
          <a:srcRect r="7272"/>
          <a:stretch>
            <a:fillRect/>
          </a:stretch>
        </p:blipFill>
        <p:spPr>
          <a:xfrm>
            <a:off x="2752366" y="0"/>
            <a:ext cx="9445519" cy="6884038"/>
          </a:xfrm>
          <a:prstGeom prst="rect">
            <a:avLst/>
          </a:prstGeom>
        </p:spPr>
      </p:pic>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组织架构</a:t>
            </a:r>
            <a:endParaRPr lang="zh-CN" altLang="en-US" sz="2800" b="1" kern="100">
              <a:solidFill>
                <a:schemeClr val="accent1"/>
              </a:solidFill>
              <a:latin typeface="+mj-ea"/>
              <a:ea typeface="+mj-ea"/>
              <a:cs typeface="Times New Roman" panose="02020603050405020304" pitchFamily="18" charset="0"/>
            </a:endParaRPr>
          </a:p>
        </p:txBody>
      </p:sp>
      <p:sp>
        <p:nvSpPr>
          <p:cNvPr id="22" name="Line 38"/>
          <p:cNvSpPr>
            <a:spLocks noChangeShapeType="1"/>
          </p:cNvSpPr>
          <p:nvPr/>
        </p:nvSpPr>
        <p:spPr bwMode="auto">
          <a:xfrm>
            <a:off x="3741366" y="1769451"/>
            <a:ext cx="0" cy="403121"/>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3" name="Line 39"/>
          <p:cNvSpPr>
            <a:spLocks noChangeShapeType="1"/>
          </p:cNvSpPr>
          <p:nvPr/>
        </p:nvSpPr>
        <p:spPr bwMode="auto">
          <a:xfrm>
            <a:off x="3741366" y="2515383"/>
            <a:ext cx="0" cy="365029"/>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4" name="Line 41"/>
          <p:cNvSpPr>
            <a:spLocks noChangeShapeType="1"/>
          </p:cNvSpPr>
          <p:nvPr/>
        </p:nvSpPr>
        <p:spPr bwMode="auto">
          <a:xfrm>
            <a:off x="3744541" y="1990934"/>
            <a:ext cx="1639738" cy="0"/>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5" name="Rectangle 5"/>
          <p:cNvSpPr>
            <a:spLocks noChangeArrowheads="1"/>
          </p:cNvSpPr>
          <p:nvPr/>
        </p:nvSpPr>
        <p:spPr bwMode="auto">
          <a:xfrm>
            <a:off x="3034250" y="1392282"/>
            <a:ext cx="1387254" cy="408354"/>
          </a:xfrm>
          <a:prstGeom prst="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6" name="Rectangle 15"/>
          <p:cNvSpPr>
            <a:spLocks noChangeArrowheads="1"/>
          </p:cNvSpPr>
          <p:nvPr/>
        </p:nvSpPr>
        <p:spPr bwMode="auto">
          <a:xfrm>
            <a:off x="3064214" y="1405620"/>
            <a:ext cx="1314743" cy="381677"/>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股东会</a:t>
            </a:r>
            <a:endParaRPr kumimoji="0" lang="zh-CN" altLang="en-US" sz="20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Rectangle 6"/>
          <p:cNvSpPr>
            <a:spLocks noChangeArrowheads="1"/>
          </p:cNvSpPr>
          <p:nvPr/>
        </p:nvSpPr>
        <p:spPr bwMode="auto">
          <a:xfrm>
            <a:off x="3034250" y="2138212"/>
            <a:ext cx="1387254" cy="408354"/>
          </a:xfrm>
          <a:prstGeom prst="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8" name="Rectangle 15"/>
          <p:cNvSpPr>
            <a:spLocks noChangeArrowheads="1"/>
          </p:cNvSpPr>
          <p:nvPr/>
        </p:nvSpPr>
        <p:spPr bwMode="auto">
          <a:xfrm>
            <a:off x="3080643" y="2159182"/>
            <a:ext cx="1314743" cy="381677"/>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董事会</a:t>
            </a:r>
            <a:endParaRPr kumimoji="0" lang="zh-CN" altLang="en-US" sz="20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9" name="Rectangle 7"/>
          <p:cNvSpPr>
            <a:spLocks noChangeArrowheads="1"/>
          </p:cNvSpPr>
          <p:nvPr/>
        </p:nvSpPr>
        <p:spPr bwMode="auto">
          <a:xfrm>
            <a:off x="3034250" y="2847640"/>
            <a:ext cx="1387254" cy="408354"/>
          </a:xfrm>
          <a:prstGeom prst="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0" name="Rectangle 15"/>
          <p:cNvSpPr>
            <a:spLocks noChangeArrowheads="1"/>
          </p:cNvSpPr>
          <p:nvPr/>
        </p:nvSpPr>
        <p:spPr bwMode="auto">
          <a:xfrm>
            <a:off x="3080643" y="2862885"/>
            <a:ext cx="1314743" cy="381677"/>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总经理</a:t>
            </a:r>
            <a:endParaRPr kumimoji="0" lang="zh-CN" altLang="en-US" sz="20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grpSp>
        <p:nvGrpSpPr>
          <p:cNvPr id="31" name="组合 30"/>
          <p:cNvGrpSpPr/>
          <p:nvPr/>
        </p:nvGrpSpPr>
        <p:grpSpPr>
          <a:xfrm>
            <a:off x="1105671" y="3895754"/>
            <a:ext cx="538962" cy="1541309"/>
            <a:chOff x="620694" y="4216401"/>
            <a:chExt cx="400110" cy="1862138"/>
          </a:xfrm>
          <a:solidFill>
            <a:schemeClr val="accent1"/>
          </a:solidFill>
        </p:grpSpPr>
        <p:sp>
          <p:nvSpPr>
            <p:cNvPr id="32" name="Rectangle 15"/>
            <p:cNvSpPr>
              <a:spLocks noChangeArrowheads="1"/>
            </p:cNvSpPr>
            <p:nvPr/>
          </p:nvSpPr>
          <p:spPr bwMode="auto">
            <a:xfrm>
              <a:off x="663575" y="4216401"/>
              <a:ext cx="322263" cy="1862138"/>
            </a:xfrm>
            <a:prstGeom prst="rect">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accent2"/>
                </a:solidFill>
                <a:latin typeface="+mj-ea"/>
                <a:ea typeface="+mj-ea"/>
              </a:endParaRPr>
            </a:p>
          </p:txBody>
        </p:sp>
        <p:sp>
          <p:nvSpPr>
            <p:cNvPr id="33" name="TextBox 280"/>
            <p:cNvSpPr txBox="1"/>
            <p:nvPr/>
          </p:nvSpPr>
          <p:spPr>
            <a:xfrm>
              <a:off x="620694" y="4241652"/>
              <a:ext cx="400110" cy="630942"/>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r>
                <a:rPr lang="zh-CN" altLang="en-US" sz="1800"/>
                <a:t>财务部</a:t>
              </a:r>
              <a:endParaRPr lang="zh-CN" altLang="en-US" sz="1800" dirty="0"/>
            </a:p>
          </p:txBody>
        </p:sp>
      </p:grpSp>
      <p:sp>
        <p:nvSpPr>
          <p:cNvPr id="35" name="Rectangle 13"/>
          <p:cNvSpPr>
            <a:spLocks noChangeArrowheads="1"/>
          </p:cNvSpPr>
          <p:nvPr/>
        </p:nvSpPr>
        <p:spPr bwMode="auto">
          <a:xfrm>
            <a:off x="5278272" y="1771643"/>
            <a:ext cx="1459411" cy="408354"/>
          </a:xfrm>
          <a:prstGeom prst="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6" name="Rectangle 15"/>
          <p:cNvSpPr>
            <a:spLocks noChangeArrowheads="1"/>
          </p:cNvSpPr>
          <p:nvPr/>
        </p:nvSpPr>
        <p:spPr bwMode="auto">
          <a:xfrm>
            <a:off x="5406610" y="1778479"/>
            <a:ext cx="1209729" cy="381677"/>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accent2"/>
                </a:solidFill>
                <a:effectLst/>
                <a:uLnTx/>
                <a:uFillTx/>
                <a:latin typeface="微软雅黑 Light" panose="020B0502040204020203" pitchFamily="34" charset="-122"/>
                <a:ea typeface="微软雅黑 Light" panose="020B0502040204020203" pitchFamily="34" charset="-122"/>
                <a:cs typeface="+mn-cs"/>
              </a:rPr>
              <a:t>监事会</a:t>
            </a:r>
            <a:endParaRPr kumimoji="0" lang="zh-CN" altLang="en-US" sz="2000" b="0" i="0" u="none" strike="noStrike" kern="1200" cap="none" spc="0" normalizeH="0" baseline="0" noProof="0" dirty="0">
              <a:ln>
                <a:noFill/>
              </a:ln>
              <a:solidFill>
                <a:schemeClr val="accent2"/>
              </a:solidFill>
              <a:effectLst/>
              <a:uLnTx/>
              <a:uFillTx/>
              <a:latin typeface="微软雅黑 Light" panose="020B0502040204020203" pitchFamily="34" charset="-122"/>
              <a:ea typeface="微软雅黑 Light" panose="020B0502040204020203" pitchFamily="34" charset="-122"/>
              <a:cs typeface="+mn-cs"/>
            </a:endParaRPr>
          </a:p>
        </p:txBody>
      </p:sp>
      <p:grpSp>
        <p:nvGrpSpPr>
          <p:cNvPr id="37" name="组合 36"/>
          <p:cNvGrpSpPr/>
          <p:nvPr/>
        </p:nvGrpSpPr>
        <p:grpSpPr>
          <a:xfrm>
            <a:off x="1895596" y="3895754"/>
            <a:ext cx="538962" cy="1541309"/>
            <a:chOff x="620694" y="4216401"/>
            <a:chExt cx="400110" cy="1862138"/>
          </a:xfrm>
          <a:solidFill>
            <a:schemeClr val="accent1"/>
          </a:solidFill>
        </p:grpSpPr>
        <p:sp>
          <p:nvSpPr>
            <p:cNvPr id="38" name="Rectangle 15"/>
            <p:cNvSpPr>
              <a:spLocks noChangeArrowheads="1"/>
            </p:cNvSpPr>
            <p:nvPr/>
          </p:nvSpPr>
          <p:spPr bwMode="auto">
            <a:xfrm>
              <a:off x="663575" y="4216401"/>
              <a:ext cx="322263" cy="1862138"/>
            </a:xfrm>
            <a:prstGeom prst="rect">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accent2"/>
                </a:solidFill>
                <a:latin typeface="+mj-ea"/>
                <a:ea typeface="+mj-ea"/>
              </a:endParaRPr>
            </a:p>
          </p:txBody>
        </p:sp>
        <p:sp>
          <p:nvSpPr>
            <p:cNvPr id="39" name="TextBox 280"/>
            <p:cNvSpPr txBox="1"/>
            <p:nvPr/>
          </p:nvSpPr>
          <p:spPr>
            <a:xfrm>
              <a:off x="620694" y="4241652"/>
              <a:ext cx="400110" cy="630942"/>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r>
                <a:rPr lang="zh-CN" altLang="en-US" sz="1800"/>
                <a:t>经营部</a:t>
              </a:r>
              <a:endParaRPr lang="zh-CN" altLang="en-US" sz="1800" dirty="0"/>
            </a:p>
          </p:txBody>
        </p:sp>
      </p:grpSp>
      <p:grpSp>
        <p:nvGrpSpPr>
          <p:cNvPr id="40" name="组合 39"/>
          <p:cNvGrpSpPr/>
          <p:nvPr/>
        </p:nvGrpSpPr>
        <p:grpSpPr>
          <a:xfrm>
            <a:off x="2685521" y="3895754"/>
            <a:ext cx="538962" cy="1541309"/>
            <a:chOff x="620694" y="4216401"/>
            <a:chExt cx="400110" cy="1862138"/>
          </a:xfrm>
          <a:solidFill>
            <a:schemeClr val="accent1"/>
          </a:solidFill>
        </p:grpSpPr>
        <p:sp>
          <p:nvSpPr>
            <p:cNvPr id="41" name="Rectangle 15"/>
            <p:cNvSpPr>
              <a:spLocks noChangeArrowheads="1"/>
            </p:cNvSpPr>
            <p:nvPr/>
          </p:nvSpPr>
          <p:spPr bwMode="auto">
            <a:xfrm>
              <a:off x="663575" y="4216401"/>
              <a:ext cx="322263" cy="1862138"/>
            </a:xfrm>
            <a:prstGeom prst="rect">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accent2"/>
                </a:solidFill>
                <a:latin typeface="+mj-ea"/>
                <a:ea typeface="+mj-ea"/>
              </a:endParaRPr>
            </a:p>
          </p:txBody>
        </p:sp>
        <p:sp>
          <p:nvSpPr>
            <p:cNvPr id="42" name="TextBox 280"/>
            <p:cNvSpPr txBox="1"/>
            <p:nvPr/>
          </p:nvSpPr>
          <p:spPr>
            <a:xfrm>
              <a:off x="620694" y="4241652"/>
              <a:ext cx="400110" cy="630942"/>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r>
                <a:rPr lang="zh-CN" altLang="en-US" sz="1800"/>
                <a:t>采购部</a:t>
              </a:r>
              <a:endParaRPr lang="zh-CN" altLang="en-US" sz="1800" dirty="0"/>
            </a:p>
          </p:txBody>
        </p:sp>
      </p:grpSp>
      <p:grpSp>
        <p:nvGrpSpPr>
          <p:cNvPr id="43" name="组合 42"/>
          <p:cNvGrpSpPr/>
          <p:nvPr/>
        </p:nvGrpSpPr>
        <p:grpSpPr>
          <a:xfrm>
            <a:off x="3475446" y="3895754"/>
            <a:ext cx="538962" cy="1541309"/>
            <a:chOff x="620694" y="4216401"/>
            <a:chExt cx="400110" cy="1862138"/>
          </a:xfrm>
          <a:solidFill>
            <a:schemeClr val="accent1"/>
          </a:solidFill>
        </p:grpSpPr>
        <p:sp>
          <p:nvSpPr>
            <p:cNvPr id="44" name="Rectangle 15"/>
            <p:cNvSpPr>
              <a:spLocks noChangeArrowheads="1"/>
            </p:cNvSpPr>
            <p:nvPr/>
          </p:nvSpPr>
          <p:spPr bwMode="auto">
            <a:xfrm>
              <a:off x="663575" y="4216401"/>
              <a:ext cx="322263" cy="1862138"/>
            </a:xfrm>
            <a:prstGeom prst="rect">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accent2"/>
                </a:solidFill>
                <a:latin typeface="+mj-ea"/>
                <a:ea typeface="+mj-ea"/>
              </a:endParaRPr>
            </a:p>
          </p:txBody>
        </p:sp>
        <p:sp>
          <p:nvSpPr>
            <p:cNvPr id="45" name="TextBox 280"/>
            <p:cNvSpPr txBox="1"/>
            <p:nvPr/>
          </p:nvSpPr>
          <p:spPr>
            <a:xfrm>
              <a:off x="620694" y="4241652"/>
              <a:ext cx="400110" cy="630942"/>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r>
                <a:rPr lang="zh-CN" altLang="en-US" sz="1800"/>
                <a:t>工程部</a:t>
              </a:r>
              <a:endParaRPr lang="zh-CN" altLang="en-US" sz="1800" dirty="0"/>
            </a:p>
          </p:txBody>
        </p:sp>
      </p:grpSp>
      <p:grpSp>
        <p:nvGrpSpPr>
          <p:cNvPr id="46" name="组合 45"/>
          <p:cNvGrpSpPr/>
          <p:nvPr/>
        </p:nvGrpSpPr>
        <p:grpSpPr>
          <a:xfrm>
            <a:off x="4265372" y="3895754"/>
            <a:ext cx="538962" cy="1541309"/>
            <a:chOff x="620694" y="4216401"/>
            <a:chExt cx="400110" cy="1862138"/>
          </a:xfrm>
          <a:solidFill>
            <a:schemeClr val="accent1"/>
          </a:solidFill>
        </p:grpSpPr>
        <p:sp>
          <p:nvSpPr>
            <p:cNvPr id="47" name="Rectangle 15"/>
            <p:cNvSpPr>
              <a:spLocks noChangeArrowheads="1"/>
            </p:cNvSpPr>
            <p:nvPr/>
          </p:nvSpPr>
          <p:spPr bwMode="auto">
            <a:xfrm>
              <a:off x="663575" y="4216401"/>
              <a:ext cx="322263" cy="1862138"/>
            </a:xfrm>
            <a:prstGeom prst="rect">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accent2"/>
                </a:solidFill>
                <a:latin typeface="+mj-ea"/>
                <a:ea typeface="+mj-ea"/>
              </a:endParaRPr>
            </a:p>
          </p:txBody>
        </p:sp>
        <p:sp>
          <p:nvSpPr>
            <p:cNvPr id="48" name="TextBox 280"/>
            <p:cNvSpPr txBox="1"/>
            <p:nvPr/>
          </p:nvSpPr>
          <p:spPr>
            <a:xfrm>
              <a:off x="620694" y="4241652"/>
              <a:ext cx="400110" cy="630942"/>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r>
                <a:rPr lang="zh-CN" altLang="en-US" sz="1800"/>
                <a:t>报建部</a:t>
              </a:r>
              <a:endParaRPr lang="zh-CN" altLang="en-US" sz="1800" dirty="0"/>
            </a:p>
          </p:txBody>
        </p:sp>
      </p:grpSp>
      <p:grpSp>
        <p:nvGrpSpPr>
          <p:cNvPr id="49" name="组合 48"/>
          <p:cNvGrpSpPr/>
          <p:nvPr/>
        </p:nvGrpSpPr>
        <p:grpSpPr>
          <a:xfrm>
            <a:off x="5055297" y="3895754"/>
            <a:ext cx="538962" cy="1541309"/>
            <a:chOff x="620694" y="4216401"/>
            <a:chExt cx="400110" cy="1862138"/>
          </a:xfrm>
          <a:solidFill>
            <a:schemeClr val="accent1"/>
          </a:solidFill>
        </p:grpSpPr>
        <p:sp>
          <p:nvSpPr>
            <p:cNvPr id="50" name="Rectangle 15"/>
            <p:cNvSpPr>
              <a:spLocks noChangeArrowheads="1"/>
            </p:cNvSpPr>
            <p:nvPr/>
          </p:nvSpPr>
          <p:spPr bwMode="auto">
            <a:xfrm>
              <a:off x="663575" y="4216401"/>
              <a:ext cx="322263" cy="1862138"/>
            </a:xfrm>
            <a:prstGeom prst="rect">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accent2"/>
                </a:solidFill>
                <a:latin typeface="+mj-ea"/>
                <a:ea typeface="+mj-ea"/>
              </a:endParaRPr>
            </a:p>
          </p:txBody>
        </p:sp>
        <p:sp>
          <p:nvSpPr>
            <p:cNvPr id="51" name="TextBox 280"/>
            <p:cNvSpPr txBox="1"/>
            <p:nvPr/>
          </p:nvSpPr>
          <p:spPr>
            <a:xfrm>
              <a:off x="620694" y="4241652"/>
              <a:ext cx="400110" cy="630942"/>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r>
                <a:rPr lang="zh-CN" altLang="en-US" sz="1800"/>
                <a:t>市场部</a:t>
              </a:r>
              <a:endParaRPr lang="zh-CN" altLang="en-US" sz="1800" dirty="0"/>
            </a:p>
          </p:txBody>
        </p:sp>
      </p:grpSp>
      <p:grpSp>
        <p:nvGrpSpPr>
          <p:cNvPr id="52" name="组合 51"/>
          <p:cNvGrpSpPr/>
          <p:nvPr/>
        </p:nvGrpSpPr>
        <p:grpSpPr>
          <a:xfrm>
            <a:off x="5845222" y="3895754"/>
            <a:ext cx="538962" cy="1541309"/>
            <a:chOff x="620694" y="4216401"/>
            <a:chExt cx="400110" cy="1862138"/>
          </a:xfrm>
          <a:solidFill>
            <a:schemeClr val="accent1"/>
          </a:solidFill>
        </p:grpSpPr>
        <p:sp>
          <p:nvSpPr>
            <p:cNvPr id="53" name="Rectangle 15"/>
            <p:cNvSpPr>
              <a:spLocks noChangeArrowheads="1"/>
            </p:cNvSpPr>
            <p:nvPr/>
          </p:nvSpPr>
          <p:spPr bwMode="auto">
            <a:xfrm>
              <a:off x="663575" y="4216401"/>
              <a:ext cx="322263" cy="1862138"/>
            </a:xfrm>
            <a:prstGeom prst="rect">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accent2"/>
                </a:solidFill>
                <a:latin typeface="+mj-ea"/>
                <a:ea typeface="+mj-ea"/>
              </a:endParaRPr>
            </a:p>
          </p:txBody>
        </p:sp>
        <p:sp>
          <p:nvSpPr>
            <p:cNvPr id="54" name="TextBox 280"/>
            <p:cNvSpPr txBox="1"/>
            <p:nvPr/>
          </p:nvSpPr>
          <p:spPr>
            <a:xfrm>
              <a:off x="620694" y="4241652"/>
              <a:ext cx="400110" cy="630942"/>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r>
                <a:rPr lang="zh-CN" altLang="en-US" sz="1800"/>
                <a:t>行政人事部</a:t>
              </a:r>
              <a:endParaRPr lang="zh-CN" altLang="en-US" sz="1800" dirty="0"/>
            </a:p>
          </p:txBody>
        </p:sp>
      </p:grpSp>
      <p:grpSp>
        <p:nvGrpSpPr>
          <p:cNvPr id="55" name="组合 54"/>
          <p:cNvGrpSpPr/>
          <p:nvPr/>
        </p:nvGrpSpPr>
        <p:grpSpPr>
          <a:xfrm>
            <a:off x="1365007" y="3227983"/>
            <a:ext cx="4757217" cy="647923"/>
            <a:chOff x="1365185" y="3227957"/>
            <a:chExt cx="4757836" cy="1094481"/>
          </a:xfrm>
        </p:grpSpPr>
        <p:sp>
          <p:nvSpPr>
            <p:cNvPr id="56" name="Line 40"/>
            <p:cNvSpPr>
              <a:spLocks noChangeShapeType="1"/>
            </p:cNvSpPr>
            <p:nvPr/>
          </p:nvSpPr>
          <p:spPr bwMode="auto">
            <a:xfrm>
              <a:off x="3745802" y="3227957"/>
              <a:ext cx="0" cy="506707"/>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57" name="Line 60"/>
            <p:cNvSpPr>
              <a:spLocks noChangeShapeType="1"/>
            </p:cNvSpPr>
            <p:nvPr/>
          </p:nvSpPr>
          <p:spPr bwMode="auto">
            <a:xfrm>
              <a:off x="2159698"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58" name="Line 61"/>
            <p:cNvSpPr>
              <a:spLocks noChangeShapeType="1"/>
            </p:cNvSpPr>
            <p:nvPr/>
          </p:nvSpPr>
          <p:spPr bwMode="auto">
            <a:xfrm>
              <a:off x="2952363" y="3752643"/>
              <a:ext cx="0" cy="56979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59" name="Line 62"/>
            <p:cNvSpPr>
              <a:spLocks noChangeShapeType="1"/>
            </p:cNvSpPr>
            <p:nvPr/>
          </p:nvSpPr>
          <p:spPr bwMode="auto">
            <a:xfrm>
              <a:off x="4537693"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60" name="Line 63"/>
            <p:cNvSpPr>
              <a:spLocks noChangeShapeType="1"/>
            </p:cNvSpPr>
            <p:nvPr/>
          </p:nvSpPr>
          <p:spPr bwMode="auto">
            <a:xfrm>
              <a:off x="6123021" y="3752643"/>
              <a:ext cx="0" cy="56979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61" name="Line 61"/>
            <p:cNvSpPr>
              <a:spLocks noChangeShapeType="1"/>
            </p:cNvSpPr>
            <p:nvPr/>
          </p:nvSpPr>
          <p:spPr bwMode="auto">
            <a:xfrm>
              <a:off x="3745028"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62" name="Line 62"/>
            <p:cNvSpPr>
              <a:spLocks noChangeShapeType="1"/>
            </p:cNvSpPr>
            <p:nvPr/>
          </p:nvSpPr>
          <p:spPr bwMode="auto">
            <a:xfrm>
              <a:off x="5330358"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cxnSp>
          <p:nvCxnSpPr>
            <p:cNvPr id="63" name="直接连接符 62"/>
            <p:cNvCxnSpPr/>
            <p:nvPr/>
          </p:nvCxnSpPr>
          <p:spPr bwMode="auto">
            <a:xfrm>
              <a:off x="1365185" y="3753093"/>
              <a:ext cx="475783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Line 60"/>
            <p:cNvSpPr>
              <a:spLocks noChangeShapeType="1"/>
            </p:cNvSpPr>
            <p:nvPr/>
          </p:nvSpPr>
          <p:spPr bwMode="auto">
            <a:xfrm>
              <a:off x="1367033"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grpSp>
      <p:grpSp>
        <p:nvGrpSpPr>
          <p:cNvPr id="65" name="组合 64"/>
          <p:cNvGrpSpPr/>
          <p:nvPr/>
        </p:nvGrpSpPr>
        <p:grpSpPr>
          <a:xfrm flipV="1">
            <a:off x="1365007" y="5465276"/>
            <a:ext cx="4757217" cy="539403"/>
            <a:chOff x="1365185" y="3752643"/>
            <a:chExt cx="4757836" cy="569795"/>
          </a:xfrm>
        </p:grpSpPr>
        <p:sp>
          <p:nvSpPr>
            <p:cNvPr id="66" name="Line 60"/>
            <p:cNvSpPr>
              <a:spLocks noChangeShapeType="1"/>
            </p:cNvSpPr>
            <p:nvPr/>
          </p:nvSpPr>
          <p:spPr bwMode="auto">
            <a:xfrm>
              <a:off x="2159698"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67" name="Line 61"/>
            <p:cNvSpPr>
              <a:spLocks noChangeShapeType="1"/>
            </p:cNvSpPr>
            <p:nvPr/>
          </p:nvSpPr>
          <p:spPr bwMode="auto">
            <a:xfrm>
              <a:off x="2952363" y="3752643"/>
              <a:ext cx="0" cy="56979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68" name="Line 62"/>
            <p:cNvSpPr>
              <a:spLocks noChangeShapeType="1"/>
            </p:cNvSpPr>
            <p:nvPr/>
          </p:nvSpPr>
          <p:spPr bwMode="auto">
            <a:xfrm>
              <a:off x="4537693"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69" name="Line 63"/>
            <p:cNvSpPr>
              <a:spLocks noChangeShapeType="1"/>
            </p:cNvSpPr>
            <p:nvPr/>
          </p:nvSpPr>
          <p:spPr bwMode="auto">
            <a:xfrm>
              <a:off x="6123021" y="3752643"/>
              <a:ext cx="0" cy="56979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70" name="Line 61"/>
            <p:cNvSpPr>
              <a:spLocks noChangeShapeType="1"/>
            </p:cNvSpPr>
            <p:nvPr/>
          </p:nvSpPr>
          <p:spPr bwMode="auto">
            <a:xfrm>
              <a:off x="3745028"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71" name="Line 62"/>
            <p:cNvSpPr>
              <a:spLocks noChangeShapeType="1"/>
            </p:cNvSpPr>
            <p:nvPr/>
          </p:nvSpPr>
          <p:spPr bwMode="auto">
            <a:xfrm>
              <a:off x="5330358"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cxnSp>
          <p:nvCxnSpPr>
            <p:cNvPr id="72" name="直接连接符 71"/>
            <p:cNvCxnSpPr/>
            <p:nvPr/>
          </p:nvCxnSpPr>
          <p:spPr bwMode="auto">
            <a:xfrm>
              <a:off x="1365185" y="3753093"/>
              <a:ext cx="475783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Line 60"/>
            <p:cNvSpPr>
              <a:spLocks noChangeShapeType="1"/>
            </p:cNvSpPr>
            <p:nvPr/>
          </p:nvSpPr>
          <p:spPr bwMode="auto">
            <a:xfrm>
              <a:off x="1367033" y="3770813"/>
              <a:ext cx="0" cy="551625"/>
            </a:xfrm>
            <a:prstGeom prst="line">
              <a:avLst/>
            </a:prstGeom>
            <a:solidFill>
              <a:schemeClr val="bg1"/>
            </a:solidFill>
            <a:ln w="12700" cap="flat">
              <a:solidFill>
                <a:schemeClr val="tx1"/>
              </a:solidFill>
              <a:prstDash val="solid"/>
              <a:miter lim="800000"/>
            </a:ln>
          </p:spPr>
          <p:txBody>
            <a:bodyPr vert="horz" wrap="square" lIns="91416" tIns="45708" rIns="91416" bIns="45708"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grpSp>
      <p:grpSp>
        <p:nvGrpSpPr>
          <p:cNvPr id="74" name="组合 73"/>
          <p:cNvGrpSpPr/>
          <p:nvPr/>
        </p:nvGrpSpPr>
        <p:grpSpPr>
          <a:xfrm>
            <a:off x="3034250" y="5758996"/>
            <a:ext cx="1387254" cy="408354"/>
            <a:chOff x="4619625" y="822326"/>
            <a:chExt cx="1154113" cy="339725"/>
          </a:xfrm>
          <a:solidFill>
            <a:schemeClr val="bg1"/>
          </a:solidFill>
        </p:grpSpPr>
        <p:sp>
          <p:nvSpPr>
            <p:cNvPr id="75" name="Rectangle 5"/>
            <p:cNvSpPr>
              <a:spLocks noChangeArrowheads="1"/>
            </p:cNvSpPr>
            <p:nvPr/>
          </p:nvSpPr>
          <p:spPr bwMode="auto">
            <a:xfrm>
              <a:off x="4619625" y="822326"/>
              <a:ext cx="1154113" cy="339725"/>
            </a:xfrm>
            <a:prstGeom prst="rect">
              <a:avLst/>
            </a:prstGeom>
            <a:solidFill>
              <a:schemeClr val="bg1"/>
            </a:solidFill>
            <a:ln w="6350" cap="flat">
              <a:solidFill>
                <a:schemeClr val="accent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33AFCB"/>
                </a:solidFill>
                <a:effectLst/>
                <a:uLnTx/>
                <a:uFillTx/>
                <a:latin typeface="微软雅黑" panose="020B0503020204020204" pitchFamily="34" charset="-122"/>
                <a:ea typeface="微软雅黑" panose="020B0503020204020204" pitchFamily="34" charset="-122"/>
                <a:cs typeface="+mn-ea"/>
              </a:endParaRPr>
            </a:p>
          </p:txBody>
        </p:sp>
        <p:sp>
          <p:nvSpPr>
            <p:cNvPr id="76" name="Rectangle 15"/>
            <p:cNvSpPr>
              <a:spLocks noChangeArrowheads="1"/>
            </p:cNvSpPr>
            <p:nvPr/>
          </p:nvSpPr>
          <p:spPr bwMode="auto">
            <a:xfrm>
              <a:off x="4722786" y="833422"/>
              <a:ext cx="937324" cy="317531"/>
            </a:xfrm>
            <a:prstGeom prst="rect">
              <a:avLst/>
            </a:prstGeom>
            <a:noFill/>
            <a:ln w="6350" cap="flat">
              <a:no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ea"/>
                </a:rPr>
                <a:t>项目部</a:t>
              </a: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ea"/>
              </a:endParaRPr>
            </a:p>
          </p:txBody>
        </p:sp>
      </p:grpSp>
    </p:spTree>
  </p:cSld>
  <p:clrMapOvr>
    <a:masterClrMapping/>
  </p:clrMapOvr>
  <p:transition spd="slow" advTm="9652">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28796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729289" y="138888"/>
            <a:ext cx="7529331" cy="523220"/>
          </a:xfrm>
          <a:prstGeom prst="rect">
            <a:avLst/>
          </a:prstGeom>
        </p:spPr>
        <p:txBody>
          <a:bodyPr wrap="square">
            <a:spAutoFit/>
          </a:bodyPr>
          <a:lstStyle/>
          <a:p>
            <a:pPr marL="0" marR="0">
              <a:spcBef>
                <a:spcPts val="0"/>
              </a:spcBef>
              <a:spcAft>
                <a:spcPts val="0"/>
              </a:spcAft>
            </a:pPr>
            <a:r>
              <a:rPr lang="zh-CN" altLang="en-US" sz="2800" b="1" kern="100">
                <a:solidFill>
                  <a:schemeClr val="accent1"/>
                </a:solidFill>
                <a:latin typeface="+mj-ea"/>
                <a:ea typeface="+mj-ea"/>
                <a:cs typeface="Times New Roman" panose="02020603050405020304" pitchFamily="18" charset="0"/>
              </a:rPr>
              <a:t>部门介绍</a:t>
            </a:r>
            <a:endParaRPr lang="zh-CN" altLang="en-US" sz="2800" b="1" kern="100">
              <a:solidFill>
                <a:schemeClr val="accent1"/>
              </a:solidFill>
              <a:latin typeface="+mj-ea"/>
              <a:ea typeface="+mj-ea"/>
              <a:cs typeface="Times New Roman" panose="02020603050405020304" pitchFamily="18" charset="0"/>
            </a:endParaRPr>
          </a:p>
        </p:txBody>
      </p:sp>
      <p:sp>
        <p:nvSpPr>
          <p:cNvPr id="21" name="矩形 20"/>
          <p:cNvSpPr/>
          <p:nvPr/>
        </p:nvSpPr>
        <p:spPr>
          <a:xfrm>
            <a:off x="2497981" y="883721"/>
            <a:ext cx="8421090" cy="5847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财务部是公司进行经营核算并进行现金支付管理的金融管理部门。负责建立公司财务制度，管理公司各项财政收支。</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矩形 21"/>
          <p:cNvSpPr/>
          <p:nvPr/>
        </p:nvSpPr>
        <p:spPr>
          <a:xfrm>
            <a:off x="2497981" y="1694938"/>
            <a:ext cx="8421090" cy="5847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经营部全面负责完成工程预决算编制及工程成本控制任务，通过对工程报价、预决算编制、合同谈判审核、工程造价整体调度，实施对工程造价的全面管控。</a:t>
            </a:r>
            <a:endParaRPr kumimoji="0" lang="zh-CN" altLang="en-US"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矩形 22"/>
          <p:cNvSpPr/>
          <p:nvPr/>
        </p:nvSpPr>
        <p:spPr>
          <a:xfrm>
            <a:off x="2497981" y="2497724"/>
            <a:ext cx="8421090" cy="5847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行政人事部保证内部管理体系的完整和平稳运行，进行公司形象推广、公司文化建设，负责各项后勤工作；负责公司人力资源管理工作。</a:t>
            </a:r>
            <a:endPar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矩形 23"/>
          <p:cNvSpPr/>
          <p:nvPr/>
        </p:nvSpPr>
        <p:spPr>
          <a:xfrm>
            <a:off x="2497981" y="3326399"/>
            <a:ext cx="8421090" cy="5847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市场部根据公司战略发展要求，负责公司电力方面的业务拓展，不断提高公司的工程业绩。包括项目开发、市场研究、营销管理、品牌和形象管理、客户服务管理等工作。</a:t>
            </a:r>
            <a:endPar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5" name="矩形 24"/>
          <p:cNvSpPr/>
          <p:nvPr/>
        </p:nvSpPr>
        <p:spPr>
          <a:xfrm>
            <a:off x="2497981" y="4183920"/>
            <a:ext cx="8421090" cy="5847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报建部是根据公司总体战略和整体经营计划，编制报建报批计划、组织管理各项目各阶段手续办理工作，保证公司各项目的顺利实施。</a:t>
            </a:r>
            <a:endPar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6" name="矩形 25"/>
          <p:cNvSpPr/>
          <p:nvPr/>
        </p:nvSpPr>
        <p:spPr>
          <a:xfrm>
            <a:off x="2497981" y="5012324"/>
            <a:ext cx="8421090" cy="5847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采购部结合工程项目计划和公司经营计划，负责工程材料、设备、工器具及公司所需物资的采购，建立公司的采购管理体系并组织实施，对物资采购进行管理控制。</a:t>
            </a:r>
            <a:endPar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矩形 26"/>
          <p:cNvSpPr/>
          <p:nvPr/>
        </p:nvSpPr>
        <p:spPr>
          <a:xfrm>
            <a:off x="2497981" y="5850666"/>
            <a:ext cx="8421090" cy="58477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393A3F"/>
                </a:solidFill>
                <a:effectLst/>
                <a:uLnTx/>
                <a:uFillTx/>
                <a:latin typeface="微软雅黑 Light" panose="020B0502040204020203" pitchFamily="34" charset="-122"/>
                <a:ea typeface="微软雅黑 Light" panose="020B0502040204020203" pitchFamily="34" charset="-122"/>
                <a:cs typeface="+mn-cs"/>
              </a:rPr>
              <a:t>工程部根据公司要求，组织公司工程施工管理；工程部作为工程项目合同的具体执行单位，对工程项目进度、技术、质量、安全及成本进行控制，确保工程的顺利交付。</a:t>
            </a:r>
            <a:endParaRPr kumimoji="0" lang="en-US" altLang="zh-CN" sz="1600" b="0" i="0" u="none" strike="noStrike" kern="1200" cap="none" spc="0" normalizeH="0" baseline="0" noProof="0" dirty="0">
              <a:ln>
                <a:noFill/>
              </a:ln>
              <a:solidFill>
                <a:srgbClr val="393A3F"/>
              </a:solidFill>
              <a:effectLst/>
              <a:uLnTx/>
              <a:uFillTx/>
              <a:latin typeface="微软雅黑 Light" panose="020B0502040204020203" pitchFamily="34" charset="-122"/>
              <a:ea typeface="微软雅黑 Light" panose="020B0502040204020203" pitchFamily="34" charset="-122"/>
              <a:cs typeface="+mn-cs"/>
            </a:endParaRPr>
          </a:p>
        </p:txBody>
      </p:sp>
      <p:sp>
        <p:nvSpPr>
          <p:cNvPr id="28" name="箭头: 五边形 27"/>
          <p:cNvSpPr/>
          <p:nvPr/>
        </p:nvSpPr>
        <p:spPr bwMode="auto">
          <a:xfrm>
            <a:off x="907064" y="835956"/>
            <a:ext cx="1533824" cy="641742"/>
          </a:xfrm>
          <a:prstGeom prst="homePlate">
            <a:avLst>
              <a:gd name="adj" fmla="val 19029"/>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29" name="Freeform 49"/>
          <p:cNvSpPr>
            <a:spLocks noEditPoints="1"/>
          </p:cNvSpPr>
          <p:nvPr/>
        </p:nvSpPr>
        <p:spPr bwMode="auto">
          <a:xfrm>
            <a:off x="1073560" y="1013637"/>
            <a:ext cx="384502" cy="291326"/>
          </a:xfrm>
          <a:custGeom>
            <a:avLst/>
            <a:gdLst>
              <a:gd name="T0" fmla="*/ 228 w 844"/>
              <a:gd name="T1" fmla="*/ 536 h 639"/>
              <a:gd name="T2" fmla="*/ 383 w 844"/>
              <a:gd name="T3" fmla="*/ 639 h 639"/>
              <a:gd name="T4" fmla="*/ 508 w 844"/>
              <a:gd name="T5" fmla="*/ 172 h 639"/>
              <a:gd name="T6" fmla="*/ 843 w 844"/>
              <a:gd name="T7" fmla="*/ 119 h 639"/>
              <a:gd name="T8" fmla="*/ 508 w 844"/>
              <a:gd name="T9" fmla="*/ 66 h 639"/>
              <a:gd name="T10" fmla="*/ 50 w 844"/>
              <a:gd name="T11" fmla="*/ 132 h 639"/>
              <a:gd name="T12" fmla="*/ 336 w 844"/>
              <a:gd name="T13" fmla="*/ 133 h 639"/>
              <a:gd name="T14" fmla="*/ 336 w 844"/>
              <a:gd name="T15" fmla="*/ 26 h 639"/>
              <a:gd name="T16" fmla="*/ 50 w 844"/>
              <a:gd name="T17" fmla="*/ 132 h 639"/>
              <a:gd name="T18" fmla="*/ 53 w 844"/>
              <a:gd name="T19" fmla="*/ 237 h 639"/>
              <a:gd name="T20" fmla="*/ 252 w 844"/>
              <a:gd name="T21" fmla="*/ 260 h 639"/>
              <a:gd name="T22" fmla="*/ 336 w 844"/>
              <a:gd name="T23" fmla="*/ 237 h 639"/>
              <a:gd name="T24" fmla="*/ 369 w 844"/>
              <a:gd name="T25" fmla="*/ 150 h 639"/>
              <a:gd name="T26" fmla="*/ 20 w 844"/>
              <a:gd name="T27" fmla="*/ 151 h 639"/>
              <a:gd name="T28" fmla="*/ 574 w 844"/>
              <a:gd name="T29" fmla="*/ 339 h 639"/>
              <a:gd name="T30" fmla="*/ 567 w 844"/>
              <a:gd name="T31" fmla="*/ 327 h 639"/>
              <a:gd name="T32" fmla="*/ 355 w 844"/>
              <a:gd name="T33" fmla="*/ 271 h 639"/>
              <a:gd name="T34" fmla="*/ 198 w 844"/>
              <a:gd name="T35" fmla="*/ 329 h 639"/>
              <a:gd name="T36" fmla="*/ 190 w 844"/>
              <a:gd name="T37" fmla="*/ 343 h 639"/>
              <a:gd name="T38" fmla="*/ 190 w 844"/>
              <a:gd name="T39" fmla="*/ 358 h 639"/>
              <a:gd name="T40" fmla="*/ 195 w 844"/>
              <a:gd name="T41" fmla="*/ 368 h 639"/>
              <a:gd name="T42" fmla="*/ 259 w 844"/>
              <a:gd name="T43" fmla="*/ 411 h 639"/>
              <a:gd name="T44" fmla="*/ 291 w 844"/>
              <a:gd name="T45" fmla="*/ 420 h 639"/>
              <a:gd name="T46" fmla="*/ 326 w 844"/>
              <a:gd name="T47" fmla="*/ 426 h 639"/>
              <a:gd name="T48" fmla="*/ 383 w 844"/>
              <a:gd name="T49" fmla="*/ 430 h 639"/>
              <a:gd name="T50" fmla="*/ 568 w 844"/>
              <a:gd name="T51" fmla="*/ 373 h 639"/>
              <a:gd name="T52" fmla="*/ 573 w 844"/>
              <a:gd name="T53" fmla="*/ 365 h 639"/>
              <a:gd name="T54" fmla="*/ 576 w 844"/>
              <a:gd name="T55" fmla="*/ 356 h 639"/>
              <a:gd name="T56" fmla="*/ 574 w 844"/>
              <a:gd name="T57" fmla="*/ 339 h 639"/>
              <a:gd name="T58" fmla="*/ 53 w 844"/>
              <a:gd name="T59" fmla="*/ 341 h 639"/>
              <a:gd name="T60" fmla="*/ 160 w 844"/>
              <a:gd name="T61" fmla="*/ 338 h 639"/>
              <a:gd name="T62" fmla="*/ 166 w 844"/>
              <a:gd name="T63" fmla="*/ 320 h 639"/>
              <a:gd name="T64" fmla="*/ 20 w 844"/>
              <a:gd name="T65" fmla="*/ 255 h 639"/>
              <a:gd name="T66" fmla="*/ 650 w 844"/>
              <a:gd name="T67" fmla="*/ 230 h 639"/>
              <a:gd name="T68" fmla="*/ 466 w 844"/>
              <a:gd name="T69" fmla="*/ 247 h 639"/>
              <a:gd name="T70" fmla="*/ 791 w 844"/>
              <a:gd name="T71" fmla="*/ 276 h 639"/>
              <a:gd name="T72" fmla="*/ 824 w 844"/>
              <a:gd name="T73" fmla="*/ 190 h 639"/>
              <a:gd name="T74" fmla="*/ 650 w 844"/>
              <a:gd name="T75" fmla="*/ 334 h 639"/>
              <a:gd name="T76" fmla="*/ 607 w 844"/>
              <a:gd name="T77" fmla="*/ 354 h 639"/>
              <a:gd name="T78" fmla="*/ 650 w 844"/>
              <a:gd name="T79" fmla="*/ 407 h 639"/>
              <a:gd name="T80" fmla="*/ 843 w 844"/>
              <a:gd name="T81" fmla="*/ 327 h 639"/>
              <a:gd name="T82" fmla="*/ 40 w 844"/>
              <a:gd name="T83" fmla="*/ 370 h 639"/>
              <a:gd name="T84" fmla="*/ 161 w 844"/>
              <a:gd name="T85" fmla="*/ 471 h 639"/>
              <a:gd name="T86" fmla="*/ 575 w 844"/>
              <a:gd name="T87" fmla="*/ 445 h 639"/>
              <a:gd name="T88" fmla="*/ 569 w 844"/>
              <a:gd name="T89" fmla="*/ 435 h 639"/>
              <a:gd name="T90" fmla="*/ 537 w 844"/>
              <a:gd name="T91" fmla="*/ 432 h 639"/>
              <a:gd name="T92" fmla="*/ 501 w 844"/>
              <a:gd name="T93" fmla="*/ 445 h 639"/>
              <a:gd name="T94" fmla="*/ 383 w 844"/>
              <a:gd name="T95" fmla="*/ 461 h 639"/>
              <a:gd name="T96" fmla="*/ 266 w 844"/>
              <a:gd name="T97" fmla="*/ 446 h 639"/>
              <a:gd name="T98" fmla="*/ 209 w 844"/>
              <a:gd name="T99" fmla="*/ 421 h 639"/>
              <a:gd name="T100" fmla="*/ 191 w 844"/>
              <a:gd name="T101" fmla="*/ 465 h 639"/>
              <a:gd name="T102" fmla="*/ 572 w 844"/>
              <a:gd name="T103" fmla="*/ 471 h 639"/>
              <a:gd name="T104" fmla="*/ 576 w 844"/>
              <a:gd name="T105" fmla="*/ 460 h 639"/>
              <a:gd name="T106" fmla="*/ 824 w 844"/>
              <a:gd name="T107" fmla="*/ 399 h 639"/>
              <a:gd name="T108" fmla="*/ 605 w 844"/>
              <a:gd name="T109" fmla="*/ 436 h 639"/>
              <a:gd name="T110" fmla="*/ 791 w 844"/>
              <a:gd name="T111" fmla="*/ 4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39">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0" name="矩形 29"/>
          <p:cNvSpPr/>
          <p:nvPr/>
        </p:nvSpPr>
        <p:spPr>
          <a:xfrm>
            <a:off x="1454309" y="965452"/>
            <a:ext cx="877163"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财务部</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1" name="箭头: 五边形 30"/>
          <p:cNvSpPr/>
          <p:nvPr/>
        </p:nvSpPr>
        <p:spPr bwMode="auto">
          <a:xfrm>
            <a:off x="907064" y="1661179"/>
            <a:ext cx="1533824" cy="641742"/>
          </a:xfrm>
          <a:prstGeom prst="homePlate">
            <a:avLst>
              <a:gd name="adj" fmla="val 19029"/>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2" name="Freeform 213"/>
          <p:cNvSpPr>
            <a:spLocks noEditPoints="1"/>
          </p:cNvSpPr>
          <p:nvPr/>
        </p:nvSpPr>
        <p:spPr bwMode="auto">
          <a:xfrm>
            <a:off x="1065829" y="1800042"/>
            <a:ext cx="374934" cy="400793"/>
          </a:xfrm>
          <a:custGeom>
            <a:avLst/>
            <a:gdLst>
              <a:gd name="T0" fmla="*/ 15 w 131"/>
              <a:gd name="T1" fmla="*/ 76 h 140"/>
              <a:gd name="T2" fmla="*/ 24 w 131"/>
              <a:gd name="T3" fmla="*/ 51 h 140"/>
              <a:gd name="T4" fmla="*/ 37 w 131"/>
              <a:gd name="T5" fmla="*/ 72 h 140"/>
              <a:gd name="T6" fmla="*/ 50 w 131"/>
              <a:gd name="T7" fmla="*/ 52 h 140"/>
              <a:gd name="T8" fmla="*/ 62 w 131"/>
              <a:gd name="T9" fmla="*/ 71 h 140"/>
              <a:gd name="T10" fmla="*/ 71 w 131"/>
              <a:gd name="T11" fmla="*/ 43 h 140"/>
              <a:gd name="T12" fmla="*/ 74 w 131"/>
              <a:gd name="T13" fmla="*/ 42 h 140"/>
              <a:gd name="T14" fmla="*/ 75 w 131"/>
              <a:gd name="T15" fmla="*/ 44 h 140"/>
              <a:gd name="T16" fmla="*/ 63 w 131"/>
              <a:gd name="T17" fmla="*/ 82 h 140"/>
              <a:gd name="T18" fmla="*/ 50 w 131"/>
              <a:gd name="T19" fmla="*/ 60 h 140"/>
              <a:gd name="T20" fmla="*/ 38 w 131"/>
              <a:gd name="T21" fmla="*/ 81 h 140"/>
              <a:gd name="T22" fmla="*/ 25 w 131"/>
              <a:gd name="T23" fmla="*/ 61 h 140"/>
              <a:gd name="T24" fmla="*/ 19 w 131"/>
              <a:gd name="T25" fmla="*/ 77 h 140"/>
              <a:gd name="T26" fmla="*/ 17 w 131"/>
              <a:gd name="T27" fmla="*/ 79 h 140"/>
              <a:gd name="T28" fmla="*/ 15 w 131"/>
              <a:gd name="T29" fmla="*/ 76 h 140"/>
              <a:gd name="T30" fmla="*/ 131 w 131"/>
              <a:gd name="T31" fmla="*/ 9 h 140"/>
              <a:gd name="T32" fmla="*/ 131 w 131"/>
              <a:gd name="T33" fmla="*/ 20 h 140"/>
              <a:gd name="T34" fmla="*/ 131 w 131"/>
              <a:gd name="T35" fmla="*/ 26 h 140"/>
              <a:gd name="T36" fmla="*/ 131 w 131"/>
              <a:gd name="T37" fmla="*/ 96 h 140"/>
              <a:gd name="T38" fmla="*/ 79 w 131"/>
              <a:gd name="T39" fmla="*/ 96 h 140"/>
              <a:gd name="T40" fmla="*/ 79 w 131"/>
              <a:gd name="T41" fmla="*/ 113 h 140"/>
              <a:gd name="T42" fmla="*/ 113 w 131"/>
              <a:gd name="T43" fmla="*/ 140 h 140"/>
              <a:gd name="T44" fmla="*/ 105 w 131"/>
              <a:gd name="T45" fmla="*/ 140 h 140"/>
              <a:gd name="T46" fmla="*/ 79 w 131"/>
              <a:gd name="T47" fmla="*/ 122 h 140"/>
              <a:gd name="T48" fmla="*/ 79 w 131"/>
              <a:gd name="T49" fmla="*/ 123 h 140"/>
              <a:gd name="T50" fmla="*/ 61 w 131"/>
              <a:gd name="T51" fmla="*/ 123 h 140"/>
              <a:gd name="T52" fmla="*/ 61 w 131"/>
              <a:gd name="T53" fmla="*/ 122 h 140"/>
              <a:gd name="T54" fmla="*/ 35 w 131"/>
              <a:gd name="T55" fmla="*/ 140 h 140"/>
              <a:gd name="T56" fmla="*/ 26 w 131"/>
              <a:gd name="T57" fmla="*/ 140 h 140"/>
              <a:gd name="T58" fmla="*/ 61 w 131"/>
              <a:gd name="T59" fmla="*/ 113 h 140"/>
              <a:gd name="T60" fmla="*/ 61 w 131"/>
              <a:gd name="T61" fmla="*/ 96 h 140"/>
              <a:gd name="T62" fmla="*/ 0 w 131"/>
              <a:gd name="T63" fmla="*/ 96 h 140"/>
              <a:gd name="T64" fmla="*/ 0 w 131"/>
              <a:gd name="T65" fmla="*/ 26 h 140"/>
              <a:gd name="T66" fmla="*/ 0 w 131"/>
              <a:gd name="T67" fmla="*/ 20 h 140"/>
              <a:gd name="T68" fmla="*/ 0 w 131"/>
              <a:gd name="T69" fmla="*/ 9 h 140"/>
              <a:gd name="T70" fmla="*/ 61 w 131"/>
              <a:gd name="T71" fmla="*/ 9 h 140"/>
              <a:gd name="T72" fmla="*/ 61 w 131"/>
              <a:gd name="T73" fmla="*/ 0 h 140"/>
              <a:gd name="T74" fmla="*/ 79 w 131"/>
              <a:gd name="T75" fmla="*/ 0 h 140"/>
              <a:gd name="T76" fmla="*/ 79 w 131"/>
              <a:gd name="T77" fmla="*/ 9 h 140"/>
              <a:gd name="T78" fmla="*/ 131 w 131"/>
              <a:gd name="T79" fmla="*/ 9 h 140"/>
              <a:gd name="T80" fmla="*/ 122 w 131"/>
              <a:gd name="T81" fmla="*/ 28 h 140"/>
              <a:gd name="T82" fmla="*/ 9 w 131"/>
              <a:gd name="T83" fmla="*/ 28 h 140"/>
              <a:gd name="T84" fmla="*/ 9 w 131"/>
              <a:gd name="T85" fmla="*/ 88 h 140"/>
              <a:gd name="T86" fmla="*/ 61 w 131"/>
              <a:gd name="T87" fmla="*/ 88 h 140"/>
              <a:gd name="T88" fmla="*/ 79 w 131"/>
              <a:gd name="T89" fmla="*/ 88 h 140"/>
              <a:gd name="T90" fmla="*/ 122 w 131"/>
              <a:gd name="T91" fmla="*/ 88 h 140"/>
              <a:gd name="T92" fmla="*/ 122 w 131"/>
              <a:gd name="T93" fmla="*/ 28 h 140"/>
              <a:gd name="T94" fmla="*/ 99 w 131"/>
              <a:gd name="T95" fmla="*/ 62 h 140"/>
              <a:gd name="T96" fmla="*/ 110 w 131"/>
              <a:gd name="T97" fmla="*/ 51 h 140"/>
              <a:gd name="T98" fmla="*/ 99 w 131"/>
              <a:gd name="T99" fmla="*/ 39 h 140"/>
              <a:gd name="T100" fmla="*/ 87 w 131"/>
              <a:gd name="T101" fmla="*/ 51 h 140"/>
              <a:gd name="T102" fmla="*/ 99 w 131"/>
              <a:gd name="T103" fmla="*/ 62 h 140"/>
              <a:gd name="T104" fmla="*/ 96 w 131"/>
              <a:gd name="T105" fmla="*/ 70 h 140"/>
              <a:gd name="T106" fmla="*/ 87 w 131"/>
              <a:gd name="T107" fmla="*/ 70 h 140"/>
              <a:gd name="T108" fmla="*/ 87 w 131"/>
              <a:gd name="T109" fmla="*/ 79 h 140"/>
              <a:gd name="T110" fmla="*/ 96 w 131"/>
              <a:gd name="T111" fmla="*/ 79 h 140"/>
              <a:gd name="T112" fmla="*/ 96 w 131"/>
              <a:gd name="T113" fmla="*/ 70 h 140"/>
              <a:gd name="T114" fmla="*/ 105 w 131"/>
              <a:gd name="T115" fmla="*/ 79 h 140"/>
              <a:gd name="T116" fmla="*/ 114 w 131"/>
              <a:gd name="T117" fmla="*/ 79 h 140"/>
              <a:gd name="T118" fmla="*/ 114 w 131"/>
              <a:gd name="T119" fmla="*/ 70 h 140"/>
              <a:gd name="T120" fmla="*/ 105 w 131"/>
              <a:gd name="T121" fmla="*/ 70 h 140"/>
              <a:gd name="T122" fmla="*/ 105 w 131"/>
              <a:gd name="T123" fmla="*/ 7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140">
                <a:moveTo>
                  <a:pt x="15" y="76"/>
                </a:moveTo>
                <a:cubicBezTo>
                  <a:pt x="24" y="51"/>
                  <a:pt x="24" y="51"/>
                  <a:pt x="24" y="51"/>
                </a:cubicBezTo>
                <a:cubicBezTo>
                  <a:pt x="37" y="72"/>
                  <a:pt x="37" y="72"/>
                  <a:pt x="37" y="72"/>
                </a:cubicBezTo>
                <a:cubicBezTo>
                  <a:pt x="50" y="52"/>
                  <a:pt x="50" y="52"/>
                  <a:pt x="50" y="52"/>
                </a:cubicBezTo>
                <a:cubicBezTo>
                  <a:pt x="62" y="71"/>
                  <a:pt x="62" y="71"/>
                  <a:pt x="62" y="71"/>
                </a:cubicBezTo>
                <a:cubicBezTo>
                  <a:pt x="71" y="43"/>
                  <a:pt x="71" y="43"/>
                  <a:pt x="71" y="43"/>
                </a:cubicBezTo>
                <a:cubicBezTo>
                  <a:pt x="72" y="42"/>
                  <a:pt x="73" y="41"/>
                  <a:pt x="74" y="42"/>
                </a:cubicBezTo>
                <a:cubicBezTo>
                  <a:pt x="75" y="42"/>
                  <a:pt x="76" y="43"/>
                  <a:pt x="75" y="44"/>
                </a:cubicBezTo>
                <a:cubicBezTo>
                  <a:pt x="63" y="82"/>
                  <a:pt x="63" y="82"/>
                  <a:pt x="63" y="82"/>
                </a:cubicBezTo>
                <a:cubicBezTo>
                  <a:pt x="50" y="60"/>
                  <a:pt x="50" y="60"/>
                  <a:pt x="50" y="60"/>
                </a:cubicBezTo>
                <a:cubicBezTo>
                  <a:pt x="38" y="81"/>
                  <a:pt x="38" y="81"/>
                  <a:pt x="38" y="81"/>
                </a:cubicBezTo>
                <a:cubicBezTo>
                  <a:pt x="25" y="61"/>
                  <a:pt x="25" y="61"/>
                  <a:pt x="25" y="61"/>
                </a:cubicBezTo>
                <a:cubicBezTo>
                  <a:pt x="19" y="77"/>
                  <a:pt x="19" y="77"/>
                  <a:pt x="19" y="77"/>
                </a:cubicBezTo>
                <a:cubicBezTo>
                  <a:pt x="19" y="78"/>
                  <a:pt x="18" y="79"/>
                  <a:pt x="17" y="79"/>
                </a:cubicBezTo>
                <a:cubicBezTo>
                  <a:pt x="15" y="78"/>
                  <a:pt x="15" y="77"/>
                  <a:pt x="15" y="76"/>
                </a:cubicBezTo>
                <a:close/>
                <a:moveTo>
                  <a:pt x="131" y="9"/>
                </a:moveTo>
                <a:cubicBezTo>
                  <a:pt x="131" y="20"/>
                  <a:pt x="131" y="20"/>
                  <a:pt x="131" y="20"/>
                </a:cubicBezTo>
                <a:cubicBezTo>
                  <a:pt x="131" y="26"/>
                  <a:pt x="131" y="26"/>
                  <a:pt x="131" y="26"/>
                </a:cubicBezTo>
                <a:cubicBezTo>
                  <a:pt x="131" y="96"/>
                  <a:pt x="131" y="96"/>
                  <a:pt x="131" y="96"/>
                </a:cubicBezTo>
                <a:cubicBezTo>
                  <a:pt x="79" y="96"/>
                  <a:pt x="79" y="96"/>
                  <a:pt x="79" y="96"/>
                </a:cubicBezTo>
                <a:cubicBezTo>
                  <a:pt x="79" y="113"/>
                  <a:pt x="79" y="113"/>
                  <a:pt x="79" y="113"/>
                </a:cubicBezTo>
                <a:cubicBezTo>
                  <a:pt x="113" y="140"/>
                  <a:pt x="113" y="140"/>
                  <a:pt x="113" y="140"/>
                </a:cubicBezTo>
                <a:cubicBezTo>
                  <a:pt x="105" y="140"/>
                  <a:pt x="105" y="140"/>
                  <a:pt x="105" y="140"/>
                </a:cubicBezTo>
                <a:cubicBezTo>
                  <a:pt x="79" y="122"/>
                  <a:pt x="79" y="122"/>
                  <a:pt x="79" y="122"/>
                </a:cubicBezTo>
                <a:cubicBezTo>
                  <a:pt x="79" y="123"/>
                  <a:pt x="79" y="123"/>
                  <a:pt x="79" y="123"/>
                </a:cubicBezTo>
                <a:cubicBezTo>
                  <a:pt x="61" y="123"/>
                  <a:pt x="61" y="123"/>
                  <a:pt x="61" y="123"/>
                </a:cubicBezTo>
                <a:cubicBezTo>
                  <a:pt x="61" y="122"/>
                  <a:pt x="61" y="122"/>
                  <a:pt x="61" y="122"/>
                </a:cubicBezTo>
                <a:cubicBezTo>
                  <a:pt x="35" y="140"/>
                  <a:pt x="35" y="140"/>
                  <a:pt x="35" y="140"/>
                </a:cubicBezTo>
                <a:cubicBezTo>
                  <a:pt x="26" y="140"/>
                  <a:pt x="26" y="140"/>
                  <a:pt x="26" y="140"/>
                </a:cubicBezTo>
                <a:cubicBezTo>
                  <a:pt x="61" y="113"/>
                  <a:pt x="61" y="113"/>
                  <a:pt x="61" y="113"/>
                </a:cubicBezTo>
                <a:cubicBezTo>
                  <a:pt x="61" y="96"/>
                  <a:pt x="61" y="96"/>
                  <a:pt x="61" y="96"/>
                </a:cubicBezTo>
                <a:cubicBezTo>
                  <a:pt x="0" y="96"/>
                  <a:pt x="0" y="96"/>
                  <a:pt x="0" y="96"/>
                </a:cubicBezTo>
                <a:cubicBezTo>
                  <a:pt x="0" y="26"/>
                  <a:pt x="0" y="26"/>
                  <a:pt x="0" y="26"/>
                </a:cubicBezTo>
                <a:cubicBezTo>
                  <a:pt x="0" y="20"/>
                  <a:pt x="0" y="20"/>
                  <a:pt x="0" y="20"/>
                </a:cubicBezTo>
                <a:cubicBezTo>
                  <a:pt x="0" y="9"/>
                  <a:pt x="0" y="9"/>
                  <a:pt x="0" y="9"/>
                </a:cubicBezTo>
                <a:cubicBezTo>
                  <a:pt x="61" y="9"/>
                  <a:pt x="61" y="9"/>
                  <a:pt x="61" y="9"/>
                </a:cubicBezTo>
                <a:cubicBezTo>
                  <a:pt x="61" y="0"/>
                  <a:pt x="61" y="0"/>
                  <a:pt x="61" y="0"/>
                </a:cubicBezTo>
                <a:cubicBezTo>
                  <a:pt x="79" y="0"/>
                  <a:pt x="79" y="0"/>
                  <a:pt x="79" y="0"/>
                </a:cubicBezTo>
                <a:cubicBezTo>
                  <a:pt x="79" y="9"/>
                  <a:pt x="79" y="9"/>
                  <a:pt x="79" y="9"/>
                </a:cubicBezTo>
                <a:lnTo>
                  <a:pt x="131" y="9"/>
                </a:lnTo>
                <a:close/>
                <a:moveTo>
                  <a:pt x="122" y="28"/>
                </a:moveTo>
                <a:cubicBezTo>
                  <a:pt x="9" y="28"/>
                  <a:pt x="9" y="28"/>
                  <a:pt x="9" y="28"/>
                </a:cubicBezTo>
                <a:cubicBezTo>
                  <a:pt x="9" y="88"/>
                  <a:pt x="9" y="88"/>
                  <a:pt x="9" y="88"/>
                </a:cubicBezTo>
                <a:cubicBezTo>
                  <a:pt x="61" y="88"/>
                  <a:pt x="61" y="88"/>
                  <a:pt x="61" y="88"/>
                </a:cubicBezTo>
                <a:cubicBezTo>
                  <a:pt x="79" y="88"/>
                  <a:pt x="79" y="88"/>
                  <a:pt x="79" y="88"/>
                </a:cubicBezTo>
                <a:cubicBezTo>
                  <a:pt x="122" y="88"/>
                  <a:pt x="122" y="88"/>
                  <a:pt x="122" y="88"/>
                </a:cubicBezTo>
                <a:lnTo>
                  <a:pt x="122" y="28"/>
                </a:lnTo>
                <a:close/>
                <a:moveTo>
                  <a:pt x="99" y="62"/>
                </a:moveTo>
                <a:cubicBezTo>
                  <a:pt x="105" y="62"/>
                  <a:pt x="110" y="57"/>
                  <a:pt x="110" y="51"/>
                </a:cubicBezTo>
                <a:cubicBezTo>
                  <a:pt x="110" y="45"/>
                  <a:pt x="105" y="39"/>
                  <a:pt x="99" y="39"/>
                </a:cubicBezTo>
                <a:cubicBezTo>
                  <a:pt x="93" y="39"/>
                  <a:pt x="87" y="45"/>
                  <a:pt x="87" y="51"/>
                </a:cubicBezTo>
                <a:cubicBezTo>
                  <a:pt x="87" y="57"/>
                  <a:pt x="93" y="62"/>
                  <a:pt x="99" y="62"/>
                </a:cubicBezTo>
                <a:close/>
                <a:moveTo>
                  <a:pt x="96" y="70"/>
                </a:moveTo>
                <a:cubicBezTo>
                  <a:pt x="87" y="70"/>
                  <a:pt x="87" y="70"/>
                  <a:pt x="87" y="70"/>
                </a:cubicBezTo>
                <a:cubicBezTo>
                  <a:pt x="87" y="79"/>
                  <a:pt x="87" y="79"/>
                  <a:pt x="87" y="79"/>
                </a:cubicBezTo>
                <a:cubicBezTo>
                  <a:pt x="96" y="79"/>
                  <a:pt x="96" y="79"/>
                  <a:pt x="96" y="79"/>
                </a:cubicBezTo>
                <a:lnTo>
                  <a:pt x="96" y="70"/>
                </a:lnTo>
                <a:close/>
                <a:moveTo>
                  <a:pt x="105" y="79"/>
                </a:moveTo>
                <a:cubicBezTo>
                  <a:pt x="114" y="79"/>
                  <a:pt x="114" y="79"/>
                  <a:pt x="114" y="79"/>
                </a:cubicBezTo>
                <a:cubicBezTo>
                  <a:pt x="114" y="70"/>
                  <a:pt x="114" y="70"/>
                  <a:pt x="114" y="70"/>
                </a:cubicBezTo>
                <a:cubicBezTo>
                  <a:pt x="105" y="70"/>
                  <a:pt x="105" y="70"/>
                  <a:pt x="105" y="70"/>
                </a:cubicBezTo>
                <a:lnTo>
                  <a:pt x="105" y="7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33" name="矩形 32"/>
          <p:cNvSpPr/>
          <p:nvPr/>
        </p:nvSpPr>
        <p:spPr>
          <a:xfrm>
            <a:off x="1454309" y="1809725"/>
            <a:ext cx="877163"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经营部</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5" name="箭头: 五边形 34"/>
          <p:cNvSpPr/>
          <p:nvPr/>
        </p:nvSpPr>
        <p:spPr bwMode="auto">
          <a:xfrm>
            <a:off x="907064" y="2472866"/>
            <a:ext cx="1533824" cy="641742"/>
          </a:xfrm>
          <a:prstGeom prst="homePlate">
            <a:avLst>
              <a:gd name="adj" fmla="val 19029"/>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6" name="Freeform 7"/>
          <p:cNvSpPr>
            <a:spLocks noEditPoints="1"/>
          </p:cNvSpPr>
          <p:nvPr/>
        </p:nvSpPr>
        <p:spPr bwMode="auto">
          <a:xfrm>
            <a:off x="1057190" y="2623528"/>
            <a:ext cx="378783" cy="378783"/>
          </a:xfrm>
          <a:custGeom>
            <a:avLst/>
            <a:gdLst>
              <a:gd name="T0" fmla="*/ 948 w 948"/>
              <a:gd name="T1" fmla="*/ 787 h 933"/>
              <a:gd name="T2" fmla="*/ 0 w 948"/>
              <a:gd name="T3" fmla="*/ 787 h 933"/>
              <a:gd name="T4" fmla="*/ 77 w 948"/>
              <a:gd name="T5" fmla="*/ 730 h 933"/>
              <a:gd name="T6" fmla="*/ 871 w 948"/>
              <a:gd name="T7" fmla="*/ 730 h 933"/>
              <a:gd name="T8" fmla="*/ 241 w 948"/>
              <a:gd name="T9" fmla="*/ 32 h 933"/>
              <a:gd name="T10" fmla="*/ 328 w 948"/>
              <a:gd name="T11" fmla="*/ 118 h 933"/>
              <a:gd name="T12" fmla="*/ 155 w 948"/>
              <a:gd name="T13" fmla="*/ 118 h 933"/>
              <a:gd name="T14" fmla="*/ 706 w 948"/>
              <a:gd name="T15" fmla="*/ 32 h 933"/>
              <a:gd name="T16" fmla="*/ 620 w 948"/>
              <a:gd name="T17" fmla="*/ 118 h 933"/>
              <a:gd name="T18" fmla="*/ 792 w 948"/>
              <a:gd name="T19" fmla="*/ 118 h 933"/>
              <a:gd name="T20" fmla="*/ 621 w 948"/>
              <a:gd name="T21" fmla="*/ 528 h 933"/>
              <a:gd name="T22" fmla="*/ 621 w 948"/>
              <a:gd name="T23" fmla="*/ 755 h 933"/>
              <a:gd name="T24" fmla="*/ 706 w 948"/>
              <a:gd name="T25" fmla="*/ 596 h 933"/>
              <a:gd name="T26" fmla="*/ 796 w 948"/>
              <a:gd name="T27" fmla="*/ 755 h 933"/>
              <a:gd name="T28" fmla="*/ 840 w 948"/>
              <a:gd name="T29" fmla="*/ 431 h 933"/>
              <a:gd name="T30" fmla="*/ 759 w 948"/>
              <a:gd name="T31" fmla="*/ 220 h 933"/>
              <a:gd name="T32" fmla="*/ 639 w 948"/>
              <a:gd name="T33" fmla="*/ 222 h 933"/>
              <a:gd name="T34" fmla="*/ 660 w 948"/>
              <a:gd name="T35" fmla="*/ 434 h 933"/>
              <a:gd name="T36" fmla="*/ 476 w 948"/>
              <a:gd name="T37" fmla="*/ 0 h 933"/>
              <a:gd name="T38" fmla="*/ 569 w 948"/>
              <a:gd name="T39" fmla="*/ 94 h 933"/>
              <a:gd name="T40" fmla="*/ 382 w 948"/>
              <a:gd name="T41" fmla="*/ 94 h 933"/>
              <a:gd name="T42" fmla="*/ 568 w 948"/>
              <a:gd name="T43" fmla="*/ 513 h 933"/>
              <a:gd name="T44" fmla="*/ 617 w 948"/>
              <a:gd name="T45" fmla="*/ 434 h 933"/>
              <a:gd name="T46" fmla="*/ 528 w 948"/>
              <a:gd name="T47" fmla="*/ 205 h 933"/>
              <a:gd name="T48" fmla="*/ 329 w 948"/>
              <a:gd name="T49" fmla="*/ 294 h 933"/>
              <a:gd name="T50" fmla="*/ 377 w 948"/>
              <a:gd name="T51" fmla="*/ 513 h 933"/>
              <a:gd name="T52" fmla="*/ 449 w 948"/>
              <a:gd name="T53" fmla="*/ 787 h 933"/>
              <a:gd name="T54" fmla="*/ 502 w 948"/>
              <a:gd name="T55" fmla="*/ 787 h 933"/>
              <a:gd name="T56" fmla="*/ 568 w 948"/>
              <a:gd name="T57" fmla="*/ 513 h 933"/>
              <a:gd name="T58" fmla="*/ 327 w 948"/>
              <a:gd name="T59" fmla="*/ 528 h 933"/>
              <a:gd name="T60" fmla="*/ 287 w 948"/>
              <a:gd name="T61" fmla="*/ 294 h 933"/>
              <a:gd name="T62" fmla="*/ 289 w 948"/>
              <a:gd name="T63" fmla="*/ 220 h 933"/>
              <a:gd name="T64" fmla="*/ 107 w 948"/>
              <a:gd name="T65" fmla="*/ 302 h 933"/>
              <a:gd name="T66" fmla="*/ 151 w 948"/>
              <a:gd name="T67" fmla="*/ 503 h 933"/>
              <a:gd name="T68" fmla="*/ 217 w 948"/>
              <a:gd name="T69" fmla="*/ 755 h 933"/>
              <a:gd name="T70" fmla="*/ 266 w 948"/>
              <a:gd name="T71" fmla="*/ 755 h 933"/>
              <a:gd name="T72" fmla="*/ 327 w 948"/>
              <a:gd name="T73" fmla="*/ 52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933">
                <a:moveTo>
                  <a:pt x="848" y="697"/>
                </a:moveTo>
                <a:cubicBezTo>
                  <a:pt x="911" y="721"/>
                  <a:pt x="948" y="753"/>
                  <a:pt x="948" y="787"/>
                </a:cubicBezTo>
                <a:cubicBezTo>
                  <a:pt x="948" y="867"/>
                  <a:pt x="736" y="933"/>
                  <a:pt x="474" y="933"/>
                </a:cubicBezTo>
                <a:cubicBezTo>
                  <a:pt x="212" y="933"/>
                  <a:pt x="0" y="867"/>
                  <a:pt x="0" y="787"/>
                </a:cubicBezTo>
                <a:cubicBezTo>
                  <a:pt x="0" y="753"/>
                  <a:pt x="38" y="721"/>
                  <a:pt x="101" y="697"/>
                </a:cubicBezTo>
                <a:cubicBezTo>
                  <a:pt x="86" y="707"/>
                  <a:pt x="77" y="718"/>
                  <a:pt x="77" y="730"/>
                </a:cubicBezTo>
                <a:cubicBezTo>
                  <a:pt x="77" y="785"/>
                  <a:pt x="255" y="829"/>
                  <a:pt x="474" y="829"/>
                </a:cubicBezTo>
                <a:cubicBezTo>
                  <a:pt x="694" y="829"/>
                  <a:pt x="871" y="785"/>
                  <a:pt x="871" y="730"/>
                </a:cubicBezTo>
                <a:cubicBezTo>
                  <a:pt x="871" y="718"/>
                  <a:pt x="863" y="707"/>
                  <a:pt x="848" y="697"/>
                </a:cubicBezTo>
                <a:close/>
                <a:moveTo>
                  <a:pt x="241" y="32"/>
                </a:moveTo>
                <a:lnTo>
                  <a:pt x="241" y="32"/>
                </a:lnTo>
                <a:cubicBezTo>
                  <a:pt x="289" y="32"/>
                  <a:pt x="328" y="71"/>
                  <a:pt x="328" y="118"/>
                </a:cubicBezTo>
                <a:cubicBezTo>
                  <a:pt x="328" y="166"/>
                  <a:pt x="289" y="204"/>
                  <a:pt x="241" y="204"/>
                </a:cubicBezTo>
                <a:cubicBezTo>
                  <a:pt x="194" y="204"/>
                  <a:pt x="155" y="166"/>
                  <a:pt x="155" y="118"/>
                </a:cubicBezTo>
                <a:cubicBezTo>
                  <a:pt x="155" y="71"/>
                  <a:pt x="194" y="32"/>
                  <a:pt x="241" y="32"/>
                </a:cubicBezTo>
                <a:close/>
                <a:moveTo>
                  <a:pt x="706" y="32"/>
                </a:moveTo>
                <a:lnTo>
                  <a:pt x="706" y="32"/>
                </a:lnTo>
                <a:cubicBezTo>
                  <a:pt x="658" y="32"/>
                  <a:pt x="620" y="71"/>
                  <a:pt x="620" y="118"/>
                </a:cubicBezTo>
                <a:cubicBezTo>
                  <a:pt x="620" y="166"/>
                  <a:pt x="658" y="204"/>
                  <a:pt x="706" y="204"/>
                </a:cubicBezTo>
                <a:cubicBezTo>
                  <a:pt x="753" y="204"/>
                  <a:pt x="792" y="166"/>
                  <a:pt x="792" y="118"/>
                </a:cubicBezTo>
                <a:cubicBezTo>
                  <a:pt x="792" y="71"/>
                  <a:pt x="753" y="32"/>
                  <a:pt x="706" y="32"/>
                </a:cubicBezTo>
                <a:close/>
                <a:moveTo>
                  <a:pt x="621" y="528"/>
                </a:moveTo>
                <a:lnTo>
                  <a:pt x="621" y="528"/>
                </a:lnTo>
                <a:lnTo>
                  <a:pt x="621" y="755"/>
                </a:lnTo>
                <a:lnTo>
                  <a:pt x="681" y="755"/>
                </a:lnTo>
                <a:lnTo>
                  <a:pt x="706" y="596"/>
                </a:lnTo>
                <a:lnTo>
                  <a:pt x="730" y="755"/>
                </a:lnTo>
                <a:lnTo>
                  <a:pt x="796" y="755"/>
                </a:lnTo>
                <a:lnTo>
                  <a:pt x="796" y="503"/>
                </a:lnTo>
                <a:cubicBezTo>
                  <a:pt x="822" y="490"/>
                  <a:pt x="840" y="462"/>
                  <a:pt x="840" y="431"/>
                </a:cubicBezTo>
                <a:lnTo>
                  <a:pt x="840" y="302"/>
                </a:lnTo>
                <a:cubicBezTo>
                  <a:pt x="840" y="257"/>
                  <a:pt x="804" y="220"/>
                  <a:pt x="759" y="220"/>
                </a:cubicBezTo>
                <a:lnTo>
                  <a:pt x="658" y="220"/>
                </a:lnTo>
                <a:cubicBezTo>
                  <a:pt x="651" y="220"/>
                  <a:pt x="645" y="221"/>
                  <a:pt x="639" y="222"/>
                </a:cubicBezTo>
                <a:cubicBezTo>
                  <a:pt x="652" y="243"/>
                  <a:pt x="660" y="268"/>
                  <a:pt x="660" y="294"/>
                </a:cubicBezTo>
                <a:lnTo>
                  <a:pt x="660" y="434"/>
                </a:lnTo>
                <a:cubicBezTo>
                  <a:pt x="660" y="470"/>
                  <a:pt x="645" y="504"/>
                  <a:pt x="621" y="528"/>
                </a:cubicBezTo>
                <a:close/>
                <a:moveTo>
                  <a:pt x="476" y="0"/>
                </a:moveTo>
                <a:lnTo>
                  <a:pt x="476" y="0"/>
                </a:lnTo>
                <a:cubicBezTo>
                  <a:pt x="528" y="0"/>
                  <a:pt x="569" y="42"/>
                  <a:pt x="569" y="94"/>
                </a:cubicBezTo>
                <a:cubicBezTo>
                  <a:pt x="569" y="146"/>
                  <a:pt x="528" y="188"/>
                  <a:pt x="476" y="188"/>
                </a:cubicBezTo>
                <a:cubicBezTo>
                  <a:pt x="424" y="188"/>
                  <a:pt x="382" y="146"/>
                  <a:pt x="382" y="94"/>
                </a:cubicBezTo>
                <a:cubicBezTo>
                  <a:pt x="382" y="42"/>
                  <a:pt x="424" y="0"/>
                  <a:pt x="476" y="0"/>
                </a:cubicBezTo>
                <a:close/>
                <a:moveTo>
                  <a:pt x="568" y="513"/>
                </a:moveTo>
                <a:lnTo>
                  <a:pt x="568" y="513"/>
                </a:lnTo>
                <a:cubicBezTo>
                  <a:pt x="597" y="498"/>
                  <a:pt x="617" y="468"/>
                  <a:pt x="617" y="434"/>
                </a:cubicBezTo>
                <a:lnTo>
                  <a:pt x="617" y="294"/>
                </a:lnTo>
                <a:cubicBezTo>
                  <a:pt x="617" y="245"/>
                  <a:pt x="577" y="205"/>
                  <a:pt x="528" y="205"/>
                </a:cubicBezTo>
                <a:lnTo>
                  <a:pt x="418" y="205"/>
                </a:lnTo>
                <a:cubicBezTo>
                  <a:pt x="369" y="205"/>
                  <a:pt x="329" y="245"/>
                  <a:pt x="329" y="294"/>
                </a:cubicBezTo>
                <a:lnTo>
                  <a:pt x="329" y="434"/>
                </a:lnTo>
                <a:cubicBezTo>
                  <a:pt x="329" y="468"/>
                  <a:pt x="349" y="498"/>
                  <a:pt x="377" y="513"/>
                </a:cubicBezTo>
                <a:lnTo>
                  <a:pt x="377" y="787"/>
                </a:lnTo>
                <a:lnTo>
                  <a:pt x="449" y="787"/>
                </a:lnTo>
                <a:lnTo>
                  <a:pt x="476" y="614"/>
                </a:lnTo>
                <a:lnTo>
                  <a:pt x="502" y="787"/>
                </a:lnTo>
                <a:lnTo>
                  <a:pt x="568" y="787"/>
                </a:lnTo>
                <a:lnTo>
                  <a:pt x="568" y="513"/>
                </a:lnTo>
                <a:close/>
                <a:moveTo>
                  <a:pt x="327" y="528"/>
                </a:moveTo>
                <a:lnTo>
                  <a:pt x="327" y="528"/>
                </a:lnTo>
                <a:cubicBezTo>
                  <a:pt x="302" y="504"/>
                  <a:pt x="287" y="470"/>
                  <a:pt x="287" y="434"/>
                </a:cubicBezTo>
                <a:lnTo>
                  <a:pt x="287" y="294"/>
                </a:lnTo>
                <a:cubicBezTo>
                  <a:pt x="287" y="268"/>
                  <a:pt x="295" y="243"/>
                  <a:pt x="308" y="222"/>
                </a:cubicBezTo>
                <a:cubicBezTo>
                  <a:pt x="302" y="221"/>
                  <a:pt x="296" y="220"/>
                  <a:pt x="289" y="220"/>
                </a:cubicBezTo>
                <a:lnTo>
                  <a:pt x="189" y="220"/>
                </a:lnTo>
                <a:cubicBezTo>
                  <a:pt x="144" y="220"/>
                  <a:pt x="107" y="257"/>
                  <a:pt x="107" y="302"/>
                </a:cubicBezTo>
                <a:lnTo>
                  <a:pt x="107" y="431"/>
                </a:lnTo>
                <a:cubicBezTo>
                  <a:pt x="107" y="462"/>
                  <a:pt x="125" y="490"/>
                  <a:pt x="151" y="503"/>
                </a:cubicBezTo>
                <a:lnTo>
                  <a:pt x="151" y="755"/>
                </a:lnTo>
                <a:lnTo>
                  <a:pt x="217" y="755"/>
                </a:lnTo>
                <a:lnTo>
                  <a:pt x="242" y="596"/>
                </a:lnTo>
                <a:lnTo>
                  <a:pt x="266" y="755"/>
                </a:lnTo>
                <a:lnTo>
                  <a:pt x="327" y="755"/>
                </a:lnTo>
                <a:lnTo>
                  <a:pt x="327" y="528"/>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a:xfrm>
            <a:off x="1454309" y="2490306"/>
            <a:ext cx="877163"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行政人事部</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8" name="箭头: 五边形 37"/>
          <p:cNvSpPr/>
          <p:nvPr/>
        </p:nvSpPr>
        <p:spPr bwMode="auto">
          <a:xfrm>
            <a:off x="907064" y="3314474"/>
            <a:ext cx="1533824" cy="641742"/>
          </a:xfrm>
          <a:prstGeom prst="homePlate">
            <a:avLst>
              <a:gd name="adj" fmla="val 19029"/>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39" name="Freeform 183"/>
          <p:cNvSpPr>
            <a:spLocks noEditPoints="1"/>
          </p:cNvSpPr>
          <p:nvPr/>
        </p:nvSpPr>
        <p:spPr bwMode="auto">
          <a:xfrm>
            <a:off x="1056304" y="3497537"/>
            <a:ext cx="340500" cy="296565"/>
          </a:xfrm>
          <a:custGeom>
            <a:avLst/>
            <a:gdLst>
              <a:gd name="T0" fmla="*/ 22 w 140"/>
              <a:gd name="T1" fmla="*/ 40 h 122"/>
              <a:gd name="T2" fmla="*/ 22 w 140"/>
              <a:gd name="T3" fmla="*/ 111 h 122"/>
              <a:gd name="T4" fmla="*/ 18 w 140"/>
              <a:gd name="T5" fmla="*/ 116 h 122"/>
              <a:gd name="T6" fmla="*/ 5 w 140"/>
              <a:gd name="T7" fmla="*/ 116 h 122"/>
              <a:gd name="T8" fmla="*/ 0 w 140"/>
              <a:gd name="T9" fmla="*/ 111 h 122"/>
              <a:gd name="T10" fmla="*/ 0 w 140"/>
              <a:gd name="T11" fmla="*/ 40 h 122"/>
              <a:gd name="T12" fmla="*/ 5 w 140"/>
              <a:gd name="T13" fmla="*/ 36 h 122"/>
              <a:gd name="T14" fmla="*/ 18 w 140"/>
              <a:gd name="T15" fmla="*/ 36 h 122"/>
              <a:gd name="T16" fmla="*/ 22 w 140"/>
              <a:gd name="T17" fmla="*/ 40 h 122"/>
              <a:gd name="T18" fmla="*/ 48 w 140"/>
              <a:gd name="T19" fmla="*/ 24 h 122"/>
              <a:gd name="T20" fmla="*/ 35 w 140"/>
              <a:gd name="T21" fmla="*/ 24 h 122"/>
              <a:gd name="T22" fmla="*/ 30 w 140"/>
              <a:gd name="T23" fmla="*/ 28 h 122"/>
              <a:gd name="T24" fmla="*/ 30 w 140"/>
              <a:gd name="T25" fmla="*/ 111 h 122"/>
              <a:gd name="T26" fmla="*/ 35 w 140"/>
              <a:gd name="T27" fmla="*/ 116 h 122"/>
              <a:gd name="T28" fmla="*/ 48 w 140"/>
              <a:gd name="T29" fmla="*/ 116 h 122"/>
              <a:gd name="T30" fmla="*/ 52 w 140"/>
              <a:gd name="T31" fmla="*/ 111 h 122"/>
              <a:gd name="T32" fmla="*/ 52 w 140"/>
              <a:gd name="T33" fmla="*/ 28 h 122"/>
              <a:gd name="T34" fmla="*/ 48 w 140"/>
              <a:gd name="T35" fmla="*/ 24 h 122"/>
              <a:gd name="T36" fmla="*/ 82 w 140"/>
              <a:gd name="T37" fmla="*/ 16 h 122"/>
              <a:gd name="T38" fmla="*/ 78 w 140"/>
              <a:gd name="T39" fmla="*/ 12 h 122"/>
              <a:gd name="T40" fmla="*/ 65 w 140"/>
              <a:gd name="T41" fmla="*/ 12 h 122"/>
              <a:gd name="T42" fmla="*/ 60 w 140"/>
              <a:gd name="T43" fmla="*/ 16 h 122"/>
              <a:gd name="T44" fmla="*/ 60 w 140"/>
              <a:gd name="T45" fmla="*/ 104 h 122"/>
              <a:gd name="T46" fmla="*/ 82 w 140"/>
              <a:gd name="T47" fmla="*/ 77 h 122"/>
              <a:gd name="T48" fmla="*/ 82 w 140"/>
              <a:gd name="T49" fmla="*/ 16 h 122"/>
              <a:gd name="T50" fmla="*/ 110 w 140"/>
              <a:gd name="T51" fmla="*/ 83 h 122"/>
              <a:gd name="T52" fmla="*/ 101 w 140"/>
              <a:gd name="T53" fmla="*/ 76 h 122"/>
              <a:gd name="T54" fmla="*/ 112 w 140"/>
              <a:gd name="T55" fmla="*/ 71 h 122"/>
              <a:gd name="T56" fmla="*/ 112 w 140"/>
              <a:gd name="T57" fmla="*/ 4 h 122"/>
              <a:gd name="T58" fmla="*/ 108 w 140"/>
              <a:gd name="T59" fmla="*/ 0 h 122"/>
              <a:gd name="T60" fmla="*/ 95 w 140"/>
              <a:gd name="T61" fmla="*/ 0 h 122"/>
              <a:gd name="T62" fmla="*/ 90 w 140"/>
              <a:gd name="T63" fmla="*/ 4 h 122"/>
              <a:gd name="T64" fmla="*/ 90 w 140"/>
              <a:gd name="T65" fmla="*/ 82 h 122"/>
              <a:gd name="T66" fmla="*/ 102 w 140"/>
              <a:gd name="T67" fmla="*/ 92 h 122"/>
              <a:gd name="T68" fmla="*/ 110 w 140"/>
              <a:gd name="T69" fmla="*/ 83 h 122"/>
              <a:gd name="T70" fmla="*/ 124 w 140"/>
              <a:gd name="T71" fmla="*/ 71 h 122"/>
              <a:gd name="T72" fmla="*/ 108 w 140"/>
              <a:gd name="T73" fmla="*/ 77 h 122"/>
              <a:gd name="T74" fmla="*/ 115 w 140"/>
              <a:gd name="T75" fmla="*/ 83 h 122"/>
              <a:gd name="T76" fmla="*/ 103 w 140"/>
              <a:gd name="T77" fmla="*/ 98 h 122"/>
              <a:gd name="T78" fmla="*/ 84 w 140"/>
              <a:gd name="T79" fmla="*/ 81 h 122"/>
              <a:gd name="T80" fmla="*/ 58 w 140"/>
              <a:gd name="T81" fmla="*/ 112 h 122"/>
              <a:gd name="T82" fmla="*/ 69 w 140"/>
              <a:gd name="T83" fmla="*/ 122 h 122"/>
              <a:gd name="T84" fmla="*/ 86 w 140"/>
              <a:gd name="T85" fmla="*/ 103 h 122"/>
              <a:gd name="T86" fmla="*/ 105 w 140"/>
              <a:gd name="T87" fmla="*/ 119 h 122"/>
              <a:gd name="T88" fmla="*/ 115 w 140"/>
              <a:gd name="T89" fmla="*/ 107 h 122"/>
              <a:gd name="T90" fmla="*/ 115 w 140"/>
              <a:gd name="T91" fmla="*/ 107 h 122"/>
              <a:gd name="T92" fmla="*/ 127 w 140"/>
              <a:gd name="T93" fmla="*/ 93 h 122"/>
              <a:gd name="T94" fmla="*/ 134 w 140"/>
              <a:gd name="T95" fmla="*/ 99 h 122"/>
              <a:gd name="T96" fmla="*/ 137 w 140"/>
              <a:gd name="T97" fmla="*/ 82 h 122"/>
              <a:gd name="T98" fmla="*/ 140 w 140"/>
              <a:gd name="T99" fmla="*/ 65 h 122"/>
              <a:gd name="T100" fmla="*/ 124 w 140"/>
              <a:gd name="T101" fmla="*/ 7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2">
                <a:moveTo>
                  <a:pt x="22" y="40"/>
                </a:moveTo>
                <a:cubicBezTo>
                  <a:pt x="22" y="111"/>
                  <a:pt x="22" y="111"/>
                  <a:pt x="22" y="111"/>
                </a:cubicBezTo>
                <a:cubicBezTo>
                  <a:pt x="22" y="114"/>
                  <a:pt x="20" y="116"/>
                  <a:pt x="18" y="116"/>
                </a:cubicBezTo>
                <a:cubicBezTo>
                  <a:pt x="5" y="116"/>
                  <a:pt x="5" y="116"/>
                  <a:pt x="5" y="116"/>
                </a:cubicBezTo>
                <a:cubicBezTo>
                  <a:pt x="2" y="116"/>
                  <a:pt x="0" y="114"/>
                  <a:pt x="0" y="111"/>
                </a:cubicBezTo>
                <a:cubicBezTo>
                  <a:pt x="0" y="40"/>
                  <a:pt x="0" y="40"/>
                  <a:pt x="0" y="40"/>
                </a:cubicBezTo>
                <a:cubicBezTo>
                  <a:pt x="0" y="38"/>
                  <a:pt x="2" y="36"/>
                  <a:pt x="5" y="36"/>
                </a:cubicBezTo>
                <a:cubicBezTo>
                  <a:pt x="18" y="36"/>
                  <a:pt x="18" y="36"/>
                  <a:pt x="18" y="36"/>
                </a:cubicBezTo>
                <a:cubicBezTo>
                  <a:pt x="20" y="36"/>
                  <a:pt x="22" y="38"/>
                  <a:pt x="22" y="40"/>
                </a:cubicBezTo>
                <a:close/>
                <a:moveTo>
                  <a:pt x="48" y="24"/>
                </a:moveTo>
                <a:cubicBezTo>
                  <a:pt x="35" y="24"/>
                  <a:pt x="35" y="24"/>
                  <a:pt x="35" y="24"/>
                </a:cubicBezTo>
                <a:cubicBezTo>
                  <a:pt x="32" y="24"/>
                  <a:pt x="30" y="26"/>
                  <a:pt x="30" y="28"/>
                </a:cubicBezTo>
                <a:cubicBezTo>
                  <a:pt x="30" y="111"/>
                  <a:pt x="30" y="111"/>
                  <a:pt x="30" y="111"/>
                </a:cubicBezTo>
                <a:cubicBezTo>
                  <a:pt x="30" y="114"/>
                  <a:pt x="32" y="116"/>
                  <a:pt x="35" y="116"/>
                </a:cubicBezTo>
                <a:cubicBezTo>
                  <a:pt x="48" y="116"/>
                  <a:pt x="48" y="116"/>
                  <a:pt x="48" y="116"/>
                </a:cubicBezTo>
                <a:cubicBezTo>
                  <a:pt x="50" y="116"/>
                  <a:pt x="52" y="114"/>
                  <a:pt x="52" y="111"/>
                </a:cubicBezTo>
                <a:cubicBezTo>
                  <a:pt x="52" y="28"/>
                  <a:pt x="52" y="28"/>
                  <a:pt x="52" y="28"/>
                </a:cubicBezTo>
                <a:cubicBezTo>
                  <a:pt x="52" y="26"/>
                  <a:pt x="50" y="24"/>
                  <a:pt x="48" y="24"/>
                </a:cubicBezTo>
                <a:close/>
                <a:moveTo>
                  <a:pt x="82" y="16"/>
                </a:moveTo>
                <a:cubicBezTo>
                  <a:pt x="82" y="14"/>
                  <a:pt x="80" y="12"/>
                  <a:pt x="78" y="12"/>
                </a:cubicBezTo>
                <a:cubicBezTo>
                  <a:pt x="65" y="12"/>
                  <a:pt x="65" y="12"/>
                  <a:pt x="65" y="12"/>
                </a:cubicBezTo>
                <a:cubicBezTo>
                  <a:pt x="62" y="12"/>
                  <a:pt x="60" y="14"/>
                  <a:pt x="60" y="16"/>
                </a:cubicBezTo>
                <a:cubicBezTo>
                  <a:pt x="60" y="104"/>
                  <a:pt x="60" y="104"/>
                  <a:pt x="60" y="104"/>
                </a:cubicBezTo>
                <a:cubicBezTo>
                  <a:pt x="82" y="77"/>
                  <a:pt x="82" y="77"/>
                  <a:pt x="82" y="77"/>
                </a:cubicBezTo>
                <a:lnTo>
                  <a:pt x="82" y="16"/>
                </a:lnTo>
                <a:close/>
                <a:moveTo>
                  <a:pt x="110" y="83"/>
                </a:moveTo>
                <a:cubicBezTo>
                  <a:pt x="101" y="76"/>
                  <a:pt x="101" y="76"/>
                  <a:pt x="101" y="76"/>
                </a:cubicBezTo>
                <a:cubicBezTo>
                  <a:pt x="112" y="71"/>
                  <a:pt x="112" y="71"/>
                  <a:pt x="112" y="71"/>
                </a:cubicBezTo>
                <a:cubicBezTo>
                  <a:pt x="112" y="4"/>
                  <a:pt x="112" y="4"/>
                  <a:pt x="112" y="4"/>
                </a:cubicBezTo>
                <a:cubicBezTo>
                  <a:pt x="112" y="2"/>
                  <a:pt x="110" y="0"/>
                  <a:pt x="108" y="0"/>
                </a:cubicBezTo>
                <a:cubicBezTo>
                  <a:pt x="95" y="0"/>
                  <a:pt x="95" y="0"/>
                  <a:pt x="95" y="0"/>
                </a:cubicBezTo>
                <a:cubicBezTo>
                  <a:pt x="92" y="0"/>
                  <a:pt x="90" y="2"/>
                  <a:pt x="90" y="4"/>
                </a:cubicBezTo>
                <a:cubicBezTo>
                  <a:pt x="90" y="82"/>
                  <a:pt x="90" y="82"/>
                  <a:pt x="90" y="82"/>
                </a:cubicBezTo>
                <a:cubicBezTo>
                  <a:pt x="102" y="92"/>
                  <a:pt x="102" y="92"/>
                  <a:pt x="102" y="92"/>
                </a:cubicBezTo>
                <a:lnTo>
                  <a:pt x="110" y="83"/>
                </a:lnTo>
                <a:close/>
                <a:moveTo>
                  <a:pt x="124" y="71"/>
                </a:moveTo>
                <a:cubicBezTo>
                  <a:pt x="108" y="77"/>
                  <a:pt x="108" y="77"/>
                  <a:pt x="108" y="77"/>
                </a:cubicBezTo>
                <a:cubicBezTo>
                  <a:pt x="115" y="83"/>
                  <a:pt x="115" y="83"/>
                  <a:pt x="115" y="83"/>
                </a:cubicBezTo>
                <a:cubicBezTo>
                  <a:pt x="103" y="98"/>
                  <a:pt x="103" y="98"/>
                  <a:pt x="103" y="98"/>
                </a:cubicBezTo>
                <a:cubicBezTo>
                  <a:pt x="84" y="81"/>
                  <a:pt x="84" y="81"/>
                  <a:pt x="84" y="81"/>
                </a:cubicBezTo>
                <a:cubicBezTo>
                  <a:pt x="58" y="112"/>
                  <a:pt x="58" y="112"/>
                  <a:pt x="58" y="112"/>
                </a:cubicBezTo>
                <a:cubicBezTo>
                  <a:pt x="69" y="122"/>
                  <a:pt x="69" y="122"/>
                  <a:pt x="69" y="122"/>
                </a:cubicBezTo>
                <a:cubicBezTo>
                  <a:pt x="86" y="103"/>
                  <a:pt x="86" y="103"/>
                  <a:pt x="86" y="103"/>
                </a:cubicBezTo>
                <a:cubicBezTo>
                  <a:pt x="105" y="119"/>
                  <a:pt x="105" y="119"/>
                  <a:pt x="105" y="119"/>
                </a:cubicBezTo>
                <a:cubicBezTo>
                  <a:pt x="115" y="107"/>
                  <a:pt x="115" y="107"/>
                  <a:pt x="115" y="107"/>
                </a:cubicBezTo>
                <a:cubicBezTo>
                  <a:pt x="115" y="107"/>
                  <a:pt x="115" y="107"/>
                  <a:pt x="115" y="107"/>
                </a:cubicBezTo>
                <a:cubicBezTo>
                  <a:pt x="127" y="93"/>
                  <a:pt x="127" y="93"/>
                  <a:pt x="127" y="93"/>
                </a:cubicBezTo>
                <a:cubicBezTo>
                  <a:pt x="134" y="99"/>
                  <a:pt x="134" y="99"/>
                  <a:pt x="134" y="99"/>
                </a:cubicBezTo>
                <a:cubicBezTo>
                  <a:pt x="137" y="82"/>
                  <a:pt x="137" y="82"/>
                  <a:pt x="137" y="82"/>
                </a:cubicBezTo>
                <a:cubicBezTo>
                  <a:pt x="140" y="65"/>
                  <a:pt x="140" y="65"/>
                  <a:pt x="140" y="65"/>
                </a:cubicBezTo>
                <a:lnTo>
                  <a:pt x="124" y="71"/>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40" name="矩形 39"/>
          <p:cNvSpPr/>
          <p:nvPr/>
        </p:nvSpPr>
        <p:spPr>
          <a:xfrm>
            <a:off x="1454309" y="3453495"/>
            <a:ext cx="877163"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市场部</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1" name="箭头: 五边形 40"/>
          <p:cNvSpPr/>
          <p:nvPr/>
        </p:nvSpPr>
        <p:spPr bwMode="auto">
          <a:xfrm>
            <a:off x="907064" y="4155437"/>
            <a:ext cx="1533824" cy="641742"/>
          </a:xfrm>
          <a:prstGeom prst="homePlate">
            <a:avLst>
              <a:gd name="adj" fmla="val 19029"/>
            </a:avLst>
          </a:prstGeom>
          <a:gradFill>
            <a:gsLst>
              <a:gs pos="60000">
                <a:schemeClr val="bg1"/>
              </a:gs>
              <a:gs pos="0">
                <a:srgbClr val="57D2E7"/>
              </a:gs>
              <a:gs pos="100000">
                <a:srgbClr val="1BA8B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2" name="Freeform 96"/>
          <p:cNvSpPr>
            <a:spLocks noEditPoints="1"/>
          </p:cNvSpPr>
          <p:nvPr/>
        </p:nvSpPr>
        <p:spPr bwMode="auto">
          <a:xfrm>
            <a:off x="1049643" y="4301284"/>
            <a:ext cx="347573" cy="310102"/>
          </a:xfrm>
          <a:custGeom>
            <a:avLst/>
            <a:gdLst>
              <a:gd name="T0" fmla="*/ 0 w 135"/>
              <a:gd name="T1" fmla="*/ 45 h 120"/>
              <a:gd name="T2" fmla="*/ 5 w 135"/>
              <a:gd name="T3" fmla="*/ 0 h 120"/>
              <a:gd name="T4" fmla="*/ 121 w 135"/>
              <a:gd name="T5" fmla="*/ 6 h 120"/>
              <a:gd name="T6" fmla="*/ 112 w 135"/>
              <a:gd name="T7" fmla="*/ 45 h 120"/>
              <a:gd name="T8" fmla="*/ 108 w 135"/>
              <a:gd name="T9" fmla="*/ 8 h 120"/>
              <a:gd name="T10" fmla="*/ 9 w 135"/>
              <a:gd name="T11" fmla="*/ 12 h 120"/>
              <a:gd name="T12" fmla="*/ 85 w 135"/>
              <a:gd name="T13" fmla="*/ 111 h 120"/>
              <a:gd name="T14" fmla="*/ 75 w 135"/>
              <a:gd name="T15" fmla="*/ 102 h 120"/>
              <a:gd name="T16" fmla="*/ 46 w 135"/>
              <a:gd name="T17" fmla="*/ 111 h 120"/>
              <a:gd name="T18" fmla="*/ 35 w 135"/>
              <a:gd name="T19" fmla="*/ 113 h 120"/>
              <a:gd name="T20" fmla="*/ 36 w 135"/>
              <a:gd name="T21" fmla="*/ 120 h 120"/>
              <a:gd name="T22" fmla="*/ 86 w 135"/>
              <a:gd name="T23" fmla="*/ 119 h 120"/>
              <a:gd name="T24" fmla="*/ 85 w 135"/>
              <a:gd name="T25" fmla="*/ 111 h 120"/>
              <a:gd name="T26" fmla="*/ 128 w 135"/>
              <a:gd name="T27" fmla="*/ 87 h 120"/>
              <a:gd name="T28" fmla="*/ 133 w 135"/>
              <a:gd name="T29" fmla="*/ 95 h 120"/>
              <a:gd name="T30" fmla="*/ 131 w 135"/>
              <a:gd name="T31" fmla="*/ 102 h 120"/>
              <a:gd name="T32" fmla="*/ 122 w 135"/>
              <a:gd name="T33" fmla="*/ 100 h 120"/>
              <a:gd name="T34" fmla="*/ 120 w 135"/>
              <a:gd name="T35" fmla="*/ 110 h 120"/>
              <a:gd name="T36" fmla="*/ 113 w 135"/>
              <a:gd name="T37" fmla="*/ 114 h 120"/>
              <a:gd name="T38" fmla="*/ 108 w 135"/>
              <a:gd name="T39" fmla="*/ 106 h 120"/>
              <a:gd name="T40" fmla="*/ 100 w 135"/>
              <a:gd name="T41" fmla="*/ 112 h 120"/>
              <a:gd name="T42" fmla="*/ 92 w 135"/>
              <a:gd name="T43" fmla="*/ 109 h 120"/>
              <a:gd name="T44" fmla="*/ 94 w 135"/>
              <a:gd name="T45" fmla="*/ 100 h 120"/>
              <a:gd name="T46" fmla="*/ 84 w 135"/>
              <a:gd name="T47" fmla="*/ 99 h 120"/>
              <a:gd name="T48" fmla="*/ 81 w 135"/>
              <a:gd name="T49" fmla="*/ 91 h 120"/>
              <a:gd name="T50" fmla="*/ 88 w 135"/>
              <a:gd name="T51" fmla="*/ 87 h 120"/>
              <a:gd name="T52" fmla="*/ 83 w 135"/>
              <a:gd name="T53" fmla="*/ 78 h 120"/>
              <a:gd name="T54" fmla="*/ 85 w 135"/>
              <a:gd name="T55" fmla="*/ 71 h 120"/>
              <a:gd name="T56" fmla="*/ 94 w 135"/>
              <a:gd name="T57" fmla="*/ 73 h 120"/>
              <a:gd name="T58" fmla="*/ 96 w 135"/>
              <a:gd name="T59" fmla="*/ 63 h 120"/>
              <a:gd name="T60" fmla="*/ 103 w 135"/>
              <a:gd name="T61" fmla="*/ 59 h 120"/>
              <a:gd name="T62" fmla="*/ 108 w 135"/>
              <a:gd name="T63" fmla="*/ 67 h 120"/>
              <a:gd name="T64" fmla="*/ 116 w 135"/>
              <a:gd name="T65" fmla="*/ 61 h 120"/>
              <a:gd name="T66" fmla="*/ 124 w 135"/>
              <a:gd name="T67" fmla="*/ 64 h 120"/>
              <a:gd name="T68" fmla="*/ 122 w 135"/>
              <a:gd name="T69" fmla="*/ 73 h 120"/>
              <a:gd name="T70" fmla="*/ 132 w 135"/>
              <a:gd name="T71" fmla="*/ 74 h 120"/>
              <a:gd name="T72" fmla="*/ 135 w 135"/>
              <a:gd name="T73" fmla="*/ 82 h 120"/>
              <a:gd name="T74" fmla="*/ 121 w 135"/>
              <a:gd name="T75" fmla="*/ 83 h 120"/>
              <a:gd name="T76" fmla="*/ 95 w 135"/>
              <a:gd name="T77" fmla="*/ 90 h 120"/>
              <a:gd name="T78" fmla="*/ 121 w 135"/>
              <a:gd name="T79" fmla="*/ 83 h 120"/>
              <a:gd name="T80" fmla="*/ 111 w 135"/>
              <a:gd name="T81" fmla="*/ 98 h 120"/>
              <a:gd name="T82" fmla="*/ 105 w 135"/>
              <a:gd name="T83" fmla="*/ 76 h 120"/>
              <a:gd name="T84" fmla="*/ 116 w 135"/>
              <a:gd name="T85" fmla="*/ 84 h 120"/>
              <a:gd name="T86" fmla="*/ 100 w 135"/>
              <a:gd name="T87" fmla="*/ 89 h 120"/>
              <a:gd name="T88" fmla="*/ 116 w 135"/>
              <a:gd name="T89" fmla="*/ 84 h 120"/>
              <a:gd name="T90" fmla="*/ 115 w 135"/>
              <a:gd name="T91" fmla="*/ 60 h 120"/>
              <a:gd name="T92" fmla="*/ 121 w 135"/>
              <a:gd name="T93" fmla="*/ 59 h 120"/>
              <a:gd name="T94" fmla="*/ 112 w 135"/>
              <a:gd name="T95" fmla="*/ 50 h 120"/>
              <a:gd name="T96" fmla="*/ 80 w 135"/>
              <a:gd name="T97" fmla="*/ 99 h 120"/>
              <a:gd name="T98" fmla="*/ 13 w 135"/>
              <a:gd name="T99" fmla="*/ 93 h 120"/>
              <a:gd name="T100" fmla="*/ 9 w 135"/>
              <a:gd name="T101" fmla="*/ 50 h 120"/>
              <a:gd name="T102" fmla="*/ 0 w 135"/>
              <a:gd name="T103" fmla="*/ 95 h 120"/>
              <a:gd name="T104" fmla="*/ 81 w 135"/>
              <a:gd name="T105" fmla="*/ 10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0">
                <a:moveTo>
                  <a:pt x="9" y="45"/>
                </a:moveTo>
                <a:cubicBezTo>
                  <a:pt x="0" y="45"/>
                  <a:pt x="0" y="45"/>
                  <a:pt x="0" y="45"/>
                </a:cubicBezTo>
                <a:cubicBezTo>
                  <a:pt x="0" y="6"/>
                  <a:pt x="0" y="6"/>
                  <a:pt x="0" y="6"/>
                </a:cubicBezTo>
                <a:cubicBezTo>
                  <a:pt x="0" y="3"/>
                  <a:pt x="2" y="0"/>
                  <a:pt x="5" y="0"/>
                </a:cubicBezTo>
                <a:cubicBezTo>
                  <a:pt x="116" y="0"/>
                  <a:pt x="116" y="0"/>
                  <a:pt x="116" y="0"/>
                </a:cubicBezTo>
                <a:cubicBezTo>
                  <a:pt x="119" y="0"/>
                  <a:pt x="121" y="3"/>
                  <a:pt x="121" y="6"/>
                </a:cubicBezTo>
                <a:cubicBezTo>
                  <a:pt x="121" y="45"/>
                  <a:pt x="121" y="45"/>
                  <a:pt x="121" y="45"/>
                </a:cubicBezTo>
                <a:cubicBezTo>
                  <a:pt x="112" y="45"/>
                  <a:pt x="112" y="45"/>
                  <a:pt x="112" y="45"/>
                </a:cubicBezTo>
                <a:cubicBezTo>
                  <a:pt x="112" y="12"/>
                  <a:pt x="112" y="12"/>
                  <a:pt x="112" y="12"/>
                </a:cubicBezTo>
                <a:cubicBezTo>
                  <a:pt x="112" y="10"/>
                  <a:pt x="110" y="8"/>
                  <a:pt x="108" y="8"/>
                </a:cubicBezTo>
                <a:cubicBezTo>
                  <a:pt x="13" y="8"/>
                  <a:pt x="13" y="8"/>
                  <a:pt x="13" y="8"/>
                </a:cubicBezTo>
                <a:cubicBezTo>
                  <a:pt x="11" y="8"/>
                  <a:pt x="9" y="10"/>
                  <a:pt x="9" y="12"/>
                </a:cubicBezTo>
                <a:lnTo>
                  <a:pt x="9" y="45"/>
                </a:lnTo>
                <a:close/>
                <a:moveTo>
                  <a:pt x="85" y="111"/>
                </a:moveTo>
                <a:cubicBezTo>
                  <a:pt x="75" y="111"/>
                  <a:pt x="75" y="111"/>
                  <a:pt x="75" y="111"/>
                </a:cubicBezTo>
                <a:cubicBezTo>
                  <a:pt x="75" y="102"/>
                  <a:pt x="75" y="102"/>
                  <a:pt x="75" y="102"/>
                </a:cubicBezTo>
                <a:cubicBezTo>
                  <a:pt x="46" y="102"/>
                  <a:pt x="46" y="102"/>
                  <a:pt x="46" y="102"/>
                </a:cubicBezTo>
                <a:cubicBezTo>
                  <a:pt x="46" y="111"/>
                  <a:pt x="46" y="111"/>
                  <a:pt x="46" y="111"/>
                </a:cubicBezTo>
                <a:cubicBezTo>
                  <a:pt x="36" y="111"/>
                  <a:pt x="36" y="111"/>
                  <a:pt x="36" y="111"/>
                </a:cubicBezTo>
                <a:cubicBezTo>
                  <a:pt x="36" y="111"/>
                  <a:pt x="35" y="112"/>
                  <a:pt x="35" y="113"/>
                </a:cubicBezTo>
                <a:cubicBezTo>
                  <a:pt x="35" y="119"/>
                  <a:pt x="35" y="119"/>
                  <a:pt x="35" y="119"/>
                </a:cubicBezTo>
                <a:cubicBezTo>
                  <a:pt x="35" y="120"/>
                  <a:pt x="36" y="120"/>
                  <a:pt x="36" y="120"/>
                </a:cubicBezTo>
                <a:cubicBezTo>
                  <a:pt x="85" y="120"/>
                  <a:pt x="85" y="120"/>
                  <a:pt x="85" y="120"/>
                </a:cubicBezTo>
                <a:cubicBezTo>
                  <a:pt x="85" y="120"/>
                  <a:pt x="86" y="120"/>
                  <a:pt x="86" y="119"/>
                </a:cubicBezTo>
                <a:cubicBezTo>
                  <a:pt x="86" y="113"/>
                  <a:pt x="86" y="113"/>
                  <a:pt x="86" y="113"/>
                </a:cubicBezTo>
                <a:cubicBezTo>
                  <a:pt x="86" y="112"/>
                  <a:pt x="85" y="111"/>
                  <a:pt x="85" y="111"/>
                </a:cubicBezTo>
                <a:close/>
                <a:moveTo>
                  <a:pt x="134" y="84"/>
                </a:moveTo>
                <a:cubicBezTo>
                  <a:pt x="128" y="87"/>
                  <a:pt x="128" y="87"/>
                  <a:pt x="128" y="87"/>
                </a:cubicBezTo>
                <a:cubicBezTo>
                  <a:pt x="128" y="88"/>
                  <a:pt x="128" y="89"/>
                  <a:pt x="127" y="90"/>
                </a:cubicBezTo>
                <a:cubicBezTo>
                  <a:pt x="133" y="95"/>
                  <a:pt x="133" y="95"/>
                  <a:pt x="133" y="95"/>
                </a:cubicBezTo>
                <a:cubicBezTo>
                  <a:pt x="134" y="95"/>
                  <a:pt x="134" y="96"/>
                  <a:pt x="134" y="97"/>
                </a:cubicBezTo>
                <a:cubicBezTo>
                  <a:pt x="131" y="102"/>
                  <a:pt x="131" y="102"/>
                  <a:pt x="131" y="102"/>
                </a:cubicBezTo>
                <a:cubicBezTo>
                  <a:pt x="130" y="103"/>
                  <a:pt x="129" y="103"/>
                  <a:pt x="129" y="103"/>
                </a:cubicBezTo>
                <a:cubicBezTo>
                  <a:pt x="122" y="100"/>
                  <a:pt x="122" y="100"/>
                  <a:pt x="122" y="100"/>
                </a:cubicBezTo>
                <a:cubicBezTo>
                  <a:pt x="121" y="101"/>
                  <a:pt x="120" y="102"/>
                  <a:pt x="119" y="103"/>
                </a:cubicBezTo>
                <a:cubicBezTo>
                  <a:pt x="120" y="110"/>
                  <a:pt x="120" y="110"/>
                  <a:pt x="120" y="110"/>
                </a:cubicBezTo>
                <a:cubicBezTo>
                  <a:pt x="120" y="111"/>
                  <a:pt x="120" y="112"/>
                  <a:pt x="119" y="112"/>
                </a:cubicBezTo>
                <a:cubicBezTo>
                  <a:pt x="113" y="114"/>
                  <a:pt x="113" y="114"/>
                  <a:pt x="113" y="114"/>
                </a:cubicBezTo>
                <a:cubicBezTo>
                  <a:pt x="112" y="114"/>
                  <a:pt x="111" y="114"/>
                  <a:pt x="111" y="113"/>
                </a:cubicBezTo>
                <a:cubicBezTo>
                  <a:pt x="108" y="106"/>
                  <a:pt x="108" y="106"/>
                  <a:pt x="108" y="106"/>
                </a:cubicBezTo>
                <a:cubicBezTo>
                  <a:pt x="107" y="106"/>
                  <a:pt x="105" y="106"/>
                  <a:pt x="104" y="106"/>
                </a:cubicBezTo>
                <a:cubicBezTo>
                  <a:pt x="100" y="112"/>
                  <a:pt x="100" y="112"/>
                  <a:pt x="100" y="112"/>
                </a:cubicBezTo>
                <a:cubicBezTo>
                  <a:pt x="100" y="112"/>
                  <a:pt x="99" y="113"/>
                  <a:pt x="98" y="112"/>
                </a:cubicBezTo>
                <a:cubicBezTo>
                  <a:pt x="92" y="109"/>
                  <a:pt x="92" y="109"/>
                  <a:pt x="92" y="109"/>
                </a:cubicBezTo>
                <a:cubicBezTo>
                  <a:pt x="92" y="109"/>
                  <a:pt x="91" y="108"/>
                  <a:pt x="92" y="107"/>
                </a:cubicBezTo>
                <a:cubicBezTo>
                  <a:pt x="94" y="100"/>
                  <a:pt x="94" y="100"/>
                  <a:pt x="94" y="100"/>
                </a:cubicBezTo>
                <a:cubicBezTo>
                  <a:pt x="93" y="100"/>
                  <a:pt x="92" y="99"/>
                  <a:pt x="92" y="97"/>
                </a:cubicBezTo>
                <a:cubicBezTo>
                  <a:pt x="84" y="99"/>
                  <a:pt x="84" y="99"/>
                  <a:pt x="84" y="99"/>
                </a:cubicBezTo>
                <a:cubicBezTo>
                  <a:pt x="84" y="99"/>
                  <a:pt x="83" y="98"/>
                  <a:pt x="83" y="98"/>
                </a:cubicBezTo>
                <a:cubicBezTo>
                  <a:pt x="81" y="91"/>
                  <a:pt x="81" y="91"/>
                  <a:pt x="81" y="91"/>
                </a:cubicBezTo>
                <a:cubicBezTo>
                  <a:pt x="81" y="91"/>
                  <a:pt x="81" y="90"/>
                  <a:pt x="82" y="90"/>
                </a:cubicBezTo>
                <a:cubicBezTo>
                  <a:pt x="88" y="87"/>
                  <a:pt x="88" y="87"/>
                  <a:pt x="88" y="87"/>
                </a:cubicBezTo>
                <a:cubicBezTo>
                  <a:pt x="88" y="85"/>
                  <a:pt x="88" y="84"/>
                  <a:pt x="89" y="83"/>
                </a:cubicBezTo>
                <a:cubicBezTo>
                  <a:pt x="83" y="78"/>
                  <a:pt x="83" y="78"/>
                  <a:pt x="83" y="78"/>
                </a:cubicBezTo>
                <a:cubicBezTo>
                  <a:pt x="82" y="78"/>
                  <a:pt x="82" y="77"/>
                  <a:pt x="82" y="77"/>
                </a:cubicBezTo>
                <a:cubicBezTo>
                  <a:pt x="85" y="71"/>
                  <a:pt x="85" y="71"/>
                  <a:pt x="85" y="71"/>
                </a:cubicBezTo>
                <a:cubicBezTo>
                  <a:pt x="86" y="70"/>
                  <a:pt x="87" y="70"/>
                  <a:pt x="87" y="70"/>
                </a:cubicBezTo>
                <a:cubicBezTo>
                  <a:pt x="94" y="73"/>
                  <a:pt x="94" y="73"/>
                  <a:pt x="94" y="73"/>
                </a:cubicBezTo>
                <a:cubicBezTo>
                  <a:pt x="95" y="72"/>
                  <a:pt x="96" y="71"/>
                  <a:pt x="97" y="70"/>
                </a:cubicBezTo>
                <a:cubicBezTo>
                  <a:pt x="96" y="63"/>
                  <a:pt x="96" y="63"/>
                  <a:pt x="96" y="63"/>
                </a:cubicBezTo>
                <a:cubicBezTo>
                  <a:pt x="96" y="62"/>
                  <a:pt x="96" y="62"/>
                  <a:pt x="97" y="61"/>
                </a:cubicBezTo>
                <a:cubicBezTo>
                  <a:pt x="103" y="59"/>
                  <a:pt x="103" y="59"/>
                  <a:pt x="103" y="59"/>
                </a:cubicBezTo>
                <a:cubicBezTo>
                  <a:pt x="104" y="59"/>
                  <a:pt x="105" y="60"/>
                  <a:pt x="105" y="60"/>
                </a:cubicBezTo>
                <a:cubicBezTo>
                  <a:pt x="108" y="67"/>
                  <a:pt x="108" y="67"/>
                  <a:pt x="108" y="67"/>
                </a:cubicBezTo>
                <a:cubicBezTo>
                  <a:pt x="109" y="67"/>
                  <a:pt x="111" y="67"/>
                  <a:pt x="112" y="67"/>
                </a:cubicBezTo>
                <a:cubicBezTo>
                  <a:pt x="116" y="61"/>
                  <a:pt x="116" y="61"/>
                  <a:pt x="116" y="61"/>
                </a:cubicBezTo>
                <a:cubicBezTo>
                  <a:pt x="117" y="61"/>
                  <a:pt x="117" y="61"/>
                  <a:pt x="118" y="61"/>
                </a:cubicBezTo>
                <a:cubicBezTo>
                  <a:pt x="124" y="64"/>
                  <a:pt x="124" y="64"/>
                  <a:pt x="124" y="64"/>
                </a:cubicBezTo>
                <a:cubicBezTo>
                  <a:pt x="124" y="64"/>
                  <a:pt x="125" y="65"/>
                  <a:pt x="124" y="66"/>
                </a:cubicBezTo>
                <a:cubicBezTo>
                  <a:pt x="122" y="73"/>
                  <a:pt x="122" y="73"/>
                  <a:pt x="122" y="73"/>
                </a:cubicBezTo>
                <a:cubicBezTo>
                  <a:pt x="123" y="74"/>
                  <a:pt x="124" y="75"/>
                  <a:pt x="124" y="76"/>
                </a:cubicBezTo>
                <a:cubicBezTo>
                  <a:pt x="132" y="74"/>
                  <a:pt x="132" y="74"/>
                  <a:pt x="132" y="74"/>
                </a:cubicBezTo>
                <a:cubicBezTo>
                  <a:pt x="132" y="74"/>
                  <a:pt x="133" y="75"/>
                  <a:pt x="133" y="76"/>
                </a:cubicBezTo>
                <a:cubicBezTo>
                  <a:pt x="135" y="82"/>
                  <a:pt x="135" y="82"/>
                  <a:pt x="135" y="82"/>
                </a:cubicBezTo>
                <a:cubicBezTo>
                  <a:pt x="135" y="82"/>
                  <a:pt x="135" y="83"/>
                  <a:pt x="134" y="84"/>
                </a:cubicBezTo>
                <a:close/>
                <a:moveTo>
                  <a:pt x="121" y="83"/>
                </a:moveTo>
                <a:cubicBezTo>
                  <a:pt x="118" y="76"/>
                  <a:pt x="111" y="72"/>
                  <a:pt x="104" y="74"/>
                </a:cubicBezTo>
                <a:cubicBezTo>
                  <a:pt x="97" y="76"/>
                  <a:pt x="93" y="83"/>
                  <a:pt x="95" y="90"/>
                </a:cubicBezTo>
                <a:cubicBezTo>
                  <a:pt x="98" y="97"/>
                  <a:pt x="105" y="101"/>
                  <a:pt x="112" y="99"/>
                </a:cubicBezTo>
                <a:cubicBezTo>
                  <a:pt x="119" y="97"/>
                  <a:pt x="123" y="90"/>
                  <a:pt x="121" y="83"/>
                </a:cubicBezTo>
                <a:close/>
                <a:moveTo>
                  <a:pt x="119" y="83"/>
                </a:moveTo>
                <a:cubicBezTo>
                  <a:pt x="121" y="89"/>
                  <a:pt x="117" y="96"/>
                  <a:pt x="111" y="98"/>
                </a:cubicBezTo>
                <a:cubicBezTo>
                  <a:pt x="105" y="99"/>
                  <a:pt x="99" y="96"/>
                  <a:pt x="97" y="90"/>
                </a:cubicBezTo>
                <a:cubicBezTo>
                  <a:pt x="95" y="84"/>
                  <a:pt x="99" y="77"/>
                  <a:pt x="105" y="76"/>
                </a:cubicBezTo>
                <a:cubicBezTo>
                  <a:pt x="111" y="74"/>
                  <a:pt x="117" y="77"/>
                  <a:pt x="119" y="83"/>
                </a:cubicBezTo>
                <a:close/>
                <a:moveTo>
                  <a:pt x="116" y="84"/>
                </a:moveTo>
                <a:cubicBezTo>
                  <a:pt x="115" y="80"/>
                  <a:pt x="110" y="77"/>
                  <a:pt x="106" y="79"/>
                </a:cubicBezTo>
                <a:cubicBezTo>
                  <a:pt x="101" y="80"/>
                  <a:pt x="99" y="85"/>
                  <a:pt x="100" y="89"/>
                </a:cubicBezTo>
                <a:cubicBezTo>
                  <a:pt x="101" y="93"/>
                  <a:pt x="106" y="96"/>
                  <a:pt x="110" y="95"/>
                </a:cubicBezTo>
                <a:cubicBezTo>
                  <a:pt x="115" y="93"/>
                  <a:pt x="117" y="89"/>
                  <a:pt x="116" y="84"/>
                </a:cubicBezTo>
                <a:close/>
                <a:moveTo>
                  <a:pt x="112" y="63"/>
                </a:moveTo>
                <a:cubicBezTo>
                  <a:pt x="115" y="60"/>
                  <a:pt x="115" y="60"/>
                  <a:pt x="115" y="60"/>
                </a:cubicBezTo>
                <a:cubicBezTo>
                  <a:pt x="116" y="58"/>
                  <a:pt x="118" y="57"/>
                  <a:pt x="120" y="58"/>
                </a:cubicBezTo>
                <a:cubicBezTo>
                  <a:pt x="121" y="59"/>
                  <a:pt x="121" y="59"/>
                  <a:pt x="121" y="59"/>
                </a:cubicBezTo>
                <a:cubicBezTo>
                  <a:pt x="121" y="50"/>
                  <a:pt x="121" y="50"/>
                  <a:pt x="121" y="50"/>
                </a:cubicBezTo>
                <a:cubicBezTo>
                  <a:pt x="112" y="50"/>
                  <a:pt x="112" y="50"/>
                  <a:pt x="112" y="50"/>
                </a:cubicBezTo>
                <a:lnTo>
                  <a:pt x="112" y="63"/>
                </a:lnTo>
                <a:close/>
                <a:moveTo>
                  <a:pt x="80" y="99"/>
                </a:moveTo>
                <a:cubicBezTo>
                  <a:pt x="78" y="93"/>
                  <a:pt x="78" y="93"/>
                  <a:pt x="78" y="93"/>
                </a:cubicBezTo>
                <a:cubicBezTo>
                  <a:pt x="13" y="93"/>
                  <a:pt x="13" y="93"/>
                  <a:pt x="13" y="93"/>
                </a:cubicBezTo>
                <a:cubicBezTo>
                  <a:pt x="11" y="93"/>
                  <a:pt x="9" y="91"/>
                  <a:pt x="9" y="88"/>
                </a:cubicBezTo>
                <a:cubicBezTo>
                  <a:pt x="9" y="50"/>
                  <a:pt x="9" y="50"/>
                  <a:pt x="9" y="50"/>
                </a:cubicBezTo>
                <a:cubicBezTo>
                  <a:pt x="0" y="50"/>
                  <a:pt x="0" y="50"/>
                  <a:pt x="0" y="50"/>
                </a:cubicBezTo>
                <a:cubicBezTo>
                  <a:pt x="0" y="95"/>
                  <a:pt x="0" y="95"/>
                  <a:pt x="0" y="95"/>
                </a:cubicBezTo>
                <a:cubicBezTo>
                  <a:pt x="0" y="98"/>
                  <a:pt x="2" y="100"/>
                  <a:pt x="5" y="100"/>
                </a:cubicBezTo>
                <a:cubicBezTo>
                  <a:pt x="81" y="100"/>
                  <a:pt x="81" y="100"/>
                  <a:pt x="81" y="100"/>
                </a:cubicBezTo>
                <a:cubicBezTo>
                  <a:pt x="80" y="100"/>
                  <a:pt x="80" y="100"/>
                  <a:pt x="80" y="9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F4C6B"/>
              </a:solidFill>
              <a:effectLst/>
              <a:uLnTx/>
              <a:uFillTx/>
              <a:latin typeface="Arial" panose="020B0604020202020204" pitchFamily="34" charset="0"/>
              <a:ea typeface="宋体" panose="02010600030101010101" pitchFamily="2" charset="-122"/>
              <a:cs typeface="+mn-cs"/>
            </a:endParaRPr>
          </a:p>
        </p:txBody>
      </p:sp>
      <p:sp>
        <p:nvSpPr>
          <p:cNvPr id="43" name="矩形 42"/>
          <p:cNvSpPr/>
          <p:nvPr/>
        </p:nvSpPr>
        <p:spPr>
          <a:xfrm>
            <a:off x="1454309" y="4313508"/>
            <a:ext cx="877163"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报建部</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4" name="箭头: 五边形 43"/>
          <p:cNvSpPr/>
          <p:nvPr/>
        </p:nvSpPr>
        <p:spPr bwMode="auto">
          <a:xfrm>
            <a:off x="907064" y="4994796"/>
            <a:ext cx="1533824" cy="641742"/>
          </a:xfrm>
          <a:prstGeom prst="homePlate">
            <a:avLst>
              <a:gd name="adj" fmla="val 19029"/>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5" name="Freeform 38"/>
          <p:cNvSpPr>
            <a:spLocks noEditPoints="1"/>
          </p:cNvSpPr>
          <p:nvPr/>
        </p:nvSpPr>
        <p:spPr bwMode="auto">
          <a:xfrm>
            <a:off x="1065829" y="5141490"/>
            <a:ext cx="279049" cy="382100"/>
          </a:xfrm>
          <a:custGeom>
            <a:avLst/>
            <a:gdLst>
              <a:gd name="T0" fmla="*/ 82 w 625"/>
              <a:gd name="T1" fmla="*/ 138 h 853"/>
              <a:gd name="T2" fmla="*/ 69 w 625"/>
              <a:gd name="T3" fmla="*/ 853 h 853"/>
              <a:gd name="T4" fmla="*/ 625 w 625"/>
              <a:gd name="T5" fmla="*/ 210 h 853"/>
              <a:gd name="T6" fmla="*/ 577 w 625"/>
              <a:gd name="T7" fmla="*/ 225 h 853"/>
              <a:gd name="T8" fmla="*/ 71 w 625"/>
              <a:gd name="T9" fmla="*/ 803 h 853"/>
              <a:gd name="T10" fmla="*/ 270 w 625"/>
              <a:gd name="T11" fmla="*/ 91 h 853"/>
              <a:gd name="T12" fmla="*/ 354 w 625"/>
              <a:gd name="T13" fmla="*/ 91 h 853"/>
              <a:gd name="T14" fmla="*/ 311 w 625"/>
              <a:gd name="T15" fmla="*/ 136 h 853"/>
              <a:gd name="T16" fmla="*/ 218 w 625"/>
              <a:gd name="T17" fmla="*/ 93 h 853"/>
              <a:gd name="T18" fmla="*/ 114 w 625"/>
              <a:gd name="T19" fmla="*/ 216 h 853"/>
              <a:gd name="T20" fmla="*/ 510 w 625"/>
              <a:gd name="T21" fmla="*/ 216 h 853"/>
              <a:gd name="T22" fmla="*/ 406 w 625"/>
              <a:gd name="T23" fmla="*/ 93 h 853"/>
              <a:gd name="T24" fmla="*/ 218 w 625"/>
              <a:gd name="T25" fmla="*/ 93 h 853"/>
              <a:gd name="T26" fmla="*/ 220 w 625"/>
              <a:gd name="T27" fmla="*/ 648 h 853"/>
              <a:gd name="T28" fmla="*/ 151 w 625"/>
              <a:gd name="T29" fmla="*/ 667 h 853"/>
              <a:gd name="T30" fmla="*/ 136 w 625"/>
              <a:gd name="T31" fmla="*/ 682 h 853"/>
              <a:gd name="T32" fmla="*/ 220 w 625"/>
              <a:gd name="T33" fmla="*/ 689 h 853"/>
              <a:gd name="T34" fmla="*/ 132 w 625"/>
              <a:gd name="T35" fmla="*/ 732 h 853"/>
              <a:gd name="T36" fmla="*/ 242 w 625"/>
              <a:gd name="T37" fmla="*/ 678 h 853"/>
              <a:gd name="T38" fmla="*/ 242 w 625"/>
              <a:gd name="T39" fmla="*/ 643 h 853"/>
              <a:gd name="T40" fmla="*/ 110 w 625"/>
              <a:gd name="T41" fmla="*/ 650 h 853"/>
              <a:gd name="T42" fmla="*/ 214 w 625"/>
              <a:gd name="T43" fmla="*/ 760 h 853"/>
              <a:gd name="T44" fmla="*/ 214 w 625"/>
              <a:gd name="T45" fmla="*/ 335 h 853"/>
              <a:gd name="T46" fmla="*/ 151 w 625"/>
              <a:gd name="T47" fmla="*/ 354 h 853"/>
              <a:gd name="T48" fmla="*/ 173 w 625"/>
              <a:gd name="T49" fmla="*/ 410 h 853"/>
              <a:gd name="T50" fmla="*/ 132 w 625"/>
              <a:gd name="T51" fmla="*/ 425 h 853"/>
              <a:gd name="T52" fmla="*/ 214 w 625"/>
              <a:gd name="T53" fmla="*/ 313 h 853"/>
              <a:gd name="T54" fmla="*/ 110 w 625"/>
              <a:gd name="T55" fmla="*/ 423 h 853"/>
              <a:gd name="T56" fmla="*/ 241 w 625"/>
              <a:gd name="T57" fmla="*/ 360 h 853"/>
              <a:gd name="T58" fmla="*/ 240 w 625"/>
              <a:gd name="T59" fmla="*/ 330 h 853"/>
              <a:gd name="T60" fmla="*/ 220 w 625"/>
              <a:gd name="T61" fmla="*/ 503 h 853"/>
              <a:gd name="T62" fmla="*/ 136 w 625"/>
              <a:gd name="T63" fmla="*/ 525 h 853"/>
              <a:gd name="T64" fmla="*/ 220 w 625"/>
              <a:gd name="T65" fmla="*/ 581 h 853"/>
              <a:gd name="T66" fmla="*/ 241 w 625"/>
              <a:gd name="T67" fmla="*/ 487 h 853"/>
              <a:gd name="T68" fmla="*/ 110 w 625"/>
              <a:gd name="T69" fmla="*/ 492 h 853"/>
              <a:gd name="T70" fmla="*/ 220 w 625"/>
              <a:gd name="T71" fmla="*/ 602 h 853"/>
              <a:gd name="T72" fmla="*/ 289 w 625"/>
              <a:gd name="T73" fmla="*/ 465 h 853"/>
              <a:gd name="T74" fmla="*/ 326 w 625"/>
              <a:gd name="T75" fmla="*/ 723 h 853"/>
              <a:gd name="T76" fmla="*/ 501 w 625"/>
              <a:gd name="T77" fmla="*/ 669 h 853"/>
              <a:gd name="T78" fmla="*/ 320 w 625"/>
              <a:gd name="T79" fmla="*/ 717 h 853"/>
              <a:gd name="T80" fmla="*/ 501 w 625"/>
              <a:gd name="T81" fmla="*/ 507 h 853"/>
              <a:gd name="T82" fmla="*/ 320 w 625"/>
              <a:gd name="T83" fmla="*/ 410 h 853"/>
              <a:gd name="T84" fmla="*/ 320 w 625"/>
              <a:gd name="T85" fmla="*/ 35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3">
                <a:moveTo>
                  <a:pt x="47" y="225"/>
                </a:moveTo>
                <a:cubicBezTo>
                  <a:pt x="47" y="201"/>
                  <a:pt x="58" y="189"/>
                  <a:pt x="82" y="188"/>
                </a:cubicBezTo>
                <a:lnTo>
                  <a:pt x="82" y="138"/>
                </a:lnTo>
                <a:cubicBezTo>
                  <a:pt x="39" y="139"/>
                  <a:pt x="0" y="167"/>
                  <a:pt x="0" y="210"/>
                </a:cubicBezTo>
                <a:lnTo>
                  <a:pt x="0" y="784"/>
                </a:lnTo>
                <a:cubicBezTo>
                  <a:pt x="0" y="819"/>
                  <a:pt x="34" y="853"/>
                  <a:pt x="69" y="853"/>
                </a:cubicBezTo>
                <a:lnTo>
                  <a:pt x="555" y="853"/>
                </a:lnTo>
                <a:cubicBezTo>
                  <a:pt x="590" y="853"/>
                  <a:pt x="625" y="819"/>
                  <a:pt x="625" y="784"/>
                </a:cubicBezTo>
                <a:lnTo>
                  <a:pt x="625" y="210"/>
                </a:lnTo>
                <a:cubicBezTo>
                  <a:pt x="625" y="167"/>
                  <a:pt x="586" y="139"/>
                  <a:pt x="542" y="138"/>
                </a:cubicBezTo>
                <a:lnTo>
                  <a:pt x="542" y="188"/>
                </a:lnTo>
                <a:cubicBezTo>
                  <a:pt x="566" y="189"/>
                  <a:pt x="577" y="201"/>
                  <a:pt x="577" y="225"/>
                </a:cubicBezTo>
                <a:lnTo>
                  <a:pt x="577" y="768"/>
                </a:lnTo>
                <a:cubicBezTo>
                  <a:pt x="577" y="786"/>
                  <a:pt x="570" y="803"/>
                  <a:pt x="553" y="803"/>
                </a:cubicBezTo>
                <a:lnTo>
                  <a:pt x="71" y="803"/>
                </a:lnTo>
                <a:cubicBezTo>
                  <a:pt x="53" y="803"/>
                  <a:pt x="47" y="783"/>
                  <a:pt x="47" y="764"/>
                </a:cubicBezTo>
                <a:lnTo>
                  <a:pt x="47" y="225"/>
                </a:lnTo>
                <a:close/>
                <a:moveTo>
                  <a:pt x="270" y="91"/>
                </a:moveTo>
                <a:cubicBezTo>
                  <a:pt x="270" y="71"/>
                  <a:pt x="289" y="52"/>
                  <a:pt x="309" y="52"/>
                </a:cubicBezTo>
                <a:lnTo>
                  <a:pt x="315" y="52"/>
                </a:lnTo>
                <a:cubicBezTo>
                  <a:pt x="335" y="52"/>
                  <a:pt x="354" y="71"/>
                  <a:pt x="354" y="91"/>
                </a:cubicBezTo>
                <a:lnTo>
                  <a:pt x="354" y="95"/>
                </a:lnTo>
                <a:cubicBezTo>
                  <a:pt x="354" y="117"/>
                  <a:pt x="335" y="136"/>
                  <a:pt x="313" y="136"/>
                </a:cubicBezTo>
                <a:lnTo>
                  <a:pt x="311" y="136"/>
                </a:lnTo>
                <a:cubicBezTo>
                  <a:pt x="289" y="136"/>
                  <a:pt x="270" y="117"/>
                  <a:pt x="270" y="95"/>
                </a:cubicBezTo>
                <a:lnTo>
                  <a:pt x="270" y="91"/>
                </a:lnTo>
                <a:close/>
                <a:moveTo>
                  <a:pt x="218" y="93"/>
                </a:moveTo>
                <a:lnTo>
                  <a:pt x="149" y="93"/>
                </a:lnTo>
                <a:cubicBezTo>
                  <a:pt x="125" y="93"/>
                  <a:pt x="114" y="104"/>
                  <a:pt x="114" y="128"/>
                </a:cubicBezTo>
                <a:lnTo>
                  <a:pt x="114" y="216"/>
                </a:lnTo>
                <a:cubicBezTo>
                  <a:pt x="114" y="231"/>
                  <a:pt x="124" y="246"/>
                  <a:pt x="138" y="246"/>
                </a:cubicBezTo>
                <a:lnTo>
                  <a:pt x="486" y="246"/>
                </a:lnTo>
                <a:cubicBezTo>
                  <a:pt x="500" y="246"/>
                  <a:pt x="510" y="231"/>
                  <a:pt x="510" y="216"/>
                </a:cubicBezTo>
                <a:lnTo>
                  <a:pt x="510" y="128"/>
                </a:lnTo>
                <a:cubicBezTo>
                  <a:pt x="510" y="104"/>
                  <a:pt x="499" y="93"/>
                  <a:pt x="475" y="93"/>
                </a:cubicBezTo>
                <a:lnTo>
                  <a:pt x="406" y="93"/>
                </a:lnTo>
                <a:cubicBezTo>
                  <a:pt x="406" y="45"/>
                  <a:pt x="366" y="0"/>
                  <a:pt x="320" y="0"/>
                </a:cubicBezTo>
                <a:lnTo>
                  <a:pt x="305" y="0"/>
                </a:lnTo>
                <a:cubicBezTo>
                  <a:pt x="259" y="0"/>
                  <a:pt x="218" y="45"/>
                  <a:pt x="218" y="93"/>
                </a:cubicBezTo>
                <a:close/>
                <a:moveTo>
                  <a:pt x="132" y="654"/>
                </a:moveTo>
                <a:cubicBezTo>
                  <a:pt x="132" y="649"/>
                  <a:pt x="133" y="648"/>
                  <a:pt x="138" y="648"/>
                </a:cubicBezTo>
                <a:lnTo>
                  <a:pt x="220" y="648"/>
                </a:lnTo>
                <a:lnTo>
                  <a:pt x="220" y="654"/>
                </a:lnTo>
                <a:cubicBezTo>
                  <a:pt x="220" y="661"/>
                  <a:pt x="186" y="681"/>
                  <a:pt x="179" y="684"/>
                </a:cubicBezTo>
                <a:cubicBezTo>
                  <a:pt x="174" y="679"/>
                  <a:pt x="160" y="667"/>
                  <a:pt x="151" y="667"/>
                </a:cubicBezTo>
                <a:lnTo>
                  <a:pt x="149" y="667"/>
                </a:lnTo>
                <a:cubicBezTo>
                  <a:pt x="144" y="667"/>
                  <a:pt x="136" y="675"/>
                  <a:pt x="136" y="680"/>
                </a:cubicBezTo>
                <a:lnTo>
                  <a:pt x="136" y="682"/>
                </a:lnTo>
                <a:cubicBezTo>
                  <a:pt x="136" y="688"/>
                  <a:pt x="167" y="721"/>
                  <a:pt x="173" y="721"/>
                </a:cubicBezTo>
                <a:lnTo>
                  <a:pt x="175" y="721"/>
                </a:lnTo>
                <a:cubicBezTo>
                  <a:pt x="180" y="721"/>
                  <a:pt x="213" y="693"/>
                  <a:pt x="220" y="689"/>
                </a:cubicBezTo>
                <a:cubicBezTo>
                  <a:pt x="220" y="700"/>
                  <a:pt x="225" y="738"/>
                  <a:pt x="214" y="738"/>
                </a:cubicBezTo>
                <a:lnTo>
                  <a:pt x="138" y="738"/>
                </a:lnTo>
                <a:cubicBezTo>
                  <a:pt x="133" y="738"/>
                  <a:pt x="132" y="737"/>
                  <a:pt x="132" y="732"/>
                </a:cubicBezTo>
                <a:lnTo>
                  <a:pt x="132" y="654"/>
                </a:lnTo>
                <a:close/>
                <a:moveTo>
                  <a:pt x="214" y="760"/>
                </a:moveTo>
                <a:cubicBezTo>
                  <a:pt x="255" y="760"/>
                  <a:pt x="239" y="715"/>
                  <a:pt x="242" y="678"/>
                </a:cubicBezTo>
                <a:cubicBezTo>
                  <a:pt x="243" y="659"/>
                  <a:pt x="291" y="642"/>
                  <a:pt x="296" y="624"/>
                </a:cubicBezTo>
                <a:lnTo>
                  <a:pt x="289" y="624"/>
                </a:lnTo>
                <a:cubicBezTo>
                  <a:pt x="275" y="624"/>
                  <a:pt x="253" y="638"/>
                  <a:pt x="242" y="643"/>
                </a:cubicBezTo>
                <a:cubicBezTo>
                  <a:pt x="236" y="635"/>
                  <a:pt x="232" y="626"/>
                  <a:pt x="218" y="626"/>
                </a:cubicBezTo>
                <a:lnTo>
                  <a:pt x="134" y="626"/>
                </a:lnTo>
                <a:cubicBezTo>
                  <a:pt x="121" y="626"/>
                  <a:pt x="110" y="637"/>
                  <a:pt x="110" y="650"/>
                </a:cubicBezTo>
                <a:lnTo>
                  <a:pt x="110" y="736"/>
                </a:lnTo>
                <a:cubicBezTo>
                  <a:pt x="110" y="751"/>
                  <a:pt x="123" y="760"/>
                  <a:pt x="138" y="760"/>
                </a:cubicBezTo>
                <a:lnTo>
                  <a:pt x="214" y="760"/>
                </a:lnTo>
                <a:close/>
                <a:moveTo>
                  <a:pt x="132" y="341"/>
                </a:moveTo>
                <a:cubicBezTo>
                  <a:pt x="132" y="336"/>
                  <a:pt x="133" y="335"/>
                  <a:pt x="138" y="335"/>
                </a:cubicBezTo>
                <a:lnTo>
                  <a:pt x="214" y="335"/>
                </a:lnTo>
                <a:cubicBezTo>
                  <a:pt x="219" y="335"/>
                  <a:pt x="220" y="336"/>
                  <a:pt x="220" y="341"/>
                </a:cubicBezTo>
                <a:cubicBezTo>
                  <a:pt x="220" y="347"/>
                  <a:pt x="184" y="371"/>
                  <a:pt x="179" y="371"/>
                </a:cubicBezTo>
                <a:cubicBezTo>
                  <a:pt x="175" y="371"/>
                  <a:pt x="164" y="354"/>
                  <a:pt x="151" y="354"/>
                </a:cubicBezTo>
                <a:cubicBezTo>
                  <a:pt x="145" y="354"/>
                  <a:pt x="136" y="361"/>
                  <a:pt x="136" y="367"/>
                </a:cubicBezTo>
                <a:lnTo>
                  <a:pt x="136" y="369"/>
                </a:lnTo>
                <a:cubicBezTo>
                  <a:pt x="136" y="378"/>
                  <a:pt x="166" y="407"/>
                  <a:pt x="173" y="410"/>
                </a:cubicBezTo>
                <a:lnTo>
                  <a:pt x="220" y="376"/>
                </a:lnTo>
                <a:lnTo>
                  <a:pt x="220"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1" y="447"/>
                  <a:pt x="134" y="447"/>
                </a:cubicBezTo>
                <a:lnTo>
                  <a:pt x="218" y="447"/>
                </a:lnTo>
                <a:cubicBezTo>
                  <a:pt x="252" y="447"/>
                  <a:pt x="242" y="394"/>
                  <a:pt x="241" y="360"/>
                </a:cubicBezTo>
                <a:lnTo>
                  <a:pt x="296" y="313"/>
                </a:lnTo>
                <a:cubicBezTo>
                  <a:pt x="296" y="313"/>
                  <a:pt x="292" y="311"/>
                  <a:pt x="292" y="311"/>
                </a:cubicBezTo>
                <a:cubicBezTo>
                  <a:pt x="270" y="311"/>
                  <a:pt x="253" y="329"/>
                  <a:pt x="240" y="330"/>
                </a:cubicBezTo>
                <a:close/>
                <a:moveTo>
                  <a:pt x="132" y="492"/>
                </a:moveTo>
                <a:lnTo>
                  <a:pt x="220" y="492"/>
                </a:lnTo>
                <a:lnTo>
                  <a:pt x="220" y="503"/>
                </a:lnTo>
                <a:lnTo>
                  <a:pt x="179" y="529"/>
                </a:lnTo>
                <a:lnTo>
                  <a:pt x="152" y="508"/>
                </a:lnTo>
                <a:cubicBezTo>
                  <a:pt x="145" y="513"/>
                  <a:pt x="136" y="515"/>
                  <a:pt x="136" y="525"/>
                </a:cubicBezTo>
                <a:cubicBezTo>
                  <a:pt x="136" y="531"/>
                  <a:pt x="167" y="566"/>
                  <a:pt x="173" y="566"/>
                </a:cubicBezTo>
                <a:cubicBezTo>
                  <a:pt x="183" y="566"/>
                  <a:pt x="209" y="536"/>
                  <a:pt x="220" y="533"/>
                </a:cubicBezTo>
                <a:lnTo>
                  <a:pt x="220" y="581"/>
                </a:lnTo>
                <a:lnTo>
                  <a:pt x="132" y="581"/>
                </a:lnTo>
                <a:lnTo>
                  <a:pt x="132" y="492"/>
                </a:lnTo>
                <a:close/>
                <a:moveTo>
                  <a:pt x="241" y="487"/>
                </a:moveTo>
                <a:cubicBezTo>
                  <a:pt x="238" y="480"/>
                  <a:pt x="233" y="471"/>
                  <a:pt x="220" y="471"/>
                </a:cubicBezTo>
                <a:lnTo>
                  <a:pt x="132" y="471"/>
                </a:lnTo>
                <a:cubicBezTo>
                  <a:pt x="121" y="471"/>
                  <a:pt x="110" y="481"/>
                  <a:pt x="110" y="492"/>
                </a:cubicBezTo>
                <a:lnTo>
                  <a:pt x="110" y="581"/>
                </a:lnTo>
                <a:cubicBezTo>
                  <a:pt x="110" y="592"/>
                  <a:pt x="121" y="602"/>
                  <a:pt x="132" y="602"/>
                </a:cubicBezTo>
                <a:lnTo>
                  <a:pt x="220" y="602"/>
                </a:lnTo>
                <a:cubicBezTo>
                  <a:pt x="252" y="602"/>
                  <a:pt x="242" y="547"/>
                  <a:pt x="241" y="515"/>
                </a:cubicBezTo>
                <a:lnTo>
                  <a:pt x="296" y="469"/>
                </a:lnTo>
                <a:lnTo>
                  <a:pt x="289" y="465"/>
                </a:lnTo>
                <a:lnTo>
                  <a:pt x="241" y="487"/>
                </a:lnTo>
                <a:close/>
                <a:moveTo>
                  <a:pt x="320" y="717"/>
                </a:moveTo>
                <a:cubicBezTo>
                  <a:pt x="320" y="722"/>
                  <a:pt x="321" y="723"/>
                  <a:pt x="326" y="723"/>
                </a:cubicBezTo>
                <a:lnTo>
                  <a:pt x="495" y="723"/>
                </a:lnTo>
                <a:cubicBezTo>
                  <a:pt x="500" y="723"/>
                  <a:pt x="501" y="722"/>
                  <a:pt x="501" y="717"/>
                </a:cubicBezTo>
                <a:lnTo>
                  <a:pt x="501" y="669"/>
                </a:lnTo>
                <a:cubicBezTo>
                  <a:pt x="501" y="664"/>
                  <a:pt x="500" y="663"/>
                  <a:pt x="495" y="663"/>
                </a:cubicBezTo>
                <a:lnTo>
                  <a:pt x="320" y="663"/>
                </a:lnTo>
                <a:lnTo>
                  <a:pt x="320" y="717"/>
                </a:lnTo>
                <a:close/>
                <a:moveTo>
                  <a:pt x="320" y="566"/>
                </a:moveTo>
                <a:lnTo>
                  <a:pt x="501" y="566"/>
                </a:lnTo>
                <a:lnTo>
                  <a:pt x="501" y="507"/>
                </a:lnTo>
                <a:lnTo>
                  <a:pt x="320" y="507"/>
                </a:lnTo>
                <a:lnTo>
                  <a:pt x="320" y="566"/>
                </a:lnTo>
                <a:close/>
                <a:moveTo>
                  <a:pt x="320" y="410"/>
                </a:moveTo>
                <a:lnTo>
                  <a:pt x="452" y="410"/>
                </a:lnTo>
                <a:lnTo>
                  <a:pt x="452" y="352"/>
                </a:lnTo>
                <a:lnTo>
                  <a:pt x="320" y="352"/>
                </a:lnTo>
                <a:lnTo>
                  <a:pt x="320" y="410"/>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6" name="矩形 45"/>
          <p:cNvSpPr/>
          <p:nvPr/>
        </p:nvSpPr>
        <p:spPr>
          <a:xfrm>
            <a:off x="1454309" y="5162392"/>
            <a:ext cx="877163"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采购部</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7" name="箭头: 五边形 46"/>
          <p:cNvSpPr/>
          <p:nvPr/>
        </p:nvSpPr>
        <p:spPr bwMode="auto">
          <a:xfrm>
            <a:off x="907064" y="5810936"/>
            <a:ext cx="1533824" cy="641742"/>
          </a:xfrm>
          <a:prstGeom prst="homePlate">
            <a:avLst>
              <a:gd name="adj" fmla="val 19029"/>
            </a:avLst>
          </a:prstGeom>
          <a:gradFill>
            <a:gsLst>
              <a:gs pos="61000">
                <a:schemeClr val="tx1"/>
              </a:gs>
              <a:gs pos="0">
                <a:srgbClr val="0082B0"/>
              </a:gs>
              <a:gs pos="100000">
                <a:srgbClr val="00567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48" name="Freeform 20"/>
          <p:cNvSpPr>
            <a:spLocks noEditPoints="1"/>
          </p:cNvSpPr>
          <p:nvPr/>
        </p:nvSpPr>
        <p:spPr bwMode="auto">
          <a:xfrm>
            <a:off x="1032781" y="5979998"/>
            <a:ext cx="345599" cy="346747"/>
          </a:xfrm>
          <a:custGeom>
            <a:avLst/>
            <a:gdLst>
              <a:gd name="T0" fmla="*/ 554 w 781"/>
              <a:gd name="T1" fmla="*/ 391 h 782"/>
              <a:gd name="T2" fmla="*/ 416 w 781"/>
              <a:gd name="T3" fmla="*/ 303 h 782"/>
              <a:gd name="T4" fmla="*/ 233 w 781"/>
              <a:gd name="T5" fmla="*/ 347 h 782"/>
              <a:gd name="T6" fmla="*/ 460 w 781"/>
              <a:gd name="T7" fmla="*/ 538 h 782"/>
              <a:gd name="T8" fmla="*/ 695 w 781"/>
              <a:gd name="T9" fmla="*/ 616 h 782"/>
              <a:gd name="T10" fmla="*/ 679 w 781"/>
              <a:gd name="T11" fmla="*/ 318 h 782"/>
              <a:gd name="T12" fmla="*/ 636 w 781"/>
              <a:gd name="T13" fmla="*/ 270 h 782"/>
              <a:gd name="T14" fmla="*/ 655 w 781"/>
              <a:gd name="T15" fmla="*/ 231 h 782"/>
              <a:gd name="T16" fmla="*/ 684 w 781"/>
              <a:gd name="T17" fmla="*/ 131 h 782"/>
              <a:gd name="T18" fmla="*/ 570 w 781"/>
              <a:gd name="T19" fmla="*/ 109 h 782"/>
              <a:gd name="T20" fmla="*/ 493 w 781"/>
              <a:gd name="T21" fmla="*/ 142 h 782"/>
              <a:gd name="T22" fmla="*/ 465 w 781"/>
              <a:gd name="T23" fmla="*/ 91 h 782"/>
              <a:gd name="T24" fmla="*/ 414 w 781"/>
              <a:gd name="T25" fmla="*/ 0 h 782"/>
              <a:gd name="T26" fmla="*/ 318 w 781"/>
              <a:gd name="T27" fmla="*/ 65 h 782"/>
              <a:gd name="T28" fmla="*/ 318 w 781"/>
              <a:gd name="T29" fmla="*/ 102 h 782"/>
              <a:gd name="T30" fmla="*/ 317 w 781"/>
              <a:gd name="T31" fmla="*/ 107 h 782"/>
              <a:gd name="T32" fmla="*/ 315 w 781"/>
              <a:gd name="T33" fmla="*/ 115 h 782"/>
              <a:gd name="T34" fmla="*/ 313 w 781"/>
              <a:gd name="T35" fmla="*/ 119 h 782"/>
              <a:gd name="T36" fmla="*/ 239 w 781"/>
              <a:gd name="T37" fmla="*/ 135 h 782"/>
              <a:gd name="T38" fmla="*/ 202 w 781"/>
              <a:gd name="T39" fmla="*/ 97 h 782"/>
              <a:gd name="T40" fmla="*/ 98 w 781"/>
              <a:gd name="T41" fmla="*/ 200 h 782"/>
              <a:gd name="T42" fmla="*/ 136 w 781"/>
              <a:gd name="T43" fmla="*/ 240 h 782"/>
              <a:gd name="T44" fmla="*/ 140 w 781"/>
              <a:gd name="T45" fmla="*/ 245 h 782"/>
              <a:gd name="T46" fmla="*/ 143 w 781"/>
              <a:gd name="T47" fmla="*/ 252 h 782"/>
              <a:gd name="T48" fmla="*/ 144 w 781"/>
              <a:gd name="T49" fmla="*/ 258 h 782"/>
              <a:gd name="T50" fmla="*/ 131 w 781"/>
              <a:gd name="T51" fmla="*/ 303 h 782"/>
              <a:gd name="T52" fmla="*/ 65 w 781"/>
              <a:gd name="T53" fmla="*/ 317 h 782"/>
              <a:gd name="T54" fmla="*/ 0 w 781"/>
              <a:gd name="T55" fmla="*/ 413 h 782"/>
              <a:gd name="T56" fmla="*/ 102 w 781"/>
              <a:gd name="T57" fmla="*/ 463 h 782"/>
              <a:gd name="T58" fmla="*/ 110 w 781"/>
              <a:gd name="T59" fmla="*/ 465 h 782"/>
              <a:gd name="T60" fmla="*/ 134 w 781"/>
              <a:gd name="T61" fmla="*/ 542 h 782"/>
              <a:gd name="T62" fmla="*/ 108 w 781"/>
              <a:gd name="T63" fmla="*/ 569 h 782"/>
              <a:gd name="T64" fmla="*/ 130 w 781"/>
              <a:gd name="T65" fmla="*/ 683 h 782"/>
              <a:gd name="T66" fmla="*/ 237 w 781"/>
              <a:gd name="T67" fmla="*/ 646 h 782"/>
              <a:gd name="T68" fmla="*/ 241 w 781"/>
              <a:gd name="T69" fmla="*/ 644 h 782"/>
              <a:gd name="T70" fmla="*/ 248 w 781"/>
              <a:gd name="T71" fmla="*/ 640 h 782"/>
              <a:gd name="T72" fmla="*/ 253 w 781"/>
              <a:gd name="T73" fmla="*/ 638 h 782"/>
              <a:gd name="T74" fmla="*/ 258 w 781"/>
              <a:gd name="T75" fmla="*/ 637 h 782"/>
              <a:gd name="T76" fmla="*/ 265 w 781"/>
              <a:gd name="T77" fmla="*/ 636 h 782"/>
              <a:gd name="T78" fmla="*/ 316 w 781"/>
              <a:gd name="T79" fmla="*/ 691 h 782"/>
              <a:gd name="T80" fmla="*/ 367 w 781"/>
              <a:gd name="T81" fmla="*/ 782 h 782"/>
              <a:gd name="T82" fmla="*/ 463 w 781"/>
              <a:gd name="T83" fmla="*/ 717 h 782"/>
              <a:gd name="T84" fmla="*/ 463 w 781"/>
              <a:gd name="T85" fmla="*/ 680 h 782"/>
              <a:gd name="T86" fmla="*/ 476 w 781"/>
              <a:gd name="T87" fmla="*/ 652 h 782"/>
              <a:gd name="T88" fmla="*/ 489 w 781"/>
              <a:gd name="T89" fmla="*/ 642 h 782"/>
              <a:gd name="T90" fmla="*/ 493 w 781"/>
              <a:gd name="T91" fmla="*/ 640 h 782"/>
              <a:gd name="T92" fmla="*/ 176 w 781"/>
              <a:gd name="T93" fmla="*/ 390 h 782"/>
              <a:gd name="T94" fmla="*/ 596 w 781"/>
              <a:gd name="T95" fmla="*/ 450 h 782"/>
              <a:gd name="T96" fmla="*/ 666 w 781"/>
              <a:gd name="T97" fmla="*/ 468 h 782"/>
              <a:gd name="T98" fmla="*/ 716 w 781"/>
              <a:gd name="T99" fmla="*/ 465 h 782"/>
              <a:gd name="T100" fmla="*/ 781 w 781"/>
              <a:gd name="T101" fmla="*/ 369 h 782"/>
              <a:gd name="T102" fmla="*/ 653 w 781"/>
              <a:gd name="T103" fmla="*/ 679 h 782"/>
              <a:gd name="T104" fmla="*/ 680 w 781"/>
              <a:gd name="T105" fmla="*/ 65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782">
                <a:moveTo>
                  <a:pt x="695" y="616"/>
                </a:moveTo>
                <a:lnTo>
                  <a:pt x="538" y="461"/>
                </a:lnTo>
                <a:cubicBezTo>
                  <a:pt x="548" y="440"/>
                  <a:pt x="554" y="416"/>
                  <a:pt x="554" y="391"/>
                </a:cubicBezTo>
                <a:cubicBezTo>
                  <a:pt x="554" y="301"/>
                  <a:pt x="481" y="228"/>
                  <a:pt x="391" y="228"/>
                </a:cubicBezTo>
                <a:cubicBezTo>
                  <a:pt x="376" y="228"/>
                  <a:pt x="361" y="230"/>
                  <a:pt x="347" y="234"/>
                </a:cubicBezTo>
                <a:lnTo>
                  <a:pt x="416" y="303"/>
                </a:lnTo>
                <a:cubicBezTo>
                  <a:pt x="445" y="332"/>
                  <a:pt x="443" y="381"/>
                  <a:pt x="412" y="412"/>
                </a:cubicBezTo>
                <a:cubicBezTo>
                  <a:pt x="381" y="444"/>
                  <a:pt x="332" y="446"/>
                  <a:pt x="303" y="417"/>
                </a:cubicBezTo>
                <a:lnTo>
                  <a:pt x="233" y="347"/>
                </a:lnTo>
                <a:cubicBezTo>
                  <a:pt x="230" y="361"/>
                  <a:pt x="228" y="376"/>
                  <a:pt x="228" y="391"/>
                </a:cubicBezTo>
                <a:cubicBezTo>
                  <a:pt x="228" y="481"/>
                  <a:pt x="301" y="554"/>
                  <a:pt x="391" y="554"/>
                </a:cubicBezTo>
                <a:cubicBezTo>
                  <a:pt x="416" y="554"/>
                  <a:pt x="439" y="548"/>
                  <a:pt x="460" y="538"/>
                </a:cubicBezTo>
                <a:lnTo>
                  <a:pt x="617" y="694"/>
                </a:lnTo>
                <a:cubicBezTo>
                  <a:pt x="637" y="714"/>
                  <a:pt x="670" y="712"/>
                  <a:pt x="692" y="691"/>
                </a:cubicBezTo>
                <a:cubicBezTo>
                  <a:pt x="713" y="669"/>
                  <a:pt x="715" y="636"/>
                  <a:pt x="695" y="616"/>
                </a:cubicBezTo>
                <a:close/>
                <a:moveTo>
                  <a:pt x="732" y="319"/>
                </a:moveTo>
                <a:lnTo>
                  <a:pt x="716" y="319"/>
                </a:lnTo>
                <a:lnTo>
                  <a:pt x="679" y="318"/>
                </a:lnTo>
                <a:cubicBezTo>
                  <a:pt x="672" y="318"/>
                  <a:pt x="665" y="315"/>
                  <a:pt x="659" y="311"/>
                </a:cubicBezTo>
                <a:cubicBezTo>
                  <a:pt x="658" y="311"/>
                  <a:pt x="658" y="311"/>
                  <a:pt x="658" y="310"/>
                </a:cubicBezTo>
                <a:cubicBezTo>
                  <a:pt x="645" y="302"/>
                  <a:pt x="636" y="287"/>
                  <a:pt x="636" y="270"/>
                </a:cubicBezTo>
                <a:cubicBezTo>
                  <a:pt x="636" y="264"/>
                  <a:pt x="637" y="259"/>
                  <a:pt x="639" y="254"/>
                </a:cubicBezTo>
                <a:cubicBezTo>
                  <a:pt x="640" y="249"/>
                  <a:pt x="643" y="244"/>
                  <a:pt x="647" y="240"/>
                </a:cubicBezTo>
                <a:lnTo>
                  <a:pt x="655" y="231"/>
                </a:lnTo>
                <a:lnTo>
                  <a:pt x="673" y="213"/>
                </a:lnTo>
                <a:lnTo>
                  <a:pt x="684" y="202"/>
                </a:lnTo>
                <a:cubicBezTo>
                  <a:pt x="700" y="181"/>
                  <a:pt x="700" y="152"/>
                  <a:pt x="684" y="131"/>
                </a:cubicBezTo>
                <a:lnTo>
                  <a:pt x="651" y="99"/>
                </a:lnTo>
                <a:cubicBezTo>
                  <a:pt x="631" y="83"/>
                  <a:pt x="602" y="82"/>
                  <a:pt x="581" y="98"/>
                </a:cubicBezTo>
                <a:lnTo>
                  <a:pt x="570" y="109"/>
                </a:lnTo>
                <a:lnTo>
                  <a:pt x="544" y="135"/>
                </a:lnTo>
                <a:lnTo>
                  <a:pt x="544" y="135"/>
                </a:lnTo>
                <a:cubicBezTo>
                  <a:pt x="529" y="147"/>
                  <a:pt x="510" y="149"/>
                  <a:pt x="493" y="142"/>
                </a:cubicBezTo>
                <a:cubicBezTo>
                  <a:pt x="488" y="139"/>
                  <a:pt x="483" y="136"/>
                  <a:pt x="479" y="132"/>
                </a:cubicBezTo>
                <a:cubicBezTo>
                  <a:pt x="470" y="123"/>
                  <a:pt x="466" y="113"/>
                  <a:pt x="465" y="103"/>
                </a:cubicBezTo>
                <a:lnTo>
                  <a:pt x="465" y="91"/>
                </a:lnTo>
                <a:lnTo>
                  <a:pt x="465" y="65"/>
                </a:lnTo>
                <a:lnTo>
                  <a:pt x="465" y="49"/>
                </a:lnTo>
                <a:cubicBezTo>
                  <a:pt x="461" y="23"/>
                  <a:pt x="440" y="3"/>
                  <a:pt x="414" y="0"/>
                </a:cubicBezTo>
                <a:lnTo>
                  <a:pt x="369" y="0"/>
                </a:lnTo>
                <a:cubicBezTo>
                  <a:pt x="343" y="3"/>
                  <a:pt x="322" y="23"/>
                  <a:pt x="318" y="49"/>
                </a:cubicBezTo>
                <a:lnTo>
                  <a:pt x="318" y="65"/>
                </a:lnTo>
                <a:lnTo>
                  <a:pt x="318" y="91"/>
                </a:lnTo>
                <a:lnTo>
                  <a:pt x="318" y="102"/>
                </a:lnTo>
                <a:lnTo>
                  <a:pt x="318" y="102"/>
                </a:lnTo>
                <a:lnTo>
                  <a:pt x="318" y="102"/>
                </a:lnTo>
                <a:cubicBezTo>
                  <a:pt x="318" y="103"/>
                  <a:pt x="318" y="105"/>
                  <a:pt x="317" y="106"/>
                </a:cubicBezTo>
                <a:cubicBezTo>
                  <a:pt x="317" y="106"/>
                  <a:pt x="317" y="106"/>
                  <a:pt x="317" y="107"/>
                </a:cubicBezTo>
                <a:cubicBezTo>
                  <a:pt x="317" y="108"/>
                  <a:pt x="317" y="109"/>
                  <a:pt x="316" y="111"/>
                </a:cubicBezTo>
                <a:cubicBezTo>
                  <a:pt x="316" y="111"/>
                  <a:pt x="316" y="111"/>
                  <a:pt x="316" y="111"/>
                </a:cubicBezTo>
                <a:cubicBezTo>
                  <a:pt x="316" y="112"/>
                  <a:pt x="315" y="114"/>
                  <a:pt x="315" y="115"/>
                </a:cubicBezTo>
                <a:cubicBezTo>
                  <a:pt x="315" y="115"/>
                  <a:pt x="315" y="115"/>
                  <a:pt x="315" y="115"/>
                </a:cubicBezTo>
                <a:cubicBezTo>
                  <a:pt x="314" y="116"/>
                  <a:pt x="313" y="118"/>
                  <a:pt x="313" y="119"/>
                </a:cubicBezTo>
                <a:cubicBezTo>
                  <a:pt x="313" y="119"/>
                  <a:pt x="313" y="119"/>
                  <a:pt x="313" y="119"/>
                </a:cubicBezTo>
                <a:cubicBezTo>
                  <a:pt x="310" y="125"/>
                  <a:pt x="306" y="130"/>
                  <a:pt x="301" y="134"/>
                </a:cubicBezTo>
                <a:cubicBezTo>
                  <a:pt x="292" y="141"/>
                  <a:pt x="281" y="145"/>
                  <a:pt x="269" y="145"/>
                </a:cubicBezTo>
                <a:cubicBezTo>
                  <a:pt x="258" y="145"/>
                  <a:pt x="247" y="141"/>
                  <a:pt x="239" y="135"/>
                </a:cubicBezTo>
                <a:lnTo>
                  <a:pt x="231" y="127"/>
                </a:lnTo>
                <a:lnTo>
                  <a:pt x="213" y="108"/>
                </a:lnTo>
                <a:lnTo>
                  <a:pt x="202" y="97"/>
                </a:lnTo>
                <a:cubicBezTo>
                  <a:pt x="181" y="81"/>
                  <a:pt x="152" y="81"/>
                  <a:pt x="131" y="98"/>
                </a:cubicBezTo>
                <a:lnTo>
                  <a:pt x="99" y="130"/>
                </a:lnTo>
                <a:cubicBezTo>
                  <a:pt x="82" y="150"/>
                  <a:pt x="82" y="179"/>
                  <a:pt x="98" y="200"/>
                </a:cubicBezTo>
                <a:lnTo>
                  <a:pt x="109" y="212"/>
                </a:lnTo>
                <a:lnTo>
                  <a:pt x="135" y="238"/>
                </a:lnTo>
                <a:cubicBezTo>
                  <a:pt x="136" y="239"/>
                  <a:pt x="136" y="239"/>
                  <a:pt x="136" y="240"/>
                </a:cubicBezTo>
                <a:cubicBezTo>
                  <a:pt x="137" y="240"/>
                  <a:pt x="137" y="241"/>
                  <a:pt x="138" y="242"/>
                </a:cubicBezTo>
                <a:cubicBezTo>
                  <a:pt x="138" y="242"/>
                  <a:pt x="138" y="243"/>
                  <a:pt x="139" y="244"/>
                </a:cubicBezTo>
                <a:cubicBezTo>
                  <a:pt x="139" y="244"/>
                  <a:pt x="140" y="245"/>
                  <a:pt x="140" y="245"/>
                </a:cubicBezTo>
                <a:cubicBezTo>
                  <a:pt x="140" y="246"/>
                  <a:pt x="141" y="247"/>
                  <a:pt x="141" y="248"/>
                </a:cubicBezTo>
                <a:cubicBezTo>
                  <a:pt x="141" y="249"/>
                  <a:pt x="142" y="249"/>
                  <a:pt x="142" y="250"/>
                </a:cubicBezTo>
                <a:cubicBezTo>
                  <a:pt x="142" y="251"/>
                  <a:pt x="142" y="252"/>
                  <a:pt x="143" y="252"/>
                </a:cubicBezTo>
                <a:cubicBezTo>
                  <a:pt x="143" y="253"/>
                  <a:pt x="143" y="253"/>
                  <a:pt x="143" y="254"/>
                </a:cubicBezTo>
                <a:cubicBezTo>
                  <a:pt x="144" y="255"/>
                  <a:pt x="144" y="256"/>
                  <a:pt x="144" y="258"/>
                </a:cubicBezTo>
                <a:cubicBezTo>
                  <a:pt x="144" y="258"/>
                  <a:pt x="144" y="258"/>
                  <a:pt x="144" y="258"/>
                </a:cubicBezTo>
                <a:cubicBezTo>
                  <a:pt x="145" y="259"/>
                  <a:pt x="145" y="261"/>
                  <a:pt x="145" y="262"/>
                </a:cubicBezTo>
                <a:cubicBezTo>
                  <a:pt x="145" y="262"/>
                  <a:pt x="145" y="262"/>
                  <a:pt x="145" y="262"/>
                </a:cubicBezTo>
                <a:cubicBezTo>
                  <a:pt x="147" y="277"/>
                  <a:pt x="142" y="292"/>
                  <a:pt x="131" y="303"/>
                </a:cubicBezTo>
                <a:cubicBezTo>
                  <a:pt x="123" y="311"/>
                  <a:pt x="113" y="316"/>
                  <a:pt x="102" y="317"/>
                </a:cubicBezTo>
                <a:lnTo>
                  <a:pt x="91" y="317"/>
                </a:lnTo>
                <a:lnTo>
                  <a:pt x="65" y="317"/>
                </a:lnTo>
                <a:lnTo>
                  <a:pt x="49" y="317"/>
                </a:lnTo>
                <a:cubicBezTo>
                  <a:pt x="23" y="320"/>
                  <a:pt x="3" y="341"/>
                  <a:pt x="0" y="367"/>
                </a:cubicBezTo>
                <a:lnTo>
                  <a:pt x="0" y="413"/>
                </a:lnTo>
                <a:cubicBezTo>
                  <a:pt x="2" y="439"/>
                  <a:pt x="23" y="460"/>
                  <a:pt x="49" y="463"/>
                </a:cubicBezTo>
                <a:lnTo>
                  <a:pt x="64" y="463"/>
                </a:lnTo>
                <a:lnTo>
                  <a:pt x="102" y="463"/>
                </a:lnTo>
                <a:cubicBezTo>
                  <a:pt x="103" y="464"/>
                  <a:pt x="105" y="464"/>
                  <a:pt x="106" y="464"/>
                </a:cubicBezTo>
                <a:cubicBezTo>
                  <a:pt x="107" y="464"/>
                  <a:pt x="107" y="464"/>
                  <a:pt x="107" y="464"/>
                </a:cubicBezTo>
                <a:cubicBezTo>
                  <a:pt x="108" y="465"/>
                  <a:pt x="109" y="465"/>
                  <a:pt x="110" y="465"/>
                </a:cubicBezTo>
                <a:cubicBezTo>
                  <a:pt x="131" y="471"/>
                  <a:pt x="145" y="490"/>
                  <a:pt x="145" y="512"/>
                </a:cubicBezTo>
                <a:lnTo>
                  <a:pt x="145" y="512"/>
                </a:lnTo>
                <a:cubicBezTo>
                  <a:pt x="145" y="523"/>
                  <a:pt x="141" y="534"/>
                  <a:pt x="134" y="542"/>
                </a:cubicBezTo>
                <a:lnTo>
                  <a:pt x="126" y="550"/>
                </a:lnTo>
                <a:lnTo>
                  <a:pt x="126" y="550"/>
                </a:lnTo>
                <a:lnTo>
                  <a:pt x="108" y="569"/>
                </a:lnTo>
                <a:lnTo>
                  <a:pt x="97" y="580"/>
                </a:lnTo>
                <a:cubicBezTo>
                  <a:pt x="81" y="601"/>
                  <a:pt x="81" y="630"/>
                  <a:pt x="97" y="650"/>
                </a:cubicBezTo>
                <a:lnTo>
                  <a:pt x="130" y="683"/>
                </a:lnTo>
                <a:cubicBezTo>
                  <a:pt x="150" y="699"/>
                  <a:pt x="179" y="700"/>
                  <a:pt x="200" y="684"/>
                </a:cubicBezTo>
                <a:lnTo>
                  <a:pt x="211" y="673"/>
                </a:lnTo>
                <a:lnTo>
                  <a:pt x="237" y="646"/>
                </a:lnTo>
                <a:lnTo>
                  <a:pt x="238" y="646"/>
                </a:lnTo>
                <a:cubicBezTo>
                  <a:pt x="238" y="646"/>
                  <a:pt x="238" y="646"/>
                  <a:pt x="238" y="646"/>
                </a:cubicBezTo>
                <a:cubicBezTo>
                  <a:pt x="239" y="645"/>
                  <a:pt x="240" y="644"/>
                  <a:pt x="241" y="644"/>
                </a:cubicBezTo>
                <a:cubicBezTo>
                  <a:pt x="242" y="643"/>
                  <a:pt x="242" y="643"/>
                  <a:pt x="243" y="643"/>
                </a:cubicBezTo>
                <a:cubicBezTo>
                  <a:pt x="243" y="642"/>
                  <a:pt x="244" y="642"/>
                  <a:pt x="245" y="642"/>
                </a:cubicBezTo>
                <a:cubicBezTo>
                  <a:pt x="246" y="641"/>
                  <a:pt x="247" y="641"/>
                  <a:pt x="248" y="640"/>
                </a:cubicBezTo>
                <a:cubicBezTo>
                  <a:pt x="248" y="640"/>
                  <a:pt x="249" y="640"/>
                  <a:pt x="249" y="640"/>
                </a:cubicBezTo>
                <a:cubicBezTo>
                  <a:pt x="250" y="639"/>
                  <a:pt x="252" y="639"/>
                  <a:pt x="253" y="638"/>
                </a:cubicBezTo>
                <a:cubicBezTo>
                  <a:pt x="253" y="638"/>
                  <a:pt x="253" y="638"/>
                  <a:pt x="253" y="638"/>
                </a:cubicBezTo>
                <a:cubicBezTo>
                  <a:pt x="253" y="638"/>
                  <a:pt x="253" y="638"/>
                  <a:pt x="253" y="638"/>
                </a:cubicBezTo>
                <a:cubicBezTo>
                  <a:pt x="255" y="638"/>
                  <a:pt x="256" y="637"/>
                  <a:pt x="257" y="637"/>
                </a:cubicBezTo>
                <a:cubicBezTo>
                  <a:pt x="257" y="637"/>
                  <a:pt x="257" y="637"/>
                  <a:pt x="258" y="637"/>
                </a:cubicBezTo>
                <a:cubicBezTo>
                  <a:pt x="259" y="637"/>
                  <a:pt x="260" y="637"/>
                  <a:pt x="261" y="636"/>
                </a:cubicBezTo>
                <a:cubicBezTo>
                  <a:pt x="261" y="636"/>
                  <a:pt x="262" y="636"/>
                  <a:pt x="262" y="636"/>
                </a:cubicBezTo>
                <a:cubicBezTo>
                  <a:pt x="263" y="636"/>
                  <a:pt x="264" y="636"/>
                  <a:pt x="265" y="636"/>
                </a:cubicBezTo>
                <a:cubicBezTo>
                  <a:pt x="279" y="635"/>
                  <a:pt x="292" y="640"/>
                  <a:pt x="303" y="650"/>
                </a:cubicBezTo>
                <a:cubicBezTo>
                  <a:pt x="311" y="658"/>
                  <a:pt x="315" y="668"/>
                  <a:pt x="316" y="679"/>
                </a:cubicBezTo>
                <a:lnTo>
                  <a:pt x="316" y="691"/>
                </a:lnTo>
                <a:lnTo>
                  <a:pt x="316" y="717"/>
                </a:lnTo>
                <a:lnTo>
                  <a:pt x="316" y="732"/>
                </a:lnTo>
                <a:cubicBezTo>
                  <a:pt x="320" y="758"/>
                  <a:pt x="340" y="779"/>
                  <a:pt x="367" y="782"/>
                </a:cubicBezTo>
                <a:lnTo>
                  <a:pt x="412" y="782"/>
                </a:lnTo>
                <a:cubicBezTo>
                  <a:pt x="438" y="779"/>
                  <a:pt x="459" y="759"/>
                  <a:pt x="463" y="733"/>
                </a:cubicBezTo>
                <a:lnTo>
                  <a:pt x="463" y="717"/>
                </a:lnTo>
                <a:lnTo>
                  <a:pt x="463" y="691"/>
                </a:lnTo>
                <a:lnTo>
                  <a:pt x="463" y="680"/>
                </a:lnTo>
                <a:lnTo>
                  <a:pt x="463" y="680"/>
                </a:lnTo>
                <a:cubicBezTo>
                  <a:pt x="464" y="671"/>
                  <a:pt x="468" y="662"/>
                  <a:pt x="473" y="655"/>
                </a:cubicBezTo>
                <a:cubicBezTo>
                  <a:pt x="473" y="655"/>
                  <a:pt x="474" y="654"/>
                  <a:pt x="474" y="654"/>
                </a:cubicBezTo>
                <a:cubicBezTo>
                  <a:pt x="475" y="653"/>
                  <a:pt x="475" y="653"/>
                  <a:pt x="476" y="652"/>
                </a:cubicBezTo>
                <a:cubicBezTo>
                  <a:pt x="479" y="649"/>
                  <a:pt x="482" y="646"/>
                  <a:pt x="486" y="644"/>
                </a:cubicBezTo>
                <a:lnTo>
                  <a:pt x="486" y="644"/>
                </a:lnTo>
                <a:cubicBezTo>
                  <a:pt x="487" y="643"/>
                  <a:pt x="488" y="643"/>
                  <a:pt x="489" y="642"/>
                </a:cubicBezTo>
                <a:cubicBezTo>
                  <a:pt x="489" y="642"/>
                  <a:pt x="489" y="642"/>
                  <a:pt x="490" y="642"/>
                </a:cubicBezTo>
                <a:cubicBezTo>
                  <a:pt x="490" y="641"/>
                  <a:pt x="490" y="641"/>
                  <a:pt x="491" y="641"/>
                </a:cubicBezTo>
                <a:cubicBezTo>
                  <a:pt x="492" y="641"/>
                  <a:pt x="493" y="641"/>
                  <a:pt x="493" y="640"/>
                </a:cubicBezTo>
                <a:lnTo>
                  <a:pt x="450" y="597"/>
                </a:lnTo>
                <a:cubicBezTo>
                  <a:pt x="431" y="602"/>
                  <a:pt x="411" y="605"/>
                  <a:pt x="390" y="605"/>
                </a:cubicBezTo>
                <a:cubicBezTo>
                  <a:pt x="272" y="605"/>
                  <a:pt x="176" y="509"/>
                  <a:pt x="176" y="390"/>
                </a:cubicBezTo>
                <a:cubicBezTo>
                  <a:pt x="177" y="272"/>
                  <a:pt x="273" y="176"/>
                  <a:pt x="391" y="177"/>
                </a:cubicBezTo>
                <a:cubicBezTo>
                  <a:pt x="509" y="177"/>
                  <a:pt x="605" y="273"/>
                  <a:pt x="605" y="391"/>
                </a:cubicBezTo>
                <a:cubicBezTo>
                  <a:pt x="605" y="412"/>
                  <a:pt x="602" y="431"/>
                  <a:pt x="596" y="450"/>
                </a:cubicBezTo>
                <a:lnTo>
                  <a:pt x="640" y="493"/>
                </a:lnTo>
                <a:cubicBezTo>
                  <a:pt x="642" y="488"/>
                  <a:pt x="646" y="483"/>
                  <a:pt x="650" y="479"/>
                </a:cubicBezTo>
                <a:cubicBezTo>
                  <a:pt x="655" y="474"/>
                  <a:pt x="660" y="471"/>
                  <a:pt x="666" y="468"/>
                </a:cubicBezTo>
                <a:cubicBezTo>
                  <a:pt x="670" y="467"/>
                  <a:pt x="674" y="465"/>
                  <a:pt x="679" y="465"/>
                </a:cubicBezTo>
                <a:lnTo>
                  <a:pt x="690" y="465"/>
                </a:lnTo>
                <a:lnTo>
                  <a:pt x="716" y="465"/>
                </a:lnTo>
                <a:lnTo>
                  <a:pt x="732" y="465"/>
                </a:lnTo>
                <a:cubicBezTo>
                  <a:pt x="758" y="462"/>
                  <a:pt x="778" y="441"/>
                  <a:pt x="781" y="415"/>
                </a:cubicBezTo>
                <a:lnTo>
                  <a:pt x="781" y="369"/>
                </a:lnTo>
                <a:cubicBezTo>
                  <a:pt x="779" y="343"/>
                  <a:pt x="758" y="322"/>
                  <a:pt x="732" y="319"/>
                </a:cubicBezTo>
                <a:close/>
                <a:moveTo>
                  <a:pt x="653" y="679"/>
                </a:moveTo>
                <a:lnTo>
                  <a:pt x="653" y="679"/>
                </a:lnTo>
                <a:cubicBezTo>
                  <a:pt x="638" y="679"/>
                  <a:pt x="625" y="667"/>
                  <a:pt x="625" y="652"/>
                </a:cubicBezTo>
                <a:cubicBezTo>
                  <a:pt x="625" y="637"/>
                  <a:pt x="638" y="624"/>
                  <a:pt x="653" y="624"/>
                </a:cubicBezTo>
                <a:cubicBezTo>
                  <a:pt x="668" y="624"/>
                  <a:pt x="680" y="637"/>
                  <a:pt x="680" y="652"/>
                </a:cubicBezTo>
                <a:cubicBezTo>
                  <a:pt x="680" y="667"/>
                  <a:pt x="668" y="679"/>
                  <a:pt x="653" y="67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9" name="矩形 48"/>
          <p:cNvSpPr/>
          <p:nvPr/>
        </p:nvSpPr>
        <p:spPr>
          <a:xfrm>
            <a:off x="1454309" y="5968705"/>
            <a:ext cx="877163"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rPr>
              <a:t>工程部</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cxnSp>
        <p:nvCxnSpPr>
          <p:cNvPr id="50" name="直接连接符 49"/>
          <p:cNvCxnSpPr/>
          <p:nvPr/>
        </p:nvCxnSpPr>
        <p:spPr bwMode="auto">
          <a:xfrm>
            <a:off x="2440888" y="1572139"/>
            <a:ext cx="8609758"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nvCxnSpPr>
        <p:spPr bwMode="auto">
          <a:xfrm>
            <a:off x="2440888" y="2372239"/>
            <a:ext cx="8609758"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接连接符 51"/>
          <p:cNvCxnSpPr/>
          <p:nvPr/>
        </p:nvCxnSpPr>
        <p:spPr bwMode="auto">
          <a:xfrm>
            <a:off x="2440888" y="3200914"/>
            <a:ext cx="8609758"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a:off x="2440888" y="4039114"/>
            <a:ext cx="8609758"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连接符 53"/>
          <p:cNvCxnSpPr/>
          <p:nvPr/>
        </p:nvCxnSpPr>
        <p:spPr bwMode="auto">
          <a:xfrm>
            <a:off x="2440888" y="4886839"/>
            <a:ext cx="8609758"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p:cNvCxnSpPr/>
          <p:nvPr/>
        </p:nvCxnSpPr>
        <p:spPr bwMode="auto">
          <a:xfrm>
            <a:off x="2440888" y="5738928"/>
            <a:ext cx="8609758" cy="0"/>
          </a:xfrm>
          <a:prstGeom prst="line">
            <a:avLst/>
          </a:prstGeom>
          <a:solidFill>
            <a:schemeClr val="accent1"/>
          </a:solidFill>
          <a:ln w="9525" cap="flat" cmpd="sng" algn="ctr">
            <a:solidFill>
              <a:schemeClr val="accent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9652">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bwMode="auto">
          <a:xfrm>
            <a:off x="1611313" y="1707356"/>
            <a:ext cx="9852025" cy="3443288"/>
          </a:xfrm>
          <a:prstGeom prst="roundRect">
            <a:avLst>
              <a:gd name="adj" fmla="val 50000"/>
            </a:avLst>
          </a:prstGeom>
          <a:solidFill>
            <a:srgbClr val="FFFFFF"/>
          </a:solidFill>
          <a:ln w="15875" cap="flat">
            <a:solidFill>
              <a:schemeClr val="accent1">
                <a:lumMod val="60000"/>
                <a:lumOff val="40000"/>
              </a:schemeClr>
            </a:solidFill>
            <a:prstDash val="solid"/>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latin typeface="Arial" panose="020B0604020202020204" pitchFamily="34" charset="0"/>
              <a:ea typeface="宋体" panose="02010600030101010101" pitchFamily="2" charset="-122"/>
              <a:cs typeface="+mn-cs"/>
            </a:endParaRPr>
          </a:p>
        </p:txBody>
      </p:sp>
      <p:sp>
        <p:nvSpPr>
          <p:cNvPr id="25" name="Rectangle 7"/>
          <p:cNvSpPr>
            <a:spLocks noChangeArrowheads="1"/>
          </p:cNvSpPr>
          <p:nvPr/>
        </p:nvSpPr>
        <p:spPr bwMode="auto">
          <a:xfrm>
            <a:off x="0" y="2570956"/>
            <a:ext cx="1784350" cy="1644650"/>
          </a:xfrm>
          <a:prstGeom prst="rect">
            <a:avLst/>
          </a:prstGeom>
          <a:gradFill>
            <a:gsLst>
              <a:gs pos="60000">
                <a:schemeClr val="bg1"/>
              </a:gs>
              <a:gs pos="0">
                <a:srgbClr val="57D2E7"/>
              </a:gs>
              <a:gs pos="100000">
                <a:srgbClr val="1BA8BF"/>
              </a:gs>
            </a:gsLst>
            <a:lin ang="5400000" scaled="1"/>
          </a:gradFill>
          <a:ln w="28575" cap="flat" cmpd="sng" algn="ctr">
            <a:noFill/>
            <a:prstDash val="solid"/>
            <a:round/>
            <a:headEnd type="none" w="med" len="med"/>
            <a:tailEnd type="none" w="med" len="med"/>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TextBox 12"/>
          <p:cNvSpPr txBox="1"/>
          <p:nvPr/>
        </p:nvSpPr>
        <p:spPr>
          <a:xfrm>
            <a:off x="3362871" y="2202341"/>
            <a:ext cx="6722520" cy="1200329"/>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lvl="0" algn="l"/>
            <a:r>
              <a:rPr lang="zh-CN" altLang="en-US" sz="7200">
                <a:solidFill>
                  <a:srgbClr val="3D3D3D"/>
                </a:solidFill>
              </a:rPr>
              <a:t>行政和人事制度</a:t>
            </a:r>
            <a:endParaRPr lang="zh-CN" altLang="en-US" sz="7200">
              <a:solidFill>
                <a:srgbClr val="3D3D3D"/>
              </a:solidFill>
            </a:endParaRPr>
          </a:p>
        </p:txBody>
      </p:sp>
      <p:sp>
        <p:nvSpPr>
          <p:cNvPr id="41" name="Oval 9"/>
          <p:cNvSpPr>
            <a:spLocks noChangeArrowheads="1"/>
          </p:cNvSpPr>
          <p:nvPr/>
        </p:nvSpPr>
        <p:spPr bwMode="auto">
          <a:xfrm>
            <a:off x="950412" y="2360569"/>
            <a:ext cx="2069514" cy="2081300"/>
          </a:xfrm>
          <a:prstGeom prst="ellipse">
            <a:avLst/>
          </a:prstGeom>
          <a:gradFill>
            <a:gsLst>
              <a:gs pos="70000">
                <a:schemeClr val="bg2"/>
              </a:gs>
              <a:gs pos="0">
                <a:srgbClr val="FEA67E"/>
              </a:gs>
              <a:gs pos="100000">
                <a:srgbClr val="FD6F2F"/>
              </a:gs>
            </a:gsLst>
            <a:lin ang="5400000" scaled="1"/>
          </a:gra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Oval 9"/>
          <p:cNvSpPr>
            <a:spLocks noChangeArrowheads="1"/>
          </p:cNvSpPr>
          <p:nvPr/>
        </p:nvSpPr>
        <p:spPr bwMode="auto">
          <a:xfrm>
            <a:off x="1036179" y="2452917"/>
            <a:ext cx="1885864" cy="1896604"/>
          </a:xfrm>
          <a:prstGeom prst="ellipse">
            <a:avLst/>
          </a:prstGeom>
          <a:noFill/>
          <a:ln w="9525" cap="flat">
            <a:solidFill>
              <a:schemeClr val="accent2"/>
            </a:solidFill>
            <a:prstDash val="dash"/>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1DB5CD"/>
              </a:solidFill>
              <a:effectLst/>
              <a:uLnTx/>
              <a:uFillTx/>
              <a:latin typeface="Lifeline JL" panose="00000400000000000000" pitchFamily="2" charset="0"/>
              <a:ea typeface="微软雅黑" panose="020B0503020204020204" pitchFamily="34" charset="-122"/>
              <a:cs typeface="+mn-ea"/>
            </a:endParaRPr>
          </a:p>
        </p:txBody>
      </p:sp>
      <p:sp>
        <p:nvSpPr>
          <p:cNvPr id="43" name="Rectangle 10"/>
          <p:cNvSpPr>
            <a:spLocks noChangeArrowheads="1"/>
          </p:cNvSpPr>
          <p:nvPr/>
        </p:nvSpPr>
        <p:spPr bwMode="auto">
          <a:xfrm>
            <a:off x="1508609" y="2469951"/>
            <a:ext cx="77264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2</a:t>
            </a:r>
            <a:endParaRPr kumimoji="0" lang="zh-CN" altLang="zh-CN" sz="1800" b="0" i="0" u="none" strike="noStrike" kern="1200" cap="none" spc="0" normalizeH="0" baseline="0" noProof="0">
              <a:ln>
                <a:noFill/>
              </a:ln>
              <a:solidFill>
                <a:srgbClr val="005D7F"/>
              </a:solidFill>
              <a:effectLst/>
              <a:uLnTx/>
              <a:uFillTx/>
              <a:latin typeface="Impact" panose="020B0806030902050204" pitchFamily="34" charset="0"/>
              <a:ea typeface="宋体" panose="02010600030101010101" pitchFamily="2" charset="-122"/>
              <a:cs typeface="+mn-cs"/>
            </a:endParaRPr>
          </a:p>
        </p:txBody>
      </p:sp>
      <p:sp>
        <p:nvSpPr>
          <p:cNvPr id="44" name="TextBox 25"/>
          <p:cNvSpPr txBox="1"/>
          <p:nvPr/>
        </p:nvSpPr>
        <p:spPr>
          <a:xfrm>
            <a:off x="3832596" y="3541395"/>
            <a:ext cx="1204729"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入职手续</a:t>
            </a:r>
            <a:endParaRPr lang="zh-CN" altLang="en-US" sz="2000">
              <a:solidFill>
                <a:srgbClr val="484849"/>
              </a:solidFill>
              <a:ea typeface="微软雅黑" panose="020B0503020204020204" pitchFamily="34" charset="-122"/>
            </a:endParaRPr>
          </a:p>
        </p:txBody>
      </p:sp>
      <p:sp>
        <p:nvSpPr>
          <p:cNvPr id="45" name="Freeform 21"/>
          <p:cNvSpPr>
            <a:spLocks noEditPoints="1"/>
          </p:cNvSpPr>
          <p:nvPr/>
        </p:nvSpPr>
        <p:spPr bwMode="auto">
          <a:xfrm>
            <a:off x="3669162" y="3606706"/>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46" name="TextBox 29"/>
          <p:cNvSpPr txBox="1"/>
          <p:nvPr/>
        </p:nvSpPr>
        <p:spPr>
          <a:xfrm>
            <a:off x="6791706" y="3541395"/>
            <a:ext cx="2366616"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试用期</a:t>
            </a:r>
            <a:endParaRPr lang="zh-CN" altLang="en-US" sz="2000">
              <a:solidFill>
                <a:srgbClr val="484849"/>
              </a:solidFill>
              <a:ea typeface="微软雅黑" panose="020B0503020204020204" pitchFamily="34" charset="-122"/>
            </a:endParaRPr>
          </a:p>
        </p:txBody>
      </p:sp>
      <p:sp>
        <p:nvSpPr>
          <p:cNvPr id="47" name="Freeform 21"/>
          <p:cNvSpPr>
            <a:spLocks noEditPoints="1"/>
          </p:cNvSpPr>
          <p:nvPr/>
        </p:nvSpPr>
        <p:spPr bwMode="auto">
          <a:xfrm>
            <a:off x="6615677" y="3606706"/>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48" name="TextBox 58"/>
          <p:cNvSpPr txBox="1"/>
          <p:nvPr/>
        </p:nvSpPr>
        <p:spPr>
          <a:xfrm>
            <a:off x="3832596" y="3897655"/>
            <a:ext cx="2270210"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转正</a:t>
            </a:r>
            <a:endParaRPr lang="zh-CN" altLang="en-US" sz="2000">
              <a:solidFill>
                <a:srgbClr val="484849"/>
              </a:solidFill>
              <a:ea typeface="微软雅黑" panose="020B0503020204020204" pitchFamily="34" charset="-122"/>
            </a:endParaRPr>
          </a:p>
        </p:txBody>
      </p:sp>
      <p:sp>
        <p:nvSpPr>
          <p:cNvPr id="49" name="Freeform 21"/>
          <p:cNvSpPr>
            <a:spLocks noEditPoints="1"/>
          </p:cNvSpPr>
          <p:nvPr/>
        </p:nvSpPr>
        <p:spPr bwMode="auto">
          <a:xfrm>
            <a:off x="3669162" y="3962966"/>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50" name="TextBox 60"/>
          <p:cNvSpPr txBox="1"/>
          <p:nvPr/>
        </p:nvSpPr>
        <p:spPr>
          <a:xfrm>
            <a:off x="6791706" y="3897655"/>
            <a:ext cx="2366616"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辞职</a:t>
            </a:r>
            <a:endParaRPr lang="zh-CN" altLang="en-US" sz="2000">
              <a:solidFill>
                <a:srgbClr val="484849"/>
              </a:solidFill>
              <a:ea typeface="微软雅黑" panose="020B0503020204020204" pitchFamily="34" charset="-122"/>
            </a:endParaRPr>
          </a:p>
        </p:txBody>
      </p:sp>
      <p:sp>
        <p:nvSpPr>
          <p:cNvPr id="51" name="Freeform 21"/>
          <p:cNvSpPr>
            <a:spLocks noEditPoints="1"/>
          </p:cNvSpPr>
          <p:nvPr/>
        </p:nvSpPr>
        <p:spPr bwMode="auto">
          <a:xfrm>
            <a:off x="6615677" y="3962966"/>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52" name="TextBox 58"/>
          <p:cNvSpPr txBox="1"/>
          <p:nvPr/>
        </p:nvSpPr>
        <p:spPr>
          <a:xfrm>
            <a:off x="3832596" y="4298708"/>
            <a:ext cx="2270210"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考勤制度</a:t>
            </a:r>
            <a:endParaRPr lang="zh-CN" altLang="en-US" sz="2000">
              <a:solidFill>
                <a:srgbClr val="484849"/>
              </a:solidFill>
              <a:ea typeface="微软雅黑" panose="020B0503020204020204" pitchFamily="34" charset="-122"/>
            </a:endParaRPr>
          </a:p>
        </p:txBody>
      </p:sp>
      <p:sp>
        <p:nvSpPr>
          <p:cNvPr id="53" name="Freeform 21"/>
          <p:cNvSpPr>
            <a:spLocks noEditPoints="1"/>
          </p:cNvSpPr>
          <p:nvPr/>
        </p:nvSpPr>
        <p:spPr bwMode="auto">
          <a:xfrm>
            <a:off x="3669162" y="4364019"/>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
        <p:nvSpPr>
          <p:cNvPr id="54" name="TextBox 60"/>
          <p:cNvSpPr txBox="1"/>
          <p:nvPr/>
        </p:nvSpPr>
        <p:spPr>
          <a:xfrm>
            <a:off x="6791706" y="4298708"/>
            <a:ext cx="2366616" cy="400110"/>
          </a:xfrm>
          <a:prstGeom prst="rect">
            <a:avLst/>
          </a:prstGeom>
          <a:noFill/>
        </p:spPr>
        <p:txBody>
          <a:bodyPr wrap="square" rtlCol="0">
            <a:spAutoFit/>
          </a:bodyPr>
          <a:lstStyle>
            <a:defPPr>
              <a:defRPr lang="zh-CN"/>
            </a:defPPr>
            <a:lvl1pPr>
              <a:defRPr sz="2200">
                <a:solidFill>
                  <a:schemeClr val="accent1"/>
                </a:solidFill>
                <a:latin typeface="+mn-ea"/>
                <a:ea typeface="+mn-ea"/>
              </a:defRPr>
            </a:lvl1pPr>
          </a:lstStyle>
          <a:p>
            <a:pPr lvl="0">
              <a:defRPr/>
            </a:pPr>
            <a:r>
              <a:rPr lang="zh-CN" altLang="en-US" sz="2000">
                <a:solidFill>
                  <a:srgbClr val="484849"/>
                </a:solidFill>
                <a:ea typeface="微软雅黑" panose="020B0503020204020204" pitchFamily="34" charset="-122"/>
              </a:rPr>
              <a:t>请假规定</a:t>
            </a:r>
            <a:endParaRPr lang="zh-CN" altLang="en-US" sz="2000">
              <a:solidFill>
                <a:srgbClr val="484849"/>
              </a:solidFill>
              <a:ea typeface="微软雅黑" panose="020B0503020204020204" pitchFamily="34" charset="-122"/>
            </a:endParaRPr>
          </a:p>
        </p:txBody>
      </p:sp>
      <p:sp>
        <p:nvSpPr>
          <p:cNvPr id="55" name="Freeform 21"/>
          <p:cNvSpPr>
            <a:spLocks noEditPoints="1"/>
          </p:cNvSpPr>
          <p:nvPr/>
        </p:nvSpPr>
        <p:spPr bwMode="auto">
          <a:xfrm>
            <a:off x="6615677" y="4364019"/>
            <a:ext cx="237298" cy="238711"/>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484849"/>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695">
        <p15:prstTrans prst="pageCurlDouble"/>
      </p:transition>
    </mc:Choice>
    <mc:Fallback>
      <p:transition spd="slow" advTm="3695">
        <p:fade/>
      </p:transition>
    </mc:Fallback>
  </mc:AlternateContent>
</p:sld>
</file>

<file path=ppt/theme/theme1.xml><?xml version="1.0" encoding="utf-8"?>
<a:theme xmlns:a="http://schemas.openxmlformats.org/drawingml/2006/main" name="1_默认设计模板">
  <a:themeElements>
    <a:clrScheme name="A标准配色表">
      <a:dk1>
        <a:srgbClr val="005D7F"/>
      </a:dk1>
      <a:lt1>
        <a:srgbClr val="1DB5CD"/>
      </a:lt1>
      <a:dk2>
        <a:srgbClr val="FFB530"/>
      </a:dk2>
      <a:lt2>
        <a:srgbClr val="FD7B3F"/>
      </a:lt2>
      <a:accent1>
        <a:srgbClr val="3D3D3D"/>
      </a:accent1>
      <a:accent2>
        <a:srgbClr val="FFFFFF"/>
      </a:accent2>
      <a:accent3>
        <a:srgbClr val="969696"/>
      </a:accent3>
      <a:accent4>
        <a:srgbClr val="005D7F"/>
      </a:accent4>
      <a:accent5>
        <a:srgbClr val="1DB5CD"/>
      </a:accent5>
      <a:accent6>
        <a:srgbClr val="FFB530"/>
      </a:accent6>
      <a:hlink>
        <a:srgbClr val="FD7B3F"/>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lgn="l">
          <a:defRPr/>
        </a:defPPr>
      </a:lstStyle>
    </a:tx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标准五色模板文件</Template>
  <TotalTime>0</TotalTime>
  <Words>7459</Words>
  <Application>WPS 演示</Application>
  <PresentationFormat>自定义</PresentationFormat>
  <Paragraphs>633</Paragraphs>
  <Slides>36</Slides>
  <Notes>36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Arial</vt:lpstr>
      <vt:lpstr>宋体</vt:lpstr>
      <vt:lpstr>Wingdings</vt:lpstr>
      <vt:lpstr>微软雅黑</vt:lpstr>
      <vt:lpstr>仿宋_GB2312</vt:lpstr>
      <vt:lpstr>Calibri</vt:lpstr>
      <vt:lpstr>Arial</vt:lpstr>
      <vt:lpstr>Calibri</vt:lpstr>
      <vt:lpstr>微软雅黑 Light</vt:lpstr>
      <vt:lpstr>Lifeline JL</vt:lpstr>
      <vt:lpstr>Impact</vt:lpstr>
      <vt:lpstr>Times New Roman</vt:lpstr>
      <vt:lpstr>Arial Unicode MS</vt:lpstr>
      <vt:lpstr>Times New Roman</vt:lpstr>
      <vt:lpstr>黑体</vt:lpstr>
      <vt:lpstr>Segoe Print</vt:lpstr>
      <vt:lpstr>仿宋</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李慧民</cp:lastModifiedBy>
  <cp:revision>15</cp:revision>
  <dcterms:created xsi:type="dcterms:W3CDTF">2018-05-29T07:22:00Z</dcterms:created>
  <dcterms:modified xsi:type="dcterms:W3CDTF">2018-07-04T04:15:41Z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