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7" r:id="rId4"/>
  </p:sldIdLst>
  <p:sldSz cx="12192000" cy="6858000"/>
  <p:notesSz cx="7103745" cy="10234295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/>
    <p:restoredTop sz="94660"/>
  </p:normalViewPr>
  <p:slideViewPr>
    <p:cSldViewPr snapToGrid="0" showGuides="1">
      <p:cViewPr varScale="1">
        <p:scale>
          <a:sx n="76" d="100"/>
          <a:sy n="76" d="100"/>
        </p:scale>
        <p:origin x="282" y="9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fld id="{FA9B188B-237F-423B-A51E-AEC667BBC8D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fld id="{91D41353-9175-4C9B-B8E2-F9C1A4EBAD4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fld id="{948F9DF8-9E1F-4B38-88D5-9A263807CD0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725" y="694690"/>
            <a:ext cx="11014075" cy="854710"/>
          </a:xfrm>
        </p:spPr>
        <p:txBody>
          <a:bodyPr/>
          <a:lstStyle>
            <a:lvl1pPr>
              <a:defRPr sz="3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fld id="{07449E54-03FD-4AA3-ABB2-F2C472A8BDB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fld id="{4FF3032F-8ED4-4FCA-987A-2A3C00FAC7A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fld id="{FBBCD5CE-C5B2-4AED-86CB-53D4223DA01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fld id="{FC76396E-BAAB-45E0-81FA-58B350F8859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fld id="{B17D0D0E-D7E5-4BB9-8F6D-683CCE361A8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fld id="{9D658C72-7723-4D92-8A3E-F2191B1109E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"/>
          <p:cNvSpPr txBox="1">
            <a:spLocks noChangeArrowheads="1"/>
          </p:cNvSpPr>
          <p:nvPr userDrawn="1"/>
        </p:nvSpPr>
        <p:spPr bwMode="auto">
          <a:xfrm>
            <a:off x="3835400" y="6392863"/>
            <a:ext cx="4792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 b="1">
                <a:solidFill>
                  <a:srgbClr val="38363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共建财税系统，提升20%利润，降低企业风险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-1"/>
          <p:cNvGraphicFramePr/>
          <p:nvPr>
            <p:custDataLst>
              <p:tags r:id="rId1"/>
            </p:custDataLst>
          </p:nvPr>
        </p:nvGraphicFramePr>
        <p:xfrm>
          <a:off x="1948815" y="761365"/>
          <a:ext cx="8424545" cy="5657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155"/>
                <a:gridCol w="860425"/>
                <a:gridCol w="1100455"/>
                <a:gridCol w="1669415"/>
                <a:gridCol w="1778000"/>
                <a:gridCol w="2157095"/>
              </a:tblGrid>
              <a:tr h="309880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8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解决问题</a:t>
                      </a:r>
                      <a:endParaRPr lang="zh-CN" altLang="en-US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8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税优地</a:t>
                      </a:r>
                      <a:endParaRPr lang="zh-CN" altLang="en-US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8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组织形式</a:t>
                      </a:r>
                      <a:endParaRPr lang="zh-CN" altLang="en-US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8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实际税率</a:t>
                      </a:r>
                      <a:endParaRPr lang="zh-CN" altLang="en-US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2410">
                <a:tc rowSpan="21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zh-CN" altLang="en-US" sz="32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endParaRPr lang="zh-CN" altLang="en-US" sz="32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个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人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所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得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税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个人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长期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收入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*****</a:t>
                      </a:r>
                      <a:endParaRPr lang="zh-CN" altLang="en-US" sz="32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altLang="zh-CN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*****</a:t>
                      </a:r>
                      <a:endParaRPr lang="zh-CN" altLang="en-US" sz="32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altLang="zh-CN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*****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个体工商户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全年收入</a:t>
                      </a:r>
                      <a:endParaRPr lang="zh-CN" altLang="en-US" sz="1400" b="1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抵扣后税负</a:t>
                      </a:r>
                      <a:endParaRPr lang="zh-CN" altLang="en-US" sz="1400" b="1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24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30w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部分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0.53%</a:t>
                      </a:r>
                      <a:endParaRPr lang="zh-CN" altLang="en-US" sz="1400" b="1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04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30-60w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部分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0.78%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24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60-120w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部分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1.26%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24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120-200w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部分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1.75%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24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200-500w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部分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1.99%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24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或全额收入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1.72%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04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7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企业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利润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转移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*****</a:t>
                      </a:r>
                      <a:endParaRPr lang="en-US" altLang="zh-CN" sz="14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altLang="zh-CN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*****</a:t>
                      </a:r>
                      <a:endParaRPr lang="en-US" altLang="zh-CN" sz="14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altLang="zh-CN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*****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独资</a:t>
                      </a: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&amp;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合伙企业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全年收入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抵扣后税负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24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15w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部分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0.0074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24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15-30w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部分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0.0123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24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30-60w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部分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0.0220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04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60-100w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部分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0.0317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24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100-500w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部分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0.0336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177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500w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以上部分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0.0364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04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个人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临时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收入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*****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自然人税局代开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1.5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％个税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24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3%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增值税普</a:t>
                      </a:r>
                      <a:r>
                        <a:rPr lang="zh-CN" altLang="en-US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票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24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4.86%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实际税负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24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股权</a:t>
                      </a:r>
                      <a:endParaRPr lang="zh-CN" altLang="en-US" sz="1400" b="1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转让</a:t>
                      </a:r>
                      <a:endParaRPr lang="zh-CN" altLang="en-US" sz="1400" b="1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*****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独资</a:t>
                      </a: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&amp;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合伙企业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20%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缴税，返还</a:t>
                      </a: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6.4%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304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实际税负</a:t>
                      </a: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13.6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％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177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*****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独资</a:t>
                      </a: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&amp;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合伙企业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个税</a:t>
                      </a: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3.5%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24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实际税负</a:t>
                      </a: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3.5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％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3045">
                <a:tc rowSpan="2"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企业所得税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*****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公司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完全免征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2410">
                <a:tc vMerge="1" gridSpan="2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购买基金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分红免税</a:t>
                      </a:r>
                      <a:endParaRPr lang="zh-CN" altLang="en-US" sz="1400" b="1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5%</a:t>
                      </a:r>
                      <a:r>
                        <a:rPr lang="zh-CN" altLang="en-US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成本</a:t>
                      </a:r>
                      <a:endParaRPr lang="zh-CN" altLang="en-US" sz="1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3669694" y="161364"/>
            <a:ext cx="4852611" cy="52322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“税收洼地”政策情况一览表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微信图片_20171225231018"/>
          <p:cNvPicPr>
            <a:picLocks noChangeAspect="1"/>
          </p:cNvPicPr>
          <p:nvPr/>
        </p:nvPicPr>
        <p:blipFill>
          <a:blip r:embed="rId1" cstate="print"/>
          <a:srcRect l="12101" t="10043" r="8005" b="8291"/>
          <a:stretch>
            <a:fillRect/>
          </a:stretch>
        </p:blipFill>
        <p:spPr>
          <a:xfrm rot="5400000">
            <a:off x="3328908" y="-1816832"/>
            <a:ext cx="5328905" cy="11020304"/>
          </a:xfrm>
          <a:prstGeom prst="rect">
            <a:avLst/>
          </a:prstGeom>
        </p:spPr>
      </p:pic>
      <p:sp>
        <p:nvSpPr>
          <p:cNvPr id="14337" name="TextBox 7"/>
          <p:cNvSpPr txBox="1"/>
          <p:nvPr/>
        </p:nvSpPr>
        <p:spPr>
          <a:xfrm>
            <a:off x="3064188" y="505646"/>
            <a:ext cx="6063623" cy="5232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中华人民共和国税收完税证明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2390ef39-8380-4e64-a820-760ce2fe15b2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1015</Words>
  <Application>WPS 演示</Application>
  <PresentationFormat>宽屏</PresentationFormat>
  <Paragraphs>463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Calibri Light</vt:lpstr>
      <vt:lpstr>Arial Unicode MS</vt:lpstr>
      <vt:lpstr>Calibri</vt:lpstr>
      <vt:lpstr>1_Office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shower</cp:lastModifiedBy>
  <cp:revision>25</cp:revision>
  <dcterms:created xsi:type="dcterms:W3CDTF">2017-10-24T07:42:00Z</dcterms:created>
  <dcterms:modified xsi:type="dcterms:W3CDTF">2020-08-14T09:54:39Z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