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1" r:id="rId3"/>
    <p:sldId id="288" r:id="rId4"/>
    <p:sldId id="257" r:id="rId5"/>
    <p:sldId id="258" r:id="rId6"/>
    <p:sldId id="259" r:id="rId7"/>
    <p:sldId id="260" r:id="rId8"/>
    <p:sldId id="263" r:id="rId9"/>
    <p:sldId id="261" r:id="rId10"/>
    <p:sldId id="316" r:id="rId11"/>
    <p:sldId id="317" r:id="rId12"/>
    <p:sldId id="318" r:id="rId13"/>
    <p:sldId id="284" r:id="rId14"/>
    <p:sldId id="305" r:id="rId15"/>
    <p:sldId id="286" r:id="rId16"/>
    <p:sldId id="287" r:id="rId17"/>
    <p:sldId id="262" r:id="rId18"/>
    <p:sldId id="264" r:id="rId19"/>
    <p:sldId id="304" r:id="rId20"/>
    <p:sldId id="319" r:id="rId21"/>
    <p:sldId id="265" r:id="rId22"/>
    <p:sldId id="267" r:id="rId23"/>
    <p:sldId id="269" r:id="rId24"/>
    <p:sldId id="268"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18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76" d="100"/>
          <a:sy n="76" d="100"/>
        </p:scale>
        <p:origin x="28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7" name="矩形 6"/>
          <p:cNvSpPr/>
          <p:nvPr userDrawn="1"/>
        </p:nvSpPr>
        <p:spPr>
          <a:xfrm>
            <a:off x="0" y="0"/>
            <a:ext cx="12192000" cy="64479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auto" latinLnBrk="0" hangingPunct="0">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8" name="图片 1" descr="微信图片_2017102318504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120650"/>
            <a:ext cx="1844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1825625"/>
            <a:ext cx="10515600" cy="4351338"/>
          </a:xfrm>
          <a:prstGeom prst="rect">
            <a:avLst/>
          </a:prstGeo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172029" y="176440"/>
            <a:ext cx="10515600" cy="846818"/>
          </a:xfrm>
          <a:prstGeom prst="rect">
            <a:avLst/>
          </a:prstGeom>
        </p:spPr>
        <p:txBody>
          <a:bodyPr/>
          <a:lstStyle>
            <a:lvl1pPr algn="ctr">
              <a:defRPr lang="zh-CN" altLang="en-US" sz="5400" kern="1200" dirty="0">
                <a:solidFill>
                  <a:srgbClr val="7030A0"/>
                </a:solidFill>
                <a:latin typeface="方正正大黑简体" panose="02000000000000000000" pitchFamily="2" charset="-122"/>
                <a:ea typeface="方正正大黑简体" panose="02000000000000000000" pitchFamily="2" charset="-122"/>
                <a:cs typeface="+mn-cs"/>
              </a:defRPr>
            </a:lvl1pPr>
          </a:lstStyle>
          <a:p>
            <a:r>
              <a:rPr lang="zh-CN" altLang="en-US" dirty="0" smtClean="0"/>
              <a:t>单击此处编辑母版标题样式</a:t>
            </a:r>
            <a:endParaRPr lang="zh-CN" altLang="en-US" dirty="0"/>
          </a:p>
        </p:txBody>
      </p:sp>
      <p:sp>
        <p:nvSpPr>
          <p:cNvPr id="3" name="内容占位符 2"/>
          <p:cNvSpPr>
            <a:spLocks noGrp="1"/>
          </p:cNvSpPr>
          <p:nvPr>
            <p:ph idx="1" hasCustomPrompt="1"/>
          </p:nvPr>
        </p:nvSpPr>
        <p:spPr>
          <a:xfrm>
            <a:off x="395513" y="1119639"/>
            <a:ext cx="11513457" cy="5070703"/>
          </a:xfrm>
          <a:prstGeom prst="rect">
            <a:avLst/>
          </a:prstGeom>
        </p:spPr>
        <p:txBody>
          <a:bodyPr/>
          <a:lstStyle>
            <a:lvl1pPr>
              <a:defRPr sz="3200"/>
            </a:lvl1pPr>
            <a:lvl2pPr>
              <a:defRPr sz="2800"/>
            </a:lvl2pPr>
            <a:lvl3pPr>
              <a:defRPr sz="2400"/>
            </a:lvl3pPr>
            <a:lvl4pPr>
              <a:defRPr sz="2000"/>
            </a:lvl4pPr>
            <a:lvl5pPr>
              <a:defRPr sz="2000"/>
            </a:lvl5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a:prstGeom prst="rect">
            <a:avLst/>
          </a:prstGeo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a:prstGeom prst="rect">
            <a:avLst/>
          </a:prstGeo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a:xfrm>
            <a:off x="8382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21A1E21D-7B7C-4DA6-BB83-2A6CA478BCB7}" type="datetimeFigureOut">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defRPr/>
            </a:pPr>
            <a:fld id="{973F5DA3-30F3-4837-BB69-60C210FE81FA}" type="slidenum">
              <a:rPr kumimoji="0" lang="zh-CN" altLang="en-US" sz="1800" b="0" i="0" u="none" strike="noStrike" kern="1200" cap="none" spc="0" normalizeH="0" baseline="0" noProof="0" smtClean="0">
                <a:ln>
                  <a:noFill/>
                </a:ln>
                <a:solidFill>
                  <a:prstClr val="black"/>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图片 7" descr="资源 2ldpi"/>
          <p:cNvPicPr>
            <a:picLocks noChangeAspect="1"/>
          </p:cNvPicPr>
          <p:nvPr userDrawn="1"/>
        </p:nvPicPr>
        <p:blipFill>
          <a:blip r:embed="rId12">
            <a:lum bright="70000" contrast="-70000"/>
            <a:extLst>
              <a:ext uri="{28A0092B-C50C-407E-A947-70E740481C1C}">
                <a14:useLocalDpi xmlns:a14="http://schemas.microsoft.com/office/drawing/2010/main" val="0"/>
              </a:ext>
            </a:extLst>
          </a:blip>
          <a:srcRect t="-560" r="679"/>
          <a:stretch>
            <a:fillRect/>
          </a:stretch>
        </p:blipFill>
        <p:spPr bwMode="auto">
          <a:xfrm>
            <a:off x="9444038" y="655638"/>
            <a:ext cx="2759075" cy="570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
          <p:cNvSpPr>
            <a:spLocks noChangeArrowheads="1"/>
          </p:cNvSpPr>
          <p:nvPr userDrawn="1"/>
        </p:nvSpPr>
        <p:spPr bwMode="auto">
          <a:xfrm>
            <a:off x="4089400" y="6421438"/>
            <a:ext cx="3917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dirty="0" smtClean="0">
                <a:ln>
                  <a:noFill/>
                </a:ln>
                <a:solidFill>
                  <a:prstClr val="black">
                    <a:lumMod val="50000"/>
                    <a:lumOff val="50000"/>
                  </a:prstClr>
                </a:solidFill>
                <a:effectLst/>
                <a:uLnTx/>
                <a:uFillTx/>
                <a:latin typeface="等线 Light" panose="02010600030101010101" pitchFamily="2" charset="-122"/>
                <a:ea typeface="等线 Light" panose="02010600030101010101" pitchFamily="2" charset="-122"/>
                <a:cs typeface="+mn-cs"/>
              </a:rPr>
              <a:t>—</a:t>
            </a:r>
            <a:r>
              <a:rPr kumimoji="0" lang="zh-CN" altLang="en-US" sz="1800" b="1" i="0" u="none" strike="noStrike" kern="1200" cap="none" spc="0" normalizeH="0" baseline="0" noProof="0" dirty="0" smtClean="0">
                <a:ln>
                  <a:noFill/>
                </a:ln>
                <a:solidFill>
                  <a:prstClr val="black">
                    <a:lumMod val="50000"/>
                    <a:lumOff val="50000"/>
                  </a:prstClr>
                </a:solidFill>
                <a:effectLst/>
                <a:uLnTx/>
                <a:uFillTx/>
                <a:latin typeface="等线 Light" panose="02010600030101010101" pitchFamily="2" charset="-122"/>
                <a:ea typeface="等线 Light" panose="02010600030101010101" pitchFamily="2" charset="-122"/>
                <a:cs typeface="+mn-cs"/>
                <a:sym typeface="+mn-ea"/>
              </a:rPr>
              <a:t>中国民企老板财税管控领军品牌</a:t>
            </a:r>
            <a:r>
              <a:rPr kumimoji="0" lang="en-US" altLang="zh-CN" sz="1800" b="1" i="0" u="none" strike="noStrike" kern="1200" cap="none" spc="0" normalizeH="0" baseline="0" noProof="0" dirty="0" smtClean="0">
                <a:ln>
                  <a:noFill/>
                </a:ln>
                <a:solidFill>
                  <a:prstClr val="black">
                    <a:lumMod val="50000"/>
                    <a:lumOff val="50000"/>
                  </a:prstClr>
                </a:solidFill>
                <a:effectLst/>
                <a:uLnTx/>
                <a:uFillTx/>
                <a:latin typeface="等线 Light" panose="02010600030101010101" pitchFamily="2" charset="-122"/>
                <a:ea typeface="等线 Light" panose="02010600030101010101" pitchFamily="2" charset="-122"/>
                <a:cs typeface="+mn-cs"/>
                <a:sym typeface="+mn-ea"/>
              </a:rPr>
              <a:t>—</a:t>
            </a:r>
            <a:endParaRPr kumimoji="0" lang="en-US" altLang="zh-CN" sz="1800" b="1" i="0" u="none" strike="noStrike" kern="1200" cap="none" spc="0" normalizeH="0" baseline="0" noProof="0" dirty="0" smtClean="0">
              <a:ln>
                <a:noFill/>
              </a:ln>
              <a:solidFill>
                <a:prstClr val="black">
                  <a:lumMod val="50000"/>
                  <a:lumOff val="50000"/>
                </a:prstClr>
              </a:solidFill>
              <a:effectLst/>
              <a:uLnTx/>
              <a:uFillTx/>
              <a:latin typeface="等线 Light" panose="02010600030101010101" pitchFamily="2" charset="-122"/>
              <a:ea typeface="等线 Light" panose="02010600030101010101" pitchFamily="2" charset="-122"/>
              <a:cs typeface="+mn-cs"/>
              <a:sym typeface="+mn-ea"/>
            </a:endParaRPr>
          </a:p>
        </p:txBody>
      </p:sp>
      <p:pic>
        <p:nvPicPr>
          <p:cNvPr id="9" name="图片 1" descr="微信图片_20171023185044"/>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12725" y="120650"/>
            <a:ext cx="1844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7.wmf"/><Relationship Id="rId1"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2.xml"/><Relationship Id="rId2" Type="http://schemas.openxmlformats.org/officeDocument/2006/relationships/image" Target="../media/image8.wmf"/><Relationship Id="rId1"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2.xml"/><Relationship Id="rId2" Type="http://schemas.openxmlformats.org/officeDocument/2006/relationships/image" Target="../media/image8.wmf"/><Relationship Id="rId1"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5" Type="http://schemas.openxmlformats.org/officeDocument/2006/relationships/vmlDrawing" Target="../drawings/vmlDrawing5.vml"/><Relationship Id="rId4" Type="http://schemas.openxmlformats.org/officeDocument/2006/relationships/slideLayout" Target="../slideLayouts/slideLayout2.xml"/><Relationship Id="rId3" Type="http://schemas.openxmlformats.org/officeDocument/2006/relationships/image" Target="../media/image10.wmf"/><Relationship Id="rId2" Type="http://schemas.openxmlformats.org/officeDocument/2006/relationships/oleObject" Target="../embeddings/oleObject5.bin"/><Relationship Id="rId1"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6.wmf"/><Relationship Id="rId1"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文本框 4"/>
          <p:cNvSpPr txBox="1"/>
          <p:nvPr/>
        </p:nvSpPr>
        <p:spPr>
          <a:xfrm>
            <a:off x="858732" y="1647303"/>
            <a:ext cx="10354733" cy="1198880"/>
          </a:xfrm>
          <a:prstGeom prst="rect">
            <a:avLst/>
          </a:prstGeom>
          <a:noFill/>
          <a:ln w="9525">
            <a:noFill/>
          </a:ln>
        </p:spPr>
        <p:txBody>
          <a:bodyPr wrap="square">
            <a:spAutoFit/>
          </a:bodyPr>
          <a:lstStyle/>
          <a:p>
            <a:pPr algn="ctr"/>
            <a:r>
              <a:rPr lang="zh-CN" altLang="en-US" sz="7200" b="1" noProof="1" smtClean="0">
                <a:solidFill>
                  <a:srgbClr val="FF0000"/>
                </a:solidFill>
                <a:latin typeface="方正正大黑简体" panose="02000000000000000000" pitchFamily="2" charset="-122"/>
                <a:ea typeface="方正正大黑简体" panose="02000000000000000000" pitchFamily="2" charset="-122"/>
                <a:sym typeface="宋体" panose="02010600030101010101" pitchFamily="2" charset="-122"/>
              </a:rPr>
              <a:t>降低社保的</a:t>
            </a:r>
            <a:r>
              <a:rPr lang="zh-CN" altLang="en-US" sz="7200" b="1" noProof="1">
                <a:solidFill>
                  <a:srgbClr val="FF0000"/>
                </a:solidFill>
                <a:latin typeface="方正正大黑简体" panose="02000000000000000000" pitchFamily="2" charset="-122"/>
                <a:ea typeface="方正正大黑简体" panose="02000000000000000000" pitchFamily="2" charset="-122"/>
                <a:sym typeface="宋体" panose="02010600030101010101" pitchFamily="2" charset="-122"/>
              </a:rPr>
              <a:t>几个方案</a:t>
            </a:r>
            <a:endParaRPr lang="en-US" altLang="zh-CN" sz="7200" b="1" noProof="1">
              <a:solidFill>
                <a:srgbClr val="FF0000"/>
              </a:solidFill>
              <a:latin typeface="方正正大黑简体" panose="02000000000000000000" pitchFamily="2" charset="-122"/>
              <a:ea typeface="方正正大黑简体" panose="02000000000000000000" pitchFamily="2" charset="-122"/>
              <a:sym typeface="宋体" panose="02010600030101010101" pitchFamily="2" charset="-122"/>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822" y="3550709"/>
            <a:ext cx="4751803" cy="2676525"/>
          </a:xfrm>
          <a:prstGeom prst="rect">
            <a:avLst/>
          </a:prstGeom>
        </p:spPr>
      </p:pic>
      <p:pic>
        <p:nvPicPr>
          <p:cNvPr id="3" name="图片 2"/>
          <p:cNvPicPr>
            <a:picLocks noChangeAspect="1"/>
          </p:cNvPicPr>
          <p:nvPr/>
        </p:nvPicPr>
        <p:blipFill>
          <a:blip r:embed="rId2"/>
          <a:stretch>
            <a:fillRect/>
          </a:stretch>
        </p:blipFill>
        <p:spPr>
          <a:xfrm>
            <a:off x="4487862" y="3550708"/>
            <a:ext cx="4491039" cy="2676525"/>
          </a:xfrm>
          <a:prstGeom prst="rect">
            <a:avLst/>
          </a:prstGeom>
        </p:spPr>
      </p:pic>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8901" y="3550707"/>
            <a:ext cx="3213099" cy="26765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81965" y="176530"/>
            <a:ext cx="11205845" cy="847090"/>
          </a:xfrm>
        </p:spPr>
        <p:txBody>
          <a:bodyPr/>
          <a:lstStyle/>
          <a:p>
            <a:r>
              <a:rPr>
                <a:sym typeface="+mn-ea"/>
              </a:rPr>
              <a:t>方案</a:t>
            </a:r>
            <a:r>
              <a:rPr lang="en-US" altLang="zh-CN">
                <a:sym typeface="+mn-ea"/>
              </a:rPr>
              <a:t>4</a:t>
            </a:r>
            <a:r>
              <a:rPr>
                <a:sym typeface="+mn-ea"/>
              </a:rPr>
              <a:t>：灵活用工平台</a:t>
            </a:r>
            <a:br>
              <a:rPr lang="zh-CN" altLang="en-US" dirty="0"/>
            </a:br>
            <a:endParaRPr lang="zh-CN" altLang="en-US"/>
          </a:p>
        </p:txBody>
      </p:sp>
      <p:sp>
        <p:nvSpPr>
          <p:cNvPr id="5" name="内容占位符 4"/>
          <p:cNvSpPr>
            <a:spLocks noGrp="1"/>
          </p:cNvSpPr>
          <p:nvPr>
            <p:ph idx="1"/>
          </p:nvPr>
        </p:nvSpPr>
        <p:spPr>
          <a:xfrm>
            <a:off x="103505" y="826770"/>
            <a:ext cx="11962130" cy="5939155"/>
          </a:xfrm>
        </p:spPr>
        <p:txBody>
          <a:bodyPr/>
          <a:lstStyle/>
          <a:p>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二、社保与工资不匹配的：</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解决办法：</a:t>
            </a:r>
            <a:r>
              <a:rPr lang="zh-CN" altLang="en-US">
                <a:latin typeface="微软雅黑" panose="020B0503020204020204" pitchFamily="34" charset="-122"/>
                <a:ea typeface="微软雅黑" panose="020B0503020204020204" pitchFamily="34" charset="-122"/>
                <a:cs typeface="微软雅黑" panose="020B0503020204020204" pitchFamily="34" charset="-122"/>
              </a:rPr>
              <a:t>企业交企业部分，差额由</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用工平台</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解决（发生工伤，不找用工平台：</a:t>
            </a:r>
            <a:endPar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endParaRPr>
          </a:p>
          <a:p>
            <a:pPr lvl="2"/>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元</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月人</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交给</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社保机构</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灵活用工社保</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非全日制社保</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核定；</a:t>
            </a: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如：</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15000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工资，企业发</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8000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，按</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8000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交个税、发社保（可筹）；剩余</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7000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元，由用工平台去发。</a:t>
            </a: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如：</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5</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万工资：</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8000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元企业发（交个税、社保），剩余</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4.2</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万，由代征平台处理，交增值税</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3.3%+</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个税</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1.5%</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（共</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4.8%</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）；或开专票</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增值税</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6.72%+</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个税</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1.5%</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（共</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8.32%</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，可抵扣</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6%</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0"/>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三、高管（</a:t>
            </a:r>
            <a:r>
              <a:rPr lang="en-US" altLang="zh-CN"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&gt;3</a:t>
            </a:r>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万</a:t>
            </a:r>
            <a:r>
              <a:rPr lang="en-US" altLang="zh-CN"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月）的社保与个税：</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81965" y="176530"/>
            <a:ext cx="11205845" cy="847090"/>
          </a:xfrm>
        </p:spPr>
        <p:txBody>
          <a:bodyPr/>
          <a:lstStyle/>
          <a:p>
            <a:r>
              <a:rPr>
                <a:sym typeface="+mn-ea"/>
              </a:rPr>
              <a:t>方案</a:t>
            </a:r>
            <a:r>
              <a:rPr lang="en-US" altLang="zh-CN">
                <a:sym typeface="+mn-ea"/>
              </a:rPr>
              <a:t>4</a:t>
            </a:r>
            <a:r>
              <a:rPr>
                <a:sym typeface="+mn-ea"/>
              </a:rPr>
              <a:t>：灵活用工平台</a:t>
            </a:r>
            <a:br>
              <a:rPr lang="zh-CN" altLang="en-US" dirty="0"/>
            </a:br>
            <a:endParaRPr lang="zh-CN" altLang="en-US"/>
          </a:p>
        </p:txBody>
      </p:sp>
      <p:sp>
        <p:nvSpPr>
          <p:cNvPr id="5" name="内容占位符 4"/>
          <p:cNvSpPr>
            <a:spLocks noGrp="1"/>
          </p:cNvSpPr>
          <p:nvPr>
            <p:ph idx="1"/>
          </p:nvPr>
        </p:nvSpPr>
        <p:spPr>
          <a:xfrm>
            <a:off x="103505" y="912495"/>
            <a:ext cx="11962130" cy="5853430"/>
          </a:xfrm>
        </p:spPr>
        <p:txBody>
          <a:bodyPr/>
          <a:lstStyle/>
          <a:p>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三、高管（</a:t>
            </a:r>
            <a:r>
              <a:rPr lang="en-US" altLang="zh-CN"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&gt;3</a:t>
            </a:r>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万</a:t>
            </a:r>
            <a:r>
              <a:rPr lang="en-US" altLang="zh-CN"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月）的社保与个税：</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方案</a:t>
            </a:r>
            <a:r>
              <a:rPr lang="en-US" altLang="zh-CN"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：核定征收</a:t>
            </a:r>
            <a:r>
              <a:rPr lang="en-US" altLang="zh-CN"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税收代征：</a:t>
            </a:r>
            <a:endPar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交</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3.3%</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的增值税</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个人所得税（核定税率）</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劳动合同，跟谁都不签</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如：</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CFO</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10</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万</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月，正常交税</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45%</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。现交税</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4.8%</a:t>
            </a:r>
            <a:endPar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企业甲方</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打款</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0.48</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万</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开票</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代征平台</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企业甲方</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打款</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9.52</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万</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——CFO</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个人</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代征平台</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开票</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企业甲方</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开票项目：技术费、广告费、中介费、培训费、宣传费、经纪费、代理商等</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1" algn="l">
              <a:buClrTx/>
              <a:buSzTx/>
            </a:pPr>
            <a:r>
              <a:rPr lang="zh-CN" altLang="en-US"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方案</a:t>
            </a:r>
            <a:r>
              <a:rPr lang="en-US" altLang="zh-CN"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：成立</a:t>
            </a:r>
            <a:r>
              <a:rPr lang="en-US" altLang="zh-CN"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个人独资企业</a:t>
            </a:r>
            <a:r>
              <a:rPr lang="en-US" altLang="zh-CN"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（详见方案</a:t>
            </a:r>
            <a:r>
              <a:rPr lang="en-US" altLang="zh-CN"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6</a:t>
            </a:r>
            <a:r>
              <a:rPr lang="zh-CN" altLang="en-US"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8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工商注册、刻章、报税、开票、代理记账</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中介全部搞定</a:t>
            </a:r>
            <a:endPar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万以下，免征增值税（开普票）、超过</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万，开专票（</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6%</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，可抵扣）</a:t>
            </a: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个税核定</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1.5%</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（北京、武汉等城市不让核定）</a:t>
            </a: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81965" y="176530"/>
            <a:ext cx="11205845" cy="847090"/>
          </a:xfrm>
        </p:spPr>
        <p:txBody>
          <a:bodyPr/>
          <a:lstStyle/>
          <a:p>
            <a:r>
              <a:rPr>
                <a:sym typeface="+mn-ea"/>
              </a:rPr>
              <a:t>方案</a:t>
            </a:r>
            <a:r>
              <a:rPr lang="en-US" altLang="zh-CN">
                <a:sym typeface="+mn-ea"/>
              </a:rPr>
              <a:t>4</a:t>
            </a:r>
            <a:r>
              <a:rPr>
                <a:sym typeface="+mn-ea"/>
              </a:rPr>
              <a:t>：非全日制用工</a:t>
            </a:r>
            <a:br>
              <a:rPr lang="zh-CN" altLang="en-US" dirty="0"/>
            </a:br>
            <a:endParaRPr lang="zh-CN" altLang="en-US"/>
          </a:p>
        </p:txBody>
      </p:sp>
      <p:sp>
        <p:nvSpPr>
          <p:cNvPr id="5" name="内容占位符 4"/>
          <p:cNvSpPr>
            <a:spLocks noGrp="1"/>
          </p:cNvSpPr>
          <p:nvPr>
            <p:ph idx="1"/>
          </p:nvPr>
        </p:nvSpPr>
        <p:spPr>
          <a:xfrm>
            <a:off x="174625" y="1023620"/>
            <a:ext cx="11773535" cy="5070475"/>
          </a:xfrm>
        </p:spPr>
        <p:txBody>
          <a:bodyPr/>
          <a:lstStyle/>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现在一般兼职员工的情形主要有：</a:t>
            </a:r>
            <a:r>
              <a:rPr lang="zh-CN" altLang="en-US" sz="2000"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非全日制员工、被劳务派遣员工、特殊劳动关系员工</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等。</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　　1、非全日制员工：</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　　依据相关法律规定，用人单位应当为其缴纳的只有工伤保险。职工与两个或两个以上单位建立劳动关系，工伤事故发生时，职工为之工作的单位为承担工伤保险责任的单位。</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　　也就是说，如果用工单位没有为非全日制员工办理工伤保险，发生工伤事故的，仍依法享受工伤保险待遇。</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　　2、被劳务派遣员工：被派遣的员工与劳务派遣单位之间订立劳动合同，因此劳务派遣单位需要给被派遣的员工缴纳社会保险费，办理社保相关手续。</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　　如果被派遣员工在用工单位因工作遭受事故伤害的，劳务派遣单位应当依法申请工伤认定，用工单位应当协助工伤认定的调查核实工作。劳务派遣单位承担工伤保险责任，但可以与用工单位约定补偿办法。</a:t>
            </a:r>
            <a:r>
              <a:rPr lang="en-US" altLang="zh-CN" sz="20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000">
                <a:latin typeface="微软雅黑" panose="020B0503020204020204" pitchFamily="34" charset="-122"/>
                <a:ea typeface="微软雅黑" panose="020B0503020204020204" pitchFamily="34" charset="-122"/>
                <a:cs typeface="微软雅黑" panose="020B0503020204020204" pitchFamily="34" charset="-122"/>
              </a:rPr>
              <a:t>《劳务派遣暂行规定》</a:t>
            </a:r>
            <a:endParaRPr lang="en-US" altLang="zh-CN"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　　3、特殊劳动关系：</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a:latin typeface="微软雅黑" panose="020B0503020204020204" pitchFamily="34" charset="-122"/>
                <a:ea typeface="微软雅黑" panose="020B0503020204020204" pitchFamily="34" charset="-122"/>
                <a:cs typeface="微软雅黑" panose="020B0503020204020204" pitchFamily="34" charset="-122"/>
              </a:rPr>
              <a:t>　　如果用人单位与其招用的已经依法享受养老保险待遇或领取退休金的人员发生用工争议，在劳动关系认定上人民法院应当按劳务关系处理，则不需要为此类员工缴纳社保。</a:t>
            </a: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81965" y="176530"/>
            <a:ext cx="11205845" cy="847090"/>
          </a:xfrm>
        </p:spPr>
        <p:txBody>
          <a:bodyPr/>
          <a:lstStyle/>
          <a:p>
            <a:r>
              <a:rPr>
                <a:sym typeface="+mn-ea"/>
              </a:rPr>
              <a:t>方案</a:t>
            </a:r>
            <a:r>
              <a:rPr lang="en-US" altLang="zh-CN">
                <a:sym typeface="+mn-ea"/>
              </a:rPr>
              <a:t>4</a:t>
            </a:r>
            <a:r>
              <a:rPr>
                <a:sym typeface="+mn-ea"/>
              </a:rPr>
              <a:t>：非全日制用工</a:t>
            </a:r>
            <a:br>
              <a:rPr lang="zh-CN" altLang="en-US" dirty="0"/>
            </a:br>
            <a:endParaRPr lang="zh-CN" altLang="en-US"/>
          </a:p>
        </p:txBody>
      </p:sp>
      <p:sp>
        <p:nvSpPr>
          <p:cNvPr id="5" name="内容占位符 4"/>
          <p:cNvSpPr>
            <a:spLocks noGrp="1"/>
          </p:cNvSpPr>
          <p:nvPr>
            <p:ph idx="1"/>
          </p:nvPr>
        </p:nvSpPr>
        <p:spPr>
          <a:xfrm>
            <a:off x="128905" y="815340"/>
            <a:ext cx="11971020" cy="5070475"/>
          </a:xfrm>
        </p:spPr>
        <p:txBody>
          <a:bodyPr/>
          <a:lstStyle/>
          <a:p>
            <a:pPr marL="0" indent="0" algn="l" fontAlgn="auto">
              <a:lnSpc>
                <a:spcPts val="2760"/>
              </a:lnSpc>
              <a:spcBef>
                <a:spcPts val="600"/>
              </a:spcBef>
              <a:buNone/>
            </a:pP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第6</a:t>
            </a:r>
            <a:r>
              <a:rPr lang="en-US" altLang="zh-CN" sz="2800">
                <a:latin typeface="微软雅黑" panose="020B0503020204020204" pitchFamily="34" charset="-122"/>
                <a:ea typeface="微软雅黑" panose="020B0503020204020204" pitchFamily="34" charset="-122"/>
                <a:cs typeface="微软雅黑" panose="020B0503020204020204" pitchFamily="34" charset="-122"/>
                <a:sym typeface="+mn-ea"/>
              </a:rPr>
              <a:t>8</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条：</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非全日制用工，是指以小时计酬为主，劳动者在同一用人单位一般平均每日工作时间不超过四小时，每周工作时间累计不超过二十四小时的用工形式。</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0" indent="0" algn="l" fontAlgn="auto">
              <a:lnSpc>
                <a:spcPts val="2760"/>
              </a:lnSpc>
              <a:spcBef>
                <a:spcPts val="600"/>
              </a:spcBef>
              <a:buNone/>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第69条：非全日制用工双方当事人</a:t>
            </a:r>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可以订立口头协议</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0" indent="0" algn="l" fontAlgn="auto">
              <a:lnSpc>
                <a:spcPts val="2760"/>
              </a:lnSpc>
              <a:spcBef>
                <a:spcPts val="600"/>
              </a:spcBef>
              <a:buNone/>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从事非全日制用工的劳动者</a:t>
            </a:r>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可以与一个或者一个以上用人单位订立劳动合同</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；但是，后订立的劳动合同不得影响先订立的劳动合同的履行。</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0" indent="0" algn="l" fontAlgn="auto">
              <a:lnSpc>
                <a:spcPts val="2760"/>
              </a:lnSpc>
              <a:spcBef>
                <a:spcPts val="600"/>
              </a:spcBef>
              <a:buNone/>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第70条：非全日制用工双方当事人</a:t>
            </a:r>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不得约定试用期</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0" indent="0" algn="l" fontAlgn="auto">
              <a:lnSpc>
                <a:spcPts val="2760"/>
              </a:lnSpc>
              <a:spcBef>
                <a:spcPts val="600"/>
              </a:spcBef>
              <a:buNone/>
            </a:pPr>
            <a:r>
              <a:rPr lang="zh-CN" altLang="en-US" sz="2800">
                <a:latin typeface="微软雅黑" panose="020B0503020204020204" pitchFamily="34" charset="-122"/>
                <a:ea typeface="微软雅黑" panose="020B0503020204020204" pitchFamily="34" charset="-122"/>
                <a:cs typeface="微软雅黑" panose="020B0503020204020204" pitchFamily="34" charset="-122"/>
              </a:rPr>
              <a:t>第71条：非全日制用工双方当事人任何一方都</a:t>
            </a:r>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可以随时通知对方终止用工</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。终止用工，用人单位</a:t>
            </a:r>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不向劳动者支付经济补偿</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marL="0" indent="0" algn="l" fontAlgn="auto">
              <a:lnSpc>
                <a:spcPts val="2760"/>
              </a:lnSpc>
              <a:spcBef>
                <a:spcPts val="600"/>
              </a:spcBef>
              <a:buNone/>
            </a:pP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第72条：非全日制用工小时计酬标准不得低于用人单位所在地人民政府规定的最低小时工资标准。非全日制用工劳动报酬结算</a:t>
            </a:r>
            <a:r>
              <a:rPr lang="zh-CN" altLang="en-US" sz="28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支付周期最长不得超过十五日</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0" indent="0" algn="r" fontAlgn="auto">
              <a:lnSpc>
                <a:spcPts val="2760"/>
              </a:lnSpc>
              <a:spcBef>
                <a:spcPts val="600"/>
              </a:spcBef>
              <a:buNone/>
            </a:pPr>
            <a:r>
              <a:rPr lang="en-US" altLang="zh-CN" sz="280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rPr>
              <a:t>《中华人民共和国劳动合同法》</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81965" y="-50165"/>
            <a:ext cx="11205845" cy="847090"/>
          </a:xfrm>
        </p:spPr>
        <p:txBody>
          <a:bodyPr/>
          <a:lstStyle/>
          <a:p>
            <a:r>
              <a:rPr>
                <a:sym typeface="+mn-ea"/>
              </a:rPr>
              <a:t>方案</a:t>
            </a:r>
            <a:r>
              <a:rPr lang="en-US" altLang="zh-CN">
                <a:sym typeface="+mn-ea"/>
              </a:rPr>
              <a:t>4</a:t>
            </a:r>
            <a:r>
              <a:rPr>
                <a:sym typeface="+mn-ea"/>
              </a:rPr>
              <a:t>：非全日制用工</a:t>
            </a:r>
            <a:br>
              <a:rPr lang="zh-CN" altLang="en-US" dirty="0"/>
            </a:br>
            <a:endParaRPr lang="zh-CN" altLang="en-US"/>
          </a:p>
        </p:txBody>
      </p:sp>
      <p:sp>
        <p:nvSpPr>
          <p:cNvPr id="5" name="内容占位符 4"/>
          <p:cNvSpPr>
            <a:spLocks noGrp="1"/>
          </p:cNvSpPr>
          <p:nvPr>
            <p:ph idx="1"/>
          </p:nvPr>
        </p:nvSpPr>
        <p:spPr>
          <a:xfrm>
            <a:off x="62230" y="683895"/>
            <a:ext cx="12087225" cy="5557520"/>
          </a:xfrm>
        </p:spPr>
        <p:txBody>
          <a:bodyPr/>
          <a:lstStyle/>
          <a:p>
            <a:r>
              <a:rPr lang="zh-CN" altLang="en-US" sz="2800">
                <a:latin typeface="微软雅黑" panose="020B0503020204020204" pitchFamily="34" charset="-122"/>
                <a:ea typeface="微软雅黑" panose="020B0503020204020204" pitchFamily="34" charset="-122"/>
                <a:cs typeface="微软雅黑" panose="020B0503020204020204" pitchFamily="34" charset="-122"/>
              </a:rPr>
              <a:t>社会保险</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800">
                <a:latin typeface="微软雅黑" panose="020B0503020204020204" pitchFamily="34" charset="-122"/>
                <a:ea typeface="微软雅黑" panose="020B0503020204020204" pitchFamily="34" charset="-122"/>
                <a:cs typeface="微软雅黑" panose="020B0503020204020204" pitchFamily="34" charset="-122"/>
              </a:rPr>
              <a:t>从事非全日制工作的劳动者</a:t>
            </a:r>
            <a:r>
              <a:rPr lang="zh-CN" altLang="en-US" sz="2800" b="1" u="sng">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应当参加基本养老保险</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原则上参照个体工商户的参保办法执行。对于已参加过基本养老保险和建立个人账户的人员，前后缴费年限合并计算，跨统筹地区转移的，应办理基本养老保险关系和个人账户的转移、接续手续。符合退休条件时，按国家规定计发基本养老金。</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800">
                <a:latin typeface="微软雅黑" panose="020B0503020204020204" pitchFamily="34" charset="-122"/>
                <a:ea typeface="微软雅黑" panose="020B0503020204020204" pitchFamily="34" charset="-122"/>
                <a:cs typeface="微软雅黑" panose="020B0503020204020204" pitchFamily="34" charset="-122"/>
              </a:rPr>
              <a:t>从事非全日制工作的劳动者可以以个人身份参加基本医疗保险，并按照待遇水平与缴费水平相挂钩的原则，享受相应的基本医疗保险待遇。参加基本医疗保险的具体办法由各地劳动保障部门研究制定。</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800" b="1" u="sng">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用人单位应当按照国家有关规定为建立劳动关系的非全日制劳动者缴纳工伤保险费</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。从事非全日制工作的劳动者发生工伤，依法享受工伤保险待遇；被鉴定为伤残5－10级的，经劳动者与用人单位协商一致，可以一次性结算伤残待遇及有关费用。</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81965" y="-50165"/>
            <a:ext cx="11205845" cy="847090"/>
          </a:xfrm>
        </p:spPr>
        <p:txBody>
          <a:bodyPr/>
          <a:lstStyle/>
          <a:p>
            <a:r>
              <a:rPr>
                <a:sym typeface="+mn-ea"/>
              </a:rPr>
              <a:t>方案</a:t>
            </a:r>
            <a:r>
              <a:rPr lang="en-US" altLang="zh-CN">
                <a:sym typeface="+mn-ea"/>
              </a:rPr>
              <a:t>4</a:t>
            </a:r>
            <a:r>
              <a:rPr>
                <a:sym typeface="+mn-ea"/>
              </a:rPr>
              <a:t>：非全日制用工</a:t>
            </a:r>
            <a:br>
              <a:rPr lang="zh-CN" altLang="en-US" dirty="0"/>
            </a:br>
            <a:endParaRPr lang="zh-CN" altLang="en-US"/>
          </a:p>
        </p:txBody>
      </p:sp>
      <p:sp>
        <p:nvSpPr>
          <p:cNvPr id="5" name="内容占位符 4"/>
          <p:cNvSpPr>
            <a:spLocks noGrp="1"/>
          </p:cNvSpPr>
          <p:nvPr>
            <p:ph idx="1"/>
          </p:nvPr>
        </p:nvSpPr>
        <p:spPr>
          <a:xfrm>
            <a:off x="52070" y="683895"/>
            <a:ext cx="12049125" cy="5557520"/>
          </a:xfrm>
        </p:spPr>
        <p:txBody>
          <a:bodyPr/>
          <a:lstStyle/>
          <a:p>
            <a:r>
              <a:rPr lang="zh-CN" altLang="en-US">
                <a:latin typeface="微软雅黑" panose="020B0503020204020204" pitchFamily="34" charset="-122"/>
                <a:ea typeface="微软雅黑" panose="020B0503020204020204" pitchFamily="34" charset="-122"/>
                <a:cs typeface="微软雅黑" panose="020B0503020204020204" pitchFamily="34" charset="-122"/>
              </a:rPr>
              <a:t>非全日制用工工资的计算公式：</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a:latin typeface="微软雅黑" panose="020B0503020204020204" pitchFamily="34" charset="-122"/>
                <a:ea typeface="微软雅黑" panose="020B0503020204020204" pitchFamily="34" charset="-122"/>
                <a:cs typeface="微软雅黑" panose="020B0503020204020204" pitchFamily="34" charset="-122"/>
              </a:rPr>
              <a:t>非全日制用工工资 = 小时工资标准×实际工作小时数</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a:latin typeface="微软雅黑" panose="020B0503020204020204" pitchFamily="34" charset="-122"/>
                <a:ea typeface="微软雅黑" panose="020B0503020204020204" pitchFamily="34" charset="-122"/>
                <a:cs typeface="微软雅黑" panose="020B0503020204020204" pitchFamily="34" charset="-122"/>
              </a:rPr>
              <a:t>例：某钟点工丙在某单位从事保洁工作，约定的小时工资标准为6元，8月份累计工作60小时，计算其当月实得工资。(</a:t>
            </a:r>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非全日制用工劳动报酬结算支付周期最长不得超过十五日，每天最多工作四小时。支付周期内工作小时最多为60小时</a:t>
            </a:r>
            <a:r>
              <a:rPr lang="zh-CN" altLang="en-US">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a:latin typeface="微软雅黑" panose="020B0503020204020204" pitchFamily="34" charset="-122"/>
                <a:ea typeface="微软雅黑" panose="020B0503020204020204" pitchFamily="34" charset="-122"/>
                <a:cs typeface="微软雅黑" panose="020B0503020204020204" pitchFamily="34" charset="-122"/>
              </a:rPr>
              <a:t>根据公式，则为：当月实得工资 = 6×60 = 360（元）</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5144" y="272821"/>
            <a:ext cx="12046856" cy="846818"/>
          </a:xfrm>
          <a:solidFill>
            <a:schemeClr val="bg1"/>
          </a:solidFill>
        </p:spPr>
        <p:txBody>
          <a:bodyPr/>
          <a:lstStyle/>
          <a:p>
            <a:r>
              <a:rPr lang="zh-CN" altLang="en-US" dirty="0"/>
              <a:t>方案</a:t>
            </a:r>
            <a:r>
              <a:rPr lang="en-US" altLang="zh-CN" dirty="0"/>
              <a:t>5</a:t>
            </a:r>
            <a:r>
              <a:rPr lang="zh-CN" altLang="en-US" dirty="0"/>
              <a:t>：降低社保基数，扣除</a:t>
            </a:r>
            <a:r>
              <a:rPr lang="en-US" altLang="zh-CN" dirty="0"/>
              <a:t>25</a:t>
            </a:r>
            <a:r>
              <a:rPr lang="zh-CN" altLang="en-US" dirty="0"/>
              <a:t>项</a:t>
            </a:r>
            <a:r>
              <a:rPr lang="zh-CN" altLang="en-US" dirty="0" smtClean="0"/>
              <a:t>费用</a:t>
            </a:r>
            <a:endParaRPr lang="zh-CN" altLang="en-US" dirty="0"/>
          </a:p>
        </p:txBody>
      </p:sp>
      <p:sp>
        <p:nvSpPr>
          <p:cNvPr id="3" name="内容占位符 2"/>
          <p:cNvSpPr>
            <a:spLocks noGrp="1"/>
          </p:cNvSpPr>
          <p:nvPr>
            <p:ph idx="1"/>
          </p:nvPr>
        </p:nvSpPr>
        <p:spPr/>
        <p:txBody>
          <a:bodyPr/>
          <a:lstStyle/>
          <a:p>
            <a:r>
              <a:rPr lang="en-US" altLang="zh-CN" dirty="0" smtClean="0"/>
              <a:t>《</a:t>
            </a:r>
            <a:r>
              <a:rPr lang="zh-CN" altLang="en-US" dirty="0" smtClean="0"/>
              <a:t>关于规范社会保险费缴费基数申报核定有关问题的通知</a:t>
            </a:r>
            <a:r>
              <a:rPr lang="en-US" altLang="zh-CN" dirty="0" smtClean="0"/>
              <a:t>》</a:t>
            </a:r>
            <a:r>
              <a:rPr lang="zh-CN" altLang="en-US" dirty="0" smtClean="0"/>
              <a:t>（劳社险中心函</a:t>
            </a:r>
            <a:r>
              <a:rPr lang="en-US" altLang="zh-CN" dirty="0" smtClean="0"/>
              <a:t>[2006]60</a:t>
            </a:r>
            <a:r>
              <a:rPr lang="zh-CN" altLang="en-US" dirty="0" smtClean="0"/>
              <a:t>号）</a:t>
            </a:r>
            <a:endParaRPr lang="en-US" altLang="zh-CN" dirty="0" smtClean="0"/>
          </a:p>
          <a:p>
            <a:endParaRPr lang="en-US" altLang="zh-CN" dirty="0"/>
          </a:p>
          <a:p>
            <a:r>
              <a:rPr lang="zh-CN" altLang="en-US" dirty="0" smtClean="0"/>
              <a:t>扣除</a:t>
            </a:r>
            <a:r>
              <a:rPr lang="en-US" altLang="zh-CN" dirty="0" smtClean="0"/>
              <a:t>25</a:t>
            </a:r>
            <a:r>
              <a:rPr lang="zh-CN" altLang="en-US" dirty="0" smtClean="0"/>
              <a:t>项：</a:t>
            </a:r>
            <a:endParaRPr lang="zh-CN" altLang="en-US" dirty="0"/>
          </a:p>
        </p:txBody>
      </p:sp>
      <p:graphicFrame>
        <p:nvGraphicFramePr>
          <p:cNvPr id="4" name="对象 3"/>
          <p:cNvGraphicFramePr>
            <a:graphicFrameLocks noChangeAspect="1"/>
          </p:cNvGraphicFramePr>
          <p:nvPr/>
        </p:nvGraphicFramePr>
        <p:xfrm>
          <a:off x="4696367" y="2623517"/>
          <a:ext cx="2911748" cy="2497228"/>
        </p:xfrm>
        <a:graphic>
          <a:graphicData uri="http://schemas.openxmlformats.org/presentationml/2006/ole">
            <mc:AlternateContent xmlns:mc="http://schemas.openxmlformats.org/markup-compatibility/2006">
              <mc:Choice xmlns:v="urn:schemas-microsoft-com:vml" Requires="v">
                <p:oleObj spid="_x0000_s1077" name="Document" showAsIcon="1" r:id="rId1" imgW="1600200" imgH="1371600" progId="Word.Document.8">
                  <p:embed/>
                </p:oleObj>
              </mc:Choice>
              <mc:Fallback>
                <p:oleObj name="Document" showAsIcon="1" r:id="rId1" imgW="1600200" imgH="1371600" progId="Word.Document.8">
                  <p:embed/>
                  <p:pic>
                    <p:nvPicPr>
                      <p:cNvPr id="0" name="图片 1073"/>
                      <p:cNvPicPr/>
                      <p:nvPr/>
                    </p:nvPicPr>
                    <p:blipFill>
                      <a:blip r:embed="rId2"/>
                      <a:stretch>
                        <a:fillRect/>
                      </a:stretch>
                    </p:blipFill>
                    <p:spPr>
                      <a:xfrm>
                        <a:off x="4696367" y="2623517"/>
                        <a:ext cx="2911748" cy="2497228"/>
                      </a:xfrm>
                      <a:prstGeom prst="rect">
                        <a:avLst/>
                      </a:prstGeom>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15</a:t>
            </a:r>
            <a:r>
              <a:rPr lang="zh-CN" altLang="en-US" dirty="0"/>
              <a:t>项个人所得不计入社保基数</a:t>
            </a:r>
            <a:endParaRPr lang="zh-CN" altLang="en-US" dirty="0"/>
          </a:p>
        </p:txBody>
      </p:sp>
      <p:sp>
        <p:nvSpPr>
          <p:cNvPr id="3" name="内容占位符 2"/>
          <p:cNvSpPr>
            <a:spLocks noGrp="1"/>
          </p:cNvSpPr>
          <p:nvPr>
            <p:ph idx="1"/>
          </p:nvPr>
        </p:nvSpPr>
        <p:spPr>
          <a:xfrm>
            <a:off x="310734" y="1023258"/>
            <a:ext cx="11685467" cy="5070703"/>
          </a:xfrm>
        </p:spPr>
        <p:txBody>
          <a:bodyPr/>
          <a:lstStyle/>
          <a:p>
            <a:r>
              <a:rPr lang="zh-CN" altLang="en-US" sz="1800" dirty="0"/>
              <a:t>根据人社部</a:t>
            </a:r>
            <a:r>
              <a:rPr lang="en-US" altLang="zh-CN" sz="1800" dirty="0"/>
              <a:t>《</a:t>
            </a:r>
            <a:r>
              <a:rPr lang="zh-CN" altLang="en-US" sz="1800" dirty="0"/>
              <a:t>关于规范社会保险费缴费基数申报核定有关问题的通知</a:t>
            </a:r>
            <a:r>
              <a:rPr lang="en-US" altLang="zh-CN" sz="1800" dirty="0"/>
              <a:t>》</a:t>
            </a:r>
            <a:r>
              <a:rPr lang="zh-CN" altLang="en-US" sz="1800" dirty="0"/>
              <a:t>共有</a:t>
            </a:r>
            <a:r>
              <a:rPr lang="en-US" altLang="zh-CN" sz="1800" dirty="0"/>
              <a:t>15</a:t>
            </a:r>
            <a:r>
              <a:rPr lang="zh-CN" altLang="en-US" sz="1800" dirty="0"/>
              <a:t>项个人所得不计入社保基数</a:t>
            </a:r>
            <a:r>
              <a:rPr lang="zh-CN" altLang="en-US" sz="1800" dirty="0" smtClean="0"/>
              <a:t>：</a:t>
            </a:r>
            <a:endParaRPr lang="en-US" altLang="zh-CN" sz="1800" dirty="0" smtClean="0"/>
          </a:p>
          <a:p>
            <a:r>
              <a:rPr lang="en-US" altLang="zh-CN" sz="1800" dirty="0" smtClean="0"/>
              <a:t>1</a:t>
            </a:r>
            <a:r>
              <a:rPr lang="en-US" altLang="zh-CN" sz="1800" dirty="0"/>
              <a:t>.</a:t>
            </a:r>
            <a:r>
              <a:rPr lang="zh-CN" altLang="en-US" sz="1800" dirty="0"/>
              <a:t>根据国务院发布的有关规定发放的创造发明奖、国家星火奖、自然科学奖、科学技术进步奖和支付的合理化建议和技术改进奖以及支付给运动员、教练员的奖金</a:t>
            </a:r>
            <a:r>
              <a:rPr lang="zh-CN" altLang="en-US" sz="1800" dirty="0" smtClean="0"/>
              <a:t>。</a:t>
            </a:r>
            <a:endParaRPr lang="en-US" altLang="zh-CN" sz="1800" dirty="0" smtClean="0"/>
          </a:p>
          <a:p>
            <a:r>
              <a:rPr lang="en-US" altLang="zh-CN" sz="1800" dirty="0" smtClean="0"/>
              <a:t>2</a:t>
            </a:r>
            <a:r>
              <a:rPr lang="en-US" altLang="zh-CN" sz="1800" dirty="0"/>
              <a:t>.</a:t>
            </a:r>
            <a:r>
              <a:rPr lang="zh-CN" altLang="en-US" sz="1800" dirty="0"/>
              <a:t>有关劳动保险和职工福利方面的费用。职工保险福利费用包括医疗卫生费、职工死亡丧葬费及抚恤费、</a:t>
            </a:r>
            <a:r>
              <a:rPr lang="zh-CN" altLang="en-US" sz="2000" b="1" dirty="0">
                <a:solidFill>
                  <a:srgbClr val="7030A0"/>
                </a:solidFill>
              </a:rPr>
              <a:t>职工生活困难补助</a:t>
            </a:r>
            <a:r>
              <a:rPr lang="zh-CN" altLang="en-US" sz="1800" dirty="0"/>
              <a:t>、文体宣传费、集体福利事业设施费和集体福利事业补贴、探亲路费、计划生育补贴、</a:t>
            </a:r>
            <a:r>
              <a:rPr lang="zh-CN" altLang="en-US" sz="2000" b="1" dirty="0">
                <a:solidFill>
                  <a:srgbClr val="7030A0"/>
                </a:solidFill>
              </a:rPr>
              <a:t>冬季取暖补贴</a:t>
            </a:r>
            <a:r>
              <a:rPr lang="zh-CN" altLang="en-US" sz="1800" dirty="0"/>
              <a:t>、</a:t>
            </a:r>
            <a:r>
              <a:rPr lang="zh-CN" altLang="en-US" sz="2000" b="1" dirty="0">
                <a:solidFill>
                  <a:srgbClr val="7030A0"/>
                </a:solidFill>
              </a:rPr>
              <a:t>防暑降温费</a:t>
            </a:r>
            <a:r>
              <a:rPr lang="zh-CN" altLang="en-US" sz="1800" dirty="0"/>
              <a:t>、婴幼儿补贴（即托儿补助）、独生子女牛奶补贴、独生子女费、“六一”儿童节给职工的独生子女补贴、</a:t>
            </a:r>
            <a:r>
              <a:rPr lang="zh-CN" altLang="en-US" sz="2000" b="1" dirty="0">
                <a:solidFill>
                  <a:srgbClr val="7030A0"/>
                </a:solidFill>
              </a:rPr>
              <a:t>工作服洗补费</a:t>
            </a:r>
            <a:r>
              <a:rPr lang="zh-CN" altLang="en-US" sz="1800" dirty="0"/>
              <a:t>、献血员营养补助及其他保险福利费</a:t>
            </a:r>
            <a:r>
              <a:rPr lang="zh-CN" altLang="en-US" sz="1800" dirty="0" smtClean="0"/>
              <a:t>。</a:t>
            </a:r>
            <a:endParaRPr lang="en-US" altLang="zh-CN" sz="1800" dirty="0" smtClean="0"/>
          </a:p>
          <a:p>
            <a:r>
              <a:rPr lang="en-US" altLang="zh-CN" sz="1800" dirty="0" smtClean="0"/>
              <a:t>3</a:t>
            </a:r>
            <a:r>
              <a:rPr lang="en-US" altLang="zh-CN" sz="1800" dirty="0"/>
              <a:t>.</a:t>
            </a:r>
            <a:r>
              <a:rPr lang="zh-CN" altLang="en-US" sz="1800" dirty="0"/>
              <a:t>劳动保护的各种支出。包括：工作服、手套等劳动保护用品，解毒剂、清凉饮料，以及按照国务院</a:t>
            </a:r>
            <a:r>
              <a:rPr lang="en-US" altLang="zh-CN" sz="1800" dirty="0"/>
              <a:t>1963</a:t>
            </a:r>
            <a:r>
              <a:rPr lang="zh-CN" altLang="en-US" sz="1800" dirty="0"/>
              <a:t>年</a:t>
            </a:r>
            <a:r>
              <a:rPr lang="en-US" altLang="zh-CN" sz="1800" dirty="0"/>
              <a:t>7</a:t>
            </a:r>
            <a:r>
              <a:rPr lang="zh-CN" altLang="en-US" sz="1800" dirty="0"/>
              <a:t>月</a:t>
            </a:r>
            <a:r>
              <a:rPr lang="en-US" altLang="zh-CN" sz="1800" dirty="0"/>
              <a:t>19</a:t>
            </a:r>
            <a:r>
              <a:rPr lang="zh-CN" altLang="en-US" sz="1800" dirty="0"/>
              <a:t>日劳动部等七单位规定的范围对接触有毒物质、矽尘作业、放射线作业和潜水、沉箱作业，高温作业等五类工种所享受的由劳动保护费开支的保健食品待遇</a:t>
            </a:r>
            <a:r>
              <a:rPr lang="zh-CN" altLang="en-US" sz="1800" dirty="0" smtClean="0"/>
              <a:t>。</a:t>
            </a:r>
            <a:endParaRPr lang="en-US" altLang="zh-CN" sz="1800" dirty="0" smtClean="0"/>
          </a:p>
          <a:p>
            <a:r>
              <a:rPr lang="en-US" altLang="zh-CN" sz="1800" dirty="0" smtClean="0"/>
              <a:t>4</a:t>
            </a:r>
            <a:r>
              <a:rPr lang="en-US" altLang="zh-CN" sz="1800" dirty="0"/>
              <a:t>.</a:t>
            </a:r>
            <a:r>
              <a:rPr lang="zh-CN" altLang="en-US" sz="1800" dirty="0"/>
              <a:t>有关离休、退休、退职人员待遇的各项支出。</a:t>
            </a:r>
            <a:r>
              <a:rPr lang="en-US" altLang="zh-CN" sz="1800" dirty="0"/>
              <a:t>5.</a:t>
            </a:r>
            <a:r>
              <a:rPr lang="zh-CN" altLang="en-US" sz="2000" b="1" dirty="0">
                <a:solidFill>
                  <a:srgbClr val="7030A0"/>
                </a:solidFill>
              </a:rPr>
              <a:t>稿费、讲课费及其他专门工作报酬</a:t>
            </a:r>
            <a:r>
              <a:rPr lang="zh-CN" altLang="en-US" sz="1800" dirty="0"/>
              <a:t>。</a:t>
            </a:r>
            <a:r>
              <a:rPr lang="en-US" altLang="zh-CN" sz="1800" dirty="0"/>
              <a:t>6.</a:t>
            </a:r>
            <a:r>
              <a:rPr lang="zh-CN" altLang="en-US" sz="1800" dirty="0"/>
              <a:t>出差伙食补助费、误餐补助、调动工作的旅费和安家费。</a:t>
            </a:r>
            <a:r>
              <a:rPr lang="en-US" altLang="zh-CN" sz="1800" dirty="0"/>
              <a:t>7.</a:t>
            </a:r>
            <a:r>
              <a:rPr lang="zh-CN" altLang="en-US" sz="1800" dirty="0"/>
              <a:t>对自带工具、牲畜来企业工作的职工所支付的工具、牲畜等的补偿费用。</a:t>
            </a:r>
            <a:r>
              <a:rPr lang="en-US" altLang="zh-CN" sz="1800" dirty="0"/>
              <a:t>8.</a:t>
            </a:r>
            <a:r>
              <a:rPr lang="zh-CN" altLang="en-US" sz="1800" dirty="0"/>
              <a:t>实行租赁经营单位的承租人的风险性补偿收入。</a:t>
            </a:r>
            <a:r>
              <a:rPr lang="en-US" altLang="zh-CN" sz="1800" dirty="0"/>
              <a:t>9.</a:t>
            </a:r>
            <a:r>
              <a:rPr lang="zh-CN" altLang="en-US" sz="1800" dirty="0"/>
              <a:t>对购买本企业股票和债券的职工所支付的股息（包括股金分红）和利息。</a:t>
            </a:r>
            <a:r>
              <a:rPr lang="en-US" altLang="zh-CN" sz="1800" dirty="0"/>
              <a:t>10.</a:t>
            </a:r>
            <a:r>
              <a:rPr lang="zh-CN" altLang="en-US" sz="1800" dirty="0"/>
              <a:t>劳动合同制职工解除劳动合同时由企业支付的医疗补助费、生活补助费以及一次性支付给职工的经济补偿金。</a:t>
            </a:r>
            <a:r>
              <a:rPr lang="en-US" altLang="zh-CN" sz="1800" dirty="0"/>
              <a:t>11.</a:t>
            </a:r>
            <a:r>
              <a:rPr lang="zh-CN" altLang="en-US" sz="1800" dirty="0"/>
              <a:t>因录用临时工而在工资以外向提供劳动力单位支付的手续费和管理费。</a:t>
            </a:r>
            <a:r>
              <a:rPr lang="en-US" altLang="zh-CN" sz="1800" dirty="0"/>
              <a:t>12.</a:t>
            </a:r>
            <a:r>
              <a:rPr lang="zh-CN" altLang="en-US" sz="1800" dirty="0"/>
              <a:t>支付给家庭工人的加工费和按加工订货办法支付给承包单位的发包费用。</a:t>
            </a:r>
            <a:r>
              <a:rPr lang="en-US" altLang="zh-CN" sz="1800" dirty="0"/>
              <a:t>13.</a:t>
            </a:r>
            <a:r>
              <a:rPr lang="zh-CN" altLang="en-US" sz="1800" dirty="0"/>
              <a:t>支付给参加企业劳动的在校学生的补贴。</a:t>
            </a:r>
            <a:r>
              <a:rPr lang="en-US" altLang="zh-CN" sz="1800" dirty="0"/>
              <a:t>14.</a:t>
            </a:r>
            <a:r>
              <a:rPr lang="zh-CN" altLang="en-US" sz="1800" dirty="0"/>
              <a:t>由单位缴纳的各项社会保险、住房公积金。</a:t>
            </a:r>
            <a:r>
              <a:rPr lang="en-US" altLang="zh-CN" sz="1800" dirty="0"/>
              <a:t>15.</a:t>
            </a:r>
            <a:r>
              <a:rPr lang="zh-CN" altLang="en-US" sz="1800" dirty="0"/>
              <a:t>按照国家政策为职工建立的企业年金和补充医疗保险，其中单位按政策规定比例缴纳部分。</a:t>
            </a:r>
            <a:endParaRPr lang="zh-CN" altLang="en-US"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a:sym typeface="+mn-ea"/>
              </a:rPr>
              <a:t>方案</a:t>
            </a:r>
            <a:r>
              <a:rPr lang="en-US" altLang="zh-CN">
                <a:sym typeface="+mn-ea"/>
              </a:rPr>
              <a:t>6</a:t>
            </a:r>
            <a:r>
              <a:rPr>
                <a:sym typeface="+mn-ea"/>
              </a:rPr>
              <a:t>：</a:t>
            </a:r>
            <a:r>
              <a:rPr b="1">
                <a:latin typeface="微软雅黑" panose="020B0503020204020204" pitchFamily="34" charset="-122"/>
                <a:ea typeface="微软雅黑" panose="020B0503020204020204" pitchFamily="34" charset="-122"/>
                <a:sym typeface="+mn-ea"/>
              </a:rPr>
              <a:t>工资薪金</a:t>
            </a:r>
            <a:r>
              <a:rPr lang="en-US" altLang="zh-CN" b="1">
                <a:latin typeface="微软雅黑" panose="020B0503020204020204" pitchFamily="34" charset="-122"/>
                <a:ea typeface="微软雅黑" panose="020B0503020204020204" pitchFamily="34" charset="-122"/>
                <a:sym typeface="+mn-ea"/>
              </a:rPr>
              <a:t>“</a:t>
            </a:r>
            <a:r>
              <a:rPr b="1">
                <a:latin typeface="微软雅黑" panose="020B0503020204020204" pitchFamily="34" charset="-122"/>
                <a:ea typeface="微软雅黑" panose="020B0503020204020204" pitchFamily="34" charset="-122"/>
                <a:sym typeface="+mn-ea"/>
              </a:rPr>
              <a:t>变</a:t>
            </a:r>
            <a:r>
              <a:rPr lang="en-US" altLang="zh-CN" b="1">
                <a:latin typeface="微软雅黑" panose="020B0503020204020204" pitchFamily="34" charset="-122"/>
                <a:ea typeface="微软雅黑" panose="020B0503020204020204" pitchFamily="34" charset="-122"/>
                <a:sym typeface="+mn-ea"/>
              </a:rPr>
              <a:t>”</a:t>
            </a:r>
            <a:r>
              <a:rPr b="1">
                <a:solidFill>
                  <a:srgbClr val="FF0000"/>
                </a:solidFill>
                <a:latin typeface="微软雅黑" panose="020B0503020204020204" pitchFamily="34" charset="-122"/>
                <a:ea typeface="微软雅黑" panose="020B0503020204020204" pitchFamily="34" charset="-122"/>
                <a:sym typeface="+mn-ea"/>
              </a:rPr>
              <a:t>劳务报酬</a:t>
            </a:r>
            <a:endParaRPr lang="zh-CN" altLang="en-US"/>
          </a:p>
        </p:txBody>
      </p:sp>
      <p:sp>
        <p:nvSpPr>
          <p:cNvPr id="3" name="内容占位符 2"/>
          <p:cNvSpPr>
            <a:spLocks noGrp="1"/>
          </p:cNvSpPr>
          <p:nvPr>
            <p:ph idx="1"/>
          </p:nvPr>
        </p:nvSpPr>
        <p:spPr/>
        <p:txBody>
          <a:bodyPr/>
          <a:lstStyle/>
          <a:p>
            <a:pPr algn="l"/>
            <a:r>
              <a:rPr lang="zh-CN" altLang="en-US">
                <a:latin typeface="微软雅黑" panose="020B0503020204020204" pitchFamily="34" charset="-122"/>
                <a:ea typeface="微软雅黑" panose="020B0503020204020204" pitchFamily="34" charset="-122"/>
                <a:cs typeface="微软雅黑" panose="020B0503020204020204" pitchFamily="34" charset="-122"/>
              </a:rPr>
              <a:t>劳务外包</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algn="l"/>
            <a:r>
              <a:rPr lang="zh-CN" altLang="en-US">
                <a:latin typeface="微软雅黑" panose="020B0503020204020204" pitchFamily="34" charset="-122"/>
                <a:ea typeface="微软雅黑" panose="020B0503020204020204" pitchFamily="34" charset="-122"/>
                <a:cs typeface="微软雅黑" panose="020B0503020204020204" pitchFamily="34" charset="-122"/>
              </a:rPr>
              <a:t>岗位外包</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合同详见《财务体系》课程附件电子版文档</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72210" y="176530"/>
            <a:ext cx="10860405" cy="847090"/>
          </a:xfrm>
        </p:spPr>
        <p:txBody>
          <a:bodyPr/>
          <a:lstStyle/>
          <a:p>
            <a:r>
              <a:rPr>
                <a:sym typeface="+mn-ea"/>
              </a:rPr>
              <a:t>案例：</a:t>
            </a:r>
            <a:r>
              <a:rPr lang="zh-CN" altLang="en-US"/>
              <a:t>教育公司</a:t>
            </a:r>
            <a:r>
              <a:rPr lang="en-US" altLang="zh-CN"/>
              <a:t>800</a:t>
            </a:r>
            <a:r>
              <a:t>人的社保方案</a:t>
            </a:r>
          </a:p>
        </p:txBody>
      </p:sp>
      <p:sp>
        <p:nvSpPr>
          <p:cNvPr id="3" name="内容占位符 2"/>
          <p:cNvSpPr>
            <a:spLocks noGrp="1"/>
          </p:cNvSpPr>
          <p:nvPr>
            <p:ph idx="1"/>
          </p:nvPr>
        </p:nvSpPr>
        <p:spPr>
          <a:xfrm>
            <a:off x="174625" y="893445"/>
            <a:ext cx="11857355" cy="5365115"/>
          </a:xfrm>
        </p:spPr>
        <p:txBody>
          <a:bodyPr/>
          <a:lstStyle/>
          <a:p>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一、总部员工：</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sz="2800">
                <a:latin typeface="微软雅黑" panose="020B0503020204020204" pitchFamily="34" charset="-122"/>
                <a:ea typeface="微软雅黑" panose="020B0503020204020204" pitchFamily="34" charset="-122"/>
                <a:cs typeface="微软雅黑" panose="020B0503020204020204" pitchFamily="34" charset="-122"/>
              </a:rPr>
              <a:t>员工按级别，确定人数，如</a:t>
            </a:r>
            <a:r>
              <a:rPr lang="en-US" altLang="zh-CN" sz="2800">
                <a:latin typeface="微软雅黑" panose="020B0503020204020204" pitchFamily="34" charset="-122"/>
                <a:ea typeface="微软雅黑" panose="020B0503020204020204" pitchFamily="34" charset="-122"/>
                <a:cs typeface="微软雅黑" panose="020B0503020204020204" pitchFamily="34" charset="-122"/>
              </a:rPr>
              <a:t>50-60</a:t>
            </a:r>
            <a:r>
              <a:rPr lang="zh-CN" altLang="en-US" sz="2800">
                <a:latin typeface="微软雅黑" panose="020B0503020204020204" pitchFamily="34" charset="-122"/>
                <a:ea typeface="微软雅黑" panose="020B0503020204020204" pitchFamily="34" charset="-122"/>
                <a:cs typeface="微软雅黑" panose="020B0503020204020204" pitchFamily="34" charset="-122"/>
              </a:rPr>
              <a:t>人。</a:t>
            </a:r>
            <a:endParaRPr lang="zh-CN" altLang="en-US" sz="2800">
              <a:latin typeface="微软雅黑" panose="020B0503020204020204" pitchFamily="34" charset="-122"/>
              <a:ea typeface="微软雅黑" panose="020B0503020204020204" pitchFamily="34" charset="-122"/>
              <a:cs typeface="微软雅黑" panose="020B0503020204020204" pitchFamily="34" charset="-122"/>
            </a:endParaRPr>
          </a:p>
          <a:p>
            <a:pPr lvl="1"/>
            <a:r>
              <a:rPr lang="en-US" altLang="zh-CN">
                <a:latin typeface="微软雅黑" panose="020B0503020204020204" pitchFamily="34" charset="-122"/>
                <a:ea typeface="微软雅黑" panose="020B0503020204020204" pitchFamily="34" charset="-122"/>
                <a:cs typeface="微软雅黑" panose="020B0503020204020204" pitchFamily="34" charset="-122"/>
              </a:rPr>
              <a:t>5000~15000</a:t>
            </a:r>
            <a:r>
              <a:rPr lang="zh-CN" altLang="en-US">
                <a:latin typeface="微软雅黑" panose="020B0503020204020204" pitchFamily="34" charset="-122"/>
                <a:ea typeface="微软雅黑" panose="020B0503020204020204" pitchFamily="34" charset="-122"/>
                <a:cs typeface="微软雅黑" panose="020B0503020204020204" pitchFamily="34" charset="-122"/>
              </a:rPr>
              <a:t>以内，正常社保、个税（成本增加</a:t>
            </a:r>
            <a:r>
              <a:rPr lang="en-US" altLang="zh-CN">
                <a:latin typeface="微软雅黑" panose="020B0503020204020204" pitchFamily="34" charset="-122"/>
                <a:ea typeface="微软雅黑" panose="020B0503020204020204" pitchFamily="34" charset="-122"/>
                <a:cs typeface="微软雅黑" panose="020B0503020204020204" pitchFamily="34" charset="-122"/>
              </a:rPr>
              <a:t>50</a:t>
            </a:r>
            <a:r>
              <a:rPr lang="zh-CN" altLang="en-US">
                <a:latin typeface="微软雅黑" panose="020B0503020204020204" pitchFamily="34" charset="-122"/>
                <a:ea typeface="微软雅黑" panose="020B0503020204020204" pitchFamily="34" charset="-122"/>
                <a:cs typeface="微软雅黑" panose="020B0503020204020204" pitchFamily="34" charset="-122"/>
              </a:rPr>
              <a:t>万</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年）（工资拆分</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玩转基数）</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a:latin typeface="微软雅黑" panose="020B0503020204020204" pitchFamily="34" charset="-122"/>
                <a:ea typeface="微软雅黑" panose="020B0503020204020204" pitchFamily="34" charset="-122"/>
                <a:cs typeface="微软雅黑" panose="020B0503020204020204" pitchFamily="34" charset="-122"/>
              </a:rPr>
              <a:t>超过部分，走人力资源公司</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二、讲师与辅导老师：</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a:latin typeface="微软雅黑" panose="020B0503020204020204" pitchFamily="34" charset="-122"/>
                <a:ea typeface="微软雅黑" panose="020B0503020204020204" pitchFamily="34" charset="-122"/>
                <a:cs typeface="微软雅黑" panose="020B0503020204020204" pitchFamily="34" charset="-122"/>
              </a:rPr>
              <a:t>自己成立</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个人独资企业</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a:latin typeface="微软雅黑" panose="020B0503020204020204" pitchFamily="34" charset="-122"/>
                <a:ea typeface="微软雅黑" panose="020B0503020204020204" pitchFamily="34" charset="-122"/>
                <a:cs typeface="微软雅黑" panose="020B0503020204020204" pitchFamily="34" charset="-122"/>
              </a:rPr>
              <a:t>劳务外包</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签订协议</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三、分子公司</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a:latin typeface="微软雅黑" panose="020B0503020204020204" pitchFamily="34" charset="-122"/>
                <a:ea typeface="微软雅黑" panose="020B0503020204020204" pitchFamily="34" charset="-122"/>
                <a:cs typeface="微软雅黑" panose="020B0503020204020204" pitchFamily="34" charset="-122"/>
              </a:rPr>
              <a:t>员工</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灵活用工平台</a:t>
            </a:r>
            <a:r>
              <a:rPr lang="en-US" altLang="zh-CN">
                <a:latin typeface="微软雅黑" panose="020B0503020204020204" pitchFamily="34" charset="-122"/>
                <a:ea typeface="微软雅黑" panose="020B0503020204020204" pitchFamily="34" charset="-122"/>
                <a:cs typeface="微软雅黑" panose="020B0503020204020204" pitchFamily="34" charset="-122"/>
              </a:rPr>
              <a:t>+10</a:t>
            </a:r>
            <a:r>
              <a:rPr lang="zh-CN" altLang="en-US">
                <a:latin typeface="微软雅黑" panose="020B0503020204020204" pitchFamily="34" charset="-122"/>
                <a:ea typeface="微软雅黑" panose="020B0503020204020204" pitchFamily="34" charset="-122"/>
                <a:cs typeface="微软雅黑" panose="020B0503020204020204" pitchFamily="34" charset="-122"/>
              </a:rPr>
              <a:t>元社保</a:t>
            </a:r>
            <a:r>
              <a:rPr lang="en-US" altLang="zh-CN">
                <a:latin typeface="微软雅黑" panose="020B0503020204020204" pitchFamily="34" charset="-122"/>
                <a:ea typeface="微软雅黑" panose="020B0503020204020204" pitchFamily="34" charset="-122"/>
                <a:cs typeface="微软雅黑" panose="020B0503020204020204" pitchFamily="34" charset="-122"/>
              </a:rPr>
              <a:t>+40</a:t>
            </a:r>
            <a:r>
              <a:rPr lang="zh-CN" altLang="en-US">
                <a:latin typeface="微软雅黑" panose="020B0503020204020204" pitchFamily="34" charset="-122"/>
                <a:ea typeface="微软雅黑" panose="020B0503020204020204" pitchFamily="34" charset="-122"/>
                <a:cs typeface="微软雅黑" panose="020B0503020204020204" pitchFamily="34" charset="-122"/>
              </a:rPr>
              <a:t>元商业保险</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a:latin typeface="微软雅黑" panose="020B0503020204020204" pitchFamily="34" charset="-122"/>
                <a:ea typeface="微软雅黑" panose="020B0503020204020204" pitchFamily="34" charset="-122"/>
                <a:cs typeface="微软雅黑" panose="020B0503020204020204" pitchFamily="34" charset="-122"/>
              </a:rPr>
              <a:t>分总</a:t>
            </a:r>
            <a:r>
              <a:rPr lang="en-US" altLang="zh-CN">
                <a:latin typeface="微软雅黑" panose="020B0503020204020204" pitchFamily="34" charset="-122"/>
                <a:ea typeface="微软雅黑" panose="020B0503020204020204" pitchFamily="34" charset="-122"/>
                <a:cs typeface="微软雅黑" panose="020B0503020204020204" pitchFamily="34" charset="-122"/>
              </a:rPr>
              <a:t>——8000-12000</a:t>
            </a:r>
            <a:r>
              <a:rPr lang="zh-CN" altLang="en-US">
                <a:latin typeface="微软雅黑" panose="020B0503020204020204" pitchFamily="34" charset="-122"/>
                <a:ea typeface="微软雅黑" panose="020B0503020204020204" pitchFamily="34" charset="-122"/>
                <a:cs typeface="微软雅黑" panose="020B0503020204020204" pitchFamily="34" charset="-122"/>
              </a:rPr>
              <a:t>部分，正常社保，其他</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r>
              <a:rPr lang="zh-CN" altLang="en-US">
                <a:latin typeface="微软雅黑" panose="020B0503020204020204" pitchFamily="34" charset="-122"/>
                <a:ea typeface="微软雅黑" panose="020B0503020204020204" pitchFamily="34" charset="-122"/>
                <a:cs typeface="微软雅黑" panose="020B0503020204020204" pitchFamily="34" charset="-122"/>
              </a:rPr>
              <a:t>个人独资企业</a:t>
            </a:r>
            <a:r>
              <a:rPr lang="en-US" altLang="zh-CN">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13914" y="18325"/>
            <a:ext cx="10515600" cy="846818"/>
          </a:xfrm>
        </p:spPr>
        <p:txBody>
          <a:bodyPr/>
          <a:lstStyle/>
          <a:p>
            <a:r>
              <a:rPr>
                <a:latin typeface="微软雅黑" panose="020B0503020204020204" pitchFamily="34" charset="-122"/>
                <a:ea typeface="微软雅黑" panose="020B0503020204020204" pitchFamily="34" charset="-122"/>
                <a:cs typeface="微软雅黑" panose="020B0503020204020204" pitchFamily="34" charset="-122"/>
                <a:sym typeface="+mn-ea"/>
              </a:rPr>
              <a:t>未缴纳社保，结果如何</a:t>
            </a:r>
            <a:endParaRPr lang="zh-CN" altLang="en-US"/>
          </a:p>
        </p:txBody>
      </p:sp>
      <p:sp>
        <p:nvSpPr>
          <p:cNvPr id="3" name="内容占位符 2"/>
          <p:cNvSpPr>
            <a:spLocks noGrp="1"/>
          </p:cNvSpPr>
          <p:nvPr>
            <p:ph idx="1"/>
          </p:nvPr>
        </p:nvSpPr>
        <p:spPr>
          <a:xfrm>
            <a:off x="277495" y="894080"/>
            <a:ext cx="11651615" cy="5070475"/>
          </a:xfrm>
        </p:spPr>
        <p:txBody>
          <a:bodyPr/>
          <a:lstStyle/>
          <a:p>
            <a:pPr marL="0" indent="0">
              <a:buNone/>
            </a:pPr>
            <a:r>
              <a:rPr lang="zh-CN" altLang="en-US">
                <a:latin typeface="微软雅黑" panose="020B0503020204020204" pitchFamily="34" charset="-122"/>
                <a:ea typeface="微软雅黑" panose="020B0503020204020204" pitchFamily="34" charset="-122"/>
                <a:cs typeface="微软雅黑" panose="020B0503020204020204" pitchFamily="34" charset="-122"/>
              </a:rPr>
              <a:t>【案例】未缴纳社保，结果如何？</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marL="0" indent="0">
              <a:buNone/>
            </a:pPr>
            <a:r>
              <a:rPr lang="zh-CN" altLang="en-US">
                <a:latin typeface="微软雅黑" panose="020B0503020204020204" pitchFamily="34" charset="-122"/>
                <a:ea typeface="微软雅黑" panose="020B0503020204020204" pitchFamily="34" charset="-122"/>
                <a:cs typeface="微软雅黑" panose="020B0503020204020204" pitchFamily="34" charset="-122"/>
              </a:rPr>
              <a:t>1，没有“按时、足额”缴社保的，责令限期缴纳或补足。</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marL="0" indent="0">
              <a:buNone/>
            </a:pPr>
            <a:r>
              <a:rPr lang="zh-CN" altLang="en-US">
                <a:latin typeface="微软雅黑" panose="020B0503020204020204" pitchFamily="34" charset="-122"/>
                <a:ea typeface="微软雅黑" panose="020B0503020204020204" pitchFamily="34" charset="-122"/>
                <a:cs typeface="微软雅黑" panose="020B0503020204020204" pitchFamily="34" charset="-122"/>
              </a:rPr>
              <a:t>2，逾期仍未缴纳或者补足的，可以向银行查询其存款账户</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marL="0" indent="0">
              <a:buNone/>
            </a:pPr>
            <a:r>
              <a:rPr lang="zh-CN" altLang="en-US">
                <a:latin typeface="微软雅黑" panose="020B0503020204020204" pitchFamily="34" charset="-122"/>
                <a:ea typeface="微软雅黑" panose="020B0503020204020204" pitchFamily="34" charset="-122"/>
                <a:cs typeface="微软雅黑" panose="020B0503020204020204" pitchFamily="34" charset="-122"/>
              </a:rPr>
              <a:t>3，还可以申请通知其开户银行，直接划拨社保。</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marL="0" indent="0">
              <a:buNone/>
            </a:pPr>
            <a:r>
              <a:rPr lang="zh-CN" altLang="en-US">
                <a:latin typeface="微软雅黑" panose="020B0503020204020204" pitchFamily="34" charset="-122"/>
                <a:ea typeface="微软雅黑" panose="020B0503020204020204" pitchFamily="34" charset="-122"/>
                <a:cs typeface="微软雅黑" panose="020B0503020204020204" pitchFamily="34" charset="-122"/>
              </a:rPr>
              <a:t>3，钱不够的，要求该用人单位提供担保，签订延期协议。</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marL="0" indent="0">
              <a:buNone/>
            </a:pPr>
            <a:r>
              <a:rPr lang="zh-CN" altLang="en-US">
                <a:latin typeface="微软雅黑" panose="020B0503020204020204" pitchFamily="34" charset="-122"/>
                <a:ea typeface="微软雅黑" panose="020B0503020204020204" pitchFamily="34" charset="-122"/>
                <a:cs typeface="微软雅黑" panose="020B0503020204020204" pitchFamily="34" charset="-122"/>
              </a:rPr>
              <a:t>4，未缴且未提供担保的，申请法院扣押、查封、拍卖其财产。</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marL="0" indent="0" algn="r">
              <a:buNone/>
            </a:pPr>
            <a:r>
              <a:rPr lang="zh-CN" altLang="en-US">
                <a:latin typeface="微软雅黑" panose="020B0503020204020204" pitchFamily="34" charset="-122"/>
                <a:ea typeface="微软雅黑" panose="020B0503020204020204" pitchFamily="34" charset="-122"/>
                <a:cs typeface="微软雅黑" panose="020B0503020204020204" pitchFamily="34" charset="-122"/>
              </a:rPr>
              <a:t>——张金宝《财务体系》</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方案</a:t>
            </a:r>
            <a:r>
              <a:rPr lang="en-US" altLang="zh-CN" dirty="0" smtClean="0"/>
              <a:t>7</a:t>
            </a:r>
            <a:r>
              <a:rPr lang="zh-CN" altLang="en-US" dirty="0" smtClean="0"/>
              <a:t>：解除劳动合同经济补偿金</a:t>
            </a:r>
            <a:endParaRPr lang="zh-CN" altLang="en-US" dirty="0"/>
          </a:p>
        </p:txBody>
      </p:sp>
      <p:graphicFrame>
        <p:nvGraphicFramePr>
          <p:cNvPr id="4" name="内容占位符 3"/>
          <p:cNvGraphicFramePr>
            <a:graphicFrameLocks noGrp="1" noChangeAspect="1"/>
          </p:cNvGraphicFramePr>
          <p:nvPr>
            <p:ph idx="1"/>
          </p:nvPr>
        </p:nvGraphicFramePr>
        <p:xfrm>
          <a:off x="10542896" y="1146871"/>
          <a:ext cx="1720936" cy="1475942"/>
        </p:xfrm>
        <a:graphic>
          <a:graphicData uri="http://schemas.openxmlformats.org/presentationml/2006/ole">
            <mc:AlternateContent xmlns:mc="http://schemas.openxmlformats.org/markup-compatibility/2006">
              <mc:Choice xmlns:v="urn:schemas-microsoft-com:vml" Requires="v">
                <p:oleObj spid="_x0000_s3113" name="文档" showAsIcon="1" r:id="rId1" imgW="1600200" imgH="1371600" progId="Word.Document.12">
                  <p:embed/>
                </p:oleObj>
              </mc:Choice>
              <mc:Fallback>
                <p:oleObj name="文档" showAsIcon="1" r:id="rId1" imgW="1600200" imgH="1371600" progId="Word.Document.12">
                  <p:embed/>
                  <p:pic>
                    <p:nvPicPr>
                      <p:cNvPr id="0" name="图片 3109"/>
                      <p:cNvPicPr/>
                      <p:nvPr/>
                    </p:nvPicPr>
                    <p:blipFill>
                      <a:blip r:embed="rId2"/>
                      <a:stretch>
                        <a:fillRect/>
                      </a:stretch>
                    </p:blipFill>
                    <p:spPr>
                      <a:xfrm>
                        <a:off x="10542896" y="1146871"/>
                        <a:ext cx="1720936" cy="1475942"/>
                      </a:xfrm>
                      <a:prstGeom prst="rect">
                        <a:avLst/>
                      </a:prstGeom>
                    </p:spPr>
                  </p:pic>
                </p:oleObj>
              </mc:Fallback>
            </mc:AlternateContent>
          </a:graphicData>
        </a:graphic>
      </p:graphicFrame>
      <p:sp>
        <p:nvSpPr>
          <p:cNvPr id="5" name="矩形 4"/>
          <p:cNvSpPr/>
          <p:nvPr/>
        </p:nvSpPr>
        <p:spPr>
          <a:xfrm>
            <a:off x="156921" y="3391944"/>
            <a:ext cx="11932721" cy="1938992"/>
          </a:xfrm>
          <a:prstGeom prst="rect">
            <a:avLst/>
          </a:prstGeom>
        </p:spPr>
        <p:txBody>
          <a:bodyPr wrap="square">
            <a:spAutoFit/>
          </a:bodyPr>
          <a:lstStyle/>
          <a:p>
            <a:r>
              <a:rPr lang="zh-CN" altLang="zh-CN" sz="2400" dirty="0">
                <a:solidFill>
                  <a:srgbClr val="FF0000"/>
                </a:solidFill>
                <a:highlight>
                  <a:srgbClr val="FFFF00"/>
                </a:highlight>
                <a:ea typeface="黑体" panose="02010609060101010101" charset="-122"/>
                <a:cs typeface="Times New Roman" panose="02020603050405020304" pitchFamily="18" charset="0"/>
              </a:rPr>
              <a:t>个人因与用人单位解除劳动关系而取得的一次性补偿收入（包括用人单位发放的经济补偿金、生活补助费和其他补助费用），其收入在当地上年职工平均工资</a:t>
            </a:r>
            <a:r>
              <a:rPr lang="en-US" altLang="zh-CN" sz="2400" dirty="0">
                <a:solidFill>
                  <a:srgbClr val="FF0000"/>
                </a:solidFill>
                <a:highlight>
                  <a:srgbClr val="FFFF00"/>
                </a:highlight>
                <a:ea typeface="黑体" panose="02010609060101010101" charset="-122"/>
                <a:cs typeface="Times New Roman" panose="02020603050405020304" pitchFamily="18" charset="0"/>
              </a:rPr>
              <a:t>3</a:t>
            </a:r>
            <a:r>
              <a:rPr lang="zh-CN" altLang="zh-CN" sz="2400" dirty="0">
                <a:solidFill>
                  <a:srgbClr val="FF0000"/>
                </a:solidFill>
                <a:highlight>
                  <a:srgbClr val="FFFF00"/>
                </a:highlight>
                <a:ea typeface="黑体" panose="02010609060101010101" charset="-122"/>
                <a:cs typeface="Times New Roman" panose="02020603050405020304" pitchFamily="18" charset="0"/>
              </a:rPr>
              <a:t>倍数额以内的部分，免征个人所得税；超过的部分按照《国家税务总局关于个人因解除劳动合同取得经济补偿金征收个人所得税问题的通知》</a:t>
            </a:r>
            <a:r>
              <a:rPr lang="en-US" altLang="zh-CN" sz="2400" dirty="0">
                <a:solidFill>
                  <a:srgbClr val="FF0000"/>
                </a:solidFill>
                <a:highlight>
                  <a:srgbClr val="FFFF00"/>
                </a:highlight>
                <a:ea typeface="黑体" panose="02010609060101010101" charset="-122"/>
                <a:cs typeface="Times New Roman" panose="02020603050405020304" pitchFamily="18" charset="0"/>
              </a:rPr>
              <a:t>(</a:t>
            </a:r>
            <a:r>
              <a:rPr lang="zh-CN" altLang="zh-CN" sz="2400" dirty="0">
                <a:solidFill>
                  <a:srgbClr val="FF0000"/>
                </a:solidFill>
                <a:highlight>
                  <a:srgbClr val="FFFF00"/>
                </a:highlight>
                <a:ea typeface="黑体" panose="02010609060101010101" charset="-122"/>
                <a:cs typeface="Times New Roman" panose="02020603050405020304" pitchFamily="18" charset="0"/>
              </a:rPr>
              <a:t>国税发</a:t>
            </a:r>
            <a:r>
              <a:rPr lang="en-US" altLang="zh-CN" sz="2400" dirty="0">
                <a:solidFill>
                  <a:srgbClr val="FF0000"/>
                </a:solidFill>
                <a:highlight>
                  <a:srgbClr val="FFFF00"/>
                </a:highlight>
                <a:ea typeface="黑体" panose="02010609060101010101" charset="-122"/>
                <a:cs typeface="Times New Roman" panose="02020603050405020304" pitchFamily="18" charset="0"/>
              </a:rPr>
              <a:t>[1999]178</a:t>
            </a:r>
            <a:r>
              <a:rPr lang="zh-CN" altLang="zh-CN" sz="2400" dirty="0">
                <a:solidFill>
                  <a:srgbClr val="FF0000"/>
                </a:solidFill>
                <a:highlight>
                  <a:srgbClr val="FFFF00"/>
                </a:highlight>
                <a:ea typeface="黑体" panose="02010609060101010101" charset="-122"/>
                <a:cs typeface="Times New Roman" panose="02020603050405020304" pitchFamily="18" charset="0"/>
              </a:rPr>
              <a:t>号）的有关规定，计算征收个人所得税</a:t>
            </a:r>
            <a:r>
              <a:rPr lang="zh-CN" altLang="zh-CN" sz="2400" dirty="0">
                <a:highlight>
                  <a:srgbClr val="FFFF00"/>
                </a:highlight>
                <a:ea typeface="黑体" panose="02010609060101010101" charset="-122"/>
                <a:cs typeface="Times New Roman" panose="02020603050405020304" pitchFamily="18" charset="0"/>
              </a:rPr>
              <a:t>。</a:t>
            </a:r>
            <a:endParaRPr lang="zh-CN" altLang="en-US" sz="2400" dirty="0"/>
          </a:p>
        </p:txBody>
      </p:sp>
      <p:sp>
        <p:nvSpPr>
          <p:cNvPr id="6" name="矩形 5"/>
          <p:cNvSpPr/>
          <p:nvPr/>
        </p:nvSpPr>
        <p:spPr>
          <a:xfrm>
            <a:off x="156921" y="5299972"/>
            <a:ext cx="11659590" cy="1200329"/>
          </a:xfrm>
          <a:prstGeom prst="rect">
            <a:avLst/>
          </a:prstGeom>
        </p:spPr>
        <p:txBody>
          <a:bodyPr wrap="square">
            <a:spAutoFit/>
          </a:bodyPr>
          <a:lstStyle/>
          <a:p>
            <a:r>
              <a:rPr lang="zh-CN" altLang="zh-CN" sz="2400" b="1" dirty="0">
                <a:solidFill>
                  <a:srgbClr val="FF0000"/>
                </a:solidFill>
                <a:highlight>
                  <a:srgbClr val="FFFF00"/>
                </a:highlight>
                <a:ea typeface="黑体" panose="02010609060101010101" charset="-122"/>
                <a:cs typeface="Times New Roman" panose="02020603050405020304" pitchFamily="18" charset="0"/>
              </a:rPr>
              <a:t>以个人取得的一次性经济补偿收入，除以个人在本企业的工作年限数，以其商数作为个人的月工资、薪金收入，按照税法规定计算缴纳个人所得税</a:t>
            </a:r>
            <a:r>
              <a:rPr lang="zh-CN" altLang="zh-CN" sz="2400" b="1" dirty="0" smtClean="0">
                <a:solidFill>
                  <a:srgbClr val="FF0000"/>
                </a:solidFill>
                <a:highlight>
                  <a:srgbClr val="FFFF00"/>
                </a:highlight>
                <a:ea typeface="黑体" panose="02010609060101010101" charset="-122"/>
                <a:cs typeface="Times New Roman" panose="02020603050405020304" pitchFamily="18" charset="0"/>
              </a:rPr>
              <a:t>。个人</a:t>
            </a:r>
            <a:r>
              <a:rPr lang="zh-CN" altLang="zh-CN" sz="2400" b="1" dirty="0">
                <a:solidFill>
                  <a:srgbClr val="FF0000"/>
                </a:solidFill>
                <a:highlight>
                  <a:srgbClr val="FFFF00"/>
                </a:highlight>
                <a:ea typeface="黑体" panose="02010609060101010101" charset="-122"/>
                <a:cs typeface="Times New Roman" panose="02020603050405020304" pitchFamily="18" charset="0"/>
              </a:rPr>
              <a:t>在本企业的工作年限数按实际工作年限数计算，超过</a:t>
            </a:r>
            <a:r>
              <a:rPr lang="en-US" altLang="zh-CN" sz="2400" b="1" dirty="0">
                <a:solidFill>
                  <a:srgbClr val="FF0000"/>
                </a:solidFill>
                <a:highlight>
                  <a:srgbClr val="FFFF00"/>
                </a:highlight>
                <a:ea typeface="黑体" panose="02010609060101010101" charset="-122"/>
                <a:cs typeface="Times New Roman" panose="02020603050405020304" pitchFamily="18" charset="0"/>
              </a:rPr>
              <a:t>12</a:t>
            </a:r>
            <a:r>
              <a:rPr lang="zh-CN" altLang="zh-CN" sz="2400" b="1" dirty="0">
                <a:solidFill>
                  <a:srgbClr val="FF0000"/>
                </a:solidFill>
                <a:highlight>
                  <a:srgbClr val="FFFF00"/>
                </a:highlight>
                <a:ea typeface="黑体" panose="02010609060101010101" charset="-122"/>
                <a:cs typeface="Times New Roman" panose="02020603050405020304" pitchFamily="18" charset="0"/>
              </a:rPr>
              <a:t>年的按</a:t>
            </a:r>
            <a:r>
              <a:rPr lang="en-US" altLang="zh-CN" sz="2400" b="1" dirty="0">
                <a:solidFill>
                  <a:srgbClr val="FF0000"/>
                </a:solidFill>
                <a:highlight>
                  <a:srgbClr val="FFFF00"/>
                </a:highlight>
                <a:ea typeface="黑体" panose="02010609060101010101" charset="-122"/>
                <a:cs typeface="Times New Roman" panose="02020603050405020304" pitchFamily="18" charset="0"/>
              </a:rPr>
              <a:t>12</a:t>
            </a:r>
            <a:r>
              <a:rPr lang="zh-CN" altLang="zh-CN" sz="2400" b="1" dirty="0">
                <a:solidFill>
                  <a:srgbClr val="FF0000"/>
                </a:solidFill>
                <a:highlight>
                  <a:srgbClr val="FFFF00"/>
                </a:highlight>
                <a:ea typeface="黑体" panose="02010609060101010101" charset="-122"/>
                <a:cs typeface="Times New Roman" panose="02020603050405020304" pitchFamily="18" charset="0"/>
              </a:rPr>
              <a:t>计算。</a:t>
            </a:r>
            <a:endParaRPr lang="zh-CN" altLang="en-US" sz="2400" dirty="0"/>
          </a:p>
        </p:txBody>
      </p:sp>
      <p:sp>
        <p:nvSpPr>
          <p:cNvPr id="7" name="内容占位符 2"/>
          <p:cNvSpPr txBox="1"/>
          <p:nvPr/>
        </p:nvSpPr>
        <p:spPr>
          <a:xfrm>
            <a:off x="88440" y="962627"/>
            <a:ext cx="10509047" cy="50707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smtClean="0"/>
              <a:t>不超过当地上年的年度平均工资</a:t>
            </a:r>
            <a:r>
              <a:rPr lang="en-US" altLang="zh-CN" dirty="0" smtClean="0"/>
              <a:t>3</a:t>
            </a:r>
            <a:r>
              <a:rPr lang="zh-CN" altLang="en-US" dirty="0" smtClean="0"/>
              <a:t>倍的部分，不缴个税。</a:t>
            </a:r>
            <a:endParaRPr lang="en-US" altLang="zh-CN" u="sng" dirty="0" smtClean="0"/>
          </a:p>
          <a:p>
            <a:r>
              <a:rPr lang="zh-CN" altLang="en-US" dirty="0" smtClean="0"/>
              <a:t>如：</a:t>
            </a:r>
            <a:r>
              <a:rPr lang="en-US" altLang="zh-CN" dirty="0"/>
              <a:t>2017</a:t>
            </a:r>
            <a:r>
              <a:rPr lang="zh-CN" altLang="en-US" dirty="0" smtClean="0"/>
              <a:t>年度</a:t>
            </a:r>
            <a:r>
              <a:rPr lang="zh-CN" altLang="en-US" dirty="0"/>
              <a:t>北京市职工平均工资为</a:t>
            </a:r>
            <a:r>
              <a:rPr lang="en-US" altLang="zh-CN" dirty="0"/>
              <a:t>101599</a:t>
            </a:r>
            <a:r>
              <a:rPr lang="zh-CN" altLang="en-US" dirty="0" smtClean="0"/>
              <a:t>元（</a:t>
            </a:r>
            <a:r>
              <a:rPr lang="en-US" altLang="zh-CN" dirty="0" smtClean="0"/>
              <a:t>10</a:t>
            </a:r>
            <a:r>
              <a:rPr lang="zh-CN" altLang="en-US" dirty="0" smtClean="0"/>
              <a:t>万）。</a:t>
            </a:r>
            <a:endParaRPr lang="en-US" altLang="zh-CN" dirty="0" smtClean="0"/>
          </a:p>
          <a:p>
            <a:r>
              <a:rPr lang="zh-CN" altLang="en-US" b="1" u="sng" dirty="0" smtClean="0">
                <a:solidFill>
                  <a:srgbClr val="FF0000"/>
                </a:solidFill>
              </a:rPr>
              <a:t>我市个人与用人单位解除劳动关系而取得的一次性补偿收入的免税标准调整</a:t>
            </a:r>
            <a:r>
              <a:rPr lang="zh-CN" altLang="en-US" b="1" u="sng" dirty="0">
                <a:solidFill>
                  <a:srgbClr val="FF0000"/>
                </a:solidFill>
              </a:rPr>
              <a:t>为： </a:t>
            </a:r>
            <a:r>
              <a:rPr lang="en-US" altLang="zh-CN" b="1" u="sng" dirty="0" smtClean="0">
                <a:solidFill>
                  <a:srgbClr val="FF0000"/>
                </a:solidFill>
              </a:rPr>
              <a:t>304797</a:t>
            </a:r>
            <a:r>
              <a:rPr lang="zh-CN" altLang="en-US" b="1" u="sng" dirty="0" smtClean="0">
                <a:solidFill>
                  <a:srgbClr val="FF0000"/>
                </a:solidFill>
              </a:rPr>
              <a:t>元（含本数），超过的部分</a:t>
            </a:r>
            <a:r>
              <a:rPr lang="en-US" altLang="zh-CN" b="1" u="sng" dirty="0" smtClean="0">
                <a:solidFill>
                  <a:srgbClr val="FF0000"/>
                </a:solidFill>
              </a:rPr>
              <a:t>……</a:t>
            </a:r>
            <a:endParaRPr lang="en-US" altLang="zh-CN" b="1" u="sng" dirty="0" smtClean="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经济补偿金的</a:t>
            </a:r>
            <a:r>
              <a:rPr lang="en-US" altLang="zh-CN" dirty="0" smtClean="0"/>
              <a:t>6</a:t>
            </a:r>
            <a:r>
              <a:rPr lang="zh-CN" altLang="en-US" dirty="0" smtClean="0"/>
              <a:t>大好处</a:t>
            </a:r>
            <a:endParaRPr lang="zh-CN" altLang="en-US" dirty="0"/>
          </a:p>
        </p:txBody>
      </p:sp>
      <p:graphicFrame>
        <p:nvGraphicFramePr>
          <p:cNvPr id="4" name="内容占位符 3"/>
          <p:cNvGraphicFramePr>
            <a:graphicFrameLocks noGrp="1" noChangeAspect="1"/>
          </p:cNvGraphicFramePr>
          <p:nvPr>
            <p:ph idx="1"/>
          </p:nvPr>
        </p:nvGraphicFramePr>
        <p:xfrm>
          <a:off x="10379805" y="264134"/>
          <a:ext cx="1720936" cy="1475942"/>
        </p:xfrm>
        <a:graphic>
          <a:graphicData uri="http://schemas.openxmlformats.org/presentationml/2006/ole">
            <mc:AlternateContent xmlns:mc="http://schemas.openxmlformats.org/markup-compatibility/2006">
              <mc:Choice xmlns:v="urn:schemas-microsoft-com:vml" Requires="v">
                <p:oleObj spid="_x0000_s4134" name="文档" showAsIcon="1" r:id="rId1" imgW="1600200" imgH="1371600" progId="Word.Document.12">
                  <p:embed/>
                </p:oleObj>
              </mc:Choice>
              <mc:Fallback>
                <p:oleObj name="文档" showAsIcon="1" r:id="rId1" imgW="1600200" imgH="1371600" progId="Word.Document.12">
                  <p:embed/>
                  <p:pic>
                    <p:nvPicPr>
                      <p:cNvPr id="0" name="内容占位符 3"/>
                      <p:cNvPicPr/>
                      <p:nvPr/>
                    </p:nvPicPr>
                    <p:blipFill>
                      <a:blip r:embed="rId2"/>
                      <a:stretch>
                        <a:fillRect/>
                      </a:stretch>
                    </p:blipFill>
                    <p:spPr>
                      <a:xfrm>
                        <a:off x="10379805" y="264134"/>
                        <a:ext cx="1720936" cy="1475942"/>
                      </a:xfrm>
                      <a:prstGeom prst="rect">
                        <a:avLst/>
                      </a:prstGeom>
                    </p:spPr>
                  </p:pic>
                </p:oleObj>
              </mc:Fallback>
            </mc:AlternateContent>
          </a:graphicData>
        </a:graphic>
      </p:graphicFrame>
      <p:sp>
        <p:nvSpPr>
          <p:cNvPr id="7" name="内容占位符 2"/>
          <p:cNvSpPr txBox="1"/>
          <p:nvPr/>
        </p:nvSpPr>
        <p:spPr>
          <a:xfrm>
            <a:off x="528737" y="1210982"/>
            <a:ext cx="11513457" cy="50707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ea"/>
              <a:buAutoNum type="circleNumDbPlain"/>
            </a:pPr>
            <a:r>
              <a:rPr lang="en-US" altLang="zh-CN" dirty="0" smtClean="0"/>
              <a:t>3</a:t>
            </a:r>
            <a:r>
              <a:rPr lang="zh-CN" altLang="en-US" dirty="0" smtClean="0"/>
              <a:t>倍以内免税</a:t>
            </a:r>
            <a:endParaRPr lang="en-US" altLang="zh-CN" dirty="0" smtClean="0"/>
          </a:p>
          <a:p>
            <a:pPr marL="514350" indent="-514350">
              <a:buFont typeface="+mj-ea"/>
              <a:buAutoNum type="circleNumDbPlain"/>
            </a:pPr>
            <a:r>
              <a:rPr lang="zh-CN" altLang="en-US" dirty="0" smtClean="0"/>
              <a:t>不需要发票</a:t>
            </a:r>
            <a:endParaRPr lang="en-US" altLang="zh-CN" dirty="0" smtClean="0"/>
          </a:p>
          <a:p>
            <a:pPr marL="514350" indent="-514350">
              <a:buFont typeface="+mj-ea"/>
              <a:buAutoNum type="circleNumDbPlain"/>
            </a:pPr>
            <a:r>
              <a:rPr lang="zh-CN" altLang="en-US" dirty="0" smtClean="0"/>
              <a:t>全额在企业所得税税前扣除</a:t>
            </a:r>
            <a:endParaRPr lang="en-US" altLang="zh-CN" dirty="0" smtClean="0"/>
          </a:p>
          <a:p>
            <a:pPr marL="514350" indent="-514350">
              <a:buFont typeface="+mj-ea"/>
              <a:buAutoNum type="circleNumDbPlain"/>
            </a:pPr>
            <a:r>
              <a:rPr lang="zh-CN" altLang="en-US" dirty="0" smtClean="0"/>
              <a:t>不是社保的基数</a:t>
            </a:r>
            <a:endParaRPr lang="en-US" altLang="zh-CN" dirty="0" smtClean="0"/>
          </a:p>
          <a:p>
            <a:pPr marL="514350" indent="-514350">
              <a:buFont typeface="+mj-ea"/>
              <a:buAutoNum type="circleNumDbPlain"/>
            </a:pPr>
            <a:r>
              <a:rPr lang="zh-CN" altLang="en-US" dirty="0" smtClean="0"/>
              <a:t>不是残保金的基数</a:t>
            </a:r>
            <a:endParaRPr lang="en-US" altLang="zh-CN" dirty="0" smtClean="0"/>
          </a:p>
          <a:p>
            <a:pPr marL="514350" indent="-514350">
              <a:buFont typeface="+mj-ea"/>
              <a:buAutoNum type="circleNumDbPlain"/>
            </a:pPr>
            <a:r>
              <a:rPr lang="zh-CN" altLang="en-US" dirty="0" smtClean="0"/>
              <a:t>可以直接发“现金”</a:t>
            </a:r>
            <a:endParaRPr lang="en-US" altLang="zh-CN" dirty="0" smtClean="0"/>
          </a:p>
          <a:p>
            <a:pPr marL="514350" indent="-514350">
              <a:buFont typeface="+mj-ea"/>
              <a:buAutoNum type="circleNumDbPlain"/>
            </a:pPr>
            <a:endParaRPr lang="en-US" altLang="zh-CN"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经济补偿金的应用</a:t>
            </a:r>
            <a:endParaRPr lang="zh-CN" altLang="en-US" dirty="0"/>
          </a:p>
        </p:txBody>
      </p:sp>
      <p:sp>
        <p:nvSpPr>
          <p:cNvPr id="7" name="内容占位符 2"/>
          <p:cNvSpPr txBox="1"/>
          <p:nvPr/>
        </p:nvSpPr>
        <p:spPr>
          <a:xfrm>
            <a:off x="266449" y="1306286"/>
            <a:ext cx="11775746" cy="497539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ea"/>
              <a:buAutoNum type="circleNumDbPlain"/>
            </a:pPr>
            <a:r>
              <a:rPr lang="zh-CN" altLang="en-US" b="1" dirty="0">
                <a:solidFill>
                  <a:srgbClr val="FF0000"/>
                </a:solidFill>
                <a:latin typeface="微软雅黑" panose="020B0503020204020204" pitchFamily="34" charset="-122"/>
                <a:ea typeface="微软雅黑" panose="020B0503020204020204" pitchFamily="34" charset="-122"/>
              </a:rPr>
              <a:t>案例：老岳父（退休返聘），发</a:t>
            </a:r>
            <a:r>
              <a:rPr lang="en-US" altLang="zh-CN" b="1" dirty="0">
                <a:solidFill>
                  <a:srgbClr val="FF0000"/>
                </a:solidFill>
                <a:latin typeface="微软雅黑" panose="020B0503020204020204" pitchFamily="34" charset="-122"/>
                <a:ea typeface="微软雅黑" panose="020B0503020204020204" pitchFamily="34" charset="-122"/>
              </a:rPr>
              <a:t>8000</a:t>
            </a:r>
            <a:r>
              <a:rPr lang="zh-CN" altLang="en-US" b="1" dirty="0">
                <a:solidFill>
                  <a:srgbClr val="FF0000"/>
                </a:solidFill>
                <a:latin typeface="微软雅黑" panose="020B0503020204020204" pitchFamily="34" charset="-122"/>
                <a:ea typeface="微软雅黑" panose="020B0503020204020204" pitchFamily="34" charset="-122"/>
              </a:rPr>
              <a:t>元</a:t>
            </a:r>
            <a:r>
              <a:rPr lang="en-US" altLang="zh-CN" b="1" dirty="0">
                <a:solidFill>
                  <a:srgbClr val="FF0000"/>
                </a:solidFill>
                <a:latin typeface="微软雅黑" panose="020B0503020204020204" pitchFamily="34" charset="-122"/>
                <a:ea typeface="微软雅黑" panose="020B0503020204020204" pitchFamily="34" charset="-122"/>
              </a:rPr>
              <a:t>/</a:t>
            </a:r>
            <a:r>
              <a:rPr lang="zh-CN" altLang="en-US" b="1" dirty="0">
                <a:solidFill>
                  <a:srgbClr val="FF0000"/>
                </a:solidFill>
                <a:latin typeface="微软雅黑" panose="020B0503020204020204" pitchFamily="34" charset="-122"/>
                <a:ea typeface="微软雅黑" panose="020B0503020204020204" pitchFamily="34" charset="-122"/>
              </a:rPr>
              <a:t>月的工资（个税基数以下，没有社保）</a:t>
            </a:r>
            <a:r>
              <a:rPr lang="zh-CN" altLang="en-US" b="1" dirty="0">
                <a:latin typeface="微软雅黑" panose="020B0503020204020204" pitchFamily="34" charset="-122"/>
                <a:ea typeface="微软雅黑" panose="020B0503020204020204" pitchFamily="34" charset="-122"/>
              </a:rPr>
              <a:t>。</a:t>
            </a:r>
            <a:endParaRPr lang="en-US" altLang="zh-CN" b="1" dirty="0">
              <a:latin typeface="微软雅黑" panose="020B0503020204020204" pitchFamily="34" charset="-122"/>
              <a:ea typeface="微软雅黑" panose="020B0503020204020204" pitchFamily="34" charset="-122"/>
            </a:endParaRPr>
          </a:p>
          <a:p>
            <a:pPr marL="457200" lvl="1" indent="0">
              <a:buNone/>
            </a:pPr>
            <a:r>
              <a:rPr lang="zh-CN" altLang="en-US" dirty="0" smtClean="0">
                <a:latin typeface="微软雅黑" panose="020B0503020204020204" pitchFamily="34" charset="-122"/>
                <a:ea typeface="微软雅黑" panose="020B0503020204020204" pitchFamily="34" charset="-122"/>
              </a:rPr>
              <a:t>签订了三年的合同。年底了，才工作一年，直接开除。</a:t>
            </a:r>
            <a:endParaRPr lang="en-US" altLang="zh-CN" dirty="0" smtClean="0">
              <a:latin typeface="微软雅黑" panose="020B0503020204020204" pitchFamily="34" charset="-122"/>
              <a:ea typeface="微软雅黑" panose="020B0503020204020204" pitchFamily="34" charset="-122"/>
            </a:endParaRPr>
          </a:p>
          <a:p>
            <a:pPr marL="457200" lvl="1" indent="0">
              <a:buNone/>
            </a:pPr>
            <a:r>
              <a:rPr lang="zh-CN" altLang="en-US" dirty="0" smtClean="0">
                <a:latin typeface="微软雅黑" panose="020B0503020204020204" pitchFamily="34" charset="-122"/>
                <a:ea typeface="微软雅黑" panose="020B0503020204020204" pitchFamily="34" charset="-122"/>
              </a:rPr>
              <a:t>怎么补偿？</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最低</a:t>
            </a:r>
            <a:r>
              <a:rPr lang="zh-CN" altLang="en-US" dirty="0">
                <a:latin typeface="微软雅黑" panose="020B0503020204020204" pitchFamily="34" charset="-122"/>
                <a:ea typeface="微软雅黑" panose="020B0503020204020204" pitchFamily="34" charset="-122"/>
              </a:rPr>
              <a:t>补偿</a:t>
            </a: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个月工资；最高补偿</a:t>
            </a:r>
            <a:r>
              <a:rPr lang="en-US" altLang="zh-CN" dirty="0">
                <a:latin typeface="微软雅黑" panose="020B0503020204020204" pitchFamily="34" charset="-122"/>
                <a:ea typeface="微软雅黑" panose="020B0503020204020204" pitchFamily="34" charset="-122"/>
              </a:rPr>
              <a:t>30</a:t>
            </a:r>
            <a:r>
              <a:rPr lang="zh-CN" altLang="en-US" dirty="0">
                <a:latin typeface="微软雅黑" panose="020B0503020204020204" pitchFamily="34" charset="-122"/>
                <a:ea typeface="微软雅黑" panose="020B0503020204020204" pitchFamily="34" charset="-122"/>
              </a:rPr>
              <a:t>万</a:t>
            </a:r>
            <a:endParaRPr lang="en-US" altLang="zh-CN" dirty="0">
              <a:latin typeface="微软雅黑" panose="020B0503020204020204" pitchFamily="34" charset="-122"/>
              <a:ea typeface="微软雅黑" panose="020B0503020204020204" pitchFamily="34" charset="-122"/>
            </a:endParaRPr>
          </a:p>
          <a:p>
            <a:pPr marL="457200" lvl="1" indent="0">
              <a:buNone/>
            </a:pP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员工手册</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注明：</a:t>
            </a:r>
            <a:r>
              <a:rPr lang="en-US" altLang="zh-CN" dirty="0" smtClean="0">
                <a:latin typeface="微软雅黑" panose="020B0503020204020204" pitchFamily="34" charset="-122"/>
                <a:ea typeface="微软雅黑" panose="020B0503020204020204" pitchFamily="34" charset="-122"/>
              </a:rPr>
              <a:t>60</a:t>
            </a:r>
            <a:r>
              <a:rPr lang="zh-CN" altLang="en-US" dirty="0" smtClean="0">
                <a:latin typeface="微软雅黑" panose="020B0503020204020204" pitchFamily="34" charset="-122"/>
                <a:ea typeface="微软雅黑" panose="020B0503020204020204" pitchFamily="34" charset="-122"/>
              </a:rPr>
              <a:t>岁以上员工离职，补偿</a:t>
            </a:r>
            <a:r>
              <a:rPr lang="en-US" altLang="zh-CN" dirty="0" smtClean="0">
                <a:latin typeface="微软雅黑" panose="020B0503020204020204" pitchFamily="34" charset="-122"/>
                <a:ea typeface="微软雅黑" panose="020B0503020204020204" pitchFamily="34" charset="-122"/>
              </a:rPr>
              <a:t>30</a:t>
            </a:r>
            <a:r>
              <a:rPr lang="zh-CN" altLang="en-US" dirty="0" smtClean="0">
                <a:latin typeface="微软雅黑" panose="020B0503020204020204" pitchFamily="34" charset="-122"/>
                <a:ea typeface="微软雅黑" panose="020B0503020204020204" pitchFamily="34" charset="-122"/>
              </a:rPr>
              <a:t>万元。</a:t>
            </a:r>
            <a:endParaRPr lang="en-US" altLang="zh-CN" dirty="0" smtClean="0">
              <a:latin typeface="微软雅黑" panose="020B0503020204020204" pitchFamily="34" charset="-122"/>
              <a:ea typeface="微软雅黑" panose="020B0503020204020204" pitchFamily="34" charset="-122"/>
            </a:endParaRPr>
          </a:p>
          <a:p>
            <a:pPr marL="457200" lvl="1" indent="0">
              <a:buNone/>
            </a:pPr>
            <a:endParaRPr lang="en-US" altLang="zh-CN" dirty="0" smtClean="0">
              <a:latin typeface="微软雅黑" panose="020B0503020204020204" pitchFamily="34" charset="-122"/>
              <a:ea typeface="微软雅黑" panose="020B0503020204020204" pitchFamily="34" charset="-122"/>
            </a:endParaRPr>
          </a:p>
          <a:p>
            <a:pPr marL="514350" indent="-514350">
              <a:buFont typeface="+mj-ea"/>
              <a:buAutoNum type="circleNumDbPlain"/>
            </a:pPr>
            <a:r>
              <a:rPr lang="zh-CN" altLang="en-US" b="1" dirty="0">
                <a:solidFill>
                  <a:srgbClr val="FF0000"/>
                </a:solidFill>
                <a:latin typeface="微软雅黑" panose="020B0503020204020204" pitchFamily="34" charset="-122"/>
                <a:ea typeface="微软雅黑" panose="020B0503020204020204" pitchFamily="34" charset="-122"/>
              </a:rPr>
              <a:t>案例：代发社保的（老板亲戚或朋友），终止合同时，让帮个忙：</a:t>
            </a:r>
            <a:br>
              <a:rPr lang="en-US" altLang="zh-CN" dirty="0" smtClean="0">
                <a:latin typeface="微软雅黑" panose="020B0503020204020204" pitchFamily="34" charset="-122"/>
                <a:ea typeface="微软雅黑" panose="020B0503020204020204" pitchFamily="34" charset="-122"/>
              </a:rPr>
            </a:br>
            <a:r>
              <a:rPr lang="zh-CN" altLang="en-US" dirty="0" smtClean="0">
                <a:latin typeface="微软雅黑" panose="020B0503020204020204" pitchFamily="34" charset="-122"/>
                <a:ea typeface="微软雅黑" panose="020B0503020204020204" pitchFamily="34" charset="-122"/>
              </a:rPr>
              <a:t>让我开除一下</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给</a:t>
            </a:r>
            <a:r>
              <a:rPr lang="en-US" altLang="zh-CN" dirty="0" smtClean="0">
                <a:latin typeface="微软雅黑" panose="020B0503020204020204" pitchFamily="34" charset="-122"/>
                <a:ea typeface="微软雅黑" panose="020B0503020204020204" pitchFamily="34" charset="-122"/>
              </a:rPr>
              <a:t>28</a:t>
            </a:r>
            <a:r>
              <a:rPr lang="zh-CN" altLang="en-US" dirty="0" smtClean="0">
                <a:latin typeface="微软雅黑" panose="020B0503020204020204" pitchFamily="34" charset="-122"/>
                <a:ea typeface="微软雅黑" panose="020B0503020204020204" pitchFamily="34" charset="-122"/>
              </a:rPr>
              <a:t>万补偿</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完税申报</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不交个税。</a:t>
            </a:r>
            <a:endParaRPr lang="en-US" altLang="zh-CN" sz="3600" dirty="0">
              <a:latin typeface="微软雅黑" panose="020B0503020204020204" pitchFamily="34" charset="-122"/>
              <a:ea typeface="微软雅黑" panose="020B0503020204020204" pitchFamily="34" charset="-122"/>
            </a:endParaRPr>
          </a:p>
          <a:p>
            <a:pPr marL="457200" lvl="1" indent="0">
              <a:buNone/>
            </a:pPr>
            <a:endParaRPr lang="en-US" altLang="zh-CN" dirty="0" smtClean="0">
              <a:latin typeface="微软雅黑" panose="020B0503020204020204" pitchFamily="34" charset="-122"/>
              <a:ea typeface="微软雅黑" panose="020B0503020204020204" pitchFamily="34" charset="-122"/>
            </a:endParaRPr>
          </a:p>
          <a:p>
            <a:pPr marL="0" indent="0">
              <a:buNone/>
            </a:pPr>
            <a:endParaRPr lang="en-US" altLang="zh-CN" dirty="0" smtClean="0">
              <a:latin typeface="微软雅黑" panose="020B0503020204020204" pitchFamily="34" charset="-122"/>
              <a:ea typeface="微软雅黑" panose="020B0503020204020204"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个人所得税专项附加扣除暂行办法</a:t>
            </a:r>
            <a:endParaRPr lang="zh-CN" altLang="en-US" dirty="0"/>
          </a:p>
        </p:txBody>
      </p:sp>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315593" y="1071160"/>
            <a:ext cx="11523840" cy="5344356"/>
          </a:xfrm>
        </p:spPr>
      </p:pic>
      <p:sp>
        <p:nvSpPr>
          <p:cNvPr id="5" name="矩形 4"/>
          <p:cNvSpPr/>
          <p:nvPr/>
        </p:nvSpPr>
        <p:spPr>
          <a:xfrm>
            <a:off x="9314597" y="5950424"/>
            <a:ext cx="2524836" cy="388961"/>
          </a:xfrm>
          <a:prstGeom prst="rect">
            <a:avLst/>
          </a:prstGeom>
          <a:solidFill>
            <a:schemeClr val="bg1"/>
          </a:solidFill>
        </p:spPr>
        <p:txBody>
          <a:bodyPr wrap="square" rtlCol="0" anchor="ctr">
            <a:noAutofit/>
          </a:bodyPr>
          <a:lstStyle/>
          <a:p>
            <a:pPr algn="ctr"/>
            <a:endParaRPr lang="zh-CN" altLang="en-US" sz="2800" dirty="0">
              <a:latin typeface="微软雅黑" panose="020B0503020204020204" pitchFamily="34" charset="-122"/>
              <a:ea typeface="微软雅黑" panose="020B0503020204020204" pitchFamily="34" charset="-122"/>
            </a:endParaRPr>
          </a:p>
        </p:txBody>
      </p:sp>
      <p:graphicFrame>
        <p:nvGraphicFramePr>
          <p:cNvPr id="6" name="对象 5"/>
          <p:cNvGraphicFramePr>
            <a:graphicFrameLocks noChangeAspect="1"/>
          </p:cNvGraphicFramePr>
          <p:nvPr/>
        </p:nvGraphicFramePr>
        <p:xfrm>
          <a:off x="8238697" y="5648498"/>
          <a:ext cx="1410269" cy="1209502"/>
        </p:xfrm>
        <a:graphic>
          <a:graphicData uri="http://schemas.openxmlformats.org/presentationml/2006/ole">
            <mc:AlternateContent xmlns:mc="http://schemas.openxmlformats.org/markup-compatibility/2006">
              <mc:Choice xmlns:v="urn:schemas-microsoft-com:vml" Requires="v">
                <p:oleObj spid="_x0000_s6168" name="文档" showAsIcon="1" r:id="rId2" imgW="1600200" imgH="1371600" progId="Word.Document.12">
                  <p:embed/>
                </p:oleObj>
              </mc:Choice>
              <mc:Fallback>
                <p:oleObj name="文档" showAsIcon="1" r:id="rId2" imgW="1600200" imgH="1371600" progId="Word.Document.12">
                  <p:embed/>
                  <p:pic>
                    <p:nvPicPr>
                      <p:cNvPr id="0" name="图片 6164"/>
                      <p:cNvPicPr/>
                      <p:nvPr/>
                    </p:nvPicPr>
                    <p:blipFill>
                      <a:blip r:embed="rId3"/>
                      <a:stretch>
                        <a:fillRect/>
                      </a:stretch>
                    </p:blipFill>
                    <p:spPr>
                      <a:xfrm>
                        <a:off x="8238697" y="5648498"/>
                        <a:ext cx="1410269" cy="1209502"/>
                      </a:xfrm>
                      <a:prstGeom prst="rect">
                        <a:avLst/>
                      </a:prstGeom>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759" y="126910"/>
            <a:ext cx="10515600" cy="846818"/>
          </a:xfrm>
        </p:spPr>
        <p:txBody>
          <a:bodyPr/>
          <a:lstStyle/>
          <a:p>
            <a:r>
              <a:rPr lang="zh-CN" altLang="en-US" dirty="0"/>
              <a:t>案例</a:t>
            </a:r>
            <a:r>
              <a:rPr lang="zh-CN" altLang="en-US" dirty="0" smtClean="0"/>
              <a:t>：社</a:t>
            </a:r>
            <a:r>
              <a:rPr lang="zh-CN" altLang="en-US" dirty="0"/>
              <a:t>保</a:t>
            </a:r>
            <a:r>
              <a:rPr lang="zh-CN" altLang="en-US" dirty="0" smtClean="0"/>
              <a:t>问题的几个方案</a:t>
            </a:r>
            <a:endParaRPr lang="zh-CN" altLang="en-US" dirty="0"/>
          </a:p>
        </p:txBody>
      </p:sp>
      <p:sp>
        <p:nvSpPr>
          <p:cNvPr id="3" name="内容占位符 2"/>
          <p:cNvSpPr>
            <a:spLocks noGrp="1"/>
          </p:cNvSpPr>
          <p:nvPr>
            <p:ph idx="1"/>
          </p:nvPr>
        </p:nvSpPr>
        <p:spPr/>
        <p:txBody>
          <a:bodyPr/>
          <a:lstStyle/>
          <a:p>
            <a:r>
              <a:rPr lang="zh-CN" altLang="en-US" sz="4400" b="1" dirty="0" smtClean="0">
                <a:solidFill>
                  <a:srgbClr val="FF0000"/>
                </a:solidFill>
                <a:latin typeface="+mn-ea"/>
              </a:rPr>
              <a:t>方案</a:t>
            </a:r>
            <a:r>
              <a:rPr lang="en-US" altLang="zh-CN" sz="4400" b="1" dirty="0" smtClean="0">
                <a:solidFill>
                  <a:srgbClr val="FF0000"/>
                </a:solidFill>
                <a:latin typeface="+mn-ea"/>
              </a:rPr>
              <a:t>1</a:t>
            </a:r>
            <a:r>
              <a:rPr lang="zh-CN" altLang="en-US" sz="4400" b="1" dirty="0" smtClean="0">
                <a:solidFill>
                  <a:srgbClr val="FF0000"/>
                </a:solidFill>
                <a:latin typeface="+mn-ea"/>
              </a:rPr>
              <a:t>：滴滴与顺丰模式（外包）</a:t>
            </a:r>
            <a:endParaRPr lang="en-US" altLang="zh-CN" sz="4400" b="1" dirty="0" smtClean="0">
              <a:solidFill>
                <a:srgbClr val="FF0000"/>
              </a:solidFill>
              <a:latin typeface="+mn-ea"/>
            </a:endParaRPr>
          </a:p>
          <a:p>
            <a:r>
              <a:rPr lang="zh-CN" altLang="en-US" sz="4400" b="1" dirty="0" smtClean="0">
                <a:solidFill>
                  <a:srgbClr val="FF0000"/>
                </a:solidFill>
                <a:latin typeface="+mn-ea"/>
              </a:rPr>
              <a:t>方案</a:t>
            </a:r>
            <a:r>
              <a:rPr lang="en-US" altLang="zh-CN" sz="4400" b="1" dirty="0" smtClean="0">
                <a:solidFill>
                  <a:srgbClr val="FF0000"/>
                </a:solidFill>
                <a:latin typeface="+mn-ea"/>
              </a:rPr>
              <a:t>2</a:t>
            </a:r>
            <a:r>
              <a:rPr lang="zh-CN" altLang="en-US" sz="4400" b="1" dirty="0" smtClean="0">
                <a:solidFill>
                  <a:srgbClr val="FF0000"/>
                </a:solidFill>
                <a:latin typeface="+mn-ea"/>
              </a:rPr>
              <a:t>：公司拆分成</a:t>
            </a:r>
            <a:r>
              <a:rPr lang="en-US" altLang="zh-CN" sz="4400" b="1" dirty="0" smtClean="0">
                <a:solidFill>
                  <a:srgbClr val="FF0000"/>
                </a:solidFill>
                <a:latin typeface="+mn-ea"/>
              </a:rPr>
              <a:t>2</a:t>
            </a:r>
            <a:r>
              <a:rPr lang="zh-CN" altLang="en-US" sz="4400" b="1" dirty="0" smtClean="0">
                <a:solidFill>
                  <a:srgbClr val="FF0000"/>
                </a:solidFill>
                <a:latin typeface="+mn-ea"/>
              </a:rPr>
              <a:t>家</a:t>
            </a:r>
            <a:endParaRPr lang="en-US" altLang="zh-CN" sz="4400" b="1" dirty="0" smtClean="0">
              <a:solidFill>
                <a:srgbClr val="FF0000"/>
              </a:solidFill>
              <a:latin typeface="+mn-ea"/>
            </a:endParaRPr>
          </a:p>
          <a:p>
            <a:r>
              <a:rPr lang="zh-CN" altLang="en-US" sz="4400" b="1" dirty="0" smtClean="0">
                <a:solidFill>
                  <a:srgbClr val="FF0000"/>
                </a:solidFill>
                <a:latin typeface="+mn-ea"/>
              </a:rPr>
              <a:t>方案</a:t>
            </a:r>
            <a:r>
              <a:rPr lang="en-US" altLang="zh-CN" sz="4400" b="1" dirty="0" smtClean="0">
                <a:solidFill>
                  <a:srgbClr val="FF0000"/>
                </a:solidFill>
                <a:latin typeface="+mn-ea"/>
              </a:rPr>
              <a:t>3</a:t>
            </a:r>
            <a:r>
              <a:rPr lang="zh-CN" altLang="en-US" sz="4400" b="1" dirty="0" smtClean="0">
                <a:solidFill>
                  <a:srgbClr val="FF0000"/>
                </a:solidFill>
                <a:latin typeface="+mn-ea"/>
              </a:rPr>
              <a:t>：每年辞退一次</a:t>
            </a:r>
            <a:endParaRPr lang="en-US" altLang="zh-CN" sz="4400" b="1" dirty="0" smtClean="0">
              <a:solidFill>
                <a:srgbClr val="FF0000"/>
              </a:solidFill>
              <a:latin typeface="+mn-ea"/>
            </a:endParaRPr>
          </a:p>
          <a:p>
            <a:r>
              <a:rPr lang="zh-CN" altLang="en-US" sz="4400" b="1" dirty="0" smtClean="0">
                <a:solidFill>
                  <a:srgbClr val="FF0000"/>
                </a:solidFill>
                <a:latin typeface="+mn-ea"/>
              </a:rPr>
              <a:t>方案</a:t>
            </a:r>
            <a:r>
              <a:rPr lang="en-US" altLang="zh-CN" sz="4400" b="1" dirty="0" smtClean="0">
                <a:solidFill>
                  <a:srgbClr val="FF0000"/>
                </a:solidFill>
                <a:latin typeface="+mn-ea"/>
              </a:rPr>
              <a:t>4</a:t>
            </a:r>
            <a:r>
              <a:rPr lang="zh-CN" altLang="en-US" sz="4400" b="1" dirty="0" smtClean="0">
                <a:solidFill>
                  <a:srgbClr val="FF0000"/>
                </a:solidFill>
                <a:latin typeface="+mn-ea"/>
              </a:rPr>
              <a:t>：降低社保基数，扣除</a:t>
            </a:r>
            <a:r>
              <a:rPr lang="en-US" altLang="zh-CN" sz="4400" b="1" dirty="0" smtClean="0">
                <a:solidFill>
                  <a:srgbClr val="FF0000"/>
                </a:solidFill>
                <a:latin typeface="+mn-ea"/>
              </a:rPr>
              <a:t>25</a:t>
            </a:r>
            <a:r>
              <a:rPr lang="zh-CN" altLang="en-US" sz="4400" b="1" dirty="0" smtClean="0">
                <a:solidFill>
                  <a:srgbClr val="FF0000"/>
                </a:solidFill>
                <a:latin typeface="+mn-ea"/>
              </a:rPr>
              <a:t>项费用。</a:t>
            </a:r>
            <a:endParaRPr lang="en-US" altLang="zh-CN" sz="4400" b="1" dirty="0" smtClean="0">
              <a:solidFill>
                <a:srgbClr val="FF0000"/>
              </a:solidFill>
              <a:latin typeface="+mn-ea"/>
            </a:endParaRPr>
          </a:p>
          <a:p>
            <a:r>
              <a:rPr lang="zh-CN" altLang="en-US" sz="4400" b="1" dirty="0" smtClean="0">
                <a:solidFill>
                  <a:srgbClr val="FF0000"/>
                </a:solidFill>
                <a:latin typeface="+mn-ea"/>
              </a:rPr>
              <a:t>方案</a:t>
            </a:r>
            <a:r>
              <a:rPr lang="en-US" altLang="zh-CN" sz="4400" b="1" dirty="0" smtClean="0">
                <a:solidFill>
                  <a:srgbClr val="FF0000"/>
                </a:solidFill>
                <a:latin typeface="+mn-ea"/>
              </a:rPr>
              <a:t>5</a:t>
            </a:r>
            <a:r>
              <a:rPr lang="zh-CN" altLang="en-US" sz="4400" b="1" dirty="0" smtClean="0">
                <a:solidFill>
                  <a:srgbClr val="FF0000"/>
                </a:solidFill>
                <a:latin typeface="+mn-ea"/>
              </a:rPr>
              <a:t>：解除劳动合同经济补偿金。</a:t>
            </a:r>
            <a:endParaRPr lang="zh-CN" altLang="en-US" sz="4400" b="1" dirty="0">
              <a:solidFill>
                <a:srgbClr val="FF0000"/>
              </a:solidFill>
              <a:latin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方案</a:t>
            </a:r>
            <a:r>
              <a:rPr lang="en-US" altLang="zh-CN" dirty="0"/>
              <a:t>1</a:t>
            </a:r>
            <a:r>
              <a:rPr lang="zh-CN" altLang="en-US" dirty="0"/>
              <a:t>：滴滴与顺丰模式（外包</a:t>
            </a:r>
            <a:r>
              <a:rPr lang="zh-CN" altLang="en-US" dirty="0" smtClean="0"/>
              <a:t>）</a:t>
            </a:r>
            <a:endParaRPr lang="zh-CN" altLang="en-US" dirty="0"/>
          </a:p>
        </p:txBody>
      </p:sp>
      <p:grpSp>
        <p:nvGrpSpPr>
          <p:cNvPr id="20" name="组合 19"/>
          <p:cNvGrpSpPr/>
          <p:nvPr/>
        </p:nvGrpSpPr>
        <p:grpSpPr>
          <a:xfrm>
            <a:off x="2562671" y="1393371"/>
            <a:ext cx="7553784" cy="4499427"/>
            <a:chOff x="1162043" y="1357086"/>
            <a:chExt cx="7553784" cy="4499427"/>
          </a:xfrm>
        </p:grpSpPr>
        <p:sp>
          <p:nvSpPr>
            <p:cNvPr id="4" name="矩形 3"/>
            <p:cNvSpPr/>
            <p:nvPr/>
          </p:nvSpPr>
          <p:spPr>
            <a:xfrm>
              <a:off x="4408714" y="1357086"/>
              <a:ext cx="2652485" cy="740228"/>
            </a:xfrm>
            <a:prstGeom prst="rect">
              <a:avLst/>
            </a:prstGeom>
            <a:solidFill>
              <a:srgbClr val="FFC000"/>
            </a:solidFill>
            <a:scene3d>
              <a:camera prst="orthographicFront"/>
              <a:lightRig rig="threePt" dir="t"/>
            </a:scene3d>
            <a:sp3d>
              <a:bevelT w="165100" prst="coolSlant"/>
            </a:sp3d>
          </p:spPr>
          <p:txBody>
            <a:bodyPr wrap="square"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上海主体公司</a:t>
              </a:r>
              <a:endParaRPr kumimoji="0" lang="zh-CN" altLang="en-US" sz="2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5" name="矩形 4"/>
            <p:cNvSpPr/>
            <p:nvPr/>
          </p:nvSpPr>
          <p:spPr>
            <a:xfrm>
              <a:off x="4408713" y="3098800"/>
              <a:ext cx="2652485" cy="928913"/>
            </a:xfrm>
            <a:prstGeom prst="rect">
              <a:avLst/>
            </a:prstGeom>
            <a:solidFill>
              <a:srgbClr val="92D050"/>
            </a:solidFill>
            <a:scene3d>
              <a:camera prst="orthographicFront"/>
              <a:lightRig rig="threePt" dir="t"/>
            </a:scene3d>
            <a:sp3d>
              <a:bevelT w="165100" prst="coolSlant"/>
            </a:sp3d>
          </p:spPr>
          <p:txBody>
            <a:bodyPr wrap="square"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宁波人力资源公司</a:t>
              </a:r>
              <a:endParaRPr kumimoji="0" lang="zh-CN" altLang="en-US" sz="2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6" name="矩形 5"/>
            <p:cNvSpPr/>
            <p:nvPr/>
          </p:nvSpPr>
          <p:spPr>
            <a:xfrm>
              <a:off x="4408713" y="4927600"/>
              <a:ext cx="2652485" cy="928913"/>
            </a:xfrm>
            <a:prstGeom prst="rect">
              <a:avLst/>
            </a:prstGeom>
            <a:solidFill>
              <a:srgbClr val="92D050"/>
            </a:solidFill>
            <a:scene3d>
              <a:camera prst="orthographicFront"/>
              <a:lightRig rig="threePt" dir="t"/>
            </a:scene3d>
            <a:sp3d>
              <a:bevelT w="165100" prst="coolSlant"/>
            </a:sp3d>
          </p:spPr>
          <p:txBody>
            <a:bodyPr wrap="square"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洼地政策公司</a:t>
              </a:r>
              <a:endParaRPr kumimoji="0" lang="zh-CN" altLang="en-US" sz="2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cxnSp>
          <p:nvCxnSpPr>
            <p:cNvPr id="8" name="直接箭头连接符 7"/>
            <p:cNvCxnSpPr/>
            <p:nvPr/>
          </p:nvCxnSpPr>
          <p:spPr>
            <a:xfrm flipH="1">
              <a:off x="5212440" y="2097314"/>
              <a:ext cx="1" cy="100148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4298948" y="2375877"/>
              <a:ext cx="112485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100</a:t>
              </a:r>
              <a:r>
                <a:rPr kumimoji="0" lang="zh-CN" altLang="en-US"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万</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箭头连接符 10"/>
            <p:cNvCxnSpPr/>
            <p:nvPr/>
          </p:nvCxnSpPr>
          <p:spPr>
            <a:xfrm flipV="1">
              <a:off x="6103257" y="2097314"/>
              <a:ext cx="14514" cy="100148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6125933" y="2166204"/>
              <a:ext cx="2589894"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开专票：</a:t>
              </a:r>
              <a:r>
                <a:rPr kumimoji="0" lang="en-US" altLang="zh-CN"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1</a:t>
              </a:r>
              <a:r>
                <a:rPr kumimoji="0" lang="zh-CN" altLang="en-US"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万</a:t>
              </a:r>
              <a:br>
                <a:rPr kumimoji="0" lang="en-US" altLang="zh-CN"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br>
              <a:r>
                <a:rPr kumimoji="0" lang="zh-CN" altLang="en-US"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开普票：</a:t>
              </a:r>
              <a:r>
                <a:rPr kumimoji="0" lang="en-US" altLang="zh-CN"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99</a:t>
              </a:r>
              <a:r>
                <a:rPr kumimoji="0" lang="zh-CN" altLang="en-US"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万</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cxnSp>
          <p:nvCxnSpPr>
            <p:cNvPr id="13" name="直接箭头连接符 12"/>
            <p:cNvCxnSpPr/>
            <p:nvPr/>
          </p:nvCxnSpPr>
          <p:spPr>
            <a:xfrm flipH="1">
              <a:off x="5684154" y="3976914"/>
              <a:ext cx="1" cy="100148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4861376" y="4129311"/>
              <a:ext cx="879025"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2400" b="1" i="0" u="none" strike="noStrike" kern="1200" cap="none" spc="0" normalizeH="0" baseline="0" noProof="0" dirty="0" smtClean="0">
                  <a:ln>
                    <a:noFill/>
                  </a:ln>
                  <a:solidFill>
                    <a:prstClr val="black"/>
                  </a:solidFill>
                  <a:effectLst/>
                  <a:uLnTx/>
                  <a:uFillTx/>
                  <a:latin typeface="黑体" panose="02010609060101010101" charset="-122"/>
                  <a:ea typeface="黑体" panose="02010609060101010101" charset="-122"/>
                  <a:cs typeface="+mn-cs"/>
                </a:rPr>
                <a:t>99</a:t>
              </a:r>
              <a:r>
                <a:rPr kumimoji="0" lang="zh-CN" altLang="en-US" sz="2400" b="1" i="0" u="none" strike="noStrike" kern="1200" cap="none" spc="0" normalizeH="0" baseline="0" noProof="0" dirty="0" smtClean="0">
                  <a:ln>
                    <a:noFill/>
                  </a:ln>
                  <a:solidFill>
                    <a:prstClr val="black"/>
                  </a:solidFill>
                  <a:effectLst/>
                  <a:uLnTx/>
                  <a:uFillTx/>
                  <a:latin typeface="黑体" panose="02010609060101010101" charset="-122"/>
                  <a:ea typeface="黑体" panose="02010609060101010101" charset="-122"/>
                  <a:cs typeface="+mn-cs"/>
                </a:rPr>
                <a:t>万</a:t>
              </a:r>
              <a:endParaRPr kumimoji="0" lang="zh-CN" altLang="en-US" sz="2400" b="1" i="0" u="none" strike="noStrike" kern="1200" cap="none" spc="0" normalizeH="0" baseline="0" noProof="0" dirty="0">
                <a:ln>
                  <a:noFill/>
                </a:ln>
                <a:solidFill>
                  <a:prstClr val="black"/>
                </a:solidFill>
                <a:effectLst/>
                <a:uLnTx/>
                <a:uFillTx/>
                <a:latin typeface="黑体" panose="02010609060101010101" charset="-122"/>
                <a:ea typeface="黑体" panose="02010609060101010101" charset="-122"/>
                <a:cs typeface="+mn-cs"/>
              </a:endParaRPr>
            </a:p>
          </p:txBody>
        </p:sp>
        <p:sp>
          <p:nvSpPr>
            <p:cNvPr id="15" name="圆角矩形 14"/>
            <p:cNvSpPr/>
            <p:nvPr/>
          </p:nvSpPr>
          <p:spPr>
            <a:xfrm>
              <a:off x="1162043" y="1530420"/>
              <a:ext cx="1836057" cy="1690914"/>
            </a:xfrm>
            <a:prstGeom prst="roundRect">
              <a:avLst/>
            </a:prstGeom>
            <a:noFill/>
            <a:ln w="19050">
              <a:solidFill>
                <a:schemeClr val="tx1">
                  <a:lumMod val="95000"/>
                  <a:lumOff val="5000"/>
                </a:schemeClr>
              </a:solidFill>
            </a:ln>
          </p:spPr>
          <p:txBody>
            <a:bodyPr wrap="square"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8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员工们</a:t>
              </a:r>
              <a:endParaRPr kumimoji="0" lang="zh-CN" altLang="en-US"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cxnSp>
          <p:nvCxnSpPr>
            <p:cNvPr id="17" name="肘形连接符 16"/>
            <p:cNvCxnSpPr>
              <a:stCxn id="6" idx="1"/>
              <a:endCxn id="15" idx="2"/>
            </p:cNvCxnSpPr>
            <p:nvPr/>
          </p:nvCxnSpPr>
          <p:spPr>
            <a:xfrm rot="10800000">
              <a:off x="2080073" y="3221335"/>
              <a:ext cx="2328641" cy="2170723"/>
            </a:xfrm>
            <a:prstGeom prst="bentConnector2">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2071447" y="4930391"/>
              <a:ext cx="2448386"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个税核定：</a:t>
              </a:r>
              <a:r>
                <a:rPr kumimoji="0" lang="en-US" altLang="zh-CN"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0.6%</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19" name="文本框 18"/>
            <p:cNvSpPr txBox="1"/>
            <p:nvPr/>
          </p:nvSpPr>
          <p:spPr>
            <a:xfrm>
              <a:off x="1551648" y="3218542"/>
              <a:ext cx="528423" cy="2336537"/>
            </a:xfrm>
            <a:prstGeom prst="rect">
              <a:avLst/>
            </a:prstGeom>
            <a:noFill/>
          </p:spPr>
          <p:txBody>
            <a:bodyPr wrap="square" rtlCol="0">
              <a:spAutoFit/>
            </a:bodyPr>
            <a:lstStyle/>
            <a:p>
              <a:pPr marL="0" marR="0" lvl="0" indent="0" algn="l" defTabSz="914400" rtl="0" eaLnBrk="0" fontAlgn="base" latinLnBrk="0" hangingPunct="0">
                <a:lnSpc>
                  <a:spcPts val="2500"/>
                </a:lnSpc>
                <a:spcBef>
                  <a:spcPct val="0"/>
                </a:spcBef>
                <a:spcAft>
                  <a:spcPct val="0"/>
                </a:spcAft>
                <a:buClrTx/>
                <a:buSzTx/>
                <a:buFontTx/>
                <a:buNone/>
                <a:defRPr/>
              </a:pPr>
              <a:r>
                <a:rPr kumimoji="0" lang="zh-CN" altLang="en-US" sz="2400" b="0" i="0" u="none" strike="noStrike" kern="1200" cap="none" spc="0" normalizeH="0" baseline="0" noProof="0" dirty="0" smtClean="0">
                  <a:ln>
                    <a:noFill/>
                  </a:ln>
                  <a:solidFill>
                    <a:prstClr val="black"/>
                  </a:solidFill>
                  <a:effectLst/>
                  <a:uLnTx/>
                  <a:uFillTx/>
                  <a:latin typeface="微软雅黑" panose="020B0503020204020204" pitchFamily="34" charset="-122"/>
                  <a:ea typeface="微软雅黑" panose="020B0503020204020204" pitchFamily="34" charset="-122"/>
                  <a:cs typeface="+mn-cs"/>
                </a:rPr>
                <a:t>扣税后发给员工</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方案</a:t>
            </a:r>
            <a:r>
              <a:rPr lang="en-US" altLang="zh-CN" dirty="0" smtClean="0"/>
              <a:t>2</a:t>
            </a:r>
            <a:r>
              <a:rPr lang="zh-CN" altLang="en-US" dirty="0" smtClean="0"/>
              <a:t>：公司</a:t>
            </a:r>
            <a:r>
              <a:rPr lang="zh-CN" altLang="en-US" dirty="0"/>
              <a:t>拆分成</a:t>
            </a:r>
            <a:r>
              <a:rPr lang="en-US" altLang="zh-CN" dirty="0"/>
              <a:t>2</a:t>
            </a:r>
            <a:r>
              <a:rPr lang="zh-CN" altLang="en-US" dirty="0" smtClean="0"/>
              <a:t>家</a:t>
            </a:r>
            <a:endParaRPr lang="zh-CN" altLang="en-US" dirty="0"/>
          </a:p>
        </p:txBody>
      </p:sp>
      <p:sp>
        <p:nvSpPr>
          <p:cNvPr id="3" name="内容占位符 2"/>
          <p:cNvSpPr>
            <a:spLocks noGrp="1"/>
          </p:cNvSpPr>
          <p:nvPr>
            <p:ph idx="1"/>
          </p:nvPr>
        </p:nvSpPr>
        <p:spPr>
          <a:xfrm>
            <a:off x="87086" y="1023258"/>
            <a:ext cx="12104914" cy="5781904"/>
          </a:xfrm>
        </p:spPr>
        <p:txBody>
          <a:bodyPr/>
          <a:lstStyle/>
          <a:p>
            <a:r>
              <a:rPr lang="en-US" altLang="zh-CN" sz="2800" dirty="0" smtClean="0"/>
              <a:t>【</a:t>
            </a:r>
            <a:r>
              <a:rPr lang="zh-CN" altLang="en-US" sz="2800" dirty="0" smtClean="0"/>
              <a:t>案例</a:t>
            </a:r>
            <a:r>
              <a:rPr lang="en-US" altLang="zh-CN" sz="2800" dirty="0" smtClean="0"/>
              <a:t>】</a:t>
            </a:r>
            <a:r>
              <a:rPr lang="zh-CN" altLang="en-US" sz="2800" dirty="0" smtClean="0"/>
              <a:t>某员工要领</a:t>
            </a:r>
            <a:r>
              <a:rPr lang="en-US" altLang="zh-CN" sz="2800" dirty="0" smtClean="0"/>
              <a:t>15000</a:t>
            </a:r>
            <a:r>
              <a:rPr lang="zh-CN" altLang="en-US" sz="2800" dirty="0" smtClean="0"/>
              <a:t>元的工资，原社保按</a:t>
            </a:r>
            <a:r>
              <a:rPr lang="en-US" altLang="zh-CN" sz="2800" dirty="0" smtClean="0"/>
              <a:t>15000</a:t>
            </a:r>
            <a:r>
              <a:rPr lang="zh-CN" altLang="en-US" sz="2800" dirty="0" smtClean="0"/>
              <a:t>基数，降低方案如下：</a:t>
            </a:r>
            <a:endParaRPr lang="en-US" altLang="zh-CN" sz="2800" dirty="0" smtClean="0"/>
          </a:p>
          <a:p>
            <a:r>
              <a:rPr lang="zh-CN" altLang="en-US" sz="2800" dirty="0" smtClean="0"/>
              <a:t>第一步：公司拆分为</a:t>
            </a:r>
            <a:r>
              <a:rPr lang="en-US" altLang="zh-CN" sz="2800" dirty="0" smtClean="0"/>
              <a:t>A</a:t>
            </a:r>
            <a:r>
              <a:rPr lang="zh-CN" altLang="en-US" sz="2800" dirty="0" smtClean="0"/>
              <a:t>、</a:t>
            </a:r>
            <a:r>
              <a:rPr lang="en-US" altLang="zh-CN" sz="2800" dirty="0" smtClean="0"/>
              <a:t>B</a:t>
            </a:r>
            <a:r>
              <a:rPr lang="zh-CN" altLang="en-US" sz="2800" dirty="0" smtClean="0"/>
              <a:t>两家公司。</a:t>
            </a:r>
            <a:endParaRPr lang="en-US" altLang="zh-CN" sz="2800" dirty="0" smtClean="0"/>
          </a:p>
          <a:p>
            <a:r>
              <a:rPr lang="zh-CN" altLang="en-US" sz="2800" dirty="0" smtClean="0"/>
              <a:t>第二步：</a:t>
            </a:r>
            <a:r>
              <a:rPr lang="en-US" altLang="zh-CN" sz="2800" dirty="0" smtClean="0"/>
              <a:t>A</a:t>
            </a:r>
            <a:r>
              <a:rPr lang="zh-CN" altLang="en-US" sz="2800" dirty="0" smtClean="0"/>
              <a:t>公司，发工资</a:t>
            </a:r>
            <a:r>
              <a:rPr lang="en-US" altLang="zh-CN" sz="2800" dirty="0" smtClean="0"/>
              <a:t>6000</a:t>
            </a:r>
            <a:r>
              <a:rPr lang="zh-CN" altLang="en-US" sz="2800" dirty="0" smtClean="0"/>
              <a:t>元。</a:t>
            </a:r>
            <a:endParaRPr lang="en-US" altLang="zh-CN" sz="2800" dirty="0" smtClean="0"/>
          </a:p>
          <a:p>
            <a:pPr lvl="1"/>
            <a:r>
              <a:rPr lang="zh-CN" altLang="en-US" sz="2400" dirty="0" smtClean="0"/>
              <a:t>按</a:t>
            </a:r>
            <a:r>
              <a:rPr lang="en-US" altLang="zh-CN" sz="2400" dirty="0" smtClean="0"/>
              <a:t>6000</a:t>
            </a:r>
            <a:r>
              <a:rPr lang="zh-CN" altLang="en-US" sz="2400" dirty="0" smtClean="0"/>
              <a:t>元发工资，交个税、交社保。</a:t>
            </a:r>
            <a:endParaRPr lang="en-US" altLang="zh-CN" sz="2400" dirty="0" smtClean="0"/>
          </a:p>
          <a:p>
            <a:pPr lvl="1"/>
            <a:r>
              <a:rPr lang="zh-CN" altLang="en-US" sz="2400" dirty="0" smtClean="0"/>
              <a:t>个税金额：（</a:t>
            </a:r>
            <a:r>
              <a:rPr lang="en-US" altLang="zh-CN" sz="2400" dirty="0" smtClean="0"/>
              <a:t>6000-5000-</a:t>
            </a:r>
            <a:r>
              <a:rPr lang="zh-CN" altLang="en-US" sz="2400" dirty="0" smtClean="0"/>
              <a:t>其他附加扣除）</a:t>
            </a:r>
            <a:r>
              <a:rPr lang="en-US" altLang="zh-CN" sz="2400" dirty="0" smtClean="0"/>
              <a:t>*3%</a:t>
            </a:r>
            <a:endParaRPr lang="en-US" altLang="zh-CN" sz="2400" dirty="0" smtClean="0"/>
          </a:p>
          <a:p>
            <a:r>
              <a:rPr lang="zh-CN" altLang="en-US" sz="2800" dirty="0" smtClean="0"/>
              <a:t>第三步：</a:t>
            </a:r>
            <a:r>
              <a:rPr lang="en-US" altLang="zh-CN" sz="2800" dirty="0" smtClean="0"/>
              <a:t>B</a:t>
            </a:r>
            <a:r>
              <a:rPr lang="zh-CN" altLang="en-US" sz="2800" dirty="0" smtClean="0"/>
              <a:t>公司</a:t>
            </a:r>
            <a:r>
              <a:rPr lang="zh-CN" altLang="en-US" sz="2800" dirty="0"/>
              <a:t>，</a:t>
            </a:r>
            <a:r>
              <a:rPr lang="zh-CN" altLang="en-US" sz="2800" dirty="0" smtClean="0"/>
              <a:t>发工资</a:t>
            </a:r>
            <a:r>
              <a:rPr lang="en-US" altLang="zh-CN" sz="2800" dirty="0" smtClean="0"/>
              <a:t>9000</a:t>
            </a:r>
            <a:r>
              <a:rPr lang="zh-CN" altLang="en-US" sz="2800" dirty="0" smtClean="0"/>
              <a:t>元。</a:t>
            </a:r>
            <a:endParaRPr lang="en-US" altLang="zh-CN" sz="2800" dirty="0" smtClean="0"/>
          </a:p>
          <a:p>
            <a:pPr lvl="1"/>
            <a:r>
              <a:rPr lang="zh-CN" altLang="en-US" sz="2400" dirty="0" smtClean="0"/>
              <a:t>按</a:t>
            </a:r>
            <a:r>
              <a:rPr lang="en-US" altLang="zh-CN" sz="2400" dirty="0" smtClean="0"/>
              <a:t>9000</a:t>
            </a:r>
            <a:r>
              <a:rPr lang="zh-CN" altLang="en-US" sz="2400" dirty="0" smtClean="0"/>
              <a:t>元发工资，交个税，不交社保。</a:t>
            </a:r>
            <a:endParaRPr lang="en-US" altLang="zh-CN" sz="2400" dirty="0" smtClean="0"/>
          </a:p>
          <a:p>
            <a:pPr lvl="1"/>
            <a:r>
              <a:rPr lang="zh-CN" altLang="en-US" sz="2400" dirty="0" smtClean="0"/>
              <a:t>个税金额：（</a:t>
            </a:r>
            <a:r>
              <a:rPr lang="en-US" altLang="zh-CN" sz="2400" dirty="0" smtClean="0"/>
              <a:t>9000-5000-</a:t>
            </a:r>
            <a:r>
              <a:rPr lang="zh-CN" altLang="en-US" sz="2400" dirty="0" smtClean="0"/>
              <a:t>其他）</a:t>
            </a:r>
            <a:r>
              <a:rPr lang="en-US" altLang="zh-CN" sz="2400" dirty="0"/>
              <a:t>*3</a:t>
            </a:r>
            <a:r>
              <a:rPr lang="en-US" altLang="zh-CN" sz="2400" dirty="0" smtClean="0"/>
              <a:t>%</a:t>
            </a:r>
            <a:endParaRPr lang="en-US" altLang="zh-CN" sz="2400" dirty="0" smtClean="0"/>
          </a:p>
          <a:p>
            <a:r>
              <a:rPr lang="zh-CN" altLang="en-US" sz="2800" dirty="0" smtClean="0"/>
              <a:t>第四步：次年</a:t>
            </a:r>
            <a:r>
              <a:rPr lang="en-US" altLang="zh-CN" sz="2800" dirty="0" smtClean="0"/>
              <a:t>3-6</a:t>
            </a:r>
            <a:r>
              <a:rPr lang="zh-CN" altLang="en-US" sz="2800" dirty="0" smtClean="0"/>
              <a:t>月员工个人申报</a:t>
            </a:r>
            <a:endParaRPr lang="en-US" altLang="zh-CN" sz="2800" dirty="0" smtClean="0"/>
          </a:p>
          <a:p>
            <a:pPr lvl="1"/>
            <a:r>
              <a:rPr lang="zh-CN" altLang="en-US" sz="2400" dirty="0" smtClean="0"/>
              <a:t>个税汇算清缴：（</a:t>
            </a:r>
            <a:r>
              <a:rPr lang="en-US" altLang="zh-CN" sz="2400" dirty="0" smtClean="0"/>
              <a:t>15000-5000-</a:t>
            </a:r>
            <a:r>
              <a:rPr lang="zh-CN" altLang="en-US" sz="2400" dirty="0" smtClean="0"/>
              <a:t>其他附加扣除）</a:t>
            </a:r>
            <a:r>
              <a:rPr lang="en-US" altLang="zh-CN" sz="2400" dirty="0" smtClean="0"/>
              <a:t>*</a:t>
            </a:r>
            <a:r>
              <a:rPr lang="zh-CN" altLang="en-US" sz="2400" dirty="0" smtClean="0"/>
              <a:t>税率</a:t>
            </a:r>
            <a:r>
              <a:rPr lang="en-US" altLang="zh-CN" sz="2400" dirty="0" smtClean="0"/>
              <a:t>-A</a:t>
            </a:r>
            <a:r>
              <a:rPr lang="zh-CN" altLang="en-US" sz="2400" dirty="0" smtClean="0"/>
              <a:t>公司已交个税</a:t>
            </a:r>
            <a:r>
              <a:rPr lang="en-US" altLang="zh-CN" sz="2400" dirty="0" smtClean="0"/>
              <a:t>-B</a:t>
            </a:r>
            <a:r>
              <a:rPr lang="zh-CN" altLang="en-US" sz="2400" dirty="0" smtClean="0"/>
              <a:t>公司</a:t>
            </a:r>
            <a:r>
              <a:rPr lang="en-US" altLang="zh-CN" sz="2400" dirty="0" smtClean="0"/>
              <a:t>=</a:t>
            </a:r>
            <a:r>
              <a:rPr lang="zh-CN" altLang="en-US" sz="2400" dirty="0" smtClean="0"/>
              <a:t>应缴个税</a:t>
            </a:r>
            <a:endParaRPr lang="en-US" altLang="zh-CN" sz="2400" dirty="0" smtClean="0"/>
          </a:p>
          <a:p>
            <a:endParaRPr lang="en-US" altLang="zh-CN" sz="2800" dirty="0"/>
          </a:p>
          <a:p>
            <a:pPr lvl="1"/>
            <a:endParaRPr lang="zh-CN"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案例：餐饮企业的社保问题方案</a:t>
            </a:r>
            <a:endParaRPr lang="zh-CN" altLang="en-US" dirty="0"/>
          </a:p>
        </p:txBody>
      </p:sp>
      <p:sp>
        <p:nvSpPr>
          <p:cNvPr id="3" name="内容占位符 2"/>
          <p:cNvSpPr>
            <a:spLocks noGrp="1"/>
          </p:cNvSpPr>
          <p:nvPr>
            <p:ph idx="1"/>
          </p:nvPr>
        </p:nvSpPr>
        <p:spPr>
          <a:xfrm>
            <a:off x="101600" y="1119639"/>
            <a:ext cx="12058754" cy="5070703"/>
          </a:xfrm>
        </p:spPr>
        <p:txBody>
          <a:bodyPr/>
          <a:lstStyle/>
          <a:p>
            <a:r>
              <a:rPr lang="en-US" altLang="zh-CN" dirty="0" smtClean="0"/>
              <a:t>【</a:t>
            </a:r>
            <a:r>
              <a:rPr lang="zh-CN" altLang="en-US" dirty="0" smtClean="0"/>
              <a:t>案例</a:t>
            </a:r>
            <a:r>
              <a:rPr lang="en-US" altLang="zh-CN" dirty="0" smtClean="0"/>
              <a:t>】</a:t>
            </a:r>
            <a:r>
              <a:rPr lang="zh-CN" altLang="en-US" dirty="0" smtClean="0"/>
              <a:t>餐饮</a:t>
            </a:r>
            <a:r>
              <a:rPr lang="en-US" altLang="zh-CN" dirty="0" smtClean="0"/>
              <a:t>A</a:t>
            </a:r>
            <a:r>
              <a:rPr lang="zh-CN" altLang="en-US" dirty="0" smtClean="0"/>
              <a:t>企业，一般纳税人，厨师</a:t>
            </a:r>
            <a:r>
              <a:rPr lang="en-US" altLang="zh-CN" dirty="0" smtClean="0"/>
              <a:t>+</a:t>
            </a:r>
            <a:r>
              <a:rPr lang="zh-CN" altLang="en-US" dirty="0" smtClean="0"/>
              <a:t>服务员，社保金额比较高，属于劳动密集型企业。</a:t>
            </a:r>
            <a:endParaRPr lang="en-US" altLang="zh-CN" dirty="0" smtClean="0"/>
          </a:p>
          <a:p>
            <a:r>
              <a:rPr lang="zh-CN" altLang="en-US" dirty="0" smtClean="0"/>
              <a:t>解决方案如下：</a:t>
            </a:r>
            <a:endParaRPr lang="en-US" altLang="zh-CN" dirty="0" smtClean="0"/>
          </a:p>
          <a:p>
            <a:pPr lvl="1"/>
            <a:r>
              <a:rPr lang="zh-CN" altLang="en-US" dirty="0" smtClean="0"/>
              <a:t>第一步：新成立餐饮管理服务</a:t>
            </a:r>
            <a:r>
              <a:rPr lang="en-US" altLang="zh-CN" dirty="0" smtClean="0"/>
              <a:t>B</a:t>
            </a:r>
            <a:r>
              <a:rPr lang="zh-CN" altLang="en-US" dirty="0" smtClean="0"/>
              <a:t>公司</a:t>
            </a:r>
            <a:endParaRPr lang="en-US" altLang="zh-CN" dirty="0" smtClean="0"/>
          </a:p>
          <a:p>
            <a:pPr lvl="1"/>
            <a:r>
              <a:rPr lang="zh-CN" altLang="en-US" dirty="0" smtClean="0"/>
              <a:t>第二步：厨师</a:t>
            </a:r>
            <a:r>
              <a:rPr lang="en-US" altLang="zh-CN" dirty="0" smtClean="0"/>
              <a:t>+</a:t>
            </a:r>
            <a:r>
              <a:rPr lang="zh-CN" altLang="en-US" dirty="0" smtClean="0"/>
              <a:t>服务员，是管理服务</a:t>
            </a:r>
            <a:r>
              <a:rPr lang="en-US" altLang="zh-CN" dirty="0" smtClean="0"/>
              <a:t>B</a:t>
            </a:r>
            <a:r>
              <a:rPr lang="zh-CN" altLang="en-US" dirty="0" smtClean="0"/>
              <a:t>公司的员工，发“基本工资</a:t>
            </a:r>
            <a:r>
              <a:rPr lang="en-US" altLang="zh-CN" dirty="0" smtClean="0"/>
              <a:t>+</a:t>
            </a:r>
            <a:r>
              <a:rPr lang="zh-CN" altLang="en-US" dirty="0" smtClean="0"/>
              <a:t>社保”</a:t>
            </a:r>
            <a:endParaRPr lang="en-US" altLang="zh-CN" dirty="0" smtClean="0"/>
          </a:p>
          <a:p>
            <a:pPr lvl="1"/>
            <a:r>
              <a:rPr lang="zh-CN" altLang="en-US" dirty="0" smtClean="0"/>
              <a:t>第三步：餐饮</a:t>
            </a:r>
            <a:r>
              <a:rPr lang="en-US" altLang="zh-CN" dirty="0" smtClean="0"/>
              <a:t>A</a:t>
            </a:r>
            <a:r>
              <a:rPr lang="zh-CN" altLang="en-US" dirty="0" smtClean="0"/>
              <a:t>企业和管理服务</a:t>
            </a:r>
            <a:r>
              <a:rPr lang="en-US" altLang="zh-CN" dirty="0" smtClean="0"/>
              <a:t>B</a:t>
            </a:r>
            <a:r>
              <a:rPr lang="zh-CN" altLang="en-US" dirty="0" smtClean="0"/>
              <a:t>公司，签订合同：劳务派遣</a:t>
            </a:r>
            <a:r>
              <a:rPr lang="en-US" altLang="zh-CN" dirty="0" smtClean="0"/>
              <a:t>/</a:t>
            </a:r>
            <a:r>
              <a:rPr lang="zh-CN" altLang="en-US" dirty="0" smtClean="0"/>
              <a:t>服务外包。</a:t>
            </a:r>
            <a:endParaRPr lang="en-US" altLang="zh-CN" dirty="0" smtClean="0"/>
          </a:p>
          <a:p>
            <a:pPr marL="457200" lvl="1" indent="0">
              <a:buNone/>
            </a:pPr>
            <a:r>
              <a:rPr lang="zh-CN" altLang="en-US" dirty="0" smtClean="0"/>
              <a:t>服务外包的价格：管理服务</a:t>
            </a:r>
            <a:r>
              <a:rPr lang="en-US" altLang="zh-CN" dirty="0" smtClean="0"/>
              <a:t>B</a:t>
            </a:r>
            <a:r>
              <a:rPr lang="zh-CN" altLang="en-US" dirty="0" smtClean="0"/>
              <a:t>公司员工的“基本工资</a:t>
            </a:r>
            <a:r>
              <a:rPr lang="en-US" altLang="zh-CN" dirty="0"/>
              <a:t>+</a:t>
            </a:r>
            <a:r>
              <a:rPr lang="zh-CN" altLang="en-US" dirty="0"/>
              <a:t>社保</a:t>
            </a:r>
            <a:r>
              <a:rPr lang="zh-CN" altLang="en-US" dirty="0" smtClean="0"/>
              <a:t>” </a:t>
            </a:r>
            <a:r>
              <a:rPr lang="en-US" altLang="zh-CN" dirty="0" smtClean="0"/>
              <a:t>+ 10%~20%</a:t>
            </a:r>
            <a:endParaRPr lang="en-US" altLang="zh-CN" dirty="0" smtClean="0"/>
          </a:p>
          <a:p>
            <a:pPr marL="457200" lvl="1" indent="0">
              <a:buNone/>
            </a:pPr>
            <a:r>
              <a:rPr lang="zh-CN" altLang="en-US" dirty="0" smtClean="0"/>
              <a:t>合同约定：</a:t>
            </a:r>
            <a:endParaRPr lang="en-US" altLang="zh-CN" dirty="0" smtClean="0"/>
          </a:p>
          <a:p>
            <a:pPr marL="457200" lvl="1" indent="0">
              <a:buNone/>
            </a:pPr>
            <a:r>
              <a:rPr lang="zh-CN" altLang="en-US" dirty="0" smtClean="0"/>
              <a:t>（</a:t>
            </a:r>
            <a:r>
              <a:rPr lang="en-US" altLang="zh-CN" dirty="0" smtClean="0"/>
              <a:t>1</a:t>
            </a:r>
            <a:r>
              <a:rPr lang="zh-CN" altLang="en-US" dirty="0" smtClean="0"/>
              <a:t>）价格为 </a:t>
            </a:r>
            <a:r>
              <a:rPr lang="en-US" altLang="zh-CN" dirty="0" smtClean="0"/>
              <a:t>5</a:t>
            </a:r>
            <a:r>
              <a:rPr lang="zh-CN" altLang="en-US" dirty="0" smtClean="0"/>
              <a:t>天</a:t>
            </a:r>
            <a:r>
              <a:rPr lang="en-US" altLang="zh-CN" dirty="0" smtClean="0"/>
              <a:t>*8</a:t>
            </a:r>
            <a:r>
              <a:rPr lang="zh-CN" altLang="en-US" dirty="0" smtClean="0"/>
              <a:t>小时。</a:t>
            </a:r>
            <a:br>
              <a:rPr lang="en-US" altLang="zh-CN" dirty="0" smtClean="0"/>
            </a:br>
            <a:r>
              <a:rPr lang="zh-CN" altLang="en-US" dirty="0" smtClean="0"/>
              <a:t>（</a:t>
            </a:r>
            <a:r>
              <a:rPr lang="en-US" altLang="zh-CN" dirty="0" smtClean="0"/>
              <a:t>2</a:t>
            </a:r>
            <a:r>
              <a:rPr lang="zh-CN" altLang="en-US" dirty="0" smtClean="0"/>
              <a:t>）加班</a:t>
            </a:r>
            <a:r>
              <a:rPr lang="en-US" altLang="zh-CN" dirty="0" smtClean="0"/>
              <a:t>+</a:t>
            </a:r>
            <a:r>
              <a:rPr lang="zh-CN" altLang="en-US" dirty="0" smtClean="0"/>
              <a:t>节假日的薪酬，由餐饮企业另行支付</a:t>
            </a:r>
            <a:r>
              <a:rPr lang="en-US" altLang="zh-CN" dirty="0" smtClean="0"/>
              <a:t>——</a:t>
            </a:r>
            <a:r>
              <a:rPr lang="zh-CN" altLang="en-US" dirty="0" smtClean="0"/>
              <a:t>厨师</a:t>
            </a:r>
            <a:r>
              <a:rPr lang="en-US" altLang="zh-CN" dirty="0" smtClean="0"/>
              <a:t>+</a:t>
            </a:r>
            <a:r>
              <a:rPr lang="zh-CN" altLang="en-US" dirty="0" smtClean="0"/>
              <a:t>服务员的工资，交个税，不缴社保。</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案例：落地方案</a:t>
            </a:r>
            <a:endParaRPr lang="zh-CN" altLang="en-US" dirty="0"/>
          </a:p>
        </p:txBody>
      </p:sp>
      <p:sp>
        <p:nvSpPr>
          <p:cNvPr id="3" name="内容占位符 2"/>
          <p:cNvSpPr>
            <a:spLocks noGrp="1"/>
          </p:cNvSpPr>
          <p:nvPr>
            <p:ph idx="1"/>
          </p:nvPr>
        </p:nvSpPr>
        <p:spPr/>
        <p:txBody>
          <a:bodyPr/>
          <a:lstStyle/>
          <a:p>
            <a:r>
              <a:rPr lang="zh-CN" altLang="en-US" dirty="0" smtClean="0"/>
              <a:t>会计师事务所</a:t>
            </a:r>
            <a:r>
              <a:rPr lang="en-US" altLang="zh-CN" dirty="0" smtClean="0"/>
              <a:t>+</a:t>
            </a:r>
            <a:r>
              <a:rPr lang="zh-CN" altLang="en-US" dirty="0" smtClean="0"/>
              <a:t>税务师事务所</a:t>
            </a:r>
            <a:r>
              <a:rPr lang="en-US" altLang="zh-CN" dirty="0" smtClean="0"/>
              <a:t>+</a:t>
            </a:r>
            <a:r>
              <a:rPr lang="zh-CN" altLang="en-US" dirty="0" smtClean="0"/>
              <a:t>咨询公司</a:t>
            </a:r>
            <a:endParaRPr lang="en-US" altLang="zh-CN" dirty="0" smtClean="0"/>
          </a:p>
          <a:p>
            <a:r>
              <a:rPr lang="zh-CN" altLang="en-US" dirty="0" smtClean="0"/>
              <a:t>员工领工资薪酬，</a:t>
            </a:r>
            <a:r>
              <a:rPr lang="zh-CN" altLang="en-US" dirty="0"/>
              <a:t>解决办法：</a:t>
            </a:r>
            <a:endParaRPr lang="en-US" altLang="zh-CN" dirty="0" smtClean="0"/>
          </a:p>
          <a:p>
            <a:pPr lvl="1"/>
            <a:r>
              <a:rPr lang="zh-CN" altLang="en-US" dirty="0" smtClean="0"/>
              <a:t>会计师事务所、税务师事务所，分别发工资</a:t>
            </a:r>
            <a:endParaRPr lang="en-US" altLang="zh-CN" dirty="0" smtClean="0"/>
          </a:p>
          <a:p>
            <a:pPr lvl="1"/>
            <a:r>
              <a:rPr lang="zh-CN" altLang="en-US" dirty="0" smtClean="0"/>
              <a:t>其中一家公司上社保。</a:t>
            </a:r>
            <a:endParaRPr lang="en-US" altLang="zh-CN" dirty="0" smtClean="0"/>
          </a:p>
          <a:p>
            <a:pPr lvl="1"/>
            <a:r>
              <a:rPr lang="zh-CN" altLang="en-US" dirty="0" smtClean="0"/>
              <a:t>会计师事务所：出报告</a:t>
            </a:r>
            <a:r>
              <a:rPr lang="en-US" altLang="zh-CN" dirty="0" smtClean="0"/>
              <a:t>+</a:t>
            </a:r>
            <a:r>
              <a:rPr lang="zh-CN" altLang="en-US" dirty="0" smtClean="0"/>
              <a:t>底稿   员工签字</a:t>
            </a:r>
            <a:endParaRPr lang="en-US" altLang="zh-CN" dirty="0" smtClean="0"/>
          </a:p>
          <a:p>
            <a:pPr lvl="1"/>
            <a:r>
              <a:rPr lang="zh-CN" altLang="en-US" dirty="0" smtClean="0"/>
              <a:t>税务师事务所：出报告</a:t>
            </a:r>
            <a:r>
              <a:rPr lang="en-US" altLang="zh-CN" dirty="0" smtClean="0"/>
              <a:t>+</a:t>
            </a:r>
            <a:r>
              <a:rPr lang="zh-CN" altLang="en-US" dirty="0" smtClean="0"/>
              <a:t>底稿   员工签字</a:t>
            </a:r>
            <a:endParaRPr lang="en-US" altLang="zh-CN" dirty="0" smtClean="0"/>
          </a:p>
          <a:p>
            <a:r>
              <a:rPr lang="zh-CN" altLang="en-US" dirty="0" smtClean="0"/>
              <a:t>注意事项：</a:t>
            </a:r>
            <a:endParaRPr lang="en-US" altLang="zh-CN" dirty="0" smtClean="0"/>
          </a:p>
          <a:p>
            <a:pPr lvl="1"/>
            <a:r>
              <a:rPr lang="zh-CN" altLang="en-US" dirty="0" smtClean="0"/>
              <a:t>有材料（不仅仅有劳务合同。能证明</a:t>
            </a:r>
            <a:r>
              <a:rPr lang="en-US" altLang="zh-CN" dirty="0" smtClean="0"/>
              <a:t>2</a:t>
            </a:r>
            <a:r>
              <a:rPr lang="zh-CN" altLang="en-US" dirty="0" smtClean="0"/>
              <a:t>个单位上班）</a:t>
            </a:r>
            <a:endParaRPr lang="en-US" altLang="zh-CN" dirty="0" smtClean="0"/>
          </a:p>
          <a:p>
            <a:pPr lvl="1"/>
            <a:r>
              <a:rPr lang="zh-CN" altLang="en-US" dirty="0" smtClean="0"/>
              <a:t>如何证明？</a:t>
            </a:r>
            <a:endParaRPr lang="en-US" altLang="zh-CN" dirty="0" smtClean="0"/>
          </a:p>
          <a:p>
            <a:pPr lvl="2"/>
            <a:r>
              <a:rPr lang="zh-CN" altLang="en-US" dirty="0" smtClean="0"/>
              <a:t>如：中秋发月饼：本来要发两盒的，改成一个单位计一盒成本。</a:t>
            </a:r>
            <a:endParaRPr lang="en-US" altLang="zh-CN" dirty="0" smtClean="0"/>
          </a:p>
          <a:p>
            <a:pPr lvl="2"/>
            <a:r>
              <a:rPr lang="zh-CN" altLang="en-US" dirty="0" smtClean="0"/>
              <a:t>如：评优秀员工：给员工两本证书。</a:t>
            </a:r>
            <a:endParaRPr lang="en-US" altLang="zh-CN"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方案</a:t>
            </a:r>
            <a:r>
              <a:rPr lang="en-US" altLang="zh-CN" dirty="0"/>
              <a:t>3</a:t>
            </a:r>
            <a:r>
              <a:rPr lang="zh-CN" altLang="en-US" dirty="0"/>
              <a:t>：每年辞退一</a:t>
            </a:r>
            <a:r>
              <a:rPr lang="zh-CN" altLang="en-US" dirty="0" smtClean="0"/>
              <a:t>次</a:t>
            </a:r>
            <a:endParaRPr lang="zh-CN" altLang="en-US" dirty="0"/>
          </a:p>
        </p:txBody>
      </p:sp>
      <p:graphicFrame>
        <p:nvGraphicFramePr>
          <p:cNvPr id="4" name="内容占位符 3"/>
          <p:cNvGraphicFramePr>
            <a:graphicFrameLocks noGrp="1" noChangeAspect="1"/>
          </p:cNvGraphicFramePr>
          <p:nvPr>
            <p:ph idx="1"/>
          </p:nvPr>
        </p:nvGraphicFramePr>
        <p:xfrm>
          <a:off x="9927245" y="1296113"/>
          <a:ext cx="2444403" cy="2096415"/>
        </p:xfrm>
        <a:graphic>
          <a:graphicData uri="http://schemas.openxmlformats.org/presentationml/2006/ole">
            <mc:AlternateContent xmlns:mc="http://schemas.openxmlformats.org/markup-compatibility/2006">
              <mc:Choice xmlns:v="urn:schemas-microsoft-com:vml" Requires="v">
                <p:oleObj spid="_x0000_s2098" name="文档" showAsIcon="1" r:id="rId1" imgW="1600200" imgH="1371600" progId="Word.Document.12">
                  <p:embed/>
                </p:oleObj>
              </mc:Choice>
              <mc:Fallback>
                <p:oleObj name="文档" showAsIcon="1" r:id="rId1" imgW="1600200" imgH="1371600" progId="Word.Document.12">
                  <p:embed/>
                  <p:pic>
                    <p:nvPicPr>
                      <p:cNvPr id="0" name="图片 2094"/>
                      <p:cNvPicPr/>
                      <p:nvPr/>
                    </p:nvPicPr>
                    <p:blipFill>
                      <a:blip r:embed="rId2"/>
                      <a:stretch>
                        <a:fillRect/>
                      </a:stretch>
                    </p:blipFill>
                    <p:spPr>
                      <a:xfrm>
                        <a:off x="9927245" y="1296113"/>
                        <a:ext cx="2444403" cy="2096415"/>
                      </a:xfrm>
                      <a:prstGeom prst="rect">
                        <a:avLst/>
                      </a:prstGeom>
                    </p:spPr>
                  </p:pic>
                </p:oleObj>
              </mc:Fallback>
            </mc:AlternateContent>
          </a:graphicData>
        </a:graphic>
      </p:graphicFrame>
      <p:sp>
        <p:nvSpPr>
          <p:cNvPr id="5" name="矩形 4"/>
          <p:cNvSpPr/>
          <p:nvPr/>
        </p:nvSpPr>
        <p:spPr>
          <a:xfrm>
            <a:off x="135507" y="1084218"/>
            <a:ext cx="10346787" cy="4308872"/>
          </a:xfrm>
          <a:prstGeom prst="rect">
            <a:avLst/>
          </a:prstGeom>
        </p:spPr>
        <p:txBody>
          <a:bodyPr wrap="square">
            <a:spAutoFit/>
          </a:bodyPr>
          <a:lstStyle/>
          <a:p>
            <a:pPr algn="ctr"/>
            <a:r>
              <a:rPr lang="zh-CN" altLang="en-US" sz="3600" b="1" dirty="0">
                <a:solidFill>
                  <a:srgbClr val="FF0000"/>
                </a:solidFill>
              </a:rPr>
              <a:t>根据：职工基本养老保险个人帐户管理暂行办法</a:t>
            </a:r>
            <a:endParaRPr lang="zh-CN" altLang="en-US" sz="3600" b="1" dirty="0">
              <a:solidFill>
                <a:srgbClr val="FF0000"/>
              </a:solidFill>
            </a:endParaRPr>
          </a:p>
          <a:p>
            <a:pPr algn="ctr"/>
            <a:r>
              <a:rPr lang="zh-CN" altLang="en-US" sz="3600" b="1" dirty="0">
                <a:solidFill>
                  <a:srgbClr val="FF0000"/>
                </a:solidFill>
              </a:rPr>
              <a:t>（劳办发</a:t>
            </a:r>
            <a:r>
              <a:rPr lang="en-US" altLang="zh-CN" sz="3600" b="1" dirty="0">
                <a:solidFill>
                  <a:srgbClr val="FF0000"/>
                </a:solidFill>
              </a:rPr>
              <a:t>[1997]116</a:t>
            </a:r>
            <a:r>
              <a:rPr lang="zh-CN" altLang="en-US" sz="3600" b="1" dirty="0">
                <a:solidFill>
                  <a:srgbClr val="FF0000"/>
                </a:solidFill>
              </a:rPr>
              <a:t>号）</a:t>
            </a:r>
            <a:endParaRPr lang="zh-CN" altLang="en-US" sz="3600" b="1" dirty="0">
              <a:solidFill>
                <a:srgbClr val="FF0000"/>
              </a:solidFill>
            </a:endParaRPr>
          </a:p>
          <a:p>
            <a:r>
              <a:rPr lang="zh-CN" altLang="en-US" sz="2800" b="1" dirty="0" smtClean="0">
                <a:solidFill>
                  <a:srgbClr val="7030A0"/>
                </a:solidFill>
              </a:rPr>
              <a:t>职工</a:t>
            </a:r>
            <a:r>
              <a:rPr lang="zh-CN" altLang="en-US" sz="2800" b="1" dirty="0">
                <a:solidFill>
                  <a:srgbClr val="7030A0"/>
                </a:solidFill>
              </a:rPr>
              <a:t>本人一般以上一年度本人月平均工资为个人缴费工资基数（有条件的地区也可以本人上月工资收入为个人缴费工资</a:t>
            </a:r>
            <a:r>
              <a:rPr lang="zh-CN" altLang="en-US" sz="2800" b="1" dirty="0" smtClean="0">
                <a:solidFill>
                  <a:srgbClr val="7030A0"/>
                </a:solidFill>
              </a:rPr>
              <a:t>基数）。</a:t>
            </a:r>
            <a:endParaRPr lang="en-US" altLang="zh-CN" sz="2800" b="1" dirty="0" smtClean="0">
              <a:solidFill>
                <a:srgbClr val="7030A0"/>
              </a:solidFill>
            </a:endParaRPr>
          </a:p>
          <a:p>
            <a:r>
              <a:rPr lang="zh-CN" altLang="en-US" dirty="0" smtClean="0"/>
              <a:t>本人</a:t>
            </a:r>
            <a:r>
              <a:rPr lang="zh-CN" altLang="en-US" dirty="0"/>
              <a:t>月平均工资低于当地职工平均工资</a:t>
            </a:r>
            <a:r>
              <a:rPr lang="en-US" altLang="zh-CN" dirty="0"/>
              <a:t>60</a:t>
            </a:r>
            <a:r>
              <a:rPr lang="zh-CN" altLang="en-US" dirty="0"/>
              <a:t>％的，按当地职工月平均工资的</a:t>
            </a:r>
            <a:r>
              <a:rPr lang="en-US" altLang="zh-CN" dirty="0"/>
              <a:t>60</a:t>
            </a:r>
            <a:r>
              <a:rPr lang="zh-CN" altLang="en-US" dirty="0"/>
              <a:t>％缴费</a:t>
            </a:r>
            <a:r>
              <a:rPr lang="zh-CN" altLang="en-US" dirty="0" smtClean="0"/>
              <a:t>；</a:t>
            </a:r>
            <a:endParaRPr lang="en-US" altLang="zh-CN" dirty="0" smtClean="0"/>
          </a:p>
          <a:p>
            <a:r>
              <a:rPr lang="zh-CN" altLang="en-US" dirty="0" smtClean="0"/>
              <a:t>超过</a:t>
            </a:r>
            <a:r>
              <a:rPr lang="zh-CN" altLang="en-US" dirty="0"/>
              <a:t>当地职工平均工资</a:t>
            </a:r>
            <a:r>
              <a:rPr lang="en-US" altLang="zh-CN" dirty="0"/>
              <a:t>30</a:t>
            </a:r>
            <a:r>
              <a:rPr lang="zh-CN" altLang="en-US" dirty="0"/>
              <a:t>％的，按当地职工月平均工资的</a:t>
            </a:r>
            <a:r>
              <a:rPr lang="en-US" altLang="zh-CN" dirty="0"/>
              <a:t>300</a:t>
            </a:r>
            <a:r>
              <a:rPr lang="zh-CN" altLang="en-US" dirty="0"/>
              <a:t>％缴费，超过部分不记入缴费工资基数，也不记入计发养老金的基数</a:t>
            </a:r>
            <a:r>
              <a:rPr lang="zh-CN" altLang="en-US" dirty="0" smtClean="0"/>
              <a:t>。</a:t>
            </a:r>
            <a:endParaRPr lang="en-US" altLang="zh-CN" dirty="0" smtClean="0"/>
          </a:p>
          <a:p>
            <a:endParaRPr lang="zh-CN" altLang="en-US" dirty="0"/>
          </a:p>
          <a:p>
            <a:r>
              <a:rPr lang="zh-CN" altLang="en-US" sz="2800" b="1" dirty="0" smtClean="0">
                <a:solidFill>
                  <a:srgbClr val="7030A0"/>
                </a:solidFill>
              </a:rPr>
              <a:t>新招</a:t>
            </a:r>
            <a:r>
              <a:rPr lang="zh-CN" altLang="en-US" sz="2800" b="1" dirty="0">
                <a:solidFill>
                  <a:srgbClr val="7030A0"/>
                </a:solidFill>
              </a:rPr>
              <a:t>职工（包括研究生、大学生、大中专毕业生等）以起薪当月工资收入作为缴费工资基数</a:t>
            </a:r>
            <a:r>
              <a:rPr lang="zh-CN" altLang="en-US" dirty="0"/>
              <a:t>；从第二年起，按上一年实发工资的月平均工资作为缴费工资基数</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81965" y="176530"/>
            <a:ext cx="11205845" cy="847090"/>
          </a:xfrm>
        </p:spPr>
        <p:txBody>
          <a:bodyPr/>
          <a:lstStyle/>
          <a:p>
            <a:r>
              <a:rPr>
                <a:sym typeface="+mn-ea"/>
              </a:rPr>
              <a:t>方案</a:t>
            </a:r>
            <a:r>
              <a:rPr lang="en-US" altLang="zh-CN">
                <a:sym typeface="+mn-ea"/>
              </a:rPr>
              <a:t>4</a:t>
            </a:r>
            <a:r>
              <a:rPr>
                <a:sym typeface="+mn-ea"/>
              </a:rPr>
              <a:t>：灵活用工平台</a:t>
            </a:r>
            <a:br>
              <a:rPr lang="zh-CN" altLang="en-US" dirty="0"/>
            </a:br>
            <a:endParaRPr lang="zh-CN" altLang="en-US"/>
          </a:p>
        </p:txBody>
      </p:sp>
      <p:sp>
        <p:nvSpPr>
          <p:cNvPr id="5" name="内容占位符 4"/>
          <p:cNvSpPr>
            <a:spLocks noGrp="1"/>
          </p:cNvSpPr>
          <p:nvPr>
            <p:ph idx="1"/>
          </p:nvPr>
        </p:nvSpPr>
        <p:spPr>
          <a:xfrm>
            <a:off x="88900" y="946785"/>
            <a:ext cx="11962130" cy="5355590"/>
          </a:xfrm>
        </p:spPr>
        <p:txBody>
          <a:bodyPr/>
          <a:lstStyle/>
          <a:p>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一、原无社保的：</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a:latin typeface="微软雅黑" panose="020B0503020204020204" pitchFamily="34" charset="-122"/>
                <a:ea typeface="微软雅黑" panose="020B0503020204020204" pitchFamily="34" charset="-122"/>
                <a:cs typeface="微软雅黑" panose="020B0503020204020204" pitchFamily="34" charset="-122"/>
              </a:rPr>
              <a:t>解决办法：灵活用工平台</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方案</a:t>
            </a:r>
            <a:r>
              <a:rPr lang="en-US" altLang="zh-CN"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：发生工伤，不找用工平台：</a:t>
            </a:r>
            <a:endPar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endParaRPr>
          </a:p>
          <a:p>
            <a:pPr lvl="2"/>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10</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元</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月人</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交给</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社保机构</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灵活用工社保</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非全日制社保</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核定</a:t>
            </a: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rPr>
              <a:t>适合：网红、直播、兼职讲师等。</a:t>
            </a: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endPar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endParaRPr>
          </a:p>
          <a:p>
            <a:pPr lvl="1"/>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方案</a:t>
            </a:r>
            <a:r>
              <a:rPr lang="en-US" altLang="zh-CN"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rPr>
              <a:t>：所有风险，外包用工平台：</a:t>
            </a:r>
            <a:endParaRPr lang="zh-CN" altLang="en-US" b="1">
              <a:solidFill>
                <a:srgbClr val="0718F7"/>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10元/月人</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交给</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社保机构</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灵活用工社保</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非全日制社保</a:t>
            </a:r>
            <a:r>
              <a:rPr lang="en-US" altLang="zh-CN">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核定</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lvl="2" algn="l">
              <a:buClrTx/>
              <a:buSzTx/>
            </a:pP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40</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元</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月人</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交给</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商业保险公司</a:t>
            </a:r>
            <a:r>
              <a:rPr lang="en-US" altLang="zh-CN"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，可报销。</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2" algn="l">
              <a:buClrTx/>
              <a:buSzTx/>
            </a:pPr>
            <a:r>
              <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适合：销售员、流动性大的员工等。</a:t>
            </a: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lvl="2" algn="l">
              <a:buClrTx/>
              <a:buSzTx/>
            </a:pPr>
            <a:endParaRPr lang="zh-CN" altLang="en-US" sz="2400">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lvl="0" algn="l">
              <a:buClrTx/>
              <a:buSzTx/>
            </a:pPr>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二、社保与工资不匹配的：</a:t>
            </a:r>
            <a:endParaRPr lang="zh-CN" altLang="en-US">
              <a:solidFill>
                <a:schemeClr val="tx1">
                  <a:lumMod val="95000"/>
                  <a:lumOff val="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KSO_WM_SLIDE_MODEL_TYPE" val="numdgm"/>
</p:tagLst>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C000"/>
        </a:solidFill>
      </a:spPr>
      <a:bodyPr wrap="square">
        <a:noAutofit/>
      </a:bodyPr>
      <a:lstStyle>
        <a:defPPr>
          <a:defRPr sz="2800" dirty="0">
            <a:latin typeface="微软雅黑" panose="020B0503020204020204" pitchFamily="34" charset="-122"/>
            <a:ea typeface="微软雅黑" panose="020B0503020204020204" pitchFamily="34" charset="-122"/>
          </a:defRPr>
        </a:defPPr>
      </a:lstStyle>
    </a:spDef>
    <a:lnDef>
      <a:spPr>
        <a:ln w="28575">
          <a:solidFill>
            <a:srgbClr val="C00000"/>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5075</Words>
  <Application>WPS 演示</Application>
  <PresentationFormat>宽屏</PresentationFormat>
  <Paragraphs>233</Paragraphs>
  <Slides>23</Slides>
  <Notes>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5</vt:i4>
      </vt:variant>
      <vt:variant>
        <vt:lpstr>幻灯片标题</vt:lpstr>
      </vt:variant>
      <vt:variant>
        <vt:i4>23</vt:i4>
      </vt:variant>
    </vt:vector>
  </HeadingPairs>
  <TitlesOfParts>
    <vt:vector size="41" baseType="lpstr">
      <vt:lpstr>Arial</vt:lpstr>
      <vt:lpstr>宋体</vt:lpstr>
      <vt:lpstr>Wingdings</vt:lpstr>
      <vt:lpstr>微软雅黑</vt:lpstr>
      <vt:lpstr>等线 Light</vt:lpstr>
      <vt:lpstr>等线</vt:lpstr>
      <vt:lpstr>方正正大黑简体</vt:lpstr>
      <vt:lpstr>黑体</vt:lpstr>
      <vt:lpstr>Arial Unicode MS</vt:lpstr>
      <vt:lpstr>Calibri</vt:lpstr>
      <vt:lpstr>Times New Roman</vt:lpstr>
      <vt:lpstr>等线</vt:lpstr>
      <vt:lpstr>自定义设计方案</vt:lpstr>
      <vt:lpstr>Word.Document.12</vt:lpstr>
      <vt:lpstr>Word.Document.8</vt:lpstr>
      <vt:lpstr>Word.Document.12</vt:lpstr>
      <vt:lpstr>Word.Document.12</vt:lpstr>
      <vt:lpstr>Word.Document.12</vt:lpstr>
      <vt:lpstr>PowerPoint 演示文稿</vt:lpstr>
      <vt:lpstr>未缴纳社保，结果如何</vt:lpstr>
      <vt:lpstr>案例：社保问题的几个方案</vt:lpstr>
      <vt:lpstr>方案1：滴滴与顺丰模式（外包）</vt:lpstr>
      <vt:lpstr>方案2：公司拆分成2家</vt:lpstr>
      <vt:lpstr>案例：餐饮企业的社保问题方案</vt:lpstr>
      <vt:lpstr>案例：落地方案</vt:lpstr>
      <vt:lpstr>方案3：每年辞退一次</vt:lpstr>
      <vt:lpstr>方案4：灵活用工平台 </vt:lpstr>
      <vt:lpstr>方案4：灵活用工平台 </vt:lpstr>
      <vt:lpstr>方案4：灵活用工平台 </vt:lpstr>
      <vt:lpstr>方案4：非全日制用工 </vt:lpstr>
      <vt:lpstr>方案4：非全日制用工 </vt:lpstr>
      <vt:lpstr>方案4：非全日制用工 </vt:lpstr>
      <vt:lpstr>方案4：非全日制用工 </vt:lpstr>
      <vt:lpstr>方案5：降低社保基数，扣除25项费用</vt:lpstr>
      <vt:lpstr>15项个人所得不计入社保基数</vt:lpstr>
      <vt:lpstr>方案6：工资薪金“变”劳务报酬</vt:lpstr>
      <vt:lpstr>案例：教育公司800人的社保方案</vt:lpstr>
      <vt:lpstr>方案7：解除劳动合同经济补偿金</vt:lpstr>
      <vt:lpstr>经济补偿金的6大好处</vt:lpstr>
      <vt:lpstr>经济补偿金的应用</vt:lpstr>
      <vt:lpstr>个人所得税专项附加扣除暂行办法</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案例：社保问题的几个方案</dc:title>
  <dc:creator>king</dc:creator>
  <cp:lastModifiedBy>shower</cp:lastModifiedBy>
  <cp:revision>55</cp:revision>
  <dcterms:created xsi:type="dcterms:W3CDTF">2018-10-04T11:39:00Z</dcterms:created>
  <dcterms:modified xsi:type="dcterms:W3CDTF">2020-08-14T09:49:41Z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2052-11.1.0.9564</vt:lpwstr>
  </property>
</Properties>
</file>