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3"/>
  </p:sldMasterIdLst>
  <p:sldIdLst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5143500"/>
  <p:notesSz cx="9144000" cy="51435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00" y="1125900"/>
            <a:ext cx="3882600" cy="35613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700" y="1125900"/>
            <a:ext cx="3882600" cy="3561300"/>
          </a:xfrm>
        </p:spPr>
        <p:txBody>
          <a:bodyPr lIns="90000" tIns="46800" rIns="90000" bIns="468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defRPr sz="1200" u="none" strike="noStrike" kern="1200" cap="none" spc="150" normalizeH="0"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sz="1200" u="none" strike="noStrike" kern="1200" cap="none" spc="150" normalizeH="0"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 marL="857250" indent="-171450" eaLnBrk="1" fontAlgn="auto" latinLnBrk="0" hangingPunct="1">
              <a:lnSpc>
                <a:spcPct val="120000"/>
              </a:lnSpc>
              <a:defRPr sz="1200" u="none" strike="noStrike" kern="1200" cap="none" spc="150" normalizeH="0"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 marL="1200150" indent="-171450" eaLnBrk="1" fontAlgn="auto" latinLnBrk="0" hangingPunct="1">
              <a:lnSpc>
                <a:spcPct val="120000"/>
              </a:lnSpc>
              <a:defRPr sz="1050" u="none" strike="noStrike" kern="1200" cap="none" spc="150" normalizeH="0"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00" y="1071900"/>
            <a:ext cx="4006800" cy="2862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00" y="1390500"/>
            <a:ext cx="4006800" cy="32967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13" y="1066297"/>
            <a:ext cx="4006800" cy="2862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zh-CN" altLang="en-US" sz="1500" b="1" i="0" u="none" strike="noStrike" kern="1200" cap="none" spc="20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13" y="1390500"/>
            <a:ext cx="4006800" cy="32967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300" y="1166400"/>
            <a:ext cx="3924808" cy="3456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2800" y="1166400"/>
            <a:ext cx="3920400" cy="3456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100" y="685800"/>
            <a:ext cx="783000" cy="37719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1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00" y="685800"/>
            <a:ext cx="6876900" cy="3771900"/>
          </a:xfrm>
        </p:spPr>
        <p:txBody>
          <a:bodyPr vert="eaVert" lIns="46800" tIns="46800" rIns="46800" bIns="468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00" y="580500"/>
            <a:ext cx="8229600" cy="4112100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00" y="1863000"/>
            <a:ext cx="7349400" cy="7641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300" normalizeH="0" baseline="0" noProof="1" dirty="0"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00" y="2670300"/>
            <a:ext cx="7349400" cy="3537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4474" cy="513397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3807" y="195071"/>
            <a:ext cx="2974847" cy="337870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6676" y="1427988"/>
            <a:ext cx="2974848" cy="33787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00" y="685800"/>
            <a:ext cx="7349400" cy="19278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 b="1" i="0" spc="300" baseline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00" y="2670300"/>
            <a:ext cx="7349400" cy="11043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200" normalizeH="0" baseline="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00" y="1117800"/>
            <a:ext cx="8226900" cy="35694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kumimoji="0" lang="zh-CN" altLang="en-US" sz="13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2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05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00" y="2886300"/>
            <a:ext cx="5826600" cy="5751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00" y="3461400"/>
            <a:ext cx="5826600" cy="6507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35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2.png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8" Type="http://schemas.openxmlformats.org/officeDocument/2006/relationships/theme" Target="../theme/theme2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6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34474" cy="513397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83807" y="195071"/>
            <a:ext cx="2974847" cy="337870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6676" y="1427988"/>
            <a:ext cx="2974848" cy="33787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9003" y="1210436"/>
            <a:ext cx="7825993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5228" y="2392045"/>
            <a:ext cx="6115684" cy="1986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00" y="456300"/>
            <a:ext cx="8226900" cy="5292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00" y="1117800"/>
            <a:ext cx="8226900" cy="35694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00" y="4735800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000" y="4735800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200" y="4735800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6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19.png"/><Relationship Id="rId13" Type="http://schemas.openxmlformats.org/officeDocument/2006/relationships/image" Target="../media/image18.png"/><Relationship Id="rId12" Type="http://schemas.openxmlformats.org/officeDocument/2006/relationships/image" Target="../media/image17.png"/><Relationship Id="rId11" Type="http://schemas.openxmlformats.org/officeDocument/2006/relationships/image" Target="../media/image16.png"/><Relationship Id="rId10" Type="http://schemas.openxmlformats.org/officeDocument/2006/relationships/image" Target="../media/image15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8.png"/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7" Type="http://schemas.openxmlformats.org/officeDocument/2006/relationships/slideLayout" Target="../slideLayouts/slideLayout2.xml"/><Relationship Id="rId16" Type="http://schemas.openxmlformats.org/officeDocument/2006/relationships/image" Target="../media/image35.png"/><Relationship Id="rId15" Type="http://schemas.openxmlformats.org/officeDocument/2006/relationships/image" Target="../media/image34.png"/><Relationship Id="rId14" Type="http://schemas.openxmlformats.org/officeDocument/2006/relationships/image" Target="../media/image33.png"/><Relationship Id="rId13" Type="http://schemas.openxmlformats.org/officeDocument/2006/relationships/image" Target="../media/image32.png"/><Relationship Id="rId12" Type="http://schemas.openxmlformats.org/officeDocument/2006/relationships/image" Target="../media/image31.png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1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5905" cy="5143500"/>
          </a:xfrm>
          <a:custGeom>
            <a:avLst/>
            <a:gdLst/>
            <a:ahLst/>
            <a:cxnLst/>
            <a:rect l="l" t="t" r="r" b="b"/>
            <a:pathLst>
              <a:path w="9145905" h="5143500">
                <a:moveTo>
                  <a:pt x="9145524" y="0"/>
                </a:moveTo>
                <a:lnTo>
                  <a:pt x="0" y="0"/>
                </a:lnTo>
                <a:lnTo>
                  <a:pt x="0" y="5143500"/>
                </a:lnTo>
                <a:lnTo>
                  <a:pt x="9145524" y="5143500"/>
                </a:lnTo>
                <a:lnTo>
                  <a:pt x="9145524" y="0"/>
                </a:lnTo>
                <a:close/>
              </a:path>
            </a:pathLst>
          </a:custGeom>
          <a:solidFill>
            <a:srgbClr val="252525">
              <a:alpha val="7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15567" y="1275588"/>
            <a:ext cx="6156960" cy="1286510"/>
          </a:xfrm>
          <a:prstGeom prst="rect">
            <a:avLst/>
          </a:prstGeom>
          <a:solidFill>
            <a:srgbClr val="003366">
              <a:alpha val="9019"/>
            </a:srgbClr>
          </a:solidFill>
        </p:spPr>
        <p:txBody>
          <a:bodyPr vert="horz" wrap="square" lIns="0" tIns="12827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10"/>
              </a:spcBef>
            </a:pPr>
            <a:r>
              <a:rPr sz="2800" b="1" spc="-5" dirty="0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</a:rPr>
              <a:t>新经济形势下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  <a:p>
            <a:pPr algn="ctr">
              <a:lnSpc>
                <a:spcPct val="100000"/>
              </a:lnSpc>
              <a:spcBef>
                <a:spcPts val="1680"/>
              </a:spcBef>
            </a:pPr>
            <a:r>
              <a:rPr sz="280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玩转“动态”定薪与调薪机制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013" y="460628"/>
            <a:ext cx="1953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有章可循</a:t>
            </a:r>
            <a:r>
              <a:rPr sz="1800" b="1" spc="-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-</a:t>
            </a: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围绕组合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11808" y="2165604"/>
            <a:ext cx="1007744" cy="401320"/>
          </a:xfrm>
          <a:custGeom>
            <a:avLst/>
            <a:gdLst/>
            <a:ahLst/>
            <a:cxnLst/>
            <a:rect l="l" t="t" r="r" b="b"/>
            <a:pathLst>
              <a:path w="1007744" h="401319">
                <a:moveTo>
                  <a:pt x="0" y="400812"/>
                </a:moveTo>
                <a:lnTo>
                  <a:pt x="1007364" y="400812"/>
                </a:lnTo>
                <a:lnTo>
                  <a:pt x="1007364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2679083" y="1548275"/>
            <a:ext cx="3554729" cy="1795780"/>
            <a:chOff x="2679083" y="1548275"/>
            <a:chExt cx="3554729" cy="1795780"/>
          </a:xfrm>
        </p:grpSpPr>
        <p:sp>
          <p:nvSpPr>
            <p:cNvPr id="5" name="object 5"/>
            <p:cNvSpPr/>
            <p:nvPr/>
          </p:nvSpPr>
          <p:spPr>
            <a:xfrm>
              <a:off x="2683845" y="1553037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11729" y="927399"/>
                  </a:moveTo>
                  <a:lnTo>
                    <a:pt x="4916" y="879608"/>
                  </a:lnTo>
                  <a:lnTo>
                    <a:pt x="1029" y="832087"/>
                  </a:lnTo>
                  <a:lnTo>
                    <a:pt x="0" y="784931"/>
                  </a:lnTo>
                  <a:lnTo>
                    <a:pt x="1760" y="738236"/>
                  </a:lnTo>
                  <a:lnTo>
                    <a:pt x="6243" y="692097"/>
                  </a:lnTo>
                  <a:lnTo>
                    <a:pt x="13381" y="646611"/>
                  </a:lnTo>
                  <a:lnTo>
                    <a:pt x="23106" y="601873"/>
                  </a:lnTo>
                  <a:lnTo>
                    <a:pt x="35352" y="557979"/>
                  </a:lnTo>
                  <a:lnTo>
                    <a:pt x="50050" y="515025"/>
                  </a:lnTo>
                  <a:lnTo>
                    <a:pt x="67133" y="473106"/>
                  </a:lnTo>
                  <a:lnTo>
                    <a:pt x="86533" y="432319"/>
                  </a:lnTo>
                  <a:lnTo>
                    <a:pt x="108183" y="392758"/>
                  </a:lnTo>
                  <a:lnTo>
                    <a:pt x="132016" y="354521"/>
                  </a:lnTo>
                  <a:lnTo>
                    <a:pt x="157963" y="317702"/>
                  </a:lnTo>
                  <a:lnTo>
                    <a:pt x="185958" y="282397"/>
                  </a:lnTo>
                  <a:lnTo>
                    <a:pt x="215933" y="248703"/>
                  </a:lnTo>
                  <a:lnTo>
                    <a:pt x="247820" y="216714"/>
                  </a:lnTo>
                  <a:lnTo>
                    <a:pt x="281552" y="186528"/>
                  </a:lnTo>
                  <a:lnTo>
                    <a:pt x="317061" y="158238"/>
                  </a:lnTo>
                  <a:lnTo>
                    <a:pt x="354280" y="131943"/>
                  </a:lnTo>
                  <a:lnTo>
                    <a:pt x="393141" y="107736"/>
                  </a:lnTo>
                  <a:lnTo>
                    <a:pt x="433577" y="85714"/>
                  </a:lnTo>
                  <a:lnTo>
                    <a:pt x="475521" y="65972"/>
                  </a:lnTo>
                  <a:lnTo>
                    <a:pt x="518904" y="48607"/>
                  </a:lnTo>
                  <a:lnTo>
                    <a:pt x="563659" y="33715"/>
                  </a:lnTo>
                  <a:lnTo>
                    <a:pt x="609719" y="21390"/>
                  </a:lnTo>
                  <a:lnTo>
                    <a:pt x="657016" y="11729"/>
                  </a:lnTo>
                  <a:lnTo>
                    <a:pt x="704806" y="4916"/>
                  </a:lnTo>
                  <a:lnTo>
                    <a:pt x="752327" y="1029"/>
                  </a:lnTo>
                  <a:lnTo>
                    <a:pt x="799483" y="0"/>
                  </a:lnTo>
                  <a:lnTo>
                    <a:pt x="846178" y="1760"/>
                  </a:lnTo>
                  <a:lnTo>
                    <a:pt x="892317" y="6243"/>
                  </a:lnTo>
                  <a:lnTo>
                    <a:pt x="937803" y="13381"/>
                  </a:lnTo>
                  <a:lnTo>
                    <a:pt x="982541" y="23106"/>
                  </a:lnTo>
                  <a:lnTo>
                    <a:pt x="1026435" y="35352"/>
                  </a:lnTo>
                  <a:lnTo>
                    <a:pt x="1069389" y="50050"/>
                  </a:lnTo>
                  <a:lnTo>
                    <a:pt x="1111308" y="67133"/>
                  </a:lnTo>
                  <a:lnTo>
                    <a:pt x="1152096" y="86533"/>
                  </a:lnTo>
                  <a:lnTo>
                    <a:pt x="1191656" y="108183"/>
                  </a:lnTo>
                  <a:lnTo>
                    <a:pt x="1229894" y="132016"/>
                  </a:lnTo>
                  <a:lnTo>
                    <a:pt x="1266713" y="157963"/>
                  </a:lnTo>
                  <a:lnTo>
                    <a:pt x="1302017" y="185958"/>
                  </a:lnTo>
                  <a:lnTo>
                    <a:pt x="1335711" y="215933"/>
                  </a:lnTo>
                  <a:lnTo>
                    <a:pt x="1367700" y="247820"/>
                  </a:lnTo>
                  <a:lnTo>
                    <a:pt x="1397887" y="281552"/>
                  </a:lnTo>
                  <a:lnTo>
                    <a:pt x="1426176" y="317061"/>
                  </a:lnTo>
                  <a:lnTo>
                    <a:pt x="1452472" y="354280"/>
                  </a:lnTo>
                  <a:lnTo>
                    <a:pt x="1476678" y="393141"/>
                  </a:lnTo>
                  <a:lnTo>
                    <a:pt x="1498700" y="433577"/>
                  </a:lnTo>
                  <a:lnTo>
                    <a:pt x="1518442" y="475521"/>
                  </a:lnTo>
                  <a:lnTo>
                    <a:pt x="1535807" y="518904"/>
                  </a:lnTo>
                  <a:lnTo>
                    <a:pt x="1550700" y="563659"/>
                  </a:lnTo>
                  <a:lnTo>
                    <a:pt x="1563024" y="609719"/>
                  </a:lnTo>
                  <a:lnTo>
                    <a:pt x="1572686" y="657016"/>
                  </a:lnTo>
                  <a:lnTo>
                    <a:pt x="1579484" y="704819"/>
                  </a:lnTo>
                  <a:lnTo>
                    <a:pt x="1583359" y="752351"/>
                  </a:lnTo>
                  <a:lnTo>
                    <a:pt x="1584377" y="799517"/>
                  </a:lnTo>
                  <a:lnTo>
                    <a:pt x="1582606" y="846219"/>
                  </a:lnTo>
                  <a:lnTo>
                    <a:pt x="1578113" y="892364"/>
                  </a:lnTo>
                  <a:lnTo>
                    <a:pt x="1570966" y="937854"/>
                  </a:lnTo>
                  <a:lnTo>
                    <a:pt x="1561233" y="982595"/>
                  </a:lnTo>
                  <a:lnTo>
                    <a:pt x="1548980" y="1026491"/>
                  </a:lnTo>
                  <a:lnTo>
                    <a:pt x="1534275" y="1069446"/>
                  </a:lnTo>
                  <a:lnTo>
                    <a:pt x="1517186" y="1111364"/>
                  </a:lnTo>
                  <a:lnTo>
                    <a:pt x="1497781" y="1152150"/>
                  </a:lnTo>
                  <a:lnTo>
                    <a:pt x="1476126" y="1191708"/>
                  </a:lnTo>
                  <a:lnTo>
                    <a:pt x="1452289" y="1229943"/>
                  </a:lnTo>
                  <a:lnTo>
                    <a:pt x="1426338" y="1266758"/>
                  </a:lnTo>
                  <a:lnTo>
                    <a:pt x="1398340" y="1302059"/>
                  </a:lnTo>
                  <a:lnTo>
                    <a:pt x="1368363" y="1335749"/>
                  </a:lnTo>
                  <a:lnTo>
                    <a:pt x="1336474" y="1367733"/>
                  </a:lnTo>
                  <a:lnTo>
                    <a:pt x="1302740" y="1397915"/>
                  </a:lnTo>
                  <a:lnTo>
                    <a:pt x="1267229" y="1426199"/>
                  </a:lnTo>
                  <a:lnTo>
                    <a:pt x="1230009" y="1452491"/>
                  </a:lnTo>
                  <a:lnTo>
                    <a:pt x="1191147" y="1476693"/>
                  </a:lnTo>
                  <a:lnTo>
                    <a:pt x="1150711" y="1498711"/>
                  </a:lnTo>
                  <a:lnTo>
                    <a:pt x="1108767" y="1518449"/>
                  </a:lnTo>
                  <a:lnTo>
                    <a:pt x="1065384" y="1535811"/>
                  </a:lnTo>
                  <a:lnTo>
                    <a:pt x="1020629" y="1550702"/>
                  </a:lnTo>
                  <a:lnTo>
                    <a:pt x="974569" y="1563025"/>
                  </a:lnTo>
                  <a:lnTo>
                    <a:pt x="927272" y="1572686"/>
                  </a:lnTo>
                  <a:lnTo>
                    <a:pt x="879481" y="1579498"/>
                  </a:lnTo>
                  <a:lnTo>
                    <a:pt x="831960" y="1583385"/>
                  </a:lnTo>
                  <a:lnTo>
                    <a:pt x="784804" y="1584415"/>
                  </a:lnTo>
                  <a:lnTo>
                    <a:pt x="738109" y="1582654"/>
                  </a:lnTo>
                  <a:lnTo>
                    <a:pt x="691971" y="1578171"/>
                  </a:lnTo>
                  <a:lnTo>
                    <a:pt x="646486" y="1571033"/>
                  </a:lnTo>
                  <a:lnTo>
                    <a:pt x="601748" y="1561308"/>
                  </a:lnTo>
                  <a:lnTo>
                    <a:pt x="557856" y="1549062"/>
                  </a:lnTo>
                  <a:lnTo>
                    <a:pt x="514903" y="1534365"/>
                  </a:lnTo>
                  <a:lnTo>
                    <a:pt x="472986" y="1517282"/>
                  </a:lnTo>
                  <a:lnTo>
                    <a:pt x="432200" y="1497881"/>
                  </a:lnTo>
                  <a:lnTo>
                    <a:pt x="392642" y="1476231"/>
                  </a:lnTo>
                  <a:lnTo>
                    <a:pt x="354408" y="1452398"/>
                  </a:lnTo>
                  <a:lnTo>
                    <a:pt x="317592" y="1426451"/>
                  </a:lnTo>
                  <a:lnTo>
                    <a:pt x="282292" y="1398456"/>
                  </a:lnTo>
                  <a:lnTo>
                    <a:pt x="248602" y="1368481"/>
                  </a:lnTo>
                  <a:lnTo>
                    <a:pt x="216619" y="1336594"/>
                  </a:lnTo>
                  <a:lnTo>
                    <a:pt x="186438" y="1302862"/>
                  </a:lnTo>
                  <a:lnTo>
                    <a:pt x="158156" y="1267353"/>
                  </a:lnTo>
                  <a:lnTo>
                    <a:pt x="131867" y="1230134"/>
                  </a:lnTo>
                  <a:lnTo>
                    <a:pt x="107668" y="1191273"/>
                  </a:lnTo>
                  <a:lnTo>
                    <a:pt x="85655" y="1150837"/>
                  </a:lnTo>
                  <a:lnTo>
                    <a:pt x="65924" y="1108894"/>
                  </a:lnTo>
                  <a:lnTo>
                    <a:pt x="48570" y="1065511"/>
                  </a:lnTo>
                  <a:lnTo>
                    <a:pt x="33688" y="1020756"/>
                  </a:lnTo>
                  <a:lnTo>
                    <a:pt x="21376" y="974696"/>
                  </a:lnTo>
                  <a:lnTo>
                    <a:pt x="11729" y="927399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063239" y="1963673"/>
              <a:ext cx="840740" cy="824230"/>
            </a:xfrm>
            <a:custGeom>
              <a:avLst/>
              <a:gdLst/>
              <a:ahLst/>
              <a:cxnLst/>
              <a:rect l="l" t="t" r="r" b="b"/>
              <a:pathLst>
                <a:path w="840739" h="824230">
                  <a:moveTo>
                    <a:pt x="135890" y="695706"/>
                  </a:moveTo>
                  <a:lnTo>
                    <a:pt x="123062" y="715771"/>
                  </a:lnTo>
                  <a:lnTo>
                    <a:pt x="129921" y="755523"/>
                  </a:lnTo>
                  <a:lnTo>
                    <a:pt x="137300" y="781290"/>
                  </a:lnTo>
                  <a:lnTo>
                    <a:pt x="149526" y="801258"/>
                  </a:lnTo>
                  <a:lnTo>
                    <a:pt x="166586" y="815441"/>
                  </a:lnTo>
                  <a:lnTo>
                    <a:pt x="188468" y="823849"/>
                  </a:lnTo>
                  <a:lnTo>
                    <a:pt x="228726" y="816863"/>
                  </a:lnTo>
                  <a:lnTo>
                    <a:pt x="296207" y="789481"/>
                  </a:lnTo>
                  <a:lnTo>
                    <a:pt x="328833" y="764185"/>
                  </a:lnTo>
                  <a:lnTo>
                    <a:pt x="360711" y="731154"/>
                  </a:lnTo>
                  <a:lnTo>
                    <a:pt x="379053" y="707136"/>
                  </a:lnTo>
                  <a:lnTo>
                    <a:pt x="201802" y="707136"/>
                  </a:lnTo>
                  <a:lnTo>
                    <a:pt x="135890" y="695706"/>
                  </a:lnTo>
                  <a:close/>
                </a:path>
                <a:path w="840739" h="824230">
                  <a:moveTo>
                    <a:pt x="669712" y="334899"/>
                  </a:moveTo>
                  <a:lnTo>
                    <a:pt x="584835" y="334899"/>
                  </a:lnTo>
                  <a:lnTo>
                    <a:pt x="589788" y="363219"/>
                  </a:lnTo>
                  <a:lnTo>
                    <a:pt x="590573" y="382055"/>
                  </a:lnTo>
                  <a:lnTo>
                    <a:pt x="587216" y="405034"/>
                  </a:lnTo>
                  <a:lnTo>
                    <a:pt x="579715" y="432157"/>
                  </a:lnTo>
                  <a:lnTo>
                    <a:pt x="568071" y="463423"/>
                  </a:lnTo>
                  <a:lnTo>
                    <a:pt x="574801" y="502665"/>
                  </a:lnTo>
                  <a:lnTo>
                    <a:pt x="577778" y="530409"/>
                  </a:lnTo>
                  <a:lnTo>
                    <a:pt x="577564" y="560879"/>
                  </a:lnTo>
                  <a:lnTo>
                    <a:pt x="574159" y="594088"/>
                  </a:lnTo>
                  <a:lnTo>
                    <a:pt x="567563" y="630046"/>
                  </a:lnTo>
                  <a:lnTo>
                    <a:pt x="570484" y="703833"/>
                  </a:lnTo>
                  <a:lnTo>
                    <a:pt x="613156" y="720978"/>
                  </a:lnTo>
                  <a:lnTo>
                    <a:pt x="685800" y="639952"/>
                  </a:lnTo>
                  <a:lnTo>
                    <a:pt x="719796" y="639952"/>
                  </a:lnTo>
                  <a:lnTo>
                    <a:pt x="758237" y="606488"/>
                  </a:lnTo>
                  <a:lnTo>
                    <a:pt x="787346" y="563002"/>
                  </a:lnTo>
                  <a:lnTo>
                    <a:pt x="818896" y="503681"/>
                  </a:lnTo>
                  <a:lnTo>
                    <a:pt x="821549" y="483488"/>
                  </a:lnTo>
                  <a:lnTo>
                    <a:pt x="703834" y="483488"/>
                  </a:lnTo>
                  <a:lnTo>
                    <a:pt x="676021" y="463803"/>
                  </a:lnTo>
                  <a:lnTo>
                    <a:pt x="672973" y="446531"/>
                  </a:lnTo>
                  <a:lnTo>
                    <a:pt x="665595" y="388052"/>
                  </a:lnTo>
                  <a:lnTo>
                    <a:pt x="666337" y="345217"/>
                  </a:lnTo>
                  <a:lnTo>
                    <a:pt x="669712" y="334899"/>
                  </a:lnTo>
                  <a:close/>
                </a:path>
                <a:path w="840739" h="824230">
                  <a:moveTo>
                    <a:pt x="399965" y="677418"/>
                  </a:moveTo>
                  <a:lnTo>
                    <a:pt x="243459" y="677418"/>
                  </a:lnTo>
                  <a:lnTo>
                    <a:pt x="239218" y="687990"/>
                  </a:lnTo>
                  <a:lnTo>
                    <a:pt x="230870" y="696468"/>
                  </a:lnTo>
                  <a:lnTo>
                    <a:pt x="218402" y="702849"/>
                  </a:lnTo>
                  <a:lnTo>
                    <a:pt x="201802" y="707136"/>
                  </a:lnTo>
                  <a:lnTo>
                    <a:pt x="379053" y="707136"/>
                  </a:lnTo>
                  <a:lnTo>
                    <a:pt x="391840" y="690391"/>
                  </a:lnTo>
                  <a:lnTo>
                    <a:pt x="399965" y="677418"/>
                  </a:lnTo>
                  <a:close/>
                </a:path>
                <a:path w="840739" h="824230">
                  <a:moveTo>
                    <a:pt x="211962" y="614171"/>
                  </a:moveTo>
                  <a:lnTo>
                    <a:pt x="189102" y="645794"/>
                  </a:lnTo>
                  <a:lnTo>
                    <a:pt x="195961" y="685673"/>
                  </a:lnTo>
                  <a:lnTo>
                    <a:pt x="243459" y="677418"/>
                  </a:lnTo>
                  <a:lnTo>
                    <a:pt x="399965" y="677418"/>
                  </a:lnTo>
                  <a:lnTo>
                    <a:pt x="422215" y="641895"/>
                  </a:lnTo>
                  <a:lnTo>
                    <a:pt x="424041" y="638428"/>
                  </a:lnTo>
                  <a:lnTo>
                    <a:pt x="260476" y="638428"/>
                  </a:lnTo>
                  <a:lnTo>
                    <a:pt x="211962" y="614171"/>
                  </a:lnTo>
                  <a:close/>
                </a:path>
                <a:path w="840739" h="824230">
                  <a:moveTo>
                    <a:pt x="719796" y="639952"/>
                  </a:moveTo>
                  <a:lnTo>
                    <a:pt x="685800" y="639952"/>
                  </a:lnTo>
                  <a:lnTo>
                    <a:pt x="693674" y="648462"/>
                  </a:lnTo>
                  <a:lnTo>
                    <a:pt x="707389" y="646049"/>
                  </a:lnTo>
                  <a:lnTo>
                    <a:pt x="719796" y="639952"/>
                  </a:lnTo>
                  <a:close/>
                </a:path>
                <a:path w="840739" h="824230">
                  <a:moveTo>
                    <a:pt x="265131" y="637542"/>
                  </a:moveTo>
                  <a:lnTo>
                    <a:pt x="260476" y="638428"/>
                  </a:lnTo>
                  <a:lnTo>
                    <a:pt x="424041" y="638428"/>
                  </a:lnTo>
                  <a:lnTo>
                    <a:pt x="266064" y="638301"/>
                  </a:lnTo>
                  <a:lnTo>
                    <a:pt x="265131" y="637542"/>
                  </a:lnTo>
                  <a:close/>
                </a:path>
                <a:path w="840739" h="824230">
                  <a:moveTo>
                    <a:pt x="265811" y="637413"/>
                  </a:moveTo>
                  <a:lnTo>
                    <a:pt x="265131" y="637542"/>
                  </a:lnTo>
                  <a:lnTo>
                    <a:pt x="266064" y="638301"/>
                  </a:lnTo>
                  <a:lnTo>
                    <a:pt x="265811" y="637413"/>
                  </a:lnTo>
                  <a:close/>
                </a:path>
                <a:path w="840739" h="824230">
                  <a:moveTo>
                    <a:pt x="424576" y="637413"/>
                  </a:moveTo>
                  <a:lnTo>
                    <a:pt x="265811" y="637413"/>
                  </a:lnTo>
                  <a:lnTo>
                    <a:pt x="266064" y="638301"/>
                  </a:lnTo>
                  <a:lnTo>
                    <a:pt x="424108" y="638301"/>
                  </a:lnTo>
                  <a:lnTo>
                    <a:pt x="424576" y="637413"/>
                  </a:lnTo>
                  <a:close/>
                </a:path>
                <a:path w="840739" h="824230">
                  <a:moveTo>
                    <a:pt x="300902" y="305815"/>
                  </a:moveTo>
                  <a:lnTo>
                    <a:pt x="188849" y="305815"/>
                  </a:lnTo>
                  <a:lnTo>
                    <a:pt x="185896" y="327390"/>
                  </a:lnTo>
                  <a:lnTo>
                    <a:pt x="171323" y="359346"/>
                  </a:lnTo>
                  <a:lnTo>
                    <a:pt x="145026" y="401827"/>
                  </a:lnTo>
                  <a:lnTo>
                    <a:pt x="107315" y="454406"/>
                  </a:lnTo>
                  <a:lnTo>
                    <a:pt x="106680" y="508634"/>
                  </a:lnTo>
                  <a:lnTo>
                    <a:pt x="265131" y="637542"/>
                  </a:lnTo>
                  <a:lnTo>
                    <a:pt x="265811" y="637413"/>
                  </a:lnTo>
                  <a:lnTo>
                    <a:pt x="424576" y="637413"/>
                  </a:lnTo>
                  <a:lnTo>
                    <a:pt x="425647" y="635381"/>
                  </a:lnTo>
                  <a:lnTo>
                    <a:pt x="334263" y="635381"/>
                  </a:lnTo>
                  <a:lnTo>
                    <a:pt x="334137" y="634745"/>
                  </a:lnTo>
                  <a:lnTo>
                    <a:pt x="354330" y="581532"/>
                  </a:lnTo>
                  <a:lnTo>
                    <a:pt x="340106" y="556132"/>
                  </a:lnTo>
                  <a:lnTo>
                    <a:pt x="347725" y="543178"/>
                  </a:lnTo>
                  <a:lnTo>
                    <a:pt x="327258" y="526577"/>
                  </a:lnTo>
                  <a:lnTo>
                    <a:pt x="325247" y="526542"/>
                  </a:lnTo>
                  <a:lnTo>
                    <a:pt x="324865" y="524637"/>
                  </a:lnTo>
                  <a:lnTo>
                    <a:pt x="378885" y="524637"/>
                  </a:lnTo>
                  <a:lnTo>
                    <a:pt x="397723" y="506094"/>
                  </a:lnTo>
                  <a:lnTo>
                    <a:pt x="234314" y="506094"/>
                  </a:lnTo>
                  <a:lnTo>
                    <a:pt x="194437" y="504951"/>
                  </a:lnTo>
                  <a:lnTo>
                    <a:pt x="192659" y="494792"/>
                  </a:lnTo>
                  <a:lnTo>
                    <a:pt x="211582" y="467994"/>
                  </a:lnTo>
                  <a:lnTo>
                    <a:pt x="227584" y="465200"/>
                  </a:lnTo>
                  <a:lnTo>
                    <a:pt x="430302" y="465200"/>
                  </a:lnTo>
                  <a:lnTo>
                    <a:pt x="435832" y="457104"/>
                  </a:lnTo>
                  <a:lnTo>
                    <a:pt x="441787" y="439800"/>
                  </a:lnTo>
                  <a:lnTo>
                    <a:pt x="334645" y="439800"/>
                  </a:lnTo>
                  <a:lnTo>
                    <a:pt x="306832" y="420243"/>
                  </a:lnTo>
                  <a:lnTo>
                    <a:pt x="305181" y="410590"/>
                  </a:lnTo>
                  <a:lnTo>
                    <a:pt x="331850" y="398271"/>
                  </a:lnTo>
                  <a:lnTo>
                    <a:pt x="447803" y="398271"/>
                  </a:lnTo>
                  <a:lnTo>
                    <a:pt x="447801" y="387731"/>
                  </a:lnTo>
                  <a:lnTo>
                    <a:pt x="444373" y="368173"/>
                  </a:lnTo>
                  <a:lnTo>
                    <a:pt x="430378" y="349123"/>
                  </a:lnTo>
                  <a:lnTo>
                    <a:pt x="274955" y="349123"/>
                  </a:lnTo>
                  <a:lnTo>
                    <a:pt x="274065" y="343915"/>
                  </a:lnTo>
                  <a:lnTo>
                    <a:pt x="300902" y="305815"/>
                  </a:lnTo>
                  <a:close/>
                </a:path>
                <a:path w="840739" h="824230">
                  <a:moveTo>
                    <a:pt x="459994" y="486537"/>
                  </a:moveTo>
                  <a:lnTo>
                    <a:pt x="438785" y="490219"/>
                  </a:lnTo>
                  <a:lnTo>
                    <a:pt x="416542" y="549656"/>
                  </a:lnTo>
                  <a:lnTo>
                    <a:pt x="391715" y="593661"/>
                  </a:lnTo>
                  <a:lnTo>
                    <a:pt x="364293" y="622236"/>
                  </a:lnTo>
                  <a:lnTo>
                    <a:pt x="334263" y="635381"/>
                  </a:lnTo>
                  <a:lnTo>
                    <a:pt x="425647" y="635381"/>
                  </a:lnTo>
                  <a:lnTo>
                    <a:pt x="451834" y="585670"/>
                  </a:lnTo>
                  <a:lnTo>
                    <a:pt x="480695" y="521715"/>
                  </a:lnTo>
                  <a:lnTo>
                    <a:pt x="476758" y="498348"/>
                  </a:lnTo>
                  <a:lnTo>
                    <a:pt x="459994" y="486537"/>
                  </a:lnTo>
                  <a:close/>
                </a:path>
                <a:path w="840739" h="824230">
                  <a:moveTo>
                    <a:pt x="378885" y="524637"/>
                  </a:moveTo>
                  <a:lnTo>
                    <a:pt x="324865" y="524637"/>
                  </a:lnTo>
                  <a:lnTo>
                    <a:pt x="327258" y="526577"/>
                  </a:lnTo>
                  <a:lnTo>
                    <a:pt x="376047" y="527431"/>
                  </a:lnTo>
                  <a:lnTo>
                    <a:pt x="378885" y="524637"/>
                  </a:lnTo>
                  <a:close/>
                </a:path>
                <a:path w="840739" h="824230">
                  <a:moveTo>
                    <a:pt x="324865" y="524637"/>
                  </a:moveTo>
                  <a:lnTo>
                    <a:pt x="325247" y="526542"/>
                  </a:lnTo>
                  <a:lnTo>
                    <a:pt x="327258" y="526577"/>
                  </a:lnTo>
                  <a:lnTo>
                    <a:pt x="324865" y="524637"/>
                  </a:lnTo>
                  <a:close/>
                </a:path>
                <a:path w="840739" h="824230">
                  <a:moveTo>
                    <a:pt x="430302" y="465200"/>
                  </a:moveTo>
                  <a:lnTo>
                    <a:pt x="227584" y="465200"/>
                  </a:lnTo>
                  <a:lnTo>
                    <a:pt x="242824" y="504570"/>
                  </a:lnTo>
                  <a:lnTo>
                    <a:pt x="234314" y="506094"/>
                  </a:lnTo>
                  <a:lnTo>
                    <a:pt x="397723" y="506094"/>
                  </a:lnTo>
                  <a:lnTo>
                    <a:pt x="411904" y="492136"/>
                  </a:lnTo>
                  <a:lnTo>
                    <a:pt x="430302" y="465200"/>
                  </a:lnTo>
                  <a:close/>
                </a:path>
                <a:path w="840739" h="824230">
                  <a:moveTo>
                    <a:pt x="621664" y="8889"/>
                  </a:moveTo>
                  <a:lnTo>
                    <a:pt x="583184" y="15620"/>
                  </a:lnTo>
                  <a:lnTo>
                    <a:pt x="556006" y="55371"/>
                  </a:lnTo>
                  <a:lnTo>
                    <a:pt x="570864" y="84836"/>
                  </a:lnTo>
                  <a:lnTo>
                    <a:pt x="578986" y="150368"/>
                  </a:lnTo>
                  <a:lnTo>
                    <a:pt x="578964" y="206451"/>
                  </a:lnTo>
                  <a:lnTo>
                    <a:pt x="570791" y="253085"/>
                  </a:lnTo>
                  <a:lnTo>
                    <a:pt x="554462" y="290271"/>
                  </a:lnTo>
                  <a:lnTo>
                    <a:pt x="497726" y="331914"/>
                  </a:lnTo>
                  <a:lnTo>
                    <a:pt x="472233" y="361251"/>
                  </a:lnTo>
                  <a:lnTo>
                    <a:pt x="453479" y="406019"/>
                  </a:lnTo>
                  <a:lnTo>
                    <a:pt x="441451" y="466217"/>
                  </a:lnTo>
                  <a:lnTo>
                    <a:pt x="444881" y="486156"/>
                  </a:lnTo>
                  <a:lnTo>
                    <a:pt x="478789" y="480313"/>
                  </a:lnTo>
                  <a:lnTo>
                    <a:pt x="508218" y="419641"/>
                  </a:lnTo>
                  <a:lnTo>
                    <a:pt x="535717" y="375173"/>
                  </a:lnTo>
                  <a:lnTo>
                    <a:pt x="561264" y="346922"/>
                  </a:lnTo>
                  <a:lnTo>
                    <a:pt x="584835" y="334899"/>
                  </a:lnTo>
                  <a:lnTo>
                    <a:pt x="669712" y="334899"/>
                  </a:lnTo>
                  <a:lnTo>
                    <a:pt x="675223" y="318051"/>
                  </a:lnTo>
                  <a:lnTo>
                    <a:pt x="692276" y="306577"/>
                  </a:lnTo>
                  <a:lnTo>
                    <a:pt x="826545" y="306577"/>
                  </a:lnTo>
                  <a:lnTo>
                    <a:pt x="816460" y="281914"/>
                  </a:lnTo>
                  <a:lnTo>
                    <a:pt x="789258" y="237947"/>
                  </a:lnTo>
                  <a:lnTo>
                    <a:pt x="758739" y="208457"/>
                  </a:lnTo>
                  <a:lnTo>
                    <a:pt x="724892" y="193446"/>
                  </a:lnTo>
                  <a:lnTo>
                    <a:pt x="687705" y="192912"/>
                  </a:lnTo>
                  <a:lnTo>
                    <a:pt x="678434" y="82676"/>
                  </a:lnTo>
                  <a:lnTo>
                    <a:pt x="671702" y="44323"/>
                  </a:lnTo>
                  <a:lnTo>
                    <a:pt x="621664" y="8889"/>
                  </a:lnTo>
                  <a:close/>
                </a:path>
                <a:path w="840739" h="824230">
                  <a:moveTo>
                    <a:pt x="826545" y="306577"/>
                  </a:moveTo>
                  <a:lnTo>
                    <a:pt x="692276" y="306577"/>
                  </a:lnTo>
                  <a:lnTo>
                    <a:pt x="721613" y="334137"/>
                  </a:lnTo>
                  <a:lnTo>
                    <a:pt x="724154" y="348614"/>
                  </a:lnTo>
                  <a:lnTo>
                    <a:pt x="723443" y="406197"/>
                  </a:lnTo>
                  <a:lnTo>
                    <a:pt x="720566" y="447706"/>
                  </a:lnTo>
                  <a:lnTo>
                    <a:pt x="703834" y="483488"/>
                  </a:lnTo>
                  <a:lnTo>
                    <a:pt x="821549" y="483488"/>
                  </a:lnTo>
                  <a:lnTo>
                    <a:pt x="840359" y="340359"/>
                  </a:lnTo>
                  <a:lnTo>
                    <a:pt x="826545" y="306577"/>
                  </a:lnTo>
                  <a:close/>
                </a:path>
                <a:path w="840739" h="824230">
                  <a:moveTo>
                    <a:pt x="447803" y="398271"/>
                  </a:moveTo>
                  <a:lnTo>
                    <a:pt x="331850" y="398271"/>
                  </a:lnTo>
                  <a:lnTo>
                    <a:pt x="352171" y="401827"/>
                  </a:lnTo>
                  <a:lnTo>
                    <a:pt x="355473" y="421513"/>
                  </a:lnTo>
                  <a:lnTo>
                    <a:pt x="343662" y="438276"/>
                  </a:lnTo>
                  <a:lnTo>
                    <a:pt x="334645" y="439800"/>
                  </a:lnTo>
                  <a:lnTo>
                    <a:pt x="441787" y="439800"/>
                  </a:lnTo>
                  <a:lnTo>
                    <a:pt x="447805" y="422310"/>
                  </a:lnTo>
                  <a:lnTo>
                    <a:pt x="447803" y="398271"/>
                  </a:lnTo>
                  <a:close/>
                </a:path>
                <a:path w="840739" h="824230">
                  <a:moveTo>
                    <a:pt x="415544" y="328930"/>
                  </a:moveTo>
                  <a:lnTo>
                    <a:pt x="329564" y="329819"/>
                  </a:lnTo>
                  <a:lnTo>
                    <a:pt x="274955" y="349123"/>
                  </a:lnTo>
                  <a:lnTo>
                    <a:pt x="430378" y="349123"/>
                  </a:lnTo>
                  <a:lnTo>
                    <a:pt x="415544" y="328930"/>
                  </a:lnTo>
                  <a:close/>
                </a:path>
                <a:path w="840739" h="824230">
                  <a:moveTo>
                    <a:pt x="31115" y="267588"/>
                  </a:moveTo>
                  <a:lnTo>
                    <a:pt x="11684" y="270890"/>
                  </a:lnTo>
                  <a:lnTo>
                    <a:pt x="0" y="287527"/>
                  </a:lnTo>
                  <a:lnTo>
                    <a:pt x="2793" y="303911"/>
                  </a:lnTo>
                  <a:lnTo>
                    <a:pt x="52705" y="329311"/>
                  </a:lnTo>
                  <a:lnTo>
                    <a:pt x="188849" y="305815"/>
                  </a:lnTo>
                  <a:lnTo>
                    <a:pt x="300902" y="305815"/>
                  </a:lnTo>
                  <a:lnTo>
                    <a:pt x="324518" y="272288"/>
                  </a:lnTo>
                  <a:lnTo>
                    <a:pt x="41402" y="272288"/>
                  </a:lnTo>
                  <a:lnTo>
                    <a:pt x="31115" y="267588"/>
                  </a:lnTo>
                  <a:close/>
                </a:path>
                <a:path w="840739" h="824230">
                  <a:moveTo>
                    <a:pt x="163195" y="124078"/>
                  </a:moveTo>
                  <a:lnTo>
                    <a:pt x="151130" y="144018"/>
                  </a:lnTo>
                  <a:lnTo>
                    <a:pt x="153289" y="156971"/>
                  </a:lnTo>
                  <a:lnTo>
                    <a:pt x="172339" y="210693"/>
                  </a:lnTo>
                  <a:lnTo>
                    <a:pt x="162167" y="227264"/>
                  </a:lnTo>
                  <a:lnTo>
                    <a:pt x="136969" y="243062"/>
                  </a:lnTo>
                  <a:lnTo>
                    <a:pt x="96722" y="258073"/>
                  </a:lnTo>
                  <a:lnTo>
                    <a:pt x="41402" y="272288"/>
                  </a:lnTo>
                  <a:lnTo>
                    <a:pt x="324518" y="272288"/>
                  </a:lnTo>
                  <a:lnTo>
                    <a:pt x="368173" y="210312"/>
                  </a:lnTo>
                  <a:lnTo>
                    <a:pt x="363232" y="181609"/>
                  </a:lnTo>
                  <a:lnTo>
                    <a:pt x="226440" y="181609"/>
                  </a:lnTo>
                  <a:lnTo>
                    <a:pt x="229362" y="142620"/>
                  </a:lnTo>
                  <a:lnTo>
                    <a:pt x="226822" y="128015"/>
                  </a:lnTo>
                  <a:lnTo>
                    <a:pt x="163195" y="124078"/>
                  </a:lnTo>
                  <a:close/>
                </a:path>
                <a:path w="840739" h="824230">
                  <a:moveTo>
                    <a:pt x="270899" y="154664"/>
                  </a:moveTo>
                  <a:lnTo>
                    <a:pt x="270383" y="154812"/>
                  </a:lnTo>
                  <a:lnTo>
                    <a:pt x="269112" y="155033"/>
                  </a:lnTo>
                  <a:lnTo>
                    <a:pt x="226440" y="181609"/>
                  </a:lnTo>
                  <a:lnTo>
                    <a:pt x="363232" y="181609"/>
                  </a:lnTo>
                  <a:lnTo>
                    <a:pt x="360172" y="163830"/>
                  </a:lnTo>
                  <a:lnTo>
                    <a:pt x="270899" y="154664"/>
                  </a:lnTo>
                  <a:close/>
                </a:path>
                <a:path w="840739" h="824230">
                  <a:moveTo>
                    <a:pt x="145669" y="0"/>
                  </a:moveTo>
                  <a:lnTo>
                    <a:pt x="151257" y="32512"/>
                  </a:lnTo>
                  <a:lnTo>
                    <a:pt x="175978" y="55872"/>
                  </a:lnTo>
                  <a:lnTo>
                    <a:pt x="199696" y="84836"/>
                  </a:lnTo>
                  <a:lnTo>
                    <a:pt x="222373" y="119308"/>
                  </a:lnTo>
                  <a:lnTo>
                    <a:pt x="244094" y="159384"/>
                  </a:lnTo>
                  <a:lnTo>
                    <a:pt x="269112" y="155033"/>
                  </a:lnTo>
                  <a:lnTo>
                    <a:pt x="269875" y="154558"/>
                  </a:lnTo>
                  <a:lnTo>
                    <a:pt x="271264" y="154558"/>
                  </a:lnTo>
                  <a:lnTo>
                    <a:pt x="296076" y="147409"/>
                  </a:lnTo>
                  <a:lnTo>
                    <a:pt x="316007" y="135112"/>
                  </a:lnTo>
                  <a:lnTo>
                    <a:pt x="330176" y="117933"/>
                  </a:lnTo>
                  <a:lnTo>
                    <a:pt x="338582" y="95884"/>
                  </a:lnTo>
                  <a:lnTo>
                    <a:pt x="326480" y="66820"/>
                  </a:lnTo>
                  <a:lnTo>
                    <a:pt x="301144" y="42711"/>
                  </a:lnTo>
                  <a:lnTo>
                    <a:pt x="262567" y="23546"/>
                  </a:lnTo>
                  <a:lnTo>
                    <a:pt x="210744" y="9313"/>
                  </a:lnTo>
                  <a:lnTo>
                    <a:pt x="145669" y="0"/>
                  </a:lnTo>
                  <a:close/>
                </a:path>
                <a:path w="840739" h="824230">
                  <a:moveTo>
                    <a:pt x="269875" y="154558"/>
                  </a:moveTo>
                  <a:lnTo>
                    <a:pt x="269112" y="155033"/>
                  </a:lnTo>
                  <a:lnTo>
                    <a:pt x="270383" y="154812"/>
                  </a:lnTo>
                  <a:lnTo>
                    <a:pt x="270899" y="154664"/>
                  </a:lnTo>
                  <a:lnTo>
                    <a:pt x="269875" y="154558"/>
                  </a:lnTo>
                  <a:close/>
                </a:path>
                <a:path w="840739" h="824230">
                  <a:moveTo>
                    <a:pt x="271264" y="154558"/>
                  </a:moveTo>
                  <a:lnTo>
                    <a:pt x="269875" y="154558"/>
                  </a:lnTo>
                  <a:lnTo>
                    <a:pt x="270899" y="154664"/>
                  </a:lnTo>
                  <a:lnTo>
                    <a:pt x="271264" y="154558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219700" y="2939795"/>
              <a:ext cx="1009015" cy="399415"/>
            </a:xfrm>
            <a:custGeom>
              <a:avLst/>
              <a:gdLst/>
              <a:ahLst/>
              <a:cxnLst/>
              <a:rect l="l" t="t" r="r" b="b"/>
              <a:pathLst>
                <a:path w="1009014" h="399414">
                  <a:moveTo>
                    <a:pt x="0" y="399288"/>
                  </a:moveTo>
                  <a:lnTo>
                    <a:pt x="1008888" y="399288"/>
                  </a:lnTo>
                  <a:lnTo>
                    <a:pt x="1008888" y="0"/>
                  </a:lnTo>
                  <a:lnTo>
                    <a:pt x="0" y="0"/>
                  </a:lnTo>
                  <a:lnTo>
                    <a:pt x="0" y="399288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748408" y="2207514"/>
            <a:ext cx="537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组合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7190" y="2980690"/>
            <a:ext cx="5384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津贴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19700" y="1463039"/>
            <a:ext cx="1009015" cy="399415"/>
          </a:xfrm>
          <a:custGeom>
            <a:avLst/>
            <a:gdLst/>
            <a:ahLst/>
            <a:cxnLst/>
            <a:rect l="l" t="t" r="r" b="b"/>
            <a:pathLst>
              <a:path w="1009014" h="399414">
                <a:moveTo>
                  <a:pt x="0" y="399288"/>
                </a:moveTo>
                <a:lnTo>
                  <a:pt x="1008888" y="399288"/>
                </a:lnTo>
                <a:lnTo>
                  <a:pt x="1008888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457190" y="1503680"/>
            <a:ext cx="5384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特补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23944" y="1662683"/>
            <a:ext cx="1096645" cy="1476375"/>
          </a:xfrm>
          <a:custGeom>
            <a:avLst/>
            <a:gdLst/>
            <a:ahLst/>
            <a:cxnLst/>
            <a:rect l="l" t="t" r="r" b="b"/>
            <a:pathLst>
              <a:path w="1096645" h="1476375">
                <a:moveTo>
                  <a:pt x="132587" y="547496"/>
                </a:moveTo>
                <a:lnTo>
                  <a:pt x="1096136" y="0"/>
                </a:lnTo>
              </a:path>
              <a:path w="1096645" h="1476375">
                <a:moveTo>
                  <a:pt x="0" y="1138427"/>
                </a:moveTo>
                <a:lnTo>
                  <a:pt x="1096644" y="1476120"/>
                </a:lnTo>
              </a:path>
            </a:pathLst>
          </a:custGeom>
          <a:ln w="9144">
            <a:solidFill>
              <a:srgbClr val="C8D9E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033" y="532333"/>
            <a:ext cx="19538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有章可循</a:t>
            </a:r>
            <a:r>
              <a:rPr sz="1800" b="1" spc="-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-</a:t>
            </a:r>
            <a:r>
              <a:rPr sz="18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围绕组合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89955" y="1837492"/>
            <a:ext cx="1594485" cy="1594485"/>
            <a:chOff x="2289955" y="1837492"/>
            <a:chExt cx="1594485" cy="1594485"/>
          </a:xfrm>
        </p:grpSpPr>
        <p:sp>
          <p:nvSpPr>
            <p:cNvPr id="4" name="object 4"/>
            <p:cNvSpPr/>
            <p:nvPr/>
          </p:nvSpPr>
          <p:spPr>
            <a:xfrm>
              <a:off x="2294717" y="1842254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11729" y="927361"/>
                  </a:moveTo>
                  <a:lnTo>
                    <a:pt x="4916" y="879570"/>
                  </a:lnTo>
                  <a:lnTo>
                    <a:pt x="1029" y="832049"/>
                  </a:lnTo>
                  <a:lnTo>
                    <a:pt x="0" y="784893"/>
                  </a:lnTo>
                  <a:lnTo>
                    <a:pt x="1760" y="738198"/>
                  </a:lnTo>
                  <a:lnTo>
                    <a:pt x="6243" y="692060"/>
                  </a:lnTo>
                  <a:lnTo>
                    <a:pt x="13381" y="646573"/>
                  </a:lnTo>
                  <a:lnTo>
                    <a:pt x="23106" y="601835"/>
                  </a:lnTo>
                  <a:lnTo>
                    <a:pt x="35352" y="557941"/>
                  </a:lnTo>
                  <a:lnTo>
                    <a:pt x="50050" y="514987"/>
                  </a:lnTo>
                  <a:lnTo>
                    <a:pt x="67133" y="473068"/>
                  </a:lnTo>
                  <a:lnTo>
                    <a:pt x="86533" y="432281"/>
                  </a:lnTo>
                  <a:lnTo>
                    <a:pt x="108183" y="392720"/>
                  </a:lnTo>
                  <a:lnTo>
                    <a:pt x="132016" y="354483"/>
                  </a:lnTo>
                  <a:lnTo>
                    <a:pt x="157963" y="317664"/>
                  </a:lnTo>
                  <a:lnTo>
                    <a:pt x="185958" y="282359"/>
                  </a:lnTo>
                  <a:lnTo>
                    <a:pt x="215933" y="248665"/>
                  </a:lnTo>
                  <a:lnTo>
                    <a:pt x="247820" y="216677"/>
                  </a:lnTo>
                  <a:lnTo>
                    <a:pt x="281552" y="186490"/>
                  </a:lnTo>
                  <a:lnTo>
                    <a:pt x="317061" y="158201"/>
                  </a:lnTo>
                  <a:lnTo>
                    <a:pt x="354280" y="131905"/>
                  </a:lnTo>
                  <a:lnTo>
                    <a:pt x="393141" y="107698"/>
                  </a:lnTo>
                  <a:lnTo>
                    <a:pt x="433577" y="85676"/>
                  </a:lnTo>
                  <a:lnTo>
                    <a:pt x="475521" y="65935"/>
                  </a:lnTo>
                  <a:lnTo>
                    <a:pt x="518904" y="48570"/>
                  </a:lnTo>
                  <a:lnTo>
                    <a:pt x="563659" y="33677"/>
                  </a:lnTo>
                  <a:lnTo>
                    <a:pt x="609719" y="21352"/>
                  </a:lnTo>
                  <a:lnTo>
                    <a:pt x="657016" y="11691"/>
                  </a:lnTo>
                  <a:lnTo>
                    <a:pt x="704819" y="4892"/>
                  </a:lnTo>
                  <a:lnTo>
                    <a:pt x="752351" y="1018"/>
                  </a:lnTo>
                  <a:lnTo>
                    <a:pt x="799517" y="0"/>
                  </a:lnTo>
                  <a:lnTo>
                    <a:pt x="846219" y="1771"/>
                  </a:lnTo>
                  <a:lnTo>
                    <a:pt x="892364" y="6263"/>
                  </a:lnTo>
                  <a:lnTo>
                    <a:pt x="937854" y="13410"/>
                  </a:lnTo>
                  <a:lnTo>
                    <a:pt x="982595" y="23144"/>
                  </a:lnTo>
                  <a:lnTo>
                    <a:pt x="1026491" y="35397"/>
                  </a:lnTo>
                  <a:lnTo>
                    <a:pt x="1069446" y="50101"/>
                  </a:lnTo>
                  <a:lnTo>
                    <a:pt x="1111364" y="67190"/>
                  </a:lnTo>
                  <a:lnTo>
                    <a:pt x="1152150" y="86596"/>
                  </a:lnTo>
                  <a:lnTo>
                    <a:pt x="1191708" y="108251"/>
                  </a:lnTo>
                  <a:lnTo>
                    <a:pt x="1229943" y="132087"/>
                  </a:lnTo>
                  <a:lnTo>
                    <a:pt x="1266758" y="158038"/>
                  </a:lnTo>
                  <a:lnTo>
                    <a:pt x="1302059" y="186036"/>
                  </a:lnTo>
                  <a:lnTo>
                    <a:pt x="1335749" y="216014"/>
                  </a:lnTo>
                  <a:lnTo>
                    <a:pt x="1367733" y="247903"/>
                  </a:lnTo>
                  <a:lnTo>
                    <a:pt x="1397915" y="281636"/>
                  </a:lnTo>
                  <a:lnTo>
                    <a:pt x="1426199" y="317147"/>
                  </a:lnTo>
                  <a:lnTo>
                    <a:pt x="1452491" y="354367"/>
                  </a:lnTo>
                  <a:lnTo>
                    <a:pt x="1476693" y="393229"/>
                  </a:lnTo>
                  <a:lnTo>
                    <a:pt x="1498711" y="433666"/>
                  </a:lnTo>
                  <a:lnTo>
                    <a:pt x="1518449" y="475609"/>
                  </a:lnTo>
                  <a:lnTo>
                    <a:pt x="1535811" y="518993"/>
                  </a:lnTo>
                  <a:lnTo>
                    <a:pt x="1550702" y="563748"/>
                  </a:lnTo>
                  <a:lnTo>
                    <a:pt x="1563025" y="609808"/>
                  </a:lnTo>
                  <a:lnTo>
                    <a:pt x="1572686" y="657105"/>
                  </a:lnTo>
                  <a:lnTo>
                    <a:pt x="1579498" y="704895"/>
                  </a:lnTo>
                  <a:lnTo>
                    <a:pt x="1583385" y="752414"/>
                  </a:lnTo>
                  <a:lnTo>
                    <a:pt x="1584415" y="799568"/>
                  </a:lnTo>
                  <a:lnTo>
                    <a:pt x="1582654" y="846260"/>
                  </a:lnTo>
                  <a:lnTo>
                    <a:pt x="1578171" y="892395"/>
                  </a:lnTo>
                  <a:lnTo>
                    <a:pt x="1571033" y="937876"/>
                  </a:lnTo>
                  <a:lnTo>
                    <a:pt x="1561308" y="982609"/>
                  </a:lnTo>
                  <a:lnTo>
                    <a:pt x="1549062" y="1026497"/>
                  </a:lnTo>
                  <a:lnTo>
                    <a:pt x="1534365" y="1069446"/>
                  </a:lnTo>
                  <a:lnTo>
                    <a:pt x="1517282" y="1111358"/>
                  </a:lnTo>
                  <a:lnTo>
                    <a:pt x="1497881" y="1152139"/>
                  </a:lnTo>
                  <a:lnTo>
                    <a:pt x="1476231" y="1191692"/>
                  </a:lnTo>
                  <a:lnTo>
                    <a:pt x="1452398" y="1229923"/>
                  </a:lnTo>
                  <a:lnTo>
                    <a:pt x="1426451" y="1266735"/>
                  </a:lnTo>
                  <a:lnTo>
                    <a:pt x="1398456" y="1302032"/>
                  </a:lnTo>
                  <a:lnTo>
                    <a:pt x="1368481" y="1335720"/>
                  </a:lnTo>
                  <a:lnTo>
                    <a:pt x="1336594" y="1367701"/>
                  </a:lnTo>
                  <a:lnTo>
                    <a:pt x="1302862" y="1397882"/>
                  </a:lnTo>
                  <a:lnTo>
                    <a:pt x="1267353" y="1426165"/>
                  </a:lnTo>
                  <a:lnTo>
                    <a:pt x="1230134" y="1452455"/>
                  </a:lnTo>
                  <a:lnTo>
                    <a:pt x="1191273" y="1476657"/>
                  </a:lnTo>
                  <a:lnTo>
                    <a:pt x="1150837" y="1498674"/>
                  </a:lnTo>
                  <a:lnTo>
                    <a:pt x="1108894" y="1518412"/>
                  </a:lnTo>
                  <a:lnTo>
                    <a:pt x="1065511" y="1535773"/>
                  </a:lnTo>
                  <a:lnTo>
                    <a:pt x="1020756" y="1550664"/>
                  </a:lnTo>
                  <a:lnTo>
                    <a:pt x="974696" y="1562987"/>
                  </a:lnTo>
                  <a:lnTo>
                    <a:pt x="927399" y="1572648"/>
                  </a:lnTo>
                  <a:lnTo>
                    <a:pt x="879608" y="1579460"/>
                  </a:lnTo>
                  <a:lnTo>
                    <a:pt x="832087" y="1583347"/>
                  </a:lnTo>
                  <a:lnTo>
                    <a:pt x="784931" y="1584377"/>
                  </a:lnTo>
                  <a:lnTo>
                    <a:pt x="738236" y="1582617"/>
                  </a:lnTo>
                  <a:lnTo>
                    <a:pt x="692097" y="1578134"/>
                  </a:lnTo>
                  <a:lnTo>
                    <a:pt x="646611" y="1570996"/>
                  </a:lnTo>
                  <a:lnTo>
                    <a:pt x="601873" y="1561270"/>
                  </a:lnTo>
                  <a:lnTo>
                    <a:pt x="557979" y="1549025"/>
                  </a:lnTo>
                  <a:lnTo>
                    <a:pt x="515025" y="1534327"/>
                  </a:lnTo>
                  <a:lnTo>
                    <a:pt x="473106" y="1517244"/>
                  </a:lnTo>
                  <a:lnTo>
                    <a:pt x="432319" y="1497844"/>
                  </a:lnTo>
                  <a:lnTo>
                    <a:pt x="392758" y="1476193"/>
                  </a:lnTo>
                  <a:lnTo>
                    <a:pt x="354521" y="1452361"/>
                  </a:lnTo>
                  <a:lnTo>
                    <a:pt x="317702" y="1426413"/>
                  </a:lnTo>
                  <a:lnTo>
                    <a:pt x="282397" y="1398418"/>
                  </a:lnTo>
                  <a:lnTo>
                    <a:pt x="248703" y="1368444"/>
                  </a:lnTo>
                  <a:lnTo>
                    <a:pt x="216714" y="1336556"/>
                  </a:lnTo>
                  <a:lnTo>
                    <a:pt x="186528" y="1302825"/>
                  </a:lnTo>
                  <a:lnTo>
                    <a:pt x="158238" y="1267315"/>
                  </a:lnTo>
                  <a:lnTo>
                    <a:pt x="131943" y="1230096"/>
                  </a:lnTo>
                  <a:lnTo>
                    <a:pt x="107736" y="1191235"/>
                  </a:lnTo>
                  <a:lnTo>
                    <a:pt x="85714" y="1150799"/>
                  </a:lnTo>
                  <a:lnTo>
                    <a:pt x="65972" y="1108856"/>
                  </a:lnTo>
                  <a:lnTo>
                    <a:pt x="48607" y="1065473"/>
                  </a:lnTo>
                  <a:lnTo>
                    <a:pt x="33715" y="1020718"/>
                  </a:lnTo>
                  <a:lnTo>
                    <a:pt x="21390" y="974658"/>
                  </a:lnTo>
                  <a:lnTo>
                    <a:pt x="11729" y="927361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674111" y="2252979"/>
              <a:ext cx="840740" cy="824230"/>
            </a:xfrm>
            <a:custGeom>
              <a:avLst/>
              <a:gdLst/>
              <a:ahLst/>
              <a:cxnLst/>
              <a:rect l="l" t="t" r="r" b="b"/>
              <a:pathLst>
                <a:path w="840739" h="824230">
                  <a:moveTo>
                    <a:pt x="135889" y="695578"/>
                  </a:moveTo>
                  <a:lnTo>
                    <a:pt x="123062" y="715644"/>
                  </a:lnTo>
                  <a:lnTo>
                    <a:pt x="130048" y="755522"/>
                  </a:lnTo>
                  <a:lnTo>
                    <a:pt x="137408" y="781216"/>
                  </a:lnTo>
                  <a:lnTo>
                    <a:pt x="149590" y="801147"/>
                  </a:lnTo>
                  <a:lnTo>
                    <a:pt x="166606" y="815316"/>
                  </a:lnTo>
                  <a:lnTo>
                    <a:pt x="188468" y="823721"/>
                  </a:lnTo>
                  <a:lnTo>
                    <a:pt x="228726" y="816737"/>
                  </a:lnTo>
                  <a:lnTo>
                    <a:pt x="296263" y="789354"/>
                  </a:lnTo>
                  <a:lnTo>
                    <a:pt x="328895" y="764058"/>
                  </a:lnTo>
                  <a:lnTo>
                    <a:pt x="360775" y="731027"/>
                  </a:lnTo>
                  <a:lnTo>
                    <a:pt x="379117" y="707008"/>
                  </a:lnTo>
                  <a:lnTo>
                    <a:pt x="201802" y="707008"/>
                  </a:lnTo>
                  <a:lnTo>
                    <a:pt x="135889" y="695578"/>
                  </a:lnTo>
                  <a:close/>
                </a:path>
                <a:path w="840739" h="824230">
                  <a:moveTo>
                    <a:pt x="669772" y="334771"/>
                  </a:moveTo>
                  <a:lnTo>
                    <a:pt x="584962" y="334771"/>
                  </a:lnTo>
                  <a:lnTo>
                    <a:pt x="589788" y="363093"/>
                  </a:lnTo>
                  <a:lnTo>
                    <a:pt x="590645" y="381928"/>
                  </a:lnTo>
                  <a:lnTo>
                    <a:pt x="587311" y="404907"/>
                  </a:lnTo>
                  <a:lnTo>
                    <a:pt x="579786" y="432030"/>
                  </a:lnTo>
                  <a:lnTo>
                    <a:pt x="568070" y="463295"/>
                  </a:lnTo>
                  <a:lnTo>
                    <a:pt x="574929" y="502538"/>
                  </a:lnTo>
                  <a:lnTo>
                    <a:pt x="577885" y="530282"/>
                  </a:lnTo>
                  <a:lnTo>
                    <a:pt x="577627" y="560752"/>
                  </a:lnTo>
                  <a:lnTo>
                    <a:pt x="574178" y="593961"/>
                  </a:lnTo>
                  <a:lnTo>
                    <a:pt x="567563" y="629919"/>
                  </a:lnTo>
                  <a:lnTo>
                    <a:pt x="570611" y="703707"/>
                  </a:lnTo>
                  <a:lnTo>
                    <a:pt x="613283" y="720851"/>
                  </a:lnTo>
                  <a:lnTo>
                    <a:pt x="685926" y="639826"/>
                  </a:lnTo>
                  <a:lnTo>
                    <a:pt x="719825" y="639826"/>
                  </a:lnTo>
                  <a:lnTo>
                    <a:pt x="758301" y="606361"/>
                  </a:lnTo>
                  <a:lnTo>
                    <a:pt x="787417" y="562875"/>
                  </a:lnTo>
                  <a:lnTo>
                    <a:pt x="819023" y="503555"/>
                  </a:lnTo>
                  <a:lnTo>
                    <a:pt x="821663" y="483362"/>
                  </a:lnTo>
                  <a:lnTo>
                    <a:pt x="703834" y="483362"/>
                  </a:lnTo>
                  <a:lnTo>
                    <a:pt x="676021" y="463676"/>
                  </a:lnTo>
                  <a:lnTo>
                    <a:pt x="673100" y="446405"/>
                  </a:lnTo>
                  <a:lnTo>
                    <a:pt x="665666" y="387925"/>
                  </a:lnTo>
                  <a:lnTo>
                    <a:pt x="666400" y="345090"/>
                  </a:lnTo>
                  <a:lnTo>
                    <a:pt x="669772" y="334771"/>
                  </a:lnTo>
                  <a:close/>
                </a:path>
                <a:path w="840739" h="824230">
                  <a:moveTo>
                    <a:pt x="400032" y="677290"/>
                  </a:moveTo>
                  <a:lnTo>
                    <a:pt x="243458" y="677290"/>
                  </a:lnTo>
                  <a:lnTo>
                    <a:pt x="239271" y="687863"/>
                  </a:lnTo>
                  <a:lnTo>
                    <a:pt x="230917" y="696340"/>
                  </a:lnTo>
                  <a:lnTo>
                    <a:pt x="218420" y="702722"/>
                  </a:lnTo>
                  <a:lnTo>
                    <a:pt x="201802" y="707008"/>
                  </a:lnTo>
                  <a:lnTo>
                    <a:pt x="379117" y="707008"/>
                  </a:lnTo>
                  <a:lnTo>
                    <a:pt x="391904" y="690264"/>
                  </a:lnTo>
                  <a:lnTo>
                    <a:pt x="400032" y="677290"/>
                  </a:lnTo>
                  <a:close/>
                </a:path>
                <a:path w="840739" h="824230">
                  <a:moveTo>
                    <a:pt x="211962" y="614044"/>
                  </a:moveTo>
                  <a:lnTo>
                    <a:pt x="189102" y="645668"/>
                  </a:lnTo>
                  <a:lnTo>
                    <a:pt x="196087" y="685545"/>
                  </a:lnTo>
                  <a:lnTo>
                    <a:pt x="243458" y="677290"/>
                  </a:lnTo>
                  <a:lnTo>
                    <a:pt x="400032" y="677290"/>
                  </a:lnTo>
                  <a:lnTo>
                    <a:pt x="422286" y="641768"/>
                  </a:lnTo>
                  <a:lnTo>
                    <a:pt x="424114" y="638301"/>
                  </a:lnTo>
                  <a:lnTo>
                    <a:pt x="260604" y="638301"/>
                  </a:lnTo>
                  <a:lnTo>
                    <a:pt x="211962" y="614044"/>
                  </a:lnTo>
                  <a:close/>
                </a:path>
                <a:path w="840739" h="824230">
                  <a:moveTo>
                    <a:pt x="719825" y="639826"/>
                  </a:moveTo>
                  <a:lnTo>
                    <a:pt x="685926" y="639826"/>
                  </a:lnTo>
                  <a:lnTo>
                    <a:pt x="693674" y="648334"/>
                  </a:lnTo>
                  <a:lnTo>
                    <a:pt x="707389" y="645921"/>
                  </a:lnTo>
                  <a:lnTo>
                    <a:pt x="719825" y="639826"/>
                  </a:lnTo>
                  <a:close/>
                </a:path>
                <a:path w="840739" h="824230">
                  <a:moveTo>
                    <a:pt x="265156" y="637434"/>
                  </a:moveTo>
                  <a:lnTo>
                    <a:pt x="260604" y="638301"/>
                  </a:lnTo>
                  <a:lnTo>
                    <a:pt x="424114" y="638301"/>
                  </a:lnTo>
                  <a:lnTo>
                    <a:pt x="266064" y="638175"/>
                  </a:lnTo>
                  <a:lnTo>
                    <a:pt x="265156" y="637434"/>
                  </a:lnTo>
                  <a:close/>
                </a:path>
                <a:path w="840739" h="824230">
                  <a:moveTo>
                    <a:pt x="265938" y="637286"/>
                  </a:moveTo>
                  <a:lnTo>
                    <a:pt x="265156" y="637434"/>
                  </a:lnTo>
                  <a:lnTo>
                    <a:pt x="266064" y="638175"/>
                  </a:lnTo>
                  <a:lnTo>
                    <a:pt x="265938" y="637286"/>
                  </a:lnTo>
                  <a:close/>
                </a:path>
                <a:path w="840739" h="824230">
                  <a:moveTo>
                    <a:pt x="424649" y="637286"/>
                  </a:moveTo>
                  <a:lnTo>
                    <a:pt x="265938" y="637286"/>
                  </a:lnTo>
                  <a:lnTo>
                    <a:pt x="266064" y="638175"/>
                  </a:lnTo>
                  <a:lnTo>
                    <a:pt x="424181" y="638175"/>
                  </a:lnTo>
                  <a:lnTo>
                    <a:pt x="424649" y="637286"/>
                  </a:lnTo>
                  <a:close/>
                </a:path>
                <a:path w="840739" h="824230">
                  <a:moveTo>
                    <a:pt x="300938" y="305688"/>
                  </a:moveTo>
                  <a:lnTo>
                    <a:pt x="188975" y="305688"/>
                  </a:lnTo>
                  <a:lnTo>
                    <a:pt x="185951" y="327263"/>
                  </a:lnTo>
                  <a:lnTo>
                    <a:pt x="171354" y="359219"/>
                  </a:lnTo>
                  <a:lnTo>
                    <a:pt x="145082" y="401700"/>
                  </a:lnTo>
                  <a:lnTo>
                    <a:pt x="107442" y="454278"/>
                  </a:lnTo>
                  <a:lnTo>
                    <a:pt x="106806" y="508507"/>
                  </a:lnTo>
                  <a:lnTo>
                    <a:pt x="265156" y="637434"/>
                  </a:lnTo>
                  <a:lnTo>
                    <a:pt x="265938" y="637286"/>
                  </a:lnTo>
                  <a:lnTo>
                    <a:pt x="424649" y="637286"/>
                  </a:lnTo>
                  <a:lnTo>
                    <a:pt x="425720" y="635253"/>
                  </a:lnTo>
                  <a:lnTo>
                    <a:pt x="334390" y="635253"/>
                  </a:lnTo>
                  <a:lnTo>
                    <a:pt x="334263" y="634745"/>
                  </a:lnTo>
                  <a:lnTo>
                    <a:pt x="354330" y="581406"/>
                  </a:lnTo>
                  <a:lnTo>
                    <a:pt x="340106" y="556006"/>
                  </a:lnTo>
                  <a:lnTo>
                    <a:pt x="347725" y="543051"/>
                  </a:lnTo>
                  <a:lnTo>
                    <a:pt x="327374" y="526452"/>
                  </a:lnTo>
                  <a:lnTo>
                    <a:pt x="325246" y="526414"/>
                  </a:lnTo>
                  <a:lnTo>
                    <a:pt x="324993" y="524509"/>
                  </a:lnTo>
                  <a:lnTo>
                    <a:pt x="378894" y="524509"/>
                  </a:lnTo>
                  <a:lnTo>
                    <a:pt x="397790" y="505968"/>
                  </a:lnTo>
                  <a:lnTo>
                    <a:pt x="234442" y="505968"/>
                  </a:lnTo>
                  <a:lnTo>
                    <a:pt x="194437" y="504951"/>
                  </a:lnTo>
                  <a:lnTo>
                    <a:pt x="192786" y="494664"/>
                  </a:lnTo>
                  <a:lnTo>
                    <a:pt x="211708" y="467868"/>
                  </a:lnTo>
                  <a:lnTo>
                    <a:pt x="227711" y="465074"/>
                  </a:lnTo>
                  <a:lnTo>
                    <a:pt x="430397" y="465074"/>
                  </a:lnTo>
                  <a:lnTo>
                    <a:pt x="435895" y="457025"/>
                  </a:lnTo>
                  <a:lnTo>
                    <a:pt x="441865" y="439674"/>
                  </a:lnTo>
                  <a:lnTo>
                    <a:pt x="334644" y="439674"/>
                  </a:lnTo>
                  <a:lnTo>
                    <a:pt x="306831" y="420115"/>
                  </a:lnTo>
                  <a:lnTo>
                    <a:pt x="305181" y="410463"/>
                  </a:lnTo>
                  <a:lnTo>
                    <a:pt x="331850" y="398144"/>
                  </a:lnTo>
                  <a:lnTo>
                    <a:pt x="447913" y="398144"/>
                  </a:lnTo>
                  <a:lnTo>
                    <a:pt x="447929" y="387603"/>
                  </a:lnTo>
                  <a:lnTo>
                    <a:pt x="444500" y="368045"/>
                  </a:lnTo>
                  <a:lnTo>
                    <a:pt x="430505" y="348995"/>
                  </a:lnTo>
                  <a:lnTo>
                    <a:pt x="275081" y="348995"/>
                  </a:lnTo>
                  <a:lnTo>
                    <a:pt x="274065" y="343788"/>
                  </a:lnTo>
                  <a:lnTo>
                    <a:pt x="300938" y="305688"/>
                  </a:lnTo>
                  <a:close/>
                </a:path>
                <a:path w="840739" h="824230">
                  <a:moveTo>
                    <a:pt x="459994" y="486409"/>
                  </a:moveTo>
                  <a:lnTo>
                    <a:pt x="438912" y="490093"/>
                  </a:lnTo>
                  <a:lnTo>
                    <a:pt x="416651" y="549528"/>
                  </a:lnTo>
                  <a:lnTo>
                    <a:pt x="391794" y="593534"/>
                  </a:lnTo>
                  <a:lnTo>
                    <a:pt x="364366" y="622109"/>
                  </a:lnTo>
                  <a:lnTo>
                    <a:pt x="334390" y="635253"/>
                  </a:lnTo>
                  <a:lnTo>
                    <a:pt x="425720" y="635253"/>
                  </a:lnTo>
                  <a:lnTo>
                    <a:pt x="451925" y="585543"/>
                  </a:lnTo>
                  <a:lnTo>
                    <a:pt x="480821" y="521588"/>
                  </a:lnTo>
                  <a:lnTo>
                    <a:pt x="476757" y="498220"/>
                  </a:lnTo>
                  <a:lnTo>
                    <a:pt x="459994" y="486409"/>
                  </a:lnTo>
                  <a:close/>
                </a:path>
                <a:path w="840739" h="824230">
                  <a:moveTo>
                    <a:pt x="378894" y="524509"/>
                  </a:moveTo>
                  <a:lnTo>
                    <a:pt x="324993" y="524509"/>
                  </a:lnTo>
                  <a:lnTo>
                    <a:pt x="327374" y="526452"/>
                  </a:lnTo>
                  <a:lnTo>
                    <a:pt x="376046" y="527303"/>
                  </a:lnTo>
                  <a:lnTo>
                    <a:pt x="378894" y="524509"/>
                  </a:lnTo>
                  <a:close/>
                </a:path>
                <a:path w="840739" h="824230">
                  <a:moveTo>
                    <a:pt x="324993" y="524509"/>
                  </a:moveTo>
                  <a:lnTo>
                    <a:pt x="325246" y="526414"/>
                  </a:lnTo>
                  <a:lnTo>
                    <a:pt x="327374" y="526452"/>
                  </a:lnTo>
                  <a:lnTo>
                    <a:pt x="324993" y="524509"/>
                  </a:lnTo>
                  <a:close/>
                </a:path>
                <a:path w="840739" h="824230">
                  <a:moveTo>
                    <a:pt x="430397" y="465074"/>
                  </a:moveTo>
                  <a:lnTo>
                    <a:pt x="227711" y="465074"/>
                  </a:lnTo>
                  <a:lnTo>
                    <a:pt x="242950" y="504444"/>
                  </a:lnTo>
                  <a:lnTo>
                    <a:pt x="234442" y="505968"/>
                  </a:lnTo>
                  <a:lnTo>
                    <a:pt x="397790" y="505968"/>
                  </a:lnTo>
                  <a:lnTo>
                    <a:pt x="411960" y="492063"/>
                  </a:lnTo>
                  <a:lnTo>
                    <a:pt x="430397" y="465074"/>
                  </a:lnTo>
                  <a:close/>
                </a:path>
                <a:path w="840739" h="824230">
                  <a:moveTo>
                    <a:pt x="621664" y="8762"/>
                  </a:moveTo>
                  <a:lnTo>
                    <a:pt x="583311" y="15493"/>
                  </a:lnTo>
                  <a:lnTo>
                    <a:pt x="556132" y="55244"/>
                  </a:lnTo>
                  <a:lnTo>
                    <a:pt x="570992" y="84836"/>
                  </a:lnTo>
                  <a:lnTo>
                    <a:pt x="579052" y="150306"/>
                  </a:lnTo>
                  <a:lnTo>
                    <a:pt x="579000" y="206351"/>
                  </a:lnTo>
                  <a:lnTo>
                    <a:pt x="570827" y="252966"/>
                  </a:lnTo>
                  <a:lnTo>
                    <a:pt x="554528" y="290145"/>
                  </a:lnTo>
                  <a:lnTo>
                    <a:pt x="497853" y="331787"/>
                  </a:lnTo>
                  <a:lnTo>
                    <a:pt x="472360" y="361124"/>
                  </a:lnTo>
                  <a:lnTo>
                    <a:pt x="453606" y="405892"/>
                  </a:lnTo>
                  <a:lnTo>
                    <a:pt x="441579" y="466089"/>
                  </a:lnTo>
                  <a:lnTo>
                    <a:pt x="445007" y="486028"/>
                  </a:lnTo>
                  <a:lnTo>
                    <a:pt x="478789" y="480187"/>
                  </a:lnTo>
                  <a:lnTo>
                    <a:pt x="508273" y="419514"/>
                  </a:lnTo>
                  <a:lnTo>
                    <a:pt x="535781" y="375046"/>
                  </a:lnTo>
                  <a:lnTo>
                    <a:pt x="561336" y="346795"/>
                  </a:lnTo>
                  <a:lnTo>
                    <a:pt x="584962" y="334771"/>
                  </a:lnTo>
                  <a:lnTo>
                    <a:pt x="669772" y="334771"/>
                  </a:lnTo>
                  <a:lnTo>
                    <a:pt x="675278" y="317924"/>
                  </a:lnTo>
                  <a:lnTo>
                    <a:pt x="692276" y="306450"/>
                  </a:lnTo>
                  <a:lnTo>
                    <a:pt x="826537" y="306450"/>
                  </a:lnTo>
                  <a:lnTo>
                    <a:pt x="816510" y="281852"/>
                  </a:lnTo>
                  <a:lnTo>
                    <a:pt x="789321" y="237847"/>
                  </a:lnTo>
                  <a:lnTo>
                    <a:pt x="758803" y="208338"/>
                  </a:lnTo>
                  <a:lnTo>
                    <a:pt x="724969" y="193320"/>
                  </a:lnTo>
                  <a:lnTo>
                    <a:pt x="687832" y="192786"/>
                  </a:lnTo>
                  <a:lnTo>
                    <a:pt x="678434" y="82550"/>
                  </a:lnTo>
                  <a:lnTo>
                    <a:pt x="671829" y="44195"/>
                  </a:lnTo>
                  <a:lnTo>
                    <a:pt x="621664" y="8762"/>
                  </a:lnTo>
                  <a:close/>
                </a:path>
                <a:path w="840739" h="824230">
                  <a:moveTo>
                    <a:pt x="826537" y="306450"/>
                  </a:moveTo>
                  <a:lnTo>
                    <a:pt x="692276" y="306450"/>
                  </a:lnTo>
                  <a:lnTo>
                    <a:pt x="721613" y="334009"/>
                  </a:lnTo>
                  <a:lnTo>
                    <a:pt x="724153" y="348488"/>
                  </a:lnTo>
                  <a:lnTo>
                    <a:pt x="723461" y="406070"/>
                  </a:lnTo>
                  <a:lnTo>
                    <a:pt x="720613" y="447579"/>
                  </a:lnTo>
                  <a:lnTo>
                    <a:pt x="703834" y="483362"/>
                  </a:lnTo>
                  <a:lnTo>
                    <a:pt x="821663" y="483362"/>
                  </a:lnTo>
                  <a:lnTo>
                    <a:pt x="840359" y="340359"/>
                  </a:lnTo>
                  <a:lnTo>
                    <a:pt x="826537" y="306450"/>
                  </a:lnTo>
                  <a:close/>
                </a:path>
                <a:path w="840739" h="824230">
                  <a:moveTo>
                    <a:pt x="447913" y="398144"/>
                  </a:moveTo>
                  <a:lnTo>
                    <a:pt x="331850" y="398144"/>
                  </a:lnTo>
                  <a:lnTo>
                    <a:pt x="352170" y="401700"/>
                  </a:lnTo>
                  <a:lnTo>
                    <a:pt x="355600" y="421386"/>
                  </a:lnTo>
                  <a:lnTo>
                    <a:pt x="343662" y="438150"/>
                  </a:lnTo>
                  <a:lnTo>
                    <a:pt x="334644" y="439674"/>
                  </a:lnTo>
                  <a:lnTo>
                    <a:pt x="441865" y="439674"/>
                  </a:lnTo>
                  <a:lnTo>
                    <a:pt x="447877" y="422201"/>
                  </a:lnTo>
                  <a:lnTo>
                    <a:pt x="447913" y="398144"/>
                  </a:lnTo>
                  <a:close/>
                </a:path>
                <a:path w="840739" h="824230">
                  <a:moveTo>
                    <a:pt x="415670" y="328802"/>
                  </a:moveTo>
                  <a:lnTo>
                    <a:pt x="329692" y="329692"/>
                  </a:lnTo>
                  <a:lnTo>
                    <a:pt x="275081" y="348995"/>
                  </a:lnTo>
                  <a:lnTo>
                    <a:pt x="430505" y="348995"/>
                  </a:lnTo>
                  <a:lnTo>
                    <a:pt x="415670" y="328802"/>
                  </a:lnTo>
                  <a:close/>
                </a:path>
                <a:path w="840739" h="824230">
                  <a:moveTo>
                    <a:pt x="31114" y="267462"/>
                  </a:moveTo>
                  <a:lnTo>
                    <a:pt x="11811" y="270763"/>
                  </a:lnTo>
                  <a:lnTo>
                    <a:pt x="0" y="287400"/>
                  </a:lnTo>
                  <a:lnTo>
                    <a:pt x="2920" y="303783"/>
                  </a:lnTo>
                  <a:lnTo>
                    <a:pt x="52705" y="329183"/>
                  </a:lnTo>
                  <a:lnTo>
                    <a:pt x="188975" y="305688"/>
                  </a:lnTo>
                  <a:lnTo>
                    <a:pt x="300938" y="305688"/>
                  </a:lnTo>
                  <a:lnTo>
                    <a:pt x="324586" y="272161"/>
                  </a:lnTo>
                  <a:lnTo>
                    <a:pt x="41529" y="272161"/>
                  </a:lnTo>
                  <a:lnTo>
                    <a:pt x="31114" y="267462"/>
                  </a:lnTo>
                  <a:close/>
                </a:path>
                <a:path w="840739" h="824230">
                  <a:moveTo>
                    <a:pt x="163194" y="123951"/>
                  </a:moveTo>
                  <a:lnTo>
                    <a:pt x="151130" y="144018"/>
                  </a:lnTo>
                  <a:lnTo>
                    <a:pt x="153415" y="156971"/>
                  </a:lnTo>
                  <a:lnTo>
                    <a:pt x="172465" y="210693"/>
                  </a:lnTo>
                  <a:lnTo>
                    <a:pt x="162276" y="227191"/>
                  </a:lnTo>
                  <a:lnTo>
                    <a:pt x="137048" y="242950"/>
                  </a:lnTo>
                  <a:lnTo>
                    <a:pt x="96795" y="257948"/>
                  </a:lnTo>
                  <a:lnTo>
                    <a:pt x="41529" y="272161"/>
                  </a:lnTo>
                  <a:lnTo>
                    <a:pt x="324586" y="272161"/>
                  </a:lnTo>
                  <a:lnTo>
                    <a:pt x="368300" y="210184"/>
                  </a:lnTo>
                  <a:lnTo>
                    <a:pt x="363359" y="181482"/>
                  </a:lnTo>
                  <a:lnTo>
                    <a:pt x="226440" y="181482"/>
                  </a:lnTo>
                  <a:lnTo>
                    <a:pt x="229488" y="142494"/>
                  </a:lnTo>
                  <a:lnTo>
                    <a:pt x="226949" y="127888"/>
                  </a:lnTo>
                  <a:lnTo>
                    <a:pt x="163194" y="123951"/>
                  </a:lnTo>
                  <a:close/>
                </a:path>
                <a:path w="840739" h="824230">
                  <a:moveTo>
                    <a:pt x="271026" y="154537"/>
                  </a:moveTo>
                  <a:lnTo>
                    <a:pt x="270510" y="154686"/>
                  </a:lnTo>
                  <a:lnTo>
                    <a:pt x="269238" y="154906"/>
                  </a:lnTo>
                  <a:lnTo>
                    <a:pt x="226440" y="181482"/>
                  </a:lnTo>
                  <a:lnTo>
                    <a:pt x="363359" y="181482"/>
                  </a:lnTo>
                  <a:lnTo>
                    <a:pt x="360299" y="163702"/>
                  </a:lnTo>
                  <a:lnTo>
                    <a:pt x="271026" y="154537"/>
                  </a:lnTo>
                  <a:close/>
                </a:path>
                <a:path w="840739" h="824230">
                  <a:moveTo>
                    <a:pt x="145795" y="0"/>
                  </a:moveTo>
                  <a:lnTo>
                    <a:pt x="151383" y="32384"/>
                  </a:lnTo>
                  <a:lnTo>
                    <a:pt x="176049" y="55745"/>
                  </a:lnTo>
                  <a:lnTo>
                    <a:pt x="199739" y="84677"/>
                  </a:lnTo>
                  <a:lnTo>
                    <a:pt x="222428" y="119181"/>
                  </a:lnTo>
                  <a:lnTo>
                    <a:pt x="244094" y="159257"/>
                  </a:lnTo>
                  <a:lnTo>
                    <a:pt x="269238" y="154906"/>
                  </a:lnTo>
                  <a:lnTo>
                    <a:pt x="270001" y="154431"/>
                  </a:lnTo>
                  <a:lnTo>
                    <a:pt x="271390" y="154431"/>
                  </a:lnTo>
                  <a:lnTo>
                    <a:pt x="296185" y="147282"/>
                  </a:lnTo>
                  <a:lnTo>
                    <a:pt x="316087" y="134985"/>
                  </a:lnTo>
                  <a:lnTo>
                    <a:pt x="330249" y="117806"/>
                  </a:lnTo>
                  <a:lnTo>
                    <a:pt x="338708" y="95757"/>
                  </a:lnTo>
                  <a:lnTo>
                    <a:pt x="326607" y="66694"/>
                  </a:lnTo>
                  <a:lnTo>
                    <a:pt x="301271" y="42592"/>
                  </a:lnTo>
                  <a:lnTo>
                    <a:pt x="262694" y="23447"/>
                  </a:lnTo>
                  <a:lnTo>
                    <a:pt x="210871" y="9251"/>
                  </a:lnTo>
                  <a:lnTo>
                    <a:pt x="145795" y="0"/>
                  </a:lnTo>
                  <a:close/>
                </a:path>
                <a:path w="840739" h="824230">
                  <a:moveTo>
                    <a:pt x="270001" y="154431"/>
                  </a:moveTo>
                  <a:lnTo>
                    <a:pt x="269238" y="154906"/>
                  </a:lnTo>
                  <a:lnTo>
                    <a:pt x="270510" y="154686"/>
                  </a:lnTo>
                  <a:lnTo>
                    <a:pt x="271026" y="154537"/>
                  </a:lnTo>
                  <a:lnTo>
                    <a:pt x="270001" y="154431"/>
                  </a:lnTo>
                  <a:close/>
                </a:path>
                <a:path w="840739" h="824230">
                  <a:moveTo>
                    <a:pt x="271390" y="154431"/>
                  </a:moveTo>
                  <a:lnTo>
                    <a:pt x="270001" y="154431"/>
                  </a:lnTo>
                  <a:lnTo>
                    <a:pt x="271026" y="154537"/>
                  </a:lnTo>
                  <a:lnTo>
                    <a:pt x="271390" y="154431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1147572" y="2430779"/>
            <a:ext cx="1007744" cy="399415"/>
          </a:xfrm>
          <a:custGeom>
            <a:avLst/>
            <a:gdLst/>
            <a:ahLst/>
            <a:cxnLst/>
            <a:rect l="l" t="t" r="r" b="b"/>
            <a:pathLst>
              <a:path w="1007744" h="399414">
                <a:moveTo>
                  <a:pt x="0" y="399288"/>
                </a:moveTo>
                <a:lnTo>
                  <a:pt x="1007364" y="399288"/>
                </a:lnTo>
                <a:lnTo>
                  <a:pt x="1007364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84172" y="2471420"/>
            <a:ext cx="537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组合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4840" y="1969007"/>
            <a:ext cx="601980" cy="1323340"/>
          </a:xfrm>
          <a:custGeom>
            <a:avLst/>
            <a:gdLst/>
            <a:ahLst/>
            <a:cxnLst/>
            <a:rect l="l" t="t" r="r" b="b"/>
            <a:pathLst>
              <a:path w="601979" h="1323339">
                <a:moveTo>
                  <a:pt x="0" y="1322832"/>
                </a:moveTo>
                <a:lnTo>
                  <a:pt x="601979" y="1322832"/>
                </a:lnTo>
                <a:lnTo>
                  <a:pt x="601979" y="0"/>
                </a:lnTo>
                <a:lnTo>
                  <a:pt x="0" y="0"/>
                </a:lnTo>
                <a:lnTo>
                  <a:pt x="0" y="1322832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846067" y="2009648"/>
            <a:ext cx="1030605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企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tabLst>
                <a:tab pos="648970" algn="l"/>
              </a:tabLst>
            </a:pPr>
            <a:r>
              <a:rPr sz="2000" b="1" u="sng" dirty="0">
                <a:solidFill>
                  <a:srgbClr val="FFC000"/>
                </a:solidFill>
                <a:uFill>
                  <a:solidFill>
                    <a:srgbClr val="C8D9ED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u="sng" dirty="0">
                <a:solidFill>
                  <a:srgbClr val="FFC000"/>
                </a:solidFill>
                <a:uFill>
                  <a:solidFill>
                    <a:srgbClr val="C8D9ED"/>
                  </a:solidFill>
                </a:u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2000" b="1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spc="-110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762000">
              <a:lnSpc>
                <a:spcPct val="100000"/>
              </a:lnSpc>
            </a:pPr>
            <a:r>
              <a:rPr sz="20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7620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绩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032057" y="1452181"/>
            <a:ext cx="1777364" cy="2087880"/>
            <a:chOff x="5032057" y="1452181"/>
            <a:chExt cx="1777364" cy="2087880"/>
          </a:xfrm>
        </p:grpSpPr>
        <p:sp>
          <p:nvSpPr>
            <p:cNvPr id="11" name="object 11"/>
            <p:cNvSpPr/>
            <p:nvPr/>
          </p:nvSpPr>
          <p:spPr>
            <a:xfrm>
              <a:off x="5036820" y="1853184"/>
              <a:ext cx="963930" cy="1682114"/>
            </a:xfrm>
            <a:custGeom>
              <a:avLst/>
              <a:gdLst/>
              <a:ahLst/>
              <a:cxnLst/>
              <a:rect l="l" t="t" r="r" b="b"/>
              <a:pathLst>
                <a:path w="963929" h="1682114">
                  <a:moveTo>
                    <a:pt x="0" y="485901"/>
                  </a:moveTo>
                  <a:lnTo>
                    <a:pt x="963549" y="0"/>
                  </a:lnTo>
                </a:path>
                <a:path w="963929" h="1682114">
                  <a:moveTo>
                    <a:pt x="15239" y="1251203"/>
                  </a:moveTo>
                  <a:lnTo>
                    <a:pt x="963040" y="1681733"/>
                  </a:lnTo>
                </a:path>
              </a:pathLst>
            </a:custGeom>
            <a:ln w="9144">
              <a:solidFill>
                <a:srgbClr val="C8D9E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999988" y="1456944"/>
              <a:ext cx="805180" cy="708660"/>
            </a:xfrm>
            <a:custGeom>
              <a:avLst/>
              <a:gdLst/>
              <a:ahLst/>
              <a:cxnLst/>
              <a:rect l="l" t="t" r="r" b="b"/>
              <a:pathLst>
                <a:path w="805179" h="708660">
                  <a:moveTo>
                    <a:pt x="0" y="708659"/>
                  </a:moveTo>
                  <a:lnTo>
                    <a:pt x="804671" y="708659"/>
                  </a:lnTo>
                  <a:lnTo>
                    <a:pt x="804671" y="0"/>
                  </a:lnTo>
                  <a:lnTo>
                    <a:pt x="0" y="0"/>
                  </a:lnTo>
                  <a:lnTo>
                    <a:pt x="0" y="708659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6135115" y="1497914"/>
            <a:ext cx="53784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绩效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奖金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12179" y="3201923"/>
            <a:ext cx="792480" cy="707390"/>
          </a:xfrm>
          <a:custGeom>
            <a:avLst/>
            <a:gdLst/>
            <a:ahLst/>
            <a:cxnLst/>
            <a:rect l="l" t="t" r="r" b="b"/>
            <a:pathLst>
              <a:path w="792479" h="707389">
                <a:moveTo>
                  <a:pt x="0" y="707135"/>
                </a:moveTo>
                <a:lnTo>
                  <a:pt x="792479" y="707135"/>
                </a:lnTo>
                <a:lnTo>
                  <a:pt x="792479" y="0"/>
                </a:lnTo>
                <a:lnTo>
                  <a:pt x="0" y="0"/>
                </a:lnTo>
                <a:lnTo>
                  <a:pt x="0" y="70713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141211" y="3243452"/>
            <a:ext cx="5378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年终 奖金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9876" y="532333"/>
            <a:ext cx="19532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有章可循</a:t>
            </a:r>
            <a:r>
              <a:rPr sz="1800" b="1" spc="-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-</a:t>
            </a:r>
            <a:r>
              <a:rPr sz="18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围绕组合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08532" y="2278379"/>
            <a:ext cx="1007744" cy="401320"/>
          </a:xfrm>
          <a:custGeom>
            <a:avLst/>
            <a:gdLst/>
            <a:ahLst/>
            <a:cxnLst/>
            <a:rect l="l" t="t" r="r" b="b"/>
            <a:pathLst>
              <a:path w="1007744" h="401319">
                <a:moveTo>
                  <a:pt x="0" y="400812"/>
                </a:moveTo>
                <a:lnTo>
                  <a:pt x="1007363" y="400812"/>
                </a:lnTo>
                <a:lnTo>
                  <a:pt x="1007363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2679001" y="1473517"/>
            <a:ext cx="3554729" cy="1863089"/>
            <a:chOff x="2679001" y="1473517"/>
            <a:chExt cx="3554729" cy="1863089"/>
          </a:xfrm>
        </p:grpSpPr>
        <p:sp>
          <p:nvSpPr>
            <p:cNvPr id="5" name="object 5"/>
            <p:cNvSpPr/>
            <p:nvPr/>
          </p:nvSpPr>
          <p:spPr>
            <a:xfrm>
              <a:off x="2683764" y="1748028"/>
              <a:ext cx="1584960" cy="1583690"/>
            </a:xfrm>
            <a:custGeom>
              <a:avLst/>
              <a:gdLst/>
              <a:ahLst/>
              <a:cxnLst/>
              <a:rect l="l" t="t" r="r" b="b"/>
              <a:pathLst>
                <a:path w="1584960" h="1583689">
                  <a:moveTo>
                    <a:pt x="0" y="791718"/>
                  </a:moveTo>
                  <a:lnTo>
                    <a:pt x="1446" y="743488"/>
                  </a:lnTo>
                  <a:lnTo>
                    <a:pt x="5730" y="696022"/>
                  </a:lnTo>
                  <a:lnTo>
                    <a:pt x="12768" y="649403"/>
                  </a:lnTo>
                  <a:lnTo>
                    <a:pt x="22479" y="603715"/>
                  </a:lnTo>
                  <a:lnTo>
                    <a:pt x="34778" y="559039"/>
                  </a:lnTo>
                  <a:lnTo>
                    <a:pt x="49583" y="515459"/>
                  </a:lnTo>
                  <a:lnTo>
                    <a:pt x="66811" y="473057"/>
                  </a:lnTo>
                  <a:lnTo>
                    <a:pt x="86379" y="431916"/>
                  </a:lnTo>
                  <a:lnTo>
                    <a:pt x="108203" y="392119"/>
                  </a:lnTo>
                  <a:lnTo>
                    <a:pt x="132203" y="353749"/>
                  </a:lnTo>
                  <a:lnTo>
                    <a:pt x="158293" y="316889"/>
                  </a:lnTo>
                  <a:lnTo>
                    <a:pt x="186392" y="281621"/>
                  </a:lnTo>
                  <a:lnTo>
                    <a:pt x="216416" y="248028"/>
                  </a:lnTo>
                  <a:lnTo>
                    <a:pt x="248282" y="216193"/>
                  </a:lnTo>
                  <a:lnTo>
                    <a:pt x="281908" y="186199"/>
                  </a:lnTo>
                  <a:lnTo>
                    <a:pt x="317211" y="158129"/>
                  </a:lnTo>
                  <a:lnTo>
                    <a:pt x="354107" y="132065"/>
                  </a:lnTo>
                  <a:lnTo>
                    <a:pt x="392514" y="108091"/>
                  </a:lnTo>
                  <a:lnTo>
                    <a:pt x="432349" y="86288"/>
                  </a:lnTo>
                  <a:lnTo>
                    <a:pt x="473529" y="66740"/>
                  </a:lnTo>
                  <a:lnTo>
                    <a:pt x="515971" y="49531"/>
                  </a:lnTo>
                  <a:lnTo>
                    <a:pt x="559592" y="34741"/>
                  </a:lnTo>
                  <a:lnTo>
                    <a:pt x="604309" y="22455"/>
                  </a:lnTo>
                  <a:lnTo>
                    <a:pt x="650039" y="12755"/>
                  </a:lnTo>
                  <a:lnTo>
                    <a:pt x="696699" y="5724"/>
                  </a:lnTo>
                  <a:lnTo>
                    <a:pt x="744207" y="1444"/>
                  </a:lnTo>
                  <a:lnTo>
                    <a:pt x="792480" y="0"/>
                  </a:lnTo>
                  <a:lnTo>
                    <a:pt x="840752" y="1444"/>
                  </a:lnTo>
                  <a:lnTo>
                    <a:pt x="888260" y="5724"/>
                  </a:lnTo>
                  <a:lnTo>
                    <a:pt x="934920" y="12755"/>
                  </a:lnTo>
                  <a:lnTo>
                    <a:pt x="980650" y="22455"/>
                  </a:lnTo>
                  <a:lnTo>
                    <a:pt x="1025367" y="34741"/>
                  </a:lnTo>
                  <a:lnTo>
                    <a:pt x="1068988" y="49531"/>
                  </a:lnTo>
                  <a:lnTo>
                    <a:pt x="1111430" y="66740"/>
                  </a:lnTo>
                  <a:lnTo>
                    <a:pt x="1152610" y="86288"/>
                  </a:lnTo>
                  <a:lnTo>
                    <a:pt x="1192445" y="108091"/>
                  </a:lnTo>
                  <a:lnTo>
                    <a:pt x="1230852" y="132065"/>
                  </a:lnTo>
                  <a:lnTo>
                    <a:pt x="1267748" y="158129"/>
                  </a:lnTo>
                  <a:lnTo>
                    <a:pt x="1303051" y="186199"/>
                  </a:lnTo>
                  <a:lnTo>
                    <a:pt x="1336677" y="216193"/>
                  </a:lnTo>
                  <a:lnTo>
                    <a:pt x="1368543" y="248028"/>
                  </a:lnTo>
                  <a:lnTo>
                    <a:pt x="1398567" y="281621"/>
                  </a:lnTo>
                  <a:lnTo>
                    <a:pt x="1426666" y="316889"/>
                  </a:lnTo>
                  <a:lnTo>
                    <a:pt x="1452756" y="353749"/>
                  </a:lnTo>
                  <a:lnTo>
                    <a:pt x="1476756" y="392119"/>
                  </a:lnTo>
                  <a:lnTo>
                    <a:pt x="1498580" y="431916"/>
                  </a:lnTo>
                  <a:lnTo>
                    <a:pt x="1518148" y="473057"/>
                  </a:lnTo>
                  <a:lnTo>
                    <a:pt x="1535376" y="515459"/>
                  </a:lnTo>
                  <a:lnTo>
                    <a:pt x="1550181" y="559039"/>
                  </a:lnTo>
                  <a:lnTo>
                    <a:pt x="1562480" y="603715"/>
                  </a:lnTo>
                  <a:lnTo>
                    <a:pt x="1572191" y="649403"/>
                  </a:lnTo>
                  <a:lnTo>
                    <a:pt x="1579229" y="696022"/>
                  </a:lnTo>
                  <a:lnTo>
                    <a:pt x="1583513" y="743488"/>
                  </a:lnTo>
                  <a:lnTo>
                    <a:pt x="1584960" y="791718"/>
                  </a:lnTo>
                  <a:lnTo>
                    <a:pt x="1583513" y="839947"/>
                  </a:lnTo>
                  <a:lnTo>
                    <a:pt x="1579229" y="887413"/>
                  </a:lnTo>
                  <a:lnTo>
                    <a:pt x="1572191" y="934032"/>
                  </a:lnTo>
                  <a:lnTo>
                    <a:pt x="1562480" y="979720"/>
                  </a:lnTo>
                  <a:lnTo>
                    <a:pt x="1550181" y="1024396"/>
                  </a:lnTo>
                  <a:lnTo>
                    <a:pt x="1535376" y="1067976"/>
                  </a:lnTo>
                  <a:lnTo>
                    <a:pt x="1518148" y="1110378"/>
                  </a:lnTo>
                  <a:lnTo>
                    <a:pt x="1498580" y="1151519"/>
                  </a:lnTo>
                  <a:lnTo>
                    <a:pt x="1476756" y="1191316"/>
                  </a:lnTo>
                  <a:lnTo>
                    <a:pt x="1452756" y="1229686"/>
                  </a:lnTo>
                  <a:lnTo>
                    <a:pt x="1426666" y="1266546"/>
                  </a:lnTo>
                  <a:lnTo>
                    <a:pt x="1398567" y="1301814"/>
                  </a:lnTo>
                  <a:lnTo>
                    <a:pt x="1368543" y="1335407"/>
                  </a:lnTo>
                  <a:lnTo>
                    <a:pt x="1336677" y="1367242"/>
                  </a:lnTo>
                  <a:lnTo>
                    <a:pt x="1303051" y="1397236"/>
                  </a:lnTo>
                  <a:lnTo>
                    <a:pt x="1267748" y="1425306"/>
                  </a:lnTo>
                  <a:lnTo>
                    <a:pt x="1230852" y="1451370"/>
                  </a:lnTo>
                  <a:lnTo>
                    <a:pt x="1192445" y="1475344"/>
                  </a:lnTo>
                  <a:lnTo>
                    <a:pt x="1152610" y="1497147"/>
                  </a:lnTo>
                  <a:lnTo>
                    <a:pt x="1111430" y="1516695"/>
                  </a:lnTo>
                  <a:lnTo>
                    <a:pt x="1068988" y="1533904"/>
                  </a:lnTo>
                  <a:lnTo>
                    <a:pt x="1025367" y="1548694"/>
                  </a:lnTo>
                  <a:lnTo>
                    <a:pt x="980650" y="1560980"/>
                  </a:lnTo>
                  <a:lnTo>
                    <a:pt x="934920" y="1570680"/>
                  </a:lnTo>
                  <a:lnTo>
                    <a:pt x="888260" y="1577711"/>
                  </a:lnTo>
                  <a:lnTo>
                    <a:pt x="840752" y="1581991"/>
                  </a:lnTo>
                  <a:lnTo>
                    <a:pt x="792480" y="1583436"/>
                  </a:lnTo>
                  <a:lnTo>
                    <a:pt x="744207" y="1581991"/>
                  </a:lnTo>
                  <a:lnTo>
                    <a:pt x="696699" y="1577711"/>
                  </a:lnTo>
                  <a:lnTo>
                    <a:pt x="650039" y="1570680"/>
                  </a:lnTo>
                  <a:lnTo>
                    <a:pt x="604309" y="1560980"/>
                  </a:lnTo>
                  <a:lnTo>
                    <a:pt x="559592" y="1548694"/>
                  </a:lnTo>
                  <a:lnTo>
                    <a:pt x="515971" y="1533904"/>
                  </a:lnTo>
                  <a:lnTo>
                    <a:pt x="473529" y="1516695"/>
                  </a:lnTo>
                  <a:lnTo>
                    <a:pt x="432349" y="1497147"/>
                  </a:lnTo>
                  <a:lnTo>
                    <a:pt x="392514" y="1475344"/>
                  </a:lnTo>
                  <a:lnTo>
                    <a:pt x="354107" y="1451370"/>
                  </a:lnTo>
                  <a:lnTo>
                    <a:pt x="317211" y="1425306"/>
                  </a:lnTo>
                  <a:lnTo>
                    <a:pt x="281908" y="1397236"/>
                  </a:lnTo>
                  <a:lnTo>
                    <a:pt x="248282" y="1367242"/>
                  </a:lnTo>
                  <a:lnTo>
                    <a:pt x="216416" y="1335407"/>
                  </a:lnTo>
                  <a:lnTo>
                    <a:pt x="186392" y="1301814"/>
                  </a:lnTo>
                  <a:lnTo>
                    <a:pt x="158293" y="1266546"/>
                  </a:lnTo>
                  <a:lnTo>
                    <a:pt x="132203" y="1229686"/>
                  </a:lnTo>
                  <a:lnTo>
                    <a:pt x="108203" y="1191316"/>
                  </a:lnTo>
                  <a:lnTo>
                    <a:pt x="86379" y="1151519"/>
                  </a:lnTo>
                  <a:lnTo>
                    <a:pt x="66811" y="1110378"/>
                  </a:lnTo>
                  <a:lnTo>
                    <a:pt x="49583" y="1067976"/>
                  </a:lnTo>
                  <a:lnTo>
                    <a:pt x="34778" y="1024396"/>
                  </a:lnTo>
                  <a:lnTo>
                    <a:pt x="22479" y="979720"/>
                  </a:lnTo>
                  <a:lnTo>
                    <a:pt x="12768" y="934032"/>
                  </a:lnTo>
                  <a:lnTo>
                    <a:pt x="5730" y="887413"/>
                  </a:lnTo>
                  <a:lnTo>
                    <a:pt x="1446" y="839947"/>
                  </a:lnTo>
                  <a:lnTo>
                    <a:pt x="0" y="79171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3056890" y="2089353"/>
              <a:ext cx="1680083" cy="94061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219700" y="1478280"/>
              <a:ext cx="1009015" cy="401320"/>
            </a:xfrm>
            <a:custGeom>
              <a:avLst/>
              <a:gdLst/>
              <a:ahLst/>
              <a:cxnLst/>
              <a:rect l="l" t="t" r="r" b="b"/>
              <a:pathLst>
                <a:path w="1009014" h="401319">
                  <a:moveTo>
                    <a:pt x="0" y="400812"/>
                  </a:moveTo>
                  <a:lnTo>
                    <a:pt x="1008888" y="400812"/>
                  </a:lnTo>
                  <a:lnTo>
                    <a:pt x="1008888" y="0"/>
                  </a:lnTo>
                  <a:lnTo>
                    <a:pt x="0" y="0"/>
                  </a:lnTo>
                  <a:lnTo>
                    <a:pt x="0" y="40081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444878" y="2319909"/>
            <a:ext cx="537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结构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7190" y="1519808"/>
            <a:ext cx="5384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能力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19700" y="3107435"/>
            <a:ext cx="1009015" cy="401320"/>
          </a:xfrm>
          <a:custGeom>
            <a:avLst/>
            <a:gdLst/>
            <a:ahLst/>
            <a:cxnLst/>
            <a:rect l="l" t="t" r="r" b="b"/>
            <a:pathLst>
              <a:path w="1009014" h="401320">
                <a:moveTo>
                  <a:pt x="0" y="400812"/>
                </a:moveTo>
                <a:lnTo>
                  <a:pt x="1008888" y="400812"/>
                </a:lnTo>
                <a:lnTo>
                  <a:pt x="1008888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457190" y="3149346"/>
            <a:ext cx="5384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业绩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72128" y="1758695"/>
            <a:ext cx="1155700" cy="1534795"/>
          </a:xfrm>
          <a:custGeom>
            <a:avLst/>
            <a:gdLst/>
            <a:ahLst/>
            <a:cxnLst/>
            <a:rect l="l" t="t" r="r" b="b"/>
            <a:pathLst>
              <a:path w="1155700" h="1534795">
                <a:moveTo>
                  <a:pt x="158496" y="485901"/>
                </a:moveTo>
                <a:lnTo>
                  <a:pt x="1122045" y="0"/>
                </a:lnTo>
              </a:path>
              <a:path w="1155700" h="1534795">
                <a:moveTo>
                  <a:pt x="0" y="1289303"/>
                </a:moveTo>
                <a:lnTo>
                  <a:pt x="1155446" y="1534667"/>
                </a:lnTo>
              </a:path>
            </a:pathLst>
          </a:custGeom>
          <a:ln w="9144">
            <a:solidFill>
              <a:srgbClr val="C8D9E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7191" y="355803"/>
            <a:ext cx="525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儒思会员体系——学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人</a:t>
            </a: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资不再那么难！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06" y="2031314"/>
            <a:ext cx="19799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学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习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平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台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全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模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块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知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识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和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技能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53083" y="1271016"/>
            <a:ext cx="1290955" cy="321945"/>
            <a:chOff x="1053083" y="1271016"/>
            <a:chExt cx="1290955" cy="321945"/>
          </a:xfrm>
        </p:grpSpPr>
        <p:sp>
          <p:nvSpPr>
            <p:cNvPr id="5" name="object 5"/>
            <p:cNvSpPr/>
            <p:nvPr/>
          </p:nvSpPr>
          <p:spPr>
            <a:xfrm>
              <a:off x="1057655" y="1275588"/>
              <a:ext cx="1282065" cy="312420"/>
            </a:xfrm>
            <a:custGeom>
              <a:avLst/>
              <a:gdLst/>
              <a:ahLst/>
              <a:cxnLst/>
              <a:rect l="l" t="t" r="r" b="b"/>
              <a:pathLst>
                <a:path w="1282064" h="312419">
                  <a:moveTo>
                    <a:pt x="1281683" y="0"/>
                  </a:moveTo>
                  <a:lnTo>
                    <a:pt x="0" y="0"/>
                  </a:lnTo>
                  <a:lnTo>
                    <a:pt x="0" y="312420"/>
                  </a:lnTo>
                  <a:lnTo>
                    <a:pt x="1281683" y="312420"/>
                  </a:lnTo>
                  <a:lnTo>
                    <a:pt x="128168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7655" y="1275588"/>
              <a:ext cx="1282065" cy="312420"/>
            </a:xfrm>
            <a:custGeom>
              <a:avLst/>
              <a:gdLst/>
              <a:ahLst/>
              <a:cxnLst/>
              <a:rect l="l" t="t" r="r" b="b"/>
              <a:pathLst>
                <a:path w="1282064" h="312419">
                  <a:moveTo>
                    <a:pt x="0" y="312420"/>
                  </a:moveTo>
                  <a:lnTo>
                    <a:pt x="1281683" y="312420"/>
                  </a:lnTo>
                  <a:lnTo>
                    <a:pt x="1281683" y="0"/>
                  </a:lnTo>
                  <a:lnTo>
                    <a:pt x="0" y="0"/>
                  </a:lnTo>
                  <a:lnTo>
                    <a:pt x="0" y="31242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316989" y="1272286"/>
              <a:ext cx="952881" cy="275844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3500628" y="1295400"/>
            <a:ext cx="1292860" cy="323215"/>
            <a:chOff x="3500628" y="1295400"/>
            <a:chExt cx="1292860" cy="323215"/>
          </a:xfrm>
        </p:grpSpPr>
        <p:sp>
          <p:nvSpPr>
            <p:cNvPr id="9" name="object 9"/>
            <p:cNvSpPr/>
            <p:nvPr/>
          </p:nvSpPr>
          <p:spPr>
            <a:xfrm>
              <a:off x="3505200" y="1299972"/>
              <a:ext cx="1283335" cy="314325"/>
            </a:xfrm>
            <a:custGeom>
              <a:avLst/>
              <a:gdLst/>
              <a:ahLst/>
              <a:cxnLst/>
              <a:rect l="l" t="t" r="r" b="b"/>
              <a:pathLst>
                <a:path w="1283335" h="314325">
                  <a:moveTo>
                    <a:pt x="1283208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283208" y="313943"/>
                  </a:lnTo>
                  <a:lnTo>
                    <a:pt x="128320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505200" y="1299972"/>
              <a:ext cx="1283335" cy="314325"/>
            </a:xfrm>
            <a:custGeom>
              <a:avLst/>
              <a:gdLst/>
              <a:ahLst/>
              <a:cxnLst/>
              <a:rect l="l" t="t" r="r" b="b"/>
              <a:pathLst>
                <a:path w="1283335" h="314325">
                  <a:moveTo>
                    <a:pt x="0" y="313943"/>
                  </a:moveTo>
                  <a:lnTo>
                    <a:pt x="1283208" y="313943"/>
                  </a:lnTo>
                  <a:lnTo>
                    <a:pt x="1283208" y="0"/>
                  </a:lnTo>
                  <a:lnTo>
                    <a:pt x="0" y="0"/>
                  </a:lnTo>
                  <a:lnTo>
                    <a:pt x="0" y="31394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65804" y="1297178"/>
              <a:ext cx="952500" cy="275844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6309359" y="1295400"/>
            <a:ext cx="1314450" cy="323215"/>
            <a:chOff x="6309359" y="1295400"/>
            <a:chExt cx="1314450" cy="323215"/>
          </a:xfrm>
        </p:grpSpPr>
        <p:sp>
          <p:nvSpPr>
            <p:cNvPr id="13" name="object 13"/>
            <p:cNvSpPr/>
            <p:nvPr/>
          </p:nvSpPr>
          <p:spPr>
            <a:xfrm>
              <a:off x="6313931" y="1299972"/>
              <a:ext cx="1282065" cy="314325"/>
            </a:xfrm>
            <a:custGeom>
              <a:avLst/>
              <a:gdLst/>
              <a:ahLst/>
              <a:cxnLst/>
              <a:rect l="l" t="t" r="r" b="b"/>
              <a:pathLst>
                <a:path w="1282065" h="314325">
                  <a:moveTo>
                    <a:pt x="1281684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281684" y="313943"/>
                  </a:lnTo>
                  <a:lnTo>
                    <a:pt x="128168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313931" y="1299972"/>
              <a:ext cx="1282065" cy="314325"/>
            </a:xfrm>
            <a:custGeom>
              <a:avLst/>
              <a:gdLst/>
              <a:ahLst/>
              <a:cxnLst/>
              <a:rect l="l" t="t" r="r" b="b"/>
              <a:pathLst>
                <a:path w="1282065" h="314325">
                  <a:moveTo>
                    <a:pt x="0" y="313943"/>
                  </a:moveTo>
                  <a:lnTo>
                    <a:pt x="1281684" y="313943"/>
                  </a:lnTo>
                  <a:lnTo>
                    <a:pt x="1281684" y="0"/>
                  </a:lnTo>
                  <a:lnTo>
                    <a:pt x="0" y="0"/>
                  </a:lnTo>
                  <a:lnTo>
                    <a:pt x="0" y="31394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80047" y="1297178"/>
              <a:ext cx="1143368" cy="275844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232785" y="2033092"/>
            <a:ext cx="19799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学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习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平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台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全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模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块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知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识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和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技能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32785" y="2477261"/>
            <a:ext cx="1109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spc="-9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专家坐诊解惑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32785" y="2922270"/>
            <a:ext cx="2284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加入儒思学习者俱乐部结伴同行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78144" y="2031314"/>
            <a:ext cx="20237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spc="-6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学习平台全模块知识和技能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78144" y="2475357"/>
            <a:ext cx="1109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spc="-9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专家坐诊解惑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78144" y="2920364"/>
            <a:ext cx="2176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spc="-9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绩效薪酬任职资格设计实训营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78144" y="3365753"/>
            <a:ext cx="2284095" cy="65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spc="-2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各行业方案设计持续训练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☆</a:t>
            </a:r>
            <a:r>
              <a:rPr sz="1200" dirty="0">
                <a:solidFill>
                  <a:srgbClr val="F1F1F1"/>
                </a:solidFill>
                <a:latin typeface="微软雅黑" panose="020B0503020204020204" charset="-122"/>
                <a:cs typeface="微软雅黑" panose="020B0503020204020204" charset="-122"/>
              </a:rPr>
              <a:t>加入儒思学习者俱乐部结伴同行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783333" y="1841245"/>
            <a:ext cx="2441829" cy="58826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70633" y="2515565"/>
            <a:ext cx="39744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4" dirty="0">
                <a:solidFill>
                  <a:srgbClr val="FFC000"/>
                </a:solidFill>
                <a:latin typeface="PMingLiU"/>
                <a:cs typeface="PMingLiU"/>
              </a:rPr>
              <a:t>-----</a:t>
            </a:r>
            <a:r>
              <a:rPr sz="3200" spc="-250" dirty="0">
                <a:solidFill>
                  <a:srgbClr val="FFC000"/>
                </a:solidFill>
                <a:latin typeface="PMingLiU"/>
                <a:cs typeface="PMingLiU"/>
              </a:rPr>
              <a:t>六</a:t>
            </a:r>
            <a:r>
              <a:rPr sz="3200" spc="-150" dirty="0">
                <a:solidFill>
                  <a:srgbClr val="FFC000"/>
                </a:solidFill>
                <a:latin typeface="PMingLiU"/>
                <a:cs typeface="PMingLiU"/>
              </a:rPr>
              <a:t>步调薪法</a:t>
            </a:r>
            <a:r>
              <a:rPr sz="3200" spc="-160" dirty="0">
                <a:solidFill>
                  <a:srgbClr val="FFC000"/>
                </a:solidFill>
                <a:latin typeface="PMingLiU"/>
                <a:cs typeface="PMingLiU"/>
              </a:rPr>
              <a:t>分</a:t>
            </a:r>
            <a:r>
              <a:rPr sz="3200" spc="-165" dirty="0">
                <a:solidFill>
                  <a:srgbClr val="FFC000"/>
                </a:solidFill>
                <a:latin typeface="PMingLiU"/>
                <a:cs typeface="PMingLiU"/>
              </a:rPr>
              <a:t>步解读</a:t>
            </a:r>
            <a:endParaRPr sz="320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033" y="519176"/>
            <a:ext cx="1168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调薪步骤：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851" y="1620011"/>
            <a:ext cx="1394460" cy="601980"/>
          </a:xfrm>
          <a:prstGeom prst="rect">
            <a:avLst/>
          </a:prstGeom>
          <a:solidFill>
            <a:srgbClr val="699BCD"/>
          </a:solidFill>
        </p:spPr>
        <p:txBody>
          <a:bodyPr vert="horz" wrap="square" lIns="0" tIns="92710" rIns="0" bIns="0" rtlCol="0">
            <a:spAutoFit/>
          </a:bodyPr>
          <a:lstStyle/>
          <a:p>
            <a:pPr marL="162560">
              <a:lnSpc>
                <a:spcPct val="100000"/>
              </a:lnSpc>
              <a:spcBef>
                <a:spcPts val="730"/>
              </a:spcBef>
            </a:pPr>
            <a:r>
              <a:rPr sz="14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制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定</a:t>
            </a:r>
            <a:r>
              <a:rPr sz="14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调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4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草案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  <a:p>
            <a:pPr marL="16256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及总预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算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审批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0323" y="1620011"/>
            <a:ext cx="1393190" cy="601980"/>
          </a:xfrm>
          <a:prstGeom prst="rect">
            <a:avLst/>
          </a:prstGeom>
          <a:solidFill>
            <a:srgbClr val="699BCD"/>
          </a:solidFill>
        </p:spPr>
        <p:txBody>
          <a:bodyPr vert="horz" wrap="square" lIns="0" tIns="92075" rIns="0" bIns="0" rtlCol="0">
            <a:spAutoFit/>
          </a:bodyPr>
          <a:lstStyle/>
          <a:p>
            <a:pPr marL="340995" marR="153670" indent="-179070">
              <a:lnSpc>
                <a:spcPct val="100000"/>
              </a:lnSpc>
              <a:spcBef>
                <a:spcPts val="725"/>
              </a:spcBef>
            </a:pPr>
            <a:r>
              <a:rPr sz="1400" b="1" spc="-39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1400" b="1" spc="-34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R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制定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调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薪规 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则并测算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0323" y="3060192"/>
            <a:ext cx="1393190" cy="601980"/>
          </a:xfrm>
          <a:prstGeom prst="rect">
            <a:avLst/>
          </a:prstGeom>
          <a:solidFill>
            <a:srgbClr val="699BCD"/>
          </a:solidFill>
        </p:spPr>
        <p:txBody>
          <a:bodyPr vert="horz" wrap="square" lIns="0" tIns="93345" rIns="0" bIns="0" rtlCol="0">
            <a:spAutoFit/>
          </a:bodyPr>
          <a:lstStyle/>
          <a:p>
            <a:pPr marL="161925" marR="153035">
              <a:lnSpc>
                <a:spcPct val="100000"/>
              </a:lnSpc>
              <a:spcBef>
                <a:spcPts val="735"/>
              </a:spcBef>
            </a:pP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与业务</a:t>
            </a:r>
            <a:r>
              <a:rPr sz="140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部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门负 责人沟</a:t>
            </a:r>
            <a:r>
              <a:rPr sz="140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通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讨论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2088" y="3060192"/>
            <a:ext cx="1394460" cy="601980"/>
          </a:xfrm>
          <a:prstGeom prst="rect">
            <a:avLst/>
          </a:prstGeom>
          <a:solidFill>
            <a:srgbClr val="699BCD"/>
          </a:solidFill>
        </p:spPr>
        <p:txBody>
          <a:bodyPr vert="horz" wrap="square" lIns="0" tIns="93345" rIns="0" bIns="0" rtlCol="0">
            <a:spAutoFit/>
          </a:bodyPr>
          <a:lstStyle/>
          <a:p>
            <a:pPr marL="252095" marR="155575" indent="-90170">
              <a:lnSpc>
                <a:spcPct val="100000"/>
              </a:lnSpc>
              <a:spcBef>
                <a:spcPts val="735"/>
              </a:spcBef>
            </a:pP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具体调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方案 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及结果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审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批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3851" y="3063239"/>
            <a:ext cx="1394460" cy="601980"/>
          </a:xfrm>
          <a:prstGeom prst="rect">
            <a:avLst/>
          </a:prstGeom>
          <a:solidFill>
            <a:srgbClr val="699BCD"/>
          </a:solidFill>
        </p:spPr>
        <p:txBody>
          <a:bodyPr vert="horz" wrap="square" lIns="0" tIns="92710" rIns="0" bIns="0" rtlCol="0">
            <a:spAutoFit/>
          </a:bodyPr>
          <a:lstStyle/>
          <a:p>
            <a:pPr marL="252730" marR="154940" indent="-90170">
              <a:lnSpc>
                <a:spcPct val="100000"/>
              </a:lnSpc>
              <a:spcBef>
                <a:spcPts val="730"/>
              </a:spcBef>
            </a:pP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年度调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宣讲 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与员工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反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馈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2088" y="1620011"/>
            <a:ext cx="1394460" cy="601980"/>
          </a:xfrm>
          <a:prstGeom prst="rect">
            <a:avLst/>
          </a:prstGeom>
          <a:solidFill>
            <a:srgbClr val="699BCD"/>
          </a:solidFill>
        </p:spPr>
        <p:txBody>
          <a:bodyPr vert="horz" wrap="square" lIns="0" tIns="927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30"/>
              </a:spcBef>
            </a:pPr>
            <a:r>
              <a:rPr sz="14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组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织</a:t>
            </a:r>
            <a:r>
              <a:rPr sz="14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实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施</a:t>
            </a:r>
            <a:r>
              <a:rPr sz="14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人员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  <a:p>
            <a:pPr marL="635"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评价与</a:t>
            </a:r>
            <a:r>
              <a:rPr sz="1400" b="1" spc="-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盘</a:t>
            </a:r>
            <a:r>
              <a:rPr sz="14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点</a:t>
            </a:r>
            <a:endParaRPr sz="1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44595" y="1882139"/>
            <a:ext cx="520065" cy="76200"/>
          </a:xfrm>
          <a:custGeom>
            <a:avLst/>
            <a:gdLst/>
            <a:ahLst/>
            <a:cxnLst/>
            <a:rect l="l" t="t" r="r" b="b"/>
            <a:pathLst>
              <a:path w="520064" h="76200">
                <a:moveTo>
                  <a:pt x="443356" y="0"/>
                </a:moveTo>
                <a:lnTo>
                  <a:pt x="443356" y="76200"/>
                </a:lnTo>
                <a:lnTo>
                  <a:pt x="506856" y="44450"/>
                </a:lnTo>
                <a:lnTo>
                  <a:pt x="456056" y="44450"/>
                </a:lnTo>
                <a:lnTo>
                  <a:pt x="456056" y="31750"/>
                </a:lnTo>
                <a:lnTo>
                  <a:pt x="506856" y="31750"/>
                </a:lnTo>
                <a:lnTo>
                  <a:pt x="443356" y="0"/>
                </a:lnTo>
                <a:close/>
              </a:path>
              <a:path w="520064" h="76200">
                <a:moveTo>
                  <a:pt x="44335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43356" y="44450"/>
                </a:lnTo>
                <a:lnTo>
                  <a:pt x="443356" y="31750"/>
                </a:lnTo>
                <a:close/>
              </a:path>
              <a:path w="520064" h="76200">
                <a:moveTo>
                  <a:pt x="506856" y="31750"/>
                </a:moveTo>
                <a:lnTo>
                  <a:pt x="456056" y="31750"/>
                </a:lnTo>
                <a:lnTo>
                  <a:pt x="456056" y="44450"/>
                </a:lnTo>
                <a:lnTo>
                  <a:pt x="506856" y="44450"/>
                </a:lnTo>
                <a:lnTo>
                  <a:pt x="519556" y="38100"/>
                </a:lnTo>
                <a:lnTo>
                  <a:pt x="506856" y="31750"/>
                </a:lnTo>
                <a:close/>
              </a:path>
            </a:pathLst>
          </a:custGeom>
          <a:solidFill>
            <a:srgbClr val="C8D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32832" y="1892807"/>
            <a:ext cx="520065" cy="76200"/>
          </a:xfrm>
          <a:custGeom>
            <a:avLst/>
            <a:gdLst/>
            <a:ahLst/>
            <a:cxnLst/>
            <a:rect l="l" t="t" r="r" b="b"/>
            <a:pathLst>
              <a:path w="520064" h="76200">
                <a:moveTo>
                  <a:pt x="443356" y="0"/>
                </a:moveTo>
                <a:lnTo>
                  <a:pt x="443356" y="76200"/>
                </a:lnTo>
                <a:lnTo>
                  <a:pt x="506856" y="44450"/>
                </a:lnTo>
                <a:lnTo>
                  <a:pt x="456056" y="44450"/>
                </a:lnTo>
                <a:lnTo>
                  <a:pt x="456056" y="31750"/>
                </a:lnTo>
                <a:lnTo>
                  <a:pt x="506856" y="31750"/>
                </a:lnTo>
                <a:lnTo>
                  <a:pt x="443356" y="0"/>
                </a:lnTo>
                <a:close/>
              </a:path>
              <a:path w="520064" h="76200">
                <a:moveTo>
                  <a:pt x="44335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43356" y="44450"/>
                </a:lnTo>
                <a:lnTo>
                  <a:pt x="443356" y="31750"/>
                </a:lnTo>
                <a:close/>
              </a:path>
              <a:path w="520064" h="76200">
                <a:moveTo>
                  <a:pt x="506856" y="31750"/>
                </a:moveTo>
                <a:lnTo>
                  <a:pt x="456056" y="31750"/>
                </a:lnTo>
                <a:lnTo>
                  <a:pt x="456056" y="44450"/>
                </a:lnTo>
                <a:lnTo>
                  <a:pt x="506856" y="44450"/>
                </a:lnTo>
                <a:lnTo>
                  <a:pt x="519556" y="38100"/>
                </a:lnTo>
                <a:lnTo>
                  <a:pt x="506856" y="31750"/>
                </a:lnTo>
                <a:close/>
              </a:path>
            </a:pathLst>
          </a:custGeom>
          <a:solidFill>
            <a:srgbClr val="C8D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98691" y="2208276"/>
            <a:ext cx="76200" cy="865505"/>
          </a:xfrm>
          <a:custGeom>
            <a:avLst/>
            <a:gdLst/>
            <a:ahLst/>
            <a:cxnLst/>
            <a:rect l="l" t="t" r="r" b="b"/>
            <a:pathLst>
              <a:path w="76200" h="865505">
                <a:moveTo>
                  <a:pt x="31750" y="788797"/>
                </a:moveTo>
                <a:lnTo>
                  <a:pt x="0" y="788797"/>
                </a:lnTo>
                <a:lnTo>
                  <a:pt x="38100" y="864997"/>
                </a:lnTo>
                <a:lnTo>
                  <a:pt x="69850" y="801497"/>
                </a:lnTo>
                <a:lnTo>
                  <a:pt x="31750" y="801497"/>
                </a:lnTo>
                <a:lnTo>
                  <a:pt x="31750" y="788797"/>
                </a:lnTo>
                <a:close/>
              </a:path>
              <a:path w="76200" h="865505">
                <a:moveTo>
                  <a:pt x="44450" y="0"/>
                </a:moveTo>
                <a:lnTo>
                  <a:pt x="31750" y="0"/>
                </a:lnTo>
                <a:lnTo>
                  <a:pt x="31750" y="801497"/>
                </a:lnTo>
                <a:lnTo>
                  <a:pt x="44450" y="801497"/>
                </a:lnTo>
                <a:lnTo>
                  <a:pt x="44450" y="0"/>
                </a:lnTo>
                <a:close/>
              </a:path>
              <a:path w="76200" h="865505">
                <a:moveTo>
                  <a:pt x="76200" y="788797"/>
                </a:moveTo>
                <a:lnTo>
                  <a:pt x="44450" y="788797"/>
                </a:lnTo>
                <a:lnTo>
                  <a:pt x="44450" y="801497"/>
                </a:lnTo>
                <a:lnTo>
                  <a:pt x="69850" y="801497"/>
                </a:lnTo>
                <a:lnTo>
                  <a:pt x="76200" y="788797"/>
                </a:lnTo>
                <a:close/>
              </a:path>
            </a:pathLst>
          </a:custGeom>
          <a:solidFill>
            <a:srgbClr val="C8D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32832" y="3322320"/>
            <a:ext cx="520065" cy="76200"/>
          </a:xfrm>
          <a:custGeom>
            <a:avLst/>
            <a:gdLst/>
            <a:ahLst/>
            <a:cxnLst/>
            <a:rect l="l" t="t" r="r" b="b"/>
            <a:pathLst>
              <a:path w="520064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63500" y="44449"/>
                </a:lnTo>
                <a:lnTo>
                  <a:pt x="63500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520064" h="76200">
                <a:moveTo>
                  <a:pt x="76200" y="31749"/>
                </a:moveTo>
                <a:lnTo>
                  <a:pt x="63500" y="31749"/>
                </a:lnTo>
                <a:lnTo>
                  <a:pt x="63500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520064" h="76200">
                <a:moveTo>
                  <a:pt x="519556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519556" y="44449"/>
                </a:lnTo>
                <a:lnTo>
                  <a:pt x="519556" y="31749"/>
                </a:lnTo>
                <a:close/>
              </a:path>
            </a:pathLst>
          </a:custGeom>
          <a:solidFill>
            <a:srgbClr val="C8D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33927" y="3322320"/>
            <a:ext cx="520065" cy="76200"/>
          </a:xfrm>
          <a:custGeom>
            <a:avLst/>
            <a:gdLst/>
            <a:ahLst/>
            <a:cxnLst/>
            <a:rect l="l" t="t" r="r" b="b"/>
            <a:pathLst>
              <a:path w="520064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63500" y="44449"/>
                </a:lnTo>
                <a:lnTo>
                  <a:pt x="63500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520064" h="76200">
                <a:moveTo>
                  <a:pt x="76200" y="31749"/>
                </a:moveTo>
                <a:lnTo>
                  <a:pt x="63500" y="31749"/>
                </a:lnTo>
                <a:lnTo>
                  <a:pt x="63500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520064" h="76200">
                <a:moveTo>
                  <a:pt x="519557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519557" y="44449"/>
                </a:lnTo>
                <a:lnTo>
                  <a:pt x="519557" y="31749"/>
                </a:lnTo>
                <a:close/>
              </a:path>
            </a:pathLst>
          </a:custGeom>
          <a:solidFill>
            <a:srgbClr val="C8D9E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0966" y="475615"/>
            <a:ext cx="2768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制定调薪草案及总预算审批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82597" y="1253489"/>
            <a:ext cx="13055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宏观预算：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2597" y="1710385"/>
            <a:ext cx="5778500" cy="2165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人工成本率、劳动价值分配</a:t>
            </a:r>
            <a:r>
              <a:rPr sz="20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率</a:t>
            </a:r>
            <a:r>
              <a:rPr sz="20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、盈</a:t>
            </a:r>
            <a:r>
              <a:rPr sz="20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亏</a:t>
            </a:r>
            <a:r>
              <a:rPr sz="20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平衡点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7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微观分</a:t>
            </a:r>
            <a:r>
              <a:rPr sz="20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析</a:t>
            </a: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数据：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427990" indent="-415925">
              <a:lnSpc>
                <a:spcPct val="100000"/>
              </a:lnSpc>
              <a:spcBef>
                <a:spcPts val="1400"/>
              </a:spcBef>
              <a:buSzPct val="92000"/>
              <a:buAutoNum type="arabicPlain"/>
              <a:tabLst>
                <a:tab pos="428625" algn="l"/>
              </a:tabLst>
            </a:pPr>
            <a:r>
              <a:rPr sz="12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利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用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人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力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资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本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效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能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指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标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如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人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均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出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、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人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力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成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本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投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入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产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出</a:t>
            </a:r>
            <a:r>
              <a:rPr sz="12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比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等与标杆企业对比；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΢"/>
              <a:buAutoNum type="arabicPlain"/>
            </a:pPr>
            <a:endParaRPr sz="850">
              <a:latin typeface="微软雅黑" panose="020B0503020204020204" charset="-122"/>
              <a:cs typeface="微软雅黑" panose="020B0503020204020204" charset="-122"/>
            </a:endParaRPr>
          </a:p>
          <a:p>
            <a:pPr marL="427990" indent="-415925">
              <a:lnSpc>
                <a:spcPct val="100000"/>
              </a:lnSpc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利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用外部薪酬数据分析、外部调薪比例等数据，提出调薪的幅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度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依据；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85"/>
              </a:spcBef>
              <a:buClr>
                <a:srgbClr val="FFFFFF"/>
              </a:buClr>
              <a:buFont typeface="΢"/>
              <a:buAutoNum type="arabicPlain"/>
            </a:pPr>
            <a:endParaRPr sz="800">
              <a:latin typeface="微软雅黑" panose="020B0503020204020204" charset="-122"/>
              <a:cs typeface="微软雅黑" panose="020B0503020204020204" charset="-122"/>
            </a:endParaRPr>
          </a:p>
          <a:p>
            <a:pPr marL="427990" indent="-415925">
              <a:lnSpc>
                <a:spcPct val="100000"/>
              </a:lnSpc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用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优秀人才招聘吸引情况或人员流失情况等数据作为辅助，说明调薪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的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必要性；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4824" y="560070"/>
            <a:ext cx="6419850" cy="2955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84295" algn="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组织实施人员评价与盘点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微软雅黑" panose="020B0503020204020204" charset="-122"/>
              <a:cs typeface="微软雅黑" panose="020B0503020204020204" charset="-122"/>
            </a:endParaRPr>
          </a:p>
          <a:p>
            <a:pPr marR="3884930" algn="r">
              <a:lnSpc>
                <a:spcPct val="100000"/>
              </a:lnSpc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给谁调？调多少？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微软雅黑" panose="020B0503020204020204" charset="-122"/>
              <a:cs typeface="微软雅黑" panose="020B0503020204020204" charset="-122"/>
            </a:endParaRPr>
          </a:p>
          <a:p>
            <a:pPr marL="457835">
              <a:lnSpc>
                <a:spcPct val="100000"/>
              </a:lnSpc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业绩、能力两个维度进行盘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点：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457835">
              <a:lnSpc>
                <a:spcPct val="100000"/>
              </a:lnSpc>
              <a:spcBef>
                <a:spcPts val="1400"/>
              </a:spcBef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业绩：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指员工在当前岗位上的业绩贡献，可根据员工全年的绩效考核结果确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定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 marL="457835" marR="5080">
              <a:lnSpc>
                <a:spcPts val="3000"/>
              </a:lnSpc>
              <a:spcBef>
                <a:spcPts val="360"/>
              </a:spcBef>
            </a:pPr>
            <a:r>
              <a:rPr sz="1200" b="1" spc="-885" dirty="0">
                <a:solidFill>
                  <a:srgbClr val="FFFFFF"/>
                </a:solidFill>
                <a:latin typeface="Verdana" panose="020B0604030504040204"/>
                <a:cs typeface="Verdana" panose="020B0604030504040204"/>
              </a:rPr>
              <a:t>Ÿ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能力：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用</a:t>
            </a:r>
            <a:r>
              <a:rPr sz="12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于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衡量员工所具备的能力与当前岗位要求的匹配程度，具体可根据岗位任职资格 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等工具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确定评价标准。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827" y="187578"/>
            <a:ext cx="2540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组织实施人员评价与盘点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14244" y="3444240"/>
            <a:ext cx="993775" cy="893444"/>
            <a:chOff x="2714244" y="3444240"/>
            <a:chExt cx="993775" cy="893444"/>
          </a:xfrm>
        </p:grpSpPr>
        <p:sp>
          <p:nvSpPr>
            <p:cNvPr id="4" name="object 4"/>
            <p:cNvSpPr/>
            <p:nvPr/>
          </p:nvSpPr>
          <p:spPr>
            <a:xfrm>
              <a:off x="2727198" y="3457194"/>
              <a:ext cx="967740" cy="867410"/>
            </a:xfrm>
            <a:custGeom>
              <a:avLst/>
              <a:gdLst/>
              <a:ahLst/>
              <a:cxnLst/>
              <a:rect l="l" t="t" r="r" b="b"/>
              <a:pathLst>
                <a:path w="967739" h="867410">
                  <a:moveTo>
                    <a:pt x="967739" y="0"/>
                  </a:moveTo>
                  <a:lnTo>
                    <a:pt x="0" y="0"/>
                  </a:lnTo>
                  <a:lnTo>
                    <a:pt x="0" y="867155"/>
                  </a:lnTo>
                  <a:lnTo>
                    <a:pt x="967739" y="867155"/>
                  </a:lnTo>
                  <a:lnTo>
                    <a:pt x="967739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27198" y="3457194"/>
              <a:ext cx="967740" cy="867410"/>
            </a:xfrm>
            <a:custGeom>
              <a:avLst/>
              <a:gdLst/>
              <a:ahLst/>
              <a:cxnLst/>
              <a:rect l="l" t="t" r="r" b="b"/>
              <a:pathLst>
                <a:path w="967739" h="867410">
                  <a:moveTo>
                    <a:pt x="0" y="867155"/>
                  </a:moveTo>
                  <a:lnTo>
                    <a:pt x="967739" y="867155"/>
                  </a:lnTo>
                  <a:lnTo>
                    <a:pt x="967739" y="0"/>
                  </a:lnTo>
                  <a:lnTo>
                    <a:pt x="0" y="0"/>
                  </a:lnTo>
                  <a:lnTo>
                    <a:pt x="0" y="867155"/>
                  </a:lnTo>
                  <a:close/>
                </a:path>
              </a:pathLst>
            </a:custGeom>
            <a:ln w="25908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714244" y="1572767"/>
          <a:ext cx="3081655" cy="2764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1080"/>
                <a:gridCol w="1043940"/>
                <a:gridCol w="1016635"/>
              </a:tblGrid>
              <a:tr h="91363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222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40335" marR="159385" algn="just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业绩不佳 但胜任程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度尚可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26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2+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明星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317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699BCD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341630" marR="30924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超级 明星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30810" marB="0">
                    <a:lnL w="53975">
                      <a:solidFill>
                        <a:srgbClr val="FFFFFF"/>
                      </a:solidFill>
                      <a:prstDash val="solid"/>
                    </a:lnL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</a:tr>
              <a:tr h="957833">
                <a:tc vMerge="1">
                  <a:tcPr marL="0" marR="0" marT="0" marB="0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1400" b="1" spc="-35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2-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346710" marR="33274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微软雅黑" panose="020B0503020204020204" charset="-122"/>
                          <a:cs typeface="微软雅黑" panose="020B0503020204020204" charset="-122"/>
                        </a:rPr>
                        <a:t>中坚 力量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5303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400" b="1" spc="-26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2+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明星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4445" marB="0">
                    <a:lnL w="53975">
                      <a:solidFill>
                        <a:srgbClr val="FFFFFF"/>
                      </a:solidFill>
                      <a:prstDash val="solid"/>
                    </a:lnL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699BCD"/>
                    </a:solidFill>
                  </a:tcPr>
                </a:tc>
              </a:tr>
              <a:tr h="8930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222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R="2032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失败者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4445" marB="0">
                    <a:lnR w="76200">
                      <a:solidFill>
                        <a:srgbClr val="FFFFFF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43205" marR="20891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业绩尚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可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但胜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任程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度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一般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31445" marB="0">
                    <a:lnL w="76200">
                      <a:solidFill>
                        <a:srgbClr val="FFFFFF"/>
                      </a:solidFill>
                      <a:prstDash val="solid"/>
                    </a:lnL>
                    <a:solidFill>
                      <a:srgbClr val="FFC000"/>
                    </a:solidFill>
                  </a:tcPr>
                </a:tc>
                <a:tc hMerge="1"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400300" y="1368551"/>
            <a:ext cx="3566795" cy="3278504"/>
          </a:xfrm>
          <a:custGeom>
            <a:avLst/>
            <a:gdLst/>
            <a:ahLst/>
            <a:cxnLst/>
            <a:rect l="l" t="t" r="r" b="b"/>
            <a:pathLst>
              <a:path w="3566795" h="3278504">
                <a:moveTo>
                  <a:pt x="3566541" y="3240024"/>
                </a:moveTo>
                <a:lnTo>
                  <a:pt x="3553841" y="3233674"/>
                </a:lnTo>
                <a:lnTo>
                  <a:pt x="3490341" y="3201924"/>
                </a:lnTo>
                <a:lnTo>
                  <a:pt x="3490341" y="3233674"/>
                </a:lnTo>
                <a:lnTo>
                  <a:pt x="44450" y="3233674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lnTo>
                  <a:pt x="38100" y="0"/>
                </a:lnTo>
                <a:lnTo>
                  <a:pt x="0" y="76200"/>
                </a:lnTo>
                <a:lnTo>
                  <a:pt x="31750" y="76200"/>
                </a:lnTo>
                <a:lnTo>
                  <a:pt x="31750" y="3240367"/>
                </a:lnTo>
                <a:lnTo>
                  <a:pt x="38100" y="3240367"/>
                </a:lnTo>
                <a:lnTo>
                  <a:pt x="38100" y="3246374"/>
                </a:lnTo>
                <a:lnTo>
                  <a:pt x="3490341" y="3246374"/>
                </a:lnTo>
                <a:lnTo>
                  <a:pt x="3490341" y="3278124"/>
                </a:lnTo>
                <a:lnTo>
                  <a:pt x="3553841" y="3246374"/>
                </a:lnTo>
                <a:lnTo>
                  <a:pt x="3566541" y="3240024"/>
                </a:lnTo>
                <a:close/>
              </a:path>
            </a:pathLst>
          </a:custGeom>
          <a:solidFill>
            <a:srgbClr val="C8D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78914" y="1621993"/>
            <a:ext cx="1784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高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3955" y="844296"/>
            <a:ext cx="1009015" cy="33845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410"/>
              </a:spcBef>
            </a:pP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人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岗匹</a:t>
            </a:r>
            <a:r>
              <a:rPr sz="16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配</a:t>
            </a:r>
            <a:endParaRPr sz="16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6459" y="4392167"/>
            <a:ext cx="721360" cy="33845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54940">
              <a:lnSpc>
                <a:spcPct val="100000"/>
              </a:lnSpc>
              <a:spcBef>
                <a:spcPts val="430"/>
              </a:spcBef>
            </a:pP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业绩</a:t>
            </a:r>
            <a:endParaRPr sz="16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5076" y="2779014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中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8189" y="4334662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低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24048" y="4631537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低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70679" y="4628794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中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06288" y="4628794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高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827" y="187578"/>
            <a:ext cx="2430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R制定调薪规则并测算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0442" y="899871"/>
            <a:ext cx="5554345" cy="2234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调薪规则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的</a:t>
            </a:r>
            <a:r>
              <a:rPr sz="16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制定是体现差异化</a:t>
            </a: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、</a:t>
            </a:r>
            <a:r>
              <a:rPr sz="16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提高</a:t>
            </a: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内</a:t>
            </a:r>
            <a:r>
              <a:rPr sz="16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部</a:t>
            </a: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公</a:t>
            </a:r>
            <a:r>
              <a:rPr sz="16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平性</a:t>
            </a: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的</a:t>
            </a:r>
            <a:r>
              <a:rPr sz="16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关键</a:t>
            </a:r>
            <a:r>
              <a:rPr sz="16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手</a:t>
            </a:r>
            <a:r>
              <a:rPr sz="1600" b="1" spc="2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段</a:t>
            </a:r>
            <a:r>
              <a:rPr sz="1600" b="1" spc="-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sz="16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</a:pP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常见的调薪规则分两种：“单</a:t>
            </a:r>
            <a:r>
              <a:rPr sz="1600" b="1" spc="2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维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度调</a:t>
            </a:r>
            <a:r>
              <a:rPr sz="1600" b="1" spc="2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”</a:t>
            </a:r>
            <a:r>
              <a:rPr sz="1600" b="1" spc="2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和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“双</a:t>
            </a:r>
            <a:r>
              <a:rPr sz="1600" b="1" spc="2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维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度调</a:t>
            </a:r>
            <a:r>
              <a:rPr sz="1600" b="1" spc="2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600" b="1" spc="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”。</a:t>
            </a:r>
            <a:endParaRPr sz="16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业绩、能力两个维度进行盘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点：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427990" indent="-415925">
              <a:lnSpc>
                <a:spcPct val="100000"/>
              </a:lnSpc>
              <a:spcBef>
                <a:spcPts val="1400"/>
              </a:spcBef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单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维度调</a:t>
            </a:r>
            <a:r>
              <a:rPr sz="12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200" b="1" dirty="0">
                <a:solidFill>
                  <a:srgbClr val="FFFFFF"/>
                </a:solidFill>
                <a:latin typeface="Verdana" panose="020B0604030504040204"/>
                <a:cs typeface="Verdana" panose="020B0604030504040204"/>
              </a:rPr>
              <a:t>——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根据人才盘点结果调薪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85"/>
              </a:spcBef>
              <a:buClr>
                <a:srgbClr val="FFFFFF"/>
              </a:buClr>
              <a:buFont typeface="΢"/>
              <a:buAutoNum type="arabicPlain"/>
            </a:pPr>
            <a:endParaRPr sz="800">
              <a:latin typeface="微软雅黑" panose="020B0503020204020204" charset="-122"/>
              <a:cs typeface="微软雅黑" panose="020B0503020204020204" charset="-122"/>
            </a:endParaRPr>
          </a:p>
          <a:p>
            <a:pPr marL="427990" indent="-415925">
              <a:lnSpc>
                <a:spcPct val="100000"/>
              </a:lnSpc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双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维度调</a:t>
            </a:r>
            <a:r>
              <a:rPr sz="12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200" b="1" dirty="0">
                <a:solidFill>
                  <a:srgbClr val="FFFFFF"/>
                </a:solidFill>
                <a:latin typeface="Verdana" panose="020B0604030504040204"/>
                <a:cs typeface="Verdana" panose="020B0604030504040204"/>
              </a:rPr>
              <a:t>——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根据人才盘点结果和员工薪酬在宽带中的位置</a:t>
            </a:r>
            <a:r>
              <a:rPr sz="12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1200" b="1" spc="-5" dirty="0">
                <a:solidFill>
                  <a:srgbClr val="FFFFFF"/>
                </a:solidFill>
                <a:latin typeface="Verdana" panose="020B0604030504040204"/>
                <a:cs typeface="Verdana" panose="020B0604030504040204"/>
              </a:rPr>
              <a:t>CR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值）调薪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187196" y="3435096"/>
            <a:ext cx="4811268" cy="7909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2424" y="369570"/>
            <a:ext cx="117411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spc="10" dirty="0">
                <a:latin typeface="微软雅黑" panose="020B0503020204020204" charset="-122"/>
                <a:cs typeface="微软雅黑" panose="020B0503020204020204" charset="-122"/>
              </a:rPr>
              <a:t>课程</a:t>
            </a:r>
            <a:r>
              <a:rPr sz="2250" b="1" spc="5" dirty="0">
                <a:latin typeface="微软雅黑" panose="020B0503020204020204" charset="-122"/>
                <a:cs typeface="微软雅黑" panose="020B0503020204020204" charset="-122"/>
              </a:rPr>
              <a:t>大纲</a:t>
            </a:r>
            <a:endParaRPr sz="225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8339" y="1338406"/>
            <a:ext cx="3360420" cy="208470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1、调薪中常见的问题！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2、动态调薪：制度围绕什么动？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3、三种有效的“动态”薪酬组合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1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4、年度六步调薪法解读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5、年度调薪矩阵的设计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3119" y="232917"/>
            <a:ext cx="323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355" y="909065"/>
            <a:ext cx="6172835" cy="1530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2000" spc="5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单维度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20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2000" spc="-5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——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根据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才盘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或者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业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绩调薪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28600" marR="5080">
              <a:lnSpc>
                <a:spcPct val="185000"/>
              </a:lnSpc>
              <a:spcBef>
                <a:spcPts val="440"/>
              </a:spcBef>
            </a:pPr>
            <a:r>
              <a:rPr sz="1350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135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司</a:t>
            </a:r>
            <a:r>
              <a:rPr sz="135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35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83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名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才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盘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果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从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差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优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35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1-5</a:t>
            </a:r>
            <a:r>
              <a:rPr sz="135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共</a:t>
            </a:r>
            <a:r>
              <a:rPr sz="135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350" spc="-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数 </a:t>
            </a:r>
            <a:r>
              <a:rPr sz="135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布及人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额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如下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所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示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已</a:t>
            </a:r>
            <a:r>
              <a:rPr sz="135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知</a:t>
            </a:r>
            <a:r>
              <a:rPr sz="135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2020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年公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司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额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35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10%</a:t>
            </a:r>
            <a:r>
              <a:rPr sz="135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那么 </a:t>
            </a:r>
            <a:r>
              <a:rPr sz="135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如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何确定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调薪</a:t>
            </a:r>
            <a:r>
              <a:rPr sz="135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比</a:t>
            </a:r>
            <a:r>
              <a:rPr sz="135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例？</a:t>
            </a:r>
            <a:endParaRPr sz="13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05890" y="2565400"/>
          <a:ext cx="6115050" cy="1986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效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薪资总数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14600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37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35065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29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26900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4541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sz="14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81106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7016" y="288797"/>
            <a:ext cx="323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0252" y="909065"/>
            <a:ext cx="6040120" cy="1207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计算</a:t>
            </a: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步</a:t>
            </a:r>
            <a:r>
              <a:rPr sz="200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0650">
              <a:lnSpc>
                <a:spcPct val="100000"/>
              </a:lnSpc>
            </a:pPr>
            <a:r>
              <a:rPr sz="15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第一步</a:t>
            </a:r>
            <a:r>
              <a:rPr sz="150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：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根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据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500" spc="-2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据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确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额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占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司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额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0650">
              <a:lnSpc>
                <a:spcPct val="100000"/>
              </a:lnSpc>
              <a:spcBef>
                <a:spcPts val="1205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例，得出下表：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37908" y="2288794"/>
          <a:ext cx="6129020" cy="1993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33525"/>
                <a:gridCol w="1514475"/>
              </a:tblGrid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绩效/人才盘点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薪资总数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占总额比例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14600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18%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37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35065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43.2%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29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26900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33.2%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4541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5.6%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sz="14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81106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8100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3119" y="300050"/>
            <a:ext cx="32321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355" y="909065"/>
            <a:ext cx="6087110" cy="1512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计算步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0650" marR="5080" algn="just">
              <a:lnSpc>
                <a:spcPct val="167000"/>
              </a:lnSpc>
              <a:spcBef>
                <a:spcPts val="295"/>
              </a:spcBef>
            </a:pP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第二步：确定各级别的差异化调薪比例，在本案例中，先假设人才盘点 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结果为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级的人员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薪比例为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，然后依据人才盘点结果等级越高则调薪 比例越高的规则设置其他等级人员的调薪比例，如下表所示：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7331" y="2562479"/>
          <a:ext cx="6129655" cy="1993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0175"/>
                <a:gridCol w="1038225"/>
                <a:gridCol w="1219200"/>
                <a:gridCol w="1206500"/>
                <a:gridCol w="1233170"/>
              </a:tblGrid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绩效/人才盘点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薪资总数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占总额比例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薪资总数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14600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18%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37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35065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43.2%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1.25X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29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26900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33.2%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1.00X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4541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5.6%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0.75X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sz="14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81106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3132" y="241172"/>
            <a:ext cx="323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355" y="909065"/>
            <a:ext cx="5285740" cy="1512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计算步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67000"/>
              </a:lnSpc>
              <a:spcBef>
                <a:spcPts val="295"/>
              </a:spcBef>
            </a:pP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案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方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式 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1.5X*18.0%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1.2</a:t>
            </a:r>
            <a:r>
              <a:rPr sz="1500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X*</a:t>
            </a:r>
            <a:r>
              <a:rPr sz="1500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3.2%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X*</a:t>
            </a:r>
            <a:r>
              <a:rPr sz="1500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3.2%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0.75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*5.6%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=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10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%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，可得出  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X=8.45%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89317" y="2536063"/>
          <a:ext cx="6129020" cy="1993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0175"/>
                <a:gridCol w="1038225"/>
                <a:gridCol w="1219200"/>
                <a:gridCol w="1206500"/>
                <a:gridCol w="1233170"/>
              </a:tblGrid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效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/人才盘点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薪资总数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占总额比例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薪资总数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14600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18%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37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35065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43.2%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1.25X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29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26900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33.2%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1.00X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4541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5.6%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0.75X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sz="14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81106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539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739" y="251586"/>
            <a:ext cx="323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355" y="909065"/>
            <a:ext cx="5993130" cy="1131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计算步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骤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0650">
              <a:lnSpc>
                <a:spcPct val="100000"/>
              </a:lnSpc>
              <a:spcBef>
                <a:spcPts val="1500"/>
              </a:spcBef>
            </a:pP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第四步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将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已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得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出的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代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计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出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才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盘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果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级对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0650">
              <a:lnSpc>
                <a:spcPct val="100000"/>
              </a:lnSpc>
              <a:spcBef>
                <a:spcPts val="12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应的人的调薪比例，具体数据如下表所示：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7331" y="2450845"/>
          <a:ext cx="4120515" cy="1993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44064"/>
              </a:tblGrid>
              <a:tr h="281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绩效/人才盘点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调薪比例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12.67%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10.56%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8.45%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6.33%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87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1400" spc="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sz="14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2269" y="369189"/>
            <a:ext cx="323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635" y="953261"/>
            <a:ext cx="7331709" cy="119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650" spc="5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）双维度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650" spc="-10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—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根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据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才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盘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果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酬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宽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带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65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置</a:t>
            </a:r>
            <a:r>
              <a:rPr sz="165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650" spc="-5" dirty="0">
                <a:solidFill>
                  <a:srgbClr val="FFC000"/>
                </a:solidFill>
                <a:latin typeface="Times New Roman" panose="02020603050405020304"/>
                <a:cs typeface="Times New Roman" panose="02020603050405020304"/>
              </a:rPr>
              <a:t>CR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65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65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调薪</a:t>
            </a:r>
            <a:endParaRPr sz="16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0495" marR="1325880">
              <a:lnSpc>
                <a:spcPct val="167000"/>
              </a:lnSpc>
              <a:spcBef>
                <a:spcPts val="1220"/>
              </a:spcBef>
            </a:pP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在人才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盘点的区分维度下，再加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入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的区分维度，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值指员工薪酬 在薪酬宽带中的位置，计算公式为：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737616" y="2295144"/>
            <a:ext cx="4814316" cy="79095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2406" y="3384550"/>
            <a:ext cx="599757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由于市场等因素，新招聘员工的薪资容易高于同岗位的老员工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导致新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67000"/>
              </a:lnSpc>
            </a:pPr>
            <a:r>
              <a:rPr sz="15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老员工</a:t>
            </a:r>
            <a:r>
              <a:rPr sz="15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间</a:t>
            </a:r>
            <a:r>
              <a:rPr sz="15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5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5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5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平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。在人才盘点结果相同的情况下</a:t>
            </a:r>
            <a:r>
              <a:rPr sz="1500" spc="-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值偏低的人理应 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被给予更大的调薪额度，以逐步纠正这两者间的不合理差距，如此则更 多地体现出了其动态性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3897" y="294208"/>
            <a:ext cx="32321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406" y="708252"/>
            <a:ext cx="6376670" cy="187833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双维</a:t>
            </a:r>
            <a:r>
              <a:rPr sz="20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2000" spc="-1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作流</a:t>
            </a:r>
            <a:r>
              <a:rPr sz="20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程</a:t>
            </a:r>
            <a:r>
              <a:rPr sz="2000" spc="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0955">
              <a:lnSpc>
                <a:spcPct val="100000"/>
              </a:lnSpc>
              <a:spcBef>
                <a:spcPts val="59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公司的案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例：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0955">
              <a:lnSpc>
                <a:spcPct val="100000"/>
              </a:lnSpc>
              <a:spcBef>
                <a:spcPts val="1200"/>
              </a:spcBef>
            </a:pP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把现有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员工的薪酬按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照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的不同分为以下三类：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0955" marR="5080">
              <a:lnSpc>
                <a:spcPts val="3000"/>
              </a:lnSpc>
              <a:spcBef>
                <a:spcPts val="300"/>
              </a:spcBef>
            </a:pP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CR&lt;0.33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0.33&lt;CR&lt;0.66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CR&gt;0.66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。并结合人才盘点结果的五个等级，  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可将现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有人员划分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15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类。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85228" y="2752089"/>
          <a:ext cx="6115685" cy="1986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281940">
                <a:tc rowSpan="2"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绩效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调薪比例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81939">
                <a:tc vMerge="1"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CR＜0.33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0.33＜CR＜0.66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CR＞0.66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2.5X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1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1.5X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1.6X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1.2X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0.8X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1.4X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0.8x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3067" y="232105"/>
            <a:ext cx="32321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HR制定调薪规则并测算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861187"/>
            <a:ext cx="6781165" cy="3192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双维度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</a:t>
            </a:r>
            <a:r>
              <a:rPr sz="2000" spc="-1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操</a:t>
            </a:r>
            <a:r>
              <a:rPr sz="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作流程：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67000"/>
              </a:lnSpc>
              <a:spcBef>
                <a:spcPts val="1525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第一步：确定调薪比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。在</a:t>
            </a:r>
            <a:r>
              <a:rPr sz="1500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个区域中找一个基准区域，将其调薪比例设</a:t>
            </a:r>
            <a:r>
              <a:rPr sz="150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并根据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人才盘点结果等级越高则调薪比例越高、人才盘点结果相同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CR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越低 则调薪比例越高的原则设置每类人的调薪比例。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279400">
              <a:lnSpc>
                <a:spcPct val="167000"/>
              </a:lnSpc>
            </a:pP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第二步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：将上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述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500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类中每一类人员的现有薪资求和，并得出其与公司全员薪资 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总额的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占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比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B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：通过等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式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Σ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A*B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5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=10%</a:t>
            </a:r>
            <a:r>
              <a:rPr sz="15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解方程计算出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值。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第四步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：将得出</a:t>
            </a:r>
            <a:r>
              <a:rPr sz="15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15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代入上表中，即可得出每一类人员的调薪比例。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3897" y="271348"/>
            <a:ext cx="277304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5" dirty="0">
                <a:latin typeface="微软雅黑" panose="020B0503020204020204" charset="-122"/>
                <a:cs typeface="微软雅黑" panose="020B0503020204020204" charset="-122"/>
              </a:rPr>
              <a:t>制定绩</a:t>
            </a:r>
            <a:r>
              <a:rPr sz="2700" b="1" dirty="0">
                <a:latin typeface="微软雅黑" panose="020B0503020204020204" charset="-122"/>
                <a:cs typeface="微软雅黑" panose="020B0503020204020204" charset="-122"/>
              </a:rPr>
              <a:t>效矩阵</a:t>
            </a:r>
            <a:r>
              <a:rPr sz="2700" b="1" spc="-15" dirty="0">
                <a:latin typeface="微软雅黑" panose="020B0503020204020204" charset="-122"/>
                <a:cs typeface="微软雅黑" panose="020B0503020204020204" charset="-122"/>
              </a:rPr>
              <a:t>练</a:t>
            </a:r>
            <a:r>
              <a:rPr sz="2700" b="1" dirty="0">
                <a:latin typeface="微软雅黑" panose="020B0503020204020204" charset="-122"/>
                <a:cs typeface="微软雅黑" panose="020B0503020204020204" charset="-122"/>
              </a:rPr>
              <a:t>习</a:t>
            </a:r>
            <a:endParaRPr sz="27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5220" y="1286636"/>
            <a:ext cx="4216400" cy="8636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700"/>
              </a:spcBef>
            </a:pPr>
            <a:r>
              <a:rPr sz="30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请根据以上步骤和信息结 合下图表，制定绩效矩阵</a:t>
            </a:r>
            <a:endParaRPr sz="3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85228" y="2392045"/>
          <a:ext cx="6115684" cy="1986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281940">
                <a:tc rowSpan="2"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绩效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人才盘点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调薪比例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81939">
                <a:tc vMerge="1"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CR＜0.33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0.33＜CR＜0.66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CR＞0.66</a:t>
                      </a:r>
                      <a:endParaRPr sz="1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2805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6898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5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7702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8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7001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20 /</a:t>
                      </a:r>
                      <a:r>
                        <a:rPr sz="1400" spc="-4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20354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9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/7710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/4962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20 /</a:t>
                      </a:r>
                      <a:r>
                        <a:rPr sz="1400" spc="-4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18779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3159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1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/1035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2438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 /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1068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endParaRPr sz="1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759" y="236677"/>
            <a:ext cx="36868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与业务部门负责人沟通讨论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96922" y="2168905"/>
            <a:ext cx="5086350" cy="367665"/>
            <a:chOff x="2296922" y="2168905"/>
            <a:chExt cx="5086350" cy="367665"/>
          </a:xfrm>
        </p:grpSpPr>
        <p:pic>
          <p:nvPicPr>
            <p:cNvPr id="4" name="object 4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2296922" y="2168905"/>
              <a:ext cx="763981" cy="3672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6319" y="2168905"/>
              <a:ext cx="4576953" cy="367284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3333" y="2625801"/>
            <a:ext cx="4324096" cy="3675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80339" y="1200658"/>
            <a:ext cx="2853562" cy="3977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463" y="2206751"/>
            <a:ext cx="3284220" cy="231952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931411" y="1151636"/>
            <a:ext cx="4697730" cy="3060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某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HR：“HI，今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你们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公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司调薪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吗？”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：“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别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提了，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跟没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一个样……”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4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208915">
              <a:lnSpc>
                <a:spcPct val="100000"/>
              </a:lnSpc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：“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说这事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我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就气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打一处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来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，打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领完年终 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奖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就不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干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了！”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丙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：“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没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啥感觉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反正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我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就图个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安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稳，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小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日子混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着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 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资也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跟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别人一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样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涨，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挺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好挺好</a:t>
            </a:r>
            <a:r>
              <a:rPr sz="16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”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2000" spc="-155" dirty="0">
                <a:solidFill>
                  <a:srgbClr val="FFC000"/>
                </a:solidFill>
                <a:latin typeface="PMingLiU"/>
                <a:cs typeface="PMingLiU"/>
              </a:rPr>
              <a:t>丁：我</a:t>
            </a:r>
            <a:r>
              <a:rPr sz="2000" spc="-165" dirty="0">
                <a:solidFill>
                  <a:srgbClr val="FFC000"/>
                </a:solidFill>
                <a:latin typeface="PMingLiU"/>
                <a:cs typeface="PMingLiU"/>
              </a:rPr>
              <a:t>们的</a:t>
            </a:r>
            <a:r>
              <a:rPr sz="2000" spc="-155" dirty="0">
                <a:solidFill>
                  <a:srgbClr val="FFC000"/>
                </a:solidFill>
                <a:latin typeface="PMingLiU"/>
                <a:cs typeface="PMingLiU"/>
              </a:rPr>
              <a:t>技</a:t>
            </a:r>
            <a:r>
              <a:rPr sz="2000" spc="-165" dirty="0">
                <a:solidFill>
                  <a:srgbClr val="FFC000"/>
                </a:solidFill>
                <a:latin typeface="PMingLiU"/>
                <a:cs typeface="PMingLiU"/>
              </a:rPr>
              <a:t>术总监因为</a:t>
            </a:r>
            <a:r>
              <a:rPr sz="2000" spc="-75" dirty="0">
                <a:solidFill>
                  <a:srgbClr val="FFC000"/>
                </a:solidFill>
                <a:latin typeface="PMingLiU"/>
                <a:cs typeface="PMingLiU"/>
              </a:rPr>
              <a:t>老</a:t>
            </a:r>
            <a:r>
              <a:rPr sz="2000" spc="-90" dirty="0">
                <a:solidFill>
                  <a:srgbClr val="FFC000"/>
                </a:solidFill>
                <a:latin typeface="PMingLiU"/>
                <a:cs typeface="PMingLiU"/>
              </a:rPr>
              <a:t>板</a:t>
            </a:r>
            <a:r>
              <a:rPr sz="2000" spc="-165" dirty="0">
                <a:solidFill>
                  <a:srgbClr val="FFC000"/>
                </a:solidFill>
                <a:latin typeface="PMingLiU"/>
                <a:cs typeface="PMingLiU"/>
              </a:rPr>
              <a:t>执意</a:t>
            </a:r>
            <a:r>
              <a:rPr sz="2000" spc="-155" dirty="0">
                <a:solidFill>
                  <a:srgbClr val="FFC000"/>
                </a:solidFill>
                <a:latin typeface="PMingLiU"/>
                <a:cs typeface="PMingLiU"/>
              </a:rPr>
              <a:t>发</a:t>
            </a:r>
            <a:r>
              <a:rPr sz="2000" spc="-165" dirty="0">
                <a:solidFill>
                  <a:srgbClr val="FFC000"/>
                </a:solidFill>
                <a:latin typeface="PMingLiU"/>
                <a:cs typeface="PMingLiU"/>
              </a:rPr>
              <a:t>年终</a:t>
            </a:r>
            <a:r>
              <a:rPr sz="2000" spc="-155" dirty="0">
                <a:solidFill>
                  <a:srgbClr val="FFC000"/>
                </a:solidFill>
                <a:latin typeface="PMingLiU"/>
                <a:cs typeface="PMingLiU"/>
              </a:rPr>
              <a:t>奖</a:t>
            </a:r>
            <a:endParaRPr sz="2000">
              <a:latin typeface="PMingLiU"/>
              <a:cs typeface="PMingLiU"/>
            </a:endParaRPr>
          </a:p>
          <a:p>
            <a:pPr marL="393700">
              <a:lnSpc>
                <a:spcPct val="100000"/>
              </a:lnSpc>
              <a:spcBef>
                <a:spcPts val="5"/>
              </a:spcBef>
            </a:pPr>
            <a:r>
              <a:rPr sz="2000" spc="10" dirty="0">
                <a:solidFill>
                  <a:srgbClr val="FFC000"/>
                </a:solidFill>
                <a:latin typeface="PMingLiU"/>
                <a:cs typeface="PMingLiU"/>
              </a:rPr>
              <a:t>离</a:t>
            </a:r>
            <a:r>
              <a:rPr sz="2000" spc="-160" dirty="0">
                <a:solidFill>
                  <a:srgbClr val="FFC000"/>
                </a:solidFill>
                <a:latin typeface="PMingLiU"/>
                <a:cs typeface="PMingLiU"/>
              </a:rPr>
              <a:t>职</a:t>
            </a:r>
            <a:r>
              <a:rPr sz="2000" spc="-155" dirty="0">
                <a:solidFill>
                  <a:srgbClr val="FFC000"/>
                </a:solidFill>
                <a:latin typeface="PMingLiU"/>
                <a:cs typeface="PMingLiU"/>
              </a:rPr>
              <a:t>了</a:t>
            </a:r>
            <a:r>
              <a:rPr sz="2000" spc="-160" dirty="0">
                <a:solidFill>
                  <a:srgbClr val="FFC000"/>
                </a:solidFill>
                <a:latin typeface="PMingLiU"/>
                <a:cs typeface="PMingLiU"/>
              </a:rPr>
              <a:t>！</a:t>
            </a:r>
            <a:endParaRPr sz="200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827" y="164972"/>
            <a:ext cx="3378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具体调薪方案及结果审批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187196" y="771144"/>
            <a:ext cx="66929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2930" y="309117"/>
            <a:ext cx="398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年度调薪宣讲与员工调薪反馈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406" y="821182"/>
            <a:ext cx="5340985" cy="777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宣讲会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1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调薪的整体比例、员工调薪比</a:t>
            </a:r>
            <a:r>
              <a:rPr sz="1600" b="1" spc="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例</a:t>
            </a:r>
            <a:r>
              <a:rPr sz="1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的确</a:t>
            </a:r>
            <a:r>
              <a:rPr sz="1600" b="1" spc="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定</a:t>
            </a:r>
            <a:r>
              <a:rPr sz="1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依</a:t>
            </a:r>
            <a:r>
              <a:rPr sz="1600" b="1" spc="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据</a:t>
            </a:r>
            <a:r>
              <a:rPr sz="1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、相</a:t>
            </a:r>
            <a:r>
              <a:rPr sz="1600" b="1" spc="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关</a:t>
            </a:r>
            <a:r>
              <a:rPr sz="1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制度</a:t>
            </a:r>
            <a:r>
              <a:rPr sz="1600" b="1" spc="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要</a:t>
            </a:r>
            <a:r>
              <a:rPr sz="16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求</a:t>
            </a:r>
            <a:endParaRPr sz="16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406" y="2133346"/>
            <a:ext cx="5929630" cy="221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部门负责人一对一反馈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 marR="5080">
              <a:lnSpc>
                <a:spcPts val="3000"/>
              </a:lnSpc>
              <a:spcBef>
                <a:spcPts val="200"/>
              </a:spcBef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对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员工上一年的业绩表现进行评价（可先让员工自我总结后再做点评），且评价观 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点要有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事实依据。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΢"/>
              <a:buAutoNum type="arabicPlain"/>
            </a:pPr>
            <a:endParaRPr sz="650">
              <a:latin typeface="微软雅黑" panose="020B0503020204020204" charset="-122"/>
              <a:cs typeface="微软雅黑" panose="020B0503020204020204" charset="-122"/>
            </a:endParaRPr>
          </a:p>
          <a:p>
            <a:pPr marL="427990" indent="-415925">
              <a:lnSpc>
                <a:spcPct val="100000"/>
              </a:lnSpc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对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员工新一年的工作表现提出期望。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 marR="5080">
              <a:lnSpc>
                <a:spcPts val="3000"/>
              </a:lnSpc>
              <a:spcBef>
                <a:spcPts val="360"/>
              </a:spcBef>
              <a:buSzPct val="92000"/>
              <a:buAutoNum type="arabicPlain"/>
              <a:tabLst>
                <a:tab pos="428625" algn="l"/>
              </a:tabLst>
            </a:pP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综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合上述业绩评价与来年期望，告知新一年度的调薪额度（或比例）、调薪后的薪 </a:t>
            </a:r>
            <a:r>
              <a:rPr sz="12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资标准</a:t>
            </a:r>
            <a:r>
              <a:rPr sz="1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与薪资结构（如条件允许，请员工签字确认后收回）。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C:\Users\Administrator\Desktop\扫码领课件.jpg扫码领课件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007870" y="1147763"/>
            <a:ext cx="5128260" cy="28486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0710" marR="5080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调</a:t>
            </a:r>
            <a:r>
              <a:rPr spc="-5" dirty="0"/>
              <a:t>薪是</a:t>
            </a:r>
            <a:r>
              <a:rPr spc="5" dirty="0"/>
              <a:t>否</a:t>
            </a:r>
            <a:r>
              <a:rPr spc="-5" dirty="0"/>
              <a:t>非调不</a:t>
            </a:r>
            <a:r>
              <a:rPr spc="5" dirty="0"/>
              <a:t>可</a:t>
            </a:r>
            <a:r>
              <a:rPr spc="-5" dirty="0"/>
              <a:t>？是</a:t>
            </a:r>
            <a:r>
              <a:rPr spc="5" dirty="0"/>
              <a:t>否</a:t>
            </a:r>
            <a:r>
              <a:rPr spc="-5" dirty="0"/>
              <a:t>充分考</a:t>
            </a:r>
            <a:r>
              <a:rPr spc="5" dirty="0"/>
              <a:t>虑</a:t>
            </a:r>
            <a:r>
              <a:rPr spc="-5" dirty="0"/>
              <a:t>企业</a:t>
            </a:r>
            <a:r>
              <a:rPr spc="5" dirty="0"/>
              <a:t>的</a:t>
            </a:r>
            <a:r>
              <a:rPr spc="-5" dirty="0"/>
              <a:t>经营效</a:t>
            </a:r>
            <a:r>
              <a:rPr spc="5" dirty="0"/>
              <a:t>益</a:t>
            </a:r>
            <a:r>
              <a:rPr spc="-5" dirty="0"/>
              <a:t>？ </a:t>
            </a:r>
            <a:r>
              <a:rPr spc="5" dirty="0"/>
              <a:t>除</a:t>
            </a:r>
            <a:r>
              <a:rPr spc="-5" dirty="0"/>
              <a:t>了调</a:t>
            </a:r>
            <a:r>
              <a:rPr spc="5" dirty="0"/>
              <a:t>薪</a:t>
            </a:r>
            <a:r>
              <a:rPr spc="-5" dirty="0"/>
              <a:t>是否有</a:t>
            </a:r>
            <a:r>
              <a:rPr spc="5" dirty="0"/>
              <a:t>更</a:t>
            </a:r>
            <a:r>
              <a:rPr spc="-5" dirty="0"/>
              <a:t>好的</a:t>
            </a:r>
            <a:r>
              <a:rPr spc="5" dirty="0"/>
              <a:t>激</a:t>
            </a:r>
            <a:r>
              <a:rPr spc="-5" dirty="0"/>
              <a:t>励方式？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86841" y="1941956"/>
            <a:ext cx="7491095" cy="2280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131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否做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人力盘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、员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能力评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估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、业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绩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评估？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213100">
              <a:lnSpc>
                <a:spcPct val="100000"/>
              </a:lnSpc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否有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章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可循？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213100" marR="1019810">
              <a:lnSpc>
                <a:spcPts val="3840"/>
              </a:lnSpc>
              <a:spcBef>
                <a:spcPts val="450"/>
              </a:spcBef>
            </a:pP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于特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殊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的员工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特殊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处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理定规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则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？ 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于合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法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性的问</a:t>
            </a:r>
            <a:r>
              <a:rPr sz="1600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题</a:t>
            </a:r>
            <a:r>
              <a:rPr sz="1600" spc="-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？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薪酬调</a:t>
            </a:r>
            <a:r>
              <a:rPr sz="2000" b="1" spc="-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整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思</a:t>
            </a:r>
            <a:r>
              <a:rPr sz="2000" b="1" spc="-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考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的问题：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5240" y="987552"/>
            <a:ext cx="3284220" cy="23195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783333" y="1841245"/>
            <a:ext cx="2034920" cy="58826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70633" y="2515565"/>
            <a:ext cx="47218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4" dirty="0">
                <a:solidFill>
                  <a:srgbClr val="FFC000"/>
                </a:solidFill>
                <a:latin typeface="PMingLiU"/>
                <a:cs typeface="PMingLiU"/>
              </a:rPr>
              <a:t>-----</a:t>
            </a:r>
            <a:r>
              <a:rPr sz="3200" spc="-265" dirty="0">
                <a:solidFill>
                  <a:srgbClr val="FFC000"/>
                </a:solidFill>
                <a:latin typeface="PMingLiU"/>
                <a:cs typeface="PMingLiU"/>
              </a:rPr>
              <a:t>动</a:t>
            </a:r>
            <a:r>
              <a:rPr sz="3200" spc="-254" dirty="0">
                <a:solidFill>
                  <a:srgbClr val="FFC000"/>
                </a:solidFill>
                <a:latin typeface="PMingLiU"/>
                <a:cs typeface="PMingLiU"/>
              </a:rPr>
              <a:t>态</a:t>
            </a:r>
            <a:r>
              <a:rPr sz="3200" spc="-265" dirty="0">
                <a:solidFill>
                  <a:srgbClr val="FFC000"/>
                </a:solidFill>
                <a:latin typeface="PMingLiU"/>
                <a:cs typeface="PMingLiU"/>
              </a:rPr>
              <a:t>定</a:t>
            </a:r>
            <a:r>
              <a:rPr sz="3200" spc="-125" dirty="0">
                <a:solidFill>
                  <a:srgbClr val="FFC000"/>
                </a:solidFill>
                <a:latin typeface="PMingLiU"/>
                <a:cs typeface="PMingLiU"/>
              </a:rPr>
              <a:t>薪、调薪规</a:t>
            </a:r>
            <a:r>
              <a:rPr sz="3200" spc="-114" dirty="0">
                <a:solidFill>
                  <a:srgbClr val="FFC000"/>
                </a:solidFill>
                <a:latin typeface="PMingLiU"/>
                <a:cs typeface="PMingLiU"/>
              </a:rPr>
              <a:t>则</a:t>
            </a:r>
            <a:r>
              <a:rPr sz="3200" spc="-265" dirty="0">
                <a:solidFill>
                  <a:srgbClr val="FFC000"/>
                </a:solidFill>
                <a:latin typeface="PMingLiU"/>
                <a:cs typeface="PMingLiU"/>
              </a:rPr>
              <a:t>设计</a:t>
            </a:r>
            <a:endParaRPr sz="320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2930" y="438099"/>
            <a:ext cx="24638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薪酬包与付薪哲学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3231" y="4309059"/>
            <a:ext cx="242570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三</a:t>
            </a:r>
            <a:r>
              <a:rPr sz="135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大</a:t>
            </a: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价</a:t>
            </a:r>
            <a:r>
              <a:rPr sz="135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值</a:t>
            </a: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导</a:t>
            </a:r>
            <a:r>
              <a:rPr sz="135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向</a:t>
            </a: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</a:t>
            </a:r>
            <a:r>
              <a:rPr sz="135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三种</a:t>
            </a: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薪</a:t>
            </a:r>
            <a:r>
              <a:rPr sz="135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酬</a:t>
            </a: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体</a:t>
            </a:r>
            <a:r>
              <a:rPr sz="1350" b="1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系</a:t>
            </a:r>
            <a:r>
              <a:rPr sz="1350" b="1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图</a:t>
            </a:r>
            <a:endParaRPr sz="135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828800" y="1626133"/>
            <a:ext cx="1195070" cy="727075"/>
            <a:chOff x="1828800" y="1626133"/>
            <a:chExt cx="1195070" cy="727075"/>
          </a:xfrm>
        </p:grpSpPr>
        <p:pic>
          <p:nvPicPr>
            <p:cNvPr id="6" name="object 6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828800" y="1626133"/>
              <a:ext cx="1194815" cy="68425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81784" y="1644396"/>
              <a:ext cx="690371" cy="70865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876044" y="1653540"/>
              <a:ext cx="1104900" cy="594360"/>
            </a:xfrm>
            <a:custGeom>
              <a:avLst/>
              <a:gdLst/>
              <a:ahLst/>
              <a:cxnLst/>
              <a:rect l="l" t="t" r="r" b="b"/>
              <a:pathLst>
                <a:path w="1104900" h="594360">
                  <a:moveTo>
                    <a:pt x="0" y="297180"/>
                  </a:moveTo>
                  <a:lnTo>
                    <a:pt x="12744" y="233441"/>
                  </a:lnTo>
                  <a:lnTo>
                    <a:pt x="49179" y="174459"/>
                  </a:lnTo>
                  <a:lnTo>
                    <a:pt x="106606" y="121688"/>
                  </a:lnTo>
                  <a:lnTo>
                    <a:pt x="142349" y="98085"/>
                  </a:lnTo>
                  <a:lnTo>
                    <a:pt x="182327" y="76578"/>
                  </a:lnTo>
                  <a:lnTo>
                    <a:pt x="226204" y="57351"/>
                  </a:lnTo>
                  <a:lnTo>
                    <a:pt x="273642" y="40583"/>
                  </a:lnTo>
                  <a:lnTo>
                    <a:pt x="324305" y="26457"/>
                  </a:lnTo>
                  <a:lnTo>
                    <a:pt x="377854" y="15154"/>
                  </a:lnTo>
                  <a:lnTo>
                    <a:pt x="433953" y="6856"/>
                  </a:lnTo>
                  <a:lnTo>
                    <a:pt x="492264" y="1744"/>
                  </a:lnTo>
                  <a:lnTo>
                    <a:pt x="552450" y="0"/>
                  </a:lnTo>
                  <a:lnTo>
                    <a:pt x="612635" y="1744"/>
                  </a:lnTo>
                  <a:lnTo>
                    <a:pt x="670946" y="6856"/>
                  </a:lnTo>
                  <a:lnTo>
                    <a:pt x="727045" y="15154"/>
                  </a:lnTo>
                  <a:lnTo>
                    <a:pt x="780594" y="26457"/>
                  </a:lnTo>
                  <a:lnTo>
                    <a:pt x="831257" y="40583"/>
                  </a:lnTo>
                  <a:lnTo>
                    <a:pt x="878695" y="57351"/>
                  </a:lnTo>
                  <a:lnTo>
                    <a:pt x="922572" y="76578"/>
                  </a:lnTo>
                  <a:lnTo>
                    <a:pt x="962550" y="98085"/>
                  </a:lnTo>
                  <a:lnTo>
                    <a:pt x="998293" y="121688"/>
                  </a:lnTo>
                  <a:lnTo>
                    <a:pt x="1029461" y="147207"/>
                  </a:lnTo>
                  <a:lnTo>
                    <a:pt x="1076730" y="203265"/>
                  </a:lnTo>
                  <a:lnTo>
                    <a:pt x="1101657" y="264806"/>
                  </a:lnTo>
                  <a:lnTo>
                    <a:pt x="1104900" y="297180"/>
                  </a:lnTo>
                  <a:lnTo>
                    <a:pt x="1101657" y="329553"/>
                  </a:lnTo>
                  <a:lnTo>
                    <a:pt x="1076730" y="391094"/>
                  </a:lnTo>
                  <a:lnTo>
                    <a:pt x="1029462" y="447152"/>
                  </a:lnTo>
                  <a:lnTo>
                    <a:pt x="998293" y="472671"/>
                  </a:lnTo>
                  <a:lnTo>
                    <a:pt x="962550" y="496274"/>
                  </a:lnTo>
                  <a:lnTo>
                    <a:pt x="922572" y="517781"/>
                  </a:lnTo>
                  <a:lnTo>
                    <a:pt x="878695" y="537008"/>
                  </a:lnTo>
                  <a:lnTo>
                    <a:pt x="831257" y="553776"/>
                  </a:lnTo>
                  <a:lnTo>
                    <a:pt x="780594" y="567902"/>
                  </a:lnTo>
                  <a:lnTo>
                    <a:pt x="727045" y="579205"/>
                  </a:lnTo>
                  <a:lnTo>
                    <a:pt x="670946" y="587503"/>
                  </a:lnTo>
                  <a:lnTo>
                    <a:pt x="612635" y="592615"/>
                  </a:lnTo>
                  <a:lnTo>
                    <a:pt x="552450" y="594360"/>
                  </a:lnTo>
                  <a:lnTo>
                    <a:pt x="492264" y="592615"/>
                  </a:lnTo>
                  <a:lnTo>
                    <a:pt x="433953" y="587503"/>
                  </a:lnTo>
                  <a:lnTo>
                    <a:pt x="377854" y="579205"/>
                  </a:lnTo>
                  <a:lnTo>
                    <a:pt x="324305" y="567902"/>
                  </a:lnTo>
                  <a:lnTo>
                    <a:pt x="273642" y="553776"/>
                  </a:lnTo>
                  <a:lnTo>
                    <a:pt x="226204" y="537008"/>
                  </a:lnTo>
                  <a:lnTo>
                    <a:pt x="182327" y="517781"/>
                  </a:lnTo>
                  <a:lnTo>
                    <a:pt x="142349" y="496274"/>
                  </a:lnTo>
                  <a:lnTo>
                    <a:pt x="106606" y="472671"/>
                  </a:lnTo>
                  <a:lnTo>
                    <a:pt x="75438" y="447152"/>
                  </a:lnTo>
                  <a:lnTo>
                    <a:pt x="28169" y="391094"/>
                  </a:lnTo>
                  <a:lnTo>
                    <a:pt x="3242" y="329553"/>
                  </a:lnTo>
                  <a:lnTo>
                    <a:pt x="0" y="297180"/>
                  </a:lnTo>
                  <a:close/>
                </a:path>
              </a:pathLst>
            </a:custGeom>
            <a:ln w="914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226055" y="1716151"/>
            <a:ext cx="40703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个人 价值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75864" y="1716151"/>
            <a:ext cx="70612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2785" algn="l"/>
              </a:tabLst>
            </a:pPr>
            <a:r>
              <a:rPr sz="1500" u="sng" dirty="0">
                <a:solidFill>
                  <a:srgbClr val="FFFFFF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 	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828800" y="2319527"/>
            <a:ext cx="4438015" cy="1384300"/>
            <a:chOff x="1828800" y="2319527"/>
            <a:chExt cx="4438015" cy="1384300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28800" y="2328697"/>
              <a:ext cx="1187183" cy="62938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7211" y="2319527"/>
              <a:ext cx="690372" cy="70866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876044" y="2356103"/>
              <a:ext cx="1097280" cy="539750"/>
            </a:xfrm>
            <a:custGeom>
              <a:avLst/>
              <a:gdLst/>
              <a:ahLst/>
              <a:cxnLst/>
              <a:rect l="l" t="t" r="r" b="b"/>
              <a:pathLst>
                <a:path w="1097280" h="539750">
                  <a:moveTo>
                    <a:pt x="0" y="269747"/>
                  </a:moveTo>
                  <a:lnTo>
                    <a:pt x="14489" y="207899"/>
                  </a:lnTo>
                  <a:lnTo>
                    <a:pt x="55761" y="151122"/>
                  </a:lnTo>
                  <a:lnTo>
                    <a:pt x="85412" y="125142"/>
                  </a:lnTo>
                  <a:lnTo>
                    <a:pt x="120524" y="101037"/>
                  </a:lnTo>
                  <a:lnTo>
                    <a:pt x="160686" y="79009"/>
                  </a:lnTo>
                  <a:lnTo>
                    <a:pt x="205486" y="59262"/>
                  </a:lnTo>
                  <a:lnTo>
                    <a:pt x="254513" y="41998"/>
                  </a:lnTo>
                  <a:lnTo>
                    <a:pt x="307354" y="27418"/>
                  </a:lnTo>
                  <a:lnTo>
                    <a:pt x="363599" y="15726"/>
                  </a:lnTo>
                  <a:lnTo>
                    <a:pt x="422836" y="7124"/>
                  </a:lnTo>
                  <a:lnTo>
                    <a:pt x="484653" y="1814"/>
                  </a:lnTo>
                  <a:lnTo>
                    <a:pt x="548639" y="0"/>
                  </a:lnTo>
                  <a:lnTo>
                    <a:pt x="612626" y="1814"/>
                  </a:lnTo>
                  <a:lnTo>
                    <a:pt x="674443" y="7124"/>
                  </a:lnTo>
                  <a:lnTo>
                    <a:pt x="733680" y="15726"/>
                  </a:lnTo>
                  <a:lnTo>
                    <a:pt x="789925" y="27418"/>
                  </a:lnTo>
                  <a:lnTo>
                    <a:pt x="842766" y="41998"/>
                  </a:lnTo>
                  <a:lnTo>
                    <a:pt x="891793" y="59262"/>
                  </a:lnTo>
                  <a:lnTo>
                    <a:pt x="936593" y="79009"/>
                  </a:lnTo>
                  <a:lnTo>
                    <a:pt x="976755" y="101037"/>
                  </a:lnTo>
                  <a:lnTo>
                    <a:pt x="1011867" y="125142"/>
                  </a:lnTo>
                  <a:lnTo>
                    <a:pt x="1041518" y="151122"/>
                  </a:lnTo>
                  <a:lnTo>
                    <a:pt x="1082790" y="207899"/>
                  </a:lnTo>
                  <a:lnTo>
                    <a:pt x="1097280" y="269747"/>
                  </a:lnTo>
                  <a:lnTo>
                    <a:pt x="1093589" y="301205"/>
                  </a:lnTo>
                  <a:lnTo>
                    <a:pt x="1065296" y="360720"/>
                  </a:lnTo>
                  <a:lnTo>
                    <a:pt x="1011867" y="414353"/>
                  </a:lnTo>
                  <a:lnTo>
                    <a:pt x="976755" y="438458"/>
                  </a:lnTo>
                  <a:lnTo>
                    <a:pt x="936593" y="460486"/>
                  </a:lnTo>
                  <a:lnTo>
                    <a:pt x="891793" y="480233"/>
                  </a:lnTo>
                  <a:lnTo>
                    <a:pt x="842766" y="497497"/>
                  </a:lnTo>
                  <a:lnTo>
                    <a:pt x="789925" y="512077"/>
                  </a:lnTo>
                  <a:lnTo>
                    <a:pt x="733680" y="523769"/>
                  </a:lnTo>
                  <a:lnTo>
                    <a:pt x="674443" y="532371"/>
                  </a:lnTo>
                  <a:lnTo>
                    <a:pt x="612626" y="537681"/>
                  </a:lnTo>
                  <a:lnTo>
                    <a:pt x="548639" y="539495"/>
                  </a:lnTo>
                  <a:lnTo>
                    <a:pt x="484653" y="537681"/>
                  </a:lnTo>
                  <a:lnTo>
                    <a:pt x="422836" y="532371"/>
                  </a:lnTo>
                  <a:lnTo>
                    <a:pt x="363599" y="523769"/>
                  </a:lnTo>
                  <a:lnTo>
                    <a:pt x="307354" y="512077"/>
                  </a:lnTo>
                  <a:lnTo>
                    <a:pt x="254513" y="497497"/>
                  </a:lnTo>
                  <a:lnTo>
                    <a:pt x="205486" y="480233"/>
                  </a:lnTo>
                  <a:lnTo>
                    <a:pt x="160686" y="460486"/>
                  </a:lnTo>
                  <a:lnTo>
                    <a:pt x="120524" y="438458"/>
                  </a:lnTo>
                  <a:lnTo>
                    <a:pt x="85412" y="414353"/>
                  </a:lnTo>
                  <a:lnTo>
                    <a:pt x="55761" y="388373"/>
                  </a:lnTo>
                  <a:lnTo>
                    <a:pt x="14489" y="331596"/>
                  </a:lnTo>
                  <a:lnTo>
                    <a:pt x="0" y="26974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9948" y="2976397"/>
              <a:ext cx="1187183" cy="62938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18359" y="2967227"/>
              <a:ext cx="690372" cy="70866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917192" y="3003804"/>
              <a:ext cx="1097280" cy="539750"/>
            </a:xfrm>
            <a:custGeom>
              <a:avLst/>
              <a:gdLst/>
              <a:ahLst/>
              <a:cxnLst/>
              <a:rect l="l" t="t" r="r" b="b"/>
              <a:pathLst>
                <a:path w="1097280" h="539750">
                  <a:moveTo>
                    <a:pt x="0" y="269747"/>
                  </a:moveTo>
                  <a:lnTo>
                    <a:pt x="14489" y="207899"/>
                  </a:lnTo>
                  <a:lnTo>
                    <a:pt x="55761" y="151122"/>
                  </a:lnTo>
                  <a:lnTo>
                    <a:pt x="85412" y="125142"/>
                  </a:lnTo>
                  <a:lnTo>
                    <a:pt x="120524" y="101037"/>
                  </a:lnTo>
                  <a:lnTo>
                    <a:pt x="160686" y="79009"/>
                  </a:lnTo>
                  <a:lnTo>
                    <a:pt x="205486" y="59262"/>
                  </a:lnTo>
                  <a:lnTo>
                    <a:pt x="254513" y="41998"/>
                  </a:lnTo>
                  <a:lnTo>
                    <a:pt x="307354" y="27418"/>
                  </a:lnTo>
                  <a:lnTo>
                    <a:pt x="363599" y="15726"/>
                  </a:lnTo>
                  <a:lnTo>
                    <a:pt x="422836" y="7124"/>
                  </a:lnTo>
                  <a:lnTo>
                    <a:pt x="484653" y="1814"/>
                  </a:lnTo>
                  <a:lnTo>
                    <a:pt x="548639" y="0"/>
                  </a:lnTo>
                  <a:lnTo>
                    <a:pt x="612626" y="1814"/>
                  </a:lnTo>
                  <a:lnTo>
                    <a:pt x="674443" y="7124"/>
                  </a:lnTo>
                  <a:lnTo>
                    <a:pt x="733680" y="15726"/>
                  </a:lnTo>
                  <a:lnTo>
                    <a:pt x="789925" y="27418"/>
                  </a:lnTo>
                  <a:lnTo>
                    <a:pt x="842766" y="41998"/>
                  </a:lnTo>
                  <a:lnTo>
                    <a:pt x="891793" y="59262"/>
                  </a:lnTo>
                  <a:lnTo>
                    <a:pt x="936593" y="79009"/>
                  </a:lnTo>
                  <a:lnTo>
                    <a:pt x="976755" y="101037"/>
                  </a:lnTo>
                  <a:lnTo>
                    <a:pt x="1011867" y="125142"/>
                  </a:lnTo>
                  <a:lnTo>
                    <a:pt x="1041518" y="151122"/>
                  </a:lnTo>
                  <a:lnTo>
                    <a:pt x="1082790" y="207899"/>
                  </a:lnTo>
                  <a:lnTo>
                    <a:pt x="1097280" y="269747"/>
                  </a:lnTo>
                  <a:lnTo>
                    <a:pt x="1093589" y="301205"/>
                  </a:lnTo>
                  <a:lnTo>
                    <a:pt x="1065296" y="360720"/>
                  </a:lnTo>
                  <a:lnTo>
                    <a:pt x="1011867" y="414353"/>
                  </a:lnTo>
                  <a:lnTo>
                    <a:pt x="976755" y="438458"/>
                  </a:lnTo>
                  <a:lnTo>
                    <a:pt x="936593" y="460486"/>
                  </a:lnTo>
                  <a:lnTo>
                    <a:pt x="891793" y="480233"/>
                  </a:lnTo>
                  <a:lnTo>
                    <a:pt x="842766" y="497497"/>
                  </a:lnTo>
                  <a:lnTo>
                    <a:pt x="789925" y="512077"/>
                  </a:lnTo>
                  <a:lnTo>
                    <a:pt x="733680" y="523769"/>
                  </a:lnTo>
                  <a:lnTo>
                    <a:pt x="674443" y="532371"/>
                  </a:lnTo>
                  <a:lnTo>
                    <a:pt x="612626" y="537681"/>
                  </a:lnTo>
                  <a:lnTo>
                    <a:pt x="548639" y="539495"/>
                  </a:lnTo>
                  <a:lnTo>
                    <a:pt x="484653" y="537681"/>
                  </a:lnTo>
                  <a:lnTo>
                    <a:pt x="422836" y="532371"/>
                  </a:lnTo>
                  <a:lnTo>
                    <a:pt x="363599" y="523769"/>
                  </a:lnTo>
                  <a:lnTo>
                    <a:pt x="307354" y="512077"/>
                  </a:lnTo>
                  <a:lnTo>
                    <a:pt x="254513" y="497497"/>
                  </a:lnTo>
                  <a:lnTo>
                    <a:pt x="205486" y="480233"/>
                  </a:lnTo>
                  <a:lnTo>
                    <a:pt x="160686" y="460486"/>
                  </a:lnTo>
                  <a:lnTo>
                    <a:pt x="120524" y="438458"/>
                  </a:lnTo>
                  <a:lnTo>
                    <a:pt x="85412" y="414353"/>
                  </a:lnTo>
                  <a:lnTo>
                    <a:pt x="55761" y="388373"/>
                  </a:lnTo>
                  <a:lnTo>
                    <a:pt x="14489" y="331596"/>
                  </a:lnTo>
                  <a:lnTo>
                    <a:pt x="0" y="26974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75632" y="2976397"/>
              <a:ext cx="1591056" cy="68425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29200" y="2994659"/>
              <a:ext cx="880884" cy="70865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722876" y="3003804"/>
              <a:ext cx="1501140" cy="594360"/>
            </a:xfrm>
            <a:custGeom>
              <a:avLst/>
              <a:gdLst/>
              <a:ahLst/>
              <a:cxnLst/>
              <a:rect l="l" t="t" r="r" b="b"/>
              <a:pathLst>
                <a:path w="1501139" h="594360">
                  <a:moveTo>
                    <a:pt x="0" y="297179"/>
                  </a:moveTo>
                  <a:lnTo>
                    <a:pt x="10869" y="246513"/>
                  </a:lnTo>
                  <a:lnTo>
                    <a:pt x="42278" y="198621"/>
                  </a:lnTo>
                  <a:lnTo>
                    <a:pt x="92422" y="154218"/>
                  </a:lnTo>
                  <a:lnTo>
                    <a:pt x="159500" y="114019"/>
                  </a:lnTo>
                  <a:lnTo>
                    <a:pt x="198826" y="95719"/>
                  </a:lnTo>
                  <a:lnTo>
                    <a:pt x="241709" y="78738"/>
                  </a:lnTo>
                  <a:lnTo>
                    <a:pt x="287924" y="63165"/>
                  </a:lnTo>
                  <a:lnTo>
                    <a:pt x="337246" y="49090"/>
                  </a:lnTo>
                  <a:lnTo>
                    <a:pt x="389450" y="36602"/>
                  </a:lnTo>
                  <a:lnTo>
                    <a:pt x="444310" y="25790"/>
                  </a:lnTo>
                  <a:lnTo>
                    <a:pt x="501601" y="16744"/>
                  </a:lnTo>
                  <a:lnTo>
                    <a:pt x="561098" y="9552"/>
                  </a:lnTo>
                  <a:lnTo>
                    <a:pt x="622575" y="4305"/>
                  </a:lnTo>
                  <a:lnTo>
                    <a:pt x="685807" y="1091"/>
                  </a:lnTo>
                  <a:lnTo>
                    <a:pt x="750570" y="0"/>
                  </a:lnTo>
                  <a:lnTo>
                    <a:pt x="815332" y="1091"/>
                  </a:lnTo>
                  <a:lnTo>
                    <a:pt x="878564" y="4305"/>
                  </a:lnTo>
                  <a:lnTo>
                    <a:pt x="940041" y="9552"/>
                  </a:lnTo>
                  <a:lnTo>
                    <a:pt x="999538" y="16744"/>
                  </a:lnTo>
                  <a:lnTo>
                    <a:pt x="1056829" y="25790"/>
                  </a:lnTo>
                  <a:lnTo>
                    <a:pt x="1111689" y="36602"/>
                  </a:lnTo>
                  <a:lnTo>
                    <a:pt x="1163893" y="49090"/>
                  </a:lnTo>
                  <a:lnTo>
                    <a:pt x="1213215" y="63165"/>
                  </a:lnTo>
                  <a:lnTo>
                    <a:pt x="1259430" y="78738"/>
                  </a:lnTo>
                  <a:lnTo>
                    <a:pt x="1302313" y="95719"/>
                  </a:lnTo>
                  <a:lnTo>
                    <a:pt x="1341639" y="114019"/>
                  </a:lnTo>
                  <a:lnTo>
                    <a:pt x="1377182" y="133548"/>
                  </a:lnTo>
                  <a:lnTo>
                    <a:pt x="1436018" y="175938"/>
                  </a:lnTo>
                  <a:lnTo>
                    <a:pt x="1477020" y="222175"/>
                  </a:lnTo>
                  <a:lnTo>
                    <a:pt x="1498384" y="271544"/>
                  </a:lnTo>
                  <a:lnTo>
                    <a:pt x="1501139" y="297179"/>
                  </a:lnTo>
                  <a:lnTo>
                    <a:pt x="1498384" y="322815"/>
                  </a:lnTo>
                  <a:lnTo>
                    <a:pt x="1477020" y="372184"/>
                  </a:lnTo>
                  <a:lnTo>
                    <a:pt x="1436018" y="418421"/>
                  </a:lnTo>
                  <a:lnTo>
                    <a:pt x="1377182" y="460811"/>
                  </a:lnTo>
                  <a:lnTo>
                    <a:pt x="1341639" y="480340"/>
                  </a:lnTo>
                  <a:lnTo>
                    <a:pt x="1302313" y="498640"/>
                  </a:lnTo>
                  <a:lnTo>
                    <a:pt x="1259430" y="515621"/>
                  </a:lnTo>
                  <a:lnTo>
                    <a:pt x="1213215" y="531194"/>
                  </a:lnTo>
                  <a:lnTo>
                    <a:pt x="1163893" y="545269"/>
                  </a:lnTo>
                  <a:lnTo>
                    <a:pt x="1111689" y="557757"/>
                  </a:lnTo>
                  <a:lnTo>
                    <a:pt x="1056829" y="568569"/>
                  </a:lnTo>
                  <a:lnTo>
                    <a:pt x="999538" y="577615"/>
                  </a:lnTo>
                  <a:lnTo>
                    <a:pt x="940041" y="584807"/>
                  </a:lnTo>
                  <a:lnTo>
                    <a:pt x="878564" y="590054"/>
                  </a:lnTo>
                  <a:lnTo>
                    <a:pt x="815332" y="593268"/>
                  </a:lnTo>
                  <a:lnTo>
                    <a:pt x="750570" y="594359"/>
                  </a:lnTo>
                  <a:lnTo>
                    <a:pt x="685807" y="593268"/>
                  </a:lnTo>
                  <a:lnTo>
                    <a:pt x="622575" y="590054"/>
                  </a:lnTo>
                  <a:lnTo>
                    <a:pt x="561098" y="584807"/>
                  </a:lnTo>
                  <a:lnTo>
                    <a:pt x="501601" y="577615"/>
                  </a:lnTo>
                  <a:lnTo>
                    <a:pt x="444310" y="568569"/>
                  </a:lnTo>
                  <a:lnTo>
                    <a:pt x="389450" y="557757"/>
                  </a:lnTo>
                  <a:lnTo>
                    <a:pt x="337246" y="545269"/>
                  </a:lnTo>
                  <a:lnTo>
                    <a:pt x="287924" y="531194"/>
                  </a:lnTo>
                  <a:lnTo>
                    <a:pt x="241709" y="515621"/>
                  </a:lnTo>
                  <a:lnTo>
                    <a:pt x="198826" y="498640"/>
                  </a:lnTo>
                  <a:lnTo>
                    <a:pt x="159500" y="480340"/>
                  </a:lnTo>
                  <a:lnTo>
                    <a:pt x="123957" y="460811"/>
                  </a:lnTo>
                  <a:lnTo>
                    <a:pt x="65121" y="418421"/>
                  </a:lnTo>
                  <a:lnTo>
                    <a:pt x="24119" y="372184"/>
                  </a:lnTo>
                  <a:lnTo>
                    <a:pt x="2755" y="322815"/>
                  </a:lnTo>
                  <a:lnTo>
                    <a:pt x="0" y="297179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5174741" y="3066110"/>
            <a:ext cx="5969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绩效工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资体系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681728" y="2328697"/>
            <a:ext cx="1606550" cy="727075"/>
            <a:chOff x="4681728" y="2328697"/>
            <a:chExt cx="1606550" cy="727075"/>
          </a:xfrm>
        </p:grpSpPr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81728" y="2328697"/>
              <a:ext cx="1606296" cy="68425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42916" y="2345448"/>
              <a:ext cx="880884" cy="71017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728972" y="2356103"/>
              <a:ext cx="1516380" cy="594360"/>
            </a:xfrm>
            <a:custGeom>
              <a:avLst/>
              <a:gdLst/>
              <a:ahLst/>
              <a:cxnLst/>
              <a:rect l="l" t="t" r="r" b="b"/>
              <a:pathLst>
                <a:path w="1516379" h="594360">
                  <a:moveTo>
                    <a:pt x="0" y="297179"/>
                  </a:moveTo>
                  <a:lnTo>
                    <a:pt x="10980" y="246513"/>
                  </a:lnTo>
                  <a:lnTo>
                    <a:pt x="42709" y="198621"/>
                  </a:lnTo>
                  <a:lnTo>
                    <a:pt x="93364" y="154218"/>
                  </a:lnTo>
                  <a:lnTo>
                    <a:pt x="161124" y="114019"/>
                  </a:lnTo>
                  <a:lnTo>
                    <a:pt x="200850" y="95719"/>
                  </a:lnTo>
                  <a:lnTo>
                    <a:pt x="244169" y="78738"/>
                  </a:lnTo>
                  <a:lnTo>
                    <a:pt x="290855" y="63165"/>
                  </a:lnTo>
                  <a:lnTo>
                    <a:pt x="340678" y="49090"/>
                  </a:lnTo>
                  <a:lnTo>
                    <a:pt x="393412" y="36602"/>
                  </a:lnTo>
                  <a:lnTo>
                    <a:pt x="448828" y="25790"/>
                  </a:lnTo>
                  <a:lnTo>
                    <a:pt x="506701" y="16744"/>
                  </a:lnTo>
                  <a:lnTo>
                    <a:pt x="566800" y="9552"/>
                  </a:lnTo>
                  <a:lnTo>
                    <a:pt x="628900" y="4305"/>
                  </a:lnTo>
                  <a:lnTo>
                    <a:pt x="692772" y="1091"/>
                  </a:lnTo>
                  <a:lnTo>
                    <a:pt x="758189" y="0"/>
                  </a:lnTo>
                  <a:lnTo>
                    <a:pt x="823607" y="1091"/>
                  </a:lnTo>
                  <a:lnTo>
                    <a:pt x="887479" y="4305"/>
                  </a:lnTo>
                  <a:lnTo>
                    <a:pt x="949579" y="9552"/>
                  </a:lnTo>
                  <a:lnTo>
                    <a:pt x="1009678" y="16744"/>
                  </a:lnTo>
                  <a:lnTo>
                    <a:pt x="1067551" y="25790"/>
                  </a:lnTo>
                  <a:lnTo>
                    <a:pt x="1122967" y="36602"/>
                  </a:lnTo>
                  <a:lnTo>
                    <a:pt x="1175701" y="49090"/>
                  </a:lnTo>
                  <a:lnTo>
                    <a:pt x="1225524" y="63165"/>
                  </a:lnTo>
                  <a:lnTo>
                    <a:pt x="1272210" y="78738"/>
                  </a:lnTo>
                  <a:lnTo>
                    <a:pt x="1315529" y="95719"/>
                  </a:lnTo>
                  <a:lnTo>
                    <a:pt x="1355255" y="114019"/>
                  </a:lnTo>
                  <a:lnTo>
                    <a:pt x="1391159" y="133548"/>
                  </a:lnTo>
                  <a:lnTo>
                    <a:pt x="1450595" y="175938"/>
                  </a:lnTo>
                  <a:lnTo>
                    <a:pt x="1492014" y="222175"/>
                  </a:lnTo>
                  <a:lnTo>
                    <a:pt x="1513596" y="271544"/>
                  </a:lnTo>
                  <a:lnTo>
                    <a:pt x="1516379" y="297179"/>
                  </a:lnTo>
                  <a:lnTo>
                    <a:pt x="1513596" y="322815"/>
                  </a:lnTo>
                  <a:lnTo>
                    <a:pt x="1492014" y="372184"/>
                  </a:lnTo>
                  <a:lnTo>
                    <a:pt x="1450595" y="418421"/>
                  </a:lnTo>
                  <a:lnTo>
                    <a:pt x="1391159" y="460811"/>
                  </a:lnTo>
                  <a:lnTo>
                    <a:pt x="1355255" y="480340"/>
                  </a:lnTo>
                  <a:lnTo>
                    <a:pt x="1315529" y="498640"/>
                  </a:lnTo>
                  <a:lnTo>
                    <a:pt x="1272210" y="515621"/>
                  </a:lnTo>
                  <a:lnTo>
                    <a:pt x="1225524" y="531194"/>
                  </a:lnTo>
                  <a:lnTo>
                    <a:pt x="1175701" y="545269"/>
                  </a:lnTo>
                  <a:lnTo>
                    <a:pt x="1122967" y="557757"/>
                  </a:lnTo>
                  <a:lnTo>
                    <a:pt x="1067551" y="568569"/>
                  </a:lnTo>
                  <a:lnTo>
                    <a:pt x="1009678" y="577615"/>
                  </a:lnTo>
                  <a:lnTo>
                    <a:pt x="949579" y="584807"/>
                  </a:lnTo>
                  <a:lnTo>
                    <a:pt x="887479" y="590054"/>
                  </a:lnTo>
                  <a:lnTo>
                    <a:pt x="823607" y="593268"/>
                  </a:lnTo>
                  <a:lnTo>
                    <a:pt x="758189" y="594359"/>
                  </a:lnTo>
                  <a:lnTo>
                    <a:pt x="692772" y="593268"/>
                  </a:lnTo>
                  <a:lnTo>
                    <a:pt x="628900" y="590054"/>
                  </a:lnTo>
                  <a:lnTo>
                    <a:pt x="566800" y="584807"/>
                  </a:lnTo>
                  <a:lnTo>
                    <a:pt x="506701" y="577615"/>
                  </a:lnTo>
                  <a:lnTo>
                    <a:pt x="448828" y="568569"/>
                  </a:lnTo>
                  <a:lnTo>
                    <a:pt x="393412" y="557757"/>
                  </a:lnTo>
                  <a:lnTo>
                    <a:pt x="340678" y="545269"/>
                  </a:lnTo>
                  <a:lnTo>
                    <a:pt x="290855" y="531194"/>
                  </a:lnTo>
                  <a:lnTo>
                    <a:pt x="244169" y="515621"/>
                  </a:lnTo>
                  <a:lnTo>
                    <a:pt x="200850" y="498640"/>
                  </a:lnTo>
                  <a:lnTo>
                    <a:pt x="161124" y="480340"/>
                  </a:lnTo>
                  <a:lnTo>
                    <a:pt x="125220" y="460811"/>
                  </a:lnTo>
                  <a:lnTo>
                    <a:pt x="65784" y="418421"/>
                  </a:lnTo>
                  <a:lnTo>
                    <a:pt x="24365" y="372184"/>
                  </a:lnTo>
                  <a:lnTo>
                    <a:pt x="2783" y="322815"/>
                  </a:lnTo>
                  <a:lnTo>
                    <a:pt x="0" y="297179"/>
                  </a:lnTo>
                  <a:close/>
                </a:path>
              </a:pathLst>
            </a:custGeom>
            <a:ln w="914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5188711" y="2418333"/>
            <a:ext cx="5969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岗位工 资体系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1728" y="1682495"/>
            <a:ext cx="1597660" cy="708660"/>
            <a:chOff x="4681728" y="1682495"/>
            <a:chExt cx="1597660" cy="708660"/>
          </a:xfrm>
        </p:grpSpPr>
        <p:pic>
          <p:nvPicPr>
            <p:cNvPr id="28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81728" y="1691665"/>
              <a:ext cx="1597152" cy="62938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039868" y="1682495"/>
              <a:ext cx="880884" cy="70865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728972" y="1719071"/>
              <a:ext cx="1507490" cy="539750"/>
            </a:xfrm>
            <a:custGeom>
              <a:avLst/>
              <a:gdLst/>
              <a:ahLst/>
              <a:cxnLst/>
              <a:rect l="l" t="t" r="r" b="b"/>
              <a:pathLst>
                <a:path w="1507489" h="539750">
                  <a:moveTo>
                    <a:pt x="0" y="269747"/>
                  </a:moveTo>
                  <a:lnTo>
                    <a:pt x="12142" y="221262"/>
                  </a:lnTo>
                  <a:lnTo>
                    <a:pt x="47152" y="175626"/>
                  </a:lnTo>
                  <a:lnTo>
                    <a:pt x="102898" y="133603"/>
                  </a:lnTo>
                  <a:lnTo>
                    <a:pt x="137882" y="114185"/>
                  </a:lnTo>
                  <a:lnTo>
                    <a:pt x="177252" y="95955"/>
                  </a:lnTo>
                  <a:lnTo>
                    <a:pt x="220741" y="79009"/>
                  </a:lnTo>
                  <a:lnTo>
                    <a:pt x="268084" y="63443"/>
                  </a:lnTo>
                  <a:lnTo>
                    <a:pt x="319015" y="49351"/>
                  </a:lnTo>
                  <a:lnTo>
                    <a:pt x="373267" y="36829"/>
                  </a:lnTo>
                  <a:lnTo>
                    <a:pt x="430573" y="25973"/>
                  </a:lnTo>
                  <a:lnTo>
                    <a:pt x="490669" y="16876"/>
                  </a:lnTo>
                  <a:lnTo>
                    <a:pt x="553287" y="9636"/>
                  </a:lnTo>
                  <a:lnTo>
                    <a:pt x="618162" y="4346"/>
                  </a:lnTo>
                  <a:lnTo>
                    <a:pt x="685028" y="1102"/>
                  </a:lnTo>
                  <a:lnTo>
                    <a:pt x="753617" y="0"/>
                  </a:lnTo>
                  <a:lnTo>
                    <a:pt x="822207" y="1102"/>
                  </a:lnTo>
                  <a:lnTo>
                    <a:pt x="889073" y="4346"/>
                  </a:lnTo>
                  <a:lnTo>
                    <a:pt x="953948" y="9636"/>
                  </a:lnTo>
                  <a:lnTo>
                    <a:pt x="1016566" y="16876"/>
                  </a:lnTo>
                  <a:lnTo>
                    <a:pt x="1076662" y="25973"/>
                  </a:lnTo>
                  <a:lnTo>
                    <a:pt x="1133968" y="36830"/>
                  </a:lnTo>
                  <a:lnTo>
                    <a:pt x="1188220" y="49351"/>
                  </a:lnTo>
                  <a:lnTo>
                    <a:pt x="1239151" y="63443"/>
                  </a:lnTo>
                  <a:lnTo>
                    <a:pt x="1286494" y="79009"/>
                  </a:lnTo>
                  <a:lnTo>
                    <a:pt x="1329983" y="95955"/>
                  </a:lnTo>
                  <a:lnTo>
                    <a:pt x="1369353" y="114185"/>
                  </a:lnTo>
                  <a:lnTo>
                    <a:pt x="1404337" y="133604"/>
                  </a:lnTo>
                  <a:lnTo>
                    <a:pt x="1460083" y="175626"/>
                  </a:lnTo>
                  <a:lnTo>
                    <a:pt x="1495093" y="221262"/>
                  </a:lnTo>
                  <a:lnTo>
                    <a:pt x="1507236" y="269747"/>
                  </a:lnTo>
                  <a:lnTo>
                    <a:pt x="1504155" y="294299"/>
                  </a:lnTo>
                  <a:lnTo>
                    <a:pt x="1480313" y="341455"/>
                  </a:lnTo>
                  <a:lnTo>
                    <a:pt x="1434669" y="385379"/>
                  </a:lnTo>
                  <a:lnTo>
                    <a:pt x="1369353" y="425310"/>
                  </a:lnTo>
                  <a:lnTo>
                    <a:pt x="1329983" y="443540"/>
                  </a:lnTo>
                  <a:lnTo>
                    <a:pt x="1286494" y="460486"/>
                  </a:lnTo>
                  <a:lnTo>
                    <a:pt x="1239151" y="476052"/>
                  </a:lnTo>
                  <a:lnTo>
                    <a:pt x="1188220" y="490144"/>
                  </a:lnTo>
                  <a:lnTo>
                    <a:pt x="1133968" y="502665"/>
                  </a:lnTo>
                  <a:lnTo>
                    <a:pt x="1076662" y="513522"/>
                  </a:lnTo>
                  <a:lnTo>
                    <a:pt x="1016566" y="522619"/>
                  </a:lnTo>
                  <a:lnTo>
                    <a:pt x="953948" y="529859"/>
                  </a:lnTo>
                  <a:lnTo>
                    <a:pt x="889073" y="535149"/>
                  </a:lnTo>
                  <a:lnTo>
                    <a:pt x="822207" y="538393"/>
                  </a:lnTo>
                  <a:lnTo>
                    <a:pt x="753617" y="539495"/>
                  </a:lnTo>
                  <a:lnTo>
                    <a:pt x="685028" y="538393"/>
                  </a:lnTo>
                  <a:lnTo>
                    <a:pt x="618162" y="535149"/>
                  </a:lnTo>
                  <a:lnTo>
                    <a:pt x="553287" y="529859"/>
                  </a:lnTo>
                  <a:lnTo>
                    <a:pt x="490669" y="522619"/>
                  </a:lnTo>
                  <a:lnTo>
                    <a:pt x="430573" y="513522"/>
                  </a:lnTo>
                  <a:lnTo>
                    <a:pt x="373267" y="502665"/>
                  </a:lnTo>
                  <a:lnTo>
                    <a:pt x="319015" y="490144"/>
                  </a:lnTo>
                  <a:lnTo>
                    <a:pt x="268084" y="476052"/>
                  </a:lnTo>
                  <a:lnTo>
                    <a:pt x="220741" y="460486"/>
                  </a:lnTo>
                  <a:lnTo>
                    <a:pt x="177252" y="443540"/>
                  </a:lnTo>
                  <a:lnTo>
                    <a:pt x="137882" y="425310"/>
                  </a:lnTo>
                  <a:lnTo>
                    <a:pt x="102898" y="405891"/>
                  </a:lnTo>
                  <a:lnTo>
                    <a:pt x="47152" y="363869"/>
                  </a:lnTo>
                  <a:lnTo>
                    <a:pt x="12142" y="318233"/>
                  </a:lnTo>
                  <a:lnTo>
                    <a:pt x="0" y="26974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5184775" y="1754251"/>
            <a:ext cx="5969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技能工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资体系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024064" y="1793684"/>
            <a:ext cx="3071495" cy="1655445"/>
            <a:chOff x="1024064" y="1793684"/>
            <a:chExt cx="3071495" cy="1655445"/>
          </a:xfrm>
        </p:grpSpPr>
        <p:pic>
          <p:nvPicPr>
            <p:cNvPr id="33" name="object 3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41704" y="1923313"/>
              <a:ext cx="477037" cy="8976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484376" y="1950720"/>
              <a:ext cx="391795" cy="0"/>
            </a:xfrm>
            <a:custGeom>
              <a:avLst/>
              <a:gdLst/>
              <a:ahLst/>
              <a:cxnLst/>
              <a:rect l="l" t="t" r="r" b="b"/>
              <a:pathLst>
                <a:path w="391794">
                  <a:moveTo>
                    <a:pt x="0" y="0"/>
                  </a:moveTo>
                  <a:lnTo>
                    <a:pt x="391413" y="0"/>
                  </a:lnTo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41704" y="2598445"/>
              <a:ext cx="477037" cy="89763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41704" y="3246145"/>
              <a:ext cx="516635" cy="8976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71800" y="3273577"/>
              <a:ext cx="711682" cy="8976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037082" y="1806702"/>
              <a:ext cx="3045460" cy="1629410"/>
            </a:xfrm>
            <a:custGeom>
              <a:avLst/>
              <a:gdLst/>
              <a:ahLst/>
              <a:cxnLst/>
              <a:rect l="l" t="t" r="r" b="b"/>
              <a:pathLst>
                <a:path w="3045460" h="1629410">
                  <a:moveTo>
                    <a:pt x="0" y="83820"/>
                  </a:moveTo>
                  <a:lnTo>
                    <a:pt x="5869" y="54738"/>
                  </a:lnTo>
                  <a:lnTo>
                    <a:pt x="21874" y="31003"/>
                  </a:lnTo>
                  <a:lnTo>
                    <a:pt x="45611" y="15007"/>
                  </a:lnTo>
                  <a:lnTo>
                    <a:pt x="74676" y="9144"/>
                  </a:lnTo>
                  <a:lnTo>
                    <a:pt x="373380" y="9144"/>
                  </a:lnTo>
                  <a:lnTo>
                    <a:pt x="402461" y="15007"/>
                  </a:lnTo>
                  <a:lnTo>
                    <a:pt x="426196" y="31003"/>
                  </a:lnTo>
                  <a:lnTo>
                    <a:pt x="442192" y="54738"/>
                  </a:lnTo>
                  <a:lnTo>
                    <a:pt x="448056" y="83820"/>
                  </a:lnTo>
                  <a:lnTo>
                    <a:pt x="448056" y="1554480"/>
                  </a:lnTo>
                  <a:lnTo>
                    <a:pt x="442192" y="1583561"/>
                  </a:lnTo>
                  <a:lnTo>
                    <a:pt x="426196" y="1607296"/>
                  </a:lnTo>
                  <a:lnTo>
                    <a:pt x="402461" y="1623292"/>
                  </a:lnTo>
                  <a:lnTo>
                    <a:pt x="373380" y="1629156"/>
                  </a:lnTo>
                  <a:lnTo>
                    <a:pt x="74676" y="1629156"/>
                  </a:lnTo>
                  <a:lnTo>
                    <a:pt x="45611" y="1623292"/>
                  </a:lnTo>
                  <a:lnTo>
                    <a:pt x="21874" y="1607296"/>
                  </a:lnTo>
                  <a:lnTo>
                    <a:pt x="5869" y="1583561"/>
                  </a:lnTo>
                  <a:lnTo>
                    <a:pt x="0" y="1554480"/>
                  </a:lnTo>
                  <a:lnTo>
                    <a:pt x="0" y="83820"/>
                  </a:lnTo>
                  <a:close/>
                </a:path>
                <a:path w="3045460" h="1629410">
                  <a:moveTo>
                    <a:pt x="2612135" y="72136"/>
                  </a:moveTo>
                  <a:lnTo>
                    <a:pt x="2617799" y="44041"/>
                  </a:lnTo>
                  <a:lnTo>
                    <a:pt x="2633249" y="21113"/>
                  </a:lnTo>
                  <a:lnTo>
                    <a:pt x="2656177" y="5663"/>
                  </a:lnTo>
                  <a:lnTo>
                    <a:pt x="2684272" y="0"/>
                  </a:lnTo>
                  <a:lnTo>
                    <a:pt x="2972816" y="0"/>
                  </a:lnTo>
                  <a:lnTo>
                    <a:pt x="3000910" y="5663"/>
                  </a:lnTo>
                  <a:lnTo>
                    <a:pt x="3023838" y="21113"/>
                  </a:lnTo>
                  <a:lnTo>
                    <a:pt x="3039288" y="44041"/>
                  </a:lnTo>
                  <a:lnTo>
                    <a:pt x="3044952" y="72136"/>
                  </a:lnTo>
                  <a:lnTo>
                    <a:pt x="3044952" y="1547876"/>
                  </a:lnTo>
                  <a:lnTo>
                    <a:pt x="3039288" y="1575970"/>
                  </a:lnTo>
                  <a:lnTo>
                    <a:pt x="3023838" y="1598898"/>
                  </a:lnTo>
                  <a:lnTo>
                    <a:pt x="3000910" y="1614348"/>
                  </a:lnTo>
                  <a:lnTo>
                    <a:pt x="2972816" y="1620012"/>
                  </a:lnTo>
                  <a:lnTo>
                    <a:pt x="2684272" y="1620012"/>
                  </a:lnTo>
                  <a:lnTo>
                    <a:pt x="2656177" y="1614348"/>
                  </a:lnTo>
                  <a:lnTo>
                    <a:pt x="2633249" y="1598898"/>
                  </a:lnTo>
                  <a:lnTo>
                    <a:pt x="2617799" y="1575970"/>
                  </a:lnTo>
                  <a:lnTo>
                    <a:pt x="2612135" y="1547876"/>
                  </a:lnTo>
                  <a:lnTo>
                    <a:pt x="2612135" y="72136"/>
                  </a:lnTo>
                  <a:close/>
                </a:path>
              </a:pathLst>
            </a:custGeom>
            <a:ln w="25908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 txBox="1"/>
          <p:nvPr/>
        </p:nvSpPr>
        <p:spPr>
          <a:xfrm>
            <a:off x="1153464" y="1934082"/>
            <a:ext cx="251650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0505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三 大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tabLst>
                <a:tab pos="766445" algn="l"/>
                <a:tab pos="1080770" algn="l"/>
                <a:tab pos="1822450" algn="l"/>
                <a:tab pos="2503170" algn="l"/>
              </a:tabLst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价</a:t>
            </a:r>
            <a:r>
              <a:rPr sz="1500" spc="254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500" u="sng" dirty="0">
                <a:solidFill>
                  <a:srgbClr val="FFFFFF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 	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岗位	</a:t>
            </a:r>
            <a:r>
              <a:rPr sz="1500" u="sng" dirty="0">
                <a:solidFill>
                  <a:srgbClr val="FFFFFF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 	</a:t>
            </a: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tabLst>
                <a:tab pos="1080770" algn="l"/>
              </a:tabLst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值	价值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导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tabLst>
                <a:tab pos="807085" algn="l"/>
              </a:tabLst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向</a:t>
            </a:r>
            <a:r>
              <a:rPr sz="1500" spc="254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500" u="sng" dirty="0">
                <a:solidFill>
                  <a:srgbClr val="FFFFFF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 	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57421" y="1924557"/>
            <a:ext cx="216535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三 种 薪 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酬 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36977" y="3039617"/>
            <a:ext cx="17748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43180">
              <a:lnSpc>
                <a:spcPct val="100000"/>
              </a:lnSpc>
              <a:spcBef>
                <a:spcPts val="100"/>
              </a:spcBef>
              <a:tabLst>
                <a:tab pos="772795" algn="l"/>
                <a:tab pos="1452880" algn="l"/>
              </a:tabLst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贡献	</a:t>
            </a:r>
            <a:r>
              <a:rPr sz="1500" u="sng" dirty="0">
                <a:solidFill>
                  <a:srgbClr val="FFFFFF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 	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50" baseline="-70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系 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价值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938272" y="1953793"/>
            <a:ext cx="1831975" cy="1423670"/>
            <a:chOff x="2938272" y="1953793"/>
            <a:chExt cx="1831975" cy="1423670"/>
          </a:xfrm>
        </p:grpSpPr>
        <p:pic>
          <p:nvPicPr>
            <p:cNvPr id="43" name="object 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38272" y="2613685"/>
              <a:ext cx="711682" cy="8976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50464" y="1953793"/>
              <a:ext cx="711682" cy="8976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50791" y="1961413"/>
              <a:ext cx="711682" cy="89763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4093463" y="1988819"/>
              <a:ext cx="627380" cy="635"/>
            </a:xfrm>
            <a:custGeom>
              <a:avLst/>
              <a:gdLst/>
              <a:ahLst/>
              <a:cxnLst/>
              <a:rect l="l" t="t" r="r" b="b"/>
              <a:pathLst>
                <a:path w="627379" h="635">
                  <a:moveTo>
                    <a:pt x="0" y="254"/>
                  </a:moveTo>
                  <a:lnTo>
                    <a:pt x="626872" y="0"/>
                  </a:lnTo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58411" y="2609113"/>
              <a:ext cx="711682" cy="8976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101083" y="2636519"/>
              <a:ext cx="627380" cy="635"/>
            </a:xfrm>
            <a:custGeom>
              <a:avLst/>
              <a:gdLst/>
              <a:ahLst/>
              <a:cxnLst/>
              <a:rect l="l" t="t" r="r" b="b"/>
              <a:pathLst>
                <a:path w="627379" h="635">
                  <a:moveTo>
                    <a:pt x="0" y="254"/>
                  </a:moveTo>
                  <a:lnTo>
                    <a:pt x="626871" y="0"/>
                  </a:lnTo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50791" y="3287293"/>
              <a:ext cx="711682" cy="89763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4093463" y="3314699"/>
              <a:ext cx="627380" cy="635"/>
            </a:xfrm>
            <a:custGeom>
              <a:avLst/>
              <a:gdLst/>
              <a:ahLst/>
              <a:cxnLst/>
              <a:rect l="l" t="t" r="r" b="b"/>
              <a:pathLst>
                <a:path w="627379" h="635">
                  <a:moveTo>
                    <a:pt x="0" y="254"/>
                  </a:moveTo>
                  <a:lnTo>
                    <a:pt x="626872" y="0"/>
                  </a:lnTo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4222241" y="1717040"/>
            <a:ext cx="482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技术岗</a:t>
            </a:r>
            <a:endParaRPr sz="1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22241" y="2392426"/>
            <a:ext cx="482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职能岗</a:t>
            </a:r>
            <a:endParaRPr sz="1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196334" y="3060319"/>
            <a:ext cx="482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业务岗</a:t>
            </a:r>
            <a:endParaRPr sz="1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2899" y="601726"/>
            <a:ext cx="2161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薪酬的基本构成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6571" y="1324737"/>
            <a:ext cx="6242050" cy="246443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基本薪酬：</a:t>
            </a:r>
            <a:r>
              <a:rPr sz="18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劳动力的价格。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  <a:tabLst>
                <a:tab pos="705485" algn="l"/>
              </a:tabLst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奖	</a:t>
            </a: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金：</a:t>
            </a:r>
            <a:r>
              <a:rPr sz="18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对职工超额劳动的报酬。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 marR="5080" algn="just">
              <a:lnSpc>
                <a:spcPts val="3200"/>
              </a:lnSpc>
              <a:spcBef>
                <a:spcPts val="275"/>
              </a:spcBef>
            </a:pP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津贴补贴：</a:t>
            </a:r>
            <a:r>
              <a:rPr sz="18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对职工在特殊劳动条件、工作环境中的额外劳动消 耗和生活费用的额外支出的补偿。通常把</a:t>
            </a:r>
            <a:r>
              <a:rPr sz="1800" b="1" spc="1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与</a:t>
            </a: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工作相联系的补偿 </a:t>
            </a:r>
            <a:r>
              <a:rPr sz="18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称为津贴，把与</a:t>
            </a: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生活相联系的补</a:t>
            </a:r>
            <a:r>
              <a:rPr sz="18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偿</a:t>
            </a:r>
            <a:r>
              <a:rPr sz="18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称为补贴。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00000"/>
              </a:lnSpc>
              <a:spcBef>
                <a:spcPts val="765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福</a:t>
            </a:r>
            <a:r>
              <a:rPr sz="1800" b="1" spc="42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利：</a:t>
            </a:r>
            <a:r>
              <a:rPr sz="180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对职工生活的照顾。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9493" y="525271"/>
            <a:ext cx="4292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薪酬结构中每一部分的决定因素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2242" y="4394403"/>
            <a:ext cx="2692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三大价值导向与三种薪酬体系图</a:t>
            </a:r>
            <a:endParaRPr sz="15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38008" y="2613596"/>
            <a:ext cx="1077595" cy="1257935"/>
            <a:chOff x="1338008" y="2613596"/>
            <a:chExt cx="1077595" cy="1257935"/>
          </a:xfrm>
        </p:grpSpPr>
        <p:pic>
          <p:nvPicPr>
            <p:cNvPr id="6" name="object 6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735836" y="2697479"/>
              <a:ext cx="679716" cy="48006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785366" y="2733293"/>
              <a:ext cx="579120" cy="375285"/>
            </a:xfrm>
            <a:custGeom>
              <a:avLst/>
              <a:gdLst/>
              <a:ahLst/>
              <a:cxnLst/>
              <a:rect l="l" t="t" r="r" b="b"/>
              <a:pathLst>
                <a:path w="579119" h="375285">
                  <a:moveTo>
                    <a:pt x="0" y="375031"/>
                  </a:moveTo>
                  <a:lnTo>
                    <a:pt x="578611" y="0"/>
                  </a:lnTo>
                </a:path>
              </a:pathLst>
            </a:custGeom>
            <a:ln w="25908">
              <a:solidFill>
                <a:srgbClr val="CFDE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351026" y="2626613"/>
              <a:ext cx="434340" cy="1231900"/>
            </a:xfrm>
            <a:custGeom>
              <a:avLst/>
              <a:gdLst/>
              <a:ahLst/>
              <a:cxnLst/>
              <a:rect l="l" t="t" r="r" b="b"/>
              <a:pathLst>
                <a:path w="434339" h="1231900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361950" y="0"/>
                  </a:lnTo>
                  <a:lnTo>
                    <a:pt x="390138" y="5685"/>
                  </a:lnTo>
                  <a:lnTo>
                    <a:pt x="413146" y="21193"/>
                  </a:lnTo>
                  <a:lnTo>
                    <a:pt x="428654" y="44201"/>
                  </a:lnTo>
                  <a:lnTo>
                    <a:pt x="434340" y="72390"/>
                  </a:lnTo>
                  <a:lnTo>
                    <a:pt x="434340" y="1159002"/>
                  </a:lnTo>
                  <a:lnTo>
                    <a:pt x="428654" y="1187190"/>
                  </a:lnTo>
                  <a:lnTo>
                    <a:pt x="413146" y="1210198"/>
                  </a:lnTo>
                  <a:lnTo>
                    <a:pt x="390138" y="1225706"/>
                  </a:lnTo>
                  <a:lnTo>
                    <a:pt x="361950" y="1231392"/>
                  </a:lnTo>
                  <a:lnTo>
                    <a:pt x="72390" y="1231392"/>
                  </a:lnTo>
                  <a:lnTo>
                    <a:pt x="44201" y="1225706"/>
                  </a:lnTo>
                  <a:lnTo>
                    <a:pt x="21193" y="1210198"/>
                  </a:lnTo>
                  <a:lnTo>
                    <a:pt x="5685" y="1187190"/>
                  </a:lnTo>
                  <a:lnTo>
                    <a:pt x="0" y="1159002"/>
                  </a:lnTo>
                  <a:lnTo>
                    <a:pt x="0" y="72390"/>
                  </a:lnTo>
                  <a:close/>
                </a:path>
              </a:pathLst>
            </a:custGeom>
            <a:ln w="25908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459230" y="2892374"/>
            <a:ext cx="216535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薪 </a:t>
            </a: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酬 包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13254" y="2411729"/>
            <a:ext cx="1057910" cy="428625"/>
          </a:xfrm>
          <a:custGeom>
            <a:avLst/>
            <a:gdLst/>
            <a:ahLst/>
            <a:cxnLst/>
            <a:rect l="l" t="t" r="r" b="b"/>
            <a:pathLst>
              <a:path w="1057910" h="428625">
                <a:moveTo>
                  <a:pt x="0" y="71374"/>
                </a:moveTo>
                <a:lnTo>
                  <a:pt x="5615" y="43612"/>
                </a:lnTo>
                <a:lnTo>
                  <a:pt x="20923" y="20923"/>
                </a:lnTo>
                <a:lnTo>
                  <a:pt x="43612" y="5615"/>
                </a:lnTo>
                <a:lnTo>
                  <a:pt x="71373" y="0"/>
                </a:lnTo>
                <a:lnTo>
                  <a:pt x="986282" y="0"/>
                </a:lnTo>
                <a:lnTo>
                  <a:pt x="1014043" y="5615"/>
                </a:lnTo>
                <a:lnTo>
                  <a:pt x="1036732" y="20923"/>
                </a:lnTo>
                <a:lnTo>
                  <a:pt x="1052040" y="43612"/>
                </a:lnTo>
                <a:lnTo>
                  <a:pt x="1057656" y="71374"/>
                </a:lnTo>
                <a:lnTo>
                  <a:pt x="1057656" y="356869"/>
                </a:lnTo>
                <a:lnTo>
                  <a:pt x="1052040" y="384631"/>
                </a:lnTo>
                <a:lnTo>
                  <a:pt x="1036732" y="407320"/>
                </a:lnTo>
                <a:lnTo>
                  <a:pt x="1014043" y="422628"/>
                </a:lnTo>
                <a:lnTo>
                  <a:pt x="986282" y="428244"/>
                </a:lnTo>
                <a:lnTo>
                  <a:pt x="71373" y="428244"/>
                </a:lnTo>
                <a:lnTo>
                  <a:pt x="43612" y="422628"/>
                </a:lnTo>
                <a:lnTo>
                  <a:pt x="20923" y="407320"/>
                </a:lnTo>
                <a:lnTo>
                  <a:pt x="5615" y="384631"/>
                </a:lnTo>
                <a:lnTo>
                  <a:pt x="0" y="356869"/>
                </a:lnTo>
                <a:lnTo>
                  <a:pt x="0" y="71374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47366" y="2505201"/>
            <a:ext cx="787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固定薪酬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13254" y="3589782"/>
            <a:ext cx="1106805" cy="429895"/>
          </a:xfrm>
          <a:custGeom>
            <a:avLst/>
            <a:gdLst/>
            <a:ahLst/>
            <a:cxnLst/>
            <a:rect l="l" t="t" r="r" b="b"/>
            <a:pathLst>
              <a:path w="1106804" h="429895">
                <a:moveTo>
                  <a:pt x="0" y="71628"/>
                </a:moveTo>
                <a:lnTo>
                  <a:pt x="5637" y="43773"/>
                </a:lnTo>
                <a:lnTo>
                  <a:pt x="21002" y="21002"/>
                </a:lnTo>
                <a:lnTo>
                  <a:pt x="43773" y="5637"/>
                </a:lnTo>
                <a:lnTo>
                  <a:pt x="71627" y="0"/>
                </a:lnTo>
                <a:lnTo>
                  <a:pt x="1034795" y="0"/>
                </a:lnTo>
                <a:lnTo>
                  <a:pt x="1062650" y="5637"/>
                </a:lnTo>
                <a:lnTo>
                  <a:pt x="1085421" y="21002"/>
                </a:lnTo>
                <a:lnTo>
                  <a:pt x="1100786" y="43773"/>
                </a:lnTo>
                <a:lnTo>
                  <a:pt x="1106423" y="71628"/>
                </a:lnTo>
                <a:lnTo>
                  <a:pt x="1106423" y="358140"/>
                </a:lnTo>
                <a:lnTo>
                  <a:pt x="1100786" y="386021"/>
                </a:lnTo>
                <a:lnTo>
                  <a:pt x="1085421" y="408789"/>
                </a:lnTo>
                <a:lnTo>
                  <a:pt x="1062650" y="424139"/>
                </a:lnTo>
                <a:lnTo>
                  <a:pt x="1034795" y="429768"/>
                </a:lnTo>
                <a:lnTo>
                  <a:pt x="71627" y="429768"/>
                </a:lnTo>
                <a:lnTo>
                  <a:pt x="43773" y="424139"/>
                </a:lnTo>
                <a:lnTo>
                  <a:pt x="21002" y="408789"/>
                </a:lnTo>
                <a:lnTo>
                  <a:pt x="5637" y="386021"/>
                </a:lnTo>
                <a:lnTo>
                  <a:pt x="0" y="358140"/>
                </a:lnTo>
                <a:lnTo>
                  <a:pt x="0" y="71628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572004" y="3684219"/>
            <a:ext cx="787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浮动薪酬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737360" y="2880296"/>
            <a:ext cx="2952115" cy="889000"/>
            <a:chOff x="1737360" y="2880296"/>
            <a:chExt cx="2952115" cy="889000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37360" y="3395510"/>
              <a:ext cx="725436" cy="373341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785366" y="3429761"/>
              <a:ext cx="627380" cy="267970"/>
            </a:xfrm>
            <a:custGeom>
              <a:avLst/>
              <a:gdLst/>
              <a:ahLst/>
              <a:cxnLst/>
              <a:rect l="l" t="t" r="r" b="b"/>
              <a:pathLst>
                <a:path w="627380" h="267970">
                  <a:moveTo>
                    <a:pt x="0" y="0"/>
                  </a:moveTo>
                  <a:lnTo>
                    <a:pt x="626871" y="267843"/>
                  </a:lnTo>
                </a:path>
              </a:pathLst>
            </a:custGeom>
            <a:ln w="25907">
              <a:solidFill>
                <a:srgbClr val="CFDE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658361" y="2893313"/>
              <a:ext cx="1018540" cy="429895"/>
            </a:xfrm>
            <a:custGeom>
              <a:avLst/>
              <a:gdLst/>
              <a:ahLst/>
              <a:cxnLst/>
              <a:rect l="l" t="t" r="r" b="b"/>
              <a:pathLst>
                <a:path w="1018539" h="429895">
                  <a:moveTo>
                    <a:pt x="0" y="71628"/>
                  </a:moveTo>
                  <a:lnTo>
                    <a:pt x="5637" y="43773"/>
                  </a:lnTo>
                  <a:lnTo>
                    <a:pt x="21002" y="21002"/>
                  </a:lnTo>
                  <a:lnTo>
                    <a:pt x="43773" y="5637"/>
                  </a:lnTo>
                  <a:lnTo>
                    <a:pt x="71627" y="0"/>
                  </a:lnTo>
                  <a:lnTo>
                    <a:pt x="946403" y="0"/>
                  </a:lnTo>
                  <a:lnTo>
                    <a:pt x="974258" y="5637"/>
                  </a:lnTo>
                  <a:lnTo>
                    <a:pt x="997029" y="21002"/>
                  </a:lnTo>
                  <a:lnTo>
                    <a:pt x="1012394" y="43773"/>
                  </a:lnTo>
                  <a:lnTo>
                    <a:pt x="1018032" y="71628"/>
                  </a:lnTo>
                  <a:lnTo>
                    <a:pt x="1018032" y="358140"/>
                  </a:lnTo>
                  <a:lnTo>
                    <a:pt x="1012394" y="385994"/>
                  </a:lnTo>
                  <a:lnTo>
                    <a:pt x="997029" y="408765"/>
                  </a:lnTo>
                  <a:lnTo>
                    <a:pt x="974258" y="424130"/>
                  </a:lnTo>
                  <a:lnTo>
                    <a:pt x="946403" y="429768"/>
                  </a:lnTo>
                  <a:lnTo>
                    <a:pt x="71627" y="429768"/>
                  </a:lnTo>
                  <a:lnTo>
                    <a:pt x="43773" y="424130"/>
                  </a:lnTo>
                  <a:lnTo>
                    <a:pt x="21002" y="408765"/>
                  </a:lnTo>
                  <a:lnTo>
                    <a:pt x="5637" y="385994"/>
                  </a:lnTo>
                  <a:lnTo>
                    <a:pt x="0" y="358140"/>
                  </a:lnTo>
                  <a:lnTo>
                    <a:pt x="0" y="71628"/>
                  </a:lnTo>
                  <a:close/>
                </a:path>
              </a:pathLst>
            </a:custGeom>
            <a:ln w="25908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3773170" y="2987420"/>
            <a:ext cx="787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津贴补贴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58361" y="1930145"/>
            <a:ext cx="1018540" cy="428625"/>
          </a:xfrm>
          <a:custGeom>
            <a:avLst/>
            <a:gdLst/>
            <a:ahLst/>
            <a:cxnLst/>
            <a:rect l="l" t="t" r="r" b="b"/>
            <a:pathLst>
              <a:path w="1018539" h="428625">
                <a:moveTo>
                  <a:pt x="0" y="71374"/>
                </a:moveTo>
                <a:lnTo>
                  <a:pt x="5615" y="43612"/>
                </a:lnTo>
                <a:lnTo>
                  <a:pt x="20923" y="20923"/>
                </a:lnTo>
                <a:lnTo>
                  <a:pt x="43612" y="5615"/>
                </a:lnTo>
                <a:lnTo>
                  <a:pt x="71374" y="0"/>
                </a:lnTo>
                <a:lnTo>
                  <a:pt x="946658" y="0"/>
                </a:lnTo>
                <a:lnTo>
                  <a:pt x="974419" y="5615"/>
                </a:lnTo>
                <a:lnTo>
                  <a:pt x="997108" y="20923"/>
                </a:lnTo>
                <a:lnTo>
                  <a:pt x="1012416" y="43612"/>
                </a:lnTo>
                <a:lnTo>
                  <a:pt x="1018032" y="71374"/>
                </a:lnTo>
                <a:lnTo>
                  <a:pt x="1018032" y="356870"/>
                </a:lnTo>
                <a:lnTo>
                  <a:pt x="1012416" y="384631"/>
                </a:lnTo>
                <a:lnTo>
                  <a:pt x="997108" y="407320"/>
                </a:lnTo>
                <a:lnTo>
                  <a:pt x="974419" y="422628"/>
                </a:lnTo>
                <a:lnTo>
                  <a:pt x="946658" y="428244"/>
                </a:lnTo>
                <a:lnTo>
                  <a:pt x="71374" y="428244"/>
                </a:lnTo>
                <a:lnTo>
                  <a:pt x="43612" y="422628"/>
                </a:lnTo>
                <a:lnTo>
                  <a:pt x="20923" y="407320"/>
                </a:lnTo>
                <a:lnTo>
                  <a:pt x="5615" y="384631"/>
                </a:lnTo>
                <a:lnTo>
                  <a:pt x="0" y="356870"/>
                </a:lnTo>
                <a:lnTo>
                  <a:pt x="0" y="71374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773170" y="2022729"/>
            <a:ext cx="787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基本薪酬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418332" y="2322626"/>
            <a:ext cx="2845435" cy="1251585"/>
            <a:chOff x="3418332" y="2322626"/>
            <a:chExt cx="2845435" cy="1251585"/>
          </a:xfrm>
        </p:grpSpPr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21380" y="2322626"/>
              <a:ext cx="341401" cy="265252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3470910" y="2358390"/>
              <a:ext cx="241300" cy="161290"/>
            </a:xfrm>
            <a:custGeom>
              <a:avLst/>
              <a:gdLst/>
              <a:ahLst/>
              <a:cxnLst/>
              <a:rect l="l" t="t" r="r" b="b"/>
              <a:pathLst>
                <a:path w="241300" h="161289">
                  <a:moveTo>
                    <a:pt x="0" y="160782"/>
                  </a:moveTo>
                  <a:lnTo>
                    <a:pt x="241173" y="0"/>
                  </a:lnTo>
                </a:path>
              </a:pathLst>
            </a:custGeom>
            <a:ln w="25908">
              <a:solidFill>
                <a:srgbClr val="CFDEF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18332" y="2755442"/>
              <a:ext cx="289534" cy="30932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3470910" y="2786634"/>
              <a:ext cx="186690" cy="207645"/>
            </a:xfrm>
            <a:custGeom>
              <a:avLst/>
              <a:gdLst/>
              <a:ahLst/>
              <a:cxnLst/>
              <a:rect l="l" t="t" r="r" b="b"/>
              <a:pathLst>
                <a:path w="186689" h="207644">
                  <a:moveTo>
                    <a:pt x="0" y="0"/>
                  </a:moveTo>
                  <a:lnTo>
                    <a:pt x="186436" y="207137"/>
                  </a:lnTo>
                </a:path>
              </a:pathLst>
            </a:custGeom>
            <a:ln w="25908">
              <a:solidFill>
                <a:srgbClr val="CFDEF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60264" y="2877286"/>
              <a:ext cx="1103363" cy="62334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75504" y="2865120"/>
              <a:ext cx="1071384" cy="70865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207508" y="2901696"/>
              <a:ext cx="1013460" cy="533400"/>
            </a:xfrm>
            <a:custGeom>
              <a:avLst/>
              <a:gdLst/>
              <a:ahLst/>
              <a:cxnLst/>
              <a:rect l="l" t="t" r="r" b="b"/>
              <a:pathLst>
                <a:path w="1013460" h="533400">
                  <a:moveTo>
                    <a:pt x="924559" y="0"/>
                  </a:moveTo>
                  <a:lnTo>
                    <a:pt x="88900" y="0"/>
                  </a:lnTo>
                  <a:lnTo>
                    <a:pt x="54274" y="6979"/>
                  </a:lnTo>
                  <a:lnTo>
                    <a:pt x="26019" y="26019"/>
                  </a:lnTo>
                  <a:lnTo>
                    <a:pt x="6979" y="54274"/>
                  </a:lnTo>
                  <a:lnTo>
                    <a:pt x="0" y="88900"/>
                  </a:lnTo>
                  <a:lnTo>
                    <a:pt x="0" y="444500"/>
                  </a:lnTo>
                  <a:lnTo>
                    <a:pt x="6979" y="479125"/>
                  </a:lnTo>
                  <a:lnTo>
                    <a:pt x="26019" y="507380"/>
                  </a:lnTo>
                  <a:lnTo>
                    <a:pt x="54274" y="526420"/>
                  </a:lnTo>
                  <a:lnTo>
                    <a:pt x="88900" y="533400"/>
                  </a:lnTo>
                  <a:lnTo>
                    <a:pt x="924559" y="533400"/>
                  </a:lnTo>
                  <a:lnTo>
                    <a:pt x="959185" y="526420"/>
                  </a:lnTo>
                  <a:lnTo>
                    <a:pt x="987440" y="507380"/>
                  </a:lnTo>
                  <a:lnTo>
                    <a:pt x="1006480" y="479125"/>
                  </a:lnTo>
                  <a:lnTo>
                    <a:pt x="1013459" y="444500"/>
                  </a:lnTo>
                  <a:lnTo>
                    <a:pt x="1013459" y="88900"/>
                  </a:lnTo>
                  <a:lnTo>
                    <a:pt x="1006480" y="54274"/>
                  </a:lnTo>
                  <a:lnTo>
                    <a:pt x="987440" y="26019"/>
                  </a:lnTo>
                  <a:lnTo>
                    <a:pt x="959185" y="6979"/>
                  </a:lnTo>
                  <a:lnTo>
                    <a:pt x="92455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207508" y="2901696"/>
              <a:ext cx="1013460" cy="533400"/>
            </a:xfrm>
            <a:custGeom>
              <a:avLst/>
              <a:gdLst/>
              <a:ahLst/>
              <a:cxnLst/>
              <a:rect l="l" t="t" r="r" b="b"/>
              <a:pathLst>
                <a:path w="1013460" h="533400">
                  <a:moveTo>
                    <a:pt x="0" y="88900"/>
                  </a:moveTo>
                  <a:lnTo>
                    <a:pt x="6979" y="54274"/>
                  </a:lnTo>
                  <a:lnTo>
                    <a:pt x="26019" y="26019"/>
                  </a:lnTo>
                  <a:lnTo>
                    <a:pt x="54274" y="6979"/>
                  </a:lnTo>
                  <a:lnTo>
                    <a:pt x="88900" y="0"/>
                  </a:lnTo>
                  <a:lnTo>
                    <a:pt x="924559" y="0"/>
                  </a:lnTo>
                  <a:lnTo>
                    <a:pt x="959185" y="6979"/>
                  </a:lnTo>
                  <a:lnTo>
                    <a:pt x="987440" y="26019"/>
                  </a:lnTo>
                  <a:lnTo>
                    <a:pt x="1006480" y="54274"/>
                  </a:lnTo>
                  <a:lnTo>
                    <a:pt x="1013459" y="88900"/>
                  </a:lnTo>
                  <a:lnTo>
                    <a:pt x="1013459" y="444500"/>
                  </a:lnTo>
                  <a:lnTo>
                    <a:pt x="1006480" y="479125"/>
                  </a:lnTo>
                  <a:lnTo>
                    <a:pt x="987440" y="507380"/>
                  </a:lnTo>
                  <a:lnTo>
                    <a:pt x="959185" y="526420"/>
                  </a:lnTo>
                  <a:lnTo>
                    <a:pt x="924559" y="533400"/>
                  </a:lnTo>
                  <a:lnTo>
                    <a:pt x="88900" y="533400"/>
                  </a:lnTo>
                  <a:lnTo>
                    <a:pt x="54274" y="526420"/>
                  </a:lnTo>
                  <a:lnTo>
                    <a:pt x="26019" y="507380"/>
                  </a:lnTo>
                  <a:lnTo>
                    <a:pt x="6979" y="479125"/>
                  </a:lnTo>
                  <a:lnTo>
                    <a:pt x="0" y="444500"/>
                  </a:lnTo>
                  <a:lnTo>
                    <a:pt x="0" y="88900"/>
                  </a:lnTo>
                  <a:close/>
                </a:path>
              </a:pathLst>
            </a:custGeom>
            <a:ln w="9144">
              <a:solidFill>
                <a:srgbClr val="2E2E9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5320665" y="2934461"/>
            <a:ext cx="7874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体力消耗 费用消耗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160264" y="3541776"/>
            <a:ext cx="1103630" cy="708660"/>
            <a:chOff x="5160264" y="3541776"/>
            <a:chExt cx="1103630" cy="708660"/>
          </a:xfrm>
        </p:grpSpPr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60264" y="3573780"/>
              <a:ext cx="1103363" cy="583666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75504" y="3541776"/>
              <a:ext cx="1071384" cy="70866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207508" y="3598164"/>
              <a:ext cx="1013460" cy="494030"/>
            </a:xfrm>
            <a:custGeom>
              <a:avLst/>
              <a:gdLst/>
              <a:ahLst/>
              <a:cxnLst/>
              <a:rect l="l" t="t" r="r" b="b"/>
              <a:pathLst>
                <a:path w="1013460" h="494029">
                  <a:moveTo>
                    <a:pt x="931163" y="0"/>
                  </a:moveTo>
                  <a:lnTo>
                    <a:pt x="82295" y="0"/>
                  </a:lnTo>
                  <a:lnTo>
                    <a:pt x="50256" y="6465"/>
                  </a:lnTo>
                  <a:lnTo>
                    <a:pt x="24098" y="24098"/>
                  </a:lnTo>
                  <a:lnTo>
                    <a:pt x="6465" y="50256"/>
                  </a:lnTo>
                  <a:lnTo>
                    <a:pt x="0" y="82296"/>
                  </a:lnTo>
                  <a:lnTo>
                    <a:pt x="0" y="411480"/>
                  </a:lnTo>
                  <a:lnTo>
                    <a:pt x="6465" y="443514"/>
                  </a:lnTo>
                  <a:lnTo>
                    <a:pt x="24098" y="469672"/>
                  </a:lnTo>
                  <a:lnTo>
                    <a:pt x="50256" y="487309"/>
                  </a:lnTo>
                  <a:lnTo>
                    <a:pt x="82295" y="493776"/>
                  </a:lnTo>
                  <a:lnTo>
                    <a:pt x="931163" y="493776"/>
                  </a:lnTo>
                  <a:lnTo>
                    <a:pt x="963203" y="487309"/>
                  </a:lnTo>
                  <a:lnTo>
                    <a:pt x="989361" y="469672"/>
                  </a:lnTo>
                  <a:lnTo>
                    <a:pt x="1006994" y="443514"/>
                  </a:lnTo>
                  <a:lnTo>
                    <a:pt x="1013459" y="411480"/>
                  </a:lnTo>
                  <a:lnTo>
                    <a:pt x="1013459" y="82296"/>
                  </a:lnTo>
                  <a:lnTo>
                    <a:pt x="1006994" y="50256"/>
                  </a:lnTo>
                  <a:lnTo>
                    <a:pt x="989361" y="24098"/>
                  </a:lnTo>
                  <a:lnTo>
                    <a:pt x="963203" y="6465"/>
                  </a:lnTo>
                  <a:lnTo>
                    <a:pt x="93116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207508" y="3598164"/>
              <a:ext cx="1013460" cy="494030"/>
            </a:xfrm>
            <a:custGeom>
              <a:avLst/>
              <a:gdLst/>
              <a:ahLst/>
              <a:cxnLst/>
              <a:rect l="l" t="t" r="r" b="b"/>
              <a:pathLst>
                <a:path w="1013460" h="494029">
                  <a:moveTo>
                    <a:pt x="0" y="82296"/>
                  </a:moveTo>
                  <a:lnTo>
                    <a:pt x="6465" y="50256"/>
                  </a:lnTo>
                  <a:lnTo>
                    <a:pt x="24098" y="24098"/>
                  </a:lnTo>
                  <a:lnTo>
                    <a:pt x="50256" y="6465"/>
                  </a:lnTo>
                  <a:lnTo>
                    <a:pt x="82295" y="0"/>
                  </a:lnTo>
                  <a:lnTo>
                    <a:pt x="931163" y="0"/>
                  </a:lnTo>
                  <a:lnTo>
                    <a:pt x="963203" y="6465"/>
                  </a:lnTo>
                  <a:lnTo>
                    <a:pt x="989361" y="24098"/>
                  </a:lnTo>
                  <a:lnTo>
                    <a:pt x="1006994" y="50256"/>
                  </a:lnTo>
                  <a:lnTo>
                    <a:pt x="1013459" y="82296"/>
                  </a:lnTo>
                  <a:lnTo>
                    <a:pt x="1013459" y="411480"/>
                  </a:lnTo>
                  <a:lnTo>
                    <a:pt x="1006994" y="443514"/>
                  </a:lnTo>
                  <a:lnTo>
                    <a:pt x="989361" y="469672"/>
                  </a:lnTo>
                  <a:lnTo>
                    <a:pt x="963203" y="487309"/>
                  </a:lnTo>
                  <a:lnTo>
                    <a:pt x="931163" y="493776"/>
                  </a:lnTo>
                  <a:lnTo>
                    <a:pt x="82295" y="493776"/>
                  </a:lnTo>
                  <a:lnTo>
                    <a:pt x="50256" y="487309"/>
                  </a:lnTo>
                  <a:lnTo>
                    <a:pt x="24098" y="469672"/>
                  </a:lnTo>
                  <a:lnTo>
                    <a:pt x="6465" y="443514"/>
                  </a:lnTo>
                  <a:lnTo>
                    <a:pt x="0" y="411480"/>
                  </a:lnTo>
                  <a:lnTo>
                    <a:pt x="0" y="82296"/>
                  </a:lnTo>
                  <a:close/>
                </a:path>
              </a:pathLst>
            </a:custGeom>
            <a:ln w="9144">
              <a:solidFill>
                <a:srgbClr val="2E2E9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5321300" y="3611117"/>
            <a:ext cx="7874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个人业绩 企业业绩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160264" y="1781568"/>
            <a:ext cx="1103630" cy="710565"/>
            <a:chOff x="5160264" y="1781568"/>
            <a:chExt cx="1103630" cy="710565"/>
          </a:xfrm>
        </p:grpSpPr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60264" y="1790661"/>
              <a:ext cx="1103363" cy="630974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75504" y="1781568"/>
              <a:ext cx="1071384" cy="710171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207508" y="1815084"/>
              <a:ext cx="1013460" cy="541020"/>
            </a:xfrm>
            <a:custGeom>
              <a:avLst/>
              <a:gdLst/>
              <a:ahLst/>
              <a:cxnLst/>
              <a:rect l="l" t="t" r="r" b="b"/>
              <a:pathLst>
                <a:path w="1013460" h="541019">
                  <a:moveTo>
                    <a:pt x="923289" y="0"/>
                  </a:moveTo>
                  <a:lnTo>
                    <a:pt x="90169" y="0"/>
                  </a:lnTo>
                  <a:lnTo>
                    <a:pt x="55078" y="7088"/>
                  </a:lnTo>
                  <a:lnTo>
                    <a:pt x="26416" y="26415"/>
                  </a:lnTo>
                  <a:lnTo>
                    <a:pt x="7088" y="55078"/>
                  </a:lnTo>
                  <a:lnTo>
                    <a:pt x="0" y="90169"/>
                  </a:lnTo>
                  <a:lnTo>
                    <a:pt x="0" y="450849"/>
                  </a:lnTo>
                  <a:lnTo>
                    <a:pt x="7088" y="485941"/>
                  </a:lnTo>
                  <a:lnTo>
                    <a:pt x="26415" y="514604"/>
                  </a:lnTo>
                  <a:lnTo>
                    <a:pt x="55078" y="533931"/>
                  </a:lnTo>
                  <a:lnTo>
                    <a:pt x="90169" y="541019"/>
                  </a:lnTo>
                  <a:lnTo>
                    <a:pt x="923289" y="541019"/>
                  </a:lnTo>
                  <a:lnTo>
                    <a:pt x="958381" y="533931"/>
                  </a:lnTo>
                  <a:lnTo>
                    <a:pt x="987043" y="514603"/>
                  </a:lnTo>
                  <a:lnTo>
                    <a:pt x="1006371" y="485941"/>
                  </a:lnTo>
                  <a:lnTo>
                    <a:pt x="1013459" y="450849"/>
                  </a:lnTo>
                  <a:lnTo>
                    <a:pt x="1013459" y="90169"/>
                  </a:lnTo>
                  <a:lnTo>
                    <a:pt x="1006371" y="55078"/>
                  </a:lnTo>
                  <a:lnTo>
                    <a:pt x="987043" y="26416"/>
                  </a:lnTo>
                  <a:lnTo>
                    <a:pt x="958381" y="7088"/>
                  </a:lnTo>
                  <a:lnTo>
                    <a:pt x="92328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5207508" y="1815084"/>
              <a:ext cx="1013460" cy="541020"/>
            </a:xfrm>
            <a:custGeom>
              <a:avLst/>
              <a:gdLst/>
              <a:ahLst/>
              <a:cxnLst/>
              <a:rect l="l" t="t" r="r" b="b"/>
              <a:pathLst>
                <a:path w="1013460" h="541019">
                  <a:moveTo>
                    <a:pt x="0" y="90169"/>
                  </a:moveTo>
                  <a:lnTo>
                    <a:pt x="7088" y="55078"/>
                  </a:lnTo>
                  <a:lnTo>
                    <a:pt x="26416" y="26415"/>
                  </a:lnTo>
                  <a:lnTo>
                    <a:pt x="55078" y="7088"/>
                  </a:lnTo>
                  <a:lnTo>
                    <a:pt x="90169" y="0"/>
                  </a:lnTo>
                  <a:lnTo>
                    <a:pt x="923289" y="0"/>
                  </a:lnTo>
                  <a:lnTo>
                    <a:pt x="958381" y="7088"/>
                  </a:lnTo>
                  <a:lnTo>
                    <a:pt x="987043" y="26416"/>
                  </a:lnTo>
                  <a:lnTo>
                    <a:pt x="1006371" y="55078"/>
                  </a:lnTo>
                  <a:lnTo>
                    <a:pt x="1013459" y="90169"/>
                  </a:lnTo>
                  <a:lnTo>
                    <a:pt x="1013459" y="450849"/>
                  </a:lnTo>
                  <a:lnTo>
                    <a:pt x="1006371" y="485941"/>
                  </a:lnTo>
                  <a:lnTo>
                    <a:pt x="987043" y="514603"/>
                  </a:lnTo>
                  <a:lnTo>
                    <a:pt x="958381" y="533931"/>
                  </a:lnTo>
                  <a:lnTo>
                    <a:pt x="923289" y="541019"/>
                  </a:lnTo>
                  <a:lnTo>
                    <a:pt x="90169" y="541019"/>
                  </a:lnTo>
                  <a:lnTo>
                    <a:pt x="55078" y="533931"/>
                  </a:lnTo>
                  <a:lnTo>
                    <a:pt x="26415" y="514604"/>
                  </a:lnTo>
                  <a:lnTo>
                    <a:pt x="7088" y="485941"/>
                  </a:lnTo>
                  <a:lnTo>
                    <a:pt x="0" y="450849"/>
                  </a:lnTo>
                  <a:lnTo>
                    <a:pt x="0" y="90169"/>
                  </a:lnTo>
                  <a:close/>
                </a:path>
              </a:pathLst>
            </a:custGeom>
            <a:ln w="9144">
              <a:solidFill>
                <a:srgbClr val="2E2E9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5320665" y="1851151"/>
            <a:ext cx="7874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个人价值 岗位价值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208270" y="1168146"/>
            <a:ext cx="990600" cy="428625"/>
          </a:xfrm>
          <a:custGeom>
            <a:avLst/>
            <a:gdLst/>
            <a:ahLst/>
            <a:cxnLst/>
            <a:rect l="l" t="t" r="r" b="b"/>
            <a:pathLst>
              <a:path w="990600" h="428625">
                <a:moveTo>
                  <a:pt x="0" y="71374"/>
                </a:moveTo>
                <a:lnTo>
                  <a:pt x="5615" y="43612"/>
                </a:lnTo>
                <a:lnTo>
                  <a:pt x="20923" y="20923"/>
                </a:lnTo>
                <a:lnTo>
                  <a:pt x="43612" y="5615"/>
                </a:lnTo>
                <a:lnTo>
                  <a:pt x="71374" y="0"/>
                </a:lnTo>
                <a:lnTo>
                  <a:pt x="919226" y="0"/>
                </a:lnTo>
                <a:lnTo>
                  <a:pt x="946987" y="5615"/>
                </a:lnTo>
                <a:lnTo>
                  <a:pt x="969676" y="20923"/>
                </a:lnTo>
                <a:lnTo>
                  <a:pt x="984984" y="43612"/>
                </a:lnTo>
                <a:lnTo>
                  <a:pt x="990600" y="71374"/>
                </a:lnTo>
                <a:lnTo>
                  <a:pt x="990600" y="356869"/>
                </a:lnTo>
                <a:lnTo>
                  <a:pt x="984984" y="384631"/>
                </a:lnTo>
                <a:lnTo>
                  <a:pt x="969676" y="407320"/>
                </a:lnTo>
                <a:lnTo>
                  <a:pt x="946987" y="422628"/>
                </a:lnTo>
                <a:lnTo>
                  <a:pt x="919226" y="428243"/>
                </a:lnTo>
                <a:lnTo>
                  <a:pt x="71374" y="428243"/>
                </a:lnTo>
                <a:lnTo>
                  <a:pt x="43612" y="422628"/>
                </a:lnTo>
                <a:lnTo>
                  <a:pt x="20923" y="407320"/>
                </a:lnTo>
                <a:lnTo>
                  <a:pt x="5615" y="384631"/>
                </a:lnTo>
                <a:lnTo>
                  <a:pt x="0" y="356869"/>
                </a:lnTo>
                <a:lnTo>
                  <a:pt x="0" y="71374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309108" y="1261364"/>
            <a:ext cx="787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决定因素</a:t>
            </a:r>
            <a:endParaRPr sz="15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3471671" y="1955241"/>
            <a:ext cx="1778635" cy="2018030"/>
            <a:chOff x="3471671" y="1955241"/>
            <a:chExt cx="1778635" cy="2018030"/>
          </a:xfrm>
        </p:grpSpPr>
        <p:pic>
          <p:nvPicPr>
            <p:cNvPr id="46" name="object 4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28387" y="1955241"/>
              <a:ext cx="621830" cy="303326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75631" y="1982723"/>
              <a:ext cx="531876" cy="213359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675631" y="1982723"/>
              <a:ext cx="532130" cy="213360"/>
            </a:xfrm>
            <a:custGeom>
              <a:avLst/>
              <a:gdLst/>
              <a:ahLst/>
              <a:cxnLst/>
              <a:rect l="l" t="t" r="r" b="b"/>
              <a:pathLst>
                <a:path w="532129" h="213360">
                  <a:moveTo>
                    <a:pt x="0" y="106680"/>
                  </a:moveTo>
                  <a:lnTo>
                    <a:pt x="106679" y="0"/>
                  </a:lnTo>
                  <a:lnTo>
                    <a:pt x="106679" y="53339"/>
                  </a:lnTo>
                  <a:lnTo>
                    <a:pt x="531876" y="53339"/>
                  </a:lnTo>
                  <a:lnTo>
                    <a:pt x="531876" y="160019"/>
                  </a:lnTo>
                  <a:lnTo>
                    <a:pt x="106679" y="160019"/>
                  </a:lnTo>
                  <a:lnTo>
                    <a:pt x="106679" y="213359"/>
                  </a:lnTo>
                  <a:lnTo>
                    <a:pt x="0" y="106680"/>
                  </a:lnTo>
                  <a:close/>
                </a:path>
              </a:pathLst>
            </a:custGeom>
            <a:ln w="9144">
              <a:solidFill>
                <a:srgbClr val="2E2E97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628387" y="2976346"/>
              <a:ext cx="621830" cy="304825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675631" y="3003803"/>
              <a:ext cx="531876" cy="214883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4675631" y="3003803"/>
              <a:ext cx="532130" cy="215265"/>
            </a:xfrm>
            <a:custGeom>
              <a:avLst/>
              <a:gdLst/>
              <a:ahLst/>
              <a:cxnLst/>
              <a:rect l="l" t="t" r="r" b="b"/>
              <a:pathLst>
                <a:path w="532129" h="215264">
                  <a:moveTo>
                    <a:pt x="0" y="107441"/>
                  </a:moveTo>
                  <a:lnTo>
                    <a:pt x="107441" y="0"/>
                  </a:lnTo>
                  <a:lnTo>
                    <a:pt x="107441" y="53720"/>
                  </a:lnTo>
                  <a:lnTo>
                    <a:pt x="531876" y="53720"/>
                  </a:lnTo>
                  <a:lnTo>
                    <a:pt x="531876" y="161162"/>
                  </a:lnTo>
                  <a:lnTo>
                    <a:pt x="107441" y="161162"/>
                  </a:lnTo>
                  <a:lnTo>
                    <a:pt x="107441" y="214883"/>
                  </a:lnTo>
                  <a:lnTo>
                    <a:pt x="0" y="107441"/>
                  </a:lnTo>
                  <a:close/>
                </a:path>
              </a:pathLst>
            </a:custGeom>
            <a:ln w="9144">
              <a:solidFill>
                <a:srgbClr val="2E2E97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2" name="object 5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471671" y="3723131"/>
              <a:ext cx="1778507" cy="249961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518915" y="3750563"/>
              <a:ext cx="1688592" cy="16002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3518915" y="3750563"/>
              <a:ext cx="1689100" cy="160020"/>
            </a:xfrm>
            <a:custGeom>
              <a:avLst/>
              <a:gdLst/>
              <a:ahLst/>
              <a:cxnLst/>
              <a:rect l="l" t="t" r="r" b="b"/>
              <a:pathLst>
                <a:path w="1689100" h="160020">
                  <a:moveTo>
                    <a:pt x="0" y="80010"/>
                  </a:moveTo>
                  <a:lnTo>
                    <a:pt x="80010" y="0"/>
                  </a:lnTo>
                  <a:lnTo>
                    <a:pt x="80010" y="40005"/>
                  </a:lnTo>
                  <a:lnTo>
                    <a:pt x="1688592" y="40005"/>
                  </a:lnTo>
                  <a:lnTo>
                    <a:pt x="1688592" y="120015"/>
                  </a:lnTo>
                  <a:lnTo>
                    <a:pt x="80010" y="120015"/>
                  </a:lnTo>
                  <a:lnTo>
                    <a:pt x="80010" y="160020"/>
                  </a:lnTo>
                  <a:lnTo>
                    <a:pt x="0" y="80010"/>
                  </a:lnTo>
                  <a:close/>
                </a:path>
              </a:pathLst>
            </a:custGeom>
            <a:ln w="9143">
              <a:solidFill>
                <a:srgbClr val="2E2E9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163" y="447294"/>
            <a:ext cx="2869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有章可循</a:t>
            </a:r>
            <a:r>
              <a:rPr sz="1800" b="1" spc="-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-</a:t>
            </a: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制</a:t>
            </a:r>
            <a:r>
              <a:rPr sz="18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度</a:t>
            </a:r>
            <a:r>
              <a:rPr sz="18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围绕什么动？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587305" y="1054417"/>
            <a:ext cx="2861310" cy="2016760"/>
            <a:chOff x="3587305" y="1054417"/>
            <a:chExt cx="2861310" cy="2016760"/>
          </a:xfrm>
        </p:grpSpPr>
        <p:sp>
          <p:nvSpPr>
            <p:cNvPr id="4" name="object 4"/>
            <p:cNvSpPr/>
            <p:nvPr/>
          </p:nvSpPr>
          <p:spPr>
            <a:xfrm>
              <a:off x="3592067" y="1481328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0" y="792480"/>
                  </a:moveTo>
                  <a:lnTo>
                    <a:pt x="1446" y="744207"/>
                  </a:lnTo>
                  <a:lnTo>
                    <a:pt x="5730" y="696699"/>
                  </a:lnTo>
                  <a:lnTo>
                    <a:pt x="12768" y="650039"/>
                  </a:lnTo>
                  <a:lnTo>
                    <a:pt x="22479" y="604309"/>
                  </a:lnTo>
                  <a:lnTo>
                    <a:pt x="34778" y="559592"/>
                  </a:lnTo>
                  <a:lnTo>
                    <a:pt x="49583" y="515971"/>
                  </a:lnTo>
                  <a:lnTo>
                    <a:pt x="66811" y="473529"/>
                  </a:lnTo>
                  <a:lnTo>
                    <a:pt x="86379" y="432349"/>
                  </a:lnTo>
                  <a:lnTo>
                    <a:pt x="108204" y="392514"/>
                  </a:lnTo>
                  <a:lnTo>
                    <a:pt x="132203" y="354107"/>
                  </a:lnTo>
                  <a:lnTo>
                    <a:pt x="158293" y="317211"/>
                  </a:lnTo>
                  <a:lnTo>
                    <a:pt x="186392" y="281908"/>
                  </a:lnTo>
                  <a:lnTo>
                    <a:pt x="216416" y="248282"/>
                  </a:lnTo>
                  <a:lnTo>
                    <a:pt x="248282" y="216416"/>
                  </a:lnTo>
                  <a:lnTo>
                    <a:pt x="281908" y="186392"/>
                  </a:lnTo>
                  <a:lnTo>
                    <a:pt x="317211" y="158293"/>
                  </a:lnTo>
                  <a:lnTo>
                    <a:pt x="354107" y="132203"/>
                  </a:lnTo>
                  <a:lnTo>
                    <a:pt x="392514" y="108204"/>
                  </a:lnTo>
                  <a:lnTo>
                    <a:pt x="432349" y="86379"/>
                  </a:lnTo>
                  <a:lnTo>
                    <a:pt x="473529" y="66811"/>
                  </a:lnTo>
                  <a:lnTo>
                    <a:pt x="515971" y="49583"/>
                  </a:lnTo>
                  <a:lnTo>
                    <a:pt x="559592" y="34778"/>
                  </a:lnTo>
                  <a:lnTo>
                    <a:pt x="604309" y="22479"/>
                  </a:lnTo>
                  <a:lnTo>
                    <a:pt x="650039" y="12768"/>
                  </a:lnTo>
                  <a:lnTo>
                    <a:pt x="696699" y="5730"/>
                  </a:lnTo>
                  <a:lnTo>
                    <a:pt x="744207" y="1446"/>
                  </a:lnTo>
                  <a:lnTo>
                    <a:pt x="792480" y="0"/>
                  </a:lnTo>
                  <a:lnTo>
                    <a:pt x="840752" y="1446"/>
                  </a:lnTo>
                  <a:lnTo>
                    <a:pt x="888260" y="5730"/>
                  </a:lnTo>
                  <a:lnTo>
                    <a:pt x="934920" y="12768"/>
                  </a:lnTo>
                  <a:lnTo>
                    <a:pt x="980650" y="22479"/>
                  </a:lnTo>
                  <a:lnTo>
                    <a:pt x="1025367" y="34778"/>
                  </a:lnTo>
                  <a:lnTo>
                    <a:pt x="1068988" y="49583"/>
                  </a:lnTo>
                  <a:lnTo>
                    <a:pt x="1111430" y="66811"/>
                  </a:lnTo>
                  <a:lnTo>
                    <a:pt x="1152610" y="86379"/>
                  </a:lnTo>
                  <a:lnTo>
                    <a:pt x="1192445" y="108204"/>
                  </a:lnTo>
                  <a:lnTo>
                    <a:pt x="1230852" y="132203"/>
                  </a:lnTo>
                  <a:lnTo>
                    <a:pt x="1267748" y="158293"/>
                  </a:lnTo>
                  <a:lnTo>
                    <a:pt x="1303051" y="186392"/>
                  </a:lnTo>
                  <a:lnTo>
                    <a:pt x="1336677" y="216416"/>
                  </a:lnTo>
                  <a:lnTo>
                    <a:pt x="1368543" y="248282"/>
                  </a:lnTo>
                  <a:lnTo>
                    <a:pt x="1398567" y="281908"/>
                  </a:lnTo>
                  <a:lnTo>
                    <a:pt x="1426666" y="317211"/>
                  </a:lnTo>
                  <a:lnTo>
                    <a:pt x="1452756" y="354107"/>
                  </a:lnTo>
                  <a:lnTo>
                    <a:pt x="1476756" y="392514"/>
                  </a:lnTo>
                  <a:lnTo>
                    <a:pt x="1498580" y="432349"/>
                  </a:lnTo>
                  <a:lnTo>
                    <a:pt x="1518148" y="473529"/>
                  </a:lnTo>
                  <a:lnTo>
                    <a:pt x="1535376" y="515971"/>
                  </a:lnTo>
                  <a:lnTo>
                    <a:pt x="1550181" y="559592"/>
                  </a:lnTo>
                  <a:lnTo>
                    <a:pt x="1562480" y="604309"/>
                  </a:lnTo>
                  <a:lnTo>
                    <a:pt x="1572191" y="650039"/>
                  </a:lnTo>
                  <a:lnTo>
                    <a:pt x="1579229" y="696699"/>
                  </a:lnTo>
                  <a:lnTo>
                    <a:pt x="1583513" y="744207"/>
                  </a:lnTo>
                  <a:lnTo>
                    <a:pt x="1584960" y="792480"/>
                  </a:lnTo>
                  <a:lnTo>
                    <a:pt x="1583513" y="840752"/>
                  </a:lnTo>
                  <a:lnTo>
                    <a:pt x="1579229" y="888260"/>
                  </a:lnTo>
                  <a:lnTo>
                    <a:pt x="1572191" y="934920"/>
                  </a:lnTo>
                  <a:lnTo>
                    <a:pt x="1562480" y="980650"/>
                  </a:lnTo>
                  <a:lnTo>
                    <a:pt x="1550181" y="1025367"/>
                  </a:lnTo>
                  <a:lnTo>
                    <a:pt x="1535376" y="1068988"/>
                  </a:lnTo>
                  <a:lnTo>
                    <a:pt x="1518148" y="1111430"/>
                  </a:lnTo>
                  <a:lnTo>
                    <a:pt x="1498580" y="1152610"/>
                  </a:lnTo>
                  <a:lnTo>
                    <a:pt x="1476756" y="1192445"/>
                  </a:lnTo>
                  <a:lnTo>
                    <a:pt x="1452756" y="1230852"/>
                  </a:lnTo>
                  <a:lnTo>
                    <a:pt x="1426666" y="1267748"/>
                  </a:lnTo>
                  <a:lnTo>
                    <a:pt x="1398567" y="1303051"/>
                  </a:lnTo>
                  <a:lnTo>
                    <a:pt x="1368543" y="1336677"/>
                  </a:lnTo>
                  <a:lnTo>
                    <a:pt x="1336677" y="1368543"/>
                  </a:lnTo>
                  <a:lnTo>
                    <a:pt x="1303051" y="1398567"/>
                  </a:lnTo>
                  <a:lnTo>
                    <a:pt x="1267748" y="1426666"/>
                  </a:lnTo>
                  <a:lnTo>
                    <a:pt x="1230852" y="1452756"/>
                  </a:lnTo>
                  <a:lnTo>
                    <a:pt x="1192445" y="1476755"/>
                  </a:lnTo>
                  <a:lnTo>
                    <a:pt x="1152610" y="1498580"/>
                  </a:lnTo>
                  <a:lnTo>
                    <a:pt x="1111430" y="1518148"/>
                  </a:lnTo>
                  <a:lnTo>
                    <a:pt x="1068988" y="1535376"/>
                  </a:lnTo>
                  <a:lnTo>
                    <a:pt x="1025367" y="1550181"/>
                  </a:lnTo>
                  <a:lnTo>
                    <a:pt x="980650" y="1562480"/>
                  </a:lnTo>
                  <a:lnTo>
                    <a:pt x="934920" y="1572191"/>
                  </a:lnTo>
                  <a:lnTo>
                    <a:pt x="888260" y="1579229"/>
                  </a:lnTo>
                  <a:lnTo>
                    <a:pt x="840752" y="1583513"/>
                  </a:lnTo>
                  <a:lnTo>
                    <a:pt x="792480" y="1584960"/>
                  </a:lnTo>
                  <a:lnTo>
                    <a:pt x="744207" y="1583513"/>
                  </a:lnTo>
                  <a:lnTo>
                    <a:pt x="696699" y="1579229"/>
                  </a:lnTo>
                  <a:lnTo>
                    <a:pt x="650039" y="1572191"/>
                  </a:lnTo>
                  <a:lnTo>
                    <a:pt x="604309" y="1562480"/>
                  </a:lnTo>
                  <a:lnTo>
                    <a:pt x="559592" y="1550181"/>
                  </a:lnTo>
                  <a:lnTo>
                    <a:pt x="515971" y="1535376"/>
                  </a:lnTo>
                  <a:lnTo>
                    <a:pt x="473529" y="1518148"/>
                  </a:lnTo>
                  <a:lnTo>
                    <a:pt x="432349" y="1498580"/>
                  </a:lnTo>
                  <a:lnTo>
                    <a:pt x="392514" y="1476756"/>
                  </a:lnTo>
                  <a:lnTo>
                    <a:pt x="354107" y="1452756"/>
                  </a:lnTo>
                  <a:lnTo>
                    <a:pt x="317211" y="1426666"/>
                  </a:lnTo>
                  <a:lnTo>
                    <a:pt x="281908" y="1398567"/>
                  </a:lnTo>
                  <a:lnTo>
                    <a:pt x="248282" y="1368543"/>
                  </a:lnTo>
                  <a:lnTo>
                    <a:pt x="216416" y="1336677"/>
                  </a:lnTo>
                  <a:lnTo>
                    <a:pt x="186392" y="1303051"/>
                  </a:lnTo>
                  <a:lnTo>
                    <a:pt x="158293" y="1267748"/>
                  </a:lnTo>
                  <a:lnTo>
                    <a:pt x="132203" y="1230852"/>
                  </a:lnTo>
                  <a:lnTo>
                    <a:pt x="108203" y="1192445"/>
                  </a:lnTo>
                  <a:lnTo>
                    <a:pt x="86379" y="1152610"/>
                  </a:lnTo>
                  <a:lnTo>
                    <a:pt x="66811" y="1111430"/>
                  </a:lnTo>
                  <a:lnTo>
                    <a:pt x="49583" y="1068988"/>
                  </a:lnTo>
                  <a:lnTo>
                    <a:pt x="34778" y="1025367"/>
                  </a:lnTo>
                  <a:lnTo>
                    <a:pt x="22479" y="980650"/>
                  </a:lnTo>
                  <a:lnTo>
                    <a:pt x="12768" y="934920"/>
                  </a:lnTo>
                  <a:lnTo>
                    <a:pt x="5730" y="888260"/>
                  </a:lnTo>
                  <a:lnTo>
                    <a:pt x="1446" y="840752"/>
                  </a:lnTo>
                  <a:lnTo>
                    <a:pt x="0" y="79248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3966082" y="1823034"/>
              <a:ext cx="1679448" cy="9406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436107" y="1059180"/>
              <a:ext cx="1007744" cy="401320"/>
            </a:xfrm>
            <a:custGeom>
              <a:avLst/>
              <a:gdLst/>
              <a:ahLst/>
              <a:cxnLst/>
              <a:rect l="l" t="t" r="r" b="b"/>
              <a:pathLst>
                <a:path w="1007745" h="401319">
                  <a:moveTo>
                    <a:pt x="0" y="400812"/>
                  </a:moveTo>
                  <a:lnTo>
                    <a:pt x="1007363" y="400812"/>
                  </a:lnTo>
                  <a:lnTo>
                    <a:pt x="1007363" y="0"/>
                  </a:lnTo>
                  <a:lnTo>
                    <a:pt x="0" y="0"/>
                  </a:lnTo>
                  <a:lnTo>
                    <a:pt x="0" y="40081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5673344" y="1100708"/>
            <a:ext cx="5378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结构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84704" y="1050036"/>
            <a:ext cx="1007744" cy="399415"/>
          </a:xfrm>
          <a:custGeom>
            <a:avLst/>
            <a:gdLst/>
            <a:ahLst/>
            <a:cxnLst/>
            <a:rect l="l" t="t" r="r" b="b"/>
            <a:pathLst>
              <a:path w="1007745" h="399415">
                <a:moveTo>
                  <a:pt x="0" y="399288"/>
                </a:moveTo>
                <a:lnTo>
                  <a:pt x="1007364" y="399288"/>
                </a:lnTo>
                <a:lnTo>
                  <a:pt x="1007364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821685" y="1090676"/>
            <a:ext cx="5378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组合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79676" y="3354323"/>
            <a:ext cx="1009015" cy="399415"/>
          </a:xfrm>
          <a:custGeom>
            <a:avLst/>
            <a:gdLst/>
            <a:ahLst/>
            <a:cxnLst/>
            <a:rect l="l" t="t" r="r" b="b"/>
            <a:pathLst>
              <a:path w="1009014" h="399414">
                <a:moveTo>
                  <a:pt x="0" y="399288"/>
                </a:moveTo>
                <a:lnTo>
                  <a:pt x="1008888" y="399288"/>
                </a:lnTo>
                <a:lnTo>
                  <a:pt x="1008888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216657" y="3395598"/>
            <a:ext cx="537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津贴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76600" y="3358896"/>
            <a:ext cx="1007744" cy="401320"/>
          </a:xfrm>
          <a:custGeom>
            <a:avLst/>
            <a:gdLst/>
            <a:ahLst/>
            <a:cxnLst/>
            <a:rect l="l" t="t" r="r" b="b"/>
            <a:pathLst>
              <a:path w="1007745" h="401320">
                <a:moveTo>
                  <a:pt x="0" y="400811"/>
                </a:moveTo>
                <a:lnTo>
                  <a:pt x="1007363" y="400811"/>
                </a:lnTo>
                <a:lnTo>
                  <a:pt x="1007363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512946" y="3400120"/>
            <a:ext cx="53784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特补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72000" y="3354323"/>
            <a:ext cx="1007744" cy="399415"/>
          </a:xfrm>
          <a:custGeom>
            <a:avLst/>
            <a:gdLst/>
            <a:ahLst/>
            <a:cxnLst/>
            <a:rect l="l" t="t" r="r" b="b"/>
            <a:pathLst>
              <a:path w="1007745" h="399414">
                <a:moveTo>
                  <a:pt x="0" y="399288"/>
                </a:moveTo>
                <a:lnTo>
                  <a:pt x="1007363" y="399288"/>
                </a:lnTo>
                <a:lnTo>
                  <a:pt x="1007363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809235" y="3395598"/>
            <a:ext cx="537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能力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24144" y="3361944"/>
            <a:ext cx="1656714" cy="401320"/>
          </a:xfrm>
          <a:custGeom>
            <a:avLst/>
            <a:gdLst/>
            <a:ahLst/>
            <a:cxnLst/>
            <a:rect l="l" t="t" r="r" b="b"/>
            <a:pathLst>
              <a:path w="1656715" h="401320">
                <a:moveTo>
                  <a:pt x="0" y="400811"/>
                </a:moveTo>
                <a:lnTo>
                  <a:pt x="1656588" y="400811"/>
                </a:lnTo>
                <a:lnTo>
                  <a:pt x="1656588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029325" y="3403168"/>
            <a:ext cx="105092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5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个人业绩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79676" y="4227576"/>
            <a:ext cx="5401310" cy="401320"/>
          </a:xfrm>
          <a:custGeom>
            <a:avLst/>
            <a:gdLst/>
            <a:ahLst/>
            <a:cxnLst/>
            <a:rect l="l" t="t" r="r" b="b"/>
            <a:pathLst>
              <a:path w="5401309" h="401320">
                <a:moveTo>
                  <a:pt x="0" y="400812"/>
                </a:moveTo>
                <a:lnTo>
                  <a:pt x="5401056" y="400812"/>
                </a:lnTo>
                <a:lnTo>
                  <a:pt x="5401056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771138" y="4269740"/>
            <a:ext cx="18180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510" algn="l"/>
                <a:tab pos="1038225" algn="l"/>
                <a:tab pos="1550035" algn="l"/>
              </a:tabLst>
            </a:pP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企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	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	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业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	</a:t>
            </a:r>
            <a:r>
              <a:rPr sz="2000" b="1" dirty="0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绩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3298</Words>
  <Application>WPS 演示</Application>
  <PresentationFormat>On-screen Show (4:3)</PresentationFormat>
  <Paragraphs>687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47" baseType="lpstr">
      <vt:lpstr>Arial</vt:lpstr>
      <vt:lpstr>宋体</vt:lpstr>
      <vt:lpstr>Wingdings</vt:lpstr>
      <vt:lpstr>微软雅黑</vt:lpstr>
      <vt:lpstr>Wingdings</vt:lpstr>
      <vt:lpstr>PMingLiU</vt:lpstr>
      <vt:lpstr>Segoe Print</vt:lpstr>
      <vt:lpstr>Times New Roman</vt:lpstr>
      <vt:lpstr>Calibri</vt:lpstr>
      <vt:lpstr>Arial Unicode MS</vt:lpstr>
      <vt:lpstr>΢</vt:lpstr>
      <vt:lpstr>Verdana</vt:lpstr>
      <vt:lpstr>Arial</vt:lpstr>
      <vt:lpstr>Office Theme</vt:lpstr>
      <vt:lpstr>自定义设计方案</vt:lpstr>
      <vt:lpstr>PowerPoint 演示文稿</vt:lpstr>
      <vt:lpstr>课程大纲</vt:lpstr>
      <vt:lpstr>PowerPoint 演示文稿</vt:lpstr>
      <vt:lpstr>调薪是否非调不可？是否充分考虑企业的经营效益？ 除了调薪是否有更好的激励方式？</vt:lpstr>
      <vt:lpstr>PowerPoint 演示文稿</vt:lpstr>
      <vt:lpstr>薪酬包与付薪哲学</vt:lpstr>
      <vt:lpstr>薪酬的基本构成</vt:lpstr>
      <vt:lpstr>薪酬结构中每一部分的决定因素</vt:lpstr>
      <vt:lpstr>PowerPoint 演示文稿</vt:lpstr>
      <vt:lpstr>PowerPoint 演示文稿</vt:lpstr>
      <vt:lpstr>PowerPoint 演示文稿</vt:lpstr>
      <vt:lpstr>PowerPoint 演示文稿</vt:lpstr>
      <vt:lpstr>儒思会员体系——学人资不再那么难！</vt:lpstr>
      <vt:lpstr>PowerPoint 演示文稿</vt:lpstr>
      <vt:lpstr>PowerPoint 演示文稿</vt:lpstr>
      <vt:lpstr>宏观预算：</vt:lpstr>
      <vt:lpstr>PowerPoint 演示文稿</vt:lpstr>
      <vt:lpstr>PowerPoint 演示文稿</vt:lpstr>
      <vt:lpstr>HR制定调薪规则并测算</vt:lpstr>
      <vt:lpstr>HR制定调薪规则并测算</vt:lpstr>
      <vt:lpstr>HR制定调薪规则并测算</vt:lpstr>
      <vt:lpstr>HR制定调薪规则并测算</vt:lpstr>
      <vt:lpstr>HR制定调薪规则并测算</vt:lpstr>
      <vt:lpstr>HR制定调薪规则并测算</vt:lpstr>
      <vt:lpstr>HR制定调薪规则并测算</vt:lpstr>
      <vt:lpstr>HR制定调薪规则并测算</vt:lpstr>
      <vt:lpstr>HR制定调薪规则并测算</vt:lpstr>
      <vt:lpstr>制定绩效矩阵练习</vt:lpstr>
      <vt:lpstr>与业务部门负责人沟通讨论</vt:lpstr>
      <vt:lpstr>具体调薪方案及结果审批</vt:lpstr>
      <vt:lpstr>年度调薪宣讲与员工调薪反馈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海氏分析法培训幻灯</dc:title>
  <dc:creator>崔晓光</dc:creator>
  <dc:subject>公司内训</dc:subject>
  <cp:lastModifiedBy>共创咨询</cp:lastModifiedBy>
  <cp:revision>3</cp:revision>
  <dcterms:created xsi:type="dcterms:W3CDTF">2021-01-05T13:43:00Z</dcterms:created>
  <dcterms:modified xsi:type="dcterms:W3CDTF">2021-06-15T06:55:37Z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2020-12-30T08:00:00Z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2021-01-05T08:00:00Z</vt:filetime>
  </property>
  <property fmtid="{D5CDD505-2E9C-101B-9397-08002B2CF9AE}" pid="5" name="KSOProductBuildVer">
    <vt:lpwstr>2052-11.1.0.10495</vt:lpwstr>
  </property>
  <property fmtid="{D5CDD505-2E9C-101B-9397-08002B2CF9AE}" pid="6" name="ICV">
    <vt:lpwstr>E580BED9C70E40DD8B0C3F4DB7810FDB</vt:lpwstr>
  </property>
</Properties>
</file>