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307" r:id="rId4"/>
    <p:sldId id="302" r:id="rId5"/>
    <p:sldId id="285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2" r:id="rId22"/>
    <p:sldId id="324" r:id="rId23"/>
    <p:sldId id="325" r:id="rId24"/>
    <p:sldId id="326" r:id="rId25"/>
    <p:sldId id="327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860D4D"/>
    <a:srgbClr val="BE3C1A"/>
    <a:srgbClr val="E6E6E6"/>
    <a:srgbClr val="7D2811"/>
    <a:srgbClr val="006386"/>
    <a:srgbClr val="004C22"/>
    <a:srgbClr val="002B3A"/>
    <a:srgbClr val="50082E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9" autoAdjust="0"/>
    <p:restoredTop sz="94977" autoAdjust="0"/>
  </p:normalViewPr>
  <p:slideViewPr>
    <p:cSldViewPr snapToGrid="0">
      <p:cViewPr varScale="1">
        <p:scale>
          <a:sx n="88" d="100"/>
          <a:sy n="88" d="100"/>
        </p:scale>
        <p:origin x="8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1D7289-DD53-48E9-BE42-EAEDD9F9DE6B}" type="doc">
      <dgm:prSet loTypeId="urn:microsoft.com/office/officeart/2005/8/layout/cycle1" loCatId="cycle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FF629847-F247-4EA9-9A99-0CA030B6E911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目标</a:t>
          </a:r>
        </a:p>
      </dgm:t>
    </dgm:pt>
    <dgm:pt modelId="{B21828FF-8B4F-40CE-87E7-6A0661202F76}" type="parTrans" cxnId="{7BB047A9-EB16-4908-A114-DD8ABE8476B5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8D2A42-838C-4CB8-9350-E4ED28E1C20C}" type="sibTrans" cxnId="{7BB047A9-EB16-4908-A114-DD8ABE8476B5}">
      <dgm:prSet/>
      <dgm:spPr/>
      <dgm:t>
        <a:bodyPr/>
        <a:lstStyle/>
        <a:p>
          <a:endParaRPr lang="zh-CN" altLang="en-US" sz="10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C2688F9-FB0E-48E6-A6A5-A99F986A5A37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执行</a:t>
          </a:r>
        </a:p>
      </dgm:t>
    </dgm:pt>
    <dgm:pt modelId="{D94E16C0-CC42-45D0-8501-FD6183C2BE01}" type="parTrans" cxnId="{810DC7B1-C402-4016-855D-63BDA3F571EB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5B1310-67E7-4491-B399-65FD6B2B5C8F}" type="sibTrans" cxnId="{810DC7B1-C402-4016-855D-63BDA3F571EB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20B989-433F-46AD-8AB0-DCBF86A8EABE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跟踪</a:t>
          </a:r>
        </a:p>
      </dgm:t>
    </dgm:pt>
    <dgm:pt modelId="{830E4CA4-1695-490C-BBA7-C1E5289FF9BF}" type="parTrans" cxnId="{7946482C-0DB9-4339-929B-4C07B571AC7F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DD0D71-1335-492D-9AA1-64BAA9B62C5A}" type="sibTrans" cxnId="{7946482C-0DB9-4339-929B-4C07B571AC7F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092711-2189-44D9-9DFB-389FB73F6B9F}">
      <dgm:prSet phldrT="[文本]" custT="1"/>
      <dgm:spPr/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评估</a:t>
          </a:r>
        </a:p>
      </dgm:t>
    </dgm:pt>
    <dgm:pt modelId="{21FD1E0F-8B0E-4A1F-A8D9-7459F3051B48}" type="parTrans" cxnId="{26F47CD8-5E7A-4F2C-BB49-69B4A1720346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BD8E0B-610C-4BDF-B0AD-A38331F19F0B}" type="sibTrans" cxnId="{26F47CD8-5E7A-4F2C-BB49-69B4A1720346}">
      <dgm:prSet/>
      <dgm:spPr/>
      <dgm:t>
        <a:bodyPr/>
        <a:lstStyle/>
        <a:p>
          <a:endParaRPr lang="zh-CN" altLang="en-US" sz="110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45BFCE-FD85-4211-B6D5-464519FAED7B}" type="pres">
      <dgm:prSet presAssocID="{D71D7289-DD53-48E9-BE42-EAEDD9F9DE6B}" presName="cycle" presStyleCnt="0">
        <dgm:presLayoutVars>
          <dgm:dir/>
          <dgm:resizeHandles val="exact"/>
        </dgm:presLayoutVars>
      </dgm:prSet>
      <dgm:spPr/>
    </dgm:pt>
    <dgm:pt modelId="{CB3FB88C-D1FE-4E6B-95E3-4B6857F0D47B}" type="pres">
      <dgm:prSet presAssocID="{FF629847-F247-4EA9-9A99-0CA030B6E911}" presName="dummy" presStyleCnt="0"/>
      <dgm:spPr/>
    </dgm:pt>
    <dgm:pt modelId="{8D7C5E4A-01EB-4888-9D1A-78E88F4CA96A}" type="pres">
      <dgm:prSet presAssocID="{FF629847-F247-4EA9-9A99-0CA030B6E911}" presName="node" presStyleLbl="revTx" presStyleIdx="0" presStyleCnt="4">
        <dgm:presLayoutVars>
          <dgm:bulletEnabled val="1"/>
        </dgm:presLayoutVars>
      </dgm:prSet>
      <dgm:spPr/>
    </dgm:pt>
    <dgm:pt modelId="{BDFDE8AB-6499-4CB9-A808-5777A528276D}" type="pres">
      <dgm:prSet presAssocID="{448D2A42-838C-4CB8-9350-E4ED28E1C20C}" presName="sibTrans" presStyleLbl="node1" presStyleIdx="0" presStyleCnt="4"/>
      <dgm:spPr/>
    </dgm:pt>
    <dgm:pt modelId="{B5F76CE1-42DE-440F-A9F0-44A5DFD87E84}" type="pres">
      <dgm:prSet presAssocID="{4C2688F9-FB0E-48E6-A6A5-A99F986A5A37}" presName="dummy" presStyleCnt="0"/>
      <dgm:spPr/>
    </dgm:pt>
    <dgm:pt modelId="{05BB319E-5A5B-473F-8450-91DC3CEF351D}" type="pres">
      <dgm:prSet presAssocID="{4C2688F9-FB0E-48E6-A6A5-A99F986A5A37}" presName="node" presStyleLbl="revTx" presStyleIdx="1" presStyleCnt="4">
        <dgm:presLayoutVars>
          <dgm:bulletEnabled val="1"/>
        </dgm:presLayoutVars>
      </dgm:prSet>
      <dgm:spPr/>
    </dgm:pt>
    <dgm:pt modelId="{CBE08CF7-2C63-4C33-AD78-4CA4909E755B}" type="pres">
      <dgm:prSet presAssocID="{A45B1310-67E7-4491-B399-65FD6B2B5C8F}" presName="sibTrans" presStyleLbl="node1" presStyleIdx="1" presStyleCnt="4"/>
      <dgm:spPr/>
    </dgm:pt>
    <dgm:pt modelId="{C8282004-BC83-4B6B-A3C4-B5B86AB0F94A}" type="pres">
      <dgm:prSet presAssocID="{DF20B989-433F-46AD-8AB0-DCBF86A8EABE}" presName="dummy" presStyleCnt="0"/>
      <dgm:spPr/>
    </dgm:pt>
    <dgm:pt modelId="{A2278FA1-12BA-4FB4-A1C6-D19732F434F7}" type="pres">
      <dgm:prSet presAssocID="{DF20B989-433F-46AD-8AB0-DCBF86A8EABE}" presName="node" presStyleLbl="revTx" presStyleIdx="2" presStyleCnt="4">
        <dgm:presLayoutVars>
          <dgm:bulletEnabled val="1"/>
        </dgm:presLayoutVars>
      </dgm:prSet>
      <dgm:spPr/>
    </dgm:pt>
    <dgm:pt modelId="{A8FC6B96-3F0E-49E4-895F-3FB2F20D5427}" type="pres">
      <dgm:prSet presAssocID="{96DD0D71-1335-492D-9AA1-64BAA9B62C5A}" presName="sibTrans" presStyleLbl="node1" presStyleIdx="2" presStyleCnt="4"/>
      <dgm:spPr/>
    </dgm:pt>
    <dgm:pt modelId="{B21DAAD4-75A5-4AB7-8C6C-5DFDA6FB49B7}" type="pres">
      <dgm:prSet presAssocID="{15092711-2189-44D9-9DFB-389FB73F6B9F}" presName="dummy" presStyleCnt="0"/>
      <dgm:spPr/>
    </dgm:pt>
    <dgm:pt modelId="{80BAF519-DDB6-4D4D-9641-D9437BCED8E1}" type="pres">
      <dgm:prSet presAssocID="{15092711-2189-44D9-9DFB-389FB73F6B9F}" presName="node" presStyleLbl="revTx" presStyleIdx="3" presStyleCnt="4">
        <dgm:presLayoutVars>
          <dgm:bulletEnabled val="1"/>
        </dgm:presLayoutVars>
      </dgm:prSet>
      <dgm:spPr/>
    </dgm:pt>
    <dgm:pt modelId="{89F177EB-C431-48CC-A96B-FD59101FBFA7}" type="pres">
      <dgm:prSet presAssocID="{C9BD8E0B-610C-4BDF-B0AD-A38331F19F0B}" presName="sibTrans" presStyleLbl="node1" presStyleIdx="3" presStyleCnt="4"/>
      <dgm:spPr/>
    </dgm:pt>
  </dgm:ptLst>
  <dgm:cxnLst>
    <dgm:cxn modelId="{44C3F517-7E17-4E21-B3BF-9CA7EC0D9681}" type="presOf" srcId="{4C2688F9-FB0E-48E6-A6A5-A99F986A5A37}" destId="{05BB319E-5A5B-473F-8450-91DC3CEF351D}" srcOrd="0" destOrd="0" presId="urn:microsoft.com/office/officeart/2005/8/layout/cycle1"/>
    <dgm:cxn modelId="{2BC42A22-A4EC-43F8-B9D8-925A23BC16F1}" type="presOf" srcId="{15092711-2189-44D9-9DFB-389FB73F6B9F}" destId="{80BAF519-DDB6-4D4D-9641-D9437BCED8E1}" srcOrd="0" destOrd="0" presId="urn:microsoft.com/office/officeart/2005/8/layout/cycle1"/>
    <dgm:cxn modelId="{7946482C-0DB9-4339-929B-4C07B571AC7F}" srcId="{D71D7289-DD53-48E9-BE42-EAEDD9F9DE6B}" destId="{DF20B989-433F-46AD-8AB0-DCBF86A8EABE}" srcOrd="2" destOrd="0" parTransId="{830E4CA4-1695-490C-BBA7-C1E5289FF9BF}" sibTransId="{96DD0D71-1335-492D-9AA1-64BAA9B62C5A}"/>
    <dgm:cxn modelId="{72586146-8043-4A65-AF30-7AB7689A4BBE}" type="presOf" srcId="{DF20B989-433F-46AD-8AB0-DCBF86A8EABE}" destId="{A2278FA1-12BA-4FB4-A1C6-D19732F434F7}" srcOrd="0" destOrd="0" presId="urn:microsoft.com/office/officeart/2005/8/layout/cycle1"/>
    <dgm:cxn modelId="{5E21B27D-4F05-4C8E-A246-C4F332F73EC4}" type="presOf" srcId="{C9BD8E0B-610C-4BDF-B0AD-A38331F19F0B}" destId="{89F177EB-C431-48CC-A96B-FD59101FBFA7}" srcOrd="0" destOrd="0" presId="urn:microsoft.com/office/officeart/2005/8/layout/cycle1"/>
    <dgm:cxn modelId="{E1480C8E-95A5-42B9-B5C3-A9D615A5B4D0}" type="presOf" srcId="{A45B1310-67E7-4491-B399-65FD6B2B5C8F}" destId="{CBE08CF7-2C63-4C33-AD78-4CA4909E755B}" srcOrd="0" destOrd="0" presId="urn:microsoft.com/office/officeart/2005/8/layout/cycle1"/>
    <dgm:cxn modelId="{7BB047A9-EB16-4908-A114-DD8ABE8476B5}" srcId="{D71D7289-DD53-48E9-BE42-EAEDD9F9DE6B}" destId="{FF629847-F247-4EA9-9A99-0CA030B6E911}" srcOrd="0" destOrd="0" parTransId="{B21828FF-8B4F-40CE-87E7-6A0661202F76}" sibTransId="{448D2A42-838C-4CB8-9350-E4ED28E1C20C}"/>
    <dgm:cxn modelId="{15A71DAF-E0D3-41FE-8097-A3DF383E1A11}" type="presOf" srcId="{96DD0D71-1335-492D-9AA1-64BAA9B62C5A}" destId="{A8FC6B96-3F0E-49E4-895F-3FB2F20D5427}" srcOrd="0" destOrd="0" presId="urn:microsoft.com/office/officeart/2005/8/layout/cycle1"/>
    <dgm:cxn modelId="{810DC7B1-C402-4016-855D-63BDA3F571EB}" srcId="{D71D7289-DD53-48E9-BE42-EAEDD9F9DE6B}" destId="{4C2688F9-FB0E-48E6-A6A5-A99F986A5A37}" srcOrd="1" destOrd="0" parTransId="{D94E16C0-CC42-45D0-8501-FD6183C2BE01}" sibTransId="{A45B1310-67E7-4491-B399-65FD6B2B5C8F}"/>
    <dgm:cxn modelId="{6CE675B9-9A5C-4B6F-9873-BFCD80B68836}" type="presOf" srcId="{D71D7289-DD53-48E9-BE42-EAEDD9F9DE6B}" destId="{E045BFCE-FD85-4211-B6D5-464519FAED7B}" srcOrd="0" destOrd="0" presId="urn:microsoft.com/office/officeart/2005/8/layout/cycle1"/>
    <dgm:cxn modelId="{10FB9BD3-D0F9-4112-BBCD-F865AE983314}" type="presOf" srcId="{448D2A42-838C-4CB8-9350-E4ED28E1C20C}" destId="{BDFDE8AB-6499-4CB9-A808-5777A528276D}" srcOrd="0" destOrd="0" presId="urn:microsoft.com/office/officeart/2005/8/layout/cycle1"/>
    <dgm:cxn modelId="{26F47CD8-5E7A-4F2C-BB49-69B4A1720346}" srcId="{D71D7289-DD53-48E9-BE42-EAEDD9F9DE6B}" destId="{15092711-2189-44D9-9DFB-389FB73F6B9F}" srcOrd="3" destOrd="0" parTransId="{21FD1E0F-8B0E-4A1F-A8D9-7459F3051B48}" sibTransId="{C9BD8E0B-610C-4BDF-B0AD-A38331F19F0B}"/>
    <dgm:cxn modelId="{63EC1AFB-0E1B-41E2-B71E-474CBAAAF34D}" type="presOf" srcId="{FF629847-F247-4EA9-9A99-0CA030B6E911}" destId="{8D7C5E4A-01EB-4888-9D1A-78E88F4CA96A}" srcOrd="0" destOrd="0" presId="urn:microsoft.com/office/officeart/2005/8/layout/cycle1"/>
    <dgm:cxn modelId="{355D9AE4-1238-4D90-BBA3-FF9DAD2D341C}" type="presParOf" srcId="{E045BFCE-FD85-4211-B6D5-464519FAED7B}" destId="{CB3FB88C-D1FE-4E6B-95E3-4B6857F0D47B}" srcOrd="0" destOrd="0" presId="urn:microsoft.com/office/officeart/2005/8/layout/cycle1"/>
    <dgm:cxn modelId="{B2DB8572-4C89-407E-913B-CE2A2728E8B0}" type="presParOf" srcId="{E045BFCE-FD85-4211-B6D5-464519FAED7B}" destId="{8D7C5E4A-01EB-4888-9D1A-78E88F4CA96A}" srcOrd="1" destOrd="0" presId="urn:microsoft.com/office/officeart/2005/8/layout/cycle1"/>
    <dgm:cxn modelId="{9643462D-3737-45C2-91E8-B4650E76D746}" type="presParOf" srcId="{E045BFCE-FD85-4211-B6D5-464519FAED7B}" destId="{BDFDE8AB-6499-4CB9-A808-5777A528276D}" srcOrd="2" destOrd="0" presId="urn:microsoft.com/office/officeart/2005/8/layout/cycle1"/>
    <dgm:cxn modelId="{76A7BED8-96BF-468B-AD86-F541CCAFDB04}" type="presParOf" srcId="{E045BFCE-FD85-4211-B6D5-464519FAED7B}" destId="{B5F76CE1-42DE-440F-A9F0-44A5DFD87E84}" srcOrd="3" destOrd="0" presId="urn:microsoft.com/office/officeart/2005/8/layout/cycle1"/>
    <dgm:cxn modelId="{E456D022-D2A7-44E7-A365-88863BB1A444}" type="presParOf" srcId="{E045BFCE-FD85-4211-B6D5-464519FAED7B}" destId="{05BB319E-5A5B-473F-8450-91DC3CEF351D}" srcOrd="4" destOrd="0" presId="urn:microsoft.com/office/officeart/2005/8/layout/cycle1"/>
    <dgm:cxn modelId="{6B760E76-6D76-4354-B0FF-88B164484D70}" type="presParOf" srcId="{E045BFCE-FD85-4211-B6D5-464519FAED7B}" destId="{CBE08CF7-2C63-4C33-AD78-4CA4909E755B}" srcOrd="5" destOrd="0" presId="urn:microsoft.com/office/officeart/2005/8/layout/cycle1"/>
    <dgm:cxn modelId="{E8D385E2-E11B-424F-9FEC-9F208FE280CE}" type="presParOf" srcId="{E045BFCE-FD85-4211-B6D5-464519FAED7B}" destId="{C8282004-BC83-4B6B-A3C4-B5B86AB0F94A}" srcOrd="6" destOrd="0" presId="urn:microsoft.com/office/officeart/2005/8/layout/cycle1"/>
    <dgm:cxn modelId="{2B8692FE-7200-4766-89DF-8490EB3D31B5}" type="presParOf" srcId="{E045BFCE-FD85-4211-B6D5-464519FAED7B}" destId="{A2278FA1-12BA-4FB4-A1C6-D19732F434F7}" srcOrd="7" destOrd="0" presId="urn:microsoft.com/office/officeart/2005/8/layout/cycle1"/>
    <dgm:cxn modelId="{27DEF6A0-819C-4383-B780-B306A179866A}" type="presParOf" srcId="{E045BFCE-FD85-4211-B6D5-464519FAED7B}" destId="{A8FC6B96-3F0E-49E4-895F-3FB2F20D5427}" srcOrd="8" destOrd="0" presId="urn:microsoft.com/office/officeart/2005/8/layout/cycle1"/>
    <dgm:cxn modelId="{4CDEE5A4-56DF-4574-857A-EA8280D56D00}" type="presParOf" srcId="{E045BFCE-FD85-4211-B6D5-464519FAED7B}" destId="{B21DAAD4-75A5-4AB7-8C6C-5DFDA6FB49B7}" srcOrd="9" destOrd="0" presId="urn:microsoft.com/office/officeart/2005/8/layout/cycle1"/>
    <dgm:cxn modelId="{3DFAF48F-BFB7-46D7-A605-23263AE7374E}" type="presParOf" srcId="{E045BFCE-FD85-4211-B6D5-464519FAED7B}" destId="{80BAF519-DDB6-4D4D-9641-D9437BCED8E1}" srcOrd="10" destOrd="0" presId="urn:microsoft.com/office/officeart/2005/8/layout/cycle1"/>
    <dgm:cxn modelId="{F1D5B77E-BF02-4401-B257-D3E361BBB0B7}" type="presParOf" srcId="{E045BFCE-FD85-4211-B6D5-464519FAED7B}" destId="{89F177EB-C431-48CC-A96B-FD59101FBFA7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C5E4A-01EB-4888-9D1A-78E88F4CA96A}">
      <dsp:nvSpPr>
        <dsp:cNvPr id="0" name=""/>
        <dsp:cNvSpPr/>
      </dsp:nvSpPr>
      <dsp:spPr>
        <a:xfrm>
          <a:off x="2751162" y="68193"/>
          <a:ext cx="1086505" cy="108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目标</a:t>
          </a:r>
        </a:p>
      </dsp:txBody>
      <dsp:txXfrm>
        <a:off x="2751162" y="68193"/>
        <a:ext cx="1086505" cy="1086505"/>
      </dsp:txXfrm>
    </dsp:sp>
    <dsp:sp modelId="{BDFDE8AB-6499-4CB9-A808-5777A528276D}">
      <dsp:nvSpPr>
        <dsp:cNvPr id="0" name=""/>
        <dsp:cNvSpPr/>
      </dsp:nvSpPr>
      <dsp:spPr>
        <a:xfrm>
          <a:off x="838567" y="-54"/>
          <a:ext cx="3067348" cy="3067348"/>
        </a:xfrm>
        <a:prstGeom prst="circularArrow">
          <a:avLst>
            <a:gd name="adj1" fmla="val 6907"/>
            <a:gd name="adj2" fmla="val 465762"/>
            <a:gd name="adj3" fmla="val 547692"/>
            <a:gd name="adj4" fmla="val 20586547"/>
            <a:gd name="adj5" fmla="val 8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B319E-5A5B-473F-8450-91DC3CEF351D}">
      <dsp:nvSpPr>
        <dsp:cNvPr id="0" name=""/>
        <dsp:cNvSpPr/>
      </dsp:nvSpPr>
      <dsp:spPr>
        <a:xfrm>
          <a:off x="2751162" y="1912540"/>
          <a:ext cx="1086505" cy="108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执行</a:t>
          </a:r>
        </a:p>
      </dsp:txBody>
      <dsp:txXfrm>
        <a:off x="2751162" y="1912540"/>
        <a:ext cx="1086505" cy="1086505"/>
      </dsp:txXfrm>
    </dsp:sp>
    <dsp:sp modelId="{CBE08CF7-2C63-4C33-AD78-4CA4909E755B}">
      <dsp:nvSpPr>
        <dsp:cNvPr id="0" name=""/>
        <dsp:cNvSpPr/>
      </dsp:nvSpPr>
      <dsp:spPr>
        <a:xfrm>
          <a:off x="838567" y="-54"/>
          <a:ext cx="3067348" cy="3067348"/>
        </a:xfrm>
        <a:prstGeom prst="circularArrow">
          <a:avLst>
            <a:gd name="adj1" fmla="val 6907"/>
            <a:gd name="adj2" fmla="val 465762"/>
            <a:gd name="adj3" fmla="val 5947692"/>
            <a:gd name="adj4" fmla="val 4386547"/>
            <a:gd name="adj5" fmla="val 8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78FA1-12BA-4FB4-A1C6-D19732F434F7}">
      <dsp:nvSpPr>
        <dsp:cNvPr id="0" name=""/>
        <dsp:cNvSpPr/>
      </dsp:nvSpPr>
      <dsp:spPr>
        <a:xfrm>
          <a:off x="906815" y="1912540"/>
          <a:ext cx="1086505" cy="108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跟踪</a:t>
          </a:r>
        </a:p>
      </dsp:txBody>
      <dsp:txXfrm>
        <a:off x="906815" y="1912540"/>
        <a:ext cx="1086505" cy="1086505"/>
      </dsp:txXfrm>
    </dsp:sp>
    <dsp:sp modelId="{A8FC6B96-3F0E-49E4-895F-3FB2F20D5427}">
      <dsp:nvSpPr>
        <dsp:cNvPr id="0" name=""/>
        <dsp:cNvSpPr/>
      </dsp:nvSpPr>
      <dsp:spPr>
        <a:xfrm>
          <a:off x="838567" y="-54"/>
          <a:ext cx="3067348" cy="3067348"/>
        </a:xfrm>
        <a:prstGeom prst="circularArrow">
          <a:avLst>
            <a:gd name="adj1" fmla="val 6907"/>
            <a:gd name="adj2" fmla="val 465762"/>
            <a:gd name="adj3" fmla="val 11347692"/>
            <a:gd name="adj4" fmla="val 9786547"/>
            <a:gd name="adj5" fmla="val 8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AF519-DDB6-4D4D-9641-D9437BCED8E1}">
      <dsp:nvSpPr>
        <dsp:cNvPr id="0" name=""/>
        <dsp:cNvSpPr/>
      </dsp:nvSpPr>
      <dsp:spPr>
        <a:xfrm>
          <a:off x="906815" y="68193"/>
          <a:ext cx="1086505" cy="108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评估</a:t>
          </a:r>
        </a:p>
      </dsp:txBody>
      <dsp:txXfrm>
        <a:off x="906815" y="68193"/>
        <a:ext cx="1086505" cy="1086505"/>
      </dsp:txXfrm>
    </dsp:sp>
    <dsp:sp modelId="{89F177EB-C431-48CC-A96B-FD59101FBFA7}">
      <dsp:nvSpPr>
        <dsp:cNvPr id="0" name=""/>
        <dsp:cNvSpPr/>
      </dsp:nvSpPr>
      <dsp:spPr>
        <a:xfrm>
          <a:off x="838567" y="-54"/>
          <a:ext cx="3067348" cy="3067348"/>
        </a:xfrm>
        <a:prstGeom prst="circularArrow">
          <a:avLst>
            <a:gd name="adj1" fmla="val 6907"/>
            <a:gd name="adj2" fmla="val 465762"/>
            <a:gd name="adj3" fmla="val 16747692"/>
            <a:gd name="adj4" fmla="val 15186547"/>
            <a:gd name="adj5" fmla="val 805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823EF-4C48-4C92-9EB6-716632CCD9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309607-118B-4195-B8C6-A4BCD119DA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770" y="293906"/>
            <a:ext cx="767914" cy="76791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8AE6B-980E-4B03-ABB5-E11E874056A0}" type="datetimeFigureOut">
              <a:rPr lang="zh-CN" altLang="en-US" smtClean="0"/>
              <a:t>2020/2/16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40EA-A1CD-4772-8198-7BF4E729EF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32FDC2-BD90-4C73-80DD-1BE31F3F4C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92" y="515895"/>
            <a:ext cx="739592" cy="7395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043742" y="536065"/>
            <a:ext cx="8100695" cy="4825873"/>
            <a:chOff x="2771350" y="566865"/>
            <a:chExt cx="8100695" cy="4825873"/>
          </a:xfrm>
        </p:grpSpPr>
        <p:sp>
          <p:nvSpPr>
            <p:cNvPr id="38" name="矩形 37"/>
            <p:cNvSpPr/>
            <p:nvPr/>
          </p:nvSpPr>
          <p:spPr>
            <a:xfrm>
              <a:off x="2771350" y="566865"/>
              <a:ext cx="8100695" cy="4825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700" b="1" spc="600" dirty="0">
                  <a:solidFill>
                    <a:srgbClr val="00B0F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en-US" altLang="zh-CN" sz="28700" b="1" spc="600" dirty="0">
                  <a:solidFill>
                    <a:srgbClr val="00B050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  <a:r>
                <a:rPr lang="en-US" altLang="zh-CN" sz="28700" b="1" spc="600" dirty="0">
                  <a:solidFill>
                    <a:srgbClr val="860D4D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en-US" altLang="zh-CN" sz="28700" b="1" spc="600" dirty="0">
                  <a:solidFill>
                    <a:schemeClr val="accent4">
                      <a:lumMod val="7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</a:p>
          </p:txBody>
        </p:sp>
        <p:sp useBgFill="1">
          <p:nvSpPr>
            <p:cNvPr id="3" name="矩形 2"/>
            <p:cNvSpPr/>
            <p:nvPr/>
          </p:nvSpPr>
          <p:spPr>
            <a:xfrm>
              <a:off x="3205054" y="3504605"/>
              <a:ext cx="7233285" cy="583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如何成为一个优秀的营销人员</a:t>
              </a:r>
              <a:endPara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 useBgFill="1">
          <p:nvSpPr>
            <p:cNvPr id="40" name="矩形 39"/>
            <p:cNvSpPr/>
            <p:nvPr/>
          </p:nvSpPr>
          <p:spPr>
            <a:xfrm>
              <a:off x="3603619" y="4628627"/>
              <a:ext cx="64361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Bookman Old Style" panose="020506040505050202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How to Become an Excellent Marketing Personnel</a:t>
              </a:r>
            </a:p>
          </p:txBody>
        </p:sp>
      </p:grpSp>
      <p:sp>
        <p:nvSpPr>
          <p:cNvPr id="2" name="图文框 1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235" y="2103120"/>
            <a:ext cx="7637145" cy="2346325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142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法律知识</a:t>
              </a:r>
              <a:endParaRPr lang="en-US" altLang="zh-CN" sz="4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合同法等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1264" y="1795037"/>
            <a:ext cx="10769471" cy="68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三、身体素质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3789971" y="2482850"/>
            <a:ext cx="5328139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具有健康的体魄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475949" y="2717841"/>
            <a:ext cx="139975" cy="139975"/>
            <a:chOff x="1647456" y="1723430"/>
            <a:chExt cx="2143421" cy="2877673"/>
          </a:xfrm>
          <a:solidFill>
            <a:srgbClr val="7030A0"/>
          </a:solidFill>
        </p:grpSpPr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647457" y="1723430"/>
              <a:ext cx="2143420" cy="2877668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5400000">
              <a:off x="1280332" y="2090558"/>
              <a:ext cx="2877669" cy="21434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1264" y="1795037"/>
            <a:ext cx="10769471" cy="6875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四、具备能力</a:t>
            </a:r>
          </a:p>
        </p:txBody>
      </p:sp>
      <p:sp>
        <p:nvSpPr>
          <p:cNvPr id="2" name="矩形 1"/>
          <p:cNvSpPr/>
          <p:nvPr/>
        </p:nvSpPr>
        <p:spPr>
          <a:xfrm>
            <a:off x="711264" y="2700670"/>
            <a:ext cx="1821712" cy="22399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85143" y="2700670"/>
            <a:ext cx="1821712" cy="22399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社交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48203" y="2700670"/>
            <a:ext cx="1821712" cy="2239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59023" y="2700670"/>
            <a:ext cx="1821712" cy="22399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应变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22083" y="2700670"/>
            <a:ext cx="1821712" cy="223992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语言表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达能力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077845" y="2327275"/>
            <a:ext cx="10528300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观察能力</a:t>
            </a:r>
            <a:endParaRPr lang="en-US" altLang="zh-CN" sz="4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通过顾客的外部表现去了解顾客的购买心理的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能力</a:t>
            </a:r>
          </a:p>
        </p:txBody>
      </p: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235" y="2132330"/>
            <a:ext cx="7675245" cy="2346325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1863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创造能力</a:t>
              </a:r>
              <a:endPara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创造性地运用各种销售手段、促销方式、发展新客户、开拓新市场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343" y="2132048"/>
            <a:ext cx="5592574" cy="2346081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1420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社交能力</a:t>
              </a:r>
              <a:endPara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擅于与他人建立联系，互相沟通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235" y="2132330"/>
            <a:ext cx="7355205" cy="2346325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230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语言表达能力</a:t>
              </a:r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清晰、准确、条理井然、重点突出、富于情感、诚恳、逻辑性强、生动形象、风趣幽默、文明礼貌、热情友善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235" y="2132330"/>
            <a:ext cx="6390640" cy="2346325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142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应变能力</a:t>
              </a:r>
              <a:endParaRPr lang="en-US" altLang="zh-CN" sz="48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不失原则的前提下，灵活实施应变能力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1264" y="1795037"/>
            <a:ext cx="10769471" cy="68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五、行为准则</a:t>
            </a:r>
          </a:p>
        </p:txBody>
      </p:sp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2970530" y="2898140"/>
            <a:ext cx="67297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结果思维   执行就是把目标变成结果的行为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830907" y="3263646"/>
            <a:ext cx="139975" cy="139975"/>
            <a:chOff x="1647456" y="1723430"/>
            <a:chExt cx="2143421" cy="2877673"/>
          </a:xfrm>
          <a:solidFill>
            <a:srgbClr val="7030A0"/>
          </a:solidFill>
        </p:grpSpPr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647457" y="1723430"/>
              <a:ext cx="2143420" cy="2877668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直角三角形 21"/>
            <p:cNvSpPr/>
            <p:nvPr/>
          </p:nvSpPr>
          <p:spPr>
            <a:xfrm rot="5400000">
              <a:off x="1280332" y="2090558"/>
              <a:ext cx="2877669" cy="214342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1264" y="1639093"/>
            <a:ext cx="10769471" cy="68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如何实现从目标到结果的流程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3723758" y="2787756"/>
          <a:ext cx="4744483" cy="306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7"/>
          <p:cNvSpPr txBox="1"/>
          <p:nvPr/>
        </p:nvSpPr>
        <p:spPr>
          <a:xfrm>
            <a:off x="5312410" y="3859530"/>
            <a:ext cx="2487930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6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果</a:t>
            </a:r>
            <a:endParaRPr lang="en-US" altLang="zh-CN" sz="6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矩形 5"/>
          <p:cNvSpPr>
            <a:spLocks noChangeArrowheads="1"/>
          </p:cNvSpPr>
          <p:nvPr/>
        </p:nvSpPr>
        <p:spPr bwMode="auto">
          <a:xfrm>
            <a:off x="4394610" y="1976575"/>
            <a:ext cx="5328139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营销人员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不可或缺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与时俱进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66309" y="2459317"/>
            <a:ext cx="105508" cy="105508"/>
            <a:chOff x="1647456" y="1723430"/>
            <a:chExt cx="2143421" cy="2877673"/>
          </a:xfrm>
        </p:grpSpPr>
        <p:sp>
          <p:nvSpPr>
            <p:cNvPr id="13" name="矩形 17"/>
            <p:cNvSpPr>
              <a:spLocks noChangeArrowheads="1"/>
            </p:cNvSpPr>
            <p:nvPr/>
          </p:nvSpPr>
          <p:spPr bwMode="auto">
            <a:xfrm>
              <a:off x="1647457" y="1723430"/>
              <a:ext cx="2143420" cy="2877668"/>
            </a:xfrm>
            <a:prstGeom prst="rect">
              <a:avLst/>
            </a:prstGeom>
            <a:solidFill>
              <a:srgbClr val="BE3C1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1280332" y="2090558"/>
              <a:ext cx="2877669" cy="2143421"/>
            </a:xfrm>
            <a:prstGeom prst="rtTriangl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25"/>
            <a:ext cx="6748272" cy="2952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能力问题、做不出结果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态度问题，不愿意做结果</a:t>
            </a:r>
          </a:p>
          <a:p>
            <a:pPr marL="1657350" lvl="3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认识问题、不懂得什么是结果</a:t>
            </a: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8935440" y="1706876"/>
            <a:ext cx="608681" cy="608681"/>
            <a:chOff x="4814888" y="2108201"/>
            <a:chExt cx="381000" cy="381000"/>
          </a:xfrm>
        </p:grpSpPr>
        <p:sp>
          <p:nvSpPr>
            <p:cNvPr id="13" name="Freeform 260"/>
            <p:cNvSpPr/>
            <p:nvPr/>
          </p:nvSpPr>
          <p:spPr bwMode="auto">
            <a:xfrm>
              <a:off x="4814888" y="2205038"/>
              <a:ext cx="288925" cy="284163"/>
            </a:xfrm>
            <a:custGeom>
              <a:avLst/>
              <a:gdLst>
                <a:gd name="T0" fmla="*/ 0 w 182"/>
                <a:gd name="T1" fmla="*/ 179 h 179"/>
                <a:gd name="T2" fmla="*/ 0 w 182"/>
                <a:gd name="T3" fmla="*/ 54 h 179"/>
                <a:gd name="T4" fmla="*/ 119 w 182"/>
                <a:gd name="T5" fmla="*/ 0 h 179"/>
                <a:gd name="T6" fmla="*/ 182 w 182"/>
                <a:gd name="T7" fmla="*/ 21 h 179"/>
                <a:gd name="T8" fmla="*/ 182 w 182"/>
                <a:gd name="T9" fmla="*/ 179 h 179"/>
                <a:gd name="T10" fmla="*/ 0 w 182"/>
                <a:gd name="T11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79">
                  <a:moveTo>
                    <a:pt x="0" y="179"/>
                  </a:moveTo>
                  <a:lnTo>
                    <a:pt x="0" y="54"/>
                  </a:lnTo>
                  <a:lnTo>
                    <a:pt x="119" y="0"/>
                  </a:lnTo>
                  <a:lnTo>
                    <a:pt x="182" y="21"/>
                  </a:lnTo>
                  <a:lnTo>
                    <a:pt x="182" y="179"/>
                  </a:lnTo>
                  <a:lnTo>
                    <a:pt x="0" y="179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Line 261"/>
            <p:cNvSpPr>
              <a:spLocks noChangeShapeType="1"/>
            </p:cNvSpPr>
            <p:nvPr/>
          </p:nvSpPr>
          <p:spPr bwMode="auto">
            <a:xfrm>
              <a:off x="5003800" y="2211388"/>
              <a:ext cx="0" cy="277813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Line 262"/>
            <p:cNvSpPr>
              <a:spLocks noChangeShapeType="1"/>
            </p:cNvSpPr>
            <p:nvPr/>
          </p:nvSpPr>
          <p:spPr bwMode="auto">
            <a:xfrm flipV="1">
              <a:off x="4843463" y="2286001"/>
              <a:ext cx="117475" cy="3810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Line 263"/>
            <p:cNvSpPr>
              <a:spLocks noChangeShapeType="1"/>
            </p:cNvSpPr>
            <p:nvPr/>
          </p:nvSpPr>
          <p:spPr bwMode="auto">
            <a:xfrm flipV="1">
              <a:off x="4843463" y="2341563"/>
              <a:ext cx="117475" cy="2540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Line 264"/>
            <p:cNvSpPr>
              <a:spLocks noChangeShapeType="1"/>
            </p:cNvSpPr>
            <p:nvPr/>
          </p:nvSpPr>
          <p:spPr bwMode="auto">
            <a:xfrm flipV="1">
              <a:off x="4843463" y="2398713"/>
              <a:ext cx="117475" cy="11113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Line 265"/>
            <p:cNvSpPr>
              <a:spLocks noChangeShapeType="1"/>
            </p:cNvSpPr>
            <p:nvPr/>
          </p:nvSpPr>
          <p:spPr bwMode="auto">
            <a:xfrm>
              <a:off x="4843463" y="2454276"/>
              <a:ext cx="117475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66"/>
            <p:cNvSpPr/>
            <p:nvPr/>
          </p:nvSpPr>
          <p:spPr bwMode="auto">
            <a:xfrm>
              <a:off x="4957763" y="2108201"/>
              <a:ext cx="238125" cy="381000"/>
            </a:xfrm>
            <a:custGeom>
              <a:avLst/>
              <a:gdLst>
                <a:gd name="T0" fmla="*/ 0 w 150"/>
                <a:gd name="T1" fmla="*/ 70 h 240"/>
                <a:gd name="T2" fmla="*/ 0 w 150"/>
                <a:gd name="T3" fmla="*/ 32 h 240"/>
                <a:gd name="T4" fmla="*/ 73 w 150"/>
                <a:gd name="T5" fmla="*/ 0 h 240"/>
                <a:gd name="T6" fmla="*/ 150 w 150"/>
                <a:gd name="T7" fmla="*/ 24 h 240"/>
                <a:gd name="T8" fmla="*/ 150 w 150"/>
                <a:gd name="T9" fmla="*/ 240 h 240"/>
                <a:gd name="T10" fmla="*/ 71 w 150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240">
                  <a:moveTo>
                    <a:pt x="0" y="70"/>
                  </a:moveTo>
                  <a:lnTo>
                    <a:pt x="0" y="32"/>
                  </a:lnTo>
                  <a:lnTo>
                    <a:pt x="73" y="0"/>
                  </a:lnTo>
                  <a:lnTo>
                    <a:pt x="150" y="24"/>
                  </a:lnTo>
                  <a:lnTo>
                    <a:pt x="150" y="240"/>
                  </a:lnTo>
                  <a:lnTo>
                    <a:pt x="71" y="240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67"/>
            <p:cNvSpPr>
              <a:spLocks noChangeShapeType="1"/>
            </p:cNvSpPr>
            <p:nvPr/>
          </p:nvSpPr>
          <p:spPr bwMode="auto">
            <a:xfrm>
              <a:off x="5146675" y="2171701"/>
              <a:ext cx="0" cy="33338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68"/>
            <p:cNvSpPr>
              <a:spLocks noChangeShapeType="1"/>
            </p:cNvSpPr>
            <p:nvPr/>
          </p:nvSpPr>
          <p:spPr bwMode="auto">
            <a:xfrm>
              <a:off x="5146675" y="2230438"/>
              <a:ext cx="0" cy="33338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69"/>
            <p:cNvSpPr>
              <a:spLocks noChangeShapeType="1"/>
            </p:cNvSpPr>
            <p:nvPr/>
          </p:nvSpPr>
          <p:spPr bwMode="auto">
            <a:xfrm>
              <a:off x="5146675" y="2287588"/>
              <a:ext cx="0" cy="33338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70"/>
            <p:cNvSpPr>
              <a:spLocks noChangeShapeType="1"/>
            </p:cNvSpPr>
            <p:nvPr/>
          </p:nvSpPr>
          <p:spPr bwMode="auto">
            <a:xfrm>
              <a:off x="5146675" y="2346326"/>
              <a:ext cx="0" cy="33338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Line 271"/>
            <p:cNvSpPr>
              <a:spLocks noChangeShapeType="1"/>
            </p:cNvSpPr>
            <p:nvPr/>
          </p:nvSpPr>
          <p:spPr bwMode="auto">
            <a:xfrm>
              <a:off x="5146675" y="2406651"/>
              <a:ext cx="0" cy="30163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" y="1179142"/>
            <a:ext cx="6748272" cy="68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做不出结果的原因分析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31989" y="1943893"/>
            <a:ext cx="2379267" cy="2642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目标分解</a:t>
            </a:r>
          </a:p>
        </p:txBody>
      </p:sp>
      <p:sp>
        <p:nvSpPr>
          <p:cNvPr id="5" name="矩形 4"/>
          <p:cNvSpPr/>
          <p:nvPr/>
        </p:nvSpPr>
        <p:spPr>
          <a:xfrm>
            <a:off x="4231756" y="1943893"/>
            <a:ext cx="6570921" cy="26422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产品：利润优先、规模优先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渠道：聚焦重点市场，聚焦重点客户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月目标分解到周，周目标分解到日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1149" y="2277142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68275" y="1943893"/>
            <a:ext cx="5162296" cy="1118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日常工作清单管理</a:t>
            </a: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54523"/>
              </p:ext>
            </p:extLst>
          </p:nvPr>
        </p:nvGraphicFramePr>
        <p:xfrm>
          <a:off x="1768275" y="3278567"/>
          <a:ext cx="5162296" cy="240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18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实施措施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时间排期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责任人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888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78618" y="2169114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7375D0-D1B3-4DF0-9B16-70DE57F13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18" y="1943893"/>
            <a:ext cx="3045339" cy="37405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31989" y="1943893"/>
            <a:ext cx="2379267" cy="2642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过程跟踪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与纠偏</a:t>
            </a:r>
          </a:p>
        </p:txBody>
      </p:sp>
      <p:sp>
        <p:nvSpPr>
          <p:cNvPr id="5" name="矩形 4"/>
          <p:cNvSpPr/>
          <p:nvPr/>
        </p:nvSpPr>
        <p:spPr>
          <a:xfrm>
            <a:off x="4241281" y="1943893"/>
            <a:ext cx="6570921" cy="26422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日总结、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周总结、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季总结、半年总结、年总结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7788" y="2128286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31989" y="1943893"/>
            <a:ext cx="2379267" cy="2642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1281" y="1943893"/>
            <a:ext cx="6570921" cy="26422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工作结果得失的及时评估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6089" y="2880314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矩形 5"/>
          <p:cNvSpPr>
            <a:spLocks noChangeArrowheads="1"/>
          </p:cNvSpPr>
          <p:nvPr/>
        </p:nvSpPr>
        <p:spPr bwMode="auto">
          <a:xfrm>
            <a:off x="3431930" y="1629458"/>
            <a:ext cx="5328139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只有想不到，没有做不到</a:t>
            </a: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zh-CN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B901BFD-7EE6-480E-90AC-4FA6B14CE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78" y="2621220"/>
            <a:ext cx="5267843" cy="2993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文本框 90"/>
          <p:cNvSpPr txBox="1"/>
          <p:nvPr/>
        </p:nvSpPr>
        <p:spPr>
          <a:xfrm>
            <a:off x="4130853" y="2786036"/>
            <a:ext cx="39302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一、思想素质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130851" y="3927484"/>
            <a:ext cx="39302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三、身体素质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4130852" y="3370811"/>
            <a:ext cx="39302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二、业务素质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4130849" y="4484157"/>
            <a:ext cx="39302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四、具备能力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30849" y="5040830"/>
            <a:ext cx="39302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五、行为准则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76400" y="1587880"/>
            <a:ext cx="8839200" cy="8568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如何成为一个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优秀的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营销人员的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个维度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711264" y="2317898"/>
            <a:ext cx="10769471" cy="3444949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" name="直接连接符 23"/>
          <p:cNvCxnSpPr/>
          <p:nvPr/>
        </p:nvCxnSpPr>
        <p:spPr>
          <a:xfrm>
            <a:off x="3983187" y="2799969"/>
            <a:ext cx="0" cy="2713704"/>
          </a:xfrm>
          <a:prstGeom prst="line">
            <a:avLst/>
          </a:prstGeom>
          <a:ln w="9525">
            <a:solidFill>
              <a:schemeClr val="bg1">
                <a:lumMod val="9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029499" y="2702112"/>
            <a:ext cx="0" cy="2808000"/>
          </a:xfrm>
          <a:prstGeom prst="line">
            <a:avLst/>
          </a:prstGeom>
          <a:ln w="9525">
            <a:solidFill>
              <a:schemeClr val="bg1">
                <a:lumMod val="95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198025" y="251105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70037" y="251105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4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16309" y="251105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BE3C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solidFill>
                <a:srgbClr val="BE3C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18802" y="3185943"/>
            <a:ext cx="273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使命感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29131" y="3764423"/>
            <a:ext cx="2536723" cy="115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具有强烈的事业心和责任感，忠于企业，忠实于顾客</a:t>
            </a:r>
            <a:endParaRPr lang="en-US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98681" y="3185943"/>
            <a:ext cx="285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职业素养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521014" y="3185943"/>
            <a:ext cx="2690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E3C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理念态度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628279" y="3764423"/>
            <a:ext cx="2536723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具有良好的职业道德：较强的自制力</a:t>
            </a:r>
            <a:endParaRPr lang="en-US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44220" y="3764423"/>
            <a:ext cx="2536723" cy="115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具有正确的营销理念，为企业着想，为顾客服务</a:t>
            </a:r>
            <a:endParaRPr lang="en-US" altLang="zh-CN" sz="1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264" y="1376824"/>
            <a:ext cx="10769471" cy="68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一、思想素质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1264" y="1795037"/>
            <a:ext cx="10769471" cy="6875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二、业务素质</a:t>
            </a:r>
          </a:p>
        </p:txBody>
      </p:sp>
      <p:sp>
        <p:nvSpPr>
          <p:cNvPr id="2" name="矩形 1"/>
          <p:cNvSpPr/>
          <p:nvPr/>
        </p:nvSpPr>
        <p:spPr>
          <a:xfrm>
            <a:off x="711264" y="2700670"/>
            <a:ext cx="1821712" cy="22399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</a:p>
        </p:txBody>
      </p:sp>
      <p:sp>
        <p:nvSpPr>
          <p:cNvPr id="16" name="矩形 15"/>
          <p:cNvSpPr/>
          <p:nvPr/>
        </p:nvSpPr>
        <p:spPr>
          <a:xfrm>
            <a:off x="5185143" y="2700670"/>
            <a:ext cx="1821712" cy="22399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顾客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</a:p>
        </p:txBody>
      </p:sp>
      <p:sp>
        <p:nvSpPr>
          <p:cNvPr id="17" name="矩形 16"/>
          <p:cNvSpPr/>
          <p:nvPr/>
        </p:nvSpPr>
        <p:spPr>
          <a:xfrm>
            <a:off x="2948203" y="2700670"/>
            <a:ext cx="1821712" cy="22399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</a:p>
        </p:txBody>
      </p:sp>
      <p:sp>
        <p:nvSpPr>
          <p:cNvPr id="18" name="矩形 17"/>
          <p:cNvSpPr/>
          <p:nvPr/>
        </p:nvSpPr>
        <p:spPr>
          <a:xfrm>
            <a:off x="9659023" y="2700670"/>
            <a:ext cx="1821712" cy="22399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法律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</a:p>
        </p:txBody>
      </p:sp>
      <p:sp>
        <p:nvSpPr>
          <p:cNvPr id="20" name="矩形 19"/>
          <p:cNvSpPr/>
          <p:nvPr/>
        </p:nvSpPr>
        <p:spPr>
          <a:xfrm>
            <a:off x="7422083" y="2700670"/>
            <a:ext cx="1821712" cy="22399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235" y="2132330"/>
            <a:ext cx="6157595" cy="2346325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142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rgbClr val="00B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企业知识</a:t>
              </a:r>
              <a:endParaRPr lang="en-US" altLang="zh-CN" sz="4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发展史、企业文化、经营方针、规章制度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235" y="2132330"/>
            <a:ext cx="7208520" cy="2346325"/>
            <a:chOff x="1859272" y="2043182"/>
            <a:chExt cx="5592574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5592574" cy="142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产品知识</a:t>
              </a:r>
              <a:endPara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卖点、差异点、给客户和消费者带来的利益点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164080" y="2122805"/>
            <a:ext cx="7335520" cy="1863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顾客知识</a:t>
            </a:r>
            <a:endParaRPr lang="en-US" altLang="zh-CN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心理学、社会学、行为学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购买动机、购买习惯、购买条件、购买决策</a:t>
            </a:r>
          </a:p>
        </p:txBody>
      </p: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61343" y="2132048"/>
            <a:ext cx="7403465" cy="2346081"/>
            <a:chOff x="1859272" y="2043182"/>
            <a:chExt cx="7403465" cy="2346081"/>
          </a:xfrm>
        </p:grpSpPr>
        <p:sp>
          <p:nvSpPr>
            <p:cNvPr id="11" name="矩形 10"/>
            <p:cNvSpPr/>
            <p:nvPr/>
          </p:nvSpPr>
          <p:spPr>
            <a:xfrm>
              <a:off x="1859272" y="2043182"/>
              <a:ext cx="7403465" cy="1863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8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市场知识</a:t>
              </a:r>
              <a:endParaRPr lang="en-US" altLang="zh-CN" sz="4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>
                <a:lnSpc>
                  <a:spcPct val="120000"/>
                </a:lnSpc>
                <a:buFont typeface="Wingdings" panose="05000000000000000000" pitchFamily="2" charset="2"/>
                <a:buChar char="p"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掌握市场调查和预测的基本方法，擅于发现现实和潜在的顾客需求，市场趋势规律和行情动向</a:t>
              </a:r>
            </a:p>
          </p:txBody>
        </p:sp>
        <p:pic>
          <p:nvPicPr>
            <p:cNvPr id="3" name="图表 5"/>
            <p:cNvPicPr>
              <a:picLocks noGrp="1" noRot="1" noChangeAspect="1" noMove="1" noResize="1" noEditPoints="1" noAdjustHandles="1" noChangeArrowheads="1" noChangeShapeType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6084" y="2497089"/>
              <a:ext cx="2838261" cy="1892174"/>
            </a:xfrm>
            <a:prstGeom prst="rect">
              <a:avLst/>
            </a:prstGeom>
          </p:spPr>
        </p:pic>
      </p:grpSp>
      <p:sp>
        <p:nvSpPr>
          <p:cNvPr id="5" name="图文框 4"/>
          <p:cNvSpPr/>
          <p:nvPr/>
        </p:nvSpPr>
        <p:spPr>
          <a:xfrm>
            <a:off x="-3820" y="-4392"/>
            <a:ext cx="12195820" cy="6862392"/>
          </a:xfrm>
          <a:prstGeom prst="frame">
            <a:avLst>
              <a:gd name="adj1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36</TotalTime>
  <Words>426</Words>
  <Application>Microsoft Office PowerPoint</Application>
  <PresentationFormat>宽屏</PresentationFormat>
  <Paragraphs>98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等线</vt:lpstr>
      <vt:lpstr>等线 Light</vt:lpstr>
      <vt:lpstr>楷体</vt:lpstr>
      <vt:lpstr>微软雅黑</vt:lpstr>
      <vt:lpstr>Agency FB</vt:lpstr>
      <vt:lpstr>Arial</vt:lpstr>
      <vt:lpstr>Bookman Old Style</vt:lpstr>
      <vt:lpstr>Calibri</vt:lpstr>
      <vt:lpstr>Calibri Light</vt:lpstr>
      <vt:lpstr>Wingdings</vt:lpstr>
      <vt:lpstr>Wingdings 2</vt:lpstr>
      <vt:lpstr>HDOfficeLightV0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Quihui</dc:creator>
  <cp:lastModifiedBy>qixing gong</cp:lastModifiedBy>
  <cp:revision>307</cp:revision>
  <dcterms:created xsi:type="dcterms:W3CDTF">2015-06-16T07:55:00Z</dcterms:created>
  <dcterms:modified xsi:type="dcterms:W3CDTF">2020-02-16T09:32:12Z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