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5" r:id="rId3"/>
    <p:sldId id="306" r:id="rId4"/>
    <p:sldId id="274" r:id="rId5"/>
    <p:sldId id="270" r:id="rId6"/>
    <p:sldId id="257" r:id="rId7"/>
    <p:sldId id="271" r:id="rId8"/>
    <p:sldId id="258" r:id="rId9"/>
    <p:sldId id="276" r:id="rId10"/>
    <p:sldId id="277" r:id="rId11"/>
    <p:sldId id="260" r:id="rId12"/>
    <p:sldId id="262" r:id="rId13"/>
    <p:sldId id="266" r:id="rId14"/>
    <p:sldId id="264" r:id="rId15"/>
    <p:sldId id="307" r:id="rId16"/>
    <p:sldId id="281" r:id="rId17"/>
    <p:sldId id="282" r:id="rId18"/>
    <p:sldId id="283" r:id="rId19"/>
    <p:sldId id="284" r:id="rId20"/>
    <p:sldId id="285" r:id="rId21"/>
    <p:sldId id="286" r:id="rId22"/>
    <p:sldId id="287" r:id="rId23"/>
    <p:sldId id="288" r:id="rId24"/>
    <p:sldId id="289" r:id="rId25"/>
    <p:sldId id="290" r:id="rId26"/>
    <p:sldId id="308" r:id="rId27"/>
    <p:sldId id="295" r:id="rId28"/>
    <p:sldId id="296" r:id="rId29"/>
    <p:sldId id="297" r:id="rId30"/>
    <p:sldId id="298" r:id="rId31"/>
    <p:sldId id="299" r:id="rId32"/>
    <p:sldId id="300" r:id="rId33"/>
    <p:sldId id="301" r:id="rId34"/>
    <p:sldId id="302" r:id="rId35"/>
    <p:sldId id="303" r:id="rId36"/>
    <p:sldId id="309" r:id="rId37"/>
    <p:sldId id="340" r:id="rId3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CCFF33"/>
    <a:srgbClr val="233750"/>
    <a:srgbClr val="CCFFFF"/>
    <a:srgbClr val="DCECF0"/>
    <a:srgbClr val="CCFF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9" autoAdjust="0"/>
    <p:restoredTop sz="94660"/>
  </p:normalViewPr>
  <p:slideViewPr>
    <p:cSldViewPr snapToGrid="0">
      <p:cViewPr>
        <p:scale>
          <a:sx n="86" d="100"/>
          <a:sy n="86" d="100"/>
        </p:scale>
        <p:origin x="528" y="3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2.xml"/><Relationship Id="rId39" Type="http://schemas.openxmlformats.org/officeDocument/2006/relationships/presProps" Target="presProps.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913920" y="2130426"/>
            <a:ext cx="10364160" cy="1470025"/>
          </a:xfrm>
        </p:spPr>
        <p:txBody>
          <a:bodyPr/>
          <a:lstStyle>
            <a:lvl1pPr>
              <a:defRPr>
                <a:solidFill>
                  <a:schemeClr val="bg1"/>
                </a:solidFill>
              </a:defRPr>
            </a:lvl1pPr>
          </a:lstStyle>
          <a:p>
            <a:r>
              <a:rPr lang="zh-CN" altLang="en-US"/>
              <a:t>单击此处编辑母版标题样式</a:t>
            </a:r>
            <a:endParaRPr lang="zh-CN" altLang="en-US"/>
          </a:p>
        </p:txBody>
      </p:sp>
      <p:sp>
        <p:nvSpPr>
          <p:cNvPr id="3076" name="Rectangle 4"/>
          <p:cNvSpPr>
            <a:spLocks noGrp="1" noChangeArrowheads="1"/>
          </p:cNvSpPr>
          <p:nvPr>
            <p:ph type="subTitle" idx="1"/>
          </p:nvPr>
        </p:nvSpPr>
        <p:spPr>
          <a:xfrm>
            <a:off x="1829761" y="3886200"/>
            <a:ext cx="8534400" cy="1752600"/>
          </a:xfrm>
        </p:spPr>
        <p:txBody>
          <a:bodyPr/>
          <a:lstStyle>
            <a:lvl1pPr marL="0" indent="0" algn="ctr">
              <a:buFontTx/>
              <a:buNone/>
              <a:defRPr>
                <a:solidFill>
                  <a:schemeClr val="bg1"/>
                </a:solidFill>
              </a:defRPr>
            </a:lvl1pPr>
          </a:lstStyle>
          <a:p>
            <a:r>
              <a:rPr lang="zh-CN" altLang="en-US"/>
              <a:t>单击此处编辑母版副标题样式</a:t>
            </a: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41600" y="274639"/>
            <a:ext cx="2741760" cy="5818187"/>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10561" y="274639"/>
            <a:ext cx="8046720" cy="5818187"/>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840" y="4406901"/>
            <a:ext cx="10362240" cy="1362075"/>
          </a:xfrm>
        </p:spPr>
        <p:txBody>
          <a:bodyPr anchor="t"/>
          <a:lstStyle>
            <a:lvl1pPr algn="l">
              <a:defRPr sz="4535"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840" y="2906713"/>
            <a:ext cx="10362240" cy="1500187"/>
          </a:xfrm>
        </p:spPr>
        <p:txBody>
          <a:bodyPr anchor="b"/>
          <a:lstStyle>
            <a:lvl1pPr marL="0" indent="0">
              <a:buNone/>
              <a:defRPr sz="2265"/>
            </a:lvl1pPr>
            <a:lvl2pPr marL="514350" indent="0">
              <a:buNone/>
              <a:defRPr sz="2000"/>
            </a:lvl2pPr>
            <a:lvl3pPr marL="1028065" indent="0">
              <a:buNone/>
              <a:defRPr sz="1735"/>
            </a:lvl3pPr>
            <a:lvl4pPr marL="1542415" indent="0">
              <a:buNone/>
              <a:defRPr sz="1600"/>
            </a:lvl4pPr>
            <a:lvl5pPr marL="2056765" indent="0">
              <a:buNone/>
              <a:defRPr sz="1600"/>
            </a:lvl5pPr>
            <a:lvl6pPr marL="2570480" indent="0">
              <a:buNone/>
              <a:defRPr sz="1600"/>
            </a:lvl6pPr>
            <a:lvl7pPr marL="3084830" indent="0">
              <a:buNone/>
              <a:defRPr sz="1600"/>
            </a:lvl7pPr>
            <a:lvl8pPr marL="3599180" indent="0">
              <a:buNone/>
              <a:defRPr sz="1600"/>
            </a:lvl8pPr>
            <a:lvl9pPr marL="4112895" indent="0">
              <a:buNone/>
              <a:defRPr sz="1600"/>
            </a:lvl9pPr>
          </a:lstStyle>
          <a:p>
            <a:pPr lvl="0"/>
            <a:r>
              <a:rPr lang="zh-CN" altLang="en-US"/>
              <a:t>单击此处编辑母版文本样式</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10560" y="1600201"/>
            <a:ext cx="5393280" cy="4492625"/>
          </a:xfrm>
        </p:spPr>
        <p:txBody>
          <a:bodyPr/>
          <a:lstStyle>
            <a:lvl1pPr>
              <a:defRPr sz="3200"/>
            </a:lvl1pPr>
            <a:lvl2pPr>
              <a:defRPr sz="2665"/>
            </a:lvl2pPr>
            <a:lvl3pPr>
              <a:defRPr sz="2265"/>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88161" y="1600201"/>
            <a:ext cx="5395200" cy="4492625"/>
          </a:xfrm>
        </p:spPr>
        <p:txBody>
          <a:bodyPr/>
          <a:lstStyle>
            <a:lvl1pPr>
              <a:defRPr sz="3200"/>
            </a:lvl1pPr>
            <a:lvl2pPr>
              <a:defRPr sz="2665"/>
            </a:lvl2pPr>
            <a:lvl3pPr>
              <a:defRPr sz="2265"/>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10560" y="1535113"/>
            <a:ext cx="5385600" cy="639763"/>
          </a:xfrm>
        </p:spPr>
        <p:txBody>
          <a:bodyPr anchor="b"/>
          <a:lstStyle>
            <a:lvl1pPr marL="0" indent="0">
              <a:buNone/>
              <a:defRPr sz="2665" b="1"/>
            </a:lvl1pPr>
            <a:lvl2pPr marL="514350" indent="0">
              <a:buNone/>
              <a:defRPr sz="2265" b="1"/>
            </a:lvl2pPr>
            <a:lvl3pPr marL="1028065" indent="0">
              <a:buNone/>
              <a:defRPr sz="2000" b="1"/>
            </a:lvl3pPr>
            <a:lvl4pPr marL="1542415" indent="0">
              <a:buNone/>
              <a:defRPr sz="1735" b="1"/>
            </a:lvl4pPr>
            <a:lvl5pPr marL="2056765" indent="0">
              <a:buNone/>
              <a:defRPr sz="1735" b="1"/>
            </a:lvl5pPr>
            <a:lvl6pPr marL="2570480" indent="0">
              <a:buNone/>
              <a:defRPr sz="1735" b="1"/>
            </a:lvl6pPr>
            <a:lvl7pPr marL="3084830" indent="0">
              <a:buNone/>
              <a:defRPr sz="1735" b="1"/>
            </a:lvl7pPr>
            <a:lvl8pPr marL="3599180" indent="0">
              <a:buNone/>
              <a:defRPr sz="1735" b="1"/>
            </a:lvl8pPr>
            <a:lvl9pPr marL="4112895" indent="0">
              <a:buNone/>
              <a:defRPr sz="1735"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10560" y="2174875"/>
            <a:ext cx="5385600" cy="3951288"/>
          </a:xfrm>
        </p:spPr>
        <p:txBody>
          <a:bodyPr/>
          <a:lstStyle>
            <a:lvl1pPr>
              <a:defRPr sz="2665"/>
            </a:lvl1pPr>
            <a:lvl2pPr>
              <a:defRPr sz="2265"/>
            </a:lvl2pPr>
            <a:lvl3pPr>
              <a:defRPr sz="2000"/>
            </a:lvl3pPr>
            <a:lvl4pPr>
              <a:defRPr sz="1735"/>
            </a:lvl4pPr>
            <a:lvl5pPr>
              <a:defRPr sz="1735"/>
            </a:lvl5pPr>
            <a:lvl6pPr>
              <a:defRPr sz="1735"/>
            </a:lvl6pPr>
            <a:lvl7pPr>
              <a:defRPr sz="1735"/>
            </a:lvl7pPr>
            <a:lvl8pPr>
              <a:defRPr sz="1735"/>
            </a:lvl8pPr>
            <a:lvl9pPr>
              <a:defRPr sz="173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921" y="1535113"/>
            <a:ext cx="5389440" cy="639763"/>
          </a:xfrm>
        </p:spPr>
        <p:txBody>
          <a:bodyPr anchor="b"/>
          <a:lstStyle>
            <a:lvl1pPr marL="0" indent="0">
              <a:buNone/>
              <a:defRPr sz="2665" b="1"/>
            </a:lvl1pPr>
            <a:lvl2pPr marL="514350" indent="0">
              <a:buNone/>
              <a:defRPr sz="2265" b="1"/>
            </a:lvl2pPr>
            <a:lvl3pPr marL="1028065" indent="0">
              <a:buNone/>
              <a:defRPr sz="2000" b="1"/>
            </a:lvl3pPr>
            <a:lvl4pPr marL="1542415" indent="0">
              <a:buNone/>
              <a:defRPr sz="1735" b="1"/>
            </a:lvl4pPr>
            <a:lvl5pPr marL="2056765" indent="0">
              <a:buNone/>
              <a:defRPr sz="1735" b="1"/>
            </a:lvl5pPr>
            <a:lvl6pPr marL="2570480" indent="0">
              <a:buNone/>
              <a:defRPr sz="1735" b="1"/>
            </a:lvl6pPr>
            <a:lvl7pPr marL="3084830" indent="0">
              <a:buNone/>
              <a:defRPr sz="1735" b="1"/>
            </a:lvl7pPr>
            <a:lvl8pPr marL="3599180" indent="0">
              <a:buNone/>
              <a:defRPr sz="1735" b="1"/>
            </a:lvl8pPr>
            <a:lvl9pPr marL="4112895" indent="0">
              <a:buNone/>
              <a:defRPr sz="1735"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921" y="2174875"/>
            <a:ext cx="5389440" cy="3951288"/>
          </a:xfrm>
        </p:spPr>
        <p:txBody>
          <a:bodyPr/>
          <a:lstStyle>
            <a:lvl1pPr>
              <a:defRPr sz="2665"/>
            </a:lvl1pPr>
            <a:lvl2pPr>
              <a:defRPr sz="2265"/>
            </a:lvl2pPr>
            <a:lvl3pPr>
              <a:defRPr sz="2000"/>
            </a:lvl3pPr>
            <a:lvl4pPr>
              <a:defRPr sz="1735"/>
            </a:lvl4pPr>
            <a:lvl5pPr>
              <a:defRPr sz="1735"/>
            </a:lvl5pPr>
            <a:lvl6pPr>
              <a:defRPr sz="1735"/>
            </a:lvl6pPr>
            <a:lvl7pPr>
              <a:defRPr sz="1735"/>
            </a:lvl7pPr>
            <a:lvl8pPr>
              <a:defRPr sz="1735"/>
            </a:lvl8pPr>
            <a:lvl9pPr>
              <a:defRPr sz="173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Rectangle 4"/>
          <p:cNvSpPr>
            <a:spLocks noGrp="1" noChangeArrowheads="1"/>
          </p:cNvSpPr>
          <p:nvPr>
            <p:ph type="dt" sz="half" idx="10"/>
          </p:nvPr>
        </p:nvSpPr>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p:txBody>
          <a:bodyPr/>
          <a:lstStyle>
            <a:lvl1pPr>
              <a:defRPr/>
            </a:lvl1pPr>
          </a:lstStyle>
          <a:p>
            <a:pPr>
              <a:defRPr/>
            </a:pPr>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p:txBody>
          <a:bodyPr/>
          <a:lstStyle>
            <a:lvl1pPr>
              <a:defRPr/>
            </a:lvl1pPr>
          </a:lstStyle>
          <a:p>
            <a:pPr>
              <a:defRPr/>
            </a:pPr>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p:txBody>
          <a:bodyPr/>
          <a:lstStyle>
            <a:lvl1pPr>
              <a:defRPr/>
            </a:lvl1pPr>
          </a:lstStyle>
          <a:p>
            <a:pPr>
              <a:defRPr/>
            </a:pPr>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10560" y="273049"/>
            <a:ext cx="4010880" cy="1162051"/>
          </a:xfrm>
        </p:spPr>
        <p:txBody>
          <a:bodyPr anchor="b"/>
          <a:lstStyle>
            <a:lvl1pPr algn="l">
              <a:defRPr sz="2265" b="1"/>
            </a:lvl1pPr>
          </a:lstStyle>
          <a:p>
            <a:r>
              <a:rPr lang="zh-CN" altLang="en-US"/>
              <a:t>单击此处编辑母版标题样式</a:t>
            </a:r>
            <a:endParaRPr lang="zh-CN" altLang="en-US"/>
          </a:p>
        </p:txBody>
      </p:sp>
      <p:sp>
        <p:nvSpPr>
          <p:cNvPr id="3" name="内容占位符 2"/>
          <p:cNvSpPr>
            <a:spLocks noGrp="1"/>
          </p:cNvSpPr>
          <p:nvPr>
            <p:ph idx="1"/>
          </p:nvPr>
        </p:nvSpPr>
        <p:spPr>
          <a:xfrm>
            <a:off x="4767361" y="273052"/>
            <a:ext cx="6816000" cy="5853113"/>
          </a:xfrm>
        </p:spPr>
        <p:txBody>
          <a:bodyPr/>
          <a:lstStyle>
            <a:lvl1pPr>
              <a:defRPr sz="3600"/>
            </a:lvl1pPr>
            <a:lvl2pPr>
              <a:defRPr sz="3200"/>
            </a:lvl2pPr>
            <a:lvl3pPr>
              <a:defRPr sz="2665"/>
            </a:lvl3pPr>
            <a:lvl4pPr>
              <a:defRPr sz="2265"/>
            </a:lvl4pPr>
            <a:lvl5pPr>
              <a:defRPr sz="2265"/>
            </a:lvl5pPr>
            <a:lvl6pPr>
              <a:defRPr sz="2265"/>
            </a:lvl6pPr>
            <a:lvl7pPr>
              <a:defRPr sz="2265"/>
            </a:lvl7pPr>
            <a:lvl8pPr>
              <a:defRPr sz="2265"/>
            </a:lvl8pPr>
            <a:lvl9pPr>
              <a:defRPr sz="226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10560" y="1435102"/>
            <a:ext cx="4010880" cy="4691063"/>
          </a:xfrm>
        </p:spPr>
        <p:txBody>
          <a:bodyPr/>
          <a:lstStyle>
            <a:lvl1pPr marL="0" indent="0">
              <a:buNone/>
              <a:defRPr sz="1600"/>
            </a:lvl1pPr>
            <a:lvl2pPr marL="514350" indent="0">
              <a:buNone/>
              <a:defRPr sz="1335"/>
            </a:lvl2pPr>
            <a:lvl3pPr marL="1028065" indent="0">
              <a:buNone/>
              <a:defRPr sz="1065"/>
            </a:lvl3pPr>
            <a:lvl4pPr marL="1542415" indent="0">
              <a:buNone/>
              <a:defRPr sz="1065"/>
            </a:lvl4pPr>
            <a:lvl5pPr marL="2056765" indent="0">
              <a:buNone/>
              <a:defRPr sz="1065"/>
            </a:lvl5pPr>
            <a:lvl6pPr marL="2570480" indent="0">
              <a:buNone/>
              <a:defRPr sz="1065"/>
            </a:lvl6pPr>
            <a:lvl7pPr marL="3084830" indent="0">
              <a:buNone/>
              <a:defRPr sz="1065"/>
            </a:lvl7pPr>
            <a:lvl8pPr marL="3599180" indent="0">
              <a:buNone/>
              <a:defRPr sz="1065"/>
            </a:lvl8pPr>
            <a:lvl9pPr marL="4112895" indent="0">
              <a:buNone/>
              <a:defRPr sz="1065"/>
            </a:lvl9pPr>
          </a:lstStyle>
          <a:p>
            <a:pPr lvl="0"/>
            <a:r>
              <a:rPr lang="zh-CN" altLang="en-US"/>
              <a:t>单击此处编辑母版文本样式</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90401" y="4800600"/>
            <a:ext cx="7315200" cy="566739"/>
          </a:xfrm>
        </p:spPr>
        <p:txBody>
          <a:bodyPr anchor="b"/>
          <a:lstStyle>
            <a:lvl1pPr algn="l">
              <a:defRPr sz="2265"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90401" y="612775"/>
            <a:ext cx="7315200" cy="4114800"/>
          </a:xfrm>
        </p:spPr>
        <p:txBody>
          <a:bodyPr/>
          <a:lstStyle>
            <a:lvl1pPr marL="0" indent="0">
              <a:buNone/>
              <a:defRPr sz="3600"/>
            </a:lvl1pPr>
            <a:lvl2pPr marL="514350" indent="0">
              <a:buNone/>
              <a:defRPr sz="3200"/>
            </a:lvl2pPr>
            <a:lvl3pPr marL="1028065" indent="0">
              <a:buNone/>
              <a:defRPr sz="2665"/>
            </a:lvl3pPr>
            <a:lvl4pPr marL="1542415" indent="0">
              <a:buNone/>
              <a:defRPr sz="2265"/>
            </a:lvl4pPr>
            <a:lvl5pPr marL="2056765" indent="0">
              <a:buNone/>
              <a:defRPr sz="2265"/>
            </a:lvl5pPr>
            <a:lvl6pPr marL="2570480" indent="0">
              <a:buNone/>
              <a:defRPr sz="2265"/>
            </a:lvl6pPr>
            <a:lvl7pPr marL="3084830" indent="0">
              <a:buNone/>
              <a:defRPr sz="2265"/>
            </a:lvl7pPr>
            <a:lvl8pPr marL="3599180" indent="0">
              <a:buNone/>
              <a:defRPr sz="2265"/>
            </a:lvl8pPr>
            <a:lvl9pPr marL="4112895" indent="0">
              <a:buNone/>
              <a:defRPr sz="2265"/>
            </a:lvl9pPr>
          </a:lstStyle>
          <a:p>
            <a:pPr lvl="0"/>
            <a:endParaRPr lang="zh-CN" altLang="en-US" noProof="0"/>
          </a:p>
        </p:txBody>
      </p:sp>
      <p:sp>
        <p:nvSpPr>
          <p:cNvPr id="4" name="文本占位符 3"/>
          <p:cNvSpPr>
            <a:spLocks noGrp="1"/>
          </p:cNvSpPr>
          <p:nvPr>
            <p:ph type="body" sz="half" idx="2"/>
          </p:nvPr>
        </p:nvSpPr>
        <p:spPr>
          <a:xfrm>
            <a:off x="2390401" y="5367338"/>
            <a:ext cx="7315200" cy="804863"/>
          </a:xfrm>
        </p:spPr>
        <p:txBody>
          <a:bodyPr/>
          <a:lstStyle>
            <a:lvl1pPr marL="0" indent="0">
              <a:buNone/>
              <a:defRPr sz="1600"/>
            </a:lvl1pPr>
            <a:lvl2pPr marL="514350" indent="0">
              <a:buNone/>
              <a:defRPr sz="1335"/>
            </a:lvl2pPr>
            <a:lvl3pPr marL="1028065" indent="0">
              <a:buNone/>
              <a:defRPr sz="1065"/>
            </a:lvl3pPr>
            <a:lvl4pPr marL="1542415" indent="0">
              <a:buNone/>
              <a:defRPr sz="1065"/>
            </a:lvl4pPr>
            <a:lvl5pPr marL="2056765" indent="0">
              <a:buNone/>
              <a:defRPr sz="1065"/>
            </a:lvl5pPr>
            <a:lvl6pPr marL="2570480" indent="0">
              <a:buNone/>
              <a:defRPr sz="1065"/>
            </a:lvl6pPr>
            <a:lvl7pPr marL="3084830" indent="0">
              <a:buNone/>
              <a:defRPr sz="1065"/>
            </a:lvl7pPr>
            <a:lvl8pPr marL="3599180" indent="0">
              <a:buNone/>
              <a:defRPr sz="1065"/>
            </a:lvl8pPr>
            <a:lvl9pPr marL="4112895" indent="0">
              <a:buNone/>
              <a:defRPr sz="1065"/>
            </a:lvl9pPr>
          </a:lstStyle>
          <a:p>
            <a:pPr lvl="0"/>
            <a:r>
              <a:rPr lang="zh-CN" altLang="en-US"/>
              <a:t>单击此处编辑母版文本样式</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120" tIns="38560" rIns="77120" bIns="38560" numCol="1" anchor="ctr" anchorCtr="0" compatLnSpc="1"/>
          <a:lstStyle/>
          <a:p>
            <a:pPr lvl="0"/>
            <a:r>
              <a:rPr lang="zh-CN" altLang="en-US"/>
              <a:t>单击此处编辑母版标题样式</a:t>
            </a:r>
            <a:endParaRPr lang="zh-CN" altLang="en-US"/>
          </a:p>
        </p:txBody>
      </p:sp>
      <p:sp>
        <p:nvSpPr>
          <p:cNvPr id="3078" name="Rectangle 3"/>
          <p:cNvSpPr>
            <a:spLocks noGrp="1" noChangeArrowheads="1"/>
          </p:cNvSpPr>
          <p:nvPr>
            <p:ph type="body" idx="1"/>
          </p:nvPr>
        </p:nvSpPr>
        <p:spPr bwMode="auto">
          <a:xfrm>
            <a:off x="609600" y="1600201"/>
            <a:ext cx="10972800" cy="4493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120" tIns="38560" rIns="77120" bIns="3856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Rectangle 4"/>
          <p:cNvSpPr>
            <a:spLocks noGrp="1" noChangeArrowheads="1"/>
          </p:cNvSpPr>
          <p:nvPr>
            <p:ph type="dt" sz="half" idx="2"/>
          </p:nvPr>
        </p:nvSpPr>
        <p:spPr bwMode="auto">
          <a:xfrm>
            <a:off x="609600" y="6246285"/>
            <a:ext cx="2844800" cy="476249"/>
          </a:xfrm>
          <a:prstGeom prst="rect">
            <a:avLst/>
          </a:prstGeom>
          <a:noFill/>
          <a:ln w="9525">
            <a:noFill/>
            <a:miter lim="800000"/>
          </a:ln>
          <a:effectLst/>
        </p:spPr>
        <p:txBody>
          <a:bodyPr vert="horz" wrap="square" lIns="77120" tIns="38560" rIns="77120" bIns="38560" numCol="1" anchor="t" anchorCtr="0" compatLnSpc="1"/>
          <a:lstStyle>
            <a:lvl1pPr>
              <a:defRPr sz="1600" b="0">
                <a:latin typeface="+mn-lt"/>
                <a:ea typeface="+mn-ea"/>
              </a:defRPr>
            </a:lvl1pPr>
          </a:lstStyle>
          <a:p>
            <a:pPr>
              <a:defRPr/>
            </a:pPr>
            <a:endParaRPr lang="en-US" altLang="zh-CN"/>
          </a:p>
        </p:txBody>
      </p:sp>
      <p:sp>
        <p:nvSpPr>
          <p:cNvPr id="1029" name="Rectangle 5"/>
          <p:cNvSpPr>
            <a:spLocks noGrp="1" noChangeArrowheads="1"/>
          </p:cNvSpPr>
          <p:nvPr>
            <p:ph type="ftr" sz="quarter" idx="3"/>
          </p:nvPr>
        </p:nvSpPr>
        <p:spPr bwMode="auto">
          <a:xfrm>
            <a:off x="4165600" y="6246285"/>
            <a:ext cx="3860800" cy="476249"/>
          </a:xfrm>
          <a:prstGeom prst="rect">
            <a:avLst/>
          </a:prstGeom>
          <a:noFill/>
          <a:ln w="9525">
            <a:noFill/>
            <a:miter lim="800000"/>
          </a:ln>
          <a:effectLst/>
        </p:spPr>
        <p:txBody>
          <a:bodyPr vert="horz" wrap="square" lIns="77120" tIns="38560" rIns="77120" bIns="38560" numCol="1" anchor="t" anchorCtr="0" compatLnSpc="1"/>
          <a:lstStyle>
            <a:lvl1pPr algn="ctr">
              <a:defRPr sz="1600" b="0">
                <a:latin typeface="+mn-lt"/>
                <a:ea typeface="+mn-ea"/>
              </a:defRPr>
            </a:lvl1pPr>
          </a:lstStyle>
          <a:p>
            <a:pPr>
              <a:defRPr/>
            </a:pPr>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935" b="1">
          <a:solidFill>
            <a:srgbClr val="FF0000"/>
          </a:solidFill>
          <a:latin typeface="微软雅黑" panose="020B0503020204020204" pitchFamily="34" charset="-122"/>
          <a:ea typeface="微软雅黑" panose="020B0503020204020204" pitchFamily="34" charset="-122"/>
          <a:cs typeface="+mj-cs"/>
        </a:defRPr>
      </a:lvl1pPr>
      <a:lvl2pPr algn="l" rtl="0" eaLnBrk="0" fontAlgn="base" hangingPunct="0">
        <a:spcBef>
          <a:spcPct val="0"/>
        </a:spcBef>
        <a:spcAft>
          <a:spcPct val="0"/>
        </a:spcAft>
        <a:defRPr sz="4935" b="1">
          <a:solidFill>
            <a:srgbClr val="FF0000"/>
          </a:solidFill>
          <a:latin typeface="微软雅黑" panose="020B0503020204020204" pitchFamily="34" charset="-122"/>
          <a:ea typeface="微软雅黑" panose="020B0503020204020204" pitchFamily="34" charset="-122"/>
        </a:defRPr>
      </a:lvl2pPr>
      <a:lvl3pPr algn="l" rtl="0" eaLnBrk="0" fontAlgn="base" hangingPunct="0">
        <a:spcBef>
          <a:spcPct val="0"/>
        </a:spcBef>
        <a:spcAft>
          <a:spcPct val="0"/>
        </a:spcAft>
        <a:defRPr sz="4935" b="1">
          <a:solidFill>
            <a:srgbClr val="FF0000"/>
          </a:solidFill>
          <a:latin typeface="微软雅黑" panose="020B0503020204020204" pitchFamily="34" charset="-122"/>
          <a:ea typeface="微软雅黑" panose="020B0503020204020204" pitchFamily="34" charset="-122"/>
        </a:defRPr>
      </a:lvl3pPr>
      <a:lvl4pPr algn="l" rtl="0" eaLnBrk="0" fontAlgn="base" hangingPunct="0">
        <a:spcBef>
          <a:spcPct val="0"/>
        </a:spcBef>
        <a:spcAft>
          <a:spcPct val="0"/>
        </a:spcAft>
        <a:defRPr sz="4935" b="1">
          <a:solidFill>
            <a:srgbClr val="FF0000"/>
          </a:solidFill>
          <a:latin typeface="微软雅黑" panose="020B0503020204020204" pitchFamily="34" charset="-122"/>
          <a:ea typeface="微软雅黑" panose="020B0503020204020204" pitchFamily="34" charset="-122"/>
        </a:defRPr>
      </a:lvl4pPr>
      <a:lvl5pPr algn="l" rtl="0" eaLnBrk="0" fontAlgn="base" hangingPunct="0">
        <a:spcBef>
          <a:spcPct val="0"/>
        </a:spcBef>
        <a:spcAft>
          <a:spcPct val="0"/>
        </a:spcAft>
        <a:defRPr sz="4935" b="1">
          <a:solidFill>
            <a:srgbClr val="FF0000"/>
          </a:solidFill>
          <a:latin typeface="微软雅黑" panose="020B0503020204020204" pitchFamily="34" charset="-122"/>
          <a:ea typeface="微软雅黑" panose="020B0503020204020204" pitchFamily="34" charset="-122"/>
        </a:defRPr>
      </a:lvl5pPr>
      <a:lvl6pPr marL="514350" algn="ctr" rtl="0" fontAlgn="base">
        <a:spcBef>
          <a:spcPct val="0"/>
        </a:spcBef>
        <a:spcAft>
          <a:spcPct val="0"/>
        </a:spcAft>
        <a:defRPr sz="4935" b="1">
          <a:solidFill>
            <a:srgbClr val="FF0000"/>
          </a:solidFill>
          <a:latin typeface="Univers" pitchFamily="34" charset="0"/>
          <a:ea typeface="幼圆" pitchFamily="49" charset="-122"/>
        </a:defRPr>
      </a:lvl6pPr>
      <a:lvl7pPr marL="1028065" algn="ctr" rtl="0" fontAlgn="base">
        <a:spcBef>
          <a:spcPct val="0"/>
        </a:spcBef>
        <a:spcAft>
          <a:spcPct val="0"/>
        </a:spcAft>
        <a:defRPr sz="4935" b="1">
          <a:solidFill>
            <a:srgbClr val="FF0000"/>
          </a:solidFill>
          <a:latin typeface="Univers" pitchFamily="34" charset="0"/>
          <a:ea typeface="幼圆" pitchFamily="49" charset="-122"/>
        </a:defRPr>
      </a:lvl7pPr>
      <a:lvl8pPr marL="1542415" algn="ctr" rtl="0" fontAlgn="base">
        <a:spcBef>
          <a:spcPct val="0"/>
        </a:spcBef>
        <a:spcAft>
          <a:spcPct val="0"/>
        </a:spcAft>
        <a:defRPr sz="4935" b="1">
          <a:solidFill>
            <a:srgbClr val="FF0000"/>
          </a:solidFill>
          <a:latin typeface="Univers" pitchFamily="34" charset="0"/>
          <a:ea typeface="幼圆" pitchFamily="49" charset="-122"/>
        </a:defRPr>
      </a:lvl8pPr>
      <a:lvl9pPr marL="2056765" algn="ctr" rtl="0" fontAlgn="base">
        <a:spcBef>
          <a:spcPct val="0"/>
        </a:spcBef>
        <a:spcAft>
          <a:spcPct val="0"/>
        </a:spcAft>
        <a:defRPr sz="4935" b="1">
          <a:solidFill>
            <a:srgbClr val="FF0000"/>
          </a:solidFill>
          <a:latin typeface="Univers" pitchFamily="34" charset="0"/>
          <a:ea typeface="幼圆" pitchFamily="49" charset="-122"/>
        </a:defRPr>
      </a:lvl9pPr>
    </p:titleStyle>
    <p:bodyStyle>
      <a:lvl1pPr marL="385445" indent="-385445" algn="l" rtl="0" eaLnBrk="0" fontAlgn="base" hangingPunct="0">
        <a:lnSpc>
          <a:spcPct val="105000"/>
        </a:lnSpc>
        <a:spcBef>
          <a:spcPct val="25000"/>
        </a:spcBef>
        <a:spcAft>
          <a:spcPct val="0"/>
        </a:spcAft>
        <a:buClr>
          <a:srgbClr val="FF0000"/>
        </a:buClr>
        <a:buChar char="•"/>
        <a:defRPr sz="3600">
          <a:solidFill>
            <a:schemeClr val="tx1"/>
          </a:solidFill>
          <a:latin typeface="微软雅黑" panose="020B0503020204020204" pitchFamily="34" charset="-122"/>
          <a:ea typeface="微软雅黑" panose="020B0503020204020204" pitchFamily="34" charset="-122"/>
          <a:cs typeface="+mn-cs"/>
        </a:defRPr>
      </a:lvl1pPr>
      <a:lvl2pPr marL="833755" indent="-319405" algn="l" rtl="0" eaLnBrk="0" fontAlgn="base" hangingPunct="0">
        <a:lnSpc>
          <a:spcPct val="105000"/>
        </a:lnSpc>
        <a:spcBef>
          <a:spcPct val="25000"/>
        </a:spcBef>
        <a:spcAft>
          <a:spcPct val="0"/>
        </a:spcAft>
        <a:buClr>
          <a:srgbClr val="FF0000"/>
        </a:buClr>
        <a:buChar char="–"/>
        <a:defRPr sz="3200">
          <a:solidFill>
            <a:schemeClr val="tx1"/>
          </a:solidFill>
          <a:latin typeface="微软雅黑" panose="020B0503020204020204" pitchFamily="34" charset="-122"/>
          <a:ea typeface="微软雅黑" panose="020B0503020204020204" pitchFamily="34" charset="-122"/>
        </a:defRPr>
      </a:lvl2pPr>
      <a:lvl3pPr marL="1284605" indent="-255905" algn="l" rtl="0" eaLnBrk="0" fontAlgn="base" hangingPunct="0">
        <a:lnSpc>
          <a:spcPct val="105000"/>
        </a:lnSpc>
        <a:spcBef>
          <a:spcPct val="25000"/>
        </a:spcBef>
        <a:spcAft>
          <a:spcPct val="0"/>
        </a:spcAft>
        <a:buClr>
          <a:srgbClr val="FF0000"/>
        </a:buClr>
        <a:buChar char="•"/>
        <a:defRPr sz="2665">
          <a:solidFill>
            <a:schemeClr val="tx1"/>
          </a:solidFill>
          <a:latin typeface="微软雅黑" panose="020B0503020204020204" pitchFamily="34" charset="-122"/>
          <a:ea typeface="微软雅黑" panose="020B0503020204020204" pitchFamily="34" charset="-122"/>
        </a:defRPr>
      </a:lvl3pPr>
      <a:lvl4pPr marL="1798955" indent="-255905" algn="l" rtl="0" eaLnBrk="0" fontAlgn="base" hangingPunct="0">
        <a:lnSpc>
          <a:spcPct val="105000"/>
        </a:lnSpc>
        <a:spcBef>
          <a:spcPct val="25000"/>
        </a:spcBef>
        <a:spcAft>
          <a:spcPct val="0"/>
        </a:spcAft>
        <a:buClr>
          <a:srgbClr val="FF0000"/>
        </a:buClr>
        <a:buChar char="–"/>
        <a:defRPr sz="2265">
          <a:solidFill>
            <a:schemeClr val="tx1"/>
          </a:solidFill>
          <a:latin typeface="微软雅黑" panose="020B0503020204020204" pitchFamily="34" charset="-122"/>
          <a:ea typeface="微软雅黑" panose="020B0503020204020204" pitchFamily="34" charset="-122"/>
        </a:defRPr>
      </a:lvl4pPr>
      <a:lvl5pPr marL="2313305" indent="-255905" algn="l" rtl="0" eaLnBrk="0" fontAlgn="base" hangingPunct="0">
        <a:lnSpc>
          <a:spcPct val="105000"/>
        </a:lnSpc>
        <a:spcBef>
          <a:spcPct val="25000"/>
        </a:spcBef>
        <a:spcAft>
          <a:spcPct val="0"/>
        </a:spcAft>
        <a:buClr>
          <a:srgbClr val="FF0000"/>
        </a:buClr>
        <a:buChar char="»"/>
        <a:defRPr sz="2265">
          <a:solidFill>
            <a:schemeClr val="tx1"/>
          </a:solidFill>
          <a:latin typeface="微软雅黑" panose="020B0503020204020204" pitchFamily="34" charset="-122"/>
          <a:ea typeface="微软雅黑" panose="020B0503020204020204" pitchFamily="34" charset="-122"/>
        </a:defRPr>
      </a:lvl5pPr>
      <a:lvl6pPr marL="2827655" indent="-257175" algn="l" rtl="0" fontAlgn="base">
        <a:lnSpc>
          <a:spcPct val="105000"/>
        </a:lnSpc>
        <a:spcBef>
          <a:spcPct val="25000"/>
        </a:spcBef>
        <a:spcAft>
          <a:spcPct val="0"/>
        </a:spcAft>
        <a:buClr>
          <a:srgbClr val="FF0000"/>
        </a:buClr>
        <a:buChar char="»"/>
        <a:defRPr sz="2265">
          <a:solidFill>
            <a:schemeClr val="tx1"/>
          </a:solidFill>
          <a:latin typeface="+mn-lt"/>
          <a:ea typeface="+mn-ea"/>
        </a:defRPr>
      </a:lvl6pPr>
      <a:lvl7pPr marL="3342005" indent="-257175" algn="l" rtl="0" fontAlgn="base">
        <a:lnSpc>
          <a:spcPct val="105000"/>
        </a:lnSpc>
        <a:spcBef>
          <a:spcPct val="25000"/>
        </a:spcBef>
        <a:spcAft>
          <a:spcPct val="0"/>
        </a:spcAft>
        <a:buClr>
          <a:srgbClr val="FF0000"/>
        </a:buClr>
        <a:buChar char="»"/>
        <a:defRPr sz="2265">
          <a:solidFill>
            <a:schemeClr val="tx1"/>
          </a:solidFill>
          <a:latin typeface="+mn-lt"/>
          <a:ea typeface="+mn-ea"/>
        </a:defRPr>
      </a:lvl7pPr>
      <a:lvl8pPr marL="3855720" indent="-257175" algn="l" rtl="0" fontAlgn="base">
        <a:lnSpc>
          <a:spcPct val="105000"/>
        </a:lnSpc>
        <a:spcBef>
          <a:spcPct val="25000"/>
        </a:spcBef>
        <a:spcAft>
          <a:spcPct val="0"/>
        </a:spcAft>
        <a:buClr>
          <a:srgbClr val="FF0000"/>
        </a:buClr>
        <a:buChar char="»"/>
        <a:defRPr sz="2265">
          <a:solidFill>
            <a:schemeClr val="tx1"/>
          </a:solidFill>
          <a:latin typeface="+mn-lt"/>
          <a:ea typeface="+mn-ea"/>
        </a:defRPr>
      </a:lvl8pPr>
      <a:lvl9pPr marL="4370070" indent="-257175" algn="l" rtl="0" fontAlgn="base">
        <a:lnSpc>
          <a:spcPct val="105000"/>
        </a:lnSpc>
        <a:spcBef>
          <a:spcPct val="25000"/>
        </a:spcBef>
        <a:spcAft>
          <a:spcPct val="0"/>
        </a:spcAft>
        <a:buClr>
          <a:srgbClr val="FF0000"/>
        </a:buClr>
        <a:buChar char="»"/>
        <a:defRPr sz="2265">
          <a:solidFill>
            <a:schemeClr val="tx1"/>
          </a:solidFill>
          <a:latin typeface="+mn-lt"/>
          <a:ea typeface="+mn-ea"/>
        </a:defRPr>
      </a:lvl9pPr>
    </p:bodyStyle>
    <p:otherStyle>
      <a:defPPr>
        <a:defRPr lang="zh-CN"/>
      </a:defPPr>
      <a:lvl1pPr marL="0" algn="l" defTabSz="1028065" rtl="0" eaLnBrk="1" latinLnBrk="0" hangingPunct="1">
        <a:defRPr sz="2000" kern="1200">
          <a:solidFill>
            <a:schemeClr val="tx1"/>
          </a:solidFill>
          <a:latin typeface="+mn-lt"/>
          <a:ea typeface="+mn-ea"/>
          <a:cs typeface="+mn-cs"/>
        </a:defRPr>
      </a:lvl1pPr>
      <a:lvl2pPr marL="514350" algn="l" defTabSz="1028065" rtl="0" eaLnBrk="1" latinLnBrk="0" hangingPunct="1">
        <a:defRPr sz="2000" kern="1200">
          <a:solidFill>
            <a:schemeClr val="tx1"/>
          </a:solidFill>
          <a:latin typeface="+mn-lt"/>
          <a:ea typeface="+mn-ea"/>
          <a:cs typeface="+mn-cs"/>
        </a:defRPr>
      </a:lvl2pPr>
      <a:lvl3pPr marL="1028065" algn="l" defTabSz="1028065" rtl="0" eaLnBrk="1" latinLnBrk="0" hangingPunct="1">
        <a:defRPr sz="2000" kern="1200">
          <a:solidFill>
            <a:schemeClr val="tx1"/>
          </a:solidFill>
          <a:latin typeface="+mn-lt"/>
          <a:ea typeface="+mn-ea"/>
          <a:cs typeface="+mn-cs"/>
        </a:defRPr>
      </a:lvl3pPr>
      <a:lvl4pPr marL="1542415" algn="l" defTabSz="1028065" rtl="0" eaLnBrk="1" latinLnBrk="0" hangingPunct="1">
        <a:defRPr sz="2000" kern="1200">
          <a:solidFill>
            <a:schemeClr val="tx1"/>
          </a:solidFill>
          <a:latin typeface="+mn-lt"/>
          <a:ea typeface="+mn-ea"/>
          <a:cs typeface="+mn-cs"/>
        </a:defRPr>
      </a:lvl4pPr>
      <a:lvl5pPr marL="2056765" algn="l" defTabSz="1028065" rtl="0" eaLnBrk="1" latinLnBrk="0" hangingPunct="1">
        <a:defRPr sz="2000" kern="1200">
          <a:solidFill>
            <a:schemeClr val="tx1"/>
          </a:solidFill>
          <a:latin typeface="+mn-lt"/>
          <a:ea typeface="+mn-ea"/>
          <a:cs typeface="+mn-cs"/>
        </a:defRPr>
      </a:lvl5pPr>
      <a:lvl6pPr marL="2570480" algn="l" defTabSz="1028065" rtl="0" eaLnBrk="1" latinLnBrk="0" hangingPunct="1">
        <a:defRPr sz="2000" kern="1200">
          <a:solidFill>
            <a:schemeClr val="tx1"/>
          </a:solidFill>
          <a:latin typeface="+mn-lt"/>
          <a:ea typeface="+mn-ea"/>
          <a:cs typeface="+mn-cs"/>
        </a:defRPr>
      </a:lvl6pPr>
      <a:lvl7pPr marL="3084830" algn="l" defTabSz="1028065" rtl="0" eaLnBrk="1" latinLnBrk="0" hangingPunct="1">
        <a:defRPr sz="2000" kern="1200">
          <a:solidFill>
            <a:schemeClr val="tx1"/>
          </a:solidFill>
          <a:latin typeface="+mn-lt"/>
          <a:ea typeface="+mn-ea"/>
          <a:cs typeface="+mn-cs"/>
        </a:defRPr>
      </a:lvl7pPr>
      <a:lvl8pPr marL="3599180" algn="l" defTabSz="1028065" rtl="0" eaLnBrk="1" latinLnBrk="0" hangingPunct="1">
        <a:defRPr sz="2000" kern="1200">
          <a:solidFill>
            <a:schemeClr val="tx1"/>
          </a:solidFill>
          <a:latin typeface="+mn-lt"/>
          <a:ea typeface="+mn-ea"/>
          <a:cs typeface="+mn-cs"/>
        </a:defRPr>
      </a:lvl8pPr>
      <a:lvl9pPr marL="4112895" algn="l" defTabSz="102806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9" name="图片 18"/>
          <p:cNvPicPr>
            <a:picLocks noChangeAspect="1"/>
          </p:cNvPicPr>
          <p:nvPr/>
        </p:nvPicPr>
        <p:blipFill rotWithShape="1">
          <a:blip r:embed="rId1">
            <a:extLst>
              <a:ext uri="{28A0092B-C50C-407E-A947-70E740481C1C}">
                <a14:useLocalDpi xmlns:a14="http://schemas.microsoft.com/office/drawing/2010/main" val="0"/>
              </a:ext>
            </a:extLst>
          </a:blip>
          <a:srcRect t="4117" b="8105"/>
          <a:stretch>
            <a:fillRect/>
          </a:stretch>
        </p:blipFill>
        <p:spPr>
          <a:xfrm>
            <a:off x="0" y="-14707"/>
            <a:ext cx="12192000" cy="7012615"/>
          </a:xfrm>
          <a:prstGeom prst="rect">
            <a:avLst/>
          </a:prstGeom>
        </p:spPr>
      </p:pic>
      <p:sp>
        <p:nvSpPr>
          <p:cNvPr id="3" name="文本框 2"/>
          <p:cNvSpPr txBox="1"/>
          <p:nvPr/>
        </p:nvSpPr>
        <p:spPr>
          <a:xfrm>
            <a:off x="3054141" y="4640198"/>
            <a:ext cx="6083717" cy="1862048"/>
          </a:xfrm>
          <a:prstGeom prst="rect">
            <a:avLst/>
          </a:prstGeom>
          <a:noFill/>
          <a:effectLst>
            <a:glow rad="152400">
              <a:srgbClr val="C00000"/>
            </a:glow>
            <a:outerShdw blurRad="177800" dist="50800" dir="5400000" algn="ctr" rotWithShape="0">
              <a:srgbClr val="C00000"/>
            </a:outerShdw>
          </a:effectLst>
        </p:spPr>
        <p:txBody>
          <a:bodyPr wrap="none" rtlCol="0">
            <a:spAutoFit/>
          </a:bodyPr>
          <a:lstStyle/>
          <a:p>
            <a:pPr algn="ctr"/>
            <a:r>
              <a:rPr lang="zh-CN" altLang="en-US" sz="11500" dirty="0">
                <a:solidFill>
                  <a:schemeClr val="bg1"/>
                </a:solidFill>
                <a:effectLst>
                  <a:glow rad="63500">
                    <a:schemeClr val="tx1">
                      <a:alpha val="40000"/>
                    </a:schemeClr>
                  </a:glow>
                </a:effectLst>
                <a:latin typeface="造字工房劲黑（非商用）常规体" pitchFamily="50" charset="-122"/>
                <a:ea typeface="造字工房劲黑（非商用）常规体" pitchFamily="50" charset="-122"/>
              </a:rPr>
              <a:t>营销体系</a:t>
            </a:r>
            <a:endParaRPr lang="en-US" altLang="zh-CN" sz="11500" dirty="0">
              <a:solidFill>
                <a:schemeClr val="bg1"/>
              </a:solidFill>
              <a:effectLst>
                <a:glow rad="63500">
                  <a:schemeClr val="tx1">
                    <a:alpha val="40000"/>
                  </a:schemeClr>
                </a:glow>
              </a:effectLst>
              <a:latin typeface="造字工房劲黑（非商用）常规体" pitchFamily="50" charset="-122"/>
              <a:ea typeface="造字工房劲黑（非商用）常规体" pitchFamily="50" charset="-122"/>
            </a:endParaRPr>
          </a:p>
        </p:txBody>
      </p:sp>
      <p:grpSp>
        <p:nvGrpSpPr>
          <p:cNvPr id="5" name="Group 127"/>
          <p:cNvGrpSpPr/>
          <p:nvPr/>
        </p:nvGrpSpPr>
        <p:grpSpPr>
          <a:xfrm>
            <a:off x="5247267" y="1303564"/>
            <a:ext cx="1697465" cy="1421607"/>
            <a:chOff x="2141517" y="2373325"/>
            <a:chExt cx="476251" cy="314325"/>
          </a:xfrm>
          <a:solidFill>
            <a:srgbClr val="CCFF33">
              <a:alpha val="46000"/>
            </a:srgbClr>
          </a:solidFill>
        </p:grpSpPr>
        <p:sp>
          <p:nvSpPr>
            <p:cNvPr id="7" name="Rectangle 22"/>
            <p:cNvSpPr>
              <a:spLocks noChangeArrowheads="1"/>
            </p:cNvSpPr>
            <p:nvPr/>
          </p:nvSpPr>
          <p:spPr bwMode="auto">
            <a:xfrm>
              <a:off x="2200255" y="2678125"/>
              <a:ext cx="387350" cy="9525"/>
            </a:xfrm>
            <a:prstGeom prst="rect">
              <a:avLst/>
            </a:prstGeom>
            <a:grpFill/>
            <a:ln w="9525">
              <a:noFill/>
              <a:miter lim="800000"/>
            </a:ln>
          </p:spPr>
          <p:txBody>
            <a:bodyPr lIns="121920" tIns="60960" rIns="121920" bIns="60960"/>
            <a:lstStyle/>
            <a:p>
              <a:pPr eaLnBrk="1" fontAlgn="auto" hangingPunct="1">
                <a:spcBef>
                  <a:spcPts val="0"/>
                </a:spcBef>
                <a:spcAft>
                  <a:spcPts val="0"/>
                </a:spcAft>
                <a:defRPr/>
              </a:pPr>
              <a:endParaRPr lang="en-US" sz="3200">
                <a:latin typeface="+mn-ea"/>
                <a:ea typeface="+mn-ea"/>
              </a:endParaRPr>
            </a:p>
          </p:txBody>
        </p:sp>
        <p:sp>
          <p:nvSpPr>
            <p:cNvPr id="8" name="Rectangle 23"/>
            <p:cNvSpPr>
              <a:spLocks noChangeArrowheads="1"/>
            </p:cNvSpPr>
            <p:nvPr/>
          </p:nvSpPr>
          <p:spPr bwMode="auto">
            <a:xfrm>
              <a:off x="2517755" y="2468575"/>
              <a:ext cx="69850" cy="209550"/>
            </a:xfrm>
            <a:prstGeom prst="rect">
              <a:avLst/>
            </a:prstGeom>
            <a:grpFill/>
            <a:ln w="9525">
              <a:noFill/>
              <a:miter lim="800000"/>
            </a:ln>
          </p:spPr>
          <p:txBody>
            <a:bodyPr lIns="121920" tIns="60960" rIns="121920" bIns="60960"/>
            <a:lstStyle/>
            <a:p>
              <a:pPr eaLnBrk="1" fontAlgn="auto" hangingPunct="1">
                <a:spcBef>
                  <a:spcPts val="0"/>
                </a:spcBef>
                <a:spcAft>
                  <a:spcPts val="0"/>
                </a:spcAft>
                <a:defRPr/>
              </a:pPr>
              <a:endParaRPr lang="en-US" sz="3200">
                <a:latin typeface="+mn-ea"/>
                <a:ea typeface="+mn-ea"/>
              </a:endParaRPr>
            </a:p>
          </p:txBody>
        </p:sp>
        <p:sp>
          <p:nvSpPr>
            <p:cNvPr id="9" name="Rectangle 24"/>
            <p:cNvSpPr>
              <a:spLocks noChangeArrowheads="1"/>
            </p:cNvSpPr>
            <p:nvPr/>
          </p:nvSpPr>
          <p:spPr bwMode="auto">
            <a:xfrm>
              <a:off x="2438380" y="2547950"/>
              <a:ext cx="69850" cy="130175"/>
            </a:xfrm>
            <a:prstGeom prst="rect">
              <a:avLst/>
            </a:prstGeom>
            <a:grpFill/>
            <a:ln w="9525">
              <a:noFill/>
              <a:miter lim="800000"/>
            </a:ln>
          </p:spPr>
          <p:txBody>
            <a:bodyPr lIns="121920" tIns="60960" rIns="121920" bIns="60960"/>
            <a:lstStyle/>
            <a:p>
              <a:pPr eaLnBrk="1" fontAlgn="auto" hangingPunct="1">
                <a:spcBef>
                  <a:spcPts val="0"/>
                </a:spcBef>
                <a:spcAft>
                  <a:spcPts val="0"/>
                </a:spcAft>
                <a:defRPr/>
              </a:pPr>
              <a:endParaRPr lang="en-US" sz="3200">
                <a:latin typeface="+mn-ea"/>
                <a:ea typeface="+mn-ea"/>
              </a:endParaRPr>
            </a:p>
          </p:txBody>
        </p:sp>
        <p:sp>
          <p:nvSpPr>
            <p:cNvPr id="10" name="Rectangle 25"/>
            <p:cNvSpPr>
              <a:spLocks noChangeArrowheads="1"/>
            </p:cNvSpPr>
            <p:nvPr/>
          </p:nvSpPr>
          <p:spPr bwMode="auto">
            <a:xfrm>
              <a:off x="2359005" y="2592400"/>
              <a:ext cx="69850" cy="85725"/>
            </a:xfrm>
            <a:prstGeom prst="rect">
              <a:avLst/>
            </a:prstGeom>
            <a:grpFill/>
            <a:ln w="9525">
              <a:noFill/>
              <a:miter lim="800000"/>
            </a:ln>
          </p:spPr>
          <p:txBody>
            <a:bodyPr lIns="121920" tIns="60960" rIns="121920" bIns="60960"/>
            <a:lstStyle/>
            <a:p>
              <a:pPr eaLnBrk="1" fontAlgn="auto" hangingPunct="1">
                <a:spcBef>
                  <a:spcPts val="0"/>
                </a:spcBef>
                <a:spcAft>
                  <a:spcPts val="0"/>
                </a:spcAft>
                <a:defRPr/>
              </a:pPr>
              <a:endParaRPr lang="en-US" sz="3200">
                <a:latin typeface="+mn-ea"/>
                <a:ea typeface="+mn-ea"/>
              </a:endParaRPr>
            </a:p>
          </p:txBody>
        </p:sp>
        <p:sp>
          <p:nvSpPr>
            <p:cNvPr id="11" name="Rectangle 26"/>
            <p:cNvSpPr>
              <a:spLocks noChangeArrowheads="1"/>
            </p:cNvSpPr>
            <p:nvPr/>
          </p:nvSpPr>
          <p:spPr bwMode="auto">
            <a:xfrm>
              <a:off x="2279630" y="2551125"/>
              <a:ext cx="69850" cy="127000"/>
            </a:xfrm>
            <a:prstGeom prst="rect">
              <a:avLst/>
            </a:prstGeom>
            <a:grpFill/>
            <a:ln w="9525">
              <a:noFill/>
              <a:miter lim="800000"/>
            </a:ln>
          </p:spPr>
          <p:txBody>
            <a:bodyPr lIns="121920" tIns="60960" rIns="121920" bIns="60960"/>
            <a:lstStyle/>
            <a:p>
              <a:pPr eaLnBrk="1" fontAlgn="auto" hangingPunct="1">
                <a:spcBef>
                  <a:spcPts val="0"/>
                </a:spcBef>
                <a:spcAft>
                  <a:spcPts val="0"/>
                </a:spcAft>
                <a:defRPr/>
              </a:pPr>
              <a:endParaRPr lang="en-US" sz="3200">
                <a:latin typeface="+mn-ea"/>
                <a:ea typeface="+mn-ea"/>
              </a:endParaRPr>
            </a:p>
          </p:txBody>
        </p:sp>
        <p:sp>
          <p:nvSpPr>
            <p:cNvPr id="12" name="Rectangle 27"/>
            <p:cNvSpPr>
              <a:spLocks noChangeArrowheads="1"/>
            </p:cNvSpPr>
            <p:nvPr/>
          </p:nvSpPr>
          <p:spPr bwMode="auto">
            <a:xfrm>
              <a:off x="2200255" y="2587637"/>
              <a:ext cx="68263" cy="90488"/>
            </a:xfrm>
            <a:prstGeom prst="rect">
              <a:avLst/>
            </a:prstGeom>
            <a:grpFill/>
            <a:ln w="9525">
              <a:noFill/>
              <a:miter lim="800000"/>
            </a:ln>
          </p:spPr>
          <p:txBody>
            <a:bodyPr lIns="121920" tIns="60960" rIns="121920" bIns="60960"/>
            <a:lstStyle/>
            <a:p>
              <a:pPr eaLnBrk="1" fontAlgn="auto" hangingPunct="1">
                <a:spcBef>
                  <a:spcPts val="0"/>
                </a:spcBef>
                <a:spcAft>
                  <a:spcPts val="0"/>
                </a:spcAft>
                <a:defRPr/>
              </a:pPr>
              <a:endParaRPr lang="en-US" sz="3200">
                <a:latin typeface="+mn-ea"/>
                <a:ea typeface="+mn-ea"/>
              </a:endParaRPr>
            </a:p>
          </p:txBody>
        </p:sp>
        <p:sp>
          <p:nvSpPr>
            <p:cNvPr id="13" name="Freeform 28"/>
            <p:cNvSpPr/>
            <p:nvPr/>
          </p:nvSpPr>
          <p:spPr bwMode="auto">
            <a:xfrm>
              <a:off x="2141517" y="2559062"/>
              <a:ext cx="36513" cy="38100"/>
            </a:xfrm>
            <a:custGeom>
              <a:avLst/>
              <a:gdLst/>
              <a:ahLst/>
              <a:cxnLst>
                <a:cxn ang="0">
                  <a:pos x="22" y="0"/>
                </a:cxn>
                <a:cxn ang="0">
                  <a:pos x="22" y="0"/>
                </a:cxn>
                <a:cxn ang="0">
                  <a:pos x="27" y="0"/>
                </a:cxn>
                <a:cxn ang="0">
                  <a:pos x="32" y="1"/>
                </a:cxn>
                <a:cxn ang="0">
                  <a:pos x="36" y="3"/>
                </a:cxn>
                <a:cxn ang="0">
                  <a:pos x="40" y="7"/>
                </a:cxn>
                <a:cxn ang="0">
                  <a:pos x="42" y="10"/>
                </a:cxn>
                <a:cxn ang="0">
                  <a:pos x="45" y="15"/>
                </a:cxn>
                <a:cxn ang="0">
                  <a:pos x="46" y="18"/>
                </a:cxn>
                <a:cxn ang="0">
                  <a:pos x="46" y="23"/>
                </a:cxn>
                <a:cxn ang="0">
                  <a:pos x="46" y="23"/>
                </a:cxn>
                <a:cxn ang="0">
                  <a:pos x="46" y="28"/>
                </a:cxn>
                <a:cxn ang="0">
                  <a:pos x="45" y="32"/>
                </a:cxn>
                <a:cxn ang="0">
                  <a:pos x="42" y="36"/>
                </a:cxn>
                <a:cxn ang="0">
                  <a:pos x="40" y="39"/>
                </a:cxn>
                <a:cxn ang="0">
                  <a:pos x="36" y="43"/>
                </a:cxn>
                <a:cxn ang="0">
                  <a:pos x="32" y="44"/>
                </a:cxn>
                <a:cxn ang="0">
                  <a:pos x="27" y="45"/>
                </a:cxn>
                <a:cxn ang="0">
                  <a:pos x="22" y="47"/>
                </a:cxn>
                <a:cxn ang="0">
                  <a:pos x="22" y="47"/>
                </a:cxn>
                <a:cxn ang="0">
                  <a:pos x="19" y="45"/>
                </a:cxn>
                <a:cxn ang="0">
                  <a:pos x="14" y="44"/>
                </a:cxn>
                <a:cxn ang="0">
                  <a:pos x="10" y="43"/>
                </a:cxn>
                <a:cxn ang="0">
                  <a:pos x="6" y="39"/>
                </a:cxn>
                <a:cxn ang="0">
                  <a:pos x="4" y="36"/>
                </a:cxn>
                <a:cxn ang="0">
                  <a:pos x="1" y="32"/>
                </a:cxn>
                <a:cxn ang="0">
                  <a:pos x="0" y="28"/>
                </a:cxn>
                <a:cxn ang="0">
                  <a:pos x="0" y="23"/>
                </a:cxn>
                <a:cxn ang="0">
                  <a:pos x="0" y="23"/>
                </a:cxn>
                <a:cxn ang="0">
                  <a:pos x="0" y="18"/>
                </a:cxn>
                <a:cxn ang="0">
                  <a:pos x="1" y="15"/>
                </a:cxn>
                <a:cxn ang="0">
                  <a:pos x="4" y="10"/>
                </a:cxn>
                <a:cxn ang="0">
                  <a:pos x="6" y="7"/>
                </a:cxn>
                <a:cxn ang="0">
                  <a:pos x="10" y="3"/>
                </a:cxn>
                <a:cxn ang="0">
                  <a:pos x="14" y="1"/>
                </a:cxn>
                <a:cxn ang="0">
                  <a:pos x="19" y="0"/>
                </a:cxn>
                <a:cxn ang="0">
                  <a:pos x="22" y="0"/>
                </a:cxn>
                <a:cxn ang="0">
                  <a:pos x="22" y="0"/>
                </a:cxn>
              </a:cxnLst>
              <a:rect l="0" t="0" r="r" b="b"/>
              <a:pathLst>
                <a:path w="46" h="47">
                  <a:moveTo>
                    <a:pt x="22" y="0"/>
                  </a:moveTo>
                  <a:lnTo>
                    <a:pt x="22" y="0"/>
                  </a:lnTo>
                  <a:lnTo>
                    <a:pt x="27" y="0"/>
                  </a:lnTo>
                  <a:lnTo>
                    <a:pt x="32" y="1"/>
                  </a:lnTo>
                  <a:lnTo>
                    <a:pt x="36" y="3"/>
                  </a:lnTo>
                  <a:lnTo>
                    <a:pt x="40" y="7"/>
                  </a:lnTo>
                  <a:lnTo>
                    <a:pt x="42" y="10"/>
                  </a:lnTo>
                  <a:lnTo>
                    <a:pt x="45" y="15"/>
                  </a:lnTo>
                  <a:lnTo>
                    <a:pt x="46" y="18"/>
                  </a:lnTo>
                  <a:lnTo>
                    <a:pt x="46" y="23"/>
                  </a:lnTo>
                  <a:lnTo>
                    <a:pt x="46" y="23"/>
                  </a:lnTo>
                  <a:lnTo>
                    <a:pt x="46" y="28"/>
                  </a:lnTo>
                  <a:lnTo>
                    <a:pt x="45" y="32"/>
                  </a:lnTo>
                  <a:lnTo>
                    <a:pt x="42" y="36"/>
                  </a:lnTo>
                  <a:lnTo>
                    <a:pt x="40" y="39"/>
                  </a:lnTo>
                  <a:lnTo>
                    <a:pt x="36" y="43"/>
                  </a:lnTo>
                  <a:lnTo>
                    <a:pt x="32" y="44"/>
                  </a:lnTo>
                  <a:lnTo>
                    <a:pt x="27" y="45"/>
                  </a:lnTo>
                  <a:lnTo>
                    <a:pt x="22" y="47"/>
                  </a:lnTo>
                  <a:lnTo>
                    <a:pt x="22" y="47"/>
                  </a:lnTo>
                  <a:lnTo>
                    <a:pt x="19" y="45"/>
                  </a:lnTo>
                  <a:lnTo>
                    <a:pt x="14" y="44"/>
                  </a:lnTo>
                  <a:lnTo>
                    <a:pt x="10" y="43"/>
                  </a:lnTo>
                  <a:lnTo>
                    <a:pt x="6" y="39"/>
                  </a:lnTo>
                  <a:lnTo>
                    <a:pt x="4" y="36"/>
                  </a:lnTo>
                  <a:lnTo>
                    <a:pt x="1" y="32"/>
                  </a:lnTo>
                  <a:lnTo>
                    <a:pt x="0" y="28"/>
                  </a:lnTo>
                  <a:lnTo>
                    <a:pt x="0" y="23"/>
                  </a:lnTo>
                  <a:lnTo>
                    <a:pt x="0" y="23"/>
                  </a:lnTo>
                  <a:lnTo>
                    <a:pt x="0" y="18"/>
                  </a:lnTo>
                  <a:lnTo>
                    <a:pt x="1" y="15"/>
                  </a:lnTo>
                  <a:lnTo>
                    <a:pt x="4" y="10"/>
                  </a:lnTo>
                  <a:lnTo>
                    <a:pt x="6" y="7"/>
                  </a:lnTo>
                  <a:lnTo>
                    <a:pt x="10" y="3"/>
                  </a:lnTo>
                  <a:lnTo>
                    <a:pt x="14" y="1"/>
                  </a:lnTo>
                  <a:lnTo>
                    <a:pt x="19" y="0"/>
                  </a:lnTo>
                  <a:lnTo>
                    <a:pt x="22" y="0"/>
                  </a:lnTo>
                  <a:lnTo>
                    <a:pt x="22" y="0"/>
                  </a:lnTo>
                  <a:close/>
                </a:path>
              </a:pathLst>
            </a:custGeom>
            <a:grpFill/>
            <a:ln w="9525">
              <a:noFill/>
              <a:round/>
            </a:ln>
          </p:spPr>
          <p:txBody>
            <a:bodyPr lIns="121920" tIns="60960" rIns="121920" bIns="60960"/>
            <a:lstStyle/>
            <a:p>
              <a:pPr eaLnBrk="1" fontAlgn="auto" hangingPunct="1">
                <a:spcBef>
                  <a:spcPts val="0"/>
                </a:spcBef>
                <a:spcAft>
                  <a:spcPts val="0"/>
                </a:spcAft>
                <a:defRPr/>
              </a:pPr>
              <a:endParaRPr lang="en-US" sz="3200">
                <a:latin typeface="+mn-ea"/>
                <a:ea typeface="+mn-ea"/>
              </a:endParaRPr>
            </a:p>
          </p:txBody>
        </p:sp>
        <p:sp>
          <p:nvSpPr>
            <p:cNvPr id="14" name="Freeform 29"/>
            <p:cNvSpPr/>
            <p:nvPr/>
          </p:nvSpPr>
          <p:spPr bwMode="auto">
            <a:xfrm>
              <a:off x="2568555" y="2373325"/>
              <a:ext cx="49213" cy="47625"/>
            </a:xfrm>
            <a:custGeom>
              <a:avLst/>
              <a:gdLst/>
              <a:ahLst/>
              <a:cxnLst>
                <a:cxn ang="0">
                  <a:pos x="62" y="0"/>
                </a:cxn>
                <a:cxn ang="0">
                  <a:pos x="0" y="1"/>
                </a:cxn>
                <a:cxn ang="0">
                  <a:pos x="22" y="29"/>
                </a:cxn>
                <a:cxn ang="0">
                  <a:pos x="43" y="59"/>
                </a:cxn>
                <a:cxn ang="0">
                  <a:pos x="62" y="0"/>
                </a:cxn>
              </a:cxnLst>
              <a:rect l="0" t="0" r="r" b="b"/>
              <a:pathLst>
                <a:path w="62" h="59">
                  <a:moveTo>
                    <a:pt x="62" y="0"/>
                  </a:moveTo>
                  <a:lnTo>
                    <a:pt x="0" y="1"/>
                  </a:lnTo>
                  <a:lnTo>
                    <a:pt x="22" y="29"/>
                  </a:lnTo>
                  <a:lnTo>
                    <a:pt x="43" y="59"/>
                  </a:lnTo>
                  <a:lnTo>
                    <a:pt x="62" y="0"/>
                  </a:lnTo>
                  <a:close/>
                </a:path>
              </a:pathLst>
            </a:custGeom>
            <a:grpFill/>
            <a:ln w="9525">
              <a:noFill/>
              <a:round/>
            </a:ln>
          </p:spPr>
          <p:txBody>
            <a:bodyPr lIns="121920" tIns="60960" rIns="121920" bIns="60960"/>
            <a:lstStyle/>
            <a:p>
              <a:pPr eaLnBrk="1" fontAlgn="auto" hangingPunct="1">
                <a:spcBef>
                  <a:spcPts val="0"/>
                </a:spcBef>
                <a:spcAft>
                  <a:spcPts val="0"/>
                </a:spcAft>
                <a:defRPr/>
              </a:pPr>
              <a:endParaRPr lang="en-US" sz="3200">
                <a:latin typeface="+mn-ea"/>
                <a:ea typeface="+mn-ea"/>
              </a:endParaRPr>
            </a:p>
          </p:txBody>
        </p:sp>
        <p:sp>
          <p:nvSpPr>
            <p:cNvPr id="15" name="Freeform 30"/>
            <p:cNvSpPr/>
            <p:nvPr/>
          </p:nvSpPr>
          <p:spPr bwMode="auto">
            <a:xfrm>
              <a:off x="2176442" y="2397137"/>
              <a:ext cx="404813" cy="169863"/>
            </a:xfrm>
            <a:custGeom>
              <a:avLst/>
              <a:gdLst/>
              <a:ahLst/>
              <a:cxnLst>
                <a:cxn ang="0">
                  <a:pos x="0" y="204"/>
                </a:cxn>
                <a:cxn ang="0">
                  <a:pos x="176" y="73"/>
                </a:cxn>
                <a:cxn ang="0">
                  <a:pos x="182" y="70"/>
                </a:cxn>
                <a:cxn ang="0">
                  <a:pos x="186" y="75"/>
                </a:cxn>
                <a:cxn ang="0">
                  <a:pos x="270" y="174"/>
                </a:cxn>
                <a:cxn ang="0">
                  <a:pos x="502" y="0"/>
                </a:cxn>
                <a:cxn ang="0">
                  <a:pos x="507" y="7"/>
                </a:cxn>
                <a:cxn ang="0">
                  <a:pos x="511" y="12"/>
                </a:cxn>
                <a:cxn ang="0">
                  <a:pos x="274" y="190"/>
                </a:cxn>
                <a:cxn ang="0">
                  <a:pos x="268" y="193"/>
                </a:cxn>
                <a:cxn ang="0">
                  <a:pos x="263" y="188"/>
                </a:cxn>
                <a:cxn ang="0">
                  <a:pos x="180" y="89"/>
                </a:cxn>
                <a:cxn ang="0">
                  <a:pos x="9" y="216"/>
                </a:cxn>
                <a:cxn ang="0">
                  <a:pos x="9" y="216"/>
                </a:cxn>
                <a:cxn ang="0">
                  <a:pos x="5" y="209"/>
                </a:cxn>
                <a:cxn ang="0">
                  <a:pos x="0" y="204"/>
                </a:cxn>
                <a:cxn ang="0">
                  <a:pos x="0" y="204"/>
                </a:cxn>
              </a:cxnLst>
              <a:rect l="0" t="0" r="r" b="b"/>
              <a:pathLst>
                <a:path w="511" h="216">
                  <a:moveTo>
                    <a:pt x="0" y="204"/>
                  </a:moveTo>
                  <a:lnTo>
                    <a:pt x="176" y="73"/>
                  </a:lnTo>
                  <a:lnTo>
                    <a:pt x="182" y="70"/>
                  </a:lnTo>
                  <a:lnTo>
                    <a:pt x="186" y="75"/>
                  </a:lnTo>
                  <a:lnTo>
                    <a:pt x="270" y="174"/>
                  </a:lnTo>
                  <a:lnTo>
                    <a:pt x="502" y="0"/>
                  </a:lnTo>
                  <a:lnTo>
                    <a:pt x="507" y="7"/>
                  </a:lnTo>
                  <a:lnTo>
                    <a:pt x="511" y="12"/>
                  </a:lnTo>
                  <a:lnTo>
                    <a:pt x="274" y="190"/>
                  </a:lnTo>
                  <a:lnTo>
                    <a:pt x="268" y="193"/>
                  </a:lnTo>
                  <a:lnTo>
                    <a:pt x="263" y="188"/>
                  </a:lnTo>
                  <a:lnTo>
                    <a:pt x="180" y="89"/>
                  </a:lnTo>
                  <a:lnTo>
                    <a:pt x="9" y="216"/>
                  </a:lnTo>
                  <a:lnTo>
                    <a:pt x="9" y="216"/>
                  </a:lnTo>
                  <a:lnTo>
                    <a:pt x="5" y="209"/>
                  </a:lnTo>
                  <a:lnTo>
                    <a:pt x="0" y="204"/>
                  </a:lnTo>
                  <a:lnTo>
                    <a:pt x="0" y="204"/>
                  </a:lnTo>
                  <a:close/>
                </a:path>
              </a:pathLst>
            </a:custGeom>
            <a:grpFill/>
            <a:ln w="9525">
              <a:noFill/>
              <a:round/>
            </a:ln>
          </p:spPr>
          <p:txBody>
            <a:bodyPr lIns="121920" tIns="60960" rIns="121920" bIns="60960"/>
            <a:lstStyle/>
            <a:p>
              <a:pPr eaLnBrk="1" fontAlgn="auto" hangingPunct="1">
                <a:spcBef>
                  <a:spcPts val="0"/>
                </a:spcBef>
                <a:spcAft>
                  <a:spcPts val="0"/>
                </a:spcAft>
                <a:defRPr/>
              </a:pPr>
              <a:endParaRPr lang="en-US" sz="3200">
                <a:latin typeface="+mn-ea"/>
                <a:ea typeface="+mn-ea"/>
              </a:endParaRPr>
            </a:p>
          </p:txBody>
        </p:sp>
      </p:grpSp>
      <p:sp>
        <p:nvSpPr>
          <p:cNvPr id="20" name="等腰三角形 19"/>
          <p:cNvSpPr/>
          <p:nvPr/>
        </p:nvSpPr>
        <p:spPr>
          <a:xfrm>
            <a:off x="3248722" y="-4837"/>
            <a:ext cx="5701990" cy="4645035"/>
          </a:xfrm>
          <a:prstGeom prst="triangle">
            <a:avLst/>
          </a:prstGeom>
          <a:noFill/>
          <a:ln>
            <a:solidFill>
              <a:schemeClr val="accent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p:cNvSpPr txBox="1"/>
          <p:nvPr/>
        </p:nvSpPr>
        <p:spPr>
          <a:xfrm>
            <a:off x="4579827" y="2993545"/>
            <a:ext cx="3134191" cy="1862048"/>
          </a:xfrm>
          <a:prstGeom prst="rect">
            <a:avLst/>
          </a:prstGeom>
          <a:noFill/>
          <a:effectLst>
            <a:glow rad="152400">
              <a:srgbClr val="C00000"/>
            </a:glow>
            <a:outerShdw blurRad="177800" dist="50800" dir="5400000" algn="ctr" rotWithShape="0">
              <a:srgbClr val="C00000"/>
            </a:outerShdw>
          </a:effectLst>
        </p:spPr>
        <p:txBody>
          <a:bodyPr wrap="none" rtlCol="0">
            <a:spAutoFit/>
          </a:bodyPr>
          <a:lstStyle/>
          <a:p>
            <a:pPr algn="ctr"/>
            <a:r>
              <a:rPr lang="zh-CN" altLang="en-US" sz="11500" dirty="0">
                <a:solidFill>
                  <a:srgbClr val="FF0000"/>
                </a:solidFill>
                <a:effectLst>
                  <a:glow rad="63500">
                    <a:schemeClr val="tx1">
                      <a:alpha val="40000"/>
                    </a:schemeClr>
                  </a:glow>
                </a:effectLst>
                <a:latin typeface="造字工房劲黑（非商用）常规体" pitchFamily="50" charset="-122"/>
                <a:ea typeface="造字工房劲黑（非商用）常规体" pitchFamily="50" charset="-122"/>
              </a:rPr>
              <a:t>构建</a:t>
            </a:r>
            <a:endParaRPr lang="en-US" altLang="zh-CN" sz="11500" dirty="0">
              <a:solidFill>
                <a:srgbClr val="FF0000"/>
              </a:solidFill>
              <a:effectLst>
                <a:glow rad="63500">
                  <a:schemeClr val="tx1">
                    <a:alpha val="40000"/>
                  </a:schemeClr>
                </a:glow>
              </a:effectLst>
              <a:latin typeface="造字工房劲黑（非商用）常规体" pitchFamily="50" charset="-122"/>
              <a:ea typeface="造字工房劲黑（非商用）常规体" pitchFamily="50"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ChangeArrowheads="1"/>
          </p:cNvSpPr>
          <p:nvPr/>
        </p:nvSpPr>
        <p:spPr bwMode="gray">
          <a:xfrm>
            <a:off x="6096000" y="1221318"/>
            <a:ext cx="4489451" cy="1022349"/>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21859" name="Rectangle 3"/>
          <p:cNvSpPr>
            <a:spLocks noChangeArrowheads="1"/>
          </p:cNvSpPr>
          <p:nvPr/>
        </p:nvSpPr>
        <p:spPr bwMode="gray">
          <a:xfrm>
            <a:off x="6096000" y="2279651"/>
            <a:ext cx="4489451" cy="1022349"/>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21860" name="Rectangle 4"/>
          <p:cNvSpPr>
            <a:spLocks noChangeArrowheads="1"/>
          </p:cNvSpPr>
          <p:nvPr/>
        </p:nvSpPr>
        <p:spPr bwMode="gray">
          <a:xfrm>
            <a:off x="6096000" y="3346451"/>
            <a:ext cx="4489451" cy="1022349"/>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21861" name="Rectangle 173"/>
          <p:cNvSpPr>
            <a:spLocks noChangeArrowheads="1"/>
          </p:cNvSpPr>
          <p:nvPr/>
        </p:nvSpPr>
        <p:spPr bwMode="gray">
          <a:xfrm>
            <a:off x="4847167" y="1221318"/>
            <a:ext cx="1559984" cy="1022349"/>
          </a:xfrm>
          <a:prstGeom prst="rect">
            <a:avLst/>
          </a:prstGeom>
          <a:solidFill>
            <a:srgbClr val="7030A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21862" name="Rectangle 174"/>
          <p:cNvSpPr>
            <a:spLocks noChangeArrowheads="1"/>
          </p:cNvSpPr>
          <p:nvPr/>
        </p:nvSpPr>
        <p:spPr bwMode="gray">
          <a:xfrm>
            <a:off x="4847167" y="2279651"/>
            <a:ext cx="1559984" cy="1022349"/>
          </a:xfrm>
          <a:prstGeom prst="rect">
            <a:avLst/>
          </a:prstGeom>
          <a:solidFill>
            <a:srgbClr val="00B05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21863" name="Rectangle 175"/>
          <p:cNvSpPr>
            <a:spLocks noChangeArrowheads="1"/>
          </p:cNvSpPr>
          <p:nvPr/>
        </p:nvSpPr>
        <p:spPr bwMode="gray">
          <a:xfrm>
            <a:off x="4847167" y="3346451"/>
            <a:ext cx="1559984" cy="1022349"/>
          </a:xfrm>
          <a:prstGeom prst="rect">
            <a:avLst/>
          </a:prstGeom>
          <a:solidFill>
            <a:srgbClr val="7030A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21864" name="Rectangle 176"/>
          <p:cNvSpPr>
            <a:spLocks noChangeArrowheads="1"/>
          </p:cNvSpPr>
          <p:nvPr/>
        </p:nvSpPr>
        <p:spPr bwMode="white">
          <a:xfrm>
            <a:off x="4880118" y="1462618"/>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2400" b="1" dirty="0">
                <a:solidFill>
                  <a:srgbClr val="FFFFFF"/>
                </a:solidFill>
                <a:latin typeface="微软雅黑" panose="020B0503020204020204" pitchFamily="34" charset="-122"/>
                <a:ea typeface="微软雅黑" panose="020B0503020204020204" pitchFamily="34" charset="-122"/>
              </a:rPr>
              <a:t>渠道分析</a:t>
            </a:r>
            <a:endParaRPr lang="en-US" altLang="zh-CN" sz="2400" b="1" dirty="0">
              <a:solidFill>
                <a:srgbClr val="FFFFFF"/>
              </a:solidFill>
              <a:latin typeface="微软雅黑" panose="020B0503020204020204" pitchFamily="34" charset="-122"/>
              <a:ea typeface="微软雅黑" panose="020B0503020204020204" pitchFamily="34" charset="-122"/>
            </a:endParaRPr>
          </a:p>
        </p:txBody>
      </p:sp>
      <p:sp>
        <p:nvSpPr>
          <p:cNvPr id="121865" name="Rectangle 177"/>
          <p:cNvSpPr>
            <a:spLocks noChangeArrowheads="1"/>
          </p:cNvSpPr>
          <p:nvPr/>
        </p:nvSpPr>
        <p:spPr bwMode="white">
          <a:xfrm>
            <a:off x="4837783" y="2567518"/>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2400" b="1" dirty="0">
                <a:solidFill>
                  <a:srgbClr val="FFFFFF"/>
                </a:solidFill>
                <a:latin typeface="微软雅黑" panose="020B0503020204020204" pitchFamily="34" charset="-122"/>
                <a:ea typeface="微软雅黑" panose="020B0503020204020204" pitchFamily="34" charset="-122"/>
              </a:rPr>
              <a:t>渠道策略</a:t>
            </a:r>
            <a:endParaRPr lang="zh-CN" altLang="en-US" sz="2400" b="1" dirty="0">
              <a:solidFill>
                <a:srgbClr val="FFFFFF"/>
              </a:solidFill>
              <a:latin typeface="微软雅黑" panose="020B0503020204020204" pitchFamily="34" charset="-122"/>
              <a:ea typeface="微软雅黑" panose="020B0503020204020204" pitchFamily="34" charset="-122"/>
            </a:endParaRPr>
          </a:p>
        </p:txBody>
      </p:sp>
      <p:sp>
        <p:nvSpPr>
          <p:cNvPr id="121866" name="Rectangle 178"/>
          <p:cNvSpPr>
            <a:spLocks noChangeArrowheads="1"/>
          </p:cNvSpPr>
          <p:nvPr/>
        </p:nvSpPr>
        <p:spPr bwMode="white">
          <a:xfrm>
            <a:off x="4814503" y="3621618"/>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2400" b="1" dirty="0">
                <a:solidFill>
                  <a:srgbClr val="FFFFFF"/>
                </a:solidFill>
                <a:latin typeface="微软雅黑" panose="020B0503020204020204" pitchFamily="34" charset="-122"/>
                <a:ea typeface="微软雅黑" panose="020B0503020204020204" pitchFamily="34" charset="-122"/>
              </a:rPr>
              <a:t>渠道分类</a:t>
            </a:r>
            <a:endParaRPr lang="zh-CN" altLang="zh-CN" sz="2400" b="1" dirty="0">
              <a:solidFill>
                <a:srgbClr val="FFFFFF"/>
              </a:solidFill>
              <a:latin typeface="微软雅黑" panose="020B0503020204020204" pitchFamily="34" charset="-122"/>
              <a:ea typeface="微软雅黑" panose="020B0503020204020204" pitchFamily="34" charset="-122"/>
            </a:endParaRPr>
          </a:p>
        </p:txBody>
      </p:sp>
      <p:sp>
        <p:nvSpPr>
          <p:cNvPr id="121867" name="Rectangle 179"/>
          <p:cNvSpPr>
            <a:spLocks noChangeArrowheads="1"/>
          </p:cNvSpPr>
          <p:nvPr/>
        </p:nvSpPr>
        <p:spPr bwMode="auto">
          <a:xfrm>
            <a:off x="6512984" y="1359961"/>
            <a:ext cx="4068233" cy="66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渠道分析表，业绩完成表，渠道诉求分析，渠道问题总结</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21868" name="Rectangle 180"/>
          <p:cNvSpPr>
            <a:spLocks noChangeArrowheads="1"/>
          </p:cNvSpPr>
          <p:nvPr/>
        </p:nvSpPr>
        <p:spPr bwMode="auto">
          <a:xfrm>
            <a:off x="6498169" y="2442295"/>
            <a:ext cx="4068233" cy="66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渠道政策是否有效，能够完成渠道的目标销售额</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21869" name="Rectangle 181"/>
          <p:cNvSpPr>
            <a:spLocks noChangeArrowheads="1"/>
          </p:cNvSpPr>
          <p:nvPr/>
        </p:nvSpPr>
        <p:spPr bwMode="auto">
          <a:xfrm>
            <a:off x="6512985" y="3524252"/>
            <a:ext cx="4068233" cy="66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将渠道分类，主渠道，辅助渠道，核心渠道，</a:t>
            </a:r>
            <a:r>
              <a:rPr lang="en-US" altLang="zh-CN" sz="1865" dirty="0">
                <a:solidFill>
                  <a:srgbClr val="000000"/>
                </a:solidFill>
                <a:latin typeface="微软雅黑" panose="020B0503020204020204" pitchFamily="34" charset="-122"/>
                <a:ea typeface="微软雅黑" panose="020B0503020204020204" pitchFamily="34" charset="-122"/>
              </a:rPr>
              <a:t>ABC</a:t>
            </a:r>
            <a:r>
              <a:rPr lang="zh-CN" altLang="en-US" sz="1865" dirty="0">
                <a:solidFill>
                  <a:srgbClr val="000000"/>
                </a:solidFill>
                <a:latin typeface="微软雅黑" panose="020B0503020204020204" pitchFamily="34" charset="-122"/>
                <a:ea typeface="微软雅黑" panose="020B0503020204020204" pitchFamily="34" charset="-122"/>
              </a:rPr>
              <a:t>类渠道和客户</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21870" name="Rectangle 4"/>
          <p:cNvSpPr>
            <a:spLocks noChangeArrowheads="1"/>
          </p:cNvSpPr>
          <p:nvPr/>
        </p:nvSpPr>
        <p:spPr bwMode="gray">
          <a:xfrm>
            <a:off x="6100233" y="4402667"/>
            <a:ext cx="4489451" cy="1022351"/>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21871" name="Rectangle 175"/>
          <p:cNvSpPr>
            <a:spLocks noChangeArrowheads="1"/>
          </p:cNvSpPr>
          <p:nvPr/>
        </p:nvSpPr>
        <p:spPr bwMode="gray">
          <a:xfrm>
            <a:off x="4851400" y="4402667"/>
            <a:ext cx="1559984" cy="1022351"/>
          </a:xfrm>
          <a:prstGeom prst="rect">
            <a:avLst/>
          </a:prstGeom>
          <a:solidFill>
            <a:srgbClr val="00B05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21872" name="Rectangle 178"/>
          <p:cNvSpPr>
            <a:spLocks noChangeArrowheads="1"/>
          </p:cNvSpPr>
          <p:nvPr/>
        </p:nvSpPr>
        <p:spPr bwMode="white">
          <a:xfrm>
            <a:off x="4886469" y="4485218"/>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2400" b="1" dirty="0">
                <a:solidFill>
                  <a:srgbClr val="FFFFFF"/>
                </a:solidFill>
                <a:latin typeface="微软雅黑" panose="020B0503020204020204" pitchFamily="34" charset="-122"/>
                <a:ea typeface="微软雅黑" panose="020B0503020204020204" pitchFamily="34" charset="-122"/>
              </a:rPr>
              <a:t>渠道推广</a:t>
            </a:r>
            <a:endParaRPr lang="en-US" altLang="zh-CN" sz="2400" b="1" dirty="0">
              <a:solidFill>
                <a:srgbClr val="FFFFFF"/>
              </a:solidFill>
              <a:latin typeface="微软雅黑" panose="020B0503020204020204" pitchFamily="34" charset="-122"/>
              <a:ea typeface="微软雅黑" panose="020B0503020204020204" pitchFamily="34" charset="-122"/>
            </a:endParaRPr>
          </a:p>
        </p:txBody>
      </p:sp>
      <p:sp>
        <p:nvSpPr>
          <p:cNvPr id="121873" name="Rectangle 181"/>
          <p:cNvSpPr>
            <a:spLocks noChangeArrowheads="1"/>
          </p:cNvSpPr>
          <p:nvPr/>
        </p:nvSpPr>
        <p:spPr bwMode="auto">
          <a:xfrm>
            <a:off x="6517218" y="4565651"/>
            <a:ext cx="40682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dirty="0">
                <a:solidFill>
                  <a:srgbClr val="000000"/>
                </a:solidFill>
                <a:latin typeface="微软雅黑" panose="020B0503020204020204" pitchFamily="34" charset="-122"/>
                <a:ea typeface="微软雅黑" panose="020B0503020204020204" pitchFamily="34" charset="-122"/>
              </a:rPr>
              <a:t>渠道活动效果评估表，渠道推进计划表、渠道分工表</a:t>
            </a:r>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121874" name="矩形 33"/>
          <p:cNvSpPr>
            <a:spLocks noChangeArrowheads="1"/>
          </p:cNvSpPr>
          <p:nvPr/>
        </p:nvSpPr>
        <p:spPr bwMode="auto">
          <a:xfrm>
            <a:off x="1190630" y="2929467"/>
            <a:ext cx="2101857" cy="666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3735" dirty="0">
                <a:solidFill>
                  <a:srgbClr val="002060"/>
                </a:solidFill>
                <a:latin typeface="造字工房言宋（非商用）常规体" pitchFamily="50" charset="-122"/>
                <a:ea typeface="造字工房言宋（非商用）常规体" pitchFamily="50" charset="-122"/>
              </a:rPr>
              <a:t>渠道梳理</a:t>
            </a:r>
            <a:endParaRPr lang="zh-CN" altLang="en-US" sz="3735" dirty="0">
              <a:solidFill>
                <a:srgbClr val="002060"/>
              </a:solidFill>
              <a:latin typeface="造字工房言宋（非商用）常规体" pitchFamily="50" charset="-122"/>
              <a:ea typeface="造字工房言宋（非商用）常规体" pitchFamily="50" charset="-122"/>
            </a:endParaRPr>
          </a:p>
        </p:txBody>
      </p:sp>
      <p:sp>
        <p:nvSpPr>
          <p:cNvPr id="35" name="燕尾形 34"/>
          <p:cNvSpPr>
            <a:spLocks noChangeArrowheads="1"/>
          </p:cNvSpPr>
          <p:nvPr/>
        </p:nvSpPr>
        <p:spPr bwMode="auto">
          <a:xfrm>
            <a:off x="3450167" y="2745317"/>
            <a:ext cx="1143000" cy="1143000"/>
          </a:xfrm>
          <a:prstGeom prst="chevron">
            <a:avLst>
              <a:gd name="adj" fmla="val 50000"/>
            </a:avLst>
          </a:prstGeom>
          <a:solidFill>
            <a:schemeClr val="bg1"/>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defTabSz="1219200" fontAlgn="base">
              <a:spcBef>
                <a:spcPct val="0"/>
              </a:spcBef>
              <a:spcAft>
                <a:spcPct val="0"/>
              </a:spcAft>
              <a:defRPr/>
            </a:pPr>
            <a:endParaRPr lang="zh-CN" altLang="en-US" sz="2400">
              <a:solidFill>
                <a:srgbClr val="000000"/>
              </a:solidFill>
              <a:latin typeface="Univers"/>
              <a:ea typeface="幼圆"/>
            </a:endParaRPr>
          </a:p>
        </p:txBody>
      </p:sp>
      <p:sp>
        <p:nvSpPr>
          <p:cNvPr id="121876" name="Rectangle 20"/>
          <p:cNvSpPr>
            <a:spLocks noChangeArrowheads="1"/>
          </p:cNvSpPr>
          <p:nvPr/>
        </p:nvSpPr>
        <p:spPr bwMode="auto">
          <a:xfrm>
            <a:off x="2552965" y="5626544"/>
            <a:ext cx="9308959" cy="379656"/>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defTabSz="1219200" fontAlgn="base">
              <a:spcBef>
                <a:spcPct val="0"/>
              </a:spcBef>
              <a:spcAft>
                <a:spcPct val="0"/>
              </a:spcAft>
            </a:pPr>
            <a:r>
              <a:rPr lang="zh-CN" altLang="en-US" sz="1865" dirty="0">
                <a:solidFill>
                  <a:srgbClr val="000000"/>
                </a:solidFill>
                <a:latin typeface="Arial" panose="020B0604020202020204" pitchFamily="34" charset="0"/>
                <a:ea typeface="微软雅黑" panose="020B0503020204020204" pitchFamily="34" charset="-122"/>
              </a:rPr>
              <a:t>梳理针对渠道的政策是否有效，是不是找到了真正的销售渠道，渠道的推广效果如何？</a:t>
            </a:r>
            <a:endParaRPr lang="zh-CN" altLang="en-US" sz="1865" dirty="0">
              <a:solidFill>
                <a:srgbClr val="000000"/>
              </a:solidFill>
              <a:latin typeface="Arial" panose="020B0604020202020204" pitchFamily="34" charset="0"/>
              <a:ea typeface="微软雅黑" panose="020B0503020204020204" pitchFamily="34" charset="-122"/>
            </a:endParaRPr>
          </a:p>
        </p:txBody>
      </p:sp>
      <p:sp>
        <p:nvSpPr>
          <p:cNvPr id="121877" name="Rectangle 21"/>
          <p:cNvSpPr>
            <a:spLocks noChangeArrowheads="1"/>
          </p:cNvSpPr>
          <p:nvPr/>
        </p:nvSpPr>
        <p:spPr bwMode="auto">
          <a:xfrm>
            <a:off x="638174" y="454233"/>
            <a:ext cx="10081684" cy="967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defTabSz="1219200" fontAlgn="base">
              <a:spcBef>
                <a:spcPct val="0"/>
              </a:spcBef>
              <a:spcAft>
                <a:spcPct val="0"/>
              </a:spcAft>
            </a:pPr>
            <a:r>
              <a:rPr lang="en-US" altLang="zh-CN" sz="3200" dirty="0">
                <a:solidFill>
                  <a:schemeClr val="tx1"/>
                </a:solidFill>
                <a:latin typeface="造字工房言宋（非商用）常规体" pitchFamily="50" charset="-122"/>
                <a:ea typeface="造字工房言宋（非商用）常规体" pitchFamily="50" charset="-122"/>
              </a:rPr>
              <a:t>3.</a:t>
            </a:r>
            <a:r>
              <a:rPr lang="zh-CN" altLang="en-US" sz="3200" dirty="0">
                <a:solidFill>
                  <a:schemeClr val="tx1"/>
                </a:solidFill>
                <a:latin typeface="造字工房言宋（非商用）常规体" pitchFamily="50" charset="-122"/>
                <a:ea typeface="造字工房言宋（非商用）常规体" pitchFamily="50" charset="-122"/>
              </a:rPr>
              <a:t>渠道梳理</a:t>
            </a:r>
            <a:endParaRPr lang="zh-CN" altLang="en-US" sz="3200" dirty="0">
              <a:solidFill>
                <a:schemeClr val="tx1"/>
              </a:solidFill>
              <a:latin typeface="造字工房言宋（非商用）常规体" pitchFamily="50" charset="-122"/>
              <a:ea typeface="造字工房言宋（非商用）常规体" pitchFamily="50"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p:cNvSpPr>
          <p:nvPr/>
        </p:nvSpPr>
        <p:spPr bwMode="gray">
          <a:xfrm>
            <a:off x="6096000" y="1221318"/>
            <a:ext cx="4489451" cy="1022349"/>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1075" name="Rectangle 3"/>
          <p:cNvSpPr>
            <a:spLocks noChangeArrowheads="1"/>
          </p:cNvSpPr>
          <p:nvPr/>
        </p:nvSpPr>
        <p:spPr bwMode="gray">
          <a:xfrm>
            <a:off x="6096000" y="2279651"/>
            <a:ext cx="4489451" cy="1022349"/>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1076" name="Rectangle 4"/>
          <p:cNvSpPr>
            <a:spLocks noChangeArrowheads="1"/>
          </p:cNvSpPr>
          <p:nvPr/>
        </p:nvSpPr>
        <p:spPr bwMode="gray">
          <a:xfrm>
            <a:off x="6096000" y="3346451"/>
            <a:ext cx="4489451" cy="1022349"/>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1077" name="Rectangle 173"/>
          <p:cNvSpPr>
            <a:spLocks noChangeArrowheads="1"/>
          </p:cNvSpPr>
          <p:nvPr/>
        </p:nvSpPr>
        <p:spPr bwMode="gray">
          <a:xfrm>
            <a:off x="4847167" y="1221318"/>
            <a:ext cx="1559984" cy="1022349"/>
          </a:xfrm>
          <a:prstGeom prst="rect">
            <a:avLst/>
          </a:prstGeom>
          <a:solidFill>
            <a:srgbClr val="008000"/>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1078" name="Rectangle 174"/>
          <p:cNvSpPr>
            <a:spLocks noChangeArrowheads="1"/>
          </p:cNvSpPr>
          <p:nvPr/>
        </p:nvSpPr>
        <p:spPr bwMode="gray">
          <a:xfrm>
            <a:off x="4847167" y="2279651"/>
            <a:ext cx="1559984" cy="1022349"/>
          </a:xfrm>
          <a:prstGeom prst="rect">
            <a:avLst/>
          </a:prstGeom>
          <a:solidFill>
            <a:srgbClr val="FF0000"/>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1079" name="Rectangle 175"/>
          <p:cNvSpPr>
            <a:spLocks noChangeArrowheads="1"/>
          </p:cNvSpPr>
          <p:nvPr/>
        </p:nvSpPr>
        <p:spPr bwMode="gray">
          <a:xfrm>
            <a:off x="4847167" y="3346451"/>
            <a:ext cx="1559984" cy="1022349"/>
          </a:xfrm>
          <a:prstGeom prst="rect">
            <a:avLst/>
          </a:prstGeom>
          <a:solidFill>
            <a:srgbClr val="008000"/>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1080" name="Rectangle 176"/>
          <p:cNvSpPr>
            <a:spLocks noChangeArrowheads="1"/>
          </p:cNvSpPr>
          <p:nvPr/>
        </p:nvSpPr>
        <p:spPr bwMode="white">
          <a:xfrm>
            <a:off x="4880117" y="1462618"/>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2400" b="1" dirty="0">
                <a:solidFill>
                  <a:srgbClr val="FFFFFF"/>
                </a:solidFill>
                <a:latin typeface="微软雅黑" panose="020B0503020204020204" pitchFamily="34" charset="-122"/>
                <a:ea typeface="微软雅黑" panose="020B0503020204020204" pitchFamily="34" charset="-122"/>
              </a:rPr>
              <a:t>组织架构</a:t>
            </a:r>
            <a:endParaRPr lang="en-US" altLang="zh-CN" sz="2400" b="1" dirty="0">
              <a:solidFill>
                <a:srgbClr val="FFFFFF"/>
              </a:solidFill>
              <a:latin typeface="微软雅黑" panose="020B0503020204020204" pitchFamily="34" charset="-122"/>
              <a:ea typeface="微软雅黑" panose="020B0503020204020204" pitchFamily="34" charset="-122"/>
            </a:endParaRPr>
          </a:p>
        </p:txBody>
      </p:sp>
      <p:sp>
        <p:nvSpPr>
          <p:cNvPr id="131081" name="Rectangle 177"/>
          <p:cNvSpPr>
            <a:spLocks noChangeArrowheads="1"/>
          </p:cNvSpPr>
          <p:nvPr/>
        </p:nvSpPr>
        <p:spPr bwMode="white">
          <a:xfrm>
            <a:off x="4886470" y="2567518"/>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2400" b="1" dirty="0">
                <a:solidFill>
                  <a:srgbClr val="FFFFFF"/>
                </a:solidFill>
                <a:latin typeface="微软雅黑" panose="020B0503020204020204" pitchFamily="34" charset="-122"/>
                <a:ea typeface="微软雅黑" panose="020B0503020204020204" pitchFamily="34" charset="-122"/>
              </a:rPr>
              <a:t>培训体系</a:t>
            </a:r>
            <a:endParaRPr lang="zh-CN" altLang="en-US" sz="2400" b="1" dirty="0">
              <a:solidFill>
                <a:srgbClr val="FFFFFF"/>
              </a:solidFill>
              <a:latin typeface="微软雅黑" panose="020B0503020204020204" pitchFamily="34" charset="-122"/>
              <a:ea typeface="微软雅黑" panose="020B0503020204020204" pitchFamily="34" charset="-122"/>
            </a:endParaRPr>
          </a:p>
        </p:txBody>
      </p:sp>
      <p:sp>
        <p:nvSpPr>
          <p:cNvPr id="131082" name="Rectangle 178"/>
          <p:cNvSpPr>
            <a:spLocks noChangeArrowheads="1"/>
          </p:cNvSpPr>
          <p:nvPr/>
        </p:nvSpPr>
        <p:spPr bwMode="white">
          <a:xfrm>
            <a:off x="4814500" y="3621618"/>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2400" b="1" dirty="0">
                <a:solidFill>
                  <a:srgbClr val="FFFFFF"/>
                </a:solidFill>
                <a:latin typeface="微软雅黑" panose="020B0503020204020204" pitchFamily="34" charset="-122"/>
                <a:ea typeface="微软雅黑" panose="020B0503020204020204" pitchFamily="34" charset="-122"/>
              </a:rPr>
              <a:t>激励措施</a:t>
            </a:r>
            <a:endParaRPr lang="en-US" altLang="zh-CN" sz="2400" b="1" dirty="0">
              <a:solidFill>
                <a:srgbClr val="FFFFFF"/>
              </a:solidFill>
              <a:latin typeface="微软雅黑" panose="020B0503020204020204" pitchFamily="34" charset="-122"/>
              <a:ea typeface="微软雅黑" panose="020B0503020204020204" pitchFamily="34" charset="-122"/>
            </a:endParaRPr>
          </a:p>
        </p:txBody>
      </p:sp>
      <p:sp>
        <p:nvSpPr>
          <p:cNvPr id="131083" name="Rectangle 179"/>
          <p:cNvSpPr>
            <a:spLocks noChangeArrowheads="1"/>
          </p:cNvSpPr>
          <p:nvPr/>
        </p:nvSpPr>
        <p:spPr bwMode="auto">
          <a:xfrm>
            <a:off x="6512985" y="1316567"/>
            <a:ext cx="4068233" cy="66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组织架构梳理、工作职责梳理、分工梳理，</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31084" name="Rectangle 180"/>
          <p:cNvSpPr>
            <a:spLocks noChangeArrowheads="1"/>
          </p:cNvSpPr>
          <p:nvPr/>
        </p:nvSpPr>
        <p:spPr bwMode="auto">
          <a:xfrm>
            <a:off x="6512985" y="2468033"/>
            <a:ext cx="4068233" cy="66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培训体系是否完善，培训效果如何？</a:t>
            </a:r>
            <a:endParaRPr lang="en-US" altLang="zh-CN" sz="1865" dirty="0">
              <a:solidFill>
                <a:srgbClr val="000000"/>
              </a:solidFill>
              <a:latin typeface="微软雅黑" panose="020B0503020204020204" pitchFamily="34" charset="-122"/>
              <a:ea typeface="微软雅黑" panose="020B0503020204020204" pitchFamily="34" charset="-122"/>
            </a:endParaRPr>
          </a:p>
          <a:p>
            <a:pPr algn="ctr" defTabSz="1219200" eaLnBrk="1" fontAlgn="base" hangingPunct="1">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梳理整个培训流程，有效</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31085" name="Rectangle 181"/>
          <p:cNvSpPr>
            <a:spLocks noChangeArrowheads="1"/>
          </p:cNvSpPr>
          <p:nvPr/>
        </p:nvSpPr>
        <p:spPr bwMode="auto">
          <a:xfrm>
            <a:off x="6512985" y="3507317"/>
            <a:ext cx="4068233" cy="66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绩效考核体系梳理，有没有调动员工的积极性</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31086" name="Rectangle 4"/>
          <p:cNvSpPr>
            <a:spLocks noChangeArrowheads="1"/>
          </p:cNvSpPr>
          <p:nvPr/>
        </p:nvSpPr>
        <p:spPr bwMode="gray">
          <a:xfrm>
            <a:off x="6100233" y="4402667"/>
            <a:ext cx="4489451" cy="1022351"/>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1087" name="Rectangle 175"/>
          <p:cNvSpPr>
            <a:spLocks noChangeArrowheads="1"/>
          </p:cNvSpPr>
          <p:nvPr/>
        </p:nvSpPr>
        <p:spPr bwMode="gray">
          <a:xfrm>
            <a:off x="4851400" y="4402667"/>
            <a:ext cx="1559984" cy="1022351"/>
          </a:xfrm>
          <a:prstGeom prst="rect">
            <a:avLst/>
          </a:prstGeom>
          <a:solidFill>
            <a:srgbClr val="FF0000"/>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1088" name="Rectangle 178"/>
          <p:cNvSpPr>
            <a:spLocks noChangeArrowheads="1"/>
          </p:cNvSpPr>
          <p:nvPr/>
        </p:nvSpPr>
        <p:spPr bwMode="white">
          <a:xfrm>
            <a:off x="4886470" y="4677834"/>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2400" b="1" dirty="0">
                <a:solidFill>
                  <a:srgbClr val="FFFFFF"/>
                </a:solidFill>
                <a:latin typeface="微软雅黑" panose="020B0503020204020204" pitchFamily="34" charset="-122"/>
                <a:ea typeface="微软雅黑" panose="020B0503020204020204" pitchFamily="34" charset="-122"/>
              </a:rPr>
              <a:t>团队建设</a:t>
            </a:r>
            <a:endParaRPr lang="en-US" altLang="zh-CN" sz="2400" b="1" dirty="0">
              <a:solidFill>
                <a:srgbClr val="FFFFFF"/>
              </a:solidFill>
              <a:latin typeface="微软雅黑" panose="020B0503020204020204" pitchFamily="34" charset="-122"/>
              <a:ea typeface="微软雅黑" panose="020B0503020204020204" pitchFamily="34" charset="-122"/>
            </a:endParaRPr>
          </a:p>
        </p:txBody>
      </p:sp>
      <p:sp>
        <p:nvSpPr>
          <p:cNvPr id="131089" name="Rectangle 181"/>
          <p:cNvSpPr>
            <a:spLocks noChangeArrowheads="1"/>
          </p:cNvSpPr>
          <p:nvPr/>
        </p:nvSpPr>
        <p:spPr bwMode="auto">
          <a:xfrm>
            <a:off x="6517218" y="4565651"/>
            <a:ext cx="4068233" cy="66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目前的团队建设效果如何？是不是有效激发团队能力</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31090" name="矩形 33"/>
          <p:cNvSpPr>
            <a:spLocks noChangeArrowheads="1"/>
          </p:cNvSpPr>
          <p:nvPr/>
        </p:nvSpPr>
        <p:spPr bwMode="auto">
          <a:xfrm>
            <a:off x="1152151" y="2929467"/>
            <a:ext cx="2178803" cy="666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3735" b="1" dirty="0">
                <a:solidFill>
                  <a:srgbClr val="002060"/>
                </a:solidFill>
                <a:latin typeface="造字工房言宋（非商用）常规体" pitchFamily="50" charset="-122"/>
                <a:ea typeface="造字工房言宋（非商用）常规体" pitchFamily="50" charset="-122"/>
              </a:rPr>
              <a:t>团队梳理</a:t>
            </a:r>
            <a:endParaRPr lang="zh-CN" altLang="en-US" sz="3735" b="1" dirty="0">
              <a:solidFill>
                <a:srgbClr val="002060"/>
              </a:solidFill>
              <a:latin typeface="造字工房言宋（非商用）常规体" pitchFamily="50" charset="-122"/>
              <a:ea typeface="造字工房言宋（非商用）常规体" pitchFamily="50" charset="-122"/>
            </a:endParaRPr>
          </a:p>
        </p:txBody>
      </p:sp>
      <p:sp>
        <p:nvSpPr>
          <p:cNvPr id="35" name="燕尾形 34"/>
          <p:cNvSpPr>
            <a:spLocks noChangeArrowheads="1"/>
          </p:cNvSpPr>
          <p:nvPr/>
        </p:nvSpPr>
        <p:spPr bwMode="auto">
          <a:xfrm>
            <a:off x="3450167" y="2745317"/>
            <a:ext cx="1143000" cy="1143000"/>
          </a:xfrm>
          <a:prstGeom prst="chevron">
            <a:avLst>
              <a:gd name="adj" fmla="val 50000"/>
            </a:avLst>
          </a:prstGeom>
          <a:solidFill>
            <a:srgbClr val="7030A0"/>
          </a:solidFill>
          <a:ln>
            <a:noFill/>
          </a:ln>
        </p:spPr>
        <p:txBody>
          <a:bodyPr anchor="ctr"/>
          <a:lstStyle/>
          <a:p>
            <a:pPr algn="ctr" defTabSz="1219200" fontAlgn="base">
              <a:spcBef>
                <a:spcPct val="0"/>
              </a:spcBef>
              <a:spcAft>
                <a:spcPct val="0"/>
              </a:spcAft>
              <a:defRPr/>
            </a:pPr>
            <a:endParaRPr lang="zh-CN" altLang="en-US" sz="2400">
              <a:solidFill>
                <a:srgbClr val="000000"/>
              </a:solidFill>
              <a:latin typeface="Univers"/>
              <a:ea typeface="幼圆"/>
            </a:endParaRPr>
          </a:p>
        </p:txBody>
      </p:sp>
      <p:sp>
        <p:nvSpPr>
          <p:cNvPr id="131092" name="Rectangle 20"/>
          <p:cNvSpPr>
            <a:spLocks noChangeArrowheads="1"/>
          </p:cNvSpPr>
          <p:nvPr/>
        </p:nvSpPr>
        <p:spPr bwMode="auto">
          <a:xfrm>
            <a:off x="2635251" y="5541433"/>
            <a:ext cx="8066632" cy="379656"/>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defTabSz="1219200" fontAlgn="base">
              <a:spcBef>
                <a:spcPct val="0"/>
              </a:spcBef>
              <a:spcAft>
                <a:spcPct val="0"/>
              </a:spcAft>
            </a:pPr>
            <a:r>
              <a:rPr lang="zh-CN" altLang="en-US" sz="1865" dirty="0">
                <a:solidFill>
                  <a:srgbClr val="000000"/>
                </a:solidFill>
                <a:latin typeface="Arial" panose="020B0604020202020204" pitchFamily="34" charset="0"/>
                <a:ea typeface="微软雅黑" panose="020B0503020204020204" pitchFamily="34" charset="-122"/>
              </a:rPr>
              <a:t>针对组织架构，培训体系，绩效考核体系，团队建设全面梳理，找到问题点</a:t>
            </a:r>
            <a:endParaRPr lang="zh-CN" altLang="en-US" sz="1865" dirty="0">
              <a:solidFill>
                <a:srgbClr val="000000"/>
              </a:solidFill>
              <a:latin typeface="Arial" panose="020B0604020202020204" pitchFamily="34" charset="0"/>
              <a:ea typeface="微软雅黑" panose="020B0503020204020204" pitchFamily="34" charset="-122"/>
            </a:endParaRPr>
          </a:p>
        </p:txBody>
      </p:sp>
      <p:sp>
        <p:nvSpPr>
          <p:cNvPr id="131093" name="Rectangle 21"/>
          <p:cNvSpPr>
            <a:spLocks noChangeArrowheads="1"/>
          </p:cNvSpPr>
          <p:nvPr/>
        </p:nvSpPr>
        <p:spPr bwMode="auto">
          <a:xfrm>
            <a:off x="638174" y="396991"/>
            <a:ext cx="10081684" cy="967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defTabSz="1219200" fontAlgn="base">
              <a:spcBef>
                <a:spcPct val="0"/>
              </a:spcBef>
              <a:spcAft>
                <a:spcPct val="0"/>
              </a:spcAft>
            </a:pPr>
            <a:r>
              <a:rPr lang="en-US" altLang="zh-CN" sz="3200" b="0" dirty="0">
                <a:solidFill>
                  <a:schemeClr val="tx1"/>
                </a:solidFill>
                <a:latin typeface="造字工房言宋（非商用）常规体" pitchFamily="50" charset="-122"/>
                <a:ea typeface="造字工房言宋（非商用）常规体" pitchFamily="50" charset="-122"/>
              </a:rPr>
              <a:t>4.</a:t>
            </a:r>
            <a:r>
              <a:rPr lang="zh-CN" altLang="en-US" sz="3200" b="0" dirty="0">
                <a:solidFill>
                  <a:schemeClr val="tx1"/>
                </a:solidFill>
                <a:latin typeface="造字工房言宋（非商用）常规体" pitchFamily="50" charset="-122"/>
                <a:ea typeface="造字工房言宋（非商用）常规体" pitchFamily="50" charset="-122"/>
              </a:rPr>
              <a:t>团队梳理</a:t>
            </a:r>
            <a:endParaRPr lang="zh-CN" altLang="en-US" sz="3200" b="0" dirty="0">
              <a:solidFill>
                <a:schemeClr val="tx1"/>
              </a:solidFill>
              <a:latin typeface="造字工房言宋（非商用）常规体" pitchFamily="50" charset="-122"/>
              <a:ea typeface="造字工房言宋（非商用）常规体" pitchFamily="50"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gray">
          <a:xfrm>
            <a:off x="6096000" y="1221318"/>
            <a:ext cx="4489451" cy="1022349"/>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5171" name="Rectangle 3"/>
          <p:cNvSpPr>
            <a:spLocks noChangeArrowheads="1"/>
          </p:cNvSpPr>
          <p:nvPr/>
        </p:nvSpPr>
        <p:spPr bwMode="gray">
          <a:xfrm>
            <a:off x="6096000" y="2279651"/>
            <a:ext cx="4489451" cy="1022349"/>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5172" name="Rectangle 4"/>
          <p:cNvSpPr>
            <a:spLocks noChangeArrowheads="1"/>
          </p:cNvSpPr>
          <p:nvPr/>
        </p:nvSpPr>
        <p:spPr bwMode="gray">
          <a:xfrm>
            <a:off x="6096000" y="3346451"/>
            <a:ext cx="4489451" cy="1022349"/>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5173" name="Rectangle 173"/>
          <p:cNvSpPr>
            <a:spLocks noChangeArrowheads="1"/>
          </p:cNvSpPr>
          <p:nvPr/>
        </p:nvSpPr>
        <p:spPr bwMode="gray">
          <a:xfrm>
            <a:off x="4847167" y="1221318"/>
            <a:ext cx="1559984" cy="1022349"/>
          </a:xfrm>
          <a:prstGeom prst="rect">
            <a:avLst/>
          </a:prstGeom>
          <a:solidFill>
            <a:srgbClr val="00206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5174" name="Rectangle 174"/>
          <p:cNvSpPr>
            <a:spLocks noChangeArrowheads="1"/>
          </p:cNvSpPr>
          <p:nvPr/>
        </p:nvSpPr>
        <p:spPr bwMode="gray">
          <a:xfrm>
            <a:off x="4847167" y="2279651"/>
            <a:ext cx="1559984" cy="1022349"/>
          </a:xfrm>
          <a:prstGeom prst="rect">
            <a:avLst/>
          </a:prstGeom>
          <a:solidFill>
            <a:srgbClr val="0070C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5175" name="Rectangle 175"/>
          <p:cNvSpPr>
            <a:spLocks noChangeArrowheads="1"/>
          </p:cNvSpPr>
          <p:nvPr/>
        </p:nvSpPr>
        <p:spPr bwMode="gray">
          <a:xfrm>
            <a:off x="4847167" y="3346451"/>
            <a:ext cx="1559984" cy="1022349"/>
          </a:xfrm>
          <a:prstGeom prst="rect">
            <a:avLst/>
          </a:prstGeom>
          <a:solidFill>
            <a:srgbClr val="00206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5176" name="Rectangle 176"/>
          <p:cNvSpPr>
            <a:spLocks noChangeArrowheads="1"/>
          </p:cNvSpPr>
          <p:nvPr/>
        </p:nvSpPr>
        <p:spPr bwMode="white">
          <a:xfrm>
            <a:off x="4880115" y="1316567"/>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2400" b="1" dirty="0">
                <a:solidFill>
                  <a:srgbClr val="FFFFFF"/>
                </a:solidFill>
                <a:latin typeface="微软雅黑" panose="020B0503020204020204" pitchFamily="34" charset="-122"/>
                <a:ea typeface="微软雅黑" panose="020B0503020204020204" pitchFamily="34" charset="-122"/>
              </a:rPr>
              <a:t>产品梳理</a:t>
            </a:r>
            <a:endParaRPr lang="en-US" altLang="zh-CN" sz="2400" b="1" dirty="0">
              <a:solidFill>
                <a:srgbClr val="FFFFFF"/>
              </a:solidFill>
              <a:latin typeface="微软雅黑" panose="020B0503020204020204" pitchFamily="34" charset="-122"/>
              <a:ea typeface="微软雅黑" panose="020B0503020204020204" pitchFamily="34" charset="-122"/>
            </a:endParaRPr>
          </a:p>
        </p:txBody>
      </p:sp>
      <p:sp>
        <p:nvSpPr>
          <p:cNvPr id="135177" name="Rectangle 177"/>
          <p:cNvSpPr>
            <a:spLocks noChangeArrowheads="1"/>
          </p:cNvSpPr>
          <p:nvPr/>
        </p:nvSpPr>
        <p:spPr bwMode="white">
          <a:xfrm>
            <a:off x="4886468" y="2567518"/>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2400" b="1" dirty="0">
                <a:solidFill>
                  <a:srgbClr val="FFFFFF"/>
                </a:solidFill>
                <a:latin typeface="微软雅黑" panose="020B0503020204020204" pitchFamily="34" charset="-122"/>
                <a:ea typeface="微软雅黑" panose="020B0503020204020204" pitchFamily="34" charset="-122"/>
              </a:rPr>
              <a:t>产品活动</a:t>
            </a:r>
            <a:endParaRPr lang="zh-CN" altLang="en-US" sz="2400" b="1" dirty="0">
              <a:solidFill>
                <a:srgbClr val="FFFFFF"/>
              </a:solidFill>
              <a:latin typeface="微软雅黑" panose="020B0503020204020204" pitchFamily="34" charset="-122"/>
              <a:ea typeface="微软雅黑" panose="020B0503020204020204" pitchFamily="34" charset="-122"/>
            </a:endParaRPr>
          </a:p>
        </p:txBody>
      </p:sp>
      <p:sp>
        <p:nvSpPr>
          <p:cNvPr id="135178" name="Rectangle 178"/>
          <p:cNvSpPr>
            <a:spLocks noChangeArrowheads="1"/>
          </p:cNvSpPr>
          <p:nvPr/>
        </p:nvSpPr>
        <p:spPr bwMode="white">
          <a:xfrm>
            <a:off x="4814499" y="3621618"/>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2400" b="1" dirty="0">
                <a:solidFill>
                  <a:srgbClr val="FFFFFF"/>
                </a:solidFill>
                <a:latin typeface="微软雅黑" panose="020B0503020204020204" pitchFamily="34" charset="-122"/>
                <a:ea typeface="微软雅黑" panose="020B0503020204020204" pitchFamily="34" charset="-122"/>
              </a:rPr>
              <a:t>新品开发</a:t>
            </a:r>
            <a:endParaRPr lang="en-US" altLang="zh-CN" sz="2400" b="1" dirty="0">
              <a:solidFill>
                <a:srgbClr val="FFFFFF"/>
              </a:solidFill>
              <a:latin typeface="微软雅黑" panose="020B0503020204020204" pitchFamily="34" charset="-122"/>
              <a:ea typeface="微软雅黑" panose="020B0503020204020204" pitchFamily="34" charset="-122"/>
            </a:endParaRPr>
          </a:p>
        </p:txBody>
      </p:sp>
      <p:sp>
        <p:nvSpPr>
          <p:cNvPr id="135179" name="Rectangle 179"/>
          <p:cNvSpPr>
            <a:spLocks noChangeArrowheads="1"/>
          </p:cNvSpPr>
          <p:nvPr/>
        </p:nvSpPr>
        <p:spPr bwMode="auto">
          <a:xfrm>
            <a:off x="6512985" y="1316567"/>
            <a:ext cx="4068233" cy="66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产品明细表，各产品的卖点，优势，目标人群，规格价格全面梳理</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35180" name="Rectangle 180"/>
          <p:cNvSpPr>
            <a:spLocks noChangeArrowheads="1"/>
          </p:cNvSpPr>
          <p:nvPr/>
        </p:nvSpPr>
        <p:spPr bwMode="auto">
          <a:xfrm>
            <a:off x="6512985" y="2468033"/>
            <a:ext cx="4068233" cy="66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针对爆款的产品策略、推广产品的市场营销活动、助力销售是否有效梳理</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35181" name="Rectangle 181"/>
          <p:cNvSpPr>
            <a:spLocks noChangeArrowheads="1"/>
          </p:cNvSpPr>
          <p:nvPr/>
        </p:nvSpPr>
        <p:spPr bwMode="auto">
          <a:xfrm>
            <a:off x="6512985" y="3507318"/>
            <a:ext cx="4068233" cy="66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新品计划梳理，老品的淘汰优化，产品利益点的升级</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35182" name="Rectangle 4"/>
          <p:cNvSpPr>
            <a:spLocks noChangeArrowheads="1"/>
          </p:cNvSpPr>
          <p:nvPr/>
        </p:nvSpPr>
        <p:spPr bwMode="gray">
          <a:xfrm>
            <a:off x="6100233" y="4402667"/>
            <a:ext cx="4489451" cy="1022351"/>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5183" name="Rectangle 175"/>
          <p:cNvSpPr>
            <a:spLocks noChangeArrowheads="1"/>
          </p:cNvSpPr>
          <p:nvPr/>
        </p:nvSpPr>
        <p:spPr bwMode="gray">
          <a:xfrm>
            <a:off x="4851400" y="4402667"/>
            <a:ext cx="1559984" cy="1022351"/>
          </a:xfrm>
          <a:prstGeom prst="rect">
            <a:avLst/>
          </a:prstGeom>
          <a:solidFill>
            <a:srgbClr val="00B0F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5184" name="Rectangle 178"/>
          <p:cNvSpPr>
            <a:spLocks noChangeArrowheads="1"/>
          </p:cNvSpPr>
          <p:nvPr/>
        </p:nvSpPr>
        <p:spPr bwMode="white">
          <a:xfrm>
            <a:off x="4886465" y="4677834"/>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2400" b="1" dirty="0">
                <a:solidFill>
                  <a:srgbClr val="FFFFFF"/>
                </a:solidFill>
                <a:latin typeface="微软雅黑" panose="020B0503020204020204" pitchFamily="34" charset="-122"/>
                <a:ea typeface="微软雅黑" panose="020B0503020204020204" pitchFamily="34" charset="-122"/>
              </a:rPr>
              <a:t>品类分析</a:t>
            </a:r>
            <a:endParaRPr lang="en-US" altLang="zh-CN" sz="2400" b="1" dirty="0">
              <a:solidFill>
                <a:srgbClr val="FFFFFF"/>
              </a:solidFill>
              <a:latin typeface="微软雅黑" panose="020B0503020204020204" pitchFamily="34" charset="-122"/>
              <a:ea typeface="微软雅黑" panose="020B0503020204020204" pitchFamily="34" charset="-122"/>
            </a:endParaRPr>
          </a:p>
        </p:txBody>
      </p:sp>
      <p:sp>
        <p:nvSpPr>
          <p:cNvPr id="135185" name="Rectangle 181"/>
          <p:cNvSpPr>
            <a:spLocks noChangeArrowheads="1"/>
          </p:cNvSpPr>
          <p:nvPr/>
        </p:nvSpPr>
        <p:spPr bwMode="auto">
          <a:xfrm>
            <a:off x="6517218" y="4565651"/>
            <a:ext cx="4068233" cy="66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品类的趋势分析，发展前景，竞争格局梳理</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35186" name="矩形 33"/>
          <p:cNvSpPr>
            <a:spLocks noChangeArrowheads="1"/>
          </p:cNvSpPr>
          <p:nvPr/>
        </p:nvSpPr>
        <p:spPr bwMode="auto">
          <a:xfrm>
            <a:off x="1164977" y="2929467"/>
            <a:ext cx="2153154" cy="666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3735" b="1" dirty="0">
                <a:solidFill>
                  <a:srgbClr val="002060"/>
                </a:solidFill>
                <a:latin typeface="造字工房言宋（非商用）常规体" pitchFamily="50" charset="-122"/>
                <a:ea typeface="造字工房言宋（非商用）常规体" pitchFamily="50" charset="-122"/>
              </a:rPr>
              <a:t>产品梳理</a:t>
            </a:r>
            <a:endParaRPr lang="zh-CN" altLang="en-US" sz="3735" b="1" dirty="0">
              <a:solidFill>
                <a:srgbClr val="002060"/>
              </a:solidFill>
              <a:latin typeface="造字工房言宋（非商用）常规体" pitchFamily="50" charset="-122"/>
              <a:ea typeface="造字工房言宋（非商用）常规体" pitchFamily="50" charset="-122"/>
            </a:endParaRPr>
          </a:p>
        </p:txBody>
      </p:sp>
      <p:sp>
        <p:nvSpPr>
          <p:cNvPr id="35" name="燕尾形 34"/>
          <p:cNvSpPr>
            <a:spLocks noChangeArrowheads="1"/>
          </p:cNvSpPr>
          <p:nvPr/>
        </p:nvSpPr>
        <p:spPr bwMode="auto">
          <a:xfrm>
            <a:off x="3450167" y="2745317"/>
            <a:ext cx="1143000" cy="1143000"/>
          </a:xfrm>
          <a:prstGeom prst="chevron">
            <a:avLst>
              <a:gd name="adj" fmla="val 50000"/>
            </a:avLst>
          </a:prstGeom>
          <a:solidFill>
            <a:schemeClr val="bg1"/>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defTabSz="1219200" fontAlgn="base">
              <a:spcBef>
                <a:spcPct val="0"/>
              </a:spcBef>
              <a:spcAft>
                <a:spcPct val="0"/>
              </a:spcAft>
              <a:defRPr/>
            </a:pPr>
            <a:endParaRPr lang="zh-CN" altLang="en-US" sz="2400">
              <a:solidFill>
                <a:srgbClr val="000000"/>
              </a:solidFill>
              <a:latin typeface="Univers"/>
              <a:ea typeface="幼圆"/>
            </a:endParaRPr>
          </a:p>
        </p:txBody>
      </p:sp>
      <p:sp>
        <p:nvSpPr>
          <p:cNvPr id="135188" name="Rectangle 20"/>
          <p:cNvSpPr>
            <a:spLocks noChangeArrowheads="1"/>
          </p:cNvSpPr>
          <p:nvPr/>
        </p:nvSpPr>
        <p:spPr bwMode="auto">
          <a:xfrm>
            <a:off x="1049754" y="5594125"/>
            <a:ext cx="10224274" cy="379656"/>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defTabSz="1219200" fontAlgn="base">
              <a:spcBef>
                <a:spcPct val="0"/>
              </a:spcBef>
              <a:spcAft>
                <a:spcPct val="0"/>
              </a:spcAft>
            </a:pPr>
            <a:r>
              <a:rPr lang="zh-CN" altLang="en-US" sz="1865" dirty="0">
                <a:solidFill>
                  <a:srgbClr val="000000"/>
                </a:solidFill>
                <a:latin typeface="Arial" panose="020B0604020202020204" pitchFamily="34" charset="0"/>
                <a:ea typeface="微软雅黑" panose="020B0503020204020204" pitchFamily="34" charset="-122"/>
              </a:rPr>
              <a:t>全面梳理产品，详细的产品分析表，针对活动效果评估，品类的趋势，洞察，新品优势分析梳理</a:t>
            </a:r>
            <a:endParaRPr lang="zh-CN" altLang="en-US" sz="1865" dirty="0">
              <a:solidFill>
                <a:srgbClr val="000000"/>
              </a:solidFill>
              <a:latin typeface="Arial" panose="020B0604020202020204" pitchFamily="34" charset="0"/>
              <a:ea typeface="微软雅黑" panose="020B0503020204020204" pitchFamily="34" charset="-122"/>
            </a:endParaRPr>
          </a:p>
        </p:txBody>
      </p:sp>
      <p:sp>
        <p:nvSpPr>
          <p:cNvPr id="135189" name="Rectangle 21"/>
          <p:cNvSpPr>
            <a:spLocks noChangeArrowheads="1"/>
          </p:cNvSpPr>
          <p:nvPr/>
        </p:nvSpPr>
        <p:spPr bwMode="auto">
          <a:xfrm>
            <a:off x="553509" y="398993"/>
            <a:ext cx="10081684" cy="967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defTabSz="1219200" fontAlgn="base">
              <a:spcBef>
                <a:spcPct val="0"/>
              </a:spcBef>
              <a:spcAft>
                <a:spcPct val="0"/>
              </a:spcAft>
            </a:pPr>
            <a:r>
              <a:rPr lang="en-US" altLang="zh-CN" sz="3200" dirty="0">
                <a:solidFill>
                  <a:schemeClr val="tx1"/>
                </a:solidFill>
                <a:latin typeface="造字工房言宋（非商用）常规体" pitchFamily="50" charset="-122"/>
                <a:ea typeface="造字工房言宋（非商用）常规体" pitchFamily="50" charset="-122"/>
              </a:rPr>
              <a:t>5.</a:t>
            </a:r>
            <a:r>
              <a:rPr lang="zh-CN" altLang="en-US" sz="3200" dirty="0">
                <a:solidFill>
                  <a:schemeClr val="tx1"/>
                </a:solidFill>
                <a:latin typeface="造字工房言宋（非商用）常规体" pitchFamily="50" charset="-122"/>
                <a:ea typeface="造字工房言宋（非商用）常规体" pitchFamily="50" charset="-122"/>
              </a:rPr>
              <a:t>产品梳理</a:t>
            </a:r>
            <a:endParaRPr lang="zh-CN" altLang="en-US" sz="3200" dirty="0">
              <a:solidFill>
                <a:schemeClr val="tx1"/>
              </a:solidFill>
              <a:latin typeface="造字工房言宋（非商用）常规体" pitchFamily="50" charset="-122"/>
              <a:ea typeface="造字工房言宋（非商用）常规体" pitchFamily="50"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ChangeArrowheads="1"/>
          </p:cNvSpPr>
          <p:nvPr/>
        </p:nvSpPr>
        <p:spPr bwMode="gray">
          <a:xfrm>
            <a:off x="6096000" y="1221318"/>
            <a:ext cx="4489451" cy="1022349"/>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3123" name="Rectangle 3"/>
          <p:cNvSpPr>
            <a:spLocks noChangeArrowheads="1"/>
          </p:cNvSpPr>
          <p:nvPr/>
        </p:nvSpPr>
        <p:spPr bwMode="gray">
          <a:xfrm>
            <a:off x="6096000" y="2279651"/>
            <a:ext cx="4489451" cy="1022349"/>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3124" name="Rectangle 4"/>
          <p:cNvSpPr>
            <a:spLocks noChangeArrowheads="1"/>
          </p:cNvSpPr>
          <p:nvPr/>
        </p:nvSpPr>
        <p:spPr bwMode="gray">
          <a:xfrm>
            <a:off x="6096000" y="3346451"/>
            <a:ext cx="4489451" cy="1022349"/>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3125" name="Rectangle 173"/>
          <p:cNvSpPr>
            <a:spLocks noChangeArrowheads="1"/>
          </p:cNvSpPr>
          <p:nvPr/>
        </p:nvSpPr>
        <p:spPr bwMode="gray">
          <a:xfrm>
            <a:off x="4847167" y="1221318"/>
            <a:ext cx="1559984" cy="1022349"/>
          </a:xfrm>
          <a:prstGeom prst="rect">
            <a:avLst/>
          </a:prstGeom>
          <a:solidFill>
            <a:srgbClr val="FFC00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3126" name="Rectangle 174"/>
          <p:cNvSpPr>
            <a:spLocks noChangeArrowheads="1"/>
          </p:cNvSpPr>
          <p:nvPr/>
        </p:nvSpPr>
        <p:spPr bwMode="gray">
          <a:xfrm>
            <a:off x="4847167" y="2279651"/>
            <a:ext cx="1559984" cy="1022349"/>
          </a:xfrm>
          <a:prstGeom prst="rect">
            <a:avLst/>
          </a:prstGeom>
          <a:solidFill>
            <a:srgbClr val="0070C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3127" name="Rectangle 175"/>
          <p:cNvSpPr>
            <a:spLocks noChangeArrowheads="1"/>
          </p:cNvSpPr>
          <p:nvPr/>
        </p:nvSpPr>
        <p:spPr bwMode="gray">
          <a:xfrm>
            <a:off x="4847167" y="3346451"/>
            <a:ext cx="1559984" cy="1022349"/>
          </a:xfrm>
          <a:prstGeom prst="rect">
            <a:avLst/>
          </a:prstGeom>
          <a:solidFill>
            <a:srgbClr val="FFC00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3128" name="Rectangle 176"/>
          <p:cNvSpPr>
            <a:spLocks noChangeArrowheads="1"/>
          </p:cNvSpPr>
          <p:nvPr/>
        </p:nvSpPr>
        <p:spPr bwMode="white">
          <a:xfrm>
            <a:off x="4880118" y="1462618"/>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2400" b="1" dirty="0">
                <a:solidFill>
                  <a:srgbClr val="FFFFFF"/>
                </a:solidFill>
                <a:latin typeface="微软雅黑" panose="020B0503020204020204" pitchFamily="34" charset="-122"/>
                <a:ea typeface="微软雅黑" panose="020B0503020204020204" pitchFamily="34" charset="-122"/>
              </a:rPr>
              <a:t>营销工具</a:t>
            </a:r>
            <a:endParaRPr lang="en-US" altLang="zh-CN" sz="2400" b="1" dirty="0">
              <a:solidFill>
                <a:srgbClr val="FFFFFF"/>
              </a:solidFill>
              <a:latin typeface="微软雅黑" panose="020B0503020204020204" pitchFamily="34" charset="-122"/>
              <a:ea typeface="微软雅黑" panose="020B0503020204020204" pitchFamily="34" charset="-122"/>
            </a:endParaRPr>
          </a:p>
        </p:txBody>
      </p:sp>
      <p:sp>
        <p:nvSpPr>
          <p:cNvPr id="133129" name="Rectangle 177"/>
          <p:cNvSpPr>
            <a:spLocks noChangeArrowheads="1"/>
          </p:cNvSpPr>
          <p:nvPr/>
        </p:nvSpPr>
        <p:spPr bwMode="white">
          <a:xfrm>
            <a:off x="4837785" y="2567518"/>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2400" b="1" dirty="0">
                <a:solidFill>
                  <a:srgbClr val="FFFFFF"/>
                </a:solidFill>
                <a:latin typeface="微软雅黑" panose="020B0503020204020204" pitchFamily="34" charset="-122"/>
                <a:ea typeface="微软雅黑" panose="020B0503020204020204" pitchFamily="34" charset="-122"/>
              </a:rPr>
              <a:t>市场活动</a:t>
            </a:r>
            <a:endParaRPr lang="zh-CN" altLang="en-US" sz="2400" b="1" dirty="0">
              <a:solidFill>
                <a:srgbClr val="FFFFFF"/>
              </a:solidFill>
              <a:latin typeface="微软雅黑" panose="020B0503020204020204" pitchFamily="34" charset="-122"/>
              <a:ea typeface="微软雅黑" panose="020B0503020204020204" pitchFamily="34" charset="-122"/>
            </a:endParaRPr>
          </a:p>
        </p:txBody>
      </p:sp>
      <p:sp>
        <p:nvSpPr>
          <p:cNvPr id="133130" name="Rectangle 178"/>
          <p:cNvSpPr>
            <a:spLocks noChangeArrowheads="1"/>
          </p:cNvSpPr>
          <p:nvPr/>
        </p:nvSpPr>
        <p:spPr bwMode="white">
          <a:xfrm>
            <a:off x="4886468" y="3621618"/>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2400" b="1" dirty="0">
                <a:solidFill>
                  <a:srgbClr val="FFFFFF"/>
                </a:solidFill>
                <a:latin typeface="微软雅黑" panose="020B0503020204020204" pitchFamily="34" charset="-122"/>
                <a:ea typeface="微软雅黑" panose="020B0503020204020204" pitchFamily="34" charset="-122"/>
              </a:rPr>
              <a:t>品牌传播</a:t>
            </a:r>
            <a:endParaRPr lang="zh-CN" altLang="zh-CN" sz="2400" b="1" dirty="0">
              <a:solidFill>
                <a:srgbClr val="FFFFFF"/>
              </a:solidFill>
              <a:latin typeface="微软雅黑" panose="020B0503020204020204" pitchFamily="34" charset="-122"/>
              <a:ea typeface="微软雅黑" panose="020B0503020204020204" pitchFamily="34" charset="-122"/>
            </a:endParaRPr>
          </a:p>
        </p:txBody>
      </p:sp>
      <p:sp>
        <p:nvSpPr>
          <p:cNvPr id="133131" name="Rectangle 179"/>
          <p:cNvSpPr>
            <a:spLocks noChangeArrowheads="1"/>
          </p:cNvSpPr>
          <p:nvPr/>
        </p:nvSpPr>
        <p:spPr bwMode="auto">
          <a:xfrm>
            <a:off x="6512985" y="1399117"/>
            <a:ext cx="40682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dirty="0">
                <a:solidFill>
                  <a:srgbClr val="000000"/>
                </a:solidFill>
                <a:latin typeface="微软雅黑" panose="020B0503020204020204" pitchFamily="34" charset="-122"/>
                <a:ea typeface="微软雅黑" panose="020B0503020204020204" pitchFamily="34" charset="-122"/>
              </a:rPr>
              <a:t>营销工具全面梳理，营销工具明细表和有效性评估</a:t>
            </a:r>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133132" name="Rectangle 180"/>
          <p:cNvSpPr>
            <a:spLocks noChangeArrowheads="1"/>
          </p:cNvSpPr>
          <p:nvPr/>
        </p:nvSpPr>
        <p:spPr bwMode="auto">
          <a:xfrm>
            <a:off x="6479118" y="2455333"/>
            <a:ext cx="4068233" cy="66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市场活动计划表评估和市场效果有效性评估</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33133" name="Rectangle 181"/>
          <p:cNvSpPr>
            <a:spLocks noChangeArrowheads="1"/>
          </p:cNvSpPr>
          <p:nvPr/>
        </p:nvSpPr>
        <p:spPr bwMode="auto">
          <a:xfrm>
            <a:off x="6512985" y="3621617"/>
            <a:ext cx="4068233" cy="66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传播计划梳理，传播投入长出分析</a:t>
            </a:r>
            <a:endParaRPr lang="en-US" altLang="zh-CN" sz="1865" dirty="0">
              <a:solidFill>
                <a:srgbClr val="000000"/>
              </a:solidFill>
              <a:latin typeface="微软雅黑" panose="020B0503020204020204" pitchFamily="34" charset="-122"/>
              <a:ea typeface="微软雅黑" panose="020B0503020204020204" pitchFamily="34" charset="-122"/>
            </a:endParaRPr>
          </a:p>
          <a:p>
            <a:pPr algn="ctr" defTabSz="1219200" eaLnBrk="1" fontAlgn="base" hangingPunct="1">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效果评估</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33134" name="Rectangle 4"/>
          <p:cNvSpPr>
            <a:spLocks noChangeArrowheads="1"/>
          </p:cNvSpPr>
          <p:nvPr/>
        </p:nvSpPr>
        <p:spPr bwMode="gray">
          <a:xfrm>
            <a:off x="6100233" y="4402667"/>
            <a:ext cx="4489451" cy="1022351"/>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3135" name="Rectangle 175"/>
          <p:cNvSpPr>
            <a:spLocks noChangeArrowheads="1"/>
          </p:cNvSpPr>
          <p:nvPr/>
        </p:nvSpPr>
        <p:spPr bwMode="gray">
          <a:xfrm>
            <a:off x="4851400" y="4402667"/>
            <a:ext cx="1559984" cy="1022351"/>
          </a:xfrm>
          <a:prstGeom prst="rect">
            <a:avLst/>
          </a:prstGeom>
          <a:solidFill>
            <a:srgbClr val="0070C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2400">
              <a:solidFill>
                <a:srgbClr val="000000"/>
              </a:solidFill>
              <a:latin typeface="微软雅黑" panose="020B0503020204020204" pitchFamily="34" charset="-122"/>
              <a:ea typeface="微软雅黑" panose="020B0503020204020204" pitchFamily="34" charset="-122"/>
            </a:endParaRPr>
          </a:p>
        </p:txBody>
      </p:sp>
      <p:sp>
        <p:nvSpPr>
          <p:cNvPr id="133136" name="Rectangle 178"/>
          <p:cNvSpPr>
            <a:spLocks noChangeArrowheads="1"/>
          </p:cNvSpPr>
          <p:nvPr/>
        </p:nvSpPr>
        <p:spPr bwMode="white">
          <a:xfrm>
            <a:off x="4886466" y="4485218"/>
            <a:ext cx="141577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2400" b="1" dirty="0">
                <a:solidFill>
                  <a:srgbClr val="FFFFFF"/>
                </a:solidFill>
                <a:latin typeface="微软雅黑" panose="020B0503020204020204" pitchFamily="34" charset="-122"/>
                <a:ea typeface="微软雅黑" panose="020B0503020204020204" pitchFamily="34" charset="-122"/>
              </a:rPr>
              <a:t>公关活动</a:t>
            </a:r>
            <a:endParaRPr lang="zh-CN" altLang="zh-CN" sz="2400" b="1" dirty="0">
              <a:solidFill>
                <a:srgbClr val="FFFFFF"/>
              </a:solidFill>
              <a:latin typeface="微软雅黑" panose="020B0503020204020204" pitchFamily="34" charset="-122"/>
              <a:ea typeface="微软雅黑" panose="020B0503020204020204" pitchFamily="34" charset="-122"/>
            </a:endParaRPr>
          </a:p>
          <a:p>
            <a:pPr algn="ctr" defTabSz="1219200" eaLnBrk="1" fontAlgn="base" hangingPunct="1">
              <a:spcBef>
                <a:spcPct val="0"/>
              </a:spcBef>
              <a:spcAft>
                <a:spcPct val="0"/>
              </a:spcAft>
            </a:pPr>
            <a:endParaRPr lang="en-US" altLang="zh-CN" sz="2400" b="1" dirty="0">
              <a:solidFill>
                <a:srgbClr val="FFFFFF"/>
              </a:solidFill>
              <a:latin typeface="微软雅黑" panose="020B0503020204020204" pitchFamily="34" charset="-122"/>
              <a:ea typeface="微软雅黑" panose="020B0503020204020204" pitchFamily="34" charset="-122"/>
            </a:endParaRPr>
          </a:p>
        </p:txBody>
      </p:sp>
      <p:sp>
        <p:nvSpPr>
          <p:cNvPr id="133137" name="Rectangle 181"/>
          <p:cNvSpPr>
            <a:spLocks noChangeArrowheads="1"/>
          </p:cNvSpPr>
          <p:nvPr/>
        </p:nvSpPr>
        <p:spPr bwMode="auto">
          <a:xfrm>
            <a:off x="6517218" y="4565651"/>
            <a:ext cx="4068233" cy="66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企业的公关活动计划，市场对于企业的评价梳理，真实</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33138" name="矩形 33"/>
          <p:cNvSpPr>
            <a:spLocks noChangeArrowheads="1"/>
          </p:cNvSpPr>
          <p:nvPr/>
        </p:nvSpPr>
        <p:spPr bwMode="auto">
          <a:xfrm>
            <a:off x="1283651" y="2968607"/>
            <a:ext cx="2178803" cy="666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3735" b="1" dirty="0">
                <a:solidFill>
                  <a:srgbClr val="002060"/>
                </a:solidFill>
                <a:latin typeface="造字工房言宋（非商用）常规体" pitchFamily="50" charset="-122"/>
                <a:ea typeface="造字工房言宋（非商用）常规体" pitchFamily="50" charset="-122"/>
              </a:rPr>
              <a:t>营销梳理</a:t>
            </a:r>
            <a:endParaRPr lang="zh-CN" altLang="en-US" sz="3735" b="1" dirty="0">
              <a:solidFill>
                <a:srgbClr val="002060"/>
              </a:solidFill>
              <a:latin typeface="造字工房言宋（非商用）常规体" pitchFamily="50" charset="-122"/>
              <a:ea typeface="造字工房言宋（非商用）常规体" pitchFamily="50" charset="-122"/>
            </a:endParaRPr>
          </a:p>
        </p:txBody>
      </p:sp>
      <p:sp>
        <p:nvSpPr>
          <p:cNvPr id="35" name="燕尾形 34"/>
          <p:cNvSpPr>
            <a:spLocks noChangeArrowheads="1"/>
          </p:cNvSpPr>
          <p:nvPr/>
        </p:nvSpPr>
        <p:spPr bwMode="auto">
          <a:xfrm>
            <a:off x="3450167" y="2745317"/>
            <a:ext cx="1143000" cy="1143000"/>
          </a:xfrm>
          <a:prstGeom prst="chevron">
            <a:avLst>
              <a:gd name="adj" fmla="val 50000"/>
            </a:avLst>
          </a:prstGeom>
          <a:solidFill>
            <a:schemeClr val="bg1"/>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defTabSz="1219200" fontAlgn="base">
              <a:spcBef>
                <a:spcPct val="0"/>
              </a:spcBef>
              <a:spcAft>
                <a:spcPct val="0"/>
              </a:spcAft>
              <a:defRPr/>
            </a:pPr>
            <a:endParaRPr lang="zh-CN" altLang="en-US" sz="2400">
              <a:solidFill>
                <a:srgbClr val="000000"/>
              </a:solidFill>
              <a:latin typeface="Univers"/>
              <a:ea typeface="幼圆"/>
            </a:endParaRPr>
          </a:p>
        </p:txBody>
      </p:sp>
      <p:sp>
        <p:nvSpPr>
          <p:cNvPr id="133140" name="Rectangle 20"/>
          <p:cNvSpPr>
            <a:spLocks noChangeArrowheads="1"/>
          </p:cNvSpPr>
          <p:nvPr/>
        </p:nvSpPr>
        <p:spPr bwMode="auto">
          <a:xfrm>
            <a:off x="1166008" y="5659219"/>
            <a:ext cx="10693953" cy="379656"/>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defTabSz="1219200" fontAlgn="base">
              <a:spcBef>
                <a:spcPct val="0"/>
              </a:spcBef>
              <a:spcAft>
                <a:spcPct val="0"/>
              </a:spcAft>
            </a:pPr>
            <a:r>
              <a:rPr lang="zh-CN" altLang="en-US" sz="1865" dirty="0">
                <a:solidFill>
                  <a:srgbClr val="000000"/>
                </a:solidFill>
                <a:latin typeface="Arial" panose="020B0604020202020204" pitchFamily="34" charset="0"/>
                <a:ea typeface="微软雅黑" panose="020B0503020204020204" pitchFamily="34" charset="-122"/>
              </a:rPr>
              <a:t>对企业的营销行为全面评估，营销工具有效性和完整性，市场活动品牌传播公关活动的计划和有效性</a:t>
            </a:r>
            <a:endParaRPr lang="zh-CN" altLang="en-US" sz="1865" dirty="0">
              <a:solidFill>
                <a:srgbClr val="000000"/>
              </a:solidFill>
              <a:latin typeface="Arial" panose="020B0604020202020204" pitchFamily="34" charset="0"/>
              <a:ea typeface="微软雅黑" panose="020B0503020204020204" pitchFamily="34" charset="-122"/>
            </a:endParaRPr>
          </a:p>
        </p:txBody>
      </p:sp>
      <p:sp>
        <p:nvSpPr>
          <p:cNvPr id="133141" name="Rectangle 21"/>
          <p:cNvSpPr>
            <a:spLocks noChangeArrowheads="1"/>
          </p:cNvSpPr>
          <p:nvPr/>
        </p:nvSpPr>
        <p:spPr bwMode="auto">
          <a:xfrm>
            <a:off x="508000" y="374652"/>
            <a:ext cx="10081684" cy="967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defTabSz="1219200" fontAlgn="base">
              <a:spcBef>
                <a:spcPct val="0"/>
              </a:spcBef>
              <a:spcAft>
                <a:spcPct val="0"/>
              </a:spcAft>
            </a:pPr>
            <a:r>
              <a:rPr lang="en-US" altLang="zh-CN" sz="3200" dirty="0">
                <a:solidFill>
                  <a:schemeClr val="tx1"/>
                </a:solidFill>
                <a:latin typeface="造字工房言宋（非商用）常规体" pitchFamily="50" charset="-122"/>
                <a:ea typeface="造字工房言宋（非商用）常规体" pitchFamily="50" charset="-122"/>
              </a:rPr>
              <a:t>6.</a:t>
            </a:r>
            <a:r>
              <a:rPr lang="zh-CN" altLang="en-US" sz="3200" dirty="0">
                <a:solidFill>
                  <a:schemeClr val="tx1"/>
                </a:solidFill>
                <a:latin typeface="造字工房言宋（非商用）常规体" pitchFamily="50" charset="-122"/>
                <a:ea typeface="造字工房言宋（非商用）常规体" pitchFamily="50" charset="-122"/>
              </a:rPr>
              <a:t>营销梳理</a:t>
            </a:r>
            <a:endParaRPr lang="zh-CN" altLang="en-US" sz="3200" dirty="0">
              <a:solidFill>
                <a:schemeClr val="tx1"/>
              </a:solidFill>
              <a:latin typeface="造字工房言宋（非商用）常规体" pitchFamily="50" charset="-122"/>
              <a:ea typeface="造字工房言宋（非商用）常规体" pitchFamily="50"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Rectangle 10"/>
          <p:cNvSpPr>
            <a:spLocks noChangeArrowheads="1"/>
          </p:cNvSpPr>
          <p:nvPr/>
        </p:nvSpPr>
        <p:spPr bwMode="auto">
          <a:xfrm>
            <a:off x="670983" y="1827524"/>
            <a:ext cx="10850033" cy="2484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marL="0" marR="0" lvl="0" indent="0" algn="ctr" defTabSz="1219200" rtl="0" eaLnBrk="0" fontAlgn="base" latinLnBrk="0" hangingPunct="0">
              <a:lnSpc>
                <a:spcPct val="100000"/>
              </a:lnSpc>
              <a:spcBef>
                <a:spcPct val="0"/>
              </a:spcBef>
              <a:spcAft>
                <a:spcPct val="0"/>
              </a:spcAft>
              <a:buClrTx/>
              <a:buSzTx/>
              <a:buFontTx/>
              <a:buNone/>
              <a:defRPr/>
            </a:pPr>
            <a:r>
              <a:rPr kumimoji="0" lang="zh-CN" altLang="en-US" sz="9600" b="1" i="0" u="none" strike="noStrike" kern="1200" cap="none" spc="0" normalizeH="0" baseline="0" noProof="0" dirty="0">
                <a:ln>
                  <a:noFill/>
                </a:ln>
                <a:solidFill>
                  <a:srgbClr val="FFFF00"/>
                </a:solidFill>
                <a:effectLst/>
                <a:uLnTx/>
                <a:uFillTx/>
                <a:latin typeface="方正剪纸简体" panose="03000509000000000000" pitchFamily="65" charset="-122"/>
                <a:ea typeface="方正剪纸简体" panose="03000509000000000000" pitchFamily="65" charset="-122"/>
                <a:cs typeface="+mn-cs"/>
              </a:rPr>
              <a:t>第</a:t>
            </a:r>
            <a:r>
              <a:rPr lang="zh-CN" altLang="en-US" sz="9600" dirty="0">
                <a:solidFill>
                  <a:srgbClr val="FFFF00"/>
                </a:solidFill>
                <a:latin typeface="方正剪纸简体" panose="03000509000000000000" pitchFamily="65" charset="-122"/>
                <a:ea typeface="方正剪纸简体" panose="03000509000000000000" pitchFamily="65" charset="-122"/>
              </a:rPr>
              <a:t>二</a:t>
            </a:r>
            <a:r>
              <a:rPr kumimoji="0" lang="zh-CN" altLang="en-US" sz="9600" b="1" i="0" u="none" strike="noStrike" kern="1200" cap="none" spc="0" normalizeH="0" baseline="0" noProof="0" dirty="0">
                <a:ln>
                  <a:noFill/>
                </a:ln>
                <a:solidFill>
                  <a:srgbClr val="FFFF00"/>
                </a:solidFill>
                <a:effectLst/>
                <a:uLnTx/>
                <a:uFillTx/>
                <a:latin typeface="方正剪纸简体" panose="03000509000000000000" pitchFamily="65" charset="-122"/>
                <a:ea typeface="方正剪纸简体" panose="03000509000000000000" pitchFamily="65" charset="-122"/>
                <a:cs typeface="+mn-cs"/>
              </a:rPr>
              <a:t>步</a:t>
            </a:r>
            <a:endParaRPr kumimoji="0" lang="en-US" altLang="zh-CN" sz="9600" b="1" i="0" u="none" strike="noStrike" kern="1200" cap="none" spc="0" normalizeH="0" baseline="0" noProof="0" dirty="0">
              <a:ln>
                <a:noFill/>
              </a:ln>
              <a:solidFill>
                <a:srgbClr val="FFFF00"/>
              </a:solidFill>
              <a:effectLst/>
              <a:uLnTx/>
              <a:uFillTx/>
              <a:latin typeface="方正剪纸简体" panose="03000509000000000000" pitchFamily="65" charset="-122"/>
              <a:ea typeface="方正剪纸简体" panose="03000509000000000000" pitchFamily="65" charset="-122"/>
              <a:cs typeface="+mn-cs"/>
            </a:endParaRPr>
          </a:p>
          <a:p>
            <a:pPr algn="ctr" defTabSz="1219200" fontAlgn="base">
              <a:spcBef>
                <a:spcPct val="0"/>
              </a:spcBef>
              <a:spcAft>
                <a:spcPct val="0"/>
              </a:spcAft>
            </a:pPr>
            <a:r>
              <a:rPr lang="zh-CN" altLang="en-US" sz="5400" b="0" dirty="0">
                <a:solidFill>
                  <a:schemeClr val="bg1"/>
                </a:solidFill>
                <a:latin typeface="造字工房言宋（非商用）常规体" pitchFamily="50" charset="-122"/>
                <a:ea typeface="造字工房言宋（非商用）常规体" pitchFamily="50" charset="-122"/>
              </a:rPr>
              <a:t>如何做营销分析总结</a:t>
            </a:r>
            <a:endParaRPr lang="zh-CN" altLang="en-US" sz="5400" b="0" dirty="0">
              <a:solidFill>
                <a:schemeClr val="bg1"/>
              </a:solidFill>
              <a:latin typeface="造字工房言宋（非商用）常规体" pitchFamily="50" charset="-122"/>
              <a:ea typeface="造字工房言宋（非商用）常规体" pitchFamily="50" charset="-122"/>
            </a:endParaRPr>
          </a:p>
        </p:txBody>
      </p:sp>
      <p:sp>
        <p:nvSpPr>
          <p:cNvPr id="4" name="矩形 3"/>
          <p:cNvSpPr/>
          <p:nvPr/>
        </p:nvSpPr>
        <p:spPr>
          <a:xfrm>
            <a:off x="4663556" y="4452190"/>
            <a:ext cx="2864887" cy="461665"/>
          </a:xfrm>
          <a:prstGeom prst="rect">
            <a:avLst/>
          </a:prstGeom>
        </p:spPr>
        <p:txBody>
          <a:bodyPr wrap="none">
            <a:spAutoFit/>
          </a:bodyPr>
          <a:lstStyle/>
          <a:p>
            <a:pPr lvl="0" algn="ctr" defTabSz="1219200" fontAlgn="base">
              <a:spcBef>
                <a:spcPct val="0"/>
              </a:spcBef>
              <a:spcAft>
                <a:spcPct val="0"/>
              </a:spcAft>
            </a:pPr>
            <a:r>
              <a:rPr lang="zh-CN" altLang="en-US" sz="2400" b="1" dirty="0">
                <a:solidFill>
                  <a:srgbClr val="FFFFFF"/>
                </a:solidFill>
                <a:latin typeface="方正楷体简体" panose="03000509000000000000" pitchFamily="65" charset="-122"/>
                <a:ea typeface="方正楷体简体" panose="03000509000000000000" pitchFamily="65" charset="-122"/>
              </a:rPr>
              <a:t>找到核心问题</a:t>
            </a:r>
            <a:r>
              <a:rPr lang="en-US" altLang="zh-CN" sz="2400" b="1" dirty="0">
                <a:solidFill>
                  <a:srgbClr val="FFFFFF"/>
                </a:solidFill>
                <a:latin typeface="方正楷体简体" panose="03000509000000000000" pitchFamily="65" charset="-122"/>
                <a:ea typeface="方正楷体简体" panose="03000509000000000000" pitchFamily="65" charset="-122"/>
              </a:rPr>
              <a:t>-</a:t>
            </a:r>
            <a:r>
              <a:rPr lang="zh-CN" altLang="en-US" sz="2400" b="1" dirty="0">
                <a:solidFill>
                  <a:srgbClr val="FFFFFF"/>
                </a:solidFill>
                <a:latin typeface="方正楷体简体" panose="03000509000000000000" pitchFamily="65" charset="-122"/>
                <a:ea typeface="方正楷体简体" panose="03000509000000000000" pitchFamily="65" charset="-122"/>
              </a:rPr>
              <a:t>病因</a:t>
            </a:r>
            <a:endParaRPr lang="zh-CN" altLang="en-US" sz="2400" b="1" dirty="0">
              <a:solidFill>
                <a:srgbClr val="FFFFFF"/>
              </a:solidFill>
              <a:latin typeface="方正楷体简体" panose="03000509000000000000" pitchFamily="65" charset="-122"/>
              <a:ea typeface="方正楷体简体" panose="03000509000000000000" pitchFamily="65"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632879" y="1368160"/>
            <a:ext cx="10850033" cy="958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algn="ctr" defTabSz="1219200" fontAlgn="base">
              <a:spcBef>
                <a:spcPct val="0"/>
              </a:spcBef>
              <a:spcAft>
                <a:spcPct val="0"/>
              </a:spcAft>
            </a:pPr>
            <a:r>
              <a:rPr lang="zh-CN" altLang="en-US" sz="3200" b="0" dirty="0">
                <a:solidFill>
                  <a:srgbClr val="002060"/>
                </a:solidFill>
                <a:latin typeface="造字工房言宋（非商用）常规体" pitchFamily="50" charset="-122"/>
                <a:ea typeface="造字工房言宋（非商用）常规体" pitchFamily="50" charset="-122"/>
              </a:rPr>
              <a:t>梳理后如何做分析总结的关键</a:t>
            </a:r>
            <a:endParaRPr lang="zh-CN" altLang="en-US" sz="3200" b="0" dirty="0">
              <a:solidFill>
                <a:srgbClr val="002060"/>
              </a:solidFill>
              <a:latin typeface="造字工房言宋（非商用）常规体" pitchFamily="50" charset="-122"/>
              <a:ea typeface="造字工房言宋（非商用）常规体" pitchFamily="50" charset="-122"/>
            </a:endParaRPr>
          </a:p>
        </p:txBody>
      </p:sp>
      <p:sp>
        <p:nvSpPr>
          <p:cNvPr id="3" name="双大括号 2"/>
          <p:cNvSpPr/>
          <p:nvPr/>
        </p:nvSpPr>
        <p:spPr>
          <a:xfrm>
            <a:off x="2271713" y="2557463"/>
            <a:ext cx="1743075" cy="1578769"/>
          </a:xfrm>
          <a:prstGeom prst="bracePair">
            <a:avLst>
              <a:gd name="adj" fmla="val 0"/>
            </a:avLst>
          </a:prstGeom>
          <a:solidFill>
            <a:srgbClr val="CCECFF"/>
          </a:solidFill>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r>
              <a:rPr lang="zh-CN" altLang="en-US" sz="2400" dirty="0">
                <a:latin typeface="微软雅黑" panose="020B0503020204020204" pitchFamily="34" charset="-122"/>
                <a:ea typeface="微软雅黑" panose="020B0503020204020204" pitchFamily="34" charset="-122"/>
              </a:rPr>
              <a:t>客观事实</a:t>
            </a:r>
            <a:endParaRPr lang="en-US" altLang="zh-CN" sz="2400" dirty="0">
              <a:latin typeface="微软雅黑" panose="020B0503020204020204" pitchFamily="34" charset="-122"/>
              <a:ea typeface="微软雅黑" panose="020B0503020204020204" pitchFamily="34" charset="-122"/>
            </a:endParaRPr>
          </a:p>
        </p:txBody>
      </p:sp>
      <p:sp>
        <p:nvSpPr>
          <p:cNvPr id="4" name="双大括号 3"/>
          <p:cNvSpPr/>
          <p:nvPr/>
        </p:nvSpPr>
        <p:spPr>
          <a:xfrm>
            <a:off x="4238625" y="2557463"/>
            <a:ext cx="1743075" cy="1578769"/>
          </a:xfrm>
          <a:prstGeom prst="bracePair">
            <a:avLst>
              <a:gd name="adj" fmla="val 0"/>
            </a:avLst>
          </a:prstGeom>
          <a:solidFill>
            <a:srgbClr val="92D050"/>
          </a:solidFill>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r>
              <a:rPr lang="zh-CN" altLang="en-US" sz="2400" dirty="0">
                <a:latin typeface="微软雅黑" panose="020B0503020204020204" pitchFamily="34" charset="-122"/>
                <a:ea typeface="微软雅黑" panose="020B0503020204020204" pitchFamily="34" charset="-122"/>
              </a:rPr>
              <a:t>大数据</a:t>
            </a:r>
            <a:endParaRPr lang="zh-CN" altLang="en-US" sz="2400" dirty="0">
              <a:latin typeface="微软雅黑" panose="020B0503020204020204" pitchFamily="34" charset="-122"/>
              <a:ea typeface="微软雅黑" panose="020B0503020204020204" pitchFamily="34" charset="-122"/>
            </a:endParaRPr>
          </a:p>
        </p:txBody>
      </p:sp>
      <p:sp>
        <p:nvSpPr>
          <p:cNvPr id="5" name="双大括号 4"/>
          <p:cNvSpPr/>
          <p:nvPr/>
        </p:nvSpPr>
        <p:spPr>
          <a:xfrm>
            <a:off x="6203155" y="2557463"/>
            <a:ext cx="1743075" cy="1578769"/>
          </a:xfrm>
          <a:prstGeom prst="bracePair">
            <a:avLst>
              <a:gd name="adj" fmla="val 0"/>
            </a:avLst>
          </a:prstGeom>
          <a:solidFill>
            <a:schemeClr val="accent1">
              <a:lumMod val="90000"/>
            </a:schemeClr>
          </a:solidFill>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r>
              <a:rPr lang="zh-CN" altLang="en-US" sz="2400" dirty="0">
                <a:latin typeface="微软雅黑" panose="020B0503020204020204" pitchFamily="34" charset="-122"/>
                <a:ea typeface="微软雅黑" panose="020B0503020204020204" pitchFamily="34" charset="-122"/>
              </a:rPr>
              <a:t>分类分析</a:t>
            </a:r>
            <a:endParaRPr lang="zh-CN" altLang="en-US" sz="2400" dirty="0">
              <a:latin typeface="微软雅黑" panose="020B0503020204020204" pitchFamily="34" charset="-122"/>
              <a:ea typeface="微软雅黑" panose="020B0503020204020204" pitchFamily="34" charset="-122"/>
            </a:endParaRPr>
          </a:p>
        </p:txBody>
      </p:sp>
      <p:sp>
        <p:nvSpPr>
          <p:cNvPr id="6" name="文本框 5"/>
          <p:cNvSpPr txBox="1"/>
          <p:nvPr/>
        </p:nvSpPr>
        <p:spPr>
          <a:xfrm>
            <a:off x="2374902" y="4414837"/>
            <a:ext cx="1415772" cy="338554"/>
          </a:xfrm>
          <a:prstGeom prst="rect">
            <a:avLst/>
          </a:prstGeom>
          <a:noFill/>
        </p:spPr>
        <p:txBody>
          <a:bodyPr wrap="none" rtlCol="0">
            <a:spAutoFit/>
          </a:bodyPr>
          <a:lstStyle/>
          <a:p>
            <a:r>
              <a:rPr lang="zh-CN" altLang="en-US" sz="1600" dirty="0">
                <a:latin typeface="微软雅黑" panose="020B0503020204020204" pitchFamily="34" charset="-122"/>
                <a:ea typeface="微软雅黑" panose="020B0503020204020204" pitchFamily="34" charset="-122"/>
              </a:rPr>
              <a:t>遵循客观事实</a:t>
            </a:r>
            <a:endParaRPr lang="zh-CN" altLang="en-US" sz="1600" dirty="0">
              <a:latin typeface="微软雅黑" panose="020B0503020204020204" pitchFamily="34" charset="-122"/>
              <a:ea typeface="微软雅黑" panose="020B0503020204020204" pitchFamily="34" charset="-122"/>
            </a:endParaRPr>
          </a:p>
        </p:txBody>
      </p:sp>
      <p:sp>
        <p:nvSpPr>
          <p:cNvPr id="7" name="文本框 6"/>
          <p:cNvSpPr txBox="1"/>
          <p:nvPr/>
        </p:nvSpPr>
        <p:spPr>
          <a:xfrm>
            <a:off x="4238625" y="4414837"/>
            <a:ext cx="1826141" cy="338554"/>
          </a:xfrm>
          <a:prstGeom prst="rect">
            <a:avLst/>
          </a:prstGeom>
          <a:noFill/>
        </p:spPr>
        <p:txBody>
          <a:bodyPr wrap="none" rtlCol="0">
            <a:spAutoFit/>
          </a:bodyPr>
          <a:lstStyle/>
          <a:p>
            <a:r>
              <a:rPr lang="zh-CN" altLang="en-US" sz="1600" dirty="0">
                <a:latin typeface="微软雅黑" panose="020B0503020204020204" pitchFamily="34" charset="-122"/>
                <a:ea typeface="微软雅黑" panose="020B0503020204020204" pitchFamily="34" charset="-122"/>
              </a:rPr>
              <a:t>足够大的数据体量</a:t>
            </a:r>
            <a:endParaRPr lang="zh-CN" altLang="en-US" sz="160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6543671" y="4414837"/>
            <a:ext cx="1210588" cy="338554"/>
          </a:xfrm>
          <a:prstGeom prst="rect">
            <a:avLst/>
          </a:prstGeom>
          <a:noFill/>
        </p:spPr>
        <p:txBody>
          <a:bodyPr wrap="none" rtlCol="0">
            <a:spAutoFit/>
          </a:bodyPr>
          <a:lstStyle/>
          <a:p>
            <a:r>
              <a:rPr lang="zh-CN" altLang="en-US" sz="1600" dirty="0">
                <a:latin typeface="微软雅黑" panose="020B0503020204020204" pitchFamily="34" charset="-122"/>
                <a:ea typeface="微软雅黑" panose="020B0503020204020204" pitchFamily="34" charset="-122"/>
              </a:rPr>
              <a:t>将问题分类</a:t>
            </a:r>
            <a:endParaRPr lang="zh-CN" altLang="en-US" sz="1600" dirty="0">
              <a:latin typeface="微软雅黑" panose="020B0503020204020204" pitchFamily="34" charset="-122"/>
              <a:ea typeface="微软雅黑" panose="020B0503020204020204" pitchFamily="34" charset="-122"/>
            </a:endParaRPr>
          </a:p>
        </p:txBody>
      </p:sp>
      <p:sp>
        <p:nvSpPr>
          <p:cNvPr id="10" name="双大括号 9"/>
          <p:cNvSpPr/>
          <p:nvPr/>
        </p:nvSpPr>
        <p:spPr>
          <a:xfrm>
            <a:off x="8162920" y="2571751"/>
            <a:ext cx="1743075" cy="1578769"/>
          </a:xfrm>
          <a:prstGeom prst="bracePair">
            <a:avLst>
              <a:gd name="adj" fmla="val 0"/>
            </a:avLst>
          </a:prstGeom>
          <a:solidFill>
            <a:srgbClr val="FFC000"/>
          </a:solidFill>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r>
              <a:rPr lang="zh-CN" altLang="en-US" sz="2400" dirty="0">
                <a:latin typeface="微软雅黑" panose="020B0503020204020204" pitchFamily="34" charset="-122"/>
                <a:ea typeface="微软雅黑" panose="020B0503020204020204" pitchFamily="34" charset="-122"/>
              </a:rPr>
              <a:t>深度挖掘</a:t>
            </a:r>
            <a:endParaRPr lang="zh-CN" altLang="en-US" sz="2400" dirty="0">
              <a:latin typeface="微软雅黑" panose="020B0503020204020204" pitchFamily="34" charset="-122"/>
              <a:ea typeface="微软雅黑" panose="020B0503020204020204" pitchFamily="34" charset="-122"/>
            </a:endParaRPr>
          </a:p>
        </p:txBody>
      </p:sp>
      <p:sp>
        <p:nvSpPr>
          <p:cNvPr id="11" name="文本框 10"/>
          <p:cNvSpPr txBox="1"/>
          <p:nvPr/>
        </p:nvSpPr>
        <p:spPr>
          <a:xfrm>
            <a:off x="8053380" y="4414837"/>
            <a:ext cx="2236510" cy="338554"/>
          </a:xfrm>
          <a:prstGeom prst="rect">
            <a:avLst/>
          </a:prstGeom>
          <a:noFill/>
        </p:spPr>
        <p:txBody>
          <a:bodyPr wrap="none" rtlCol="0">
            <a:spAutoFit/>
          </a:bodyPr>
          <a:lstStyle/>
          <a:p>
            <a:r>
              <a:rPr lang="zh-CN" altLang="en-US" sz="1600" dirty="0">
                <a:latin typeface="微软雅黑" panose="020B0503020204020204" pitchFamily="34" charset="-122"/>
                <a:ea typeface="微软雅黑" panose="020B0503020204020204" pitchFamily="34" charset="-122"/>
              </a:rPr>
              <a:t>找到问题的根本和核心</a:t>
            </a:r>
            <a:endParaRPr lang="zh-CN" altLang="en-US" sz="160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357437" y="2857501"/>
            <a:ext cx="600075" cy="18788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3452812" y="2421731"/>
            <a:ext cx="600075" cy="231457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4631531" y="3378993"/>
            <a:ext cx="600075" cy="135731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813822" y="4114799"/>
            <a:ext cx="600075" cy="621507"/>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996113" y="3571875"/>
            <a:ext cx="600075" cy="1164432"/>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8178404" y="2857501"/>
            <a:ext cx="600075" cy="187880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9288065" y="3864769"/>
            <a:ext cx="600075" cy="87153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Rectangle 10"/>
          <p:cNvSpPr>
            <a:spLocks noChangeArrowheads="1"/>
          </p:cNvSpPr>
          <p:nvPr/>
        </p:nvSpPr>
        <p:spPr bwMode="auto">
          <a:xfrm>
            <a:off x="670983" y="775229"/>
            <a:ext cx="10850033" cy="1164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algn="ctr" defTabSz="1219200" fontAlgn="base">
              <a:spcBef>
                <a:spcPct val="0"/>
              </a:spcBef>
              <a:spcAft>
                <a:spcPct val="0"/>
              </a:spcAft>
            </a:pPr>
            <a:r>
              <a:rPr lang="zh-CN" altLang="en-US" sz="3200" dirty="0">
                <a:solidFill>
                  <a:srgbClr val="002060"/>
                </a:solidFill>
                <a:latin typeface="造字工房言宋（非商用）常规体" pitchFamily="50" charset="-122"/>
                <a:ea typeface="造字工房言宋（非商用）常规体" pitchFamily="50" charset="-122"/>
              </a:rPr>
              <a:t>营销分析总结的</a:t>
            </a:r>
            <a:r>
              <a:rPr lang="en-US" altLang="zh-CN" sz="3200" dirty="0">
                <a:solidFill>
                  <a:srgbClr val="002060"/>
                </a:solidFill>
                <a:latin typeface="造字工房言宋（非商用）常规体" pitchFamily="50" charset="-122"/>
                <a:ea typeface="造字工房言宋（非商用）常规体" pitchFamily="50" charset="-122"/>
              </a:rPr>
              <a:t>6</a:t>
            </a:r>
            <a:r>
              <a:rPr lang="zh-CN" altLang="en-US" sz="3200" dirty="0">
                <a:solidFill>
                  <a:srgbClr val="002060"/>
                </a:solidFill>
                <a:latin typeface="造字工房言宋（非商用）常规体" pitchFamily="50" charset="-122"/>
                <a:ea typeface="造字工房言宋（非商用）常规体" pitchFamily="50" charset="-122"/>
              </a:rPr>
              <a:t>个模块</a:t>
            </a:r>
            <a:endParaRPr lang="en-US" altLang="zh-CN" sz="3200" dirty="0">
              <a:solidFill>
                <a:srgbClr val="002060"/>
              </a:solidFill>
              <a:latin typeface="造字工房言宋（非商用）常规体" pitchFamily="50" charset="-122"/>
              <a:ea typeface="造字工房言宋（非商用）常规体" pitchFamily="50" charset="-122"/>
            </a:endParaRPr>
          </a:p>
          <a:p>
            <a:pPr algn="ctr" defTabSz="1219200" fontAlgn="base">
              <a:lnSpc>
                <a:spcPct val="150000"/>
              </a:lnSpc>
              <a:spcBef>
                <a:spcPct val="0"/>
              </a:spcBef>
              <a:spcAft>
                <a:spcPct val="0"/>
              </a:spcAft>
            </a:pPr>
            <a:r>
              <a:rPr lang="zh-CN" altLang="en-US" sz="1800" b="0" dirty="0">
                <a:solidFill>
                  <a:srgbClr val="002060"/>
                </a:solidFill>
              </a:rPr>
              <a:t>找到核心问题</a:t>
            </a:r>
            <a:r>
              <a:rPr lang="en-US" altLang="zh-CN" sz="1800" b="0" dirty="0">
                <a:solidFill>
                  <a:srgbClr val="002060"/>
                </a:solidFill>
              </a:rPr>
              <a:t>-</a:t>
            </a:r>
            <a:r>
              <a:rPr lang="zh-CN" altLang="en-US" sz="1800" b="0" dirty="0">
                <a:solidFill>
                  <a:srgbClr val="002060"/>
                </a:solidFill>
              </a:rPr>
              <a:t>病因</a:t>
            </a:r>
            <a:endParaRPr lang="en-US" altLang="zh-CN" sz="1800" b="0" dirty="0">
              <a:solidFill>
                <a:srgbClr val="002060"/>
              </a:solidFill>
            </a:endParaRPr>
          </a:p>
          <a:p>
            <a:pPr algn="ctr" defTabSz="1219200" fontAlgn="base">
              <a:lnSpc>
                <a:spcPct val="150000"/>
              </a:lnSpc>
              <a:spcBef>
                <a:spcPct val="0"/>
              </a:spcBef>
              <a:spcAft>
                <a:spcPct val="0"/>
              </a:spcAft>
            </a:pPr>
            <a:r>
              <a:rPr lang="zh-CN" altLang="en-US" sz="1200" b="0" dirty="0">
                <a:solidFill>
                  <a:srgbClr val="002060"/>
                </a:solidFill>
              </a:rPr>
              <a:t>通过梳理之后，企业的发展是市场、品牌、渠道、团队、产品、营销、还有其它的哪一块的问题，或者是复合的问题，按比重分</a:t>
            </a:r>
            <a:endParaRPr lang="zh-CN" altLang="en-US" sz="1800" b="0" dirty="0">
              <a:solidFill>
                <a:srgbClr val="002060"/>
              </a:solidFill>
            </a:endParaRPr>
          </a:p>
        </p:txBody>
      </p:sp>
      <p:sp>
        <p:nvSpPr>
          <p:cNvPr id="10" name="Text Box 9"/>
          <p:cNvSpPr txBox="1">
            <a:spLocks noChangeArrowheads="1"/>
          </p:cNvSpPr>
          <p:nvPr/>
        </p:nvSpPr>
        <p:spPr bwMode="auto">
          <a:xfrm>
            <a:off x="8075515" y="4913375"/>
            <a:ext cx="805852" cy="420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defTabSz="1219200" fontAlgn="base">
              <a:spcBef>
                <a:spcPct val="50000"/>
              </a:spcBef>
              <a:spcAft>
                <a:spcPct val="0"/>
              </a:spcAft>
            </a:pPr>
            <a:r>
              <a:rPr lang="zh-CN" altLang="en-US" sz="2135" b="1" dirty="0">
                <a:solidFill>
                  <a:srgbClr val="000000"/>
                </a:solidFill>
                <a:latin typeface="Franklin Gothic Medium" panose="020B0603020102020204" pitchFamily="34" charset="0"/>
                <a:ea typeface="微软雅黑" panose="020B0503020204020204" pitchFamily="34" charset="-122"/>
              </a:rPr>
              <a:t>营销</a:t>
            </a:r>
            <a:endParaRPr lang="zh-CN" altLang="en-US" sz="2135" b="1" dirty="0">
              <a:solidFill>
                <a:srgbClr val="000000"/>
              </a:solidFill>
              <a:latin typeface="Franklin Gothic Medium" panose="020B0603020102020204" pitchFamily="34" charset="0"/>
              <a:ea typeface="微软雅黑" panose="020B0503020204020204" pitchFamily="34" charset="-122"/>
            </a:endParaRPr>
          </a:p>
        </p:txBody>
      </p:sp>
      <p:sp>
        <p:nvSpPr>
          <p:cNvPr id="11" name="Text Box 13"/>
          <p:cNvSpPr txBox="1">
            <a:spLocks noChangeArrowheads="1"/>
          </p:cNvSpPr>
          <p:nvPr/>
        </p:nvSpPr>
        <p:spPr bwMode="auto">
          <a:xfrm>
            <a:off x="1844411" y="4913375"/>
            <a:ext cx="1608401" cy="420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defTabSz="1219200" fontAlgn="base">
              <a:spcBef>
                <a:spcPct val="50000"/>
              </a:spcBef>
              <a:spcAft>
                <a:spcPct val="0"/>
              </a:spcAft>
            </a:pPr>
            <a:r>
              <a:rPr lang="zh-CN" altLang="en-US" sz="2135" b="1" dirty="0">
                <a:solidFill>
                  <a:srgbClr val="000000"/>
                </a:solidFill>
                <a:latin typeface="Franklin Gothic Medium" panose="020B0603020102020204" pitchFamily="34" charset="0"/>
                <a:ea typeface="微软雅黑" panose="020B0503020204020204" pitchFamily="34" charset="-122"/>
              </a:rPr>
              <a:t>市场</a:t>
            </a:r>
            <a:endParaRPr lang="zh-CN" altLang="en-US" sz="2135" b="1" dirty="0">
              <a:solidFill>
                <a:srgbClr val="000000"/>
              </a:solidFill>
              <a:latin typeface="Franklin Gothic Medium" panose="020B0603020102020204" pitchFamily="34" charset="0"/>
              <a:ea typeface="微软雅黑" panose="020B0503020204020204" pitchFamily="34" charset="-122"/>
            </a:endParaRPr>
          </a:p>
        </p:txBody>
      </p:sp>
      <p:sp>
        <p:nvSpPr>
          <p:cNvPr id="12" name="Text Box 14"/>
          <p:cNvSpPr txBox="1">
            <a:spLocks noChangeArrowheads="1"/>
          </p:cNvSpPr>
          <p:nvPr/>
        </p:nvSpPr>
        <p:spPr bwMode="auto">
          <a:xfrm>
            <a:off x="3087422" y="4913375"/>
            <a:ext cx="1330854" cy="420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defTabSz="1219200" fontAlgn="base">
              <a:spcBef>
                <a:spcPct val="50000"/>
              </a:spcBef>
              <a:spcAft>
                <a:spcPct val="0"/>
              </a:spcAft>
            </a:pPr>
            <a:r>
              <a:rPr lang="zh-CN" altLang="en-US" sz="2135" b="1" dirty="0">
                <a:solidFill>
                  <a:srgbClr val="000000"/>
                </a:solidFill>
                <a:latin typeface="Franklin Gothic Medium" panose="020B0603020102020204" pitchFamily="34" charset="0"/>
                <a:ea typeface="微软雅黑" panose="020B0503020204020204" pitchFamily="34" charset="-122"/>
              </a:rPr>
              <a:t>品牌</a:t>
            </a:r>
            <a:endParaRPr lang="zh-CN" altLang="en-US" sz="2135" b="1" dirty="0">
              <a:solidFill>
                <a:srgbClr val="000000"/>
              </a:solidFill>
              <a:latin typeface="Franklin Gothic Medium" panose="020B0603020102020204" pitchFamily="34" charset="0"/>
              <a:ea typeface="微软雅黑" panose="020B0503020204020204" pitchFamily="34" charset="-122"/>
            </a:endParaRPr>
          </a:p>
        </p:txBody>
      </p:sp>
      <p:sp>
        <p:nvSpPr>
          <p:cNvPr id="13" name="Text Box 15"/>
          <p:cNvSpPr txBox="1">
            <a:spLocks noChangeArrowheads="1"/>
          </p:cNvSpPr>
          <p:nvPr/>
        </p:nvSpPr>
        <p:spPr bwMode="auto">
          <a:xfrm>
            <a:off x="4400615" y="4913375"/>
            <a:ext cx="1061905" cy="420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defTabSz="1219200" fontAlgn="base">
              <a:spcBef>
                <a:spcPct val="50000"/>
              </a:spcBef>
              <a:spcAft>
                <a:spcPct val="0"/>
              </a:spcAft>
            </a:pPr>
            <a:r>
              <a:rPr lang="zh-CN" altLang="en-US" sz="2135" b="1" dirty="0">
                <a:solidFill>
                  <a:srgbClr val="000000"/>
                </a:solidFill>
                <a:latin typeface="Franklin Gothic Medium" panose="020B0603020102020204" pitchFamily="34" charset="0"/>
                <a:ea typeface="微软雅黑" panose="020B0503020204020204" pitchFamily="34" charset="-122"/>
              </a:rPr>
              <a:t>渠道</a:t>
            </a:r>
            <a:endParaRPr lang="zh-CN" altLang="en-US" sz="2135" b="1" dirty="0">
              <a:solidFill>
                <a:srgbClr val="000000"/>
              </a:solidFill>
              <a:latin typeface="Franklin Gothic Medium" panose="020B0603020102020204" pitchFamily="34" charset="0"/>
              <a:ea typeface="微软雅黑" panose="020B0503020204020204" pitchFamily="34" charset="-122"/>
            </a:endParaRPr>
          </a:p>
        </p:txBody>
      </p:sp>
      <p:sp>
        <p:nvSpPr>
          <p:cNvPr id="14" name="Text Box 16"/>
          <p:cNvSpPr txBox="1">
            <a:spLocks noChangeArrowheads="1"/>
          </p:cNvSpPr>
          <p:nvPr/>
        </p:nvSpPr>
        <p:spPr bwMode="auto">
          <a:xfrm>
            <a:off x="5682323" y="4913375"/>
            <a:ext cx="863071" cy="420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defTabSz="1219200" fontAlgn="base">
              <a:spcBef>
                <a:spcPct val="50000"/>
              </a:spcBef>
              <a:spcAft>
                <a:spcPct val="0"/>
              </a:spcAft>
            </a:pPr>
            <a:r>
              <a:rPr lang="zh-CN" altLang="en-US" sz="2135" b="1" dirty="0">
                <a:solidFill>
                  <a:srgbClr val="000000"/>
                </a:solidFill>
                <a:latin typeface="Franklin Gothic Medium" panose="020B0603020102020204" pitchFamily="34" charset="0"/>
                <a:ea typeface="微软雅黑" panose="020B0503020204020204" pitchFamily="34" charset="-122"/>
              </a:rPr>
              <a:t>团队</a:t>
            </a:r>
            <a:endParaRPr lang="zh-CN" altLang="en-US" sz="2135" b="1" dirty="0">
              <a:solidFill>
                <a:srgbClr val="000000"/>
              </a:solidFill>
              <a:latin typeface="Franklin Gothic Medium" panose="020B0603020102020204" pitchFamily="34" charset="0"/>
              <a:ea typeface="微软雅黑" panose="020B0503020204020204" pitchFamily="34" charset="-122"/>
            </a:endParaRPr>
          </a:p>
        </p:txBody>
      </p:sp>
      <p:sp>
        <p:nvSpPr>
          <p:cNvPr id="15" name="Text Box 17"/>
          <p:cNvSpPr txBox="1">
            <a:spLocks noChangeArrowheads="1"/>
          </p:cNvSpPr>
          <p:nvPr/>
        </p:nvSpPr>
        <p:spPr bwMode="auto">
          <a:xfrm>
            <a:off x="6745552" y="4913375"/>
            <a:ext cx="1101195" cy="420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defTabSz="1219200" fontAlgn="base">
              <a:spcBef>
                <a:spcPct val="50000"/>
              </a:spcBef>
              <a:spcAft>
                <a:spcPct val="0"/>
              </a:spcAft>
            </a:pPr>
            <a:r>
              <a:rPr lang="zh-CN" altLang="en-US" sz="2135" b="1" dirty="0">
                <a:solidFill>
                  <a:srgbClr val="000000"/>
                </a:solidFill>
                <a:latin typeface="Franklin Gothic Medium" panose="020B0603020102020204" pitchFamily="34" charset="0"/>
                <a:ea typeface="微软雅黑" panose="020B0503020204020204" pitchFamily="34" charset="-122"/>
              </a:rPr>
              <a:t>产品</a:t>
            </a:r>
            <a:endParaRPr lang="zh-CN" altLang="en-US" sz="2135" b="1" dirty="0">
              <a:solidFill>
                <a:srgbClr val="000000"/>
              </a:solidFill>
              <a:latin typeface="Franklin Gothic Medium" panose="020B0603020102020204" pitchFamily="34" charset="0"/>
              <a:ea typeface="微软雅黑" panose="020B0503020204020204" pitchFamily="34" charset="-122"/>
            </a:endParaRPr>
          </a:p>
        </p:txBody>
      </p:sp>
      <p:sp>
        <p:nvSpPr>
          <p:cNvPr id="16" name="Text Box 9"/>
          <p:cNvSpPr txBox="1">
            <a:spLocks noChangeArrowheads="1"/>
          </p:cNvSpPr>
          <p:nvPr/>
        </p:nvSpPr>
        <p:spPr bwMode="auto">
          <a:xfrm>
            <a:off x="9185176" y="4913375"/>
            <a:ext cx="805852" cy="420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defTabSz="1219200" fontAlgn="base">
              <a:spcBef>
                <a:spcPct val="50000"/>
              </a:spcBef>
              <a:spcAft>
                <a:spcPct val="0"/>
              </a:spcAft>
            </a:pPr>
            <a:r>
              <a:rPr lang="zh-CN" altLang="en-US" sz="2135" b="1" dirty="0">
                <a:solidFill>
                  <a:srgbClr val="000000"/>
                </a:solidFill>
                <a:latin typeface="Franklin Gothic Medium" panose="020B0603020102020204" pitchFamily="34" charset="0"/>
                <a:ea typeface="微软雅黑" panose="020B0503020204020204" pitchFamily="34" charset="-122"/>
              </a:rPr>
              <a:t>其它</a:t>
            </a:r>
            <a:endParaRPr lang="zh-CN" altLang="en-US" sz="2135" b="1" dirty="0">
              <a:solidFill>
                <a:srgbClr val="000000"/>
              </a:solidFill>
              <a:latin typeface="Franklin Gothic Medium" panose="020B0603020102020204" pitchFamily="34" charset="0"/>
              <a:ea typeface="微软雅黑" panose="020B0503020204020204"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005678" y="1107281"/>
            <a:ext cx="8257389" cy="584775"/>
          </a:xfrm>
          <a:prstGeom prst="rect">
            <a:avLst/>
          </a:prstGeom>
          <a:noFill/>
        </p:spPr>
        <p:txBody>
          <a:bodyPr wrap="none" rtlCol="0">
            <a:spAutoFit/>
          </a:bodyPr>
          <a:lstStyle/>
          <a:p>
            <a:r>
              <a:rPr lang="zh-CN" altLang="en-US" sz="3200" dirty="0">
                <a:solidFill>
                  <a:srgbClr val="C00000"/>
                </a:solidFill>
                <a:latin typeface="造字工房言宋（非商用）常规体" pitchFamily="50" charset="-122"/>
                <a:ea typeface="造字工房言宋（非商用）常规体" pitchFamily="50" charset="-122"/>
              </a:rPr>
              <a:t>如果是市场的问题？再挖掘是那一块的问题</a:t>
            </a:r>
            <a:endParaRPr lang="zh-CN" altLang="en-US" sz="3200" dirty="0">
              <a:solidFill>
                <a:srgbClr val="C00000"/>
              </a:solidFill>
              <a:latin typeface="造字工房言宋（非商用）常规体" pitchFamily="50" charset="-122"/>
              <a:ea typeface="造字工房言宋（非商用）常规体" pitchFamily="50" charset="-122"/>
            </a:endParaRPr>
          </a:p>
        </p:txBody>
      </p:sp>
      <p:sp>
        <p:nvSpPr>
          <p:cNvPr id="3" name="矩形: 圆角 2"/>
          <p:cNvSpPr/>
          <p:nvPr/>
        </p:nvSpPr>
        <p:spPr>
          <a:xfrm>
            <a:off x="1928933" y="2421732"/>
            <a:ext cx="1350169" cy="1271587"/>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市场定位</a:t>
            </a:r>
            <a:endParaRPr lang="zh-CN" altLang="en-US" sz="3600" b="1" dirty="0">
              <a:latin typeface="微软雅黑" panose="020B0503020204020204" pitchFamily="34" charset="-122"/>
              <a:ea typeface="微软雅黑" panose="020B0503020204020204" pitchFamily="34" charset="-122"/>
            </a:endParaRPr>
          </a:p>
        </p:txBody>
      </p:sp>
      <p:sp>
        <p:nvSpPr>
          <p:cNvPr id="4" name="矩形: 圆角 3"/>
          <p:cNvSpPr/>
          <p:nvPr/>
        </p:nvSpPr>
        <p:spPr>
          <a:xfrm>
            <a:off x="3674924" y="2421732"/>
            <a:ext cx="1350169" cy="1271587"/>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市场份额</a:t>
            </a:r>
            <a:endParaRPr lang="zh-CN" altLang="en-US" sz="3600" b="1" dirty="0">
              <a:latin typeface="微软雅黑" panose="020B0503020204020204" pitchFamily="34" charset="-122"/>
              <a:ea typeface="微软雅黑" panose="020B0503020204020204" pitchFamily="34" charset="-122"/>
            </a:endParaRPr>
          </a:p>
        </p:txBody>
      </p:sp>
      <p:sp>
        <p:nvSpPr>
          <p:cNvPr id="5" name="矩形: 圆角 4"/>
          <p:cNvSpPr/>
          <p:nvPr/>
        </p:nvSpPr>
        <p:spPr>
          <a:xfrm>
            <a:off x="5420915" y="2421731"/>
            <a:ext cx="1350169" cy="1271587"/>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用户粘性</a:t>
            </a:r>
            <a:endParaRPr lang="zh-CN" altLang="en-US" sz="3600" b="1" dirty="0">
              <a:latin typeface="微软雅黑" panose="020B0503020204020204" pitchFamily="34" charset="-122"/>
              <a:ea typeface="微软雅黑" panose="020B0503020204020204" pitchFamily="34" charset="-122"/>
            </a:endParaRPr>
          </a:p>
        </p:txBody>
      </p:sp>
      <p:sp>
        <p:nvSpPr>
          <p:cNvPr id="6" name="矩形: 圆角 5"/>
          <p:cNvSpPr/>
          <p:nvPr/>
        </p:nvSpPr>
        <p:spPr>
          <a:xfrm>
            <a:off x="7166906" y="2421731"/>
            <a:ext cx="1350169" cy="1271587"/>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市场趋势</a:t>
            </a:r>
            <a:endParaRPr lang="zh-CN" altLang="en-US" sz="3600" b="1" dirty="0">
              <a:latin typeface="微软雅黑" panose="020B0503020204020204" pitchFamily="34" charset="-122"/>
              <a:ea typeface="微软雅黑" panose="020B0503020204020204" pitchFamily="34" charset="-122"/>
            </a:endParaRPr>
          </a:p>
        </p:txBody>
      </p:sp>
      <p:sp>
        <p:nvSpPr>
          <p:cNvPr id="7" name="矩形: 圆角 6"/>
          <p:cNvSpPr/>
          <p:nvPr/>
        </p:nvSpPr>
        <p:spPr>
          <a:xfrm>
            <a:off x="8912898" y="2421730"/>
            <a:ext cx="1350169" cy="1271587"/>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市场竞争</a:t>
            </a:r>
            <a:endParaRPr lang="zh-CN" altLang="en-US" sz="3600" b="1" dirty="0">
              <a:latin typeface="微软雅黑" panose="020B0503020204020204" pitchFamily="34" charset="-122"/>
              <a:ea typeface="微软雅黑" panose="020B0503020204020204" pitchFamily="34" charset="-122"/>
            </a:endParaRPr>
          </a:p>
        </p:txBody>
      </p:sp>
      <p:sp>
        <p:nvSpPr>
          <p:cNvPr id="8" name="矩形 7"/>
          <p:cNvSpPr/>
          <p:nvPr/>
        </p:nvSpPr>
        <p:spPr>
          <a:xfrm>
            <a:off x="3086372" y="4241603"/>
            <a:ext cx="6096000" cy="1895519"/>
          </a:xfrm>
          <a:prstGeom prst="rect">
            <a:avLst/>
          </a:prstGeom>
        </p:spPr>
        <p:txBody>
          <a:bodyPr>
            <a:spAutoFit/>
          </a:bodyPr>
          <a:lstStyle/>
          <a:p>
            <a:pPr algn="ctr" defTabSz="1219200" fontAlgn="base">
              <a:lnSpc>
                <a:spcPct val="150000"/>
              </a:lnSpc>
              <a:spcBef>
                <a:spcPct val="0"/>
              </a:spcBef>
              <a:spcAft>
                <a:spcPct val="0"/>
              </a:spcAft>
            </a:pPr>
            <a:r>
              <a:rPr lang="zh-CN" altLang="en-US" sz="1600" dirty="0">
                <a:solidFill>
                  <a:srgbClr val="002060"/>
                </a:solidFill>
                <a:latin typeface="微软雅黑" panose="020B0503020204020204" pitchFamily="34" charset="-122"/>
                <a:ea typeface="微软雅黑" panose="020B0503020204020204" pitchFamily="34" charset="-122"/>
              </a:rPr>
              <a:t>是市场定位的问题吗？定位精准吗？</a:t>
            </a:r>
            <a:endParaRPr lang="en-US" altLang="zh-CN" sz="1600"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dirty="0">
                <a:solidFill>
                  <a:srgbClr val="002060"/>
                </a:solidFill>
                <a:latin typeface="微软雅黑" panose="020B0503020204020204" pitchFamily="34" charset="-122"/>
                <a:ea typeface="微软雅黑" panose="020B0503020204020204" pitchFamily="34" charset="-122"/>
              </a:rPr>
              <a:t>是市场份额太小？没有话语权，没有市场影响力？</a:t>
            </a:r>
            <a:endParaRPr lang="en-US" altLang="zh-CN" sz="1600"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dirty="0">
                <a:solidFill>
                  <a:srgbClr val="002060"/>
                </a:solidFill>
                <a:latin typeface="微软雅黑" panose="020B0503020204020204" pitchFamily="34" charset="-122"/>
                <a:ea typeface="微软雅黑" panose="020B0503020204020204" pitchFamily="34" charset="-122"/>
              </a:rPr>
              <a:t>是市场整个趋势不好？还是市场竞争太激烈了？</a:t>
            </a:r>
            <a:endParaRPr lang="en-US" altLang="zh-CN" sz="1600"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dirty="0">
                <a:solidFill>
                  <a:srgbClr val="002060"/>
                </a:solidFill>
                <a:latin typeface="微软雅黑" panose="020B0503020204020204" pitchFamily="34" charset="-122"/>
                <a:ea typeface="微软雅黑" panose="020B0503020204020204" pitchFamily="34" charset="-122"/>
              </a:rPr>
              <a:t>或者是用户的互动，粘性没有做好？</a:t>
            </a:r>
            <a:endParaRPr lang="en-US" altLang="zh-CN" sz="1600"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找到市场的真正问题</a:t>
            </a:r>
            <a:endParaRPr lang="zh-CN" altLang="en-US" sz="1600" b="1" dirty="0">
              <a:solidFill>
                <a:srgbClr val="00206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005678" y="1107281"/>
            <a:ext cx="7664278" cy="584775"/>
          </a:xfrm>
          <a:prstGeom prst="rect">
            <a:avLst/>
          </a:prstGeom>
          <a:noFill/>
        </p:spPr>
        <p:txBody>
          <a:bodyPr wrap="none" rtlCol="0">
            <a:spAutoFit/>
          </a:bodyPr>
          <a:lstStyle/>
          <a:p>
            <a:r>
              <a:rPr lang="zh-CN" altLang="en-US" sz="3200" dirty="0">
                <a:latin typeface="造字工房言宋（非商用）常规体" pitchFamily="50" charset="-122"/>
                <a:ea typeface="造字工房言宋（非商用）常规体" pitchFamily="50" charset="-122"/>
              </a:rPr>
              <a:t>如果是品牌的问题？深入挖掘品牌的不足</a:t>
            </a:r>
            <a:endParaRPr lang="zh-CN" altLang="en-US" sz="3200" dirty="0">
              <a:latin typeface="造字工房言宋（非商用）常规体" pitchFamily="50" charset="-122"/>
              <a:ea typeface="造字工房言宋（非商用）常规体" pitchFamily="50" charset="-122"/>
            </a:endParaRPr>
          </a:p>
        </p:txBody>
      </p:sp>
      <p:sp>
        <p:nvSpPr>
          <p:cNvPr id="3" name="矩形: 圆角 2"/>
          <p:cNvSpPr/>
          <p:nvPr/>
        </p:nvSpPr>
        <p:spPr>
          <a:xfrm>
            <a:off x="1928933" y="2421732"/>
            <a:ext cx="1350169" cy="1271587"/>
          </a:xfrm>
          <a:prstGeom prst="roundRect">
            <a:avLst>
              <a:gd name="adj"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品牌视觉</a:t>
            </a:r>
            <a:endParaRPr lang="zh-CN" altLang="en-US" sz="3600" b="1" dirty="0">
              <a:latin typeface="微软雅黑" panose="020B0503020204020204" pitchFamily="34" charset="-122"/>
              <a:ea typeface="微软雅黑" panose="020B0503020204020204" pitchFamily="34" charset="-122"/>
            </a:endParaRPr>
          </a:p>
        </p:txBody>
      </p:sp>
      <p:sp>
        <p:nvSpPr>
          <p:cNvPr id="4" name="矩形: 圆角 3"/>
          <p:cNvSpPr/>
          <p:nvPr/>
        </p:nvSpPr>
        <p:spPr>
          <a:xfrm>
            <a:off x="3674924" y="2421732"/>
            <a:ext cx="1350169" cy="1271587"/>
          </a:xfrm>
          <a:prstGeom prst="roundRect">
            <a:avLst>
              <a:gd name="adj" fmla="val 0"/>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品牌故事</a:t>
            </a:r>
            <a:endParaRPr lang="zh-CN" altLang="en-US" sz="3600" b="1" dirty="0">
              <a:latin typeface="微软雅黑" panose="020B0503020204020204" pitchFamily="34" charset="-122"/>
              <a:ea typeface="微软雅黑" panose="020B0503020204020204" pitchFamily="34" charset="-122"/>
            </a:endParaRPr>
          </a:p>
        </p:txBody>
      </p:sp>
      <p:sp>
        <p:nvSpPr>
          <p:cNvPr id="5" name="矩形: 圆角 4"/>
          <p:cNvSpPr/>
          <p:nvPr/>
        </p:nvSpPr>
        <p:spPr>
          <a:xfrm>
            <a:off x="5420915" y="2421731"/>
            <a:ext cx="1350169" cy="1271587"/>
          </a:xfrm>
          <a:prstGeom prst="roundRect">
            <a:avLst>
              <a:gd name="adj"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品牌策略</a:t>
            </a:r>
            <a:endParaRPr lang="zh-CN" altLang="en-US" sz="3600" b="1" dirty="0">
              <a:latin typeface="微软雅黑" panose="020B0503020204020204" pitchFamily="34" charset="-122"/>
              <a:ea typeface="微软雅黑" panose="020B0503020204020204" pitchFamily="34" charset="-122"/>
            </a:endParaRPr>
          </a:p>
        </p:txBody>
      </p:sp>
      <p:sp>
        <p:nvSpPr>
          <p:cNvPr id="6" name="矩形: 圆角 5"/>
          <p:cNvSpPr/>
          <p:nvPr/>
        </p:nvSpPr>
        <p:spPr>
          <a:xfrm>
            <a:off x="7166906" y="2421731"/>
            <a:ext cx="1350169" cy="1271587"/>
          </a:xfrm>
          <a:prstGeom prst="roundRect">
            <a:avLst>
              <a:gd name="adj" fmla="val 0"/>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品牌传播</a:t>
            </a:r>
            <a:endParaRPr lang="zh-CN" altLang="en-US" sz="3600" b="1" dirty="0">
              <a:latin typeface="微软雅黑" panose="020B0503020204020204" pitchFamily="34" charset="-122"/>
              <a:ea typeface="微软雅黑" panose="020B0503020204020204" pitchFamily="34" charset="-122"/>
            </a:endParaRPr>
          </a:p>
        </p:txBody>
      </p:sp>
      <p:sp>
        <p:nvSpPr>
          <p:cNvPr id="7" name="矩形: 圆角 6"/>
          <p:cNvSpPr/>
          <p:nvPr/>
        </p:nvSpPr>
        <p:spPr>
          <a:xfrm>
            <a:off x="8912898" y="2421730"/>
            <a:ext cx="1350169" cy="1271587"/>
          </a:xfrm>
          <a:prstGeom prst="roundRect">
            <a:avLst>
              <a:gd name="adj"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品牌升级</a:t>
            </a:r>
            <a:endParaRPr lang="zh-CN" altLang="en-US" sz="3600" b="1" dirty="0">
              <a:latin typeface="微软雅黑" panose="020B0503020204020204" pitchFamily="34" charset="-122"/>
              <a:ea typeface="微软雅黑" panose="020B0503020204020204" pitchFamily="34" charset="-122"/>
            </a:endParaRPr>
          </a:p>
        </p:txBody>
      </p:sp>
      <p:sp>
        <p:nvSpPr>
          <p:cNvPr id="8" name="矩形 7"/>
          <p:cNvSpPr/>
          <p:nvPr/>
        </p:nvSpPr>
        <p:spPr>
          <a:xfrm>
            <a:off x="2604017" y="4091585"/>
            <a:ext cx="6757716" cy="1526187"/>
          </a:xfrm>
          <a:prstGeom prst="rect">
            <a:avLst/>
          </a:prstGeom>
        </p:spPr>
        <p:txBody>
          <a:bodyPr wrap="square">
            <a:spAutoFit/>
          </a:bodyPr>
          <a:lstStyle/>
          <a:p>
            <a:pPr algn="ctr" defTabSz="1219200" fontAlgn="base">
              <a:lnSpc>
                <a:spcPct val="150000"/>
              </a:lnSpc>
              <a:spcBef>
                <a:spcPct val="0"/>
              </a:spcBef>
              <a:spcAft>
                <a:spcPct val="0"/>
              </a:spcAft>
            </a:pPr>
            <a:r>
              <a:rPr lang="zh-CN" altLang="en-US" sz="1600" dirty="0">
                <a:solidFill>
                  <a:srgbClr val="002060"/>
                </a:solidFill>
                <a:latin typeface="微软雅黑" panose="020B0503020204020204" pitchFamily="34" charset="-122"/>
                <a:ea typeface="微软雅黑" panose="020B0503020204020204" pitchFamily="34" charset="-122"/>
              </a:rPr>
              <a:t>是品牌视觉没做好？</a:t>
            </a:r>
            <a:r>
              <a:rPr lang="en-US" altLang="zh-CN" sz="1600" dirty="0">
                <a:solidFill>
                  <a:srgbClr val="002060"/>
                </a:solidFill>
                <a:latin typeface="微软雅黑" panose="020B0503020204020204" pitchFamily="34" charset="-122"/>
                <a:ea typeface="微软雅黑" panose="020B0503020204020204" pitchFamily="34" charset="-122"/>
              </a:rPr>
              <a:t>LOGO</a:t>
            </a:r>
            <a:r>
              <a:rPr lang="zh-CN" altLang="en-US" sz="1600" dirty="0">
                <a:solidFill>
                  <a:srgbClr val="002060"/>
                </a:solidFill>
                <a:latin typeface="微软雅黑" panose="020B0503020204020204" pitchFamily="34" charset="-122"/>
                <a:ea typeface="微软雅黑" panose="020B0503020204020204" pitchFamily="34" charset="-122"/>
              </a:rPr>
              <a:t>设计，主视觉等</a:t>
            </a:r>
            <a:endParaRPr lang="en-US" altLang="zh-CN" sz="1600"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还是品牌故事有问题，还是品牌的策略方向出了问题</a:t>
            </a:r>
            <a:endParaRPr lang="en-US" altLang="zh-CN" sz="16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还是品牌传播不作为，品牌营销工具不完整，品牌没有及时升级优化</a:t>
            </a:r>
            <a:r>
              <a:rPr lang="en-US" altLang="zh-CN" sz="1600" b="1" dirty="0">
                <a:solidFill>
                  <a:srgbClr val="002060"/>
                </a:solidFill>
                <a:latin typeface="微软雅黑" panose="020B0503020204020204" pitchFamily="34" charset="-122"/>
                <a:ea typeface="微软雅黑" panose="020B0503020204020204" pitchFamily="34" charset="-122"/>
              </a:rPr>
              <a:t>?</a:t>
            </a:r>
            <a:endParaRPr lang="en-US" altLang="zh-CN" sz="16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找到品牌的真正问题</a:t>
            </a:r>
            <a:endParaRPr lang="zh-CN" altLang="en-US" sz="1600" b="1" dirty="0">
              <a:solidFill>
                <a:srgbClr val="00206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005678" y="1107281"/>
            <a:ext cx="7571303" cy="584775"/>
          </a:xfrm>
          <a:prstGeom prst="rect">
            <a:avLst/>
          </a:prstGeom>
          <a:noFill/>
        </p:spPr>
        <p:txBody>
          <a:bodyPr wrap="none" rtlCol="0">
            <a:spAutoFit/>
          </a:bodyPr>
          <a:lstStyle/>
          <a:p>
            <a:r>
              <a:rPr lang="zh-CN" altLang="en-US" sz="3200" dirty="0">
                <a:solidFill>
                  <a:srgbClr val="C00000"/>
                </a:solidFill>
                <a:latin typeface="造字工房言宋（非商用）常规体" pitchFamily="50" charset="-122"/>
                <a:ea typeface="造字工房言宋（非商用）常规体" pitchFamily="50" charset="-122"/>
              </a:rPr>
              <a:t>如果是渠道的问题？深入分析渠道的原因</a:t>
            </a:r>
            <a:endParaRPr lang="zh-CN" altLang="en-US" sz="3200" dirty="0">
              <a:solidFill>
                <a:srgbClr val="C00000"/>
              </a:solidFill>
              <a:latin typeface="造字工房言宋（非商用）常规体" pitchFamily="50" charset="-122"/>
              <a:ea typeface="造字工房言宋（非商用）常规体" pitchFamily="50" charset="-122"/>
            </a:endParaRPr>
          </a:p>
        </p:txBody>
      </p:sp>
      <p:sp>
        <p:nvSpPr>
          <p:cNvPr id="3" name="矩形: 圆角 2"/>
          <p:cNvSpPr/>
          <p:nvPr/>
        </p:nvSpPr>
        <p:spPr>
          <a:xfrm>
            <a:off x="1917931" y="2156015"/>
            <a:ext cx="1350169" cy="1271587"/>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渠道策略</a:t>
            </a:r>
            <a:endParaRPr lang="zh-CN" altLang="en-US" sz="2800" b="1" dirty="0">
              <a:latin typeface="微软雅黑" panose="020B0503020204020204" pitchFamily="34" charset="-122"/>
              <a:ea typeface="微软雅黑" panose="020B0503020204020204" pitchFamily="34" charset="-122"/>
            </a:endParaRPr>
          </a:p>
        </p:txBody>
      </p:sp>
      <p:sp>
        <p:nvSpPr>
          <p:cNvPr id="4" name="矩形: 圆角 3"/>
          <p:cNvSpPr/>
          <p:nvPr/>
        </p:nvSpPr>
        <p:spPr>
          <a:xfrm>
            <a:off x="3663922" y="2156015"/>
            <a:ext cx="1350169" cy="1271587"/>
          </a:xfrm>
          <a:prstGeom prst="roundRect">
            <a:avLst>
              <a:gd name="adj" fmla="val 50000"/>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渠道开拓</a:t>
            </a:r>
            <a:endParaRPr lang="zh-CN" altLang="en-US" sz="2800" b="1" dirty="0">
              <a:latin typeface="微软雅黑" panose="020B0503020204020204" pitchFamily="34" charset="-122"/>
              <a:ea typeface="微软雅黑" panose="020B0503020204020204" pitchFamily="34" charset="-122"/>
            </a:endParaRPr>
          </a:p>
        </p:txBody>
      </p:sp>
      <p:sp>
        <p:nvSpPr>
          <p:cNvPr id="5" name="矩形: 圆角 4"/>
          <p:cNvSpPr/>
          <p:nvPr/>
        </p:nvSpPr>
        <p:spPr>
          <a:xfrm>
            <a:off x="5409913" y="2156014"/>
            <a:ext cx="1350169" cy="1271587"/>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渠道管理</a:t>
            </a:r>
            <a:endParaRPr lang="zh-CN" altLang="en-US" sz="2800" b="1" dirty="0">
              <a:latin typeface="微软雅黑" panose="020B0503020204020204" pitchFamily="34" charset="-122"/>
              <a:ea typeface="微软雅黑" panose="020B0503020204020204" pitchFamily="34" charset="-122"/>
            </a:endParaRPr>
          </a:p>
        </p:txBody>
      </p:sp>
      <p:sp>
        <p:nvSpPr>
          <p:cNvPr id="6" name="矩形: 圆角 5"/>
          <p:cNvSpPr/>
          <p:nvPr/>
        </p:nvSpPr>
        <p:spPr>
          <a:xfrm>
            <a:off x="7155904" y="2156014"/>
            <a:ext cx="1350169" cy="1271587"/>
          </a:xfrm>
          <a:prstGeom prst="roundRect">
            <a:avLst>
              <a:gd name="adj" fmla="val 50000"/>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渠道政策</a:t>
            </a:r>
            <a:endParaRPr lang="zh-CN" altLang="en-US" sz="2800" b="1" dirty="0">
              <a:latin typeface="微软雅黑" panose="020B0503020204020204" pitchFamily="34" charset="-122"/>
              <a:ea typeface="微软雅黑" panose="020B0503020204020204" pitchFamily="34" charset="-122"/>
            </a:endParaRPr>
          </a:p>
        </p:txBody>
      </p:sp>
      <p:sp>
        <p:nvSpPr>
          <p:cNvPr id="7" name="矩形: 圆角 6"/>
          <p:cNvSpPr/>
          <p:nvPr/>
        </p:nvSpPr>
        <p:spPr>
          <a:xfrm>
            <a:off x="8901896" y="2156013"/>
            <a:ext cx="1350169" cy="1271587"/>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渠道支持</a:t>
            </a:r>
            <a:endParaRPr lang="zh-CN" altLang="en-US" sz="2800" b="1" dirty="0">
              <a:latin typeface="微软雅黑" panose="020B0503020204020204" pitchFamily="34" charset="-122"/>
              <a:ea typeface="微软雅黑" panose="020B0503020204020204" pitchFamily="34" charset="-122"/>
            </a:endParaRPr>
          </a:p>
        </p:txBody>
      </p:sp>
      <p:sp>
        <p:nvSpPr>
          <p:cNvPr id="8" name="矩形 7"/>
          <p:cNvSpPr/>
          <p:nvPr/>
        </p:nvSpPr>
        <p:spPr>
          <a:xfrm>
            <a:off x="1911607" y="3891560"/>
            <a:ext cx="8368783" cy="2264851"/>
          </a:xfrm>
          <a:prstGeom prst="rect">
            <a:avLst/>
          </a:prstGeom>
        </p:spPr>
        <p:txBody>
          <a:bodyPr wrap="square">
            <a:spAutoFit/>
          </a:bodyPr>
          <a:lstStyle/>
          <a:p>
            <a:pPr algn="ctr" defTabSz="1219200" fontAlgn="base">
              <a:lnSpc>
                <a:spcPct val="150000"/>
              </a:lnSpc>
              <a:spcBef>
                <a:spcPct val="0"/>
              </a:spcBef>
              <a:spcAft>
                <a:spcPct val="0"/>
              </a:spcAft>
            </a:pPr>
            <a:r>
              <a:rPr lang="zh-CN" altLang="en-US" sz="1600" dirty="0">
                <a:solidFill>
                  <a:srgbClr val="002060"/>
                </a:solidFill>
                <a:latin typeface="微软雅黑" panose="020B0503020204020204" pitchFamily="34" charset="-122"/>
                <a:ea typeface="微软雅黑" panose="020B0503020204020204" pitchFamily="34" charset="-122"/>
              </a:rPr>
              <a:t>是渠道策略制定的不对？方向错了？没有找到主渠道？</a:t>
            </a:r>
            <a:endParaRPr lang="en-US" altLang="zh-CN" sz="1600"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还是方向是对的，渠道开拓不利，没有按照计划推进渠道的开拓？</a:t>
            </a:r>
            <a:endParaRPr lang="en-US" altLang="zh-CN" sz="16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还是渠道管理跟不上，渠道开拓好了，后续的管理服务没跟上，导致开发好的渠道不上量？</a:t>
            </a:r>
            <a:endParaRPr lang="en-US" altLang="zh-CN" sz="16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还是渠道政策的问题？政策没有吸引力，渠道没有动力</a:t>
            </a:r>
            <a:endParaRPr lang="en-US" altLang="zh-CN" sz="16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还是渠道的支持没跟上</a:t>
            </a:r>
            <a:endParaRPr lang="en-US" altLang="zh-CN" sz="16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C00000"/>
                </a:solidFill>
                <a:latin typeface="微软雅黑" panose="020B0503020204020204" pitchFamily="34" charset="-122"/>
                <a:ea typeface="微软雅黑" panose="020B0503020204020204" pitchFamily="34" charset="-122"/>
              </a:rPr>
              <a:t>深度剖析渠道没做好的原因</a:t>
            </a:r>
            <a:endParaRPr lang="zh-CN" altLang="en-US" sz="1600" b="1" dirty="0">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文本框 1"/>
          <p:cNvSpPr txBox="1"/>
          <p:nvPr/>
        </p:nvSpPr>
        <p:spPr>
          <a:xfrm>
            <a:off x="1025822" y="622273"/>
            <a:ext cx="10090107" cy="769441"/>
          </a:xfrm>
          <a:prstGeom prst="rect">
            <a:avLst/>
          </a:prstGeom>
          <a:solidFill>
            <a:srgbClr val="C00000"/>
          </a:solidFill>
        </p:spPr>
        <p:txBody>
          <a:bodyPr wrap="square" rtlCol="0">
            <a:spAutoFit/>
          </a:bodyPr>
          <a:lstStyle/>
          <a:p>
            <a:pPr algn="ctr"/>
            <a:r>
              <a:rPr lang="zh-CN" altLang="en-US" sz="4400" dirty="0">
                <a:solidFill>
                  <a:schemeClr val="bg1"/>
                </a:solidFill>
                <a:effectLst>
                  <a:outerShdw blurRad="38100" dist="38100" dir="2700000" algn="tl">
                    <a:srgbClr val="000000">
                      <a:alpha val="43137"/>
                    </a:srgbClr>
                  </a:outerShdw>
                </a:effectLst>
                <a:latin typeface="造字工房言宋（非商用）常规体" pitchFamily="50" charset="-122"/>
                <a:ea typeface="造字工房言宋（非商用）常规体" pitchFamily="50" charset="-122"/>
              </a:rPr>
              <a:t>如何构建营销体系</a:t>
            </a:r>
            <a:r>
              <a:rPr lang="en-US" altLang="zh-CN" sz="4400" dirty="0">
                <a:solidFill>
                  <a:schemeClr val="bg1"/>
                </a:solidFill>
                <a:effectLst>
                  <a:outerShdw blurRad="38100" dist="38100" dir="2700000" algn="tl">
                    <a:srgbClr val="000000">
                      <a:alpha val="43137"/>
                    </a:srgbClr>
                  </a:outerShdw>
                </a:effectLst>
                <a:latin typeface="造字工房言宋（非商用）常规体" pitchFamily="50" charset="-122"/>
                <a:ea typeface="造字工房言宋（非商用）常规体" pitchFamily="50" charset="-122"/>
              </a:rPr>
              <a:t>3</a:t>
            </a:r>
            <a:r>
              <a:rPr lang="zh-CN" altLang="en-US" sz="4400" dirty="0">
                <a:solidFill>
                  <a:schemeClr val="bg1"/>
                </a:solidFill>
                <a:effectLst>
                  <a:outerShdw blurRad="38100" dist="38100" dir="2700000" algn="tl">
                    <a:srgbClr val="000000">
                      <a:alpha val="43137"/>
                    </a:srgbClr>
                  </a:outerShdw>
                </a:effectLst>
                <a:latin typeface="造字工房言宋（非商用）常规体" pitchFamily="50" charset="-122"/>
                <a:ea typeface="造字工房言宋（非商用）常规体" pitchFamily="50" charset="-122"/>
              </a:rPr>
              <a:t>步骤</a:t>
            </a:r>
            <a:endParaRPr lang="zh-CN" altLang="en-US" sz="4400" dirty="0">
              <a:solidFill>
                <a:schemeClr val="bg1"/>
              </a:solidFill>
              <a:effectLst>
                <a:outerShdw blurRad="38100" dist="38100" dir="2700000" algn="tl">
                  <a:srgbClr val="000000">
                    <a:alpha val="43137"/>
                  </a:srgbClr>
                </a:outerShdw>
              </a:effectLst>
              <a:latin typeface="造字工房言宋（非商用）常规体" pitchFamily="50" charset="-122"/>
              <a:ea typeface="造字工房言宋（非商用）常规体" pitchFamily="50" charset="-122"/>
            </a:endParaRPr>
          </a:p>
        </p:txBody>
      </p:sp>
      <p:sp>
        <p:nvSpPr>
          <p:cNvPr id="3" name="矩形 2"/>
          <p:cNvSpPr/>
          <p:nvPr/>
        </p:nvSpPr>
        <p:spPr>
          <a:xfrm>
            <a:off x="1025825" y="1531434"/>
            <a:ext cx="3256243" cy="82519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梳理分类</a:t>
            </a:r>
            <a:endParaRPr lang="zh-CN" altLang="en-US"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矩形 3"/>
          <p:cNvSpPr/>
          <p:nvPr/>
        </p:nvSpPr>
        <p:spPr>
          <a:xfrm>
            <a:off x="4380548" y="1531434"/>
            <a:ext cx="3324945" cy="82519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分析总结</a:t>
            </a:r>
            <a:endParaRPr lang="zh-CN" altLang="en-US"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5" name="矩形 4"/>
          <p:cNvSpPr/>
          <p:nvPr/>
        </p:nvSpPr>
        <p:spPr>
          <a:xfrm>
            <a:off x="7803973" y="1558440"/>
            <a:ext cx="3311957" cy="825190"/>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解决方案</a:t>
            </a:r>
            <a:endParaRPr lang="zh-CN" altLang="en-US"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7" name="矩形 6"/>
          <p:cNvSpPr/>
          <p:nvPr/>
        </p:nvSpPr>
        <p:spPr>
          <a:xfrm>
            <a:off x="1025824" y="2460929"/>
            <a:ext cx="2051913" cy="61680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市场梳理</a:t>
            </a:r>
            <a:endParaRPr lang="zh-CN" altLang="en-US" sz="2000" dirty="0">
              <a:solidFill>
                <a:schemeClr val="bg1"/>
              </a:solidFill>
              <a:latin typeface="Arial" panose="020B0604020202020204" pitchFamily="34" charset="0"/>
              <a:ea typeface="微软雅黑" panose="020B0503020204020204" pitchFamily="34" charset="-122"/>
            </a:endParaRPr>
          </a:p>
        </p:txBody>
      </p:sp>
      <p:sp>
        <p:nvSpPr>
          <p:cNvPr id="8" name="矩形 7"/>
          <p:cNvSpPr/>
          <p:nvPr/>
        </p:nvSpPr>
        <p:spPr>
          <a:xfrm>
            <a:off x="1025823" y="3182042"/>
            <a:ext cx="2051913" cy="61680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品牌梳理</a:t>
            </a:r>
            <a:endParaRPr lang="en-US" altLang="zh-CN" sz="2000" dirty="0">
              <a:solidFill>
                <a:schemeClr val="bg1"/>
              </a:solidFill>
              <a:latin typeface="Arial" panose="020B0604020202020204" pitchFamily="34" charset="0"/>
              <a:ea typeface="微软雅黑" panose="020B0503020204020204" pitchFamily="34" charset="-122"/>
            </a:endParaRPr>
          </a:p>
        </p:txBody>
      </p:sp>
      <p:sp>
        <p:nvSpPr>
          <p:cNvPr id="9" name="矩形 8"/>
          <p:cNvSpPr/>
          <p:nvPr/>
        </p:nvSpPr>
        <p:spPr>
          <a:xfrm>
            <a:off x="1025823" y="3903155"/>
            <a:ext cx="2051913" cy="61680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渠道梳理</a:t>
            </a:r>
            <a:endParaRPr lang="en-US" altLang="zh-CN" sz="2000" b="1" dirty="0">
              <a:solidFill>
                <a:schemeClr val="bg1"/>
              </a:solidFill>
              <a:latin typeface="Arial" panose="020B0604020202020204" pitchFamily="34" charset="0"/>
              <a:ea typeface="微软雅黑" panose="020B0503020204020204" pitchFamily="34" charset="-122"/>
            </a:endParaRPr>
          </a:p>
        </p:txBody>
      </p:sp>
      <p:sp>
        <p:nvSpPr>
          <p:cNvPr id="10" name="矩形 9"/>
          <p:cNvSpPr/>
          <p:nvPr/>
        </p:nvSpPr>
        <p:spPr>
          <a:xfrm>
            <a:off x="1025823" y="4620548"/>
            <a:ext cx="2051913" cy="61680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团队梳理</a:t>
            </a:r>
            <a:endParaRPr lang="en-US" altLang="zh-CN" sz="2000" b="1" dirty="0">
              <a:solidFill>
                <a:schemeClr val="bg1"/>
              </a:solidFill>
              <a:latin typeface="Arial" panose="020B0604020202020204" pitchFamily="34" charset="0"/>
              <a:ea typeface="微软雅黑" panose="020B0503020204020204" pitchFamily="34" charset="-122"/>
            </a:endParaRPr>
          </a:p>
        </p:txBody>
      </p:sp>
      <p:sp>
        <p:nvSpPr>
          <p:cNvPr id="11" name="矩形 10"/>
          <p:cNvSpPr/>
          <p:nvPr/>
        </p:nvSpPr>
        <p:spPr>
          <a:xfrm>
            <a:off x="1025823" y="5337941"/>
            <a:ext cx="2051913" cy="61680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产品梳理</a:t>
            </a:r>
            <a:endParaRPr lang="en-US" altLang="zh-CN" sz="2000" b="1" dirty="0">
              <a:solidFill>
                <a:schemeClr val="bg1"/>
              </a:solidFill>
              <a:latin typeface="Arial" panose="020B0604020202020204" pitchFamily="34" charset="0"/>
              <a:ea typeface="微软雅黑" panose="020B0503020204020204" pitchFamily="34" charset="-122"/>
            </a:endParaRPr>
          </a:p>
        </p:txBody>
      </p:sp>
      <p:sp>
        <p:nvSpPr>
          <p:cNvPr id="12" name="矩形 11"/>
          <p:cNvSpPr/>
          <p:nvPr/>
        </p:nvSpPr>
        <p:spPr>
          <a:xfrm>
            <a:off x="1025823" y="6055334"/>
            <a:ext cx="2051913" cy="61680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营销梳理</a:t>
            </a:r>
            <a:endParaRPr lang="zh-CN" altLang="en-US" sz="2000" dirty="0">
              <a:solidFill>
                <a:schemeClr val="bg1"/>
              </a:solidFill>
              <a:latin typeface="Arial" panose="020B0604020202020204" pitchFamily="34" charset="0"/>
              <a:ea typeface="微软雅黑" panose="020B0503020204020204" pitchFamily="34" charset="-122"/>
            </a:endParaRPr>
          </a:p>
        </p:txBody>
      </p:sp>
      <p:sp>
        <p:nvSpPr>
          <p:cNvPr id="13" name="矩形 12"/>
          <p:cNvSpPr/>
          <p:nvPr/>
        </p:nvSpPr>
        <p:spPr>
          <a:xfrm>
            <a:off x="4380550" y="2460928"/>
            <a:ext cx="2107624" cy="61680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市场分析</a:t>
            </a:r>
            <a:endParaRPr lang="zh-CN" altLang="en-US" sz="2000" dirty="0">
              <a:solidFill>
                <a:schemeClr val="bg1"/>
              </a:solidFill>
              <a:latin typeface="Arial" panose="020B0604020202020204" pitchFamily="34" charset="0"/>
              <a:ea typeface="微软雅黑" panose="020B0503020204020204" pitchFamily="34" charset="-122"/>
            </a:endParaRPr>
          </a:p>
        </p:txBody>
      </p:sp>
      <p:sp>
        <p:nvSpPr>
          <p:cNvPr id="14" name="矩形 13"/>
          <p:cNvSpPr/>
          <p:nvPr/>
        </p:nvSpPr>
        <p:spPr>
          <a:xfrm>
            <a:off x="4380549" y="3182041"/>
            <a:ext cx="2107624" cy="61680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品牌分析</a:t>
            </a:r>
            <a:endParaRPr lang="en-US" altLang="zh-CN" sz="2000" dirty="0">
              <a:solidFill>
                <a:schemeClr val="bg1"/>
              </a:solidFill>
              <a:latin typeface="Arial" panose="020B0604020202020204" pitchFamily="34" charset="0"/>
              <a:ea typeface="微软雅黑" panose="020B0503020204020204" pitchFamily="34" charset="-122"/>
            </a:endParaRPr>
          </a:p>
        </p:txBody>
      </p:sp>
      <p:sp>
        <p:nvSpPr>
          <p:cNvPr id="15" name="矩形 14"/>
          <p:cNvSpPr/>
          <p:nvPr/>
        </p:nvSpPr>
        <p:spPr>
          <a:xfrm>
            <a:off x="4380549" y="3903154"/>
            <a:ext cx="2107624" cy="61680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渠道分析</a:t>
            </a:r>
            <a:endParaRPr lang="en-US" altLang="zh-CN" sz="2000" b="1" dirty="0">
              <a:solidFill>
                <a:schemeClr val="bg1"/>
              </a:solidFill>
              <a:latin typeface="Arial" panose="020B0604020202020204" pitchFamily="34" charset="0"/>
              <a:ea typeface="微软雅黑" panose="020B0503020204020204" pitchFamily="34" charset="-122"/>
            </a:endParaRPr>
          </a:p>
        </p:txBody>
      </p:sp>
      <p:sp>
        <p:nvSpPr>
          <p:cNvPr id="16" name="矩形 15"/>
          <p:cNvSpPr/>
          <p:nvPr/>
        </p:nvSpPr>
        <p:spPr>
          <a:xfrm>
            <a:off x="4380549" y="4620547"/>
            <a:ext cx="2107624" cy="61680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团队分析</a:t>
            </a:r>
            <a:endParaRPr lang="en-US" altLang="zh-CN" sz="2000" b="1" dirty="0">
              <a:solidFill>
                <a:schemeClr val="bg1"/>
              </a:solidFill>
              <a:latin typeface="Arial" panose="020B0604020202020204" pitchFamily="34" charset="0"/>
              <a:ea typeface="微软雅黑" panose="020B0503020204020204" pitchFamily="34" charset="-122"/>
            </a:endParaRPr>
          </a:p>
        </p:txBody>
      </p:sp>
      <p:sp>
        <p:nvSpPr>
          <p:cNvPr id="17" name="矩形 16"/>
          <p:cNvSpPr/>
          <p:nvPr/>
        </p:nvSpPr>
        <p:spPr>
          <a:xfrm>
            <a:off x="4380549" y="5337940"/>
            <a:ext cx="2107624" cy="61680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产品分析</a:t>
            </a:r>
            <a:endParaRPr lang="en-US" altLang="zh-CN" sz="2000" b="1" dirty="0">
              <a:solidFill>
                <a:schemeClr val="bg1"/>
              </a:solidFill>
              <a:latin typeface="Arial" panose="020B0604020202020204" pitchFamily="34" charset="0"/>
              <a:ea typeface="微软雅黑" panose="020B0503020204020204" pitchFamily="34" charset="-122"/>
            </a:endParaRPr>
          </a:p>
        </p:txBody>
      </p:sp>
      <p:sp>
        <p:nvSpPr>
          <p:cNvPr id="18" name="矩形 17"/>
          <p:cNvSpPr/>
          <p:nvPr/>
        </p:nvSpPr>
        <p:spPr>
          <a:xfrm>
            <a:off x="4380549" y="6055333"/>
            <a:ext cx="2107624" cy="61680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营销分析</a:t>
            </a:r>
            <a:endParaRPr lang="zh-CN" altLang="en-US" sz="2000" dirty="0">
              <a:solidFill>
                <a:schemeClr val="bg1"/>
              </a:solidFill>
              <a:latin typeface="Arial" panose="020B0604020202020204" pitchFamily="34" charset="0"/>
              <a:ea typeface="微软雅黑" panose="020B0503020204020204" pitchFamily="34" charset="-122"/>
            </a:endParaRPr>
          </a:p>
        </p:txBody>
      </p:sp>
      <p:sp>
        <p:nvSpPr>
          <p:cNvPr id="26" name="矩形: 圆角 25"/>
          <p:cNvSpPr/>
          <p:nvPr/>
        </p:nvSpPr>
        <p:spPr>
          <a:xfrm>
            <a:off x="3520068" y="2460928"/>
            <a:ext cx="762000" cy="4211213"/>
          </a:xfrm>
          <a:prstGeom prst="roundRect">
            <a:avLst>
              <a:gd name="adj" fmla="val 0"/>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latin typeface="方正剪纸简体" panose="03000509000000000000" pitchFamily="65" charset="-122"/>
                <a:ea typeface="方正剪纸简体" panose="03000509000000000000" pitchFamily="65" charset="-122"/>
              </a:rPr>
              <a:t>找到问题</a:t>
            </a:r>
            <a:endParaRPr lang="zh-CN" altLang="en-US" sz="4000" dirty="0">
              <a:latin typeface="方正剪纸简体" panose="03000509000000000000" pitchFamily="65" charset="-122"/>
              <a:ea typeface="方正剪纸简体" panose="03000509000000000000" pitchFamily="65" charset="-122"/>
            </a:endParaRPr>
          </a:p>
        </p:txBody>
      </p:sp>
      <p:sp>
        <p:nvSpPr>
          <p:cNvPr id="27" name="箭头: 右 26"/>
          <p:cNvSpPr/>
          <p:nvPr/>
        </p:nvSpPr>
        <p:spPr>
          <a:xfrm>
            <a:off x="3116786" y="3265785"/>
            <a:ext cx="386575" cy="475446"/>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圆角 27"/>
          <p:cNvSpPr/>
          <p:nvPr/>
        </p:nvSpPr>
        <p:spPr>
          <a:xfrm>
            <a:off x="6943493" y="2514940"/>
            <a:ext cx="762000" cy="4211213"/>
          </a:xfrm>
          <a:prstGeom prst="roundRect">
            <a:avLst>
              <a:gd name="adj" fmla="val 0"/>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latin typeface="方正剪纸简体" panose="03000509000000000000" pitchFamily="65" charset="-122"/>
                <a:ea typeface="方正剪纸简体" panose="03000509000000000000" pitchFamily="65" charset="-122"/>
              </a:rPr>
              <a:t>分析问题</a:t>
            </a:r>
            <a:endParaRPr lang="zh-CN" altLang="en-US" sz="4000" dirty="0">
              <a:latin typeface="方正剪纸简体" panose="03000509000000000000" pitchFamily="65" charset="-122"/>
              <a:ea typeface="方正剪纸简体" panose="03000509000000000000" pitchFamily="65" charset="-122"/>
            </a:endParaRPr>
          </a:p>
        </p:txBody>
      </p:sp>
      <p:sp>
        <p:nvSpPr>
          <p:cNvPr id="29" name="箭头: 右 28"/>
          <p:cNvSpPr/>
          <p:nvPr/>
        </p:nvSpPr>
        <p:spPr>
          <a:xfrm>
            <a:off x="6540211" y="3319797"/>
            <a:ext cx="386575" cy="475446"/>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7790987" y="2460928"/>
            <a:ext cx="2107624" cy="616808"/>
          </a:xfrm>
          <a:prstGeom prst="rect">
            <a:avLst/>
          </a:prstGeom>
          <a:solidFill>
            <a:schemeClr val="accent5">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市场解决方案</a:t>
            </a:r>
            <a:endParaRPr lang="zh-CN" altLang="en-US" sz="2000" dirty="0">
              <a:solidFill>
                <a:schemeClr val="bg1"/>
              </a:solidFill>
              <a:latin typeface="Arial" panose="020B0604020202020204" pitchFamily="34" charset="0"/>
              <a:ea typeface="微软雅黑" panose="020B0503020204020204" pitchFamily="34" charset="-122"/>
            </a:endParaRPr>
          </a:p>
        </p:txBody>
      </p:sp>
      <p:sp>
        <p:nvSpPr>
          <p:cNvPr id="31" name="矩形 30"/>
          <p:cNvSpPr/>
          <p:nvPr/>
        </p:nvSpPr>
        <p:spPr>
          <a:xfrm>
            <a:off x="7790986" y="3182041"/>
            <a:ext cx="2107624" cy="616808"/>
          </a:xfrm>
          <a:prstGeom prst="rect">
            <a:avLst/>
          </a:prstGeom>
          <a:solidFill>
            <a:schemeClr val="accent5">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品牌解决方案</a:t>
            </a:r>
            <a:endParaRPr lang="en-US" altLang="zh-CN" sz="2000" dirty="0">
              <a:solidFill>
                <a:schemeClr val="bg1"/>
              </a:solidFill>
              <a:latin typeface="Arial" panose="020B0604020202020204" pitchFamily="34" charset="0"/>
              <a:ea typeface="微软雅黑" panose="020B0503020204020204" pitchFamily="34" charset="-122"/>
            </a:endParaRPr>
          </a:p>
        </p:txBody>
      </p:sp>
      <p:sp>
        <p:nvSpPr>
          <p:cNvPr id="32" name="矩形 31"/>
          <p:cNvSpPr/>
          <p:nvPr/>
        </p:nvSpPr>
        <p:spPr>
          <a:xfrm>
            <a:off x="7790986" y="3903154"/>
            <a:ext cx="2107624" cy="616808"/>
          </a:xfrm>
          <a:prstGeom prst="rect">
            <a:avLst/>
          </a:prstGeom>
          <a:solidFill>
            <a:schemeClr val="accent5">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渠道解决方案</a:t>
            </a:r>
            <a:endParaRPr lang="en-US" altLang="zh-CN" sz="2000" b="1" dirty="0">
              <a:solidFill>
                <a:schemeClr val="bg1"/>
              </a:solidFill>
              <a:latin typeface="Arial" panose="020B0604020202020204" pitchFamily="34" charset="0"/>
              <a:ea typeface="微软雅黑" panose="020B0503020204020204" pitchFamily="34" charset="-122"/>
            </a:endParaRPr>
          </a:p>
        </p:txBody>
      </p:sp>
      <p:sp>
        <p:nvSpPr>
          <p:cNvPr id="33" name="矩形 32"/>
          <p:cNvSpPr/>
          <p:nvPr/>
        </p:nvSpPr>
        <p:spPr>
          <a:xfrm>
            <a:off x="7790986" y="4620547"/>
            <a:ext cx="2107624" cy="616808"/>
          </a:xfrm>
          <a:prstGeom prst="rect">
            <a:avLst/>
          </a:prstGeom>
          <a:solidFill>
            <a:schemeClr val="accent5">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团队解决方案</a:t>
            </a:r>
            <a:endParaRPr lang="en-US" altLang="zh-CN" sz="2000" b="1" dirty="0">
              <a:solidFill>
                <a:schemeClr val="bg1"/>
              </a:solidFill>
              <a:latin typeface="Arial" panose="020B0604020202020204" pitchFamily="34" charset="0"/>
              <a:ea typeface="微软雅黑" panose="020B0503020204020204" pitchFamily="34" charset="-122"/>
            </a:endParaRPr>
          </a:p>
        </p:txBody>
      </p:sp>
      <p:sp>
        <p:nvSpPr>
          <p:cNvPr id="34" name="矩形 33"/>
          <p:cNvSpPr/>
          <p:nvPr/>
        </p:nvSpPr>
        <p:spPr>
          <a:xfrm>
            <a:off x="7790986" y="5337940"/>
            <a:ext cx="2107624" cy="616808"/>
          </a:xfrm>
          <a:prstGeom prst="rect">
            <a:avLst/>
          </a:prstGeom>
          <a:solidFill>
            <a:schemeClr val="accent5">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产品解决方案</a:t>
            </a:r>
            <a:endParaRPr lang="en-US" altLang="zh-CN" sz="2000" b="1" dirty="0">
              <a:solidFill>
                <a:schemeClr val="bg1"/>
              </a:solidFill>
              <a:latin typeface="Arial" panose="020B0604020202020204" pitchFamily="34" charset="0"/>
              <a:ea typeface="微软雅黑" panose="020B0503020204020204" pitchFamily="34" charset="-122"/>
            </a:endParaRPr>
          </a:p>
        </p:txBody>
      </p:sp>
      <p:sp>
        <p:nvSpPr>
          <p:cNvPr id="35" name="矩形 34"/>
          <p:cNvSpPr/>
          <p:nvPr/>
        </p:nvSpPr>
        <p:spPr>
          <a:xfrm>
            <a:off x="7790986" y="6055333"/>
            <a:ext cx="2107624" cy="616808"/>
          </a:xfrm>
          <a:prstGeom prst="rect">
            <a:avLst/>
          </a:prstGeom>
          <a:solidFill>
            <a:schemeClr val="accent5">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fontAlgn="base">
              <a:spcBef>
                <a:spcPct val="0"/>
              </a:spcBef>
              <a:spcAft>
                <a:spcPct val="0"/>
              </a:spcAft>
            </a:pPr>
            <a:r>
              <a:rPr lang="zh-CN" altLang="en-US" sz="2000" b="1" dirty="0">
                <a:solidFill>
                  <a:schemeClr val="bg1"/>
                </a:solidFill>
                <a:latin typeface="Arial" panose="020B0604020202020204" pitchFamily="34" charset="0"/>
                <a:ea typeface="微软雅黑" panose="020B0503020204020204" pitchFamily="34" charset="-122"/>
              </a:rPr>
              <a:t>营销解决方案</a:t>
            </a:r>
            <a:endParaRPr lang="zh-CN" altLang="en-US" sz="2000" dirty="0">
              <a:solidFill>
                <a:schemeClr val="bg1"/>
              </a:solidFill>
              <a:latin typeface="Arial" panose="020B0604020202020204" pitchFamily="34" charset="0"/>
              <a:ea typeface="微软雅黑" panose="020B0503020204020204" pitchFamily="34" charset="-122"/>
            </a:endParaRPr>
          </a:p>
        </p:txBody>
      </p:sp>
      <p:sp>
        <p:nvSpPr>
          <p:cNvPr id="36" name="矩形: 圆角 35"/>
          <p:cNvSpPr/>
          <p:nvPr/>
        </p:nvSpPr>
        <p:spPr>
          <a:xfrm>
            <a:off x="10353930" y="2514940"/>
            <a:ext cx="762000" cy="4211213"/>
          </a:xfrm>
          <a:prstGeom prst="roundRect">
            <a:avLst>
              <a:gd name="adj" fmla="val 0"/>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latin typeface="方正剪纸简体" panose="03000509000000000000" pitchFamily="65" charset="-122"/>
                <a:ea typeface="方正剪纸简体" panose="03000509000000000000" pitchFamily="65" charset="-122"/>
              </a:rPr>
              <a:t>解决问题</a:t>
            </a:r>
            <a:endParaRPr lang="zh-CN" altLang="en-US" sz="4000" dirty="0">
              <a:latin typeface="方正剪纸简体" panose="03000509000000000000" pitchFamily="65" charset="-122"/>
              <a:ea typeface="方正剪纸简体" panose="03000509000000000000" pitchFamily="65" charset="-122"/>
            </a:endParaRPr>
          </a:p>
        </p:txBody>
      </p:sp>
      <p:sp>
        <p:nvSpPr>
          <p:cNvPr id="37" name="箭头: 右 36"/>
          <p:cNvSpPr/>
          <p:nvPr/>
        </p:nvSpPr>
        <p:spPr>
          <a:xfrm>
            <a:off x="9950648" y="3319797"/>
            <a:ext cx="386575" cy="475446"/>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005678" y="1107281"/>
            <a:ext cx="7571303" cy="584775"/>
          </a:xfrm>
          <a:prstGeom prst="rect">
            <a:avLst/>
          </a:prstGeom>
          <a:noFill/>
        </p:spPr>
        <p:txBody>
          <a:bodyPr wrap="none" rtlCol="0">
            <a:spAutoFit/>
          </a:bodyPr>
          <a:lstStyle/>
          <a:p>
            <a:r>
              <a:rPr lang="zh-CN" altLang="en-US" sz="3200" dirty="0">
                <a:latin typeface="造字工房言宋（非商用）常规体" pitchFamily="50" charset="-122"/>
                <a:ea typeface="造字工房言宋（非商用）常规体" pitchFamily="50" charset="-122"/>
              </a:rPr>
              <a:t>如果是团队的问题？深入分析团队的原因</a:t>
            </a:r>
            <a:endParaRPr lang="zh-CN" altLang="en-US" sz="3200" dirty="0">
              <a:latin typeface="造字工房言宋（非商用）常规体" pitchFamily="50" charset="-122"/>
              <a:ea typeface="造字工房言宋（非商用）常规体" pitchFamily="50" charset="-122"/>
            </a:endParaRPr>
          </a:p>
        </p:txBody>
      </p:sp>
      <p:sp>
        <p:nvSpPr>
          <p:cNvPr id="3" name="矩形: 圆角 2"/>
          <p:cNvSpPr/>
          <p:nvPr/>
        </p:nvSpPr>
        <p:spPr>
          <a:xfrm>
            <a:off x="1917931" y="2156015"/>
            <a:ext cx="1350169" cy="1271587"/>
          </a:xfrm>
          <a:prstGeom prst="roundRect">
            <a:avLst>
              <a:gd name="adj" fmla="val 50000"/>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组织架构</a:t>
            </a:r>
            <a:endParaRPr lang="zh-CN" altLang="en-US" sz="2800" b="1" dirty="0">
              <a:latin typeface="微软雅黑" panose="020B0503020204020204" pitchFamily="34" charset="-122"/>
              <a:ea typeface="微软雅黑" panose="020B0503020204020204" pitchFamily="34" charset="-122"/>
            </a:endParaRPr>
          </a:p>
        </p:txBody>
      </p:sp>
      <p:sp>
        <p:nvSpPr>
          <p:cNvPr id="4" name="矩形: 圆角 3"/>
          <p:cNvSpPr/>
          <p:nvPr/>
        </p:nvSpPr>
        <p:spPr>
          <a:xfrm>
            <a:off x="3663922" y="2156015"/>
            <a:ext cx="1350169" cy="1271587"/>
          </a:xfrm>
          <a:prstGeom prst="roundRect">
            <a:avLst>
              <a:gd name="adj" fmla="val 50000"/>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团队管理</a:t>
            </a:r>
            <a:endParaRPr lang="zh-CN" altLang="en-US" sz="2800" b="1" dirty="0">
              <a:latin typeface="微软雅黑" panose="020B0503020204020204" pitchFamily="34" charset="-122"/>
              <a:ea typeface="微软雅黑" panose="020B0503020204020204" pitchFamily="34" charset="-122"/>
            </a:endParaRPr>
          </a:p>
        </p:txBody>
      </p:sp>
      <p:sp>
        <p:nvSpPr>
          <p:cNvPr id="5" name="矩形: 圆角 4"/>
          <p:cNvSpPr/>
          <p:nvPr/>
        </p:nvSpPr>
        <p:spPr>
          <a:xfrm>
            <a:off x="5409913" y="2156014"/>
            <a:ext cx="1350169" cy="1271587"/>
          </a:xfrm>
          <a:prstGeom prst="roundRect">
            <a:avLst>
              <a:gd name="adj" fmla="val 50000"/>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团队建设</a:t>
            </a:r>
            <a:endParaRPr lang="zh-CN" altLang="en-US" sz="2800" b="1" dirty="0">
              <a:latin typeface="微软雅黑" panose="020B0503020204020204" pitchFamily="34" charset="-122"/>
              <a:ea typeface="微软雅黑" panose="020B0503020204020204" pitchFamily="34" charset="-122"/>
            </a:endParaRPr>
          </a:p>
        </p:txBody>
      </p:sp>
      <p:sp>
        <p:nvSpPr>
          <p:cNvPr id="6" name="矩形: 圆角 5"/>
          <p:cNvSpPr/>
          <p:nvPr/>
        </p:nvSpPr>
        <p:spPr>
          <a:xfrm>
            <a:off x="7155904" y="2156014"/>
            <a:ext cx="1350169" cy="1271587"/>
          </a:xfrm>
          <a:prstGeom prst="roundRect">
            <a:avLst>
              <a:gd name="adj" fmla="val 50000"/>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团队激励</a:t>
            </a:r>
            <a:endParaRPr lang="zh-CN" altLang="en-US" sz="2800" b="1" dirty="0">
              <a:latin typeface="微软雅黑" panose="020B0503020204020204" pitchFamily="34" charset="-122"/>
              <a:ea typeface="微软雅黑" panose="020B0503020204020204" pitchFamily="34" charset="-122"/>
            </a:endParaRPr>
          </a:p>
        </p:txBody>
      </p:sp>
      <p:sp>
        <p:nvSpPr>
          <p:cNvPr id="7" name="矩形: 圆角 6"/>
          <p:cNvSpPr/>
          <p:nvPr/>
        </p:nvSpPr>
        <p:spPr>
          <a:xfrm>
            <a:off x="8901896" y="2156013"/>
            <a:ext cx="1350169" cy="1271587"/>
          </a:xfrm>
          <a:prstGeom prst="roundRect">
            <a:avLst>
              <a:gd name="adj" fmla="val 50000"/>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团队</a:t>
            </a:r>
            <a:endParaRPr lang="en-US" altLang="zh-CN" sz="2800" b="1" dirty="0">
              <a:latin typeface="微软雅黑" panose="020B0503020204020204" pitchFamily="34" charset="-122"/>
              <a:ea typeface="微软雅黑" panose="020B0503020204020204" pitchFamily="34" charset="-122"/>
            </a:endParaRPr>
          </a:p>
          <a:p>
            <a:pPr algn="ctr"/>
            <a:r>
              <a:rPr lang="zh-CN" altLang="en-US" sz="2800" b="1" dirty="0">
                <a:latin typeface="微软雅黑" panose="020B0503020204020204" pitchFamily="34" charset="-122"/>
                <a:ea typeface="微软雅黑" panose="020B0503020204020204" pitchFamily="34" charset="-122"/>
              </a:rPr>
              <a:t>培训</a:t>
            </a:r>
            <a:endParaRPr lang="zh-CN" altLang="en-US" sz="2800" b="1" dirty="0">
              <a:latin typeface="微软雅黑" panose="020B0503020204020204" pitchFamily="34" charset="-122"/>
              <a:ea typeface="微软雅黑" panose="020B0503020204020204" pitchFamily="34" charset="-122"/>
            </a:endParaRPr>
          </a:p>
        </p:txBody>
      </p:sp>
      <p:sp>
        <p:nvSpPr>
          <p:cNvPr id="8" name="矩形 7"/>
          <p:cNvSpPr/>
          <p:nvPr/>
        </p:nvSpPr>
        <p:spPr>
          <a:xfrm>
            <a:off x="1911607" y="3891560"/>
            <a:ext cx="8368783" cy="1895519"/>
          </a:xfrm>
          <a:prstGeom prst="rect">
            <a:avLst/>
          </a:prstGeom>
        </p:spPr>
        <p:txBody>
          <a:bodyPr wrap="square">
            <a:spAutoFit/>
          </a:bodyPr>
          <a:lstStyle/>
          <a:p>
            <a:pPr algn="ctr" defTabSz="1219200" fontAlgn="base">
              <a:lnSpc>
                <a:spcPct val="150000"/>
              </a:lnSpc>
              <a:spcBef>
                <a:spcPct val="0"/>
              </a:spcBef>
              <a:spcAft>
                <a:spcPct val="0"/>
              </a:spcAft>
            </a:pPr>
            <a:r>
              <a:rPr lang="zh-CN" altLang="en-US" sz="1600" dirty="0">
                <a:solidFill>
                  <a:srgbClr val="002060"/>
                </a:solidFill>
                <a:latin typeface="微软雅黑" panose="020B0503020204020204" pitchFamily="34" charset="-122"/>
                <a:ea typeface="微软雅黑" panose="020B0503020204020204" pitchFamily="34" charset="-122"/>
              </a:rPr>
              <a:t>是不是组织架构设置有问题，层次太多？管理混乱？绩效考核不得力？</a:t>
            </a:r>
            <a:endParaRPr lang="en-US" altLang="zh-CN" sz="1600"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还是日常忽视团队建设，做的好与不好差别不大？</a:t>
            </a:r>
            <a:endParaRPr lang="en-US" altLang="zh-CN" sz="16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团队激励没有打动团队的成员？还是培训体系跟不上？</a:t>
            </a:r>
            <a:endParaRPr lang="en-US" altLang="zh-CN" sz="16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还是支持配套体系不完整？</a:t>
            </a:r>
            <a:endParaRPr lang="en-US" altLang="zh-CN" sz="16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C00000"/>
                </a:solidFill>
                <a:latin typeface="微软雅黑" panose="020B0503020204020204" pitchFamily="34" charset="-122"/>
                <a:ea typeface="微软雅黑" panose="020B0503020204020204" pitchFamily="34" charset="-122"/>
              </a:rPr>
              <a:t>深入挖掘团队的问题和原因</a:t>
            </a:r>
            <a:endParaRPr lang="zh-CN" altLang="en-US" sz="1600" b="1" dirty="0">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005678" y="1107281"/>
            <a:ext cx="7847020" cy="584775"/>
          </a:xfrm>
          <a:prstGeom prst="rect">
            <a:avLst/>
          </a:prstGeom>
          <a:noFill/>
        </p:spPr>
        <p:txBody>
          <a:bodyPr wrap="none" rtlCol="0">
            <a:spAutoFit/>
          </a:bodyPr>
          <a:lstStyle/>
          <a:p>
            <a:r>
              <a:rPr lang="zh-CN" altLang="en-US" sz="3200" dirty="0">
                <a:latin typeface="造字工房言宋（非商用）常规体" pitchFamily="50" charset="-122"/>
                <a:ea typeface="造字工房言宋（非商用）常规体" pitchFamily="50" charset="-122"/>
              </a:rPr>
              <a:t>如果是产品的问题？深入挖掘产品的问题</a:t>
            </a:r>
            <a:endParaRPr lang="zh-CN" altLang="en-US" sz="3200" dirty="0">
              <a:latin typeface="造字工房言宋（非商用）常规体" pitchFamily="50" charset="-122"/>
              <a:ea typeface="造字工房言宋（非商用）常规体" pitchFamily="50" charset="-122"/>
            </a:endParaRPr>
          </a:p>
        </p:txBody>
      </p:sp>
      <p:sp>
        <p:nvSpPr>
          <p:cNvPr id="3" name="矩形: 圆角 2"/>
          <p:cNvSpPr/>
          <p:nvPr/>
        </p:nvSpPr>
        <p:spPr>
          <a:xfrm>
            <a:off x="1928933" y="2421732"/>
            <a:ext cx="1350169" cy="1271587"/>
          </a:xfrm>
          <a:prstGeom prst="roundRect">
            <a:avLst>
              <a:gd name="adj" fmla="val 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产品定位</a:t>
            </a:r>
            <a:endParaRPr lang="zh-CN" altLang="en-US" sz="3600" b="1" dirty="0">
              <a:latin typeface="微软雅黑" panose="020B0503020204020204" pitchFamily="34" charset="-122"/>
              <a:ea typeface="微软雅黑" panose="020B0503020204020204" pitchFamily="34" charset="-122"/>
            </a:endParaRPr>
          </a:p>
        </p:txBody>
      </p:sp>
      <p:sp>
        <p:nvSpPr>
          <p:cNvPr id="4" name="矩形: 圆角 3"/>
          <p:cNvSpPr/>
          <p:nvPr/>
        </p:nvSpPr>
        <p:spPr>
          <a:xfrm>
            <a:off x="3674924" y="2421732"/>
            <a:ext cx="1350169" cy="1271587"/>
          </a:xfrm>
          <a:prstGeom prst="roundRect">
            <a:avLst>
              <a:gd name="adj" fmla="val 0"/>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产品策略</a:t>
            </a:r>
            <a:endParaRPr lang="zh-CN" altLang="en-US" sz="3600" b="1" dirty="0">
              <a:latin typeface="微软雅黑" panose="020B0503020204020204" pitchFamily="34" charset="-122"/>
              <a:ea typeface="微软雅黑" panose="020B0503020204020204" pitchFamily="34" charset="-122"/>
            </a:endParaRPr>
          </a:p>
        </p:txBody>
      </p:sp>
      <p:sp>
        <p:nvSpPr>
          <p:cNvPr id="5" name="矩形: 圆角 4"/>
          <p:cNvSpPr/>
          <p:nvPr/>
        </p:nvSpPr>
        <p:spPr>
          <a:xfrm>
            <a:off x="5420915" y="2421731"/>
            <a:ext cx="1350169" cy="1271587"/>
          </a:xfrm>
          <a:prstGeom prst="roundRect">
            <a:avLst>
              <a:gd name="adj" fmla="val 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产品活动</a:t>
            </a:r>
            <a:endParaRPr lang="zh-CN" altLang="en-US" sz="3600" b="1" dirty="0">
              <a:latin typeface="微软雅黑" panose="020B0503020204020204" pitchFamily="34" charset="-122"/>
              <a:ea typeface="微软雅黑" panose="020B0503020204020204" pitchFamily="34" charset="-122"/>
            </a:endParaRPr>
          </a:p>
        </p:txBody>
      </p:sp>
      <p:sp>
        <p:nvSpPr>
          <p:cNvPr id="6" name="矩形: 圆角 5"/>
          <p:cNvSpPr/>
          <p:nvPr/>
        </p:nvSpPr>
        <p:spPr>
          <a:xfrm>
            <a:off x="7166906" y="2421731"/>
            <a:ext cx="1350169" cy="1271587"/>
          </a:xfrm>
          <a:prstGeom prst="roundRect">
            <a:avLst>
              <a:gd name="adj" fmla="val 0"/>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产品管理</a:t>
            </a:r>
            <a:endParaRPr lang="zh-CN" altLang="en-US" sz="3600" b="1" dirty="0">
              <a:latin typeface="微软雅黑" panose="020B0503020204020204" pitchFamily="34" charset="-122"/>
              <a:ea typeface="微软雅黑" panose="020B0503020204020204" pitchFamily="34" charset="-122"/>
            </a:endParaRPr>
          </a:p>
        </p:txBody>
      </p:sp>
      <p:sp>
        <p:nvSpPr>
          <p:cNvPr id="7" name="矩形: 圆角 6"/>
          <p:cNvSpPr/>
          <p:nvPr/>
        </p:nvSpPr>
        <p:spPr>
          <a:xfrm>
            <a:off x="8912898" y="2421730"/>
            <a:ext cx="1350169" cy="1271587"/>
          </a:xfrm>
          <a:prstGeom prst="roundRect">
            <a:avLst>
              <a:gd name="adj" fmla="val 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产品升级</a:t>
            </a:r>
            <a:endParaRPr lang="zh-CN" altLang="en-US" sz="3600" b="1" dirty="0">
              <a:latin typeface="微软雅黑" panose="020B0503020204020204" pitchFamily="34" charset="-122"/>
              <a:ea typeface="微软雅黑" panose="020B0503020204020204" pitchFamily="34" charset="-122"/>
            </a:endParaRPr>
          </a:p>
        </p:txBody>
      </p:sp>
      <p:sp>
        <p:nvSpPr>
          <p:cNvPr id="8" name="矩形 7"/>
          <p:cNvSpPr/>
          <p:nvPr/>
        </p:nvSpPr>
        <p:spPr>
          <a:xfrm>
            <a:off x="2717142" y="3991573"/>
            <a:ext cx="6757716" cy="1895519"/>
          </a:xfrm>
          <a:prstGeom prst="rect">
            <a:avLst/>
          </a:prstGeom>
        </p:spPr>
        <p:txBody>
          <a:bodyPr wrap="square">
            <a:spAutoFit/>
          </a:bodyPr>
          <a:lstStyle/>
          <a:p>
            <a:pPr algn="ctr" defTabSz="1219200" fontAlgn="base">
              <a:lnSpc>
                <a:spcPct val="150000"/>
              </a:lnSpc>
              <a:spcBef>
                <a:spcPct val="0"/>
              </a:spcBef>
              <a:spcAft>
                <a:spcPct val="0"/>
              </a:spcAft>
            </a:pPr>
            <a:r>
              <a:rPr lang="zh-CN" altLang="en-US" sz="1600" dirty="0">
                <a:solidFill>
                  <a:srgbClr val="002060"/>
                </a:solidFill>
                <a:latin typeface="微软雅黑" panose="020B0503020204020204" pitchFamily="34" charset="-122"/>
                <a:ea typeface="微软雅黑" panose="020B0503020204020204" pitchFamily="34" charset="-122"/>
              </a:rPr>
              <a:t>是产品定位的问题？方向错了？还是方向不清晰，针对完成目标的手段和方法是否匹配？有没有系统的完整的策略，产品主题活动是不是有效？</a:t>
            </a:r>
            <a:endParaRPr lang="en-US" altLang="zh-CN" sz="1600"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针对产品的管理体系建立了没有，每年有产品升级规划吗？</a:t>
            </a:r>
            <a:endParaRPr lang="en-US" altLang="zh-CN" sz="16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定期的新产品上市，有竞争力的新品有吗</a:t>
            </a:r>
            <a:endParaRPr lang="en-US" altLang="zh-CN" sz="16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剖析产品的问题，找到核心原因</a:t>
            </a:r>
            <a:endParaRPr lang="zh-CN" altLang="en-US" sz="1600" b="1" dirty="0">
              <a:solidFill>
                <a:srgbClr val="00206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005678" y="1107281"/>
            <a:ext cx="8392041" cy="584775"/>
          </a:xfrm>
          <a:prstGeom prst="rect">
            <a:avLst/>
          </a:prstGeom>
          <a:noFill/>
        </p:spPr>
        <p:txBody>
          <a:bodyPr wrap="none" rtlCol="0">
            <a:spAutoFit/>
          </a:bodyPr>
          <a:lstStyle/>
          <a:p>
            <a:r>
              <a:rPr lang="zh-CN" altLang="en-US" sz="3200" dirty="0">
                <a:solidFill>
                  <a:srgbClr val="C00000"/>
                </a:solidFill>
                <a:latin typeface="造字工房言宋（非商用）常规体" pitchFamily="50" charset="-122"/>
                <a:ea typeface="造字工房言宋（非商用）常规体" pitchFamily="50" charset="-122"/>
              </a:rPr>
              <a:t>如果是营销的问题？挖掘营销是那一块的问题</a:t>
            </a:r>
            <a:endParaRPr lang="zh-CN" altLang="en-US" sz="3200" dirty="0">
              <a:solidFill>
                <a:srgbClr val="C00000"/>
              </a:solidFill>
              <a:latin typeface="造字工房言宋（非商用）常规体" pitchFamily="50" charset="-122"/>
              <a:ea typeface="造字工房言宋（非商用）常规体" pitchFamily="50" charset="-122"/>
            </a:endParaRPr>
          </a:p>
        </p:txBody>
      </p:sp>
      <p:sp>
        <p:nvSpPr>
          <p:cNvPr id="3" name="矩形: 圆角 2"/>
          <p:cNvSpPr/>
          <p:nvPr/>
        </p:nvSpPr>
        <p:spPr>
          <a:xfrm>
            <a:off x="1928933" y="2421732"/>
            <a:ext cx="1350169" cy="1271587"/>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营销策略</a:t>
            </a:r>
            <a:endParaRPr lang="zh-CN" altLang="en-US" sz="3600" b="1" dirty="0">
              <a:latin typeface="微软雅黑" panose="020B0503020204020204" pitchFamily="34" charset="-122"/>
              <a:ea typeface="微软雅黑" panose="020B0503020204020204" pitchFamily="34" charset="-122"/>
            </a:endParaRPr>
          </a:p>
        </p:txBody>
      </p:sp>
      <p:sp>
        <p:nvSpPr>
          <p:cNvPr id="4" name="矩形: 圆角 3"/>
          <p:cNvSpPr/>
          <p:nvPr/>
        </p:nvSpPr>
        <p:spPr>
          <a:xfrm>
            <a:off x="3674924" y="2421732"/>
            <a:ext cx="1350169" cy="1271587"/>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营销推广</a:t>
            </a:r>
            <a:endParaRPr lang="zh-CN" altLang="en-US" sz="3600" b="1" dirty="0">
              <a:latin typeface="微软雅黑" panose="020B0503020204020204" pitchFamily="34" charset="-122"/>
              <a:ea typeface="微软雅黑" panose="020B0503020204020204" pitchFamily="34" charset="-122"/>
            </a:endParaRPr>
          </a:p>
        </p:txBody>
      </p:sp>
      <p:sp>
        <p:nvSpPr>
          <p:cNvPr id="5" name="矩形: 圆角 4"/>
          <p:cNvSpPr/>
          <p:nvPr/>
        </p:nvSpPr>
        <p:spPr>
          <a:xfrm>
            <a:off x="5420915" y="2421731"/>
            <a:ext cx="1350169" cy="1271587"/>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营销体系</a:t>
            </a:r>
            <a:endParaRPr lang="zh-CN" altLang="en-US" sz="3600" b="1" dirty="0">
              <a:latin typeface="微软雅黑" panose="020B0503020204020204" pitchFamily="34" charset="-122"/>
              <a:ea typeface="微软雅黑" panose="020B0503020204020204" pitchFamily="34" charset="-122"/>
            </a:endParaRPr>
          </a:p>
        </p:txBody>
      </p:sp>
      <p:sp>
        <p:nvSpPr>
          <p:cNvPr id="6" name="矩形: 圆角 5"/>
          <p:cNvSpPr/>
          <p:nvPr/>
        </p:nvSpPr>
        <p:spPr>
          <a:xfrm>
            <a:off x="7166906" y="2421731"/>
            <a:ext cx="1350169" cy="1271587"/>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营销考核</a:t>
            </a:r>
            <a:endParaRPr lang="zh-CN" altLang="en-US" sz="3600" b="1" dirty="0">
              <a:latin typeface="微软雅黑" panose="020B0503020204020204" pitchFamily="34" charset="-122"/>
              <a:ea typeface="微软雅黑" panose="020B0503020204020204" pitchFamily="34" charset="-122"/>
            </a:endParaRPr>
          </a:p>
        </p:txBody>
      </p:sp>
      <p:sp>
        <p:nvSpPr>
          <p:cNvPr id="7" name="矩形: 圆角 6"/>
          <p:cNvSpPr/>
          <p:nvPr/>
        </p:nvSpPr>
        <p:spPr>
          <a:xfrm>
            <a:off x="8912898" y="2421730"/>
            <a:ext cx="1350169" cy="1271587"/>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营销</a:t>
            </a:r>
            <a:endParaRPr lang="en-US" altLang="zh-CN" sz="3600" b="1" dirty="0">
              <a:latin typeface="微软雅黑" panose="020B0503020204020204" pitchFamily="34" charset="-122"/>
              <a:ea typeface="微软雅黑" panose="020B0503020204020204" pitchFamily="34" charset="-122"/>
            </a:endParaRPr>
          </a:p>
          <a:p>
            <a:pPr algn="ctr"/>
            <a:r>
              <a:rPr lang="zh-CN" altLang="en-US" sz="3600" b="1" dirty="0">
                <a:latin typeface="微软雅黑" panose="020B0503020204020204" pitchFamily="34" charset="-122"/>
                <a:ea typeface="微软雅黑" panose="020B0503020204020204" pitchFamily="34" charset="-122"/>
              </a:rPr>
              <a:t>活动</a:t>
            </a:r>
            <a:endParaRPr lang="zh-CN" altLang="en-US" sz="3600" b="1" dirty="0">
              <a:latin typeface="微软雅黑" panose="020B0503020204020204" pitchFamily="34" charset="-122"/>
              <a:ea typeface="微软雅黑" panose="020B0503020204020204" pitchFamily="34" charset="-122"/>
            </a:endParaRPr>
          </a:p>
        </p:txBody>
      </p:sp>
      <p:sp>
        <p:nvSpPr>
          <p:cNvPr id="8" name="矩形 7"/>
          <p:cNvSpPr/>
          <p:nvPr/>
        </p:nvSpPr>
        <p:spPr>
          <a:xfrm>
            <a:off x="3048000" y="4224532"/>
            <a:ext cx="6096000" cy="1526187"/>
          </a:xfrm>
          <a:prstGeom prst="rect">
            <a:avLst/>
          </a:prstGeom>
        </p:spPr>
        <p:txBody>
          <a:bodyPr>
            <a:spAutoFit/>
          </a:bodyPr>
          <a:lstStyle/>
          <a:p>
            <a:pPr algn="ctr" defTabSz="1219200" fontAlgn="base">
              <a:lnSpc>
                <a:spcPct val="150000"/>
              </a:lnSpc>
              <a:spcBef>
                <a:spcPct val="0"/>
              </a:spcBef>
              <a:spcAft>
                <a:spcPct val="0"/>
              </a:spcAft>
            </a:pPr>
            <a:r>
              <a:rPr lang="zh-CN" altLang="en-US" sz="1600" dirty="0">
                <a:solidFill>
                  <a:srgbClr val="002060"/>
                </a:solidFill>
                <a:latin typeface="微软雅黑" panose="020B0503020204020204" pitchFamily="34" charset="-122"/>
                <a:ea typeface="微软雅黑" panose="020B0503020204020204" pitchFamily="34" charset="-122"/>
              </a:rPr>
              <a:t>营销是完成业绩的手段和方法，营销策略制定的是否有效和落地推进、推广计划效果如何，有完整的营销体系吗？考核评估有吗？</a:t>
            </a:r>
            <a:endParaRPr lang="en-US" altLang="zh-CN" sz="1600"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营销活动是不是按照计划开展，并且有效执行</a:t>
            </a:r>
            <a:endParaRPr lang="en-US" altLang="zh-CN" sz="16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深度挖掘营销的问题</a:t>
            </a:r>
            <a:endParaRPr lang="zh-CN" altLang="en-US" sz="1600" b="1" dirty="0">
              <a:solidFill>
                <a:srgbClr val="00206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005678" y="1107281"/>
            <a:ext cx="7521611" cy="584775"/>
          </a:xfrm>
          <a:prstGeom prst="rect">
            <a:avLst/>
          </a:prstGeom>
          <a:noFill/>
        </p:spPr>
        <p:txBody>
          <a:bodyPr wrap="none" rtlCol="0">
            <a:spAutoFit/>
          </a:bodyPr>
          <a:lstStyle/>
          <a:p>
            <a:r>
              <a:rPr lang="zh-CN" altLang="en-US" sz="3200" dirty="0">
                <a:solidFill>
                  <a:schemeClr val="accent5">
                    <a:lumMod val="25000"/>
                  </a:schemeClr>
                </a:solidFill>
                <a:latin typeface="造字工房言宋（非商用）常规体" pitchFamily="50" charset="-122"/>
                <a:ea typeface="造字工房言宋（非商用）常规体" pitchFamily="50" charset="-122"/>
              </a:rPr>
              <a:t>如果是其它的问题？深入分析其它的原因</a:t>
            </a:r>
            <a:endParaRPr lang="zh-CN" altLang="en-US" sz="3200" dirty="0">
              <a:solidFill>
                <a:schemeClr val="accent5">
                  <a:lumMod val="25000"/>
                </a:schemeClr>
              </a:solidFill>
              <a:latin typeface="造字工房言宋（非商用）常规体" pitchFamily="50" charset="-122"/>
              <a:ea typeface="造字工房言宋（非商用）常规体" pitchFamily="50" charset="-122"/>
            </a:endParaRPr>
          </a:p>
        </p:txBody>
      </p:sp>
      <p:sp>
        <p:nvSpPr>
          <p:cNvPr id="3" name="矩形: 圆角 2"/>
          <p:cNvSpPr/>
          <p:nvPr/>
        </p:nvSpPr>
        <p:spPr>
          <a:xfrm>
            <a:off x="1917931" y="2156015"/>
            <a:ext cx="1350169" cy="1271587"/>
          </a:xfrm>
          <a:prstGeom prst="roundRect">
            <a:avLst>
              <a:gd name="adj" fmla="val 5000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资金问题</a:t>
            </a:r>
            <a:endParaRPr lang="zh-CN" altLang="en-US" sz="2800" b="1" dirty="0">
              <a:latin typeface="微软雅黑" panose="020B0503020204020204" pitchFamily="34" charset="-122"/>
              <a:ea typeface="微软雅黑" panose="020B0503020204020204" pitchFamily="34" charset="-122"/>
            </a:endParaRPr>
          </a:p>
        </p:txBody>
      </p:sp>
      <p:sp>
        <p:nvSpPr>
          <p:cNvPr id="4" name="矩形: 圆角 3"/>
          <p:cNvSpPr/>
          <p:nvPr/>
        </p:nvSpPr>
        <p:spPr>
          <a:xfrm>
            <a:off x="3663922" y="2156015"/>
            <a:ext cx="1350169" cy="1271587"/>
          </a:xfrm>
          <a:prstGeom prst="roundRect">
            <a:avLst>
              <a:gd name="adj" fmla="val 50000"/>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效能问题</a:t>
            </a:r>
            <a:endParaRPr lang="zh-CN" altLang="en-US" sz="2800" b="1" dirty="0">
              <a:latin typeface="微软雅黑" panose="020B0503020204020204" pitchFamily="34" charset="-122"/>
              <a:ea typeface="微软雅黑" panose="020B0503020204020204" pitchFamily="34" charset="-122"/>
            </a:endParaRPr>
          </a:p>
        </p:txBody>
      </p:sp>
      <p:sp>
        <p:nvSpPr>
          <p:cNvPr id="5" name="矩形: 圆角 4"/>
          <p:cNvSpPr/>
          <p:nvPr/>
        </p:nvSpPr>
        <p:spPr>
          <a:xfrm>
            <a:off x="5409913" y="2156014"/>
            <a:ext cx="1350169" cy="1271587"/>
          </a:xfrm>
          <a:prstGeom prst="roundRect">
            <a:avLst>
              <a:gd name="adj" fmla="val 5000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latin typeface="微软雅黑" panose="020B0503020204020204" pitchFamily="34" charset="-122"/>
                <a:ea typeface="微软雅黑" panose="020B0503020204020204" pitchFamily="34" charset="-122"/>
              </a:rPr>
              <a:t>供应链问题</a:t>
            </a:r>
            <a:endParaRPr lang="zh-CN" altLang="en-US" sz="2000" b="1" dirty="0">
              <a:latin typeface="微软雅黑" panose="020B0503020204020204" pitchFamily="34" charset="-122"/>
              <a:ea typeface="微软雅黑" panose="020B0503020204020204" pitchFamily="34" charset="-122"/>
            </a:endParaRPr>
          </a:p>
        </p:txBody>
      </p:sp>
      <p:sp>
        <p:nvSpPr>
          <p:cNvPr id="6" name="矩形: 圆角 5"/>
          <p:cNvSpPr/>
          <p:nvPr/>
        </p:nvSpPr>
        <p:spPr>
          <a:xfrm>
            <a:off x="7155904" y="2156014"/>
            <a:ext cx="1350169" cy="1271587"/>
          </a:xfrm>
          <a:prstGeom prst="roundRect">
            <a:avLst>
              <a:gd name="adj" fmla="val 50000"/>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latin typeface="微软雅黑" panose="020B0503020204020204" pitchFamily="34" charset="-122"/>
                <a:ea typeface="微软雅黑" panose="020B0503020204020204" pitchFamily="34" charset="-122"/>
              </a:rPr>
              <a:t>投资商问题</a:t>
            </a:r>
            <a:endParaRPr lang="zh-CN" altLang="en-US" sz="2000" b="1" dirty="0">
              <a:latin typeface="微软雅黑" panose="020B0503020204020204" pitchFamily="34" charset="-122"/>
              <a:ea typeface="微软雅黑" panose="020B0503020204020204" pitchFamily="34" charset="-122"/>
            </a:endParaRPr>
          </a:p>
        </p:txBody>
      </p:sp>
      <p:sp>
        <p:nvSpPr>
          <p:cNvPr id="7" name="矩形: 圆角 6"/>
          <p:cNvSpPr/>
          <p:nvPr/>
        </p:nvSpPr>
        <p:spPr>
          <a:xfrm>
            <a:off x="8901896" y="2156013"/>
            <a:ext cx="1350169" cy="1271587"/>
          </a:xfrm>
          <a:prstGeom prst="roundRect">
            <a:avLst>
              <a:gd name="adj" fmla="val 5000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等</a:t>
            </a:r>
            <a:endParaRPr lang="zh-CN" altLang="en-US" sz="2800" b="1" dirty="0">
              <a:latin typeface="微软雅黑" panose="020B0503020204020204" pitchFamily="34" charset="-122"/>
              <a:ea typeface="微软雅黑" panose="020B0503020204020204" pitchFamily="34" charset="-122"/>
            </a:endParaRPr>
          </a:p>
        </p:txBody>
      </p:sp>
      <p:sp>
        <p:nvSpPr>
          <p:cNvPr id="8" name="矩形 7"/>
          <p:cNvSpPr/>
          <p:nvPr/>
        </p:nvSpPr>
        <p:spPr>
          <a:xfrm>
            <a:off x="1911607" y="3891560"/>
            <a:ext cx="8368783" cy="1526187"/>
          </a:xfrm>
          <a:prstGeom prst="rect">
            <a:avLst/>
          </a:prstGeom>
        </p:spPr>
        <p:txBody>
          <a:bodyPr wrap="square">
            <a:spAutoFit/>
          </a:bodyPr>
          <a:lstStyle/>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如果是除了上面</a:t>
            </a:r>
            <a:r>
              <a:rPr lang="en-US" altLang="zh-CN" sz="1600" b="1" dirty="0">
                <a:solidFill>
                  <a:srgbClr val="002060"/>
                </a:solidFill>
                <a:latin typeface="微软雅黑" panose="020B0503020204020204" pitchFamily="34" charset="-122"/>
                <a:ea typeface="微软雅黑" panose="020B0503020204020204" pitchFamily="34" charset="-122"/>
              </a:rPr>
              <a:t>6</a:t>
            </a:r>
            <a:r>
              <a:rPr lang="zh-CN" altLang="en-US" sz="1600" b="1" dirty="0">
                <a:solidFill>
                  <a:srgbClr val="002060"/>
                </a:solidFill>
                <a:latin typeface="微软雅黑" panose="020B0503020204020204" pitchFamily="34" charset="-122"/>
                <a:ea typeface="微软雅黑" panose="020B0503020204020204" pitchFamily="34" charset="-122"/>
              </a:rPr>
              <a:t>个维度之外的问题，那是什么问题</a:t>
            </a:r>
            <a:endParaRPr lang="en-US" altLang="zh-CN" sz="16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比如是资金的问题，现金流的问题？还是工作推进的问题，效率低下，或者是上下游供应链的问题，合作的问题，还是投资商的问题等等</a:t>
            </a:r>
            <a:endParaRPr lang="en-US" altLang="zh-CN" sz="16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1600" b="1" dirty="0">
                <a:solidFill>
                  <a:srgbClr val="002060"/>
                </a:solidFill>
                <a:latin typeface="微软雅黑" panose="020B0503020204020204" pitchFamily="34" charset="-122"/>
                <a:ea typeface="微软雅黑" panose="020B0503020204020204" pitchFamily="34" charset="-122"/>
              </a:rPr>
              <a:t>深入挖掘问题点</a:t>
            </a:r>
            <a:endParaRPr lang="zh-CN" altLang="en-US" sz="1600" b="1" dirty="0">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892438" y="571502"/>
            <a:ext cx="10850033" cy="2043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algn="ctr" defTabSz="1219200" fontAlgn="base">
              <a:spcBef>
                <a:spcPct val="0"/>
              </a:spcBef>
              <a:spcAft>
                <a:spcPct val="0"/>
              </a:spcAft>
            </a:pPr>
            <a:r>
              <a:rPr lang="zh-CN" altLang="en-US" sz="4400" b="0" dirty="0">
                <a:solidFill>
                  <a:schemeClr val="tx1"/>
                </a:solidFill>
                <a:latin typeface="造字工房言宋（非商用）常规体" pitchFamily="50" charset="-122"/>
                <a:ea typeface="造字工房言宋（非商用）常规体" pitchFamily="50" charset="-122"/>
              </a:rPr>
              <a:t>如何做营销分析总结？</a:t>
            </a:r>
            <a:endParaRPr lang="zh-CN" altLang="en-US" sz="4400" b="0" dirty="0">
              <a:solidFill>
                <a:schemeClr val="tx1"/>
              </a:solidFill>
              <a:latin typeface="造字工房言宋（非商用）常规体" pitchFamily="50" charset="-122"/>
              <a:ea typeface="造字工房言宋（非商用）常规体" pitchFamily="50" charset="-122"/>
            </a:endParaRPr>
          </a:p>
        </p:txBody>
      </p:sp>
      <p:sp>
        <p:nvSpPr>
          <p:cNvPr id="3" name="矩形 2"/>
          <p:cNvSpPr/>
          <p:nvPr/>
        </p:nvSpPr>
        <p:spPr>
          <a:xfrm>
            <a:off x="3823583" y="2614614"/>
            <a:ext cx="4544834" cy="1884618"/>
          </a:xfrm>
          <a:prstGeom prst="rect">
            <a:avLst/>
          </a:prstGeom>
        </p:spPr>
        <p:txBody>
          <a:bodyPr wrap="none">
            <a:spAutoFit/>
          </a:bodyPr>
          <a:lstStyle/>
          <a:p>
            <a:pPr algn="ctr" defTabSz="1219200" fontAlgn="base">
              <a:lnSpc>
                <a:spcPct val="150000"/>
              </a:lnSpc>
              <a:spcBef>
                <a:spcPct val="0"/>
              </a:spcBef>
              <a:spcAft>
                <a:spcPct val="0"/>
              </a:spcAft>
            </a:pPr>
            <a:r>
              <a:rPr lang="zh-CN" altLang="en-US" sz="2000" b="1" dirty="0">
                <a:solidFill>
                  <a:srgbClr val="002060"/>
                </a:solidFill>
                <a:latin typeface="微软雅黑" panose="020B0503020204020204" pitchFamily="34" charset="-122"/>
                <a:ea typeface="微软雅黑" panose="020B0503020204020204" pitchFamily="34" charset="-122"/>
              </a:rPr>
              <a:t>一定要找到真正的病因</a:t>
            </a:r>
            <a:endParaRPr lang="en-US" altLang="zh-CN" sz="20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2000" b="1" dirty="0">
                <a:solidFill>
                  <a:srgbClr val="002060"/>
                </a:solidFill>
                <a:latin typeface="微软雅黑" panose="020B0503020204020204" pitchFamily="34" charset="-122"/>
                <a:ea typeface="微软雅黑" panose="020B0503020204020204" pitchFamily="34" charset="-122"/>
              </a:rPr>
              <a:t>客观、数据分析、分类问题，深入挖掘</a:t>
            </a:r>
            <a:endParaRPr lang="en-US" altLang="zh-CN" sz="20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2000" b="1" dirty="0">
                <a:solidFill>
                  <a:srgbClr val="002060"/>
                </a:solidFill>
                <a:latin typeface="微软雅黑" panose="020B0503020204020204" pitchFamily="34" charset="-122"/>
                <a:ea typeface="微软雅黑" panose="020B0503020204020204" pitchFamily="34" charset="-122"/>
              </a:rPr>
              <a:t>挖得不深，做的不透都不行</a:t>
            </a:r>
            <a:endParaRPr lang="en-US" altLang="zh-CN" sz="20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2000" b="1" dirty="0">
                <a:solidFill>
                  <a:srgbClr val="002060"/>
                </a:solidFill>
                <a:latin typeface="微软雅黑" panose="020B0503020204020204" pitchFamily="34" charset="-122"/>
                <a:ea typeface="微软雅黑" panose="020B0503020204020204" pitchFamily="34" charset="-122"/>
              </a:rPr>
              <a:t>挖地三尺，也要找到真正的原因</a:t>
            </a:r>
            <a:endParaRPr lang="en-US" altLang="zh-CN" sz="2000" b="1" dirty="0">
              <a:solidFill>
                <a:srgbClr val="00206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tangle 10"/>
          <p:cNvSpPr>
            <a:spLocks noChangeArrowheads="1"/>
          </p:cNvSpPr>
          <p:nvPr/>
        </p:nvSpPr>
        <p:spPr bwMode="auto">
          <a:xfrm>
            <a:off x="670982" y="1790353"/>
            <a:ext cx="10850033" cy="2484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marL="0" marR="0" lvl="0" indent="0" algn="ctr" defTabSz="1219200" rtl="0" eaLnBrk="0" fontAlgn="base" latinLnBrk="0" hangingPunct="0">
              <a:lnSpc>
                <a:spcPct val="100000"/>
              </a:lnSpc>
              <a:spcBef>
                <a:spcPct val="0"/>
              </a:spcBef>
              <a:spcAft>
                <a:spcPct val="0"/>
              </a:spcAft>
              <a:buClrTx/>
              <a:buSzTx/>
              <a:buFontTx/>
              <a:buNone/>
              <a:defRPr/>
            </a:pPr>
            <a:r>
              <a:rPr kumimoji="0" lang="zh-CN" altLang="en-US" sz="9600" b="1" i="0" u="none" strike="noStrike" kern="1200" cap="none" spc="0" normalizeH="0" baseline="0" noProof="0" dirty="0">
                <a:ln>
                  <a:noFill/>
                </a:ln>
                <a:solidFill>
                  <a:srgbClr val="FFFF00"/>
                </a:solidFill>
                <a:effectLst/>
                <a:uLnTx/>
                <a:uFillTx/>
                <a:latin typeface="方正剪纸简体" panose="03000509000000000000" pitchFamily="65" charset="-122"/>
                <a:ea typeface="方正剪纸简体" panose="03000509000000000000" pitchFamily="65" charset="-122"/>
                <a:cs typeface="+mn-cs"/>
              </a:rPr>
              <a:t>第</a:t>
            </a:r>
            <a:r>
              <a:rPr lang="zh-CN" altLang="en-US" sz="9600" dirty="0">
                <a:solidFill>
                  <a:srgbClr val="FFFF00"/>
                </a:solidFill>
                <a:latin typeface="方正剪纸简体" panose="03000509000000000000" pitchFamily="65" charset="-122"/>
                <a:ea typeface="方正剪纸简体" panose="03000509000000000000" pitchFamily="65" charset="-122"/>
              </a:rPr>
              <a:t>三</a:t>
            </a:r>
            <a:r>
              <a:rPr kumimoji="0" lang="zh-CN" altLang="en-US" sz="9600" b="1" i="0" u="none" strike="noStrike" kern="1200" cap="none" spc="0" normalizeH="0" baseline="0" noProof="0" dirty="0">
                <a:ln>
                  <a:noFill/>
                </a:ln>
                <a:solidFill>
                  <a:srgbClr val="FFFF00"/>
                </a:solidFill>
                <a:effectLst/>
                <a:uLnTx/>
                <a:uFillTx/>
                <a:latin typeface="方正剪纸简体" panose="03000509000000000000" pitchFamily="65" charset="-122"/>
                <a:ea typeface="方正剪纸简体" panose="03000509000000000000" pitchFamily="65" charset="-122"/>
                <a:cs typeface="+mn-cs"/>
              </a:rPr>
              <a:t>步</a:t>
            </a:r>
            <a:endParaRPr kumimoji="0" lang="en-US" altLang="zh-CN" sz="9600" b="1" i="0" u="none" strike="noStrike" kern="1200" cap="none" spc="0" normalizeH="0" baseline="0" noProof="0" dirty="0">
              <a:ln>
                <a:noFill/>
              </a:ln>
              <a:solidFill>
                <a:srgbClr val="FFFF00"/>
              </a:solidFill>
              <a:effectLst/>
              <a:uLnTx/>
              <a:uFillTx/>
              <a:latin typeface="方正剪纸简体" panose="03000509000000000000" pitchFamily="65" charset="-122"/>
              <a:ea typeface="方正剪纸简体" panose="03000509000000000000" pitchFamily="65" charset="-122"/>
              <a:cs typeface="+mn-cs"/>
            </a:endParaRPr>
          </a:p>
          <a:p>
            <a:pPr lvl="0" algn="ctr" defTabSz="1219200" fontAlgn="base">
              <a:spcBef>
                <a:spcPct val="0"/>
              </a:spcBef>
              <a:spcAft>
                <a:spcPct val="0"/>
              </a:spcAft>
            </a:pPr>
            <a:r>
              <a:rPr lang="zh-CN" altLang="en-US" sz="5400" b="0" dirty="0">
                <a:solidFill>
                  <a:srgbClr val="FFFFFF"/>
                </a:solidFill>
                <a:latin typeface="造字工房言宋（非商用）常规体" pitchFamily="50" charset="-122"/>
                <a:ea typeface="造字工房言宋（非商用）常规体" pitchFamily="50" charset="-122"/>
              </a:rPr>
              <a:t>如何找到有效的</a:t>
            </a:r>
            <a:endParaRPr lang="zh-CN" altLang="en-US" sz="5400" b="0" dirty="0">
              <a:solidFill>
                <a:srgbClr val="FFFFFF"/>
              </a:solidFill>
              <a:latin typeface="造字工房言宋（非商用）常规体" pitchFamily="50" charset="-122"/>
              <a:ea typeface="造字工房言宋（非商用）常规体" pitchFamily="50" charset="-122"/>
            </a:endParaRPr>
          </a:p>
          <a:p>
            <a:pPr lvl="0" algn="ctr" defTabSz="1219200" fontAlgn="base">
              <a:spcBef>
                <a:spcPct val="0"/>
              </a:spcBef>
              <a:spcAft>
                <a:spcPct val="0"/>
              </a:spcAft>
            </a:pPr>
            <a:r>
              <a:rPr lang="zh-CN" altLang="en-US" sz="5400" b="0" dirty="0">
                <a:solidFill>
                  <a:srgbClr val="FFFFFF"/>
                </a:solidFill>
                <a:latin typeface="造字工房言宋（非商用）常规体" pitchFamily="50" charset="-122"/>
                <a:ea typeface="造字工房言宋（非商用）常规体" pitchFamily="50" charset="-122"/>
              </a:rPr>
              <a:t>营销解决方案</a:t>
            </a:r>
            <a:endParaRPr lang="zh-CN" altLang="en-US" sz="5400" b="0" dirty="0">
              <a:solidFill>
                <a:srgbClr val="FFFFFF"/>
              </a:solidFill>
              <a:latin typeface="造字工房言宋（非商用）常规体" pitchFamily="50" charset="-122"/>
              <a:ea typeface="造字工房言宋（非商用）常规体" pitchFamily="50" charset="-122"/>
            </a:endParaRPr>
          </a:p>
        </p:txBody>
      </p:sp>
      <p:sp>
        <p:nvSpPr>
          <p:cNvPr id="4" name="矩形 3"/>
          <p:cNvSpPr/>
          <p:nvPr/>
        </p:nvSpPr>
        <p:spPr>
          <a:xfrm>
            <a:off x="5190143" y="4690083"/>
            <a:ext cx="1811713" cy="461665"/>
          </a:xfrm>
          <a:prstGeom prst="rect">
            <a:avLst/>
          </a:prstGeom>
        </p:spPr>
        <p:txBody>
          <a:bodyPr wrap="none">
            <a:spAutoFit/>
          </a:bodyPr>
          <a:lstStyle/>
          <a:p>
            <a:pPr lvl="0" algn="ctr" defTabSz="1219200" fontAlgn="base">
              <a:spcBef>
                <a:spcPct val="0"/>
              </a:spcBef>
              <a:spcAft>
                <a:spcPct val="0"/>
              </a:spcAft>
            </a:pPr>
            <a:r>
              <a:rPr lang="zh-CN" altLang="en-US" sz="2400" b="1" dirty="0">
                <a:solidFill>
                  <a:srgbClr val="FFFFFF"/>
                </a:solidFill>
                <a:latin typeface="方正楷体简体" panose="03000509000000000000" pitchFamily="65" charset="-122"/>
                <a:ea typeface="方正楷体简体" panose="03000509000000000000" pitchFamily="65" charset="-122"/>
              </a:rPr>
              <a:t>有效</a:t>
            </a:r>
            <a:r>
              <a:rPr lang="en-US" altLang="zh-CN" sz="2400" b="1" dirty="0">
                <a:solidFill>
                  <a:srgbClr val="FFFFFF"/>
                </a:solidFill>
                <a:latin typeface="方正楷体简体" panose="03000509000000000000" pitchFamily="65" charset="-122"/>
                <a:ea typeface="方正楷体简体" panose="03000509000000000000" pitchFamily="65" charset="-122"/>
              </a:rPr>
              <a:t>.</a:t>
            </a:r>
            <a:r>
              <a:rPr lang="zh-CN" altLang="en-US" sz="2400" b="1" dirty="0">
                <a:solidFill>
                  <a:srgbClr val="FFFFFF"/>
                </a:solidFill>
                <a:latin typeface="方正楷体简体" panose="03000509000000000000" pitchFamily="65" charset="-122"/>
                <a:ea typeface="方正楷体简体" panose="03000509000000000000" pitchFamily="65" charset="-122"/>
              </a:rPr>
              <a:t>可执行</a:t>
            </a:r>
            <a:endParaRPr lang="zh-CN" altLang="en-US" sz="2400" b="1" dirty="0">
              <a:solidFill>
                <a:srgbClr val="FFFFFF"/>
              </a:solidFill>
              <a:latin typeface="方正楷体简体" panose="03000509000000000000" pitchFamily="65" charset="-122"/>
              <a:ea typeface="方正楷体简体" panose="03000509000000000000" pitchFamily="65"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632879" y="1368160"/>
            <a:ext cx="10850033" cy="958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algn="ctr" defTabSz="1219200" fontAlgn="base">
              <a:spcBef>
                <a:spcPct val="0"/>
              </a:spcBef>
              <a:spcAft>
                <a:spcPct val="0"/>
              </a:spcAft>
            </a:pPr>
            <a:r>
              <a:rPr lang="zh-CN" altLang="en-US" sz="3200" b="0" dirty="0">
                <a:solidFill>
                  <a:srgbClr val="002060"/>
                </a:solidFill>
                <a:latin typeface="造字工房言宋（非商用）常规体" pitchFamily="50" charset="-122"/>
                <a:ea typeface="造字工房言宋（非商用）常规体" pitchFamily="50" charset="-122"/>
              </a:rPr>
              <a:t>营销解决方案的关键</a:t>
            </a:r>
            <a:endParaRPr lang="zh-CN" altLang="en-US" sz="3200" b="0" dirty="0">
              <a:solidFill>
                <a:srgbClr val="002060"/>
              </a:solidFill>
              <a:latin typeface="造字工房言宋（非商用）常规体" pitchFamily="50" charset="-122"/>
              <a:ea typeface="造字工房言宋（非商用）常规体" pitchFamily="50" charset="-122"/>
            </a:endParaRPr>
          </a:p>
        </p:txBody>
      </p:sp>
      <p:sp>
        <p:nvSpPr>
          <p:cNvPr id="3" name="双大括号 2"/>
          <p:cNvSpPr/>
          <p:nvPr/>
        </p:nvSpPr>
        <p:spPr>
          <a:xfrm>
            <a:off x="2271713" y="2557463"/>
            <a:ext cx="1743075" cy="1578769"/>
          </a:xfrm>
          <a:prstGeom prst="bracePair">
            <a:avLst>
              <a:gd name="adj" fmla="val 7240"/>
            </a:avLst>
          </a:prstGeom>
          <a:solidFill>
            <a:srgbClr val="C00000"/>
          </a:solidFill>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r>
              <a:rPr lang="zh-CN" altLang="en-US" sz="2400" dirty="0">
                <a:solidFill>
                  <a:schemeClr val="bg1"/>
                </a:solidFill>
                <a:latin typeface="微软雅黑" panose="020B0503020204020204" pitchFamily="34" charset="-122"/>
                <a:ea typeface="微软雅黑" panose="020B0503020204020204" pitchFamily="34" charset="-122"/>
              </a:rPr>
              <a:t>有效</a:t>
            </a:r>
            <a:endParaRPr lang="en-US" altLang="zh-CN" sz="2400" dirty="0">
              <a:solidFill>
                <a:schemeClr val="bg1"/>
              </a:solidFill>
              <a:latin typeface="微软雅黑" panose="020B0503020204020204" pitchFamily="34" charset="-122"/>
              <a:ea typeface="微软雅黑" panose="020B0503020204020204" pitchFamily="34" charset="-122"/>
            </a:endParaRPr>
          </a:p>
        </p:txBody>
      </p:sp>
      <p:sp>
        <p:nvSpPr>
          <p:cNvPr id="4" name="双大括号 3"/>
          <p:cNvSpPr/>
          <p:nvPr/>
        </p:nvSpPr>
        <p:spPr>
          <a:xfrm>
            <a:off x="4238625" y="2557463"/>
            <a:ext cx="1743075" cy="1578769"/>
          </a:xfrm>
          <a:prstGeom prst="bracePair">
            <a:avLst>
              <a:gd name="adj" fmla="val 9502"/>
            </a:avLst>
          </a:prstGeom>
          <a:solidFill>
            <a:srgbClr val="002060"/>
          </a:solidFill>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r>
              <a:rPr lang="zh-CN" altLang="en-US" sz="2400" dirty="0">
                <a:solidFill>
                  <a:schemeClr val="bg1"/>
                </a:solidFill>
                <a:latin typeface="微软雅黑" panose="020B0503020204020204" pitchFamily="34" charset="-122"/>
                <a:ea typeface="微软雅黑" panose="020B0503020204020204" pitchFamily="34" charset="-122"/>
              </a:rPr>
              <a:t>可执行</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5" name="双大括号 4"/>
          <p:cNvSpPr/>
          <p:nvPr/>
        </p:nvSpPr>
        <p:spPr>
          <a:xfrm>
            <a:off x="6203155" y="2557463"/>
            <a:ext cx="1743075" cy="1578769"/>
          </a:xfrm>
          <a:prstGeom prst="bracePair">
            <a:avLst>
              <a:gd name="adj" fmla="val 7240"/>
            </a:avLst>
          </a:prstGeom>
          <a:solidFill>
            <a:schemeClr val="accent5">
              <a:lumMod val="25000"/>
            </a:schemeClr>
          </a:solidFill>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r>
              <a:rPr lang="zh-CN" altLang="en-US" sz="2400" dirty="0">
                <a:solidFill>
                  <a:schemeClr val="bg1"/>
                </a:solidFill>
                <a:latin typeface="微软雅黑" panose="020B0503020204020204" pitchFamily="34" charset="-122"/>
                <a:ea typeface="微软雅黑" panose="020B0503020204020204" pitchFamily="34" charset="-122"/>
              </a:rPr>
              <a:t>资源匹配</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2374902" y="4414837"/>
            <a:ext cx="1620957" cy="338554"/>
          </a:xfrm>
          <a:prstGeom prst="rect">
            <a:avLst/>
          </a:prstGeom>
          <a:noFill/>
        </p:spPr>
        <p:txBody>
          <a:bodyPr wrap="none" rtlCol="0">
            <a:spAutoFit/>
          </a:bodyPr>
          <a:lstStyle/>
          <a:p>
            <a:r>
              <a:rPr lang="zh-CN" altLang="en-US" sz="1600" dirty="0">
                <a:latin typeface="微软雅黑" panose="020B0503020204020204" pitchFamily="34" charset="-122"/>
                <a:ea typeface="微软雅黑" panose="020B0503020204020204" pitchFamily="34" charset="-122"/>
              </a:rPr>
              <a:t>有效的解决方案</a:t>
            </a:r>
            <a:endParaRPr lang="zh-CN" altLang="en-US" sz="1600" dirty="0">
              <a:latin typeface="微软雅黑" panose="020B0503020204020204" pitchFamily="34" charset="-122"/>
              <a:ea typeface="微软雅黑" panose="020B0503020204020204" pitchFamily="34" charset="-122"/>
            </a:endParaRPr>
          </a:p>
        </p:txBody>
      </p:sp>
      <p:sp>
        <p:nvSpPr>
          <p:cNvPr id="7" name="文本框 6"/>
          <p:cNvSpPr txBox="1"/>
          <p:nvPr/>
        </p:nvSpPr>
        <p:spPr>
          <a:xfrm>
            <a:off x="4171830" y="4414837"/>
            <a:ext cx="2031325" cy="338554"/>
          </a:xfrm>
          <a:prstGeom prst="rect">
            <a:avLst/>
          </a:prstGeom>
          <a:noFill/>
        </p:spPr>
        <p:txBody>
          <a:bodyPr wrap="none" rtlCol="0">
            <a:spAutoFit/>
          </a:bodyPr>
          <a:lstStyle/>
          <a:p>
            <a:r>
              <a:rPr lang="zh-CN" altLang="en-US" sz="1600" dirty="0">
                <a:latin typeface="微软雅黑" panose="020B0503020204020204" pitchFamily="34" charset="-122"/>
                <a:ea typeface="微软雅黑" panose="020B0503020204020204" pitchFamily="34" charset="-122"/>
              </a:rPr>
              <a:t>能够执行的解决方案</a:t>
            </a:r>
            <a:endParaRPr lang="zh-CN" altLang="en-US" sz="160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6203155" y="4414837"/>
            <a:ext cx="1620957" cy="338554"/>
          </a:xfrm>
          <a:prstGeom prst="rect">
            <a:avLst/>
          </a:prstGeom>
          <a:noFill/>
        </p:spPr>
        <p:txBody>
          <a:bodyPr wrap="none" rtlCol="0">
            <a:spAutoFit/>
          </a:bodyPr>
          <a:lstStyle/>
          <a:p>
            <a:r>
              <a:rPr lang="zh-CN" altLang="en-US" sz="1600" dirty="0">
                <a:latin typeface="微软雅黑" panose="020B0503020204020204" pitchFamily="34" charset="-122"/>
                <a:ea typeface="微软雅黑" panose="020B0503020204020204" pitchFamily="34" charset="-122"/>
              </a:rPr>
              <a:t>公司的资源匹配</a:t>
            </a:r>
            <a:endParaRPr lang="zh-CN" altLang="en-US" sz="1600" dirty="0">
              <a:latin typeface="微软雅黑" panose="020B0503020204020204" pitchFamily="34" charset="-122"/>
              <a:ea typeface="微软雅黑" panose="020B0503020204020204" pitchFamily="34" charset="-122"/>
            </a:endParaRPr>
          </a:p>
        </p:txBody>
      </p:sp>
      <p:sp>
        <p:nvSpPr>
          <p:cNvPr id="10" name="双大括号 9"/>
          <p:cNvSpPr/>
          <p:nvPr/>
        </p:nvSpPr>
        <p:spPr>
          <a:xfrm>
            <a:off x="8162920" y="2571751"/>
            <a:ext cx="1743075" cy="1578769"/>
          </a:xfrm>
          <a:prstGeom prst="bracePair">
            <a:avLst>
              <a:gd name="adj" fmla="val 7693"/>
            </a:avLst>
          </a:prstGeom>
          <a:solidFill>
            <a:srgbClr val="7030A0"/>
          </a:solidFill>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r>
              <a:rPr lang="zh-CN" altLang="en-US" sz="2400" dirty="0">
                <a:solidFill>
                  <a:schemeClr val="bg1"/>
                </a:solidFill>
                <a:latin typeface="微软雅黑" panose="020B0503020204020204" pitchFamily="34" charset="-122"/>
                <a:ea typeface="微软雅黑" panose="020B0503020204020204" pitchFamily="34" charset="-122"/>
              </a:rPr>
              <a:t>适合度</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8053380" y="4414837"/>
            <a:ext cx="2031325" cy="338554"/>
          </a:xfrm>
          <a:prstGeom prst="rect">
            <a:avLst/>
          </a:prstGeom>
          <a:noFill/>
        </p:spPr>
        <p:txBody>
          <a:bodyPr wrap="none" rtlCol="0">
            <a:spAutoFit/>
          </a:bodyPr>
          <a:lstStyle/>
          <a:p>
            <a:r>
              <a:rPr lang="zh-CN" altLang="en-US" sz="1600" dirty="0">
                <a:latin typeface="微软雅黑" panose="020B0503020204020204" pitchFamily="34" charset="-122"/>
                <a:ea typeface="微软雅黑" panose="020B0503020204020204" pitchFamily="34" charset="-122"/>
              </a:rPr>
              <a:t>适合企业的发展阶段</a:t>
            </a:r>
            <a:endParaRPr lang="zh-CN" altLang="en-US" sz="160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1532" y="2793206"/>
            <a:ext cx="1528762" cy="231457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latin typeface="微软雅黑" panose="020B0503020204020204" pitchFamily="34" charset="-122"/>
                <a:ea typeface="微软雅黑" panose="020B0503020204020204" pitchFamily="34" charset="-122"/>
              </a:rPr>
              <a:t>市场</a:t>
            </a:r>
            <a:endParaRPr lang="zh-CN" altLang="en-US" sz="3200" b="1" dirty="0">
              <a:latin typeface="微软雅黑" panose="020B0503020204020204" pitchFamily="34" charset="-122"/>
              <a:ea typeface="微软雅黑" panose="020B0503020204020204" pitchFamily="34" charset="-122"/>
            </a:endParaRPr>
          </a:p>
        </p:txBody>
      </p:sp>
      <p:sp>
        <p:nvSpPr>
          <p:cNvPr id="3" name="矩形 2"/>
          <p:cNvSpPr/>
          <p:nvPr/>
        </p:nvSpPr>
        <p:spPr>
          <a:xfrm>
            <a:off x="2609851" y="2793206"/>
            <a:ext cx="1528762" cy="23145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latin typeface="微软雅黑" panose="020B0503020204020204" pitchFamily="34" charset="-122"/>
                <a:ea typeface="微软雅黑" panose="020B0503020204020204" pitchFamily="34" charset="-122"/>
              </a:rPr>
              <a:t>品牌</a:t>
            </a:r>
            <a:endParaRPr lang="zh-CN" altLang="en-US" sz="3200" b="1" dirty="0">
              <a:latin typeface="微软雅黑" panose="020B0503020204020204" pitchFamily="34" charset="-122"/>
              <a:ea typeface="微软雅黑" panose="020B0503020204020204" pitchFamily="34" charset="-122"/>
            </a:endParaRPr>
          </a:p>
        </p:txBody>
      </p:sp>
      <p:sp>
        <p:nvSpPr>
          <p:cNvPr id="4" name="矩形 3"/>
          <p:cNvSpPr/>
          <p:nvPr/>
        </p:nvSpPr>
        <p:spPr>
          <a:xfrm>
            <a:off x="4398170" y="2793206"/>
            <a:ext cx="1528762" cy="23145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latin typeface="微软雅黑" panose="020B0503020204020204" pitchFamily="34" charset="-122"/>
                <a:ea typeface="微软雅黑" panose="020B0503020204020204" pitchFamily="34" charset="-122"/>
              </a:rPr>
              <a:t>渠道</a:t>
            </a:r>
            <a:endParaRPr lang="zh-CN" altLang="en-US" sz="3200" b="1" dirty="0">
              <a:latin typeface="微软雅黑" panose="020B0503020204020204" pitchFamily="34" charset="-122"/>
              <a:ea typeface="微软雅黑" panose="020B0503020204020204" pitchFamily="34" charset="-122"/>
            </a:endParaRPr>
          </a:p>
        </p:txBody>
      </p:sp>
      <p:sp>
        <p:nvSpPr>
          <p:cNvPr id="5" name="矩形 4"/>
          <p:cNvSpPr/>
          <p:nvPr/>
        </p:nvSpPr>
        <p:spPr>
          <a:xfrm>
            <a:off x="6238876" y="2793206"/>
            <a:ext cx="1528762" cy="231457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latin typeface="微软雅黑" panose="020B0503020204020204" pitchFamily="34" charset="-122"/>
                <a:ea typeface="微软雅黑" panose="020B0503020204020204" pitchFamily="34" charset="-122"/>
              </a:rPr>
              <a:t>团队</a:t>
            </a:r>
            <a:endParaRPr lang="zh-CN" altLang="en-US" sz="3200" b="1" dirty="0">
              <a:latin typeface="微软雅黑" panose="020B0503020204020204" pitchFamily="34" charset="-122"/>
              <a:ea typeface="微软雅黑" panose="020B0503020204020204" pitchFamily="34" charset="-122"/>
            </a:endParaRPr>
          </a:p>
        </p:txBody>
      </p:sp>
      <p:sp>
        <p:nvSpPr>
          <p:cNvPr id="6" name="矩形 5"/>
          <p:cNvSpPr/>
          <p:nvPr/>
        </p:nvSpPr>
        <p:spPr>
          <a:xfrm>
            <a:off x="8027195" y="2793206"/>
            <a:ext cx="1528762" cy="23145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latin typeface="微软雅黑" panose="020B0503020204020204" pitchFamily="34" charset="-122"/>
                <a:ea typeface="微软雅黑" panose="020B0503020204020204" pitchFamily="34" charset="-122"/>
              </a:rPr>
              <a:t>产品</a:t>
            </a:r>
            <a:endParaRPr lang="zh-CN" altLang="en-US" sz="3200" b="1" dirty="0">
              <a:latin typeface="微软雅黑" panose="020B0503020204020204" pitchFamily="34" charset="-122"/>
              <a:ea typeface="微软雅黑" panose="020B0503020204020204" pitchFamily="34" charset="-122"/>
            </a:endParaRPr>
          </a:p>
        </p:txBody>
      </p:sp>
      <p:sp>
        <p:nvSpPr>
          <p:cNvPr id="7" name="矩形 6"/>
          <p:cNvSpPr/>
          <p:nvPr/>
        </p:nvSpPr>
        <p:spPr>
          <a:xfrm>
            <a:off x="9815514" y="2793206"/>
            <a:ext cx="1528762" cy="23145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latin typeface="微软雅黑" panose="020B0503020204020204" pitchFamily="34" charset="-122"/>
                <a:ea typeface="微软雅黑" panose="020B0503020204020204" pitchFamily="34" charset="-122"/>
              </a:rPr>
              <a:t>营销</a:t>
            </a:r>
            <a:endParaRPr lang="zh-CN" altLang="en-US" sz="3200" b="1" dirty="0">
              <a:latin typeface="微软雅黑" panose="020B0503020204020204" pitchFamily="34" charset="-122"/>
              <a:ea typeface="微软雅黑" panose="020B0503020204020204" pitchFamily="34" charset="-122"/>
            </a:endParaRPr>
          </a:p>
        </p:txBody>
      </p:sp>
      <p:sp>
        <p:nvSpPr>
          <p:cNvPr id="8" name="Rectangle 10"/>
          <p:cNvSpPr>
            <a:spLocks noChangeArrowheads="1"/>
          </p:cNvSpPr>
          <p:nvPr/>
        </p:nvSpPr>
        <p:spPr bwMode="auto">
          <a:xfrm>
            <a:off x="670983" y="775228"/>
            <a:ext cx="10850033" cy="1389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algn="ctr" defTabSz="1219200" fontAlgn="base">
              <a:spcBef>
                <a:spcPct val="0"/>
              </a:spcBef>
              <a:spcAft>
                <a:spcPct val="0"/>
              </a:spcAft>
            </a:pPr>
            <a:r>
              <a:rPr lang="zh-CN" altLang="en-US" sz="3200" b="0" dirty="0">
                <a:solidFill>
                  <a:srgbClr val="002060"/>
                </a:solidFill>
                <a:latin typeface="造字工房言宋（非商用）常规体" pitchFamily="50" charset="-122"/>
                <a:ea typeface="造字工房言宋（非商用）常规体" pitchFamily="50" charset="-122"/>
              </a:rPr>
              <a:t>六个模块的营销解决方案</a:t>
            </a:r>
            <a:endParaRPr lang="en-US" altLang="zh-CN" sz="3200" b="0" dirty="0">
              <a:solidFill>
                <a:srgbClr val="002060"/>
              </a:solidFill>
              <a:latin typeface="造字工房言宋（非商用）常规体" pitchFamily="50" charset="-122"/>
              <a:ea typeface="造字工房言宋（非商用）常规体" pitchFamily="50" charset="-122"/>
            </a:endParaRPr>
          </a:p>
          <a:p>
            <a:pPr algn="ctr" defTabSz="1219200" fontAlgn="base">
              <a:spcBef>
                <a:spcPct val="0"/>
              </a:spcBef>
              <a:spcAft>
                <a:spcPct val="0"/>
              </a:spcAft>
            </a:pPr>
            <a:r>
              <a:rPr lang="zh-CN" altLang="en-US" sz="1800" b="0" dirty="0">
                <a:solidFill>
                  <a:srgbClr val="002060"/>
                </a:solidFill>
              </a:rPr>
              <a:t>有效的</a:t>
            </a:r>
            <a:r>
              <a:rPr lang="en-US" altLang="zh-CN" sz="1800" b="0" dirty="0">
                <a:solidFill>
                  <a:srgbClr val="002060"/>
                </a:solidFill>
              </a:rPr>
              <a:t>.</a:t>
            </a:r>
            <a:r>
              <a:rPr lang="zh-CN" altLang="en-US" sz="1800" b="0" dirty="0">
                <a:solidFill>
                  <a:srgbClr val="002060"/>
                </a:solidFill>
              </a:rPr>
              <a:t>可执行的</a:t>
            </a:r>
            <a:endParaRPr lang="en-US" altLang="zh-CN" sz="1800" b="0" dirty="0">
              <a:solidFill>
                <a:srgbClr val="002060"/>
              </a:solidFill>
            </a:endParaRPr>
          </a:p>
          <a:p>
            <a:pPr algn="ctr" defTabSz="1219200" fontAlgn="base">
              <a:lnSpc>
                <a:spcPct val="150000"/>
              </a:lnSpc>
              <a:spcBef>
                <a:spcPct val="0"/>
              </a:spcBef>
              <a:spcAft>
                <a:spcPct val="0"/>
              </a:spcAft>
            </a:pPr>
            <a:r>
              <a:rPr lang="zh-CN" altLang="en-US" sz="1200" b="0" dirty="0">
                <a:solidFill>
                  <a:srgbClr val="002060"/>
                </a:solidFill>
              </a:rPr>
              <a:t>营销规划的</a:t>
            </a:r>
            <a:r>
              <a:rPr lang="en-US" altLang="zh-CN" sz="1200" b="0" dirty="0">
                <a:solidFill>
                  <a:srgbClr val="002060"/>
                </a:solidFill>
              </a:rPr>
              <a:t>6</a:t>
            </a:r>
            <a:r>
              <a:rPr lang="zh-CN" altLang="en-US" sz="1200" b="0" dirty="0">
                <a:solidFill>
                  <a:srgbClr val="002060"/>
                </a:solidFill>
              </a:rPr>
              <a:t>个主要模块，市场、品牌、渠道、团队、产品、营销，通过梳理和分析之后找到了主要问题或者是核心问题，找到病因，</a:t>
            </a:r>
            <a:endParaRPr lang="en-US" altLang="zh-CN" sz="1200" b="0" dirty="0">
              <a:solidFill>
                <a:srgbClr val="002060"/>
              </a:solidFill>
            </a:endParaRPr>
          </a:p>
          <a:p>
            <a:pPr algn="ctr" defTabSz="1219200" fontAlgn="base">
              <a:lnSpc>
                <a:spcPct val="150000"/>
              </a:lnSpc>
              <a:spcBef>
                <a:spcPct val="0"/>
              </a:spcBef>
              <a:spcAft>
                <a:spcPct val="0"/>
              </a:spcAft>
            </a:pPr>
            <a:r>
              <a:rPr lang="zh-CN" altLang="en-US" sz="1200" b="0" dirty="0">
                <a:solidFill>
                  <a:srgbClr val="002060"/>
                </a:solidFill>
              </a:rPr>
              <a:t>第三个步骤就是针对找到的问题如何有效找到解决方案和推进方案的执行。</a:t>
            </a:r>
            <a:endParaRPr lang="zh-CN" altLang="en-US" sz="1800" b="0" dirty="0">
              <a:solidFill>
                <a:srgbClr val="00206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5589157" y="5177017"/>
            <a:ext cx="5729945" cy="58477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2788686" y="5177016"/>
            <a:ext cx="2571749" cy="58477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圆角 1"/>
          <p:cNvSpPr/>
          <p:nvPr/>
        </p:nvSpPr>
        <p:spPr>
          <a:xfrm>
            <a:off x="2774398" y="2347734"/>
            <a:ext cx="2586037" cy="2707482"/>
          </a:xfrm>
          <a:prstGeom prst="roundRect">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endParaRPr lang="en-US" altLang="zh-CN" sz="1400" b="1" dirty="0">
              <a:solidFill>
                <a:schemeClr val="tx1"/>
              </a:solidFill>
              <a:latin typeface="微软雅黑" panose="020B0503020204020204" pitchFamily="34" charset="-122"/>
              <a:ea typeface="微软雅黑" panose="020B0503020204020204" pitchFamily="34" charset="-122"/>
            </a:endParaRPr>
          </a:p>
          <a:p>
            <a:r>
              <a:rPr lang="zh-CN" altLang="en-US" sz="1400" b="1" dirty="0">
                <a:solidFill>
                  <a:schemeClr val="tx1"/>
                </a:solidFill>
                <a:latin typeface="微软雅黑" panose="020B0503020204020204" pitchFamily="34" charset="-122"/>
                <a:ea typeface="微软雅黑" panose="020B0503020204020204" pitchFamily="34" charset="-122"/>
              </a:rPr>
              <a:t>外部市场环境：</a:t>
            </a: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市场发展趋势不理想</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市场同质化严重</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竞争激烈</a:t>
            </a:r>
            <a:endParaRPr lang="en-US" altLang="zh-CN" sz="1400" dirty="0">
              <a:solidFill>
                <a:schemeClr val="tx1"/>
              </a:solidFill>
              <a:latin typeface="微软雅黑" panose="020B0503020204020204" pitchFamily="34" charset="-122"/>
              <a:ea typeface="微软雅黑" panose="020B0503020204020204" pitchFamily="34" charset="-122"/>
            </a:endParaRPr>
          </a:p>
          <a:p>
            <a:r>
              <a:rPr lang="zh-CN" altLang="en-US" sz="1400" b="1" dirty="0">
                <a:solidFill>
                  <a:schemeClr val="tx1"/>
                </a:solidFill>
                <a:latin typeface="微软雅黑" panose="020B0503020204020204" pitchFamily="34" charset="-122"/>
                <a:ea typeface="微软雅黑" panose="020B0503020204020204" pitchFamily="34" charset="-122"/>
              </a:rPr>
              <a:t>内部市场问题：</a:t>
            </a: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价格混乱</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没有市场竞争优势</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市场份额少没有话语权</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3" name="矩形: 圆角 2"/>
          <p:cNvSpPr/>
          <p:nvPr/>
        </p:nvSpPr>
        <p:spPr>
          <a:xfrm>
            <a:off x="5591172" y="2347734"/>
            <a:ext cx="5729945" cy="2707482"/>
          </a:xfrm>
          <a:prstGeom prst="roundRect">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400" dirty="0">
                <a:solidFill>
                  <a:schemeClr val="tx1"/>
                </a:solidFill>
                <a:latin typeface="微软雅黑" panose="020B0503020204020204" pitchFamily="34" charset="-122"/>
                <a:ea typeface="微软雅黑" panose="020B0503020204020204" pitchFamily="34" charset="-122"/>
              </a:rPr>
              <a:t>1</a:t>
            </a:r>
            <a:r>
              <a:rPr lang="zh-CN" altLang="en-US" sz="1400" dirty="0">
                <a:solidFill>
                  <a:schemeClr val="tx1"/>
                </a:solidFill>
                <a:latin typeface="微软雅黑" panose="020B0503020204020204" pitchFamily="34" charset="-122"/>
                <a:ea typeface="微软雅黑" panose="020B0503020204020204" pitchFamily="34" charset="-122"/>
              </a:rPr>
              <a:t>、明确行业的生命发展周期：四个发展阶段：幼稚期，成长期，成熟期，衰退期</a:t>
            </a:r>
            <a:endParaRPr lang="zh-CN" altLang="en-US" sz="1400" dirty="0">
              <a:solidFill>
                <a:schemeClr val="tx1"/>
              </a:solidFill>
              <a:latin typeface="微软雅黑" panose="020B0503020204020204" pitchFamily="34" charset="-122"/>
              <a:ea typeface="微软雅黑" panose="020B0503020204020204" pitchFamily="34" charset="-122"/>
            </a:endParaRPr>
          </a:p>
          <a:p>
            <a:r>
              <a:rPr lang="en-US" altLang="zh-CN" sz="1400" dirty="0">
                <a:solidFill>
                  <a:schemeClr val="tx1"/>
                </a:solidFill>
                <a:latin typeface="微软雅黑" panose="020B0503020204020204" pitchFamily="34" charset="-122"/>
                <a:ea typeface="微软雅黑" panose="020B0503020204020204" pitchFamily="34" charset="-122"/>
              </a:rPr>
              <a:t>2</a:t>
            </a:r>
            <a:r>
              <a:rPr lang="zh-CN" altLang="en-US" sz="1400" dirty="0">
                <a:solidFill>
                  <a:schemeClr val="tx1"/>
                </a:solidFill>
                <a:latin typeface="微软雅黑" panose="020B0503020204020204" pitchFamily="34" charset="-122"/>
                <a:ea typeface="微软雅黑" panose="020B0503020204020204" pitchFamily="34" charset="-122"/>
              </a:rPr>
              <a:t>、企业的市场核心竞争力，是品牌还是产品，是质量还是服务，明确核心竞争力</a:t>
            </a:r>
            <a:endParaRPr lang="zh-CN" altLang="en-US" sz="1400" dirty="0">
              <a:solidFill>
                <a:schemeClr val="tx1"/>
              </a:solidFill>
              <a:latin typeface="微软雅黑" panose="020B0503020204020204" pitchFamily="34" charset="-122"/>
              <a:ea typeface="微软雅黑" panose="020B0503020204020204" pitchFamily="34" charset="-122"/>
            </a:endParaRPr>
          </a:p>
          <a:p>
            <a:r>
              <a:rPr lang="en-US" altLang="zh-CN" sz="1400" dirty="0">
                <a:solidFill>
                  <a:schemeClr val="tx1"/>
                </a:solidFill>
                <a:latin typeface="微软雅黑" panose="020B0503020204020204" pitchFamily="34" charset="-122"/>
                <a:ea typeface="微软雅黑" panose="020B0503020204020204" pitchFamily="34" charset="-122"/>
              </a:rPr>
              <a:t>3</a:t>
            </a:r>
            <a:r>
              <a:rPr lang="zh-CN" altLang="en-US" sz="1400" dirty="0">
                <a:solidFill>
                  <a:schemeClr val="tx1"/>
                </a:solidFill>
                <a:latin typeface="微软雅黑" panose="020B0503020204020204" pitchFamily="34" charset="-122"/>
                <a:ea typeface="微软雅黑" panose="020B0503020204020204" pitchFamily="34" charset="-122"/>
              </a:rPr>
              <a:t>、市场的耕耘和投入原则，预算上要有投入的规划，要有持续的投入和短期，中期，长期的规划</a:t>
            </a:r>
            <a:endParaRPr lang="zh-CN" altLang="en-US" sz="1400" dirty="0">
              <a:solidFill>
                <a:schemeClr val="tx1"/>
              </a:solidFill>
              <a:latin typeface="微软雅黑" panose="020B0503020204020204" pitchFamily="34" charset="-122"/>
              <a:ea typeface="微软雅黑" panose="020B0503020204020204" pitchFamily="34" charset="-122"/>
            </a:endParaRPr>
          </a:p>
          <a:p>
            <a:r>
              <a:rPr lang="en-US" altLang="zh-CN" sz="1400" dirty="0">
                <a:solidFill>
                  <a:schemeClr val="tx1"/>
                </a:solidFill>
                <a:latin typeface="微软雅黑" panose="020B0503020204020204" pitchFamily="34" charset="-122"/>
                <a:ea typeface="微软雅黑" panose="020B0503020204020204" pitchFamily="34" charset="-122"/>
              </a:rPr>
              <a:t>4</a:t>
            </a:r>
            <a:r>
              <a:rPr lang="zh-CN" altLang="en-US" sz="1400" dirty="0">
                <a:solidFill>
                  <a:schemeClr val="tx1"/>
                </a:solidFill>
                <a:latin typeface="微软雅黑" panose="020B0503020204020204" pitchFamily="34" charset="-122"/>
                <a:ea typeface="微软雅黑" panose="020B0503020204020204" pitchFamily="34" charset="-122"/>
              </a:rPr>
              <a:t>、严谨的市场管控机制，价格体系建立、渠道的监管体系、市场的管理体系。</a:t>
            </a:r>
            <a:endParaRPr lang="zh-CN" altLang="en-US" sz="1400" dirty="0">
              <a:solidFill>
                <a:schemeClr val="tx1"/>
              </a:solidFill>
              <a:latin typeface="微软雅黑" panose="020B0503020204020204" pitchFamily="34" charset="-122"/>
              <a:ea typeface="微软雅黑" panose="020B0503020204020204" pitchFamily="34" charset="-122"/>
            </a:endParaRPr>
          </a:p>
          <a:p>
            <a:r>
              <a:rPr lang="en-US" altLang="zh-CN" sz="1400" dirty="0">
                <a:solidFill>
                  <a:schemeClr val="tx1"/>
                </a:solidFill>
                <a:latin typeface="微软雅黑" panose="020B0503020204020204" pitchFamily="34" charset="-122"/>
                <a:ea typeface="微软雅黑" panose="020B0503020204020204" pitchFamily="34" charset="-122"/>
              </a:rPr>
              <a:t>5</a:t>
            </a:r>
            <a:r>
              <a:rPr lang="zh-CN" altLang="en-US" sz="1400" dirty="0">
                <a:solidFill>
                  <a:schemeClr val="tx1"/>
                </a:solidFill>
                <a:latin typeface="微软雅黑" panose="020B0503020204020204" pitchFamily="34" charset="-122"/>
                <a:ea typeface="微软雅黑" panose="020B0503020204020204" pitchFamily="34" charset="-122"/>
              </a:rPr>
              <a:t>、企业发展战略目标和市场经营策略的匹配，是以盈利为目的，还是以扩大市场占有率为目的</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4" name="矩形 3"/>
          <p:cNvSpPr/>
          <p:nvPr/>
        </p:nvSpPr>
        <p:spPr>
          <a:xfrm>
            <a:off x="3301249" y="5204224"/>
            <a:ext cx="1620957" cy="523220"/>
          </a:xfrm>
          <a:prstGeom prst="rect">
            <a:avLst/>
          </a:prstGeom>
        </p:spPr>
        <p:txBody>
          <a:bodyPr wrap="none">
            <a:spAutoFit/>
          </a:bodyPr>
          <a:lstStyle/>
          <a:p>
            <a:pPr algn="ctr" defTabSz="1219200" fontAlgn="base">
              <a:spcBef>
                <a:spcPct val="0"/>
              </a:spcBef>
              <a:spcAft>
                <a:spcPct val="0"/>
              </a:spcAft>
            </a:pPr>
            <a:r>
              <a:rPr lang="zh-CN" altLang="en-US" sz="2800" b="1" dirty="0">
                <a:latin typeface="微软雅黑" panose="020B0503020204020204" pitchFamily="34" charset="-122"/>
                <a:ea typeface="微软雅黑" panose="020B0503020204020204" pitchFamily="34" charset="-122"/>
              </a:rPr>
              <a:t>问题举例</a:t>
            </a:r>
            <a:endParaRPr lang="en-US" altLang="zh-CN" sz="2800" b="1" dirty="0">
              <a:latin typeface="微软雅黑" panose="020B0503020204020204" pitchFamily="34" charset="-122"/>
              <a:ea typeface="微软雅黑" panose="020B0503020204020204" pitchFamily="34" charset="-122"/>
            </a:endParaRPr>
          </a:p>
        </p:txBody>
      </p:sp>
      <p:sp>
        <p:nvSpPr>
          <p:cNvPr id="5" name="矩形 4"/>
          <p:cNvSpPr/>
          <p:nvPr/>
        </p:nvSpPr>
        <p:spPr>
          <a:xfrm>
            <a:off x="6875032" y="5238572"/>
            <a:ext cx="3764027" cy="523220"/>
          </a:xfrm>
          <a:prstGeom prst="rect">
            <a:avLst/>
          </a:prstGeom>
        </p:spPr>
        <p:txBody>
          <a:bodyPr wrap="square">
            <a:spAutoFit/>
          </a:bodyPr>
          <a:lstStyle/>
          <a:p>
            <a:pPr algn="ctr" defTabSz="1219200" fontAlgn="base">
              <a:spcBef>
                <a:spcPct val="0"/>
              </a:spcBef>
              <a:spcAft>
                <a:spcPct val="0"/>
              </a:spcAft>
            </a:pPr>
            <a:r>
              <a:rPr lang="zh-CN" altLang="en-US" sz="2800" b="1" dirty="0">
                <a:latin typeface="微软雅黑" panose="020B0503020204020204" pitchFamily="34" charset="-122"/>
                <a:ea typeface="微软雅黑" panose="020B0503020204020204" pitchFamily="34" charset="-122"/>
              </a:rPr>
              <a:t>解决方案方向参考</a:t>
            </a:r>
            <a:endParaRPr lang="en-US" altLang="zh-CN" sz="2800" b="1" dirty="0">
              <a:latin typeface="微软雅黑" panose="020B0503020204020204" pitchFamily="34" charset="-122"/>
              <a:ea typeface="微软雅黑" panose="020B0503020204020204" pitchFamily="34" charset="-122"/>
            </a:endParaRPr>
          </a:p>
        </p:txBody>
      </p:sp>
      <p:sp>
        <p:nvSpPr>
          <p:cNvPr id="6" name="矩形 5"/>
          <p:cNvSpPr/>
          <p:nvPr/>
        </p:nvSpPr>
        <p:spPr>
          <a:xfrm>
            <a:off x="742950" y="618947"/>
            <a:ext cx="960541" cy="3984189"/>
          </a:xfrm>
          <a:prstGeom prst="rect">
            <a:avLst/>
          </a:prstGeom>
          <a:solidFill>
            <a:srgbClr val="002060"/>
          </a:solidFill>
          <a:ln>
            <a:no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latin typeface="微软雅黑" panose="020B0503020204020204" pitchFamily="34" charset="-122"/>
                <a:ea typeface="微软雅黑" panose="020B0503020204020204" pitchFamily="34" charset="-122"/>
              </a:rPr>
              <a:t>市场</a:t>
            </a:r>
            <a:endParaRPr lang="zh-CN" altLang="en-US" sz="3200" b="1" dirty="0">
              <a:latin typeface="微软雅黑" panose="020B0503020204020204" pitchFamily="34" charset="-122"/>
              <a:ea typeface="微软雅黑" panose="020B0503020204020204" pitchFamily="34" charset="-122"/>
            </a:endParaRPr>
          </a:p>
        </p:txBody>
      </p:sp>
      <p:sp>
        <p:nvSpPr>
          <p:cNvPr id="10" name="矩形: 圆角 9"/>
          <p:cNvSpPr/>
          <p:nvPr/>
        </p:nvSpPr>
        <p:spPr>
          <a:xfrm>
            <a:off x="4534677" y="927139"/>
            <a:ext cx="1350169" cy="1271587"/>
          </a:xfrm>
          <a:prstGeom prst="roundRect">
            <a:avLst>
              <a:gd name="adj" fmla="val 18539"/>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市场规划</a:t>
            </a:r>
            <a:endParaRPr lang="zh-CN" altLang="en-US" sz="3600" b="1" dirty="0">
              <a:latin typeface="微软雅黑" panose="020B0503020204020204" pitchFamily="34" charset="-122"/>
              <a:ea typeface="微软雅黑" panose="020B0503020204020204" pitchFamily="34" charset="-122"/>
            </a:endParaRPr>
          </a:p>
        </p:txBody>
      </p:sp>
      <p:sp>
        <p:nvSpPr>
          <p:cNvPr id="11" name="矩形: 圆角 10"/>
          <p:cNvSpPr/>
          <p:nvPr/>
        </p:nvSpPr>
        <p:spPr>
          <a:xfrm>
            <a:off x="6280668" y="927139"/>
            <a:ext cx="1350169" cy="1271587"/>
          </a:xfrm>
          <a:prstGeom prst="roundRect">
            <a:avLst>
              <a:gd name="adj" fmla="val 17416"/>
            </a:avLst>
          </a:prstGeom>
          <a:solidFill>
            <a:schemeClr val="accent5">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市场策略</a:t>
            </a:r>
            <a:endParaRPr lang="zh-CN" altLang="en-US" sz="3600" b="1" dirty="0">
              <a:latin typeface="微软雅黑" panose="020B0503020204020204" pitchFamily="34" charset="-122"/>
              <a:ea typeface="微软雅黑" panose="020B0503020204020204" pitchFamily="34" charset="-122"/>
            </a:endParaRPr>
          </a:p>
        </p:txBody>
      </p:sp>
      <p:sp>
        <p:nvSpPr>
          <p:cNvPr id="12" name="矩形: 圆角 11"/>
          <p:cNvSpPr/>
          <p:nvPr/>
        </p:nvSpPr>
        <p:spPr>
          <a:xfrm>
            <a:off x="8026659" y="927138"/>
            <a:ext cx="1350169" cy="1271587"/>
          </a:xfrm>
          <a:prstGeom prst="roundRect">
            <a:avLst>
              <a:gd name="adj" fmla="val 19101"/>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市场推广</a:t>
            </a:r>
            <a:endParaRPr lang="zh-CN" altLang="en-US" sz="3600" b="1" dirty="0">
              <a:latin typeface="微软雅黑" panose="020B0503020204020204" pitchFamily="34" charset="-122"/>
              <a:ea typeface="微软雅黑" panose="020B0503020204020204" pitchFamily="34" charset="-122"/>
            </a:endParaRPr>
          </a:p>
        </p:txBody>
      </p:sp>
      <p:sp>
        <p:nvSpPr>
          <p:cNvPr id="13" name="矩形: 圆角 12"/>
          <p:cNvSpPr/>
          <p:nvPr/>
        </p:nvSpPr>
        <p:spPr>
          <a:xfrm>
            <a:off x="9772650" y="927138"/>
            <a:ext cx="1350169" cy="1271587"/>
          </a:xfrm>
          <a:prstGeom prst="roundRect">
            <a:avLst>
              <a:gd name="adj" fmla="val 21348"/>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市场管控</a:t>
            </a:r>
            <a:endParaRPr lang="zh-CN" altLang="en-US" sz="3600" b="1" dirty="0">
              <a:latin typeface="微软雅黑" panose="020B0503020204020204" pitchFamily="34" charset="-122"/>
              <a:ea typeface="微软雅黑" panose="020B0503020204020204" pitchFamily="34" charset="-122"/>
            </a:endParaRPr>
          </a:p>
        </p:txBody>
      </p:sp>
      <p:sp>
        <p:nvSpPr>
          <p:cNvPr id="14" name="矩形: 圆角 13"/>
          <p:cNvSpPr/>
          <p:nvPr/>
        </p:nvSpPr>
        <p:spPr>
          <a:xfrm>
            <a:off x="2788686" y="927137"/>
            <a:ext cx="1350169" cy="1271587"/>
          </a:xfrm>
          <a:prstGeom prst="roundRect">
            <a:avLst>
              <a:gd name="adj" fmla="val 26966"/>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市场定位</a:t>
            </a:r>
            <a:endParaRPr lang="zh-CN" altLang="en-US" sz="3600" b="1" dirty="0">
              <a:latin typeface="微软雅黑" panose="020B0503020204020204" pitchFamily="34" charset="-122"/>
              <a:ea typeface="微软雅黑" panose="020B0503020204020204" pitchFamily="34" charset="-122"/>
            </a:endParaRPr>
          </a:p>
        </p:txBody>
      </p:sp>
      <p:sp>
        <p:nvSpPr>
          <p:cNvPr id="7" name="箭头: 虚尾 6"/>
          <p:cNvSpPr/>
          <p:nvPr/>
        </p:nvSpPr>
        <p:spPr>
          <a:xfrm>
            <a:off x="2548594" y="618947"/>
            <a:ext cx="8772524" cy="250030"/>
          </a:xfrm>
          <a:prstGeom prst="stripedRightArrow">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5589157" y="5177017"/>
            <a:ext cx="5729945" cy="58477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2788686" y="5177016"/>
            <a:ext cx="2571749" cy="58477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圆角 1"/>
          <p:cNvSpPr/>
          <p:nvPr/>
        </p:nvSpPr>
        <p:spPr>
          <a:xfrm>
            <a:off x="2774398" y="2347734"/>
            <a:ext cx="2586037" cy="2707482"/>
          </a:xfrm>
          <a:prstGeom prst="roundRect">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b="1" dirty="0">
                <a:solidFill>
                  <a:schemeClr val="tx1"/>
                </a:solidFill>
                <a:latin typeface="微软雅黑" panose="020B0503020204020204" pitchFamily="34" charset="-122"/>
                <a:ea typeface="微软雅黑" panose="020B0503020204020204" pitchFamily="34" charset="-122"/>
              </a:rPr>
              <a:t>没有品牌，只有品名</a:t>
            </a: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b="1" dirty="0">
                <a:solidFill>
                  <a:schemeClr val="tx1"/>
                </a:solidFill>
                <a:latin typeface="微软雅黑" panose="020B0503020204020204" pitchFamily="34" charset="-122"/>
                <a:ea typeface="微软雅黑" panose="020B0503020204020204" pitchFamily="34" charset="-122"/>
              </a:rPr>
              <a:t>有品牌，没有知名度</a:t>
            </a: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b="1" dirty="0">
                <a:solidFill>
                  <a:schemeClr val="tx1"/>
                </a:solidFill>
                <a:latin typeface="微软雅黑" panose="020B0503020204020204" pitchFamily="34" charset="-122"/>
                <a:ea typeface="微软雅黑" panose="020B0503020204020204" pitchFamily="34" charset="-122"/>
              </a:rPr>
              <a:t>没有足够的预算做品牌</a:t>
            </a: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b="1" dirty="0">
                <a:solidFill>
                  <a:schemeClr val="tx1"/>
                </a:solidFill>
                <a:latin typeface="微软雅黑" panose="020B0503020204020204" pitchFamily="34" charset="-122"/>
                <a:ea typeface="微软雅黑" panose="020B0503020204020204" pitchFamily="34" charset="-122"/>
              </a:rPr>
              <a:t>没有好的团队运营品牌</a:t>
            </a: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b="1" dirty="0">
                <a:solidFill>
                  <a:schemeClr val="tx1"/>
                </a:solidFill>
                <a:latin typeface="微软雅黑" panose="020B0503020204020204" pitchFamily="34" charset="-122"/>
                <a:ea typeface="微软雅黑" panose="020B0503020204020204" pitchFamily="34" charset="-122"/>
              </a:rPr>
              <a:t>不知道品牌怎么落地</a:t>
            </a: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endParaRPr lang="zh-CN" altLang="en-US" sz="1400" b="1" dirty="0">
              <a:solidFill>
                <a:schemeClr val="tx1"/>
              </a:solidFill>
              <a:latin typeface="微软雅黑" panose="020B0503020204020204" pitchFamily="34" charset="-122"/>
              <a:ea typeface="微软雅黑" panose="020B0503020204020204" pitchFamily="34" charset="-122"/>
            </a:endParaRPr>
          </a:p>
        </p:txBody>
      </p:sp>
      <p:sp>
        <p:nvSpPr>
          <p:cNvPr id="3" name="矩形: 圆角 2"/>
          <p:cNvSpPr/>
          <p:nvPr/>
        </p:nvSpPr>
        <p:spPr>
          <a:xfrm>
            <a:off x="5591172" y="2347734"/>
            <a:ext cx="5729945" cy="2707482"/>
          </a:xfrm>
          <a:prstGeom prst="roundRect">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400" dirty="0">
                <a:solidFill>
                  <a:schemeClr val="tx1"/>
                </a:solidFill>
                <a:latin typeface="微软雅黑" panose="020B0503020204020204" pitchFamily="34" charset="-122"/>
                <a:ea typeface="微软雅黑" panose="020B0503020204020204" pitchFamily="34" charset="-122"/>
              </a:rPr>
              <a:t>1</a:t>
            </a:r>
            <a:r>
              <a:rPr lang="zh-CN" altLang="en-US" sz="1400" dirty="0">
                <a:solidFill>
                  <a:schemeClr val="tx1"/>
                </a:solidFill>
                <a:latin typeface="微软雅黑" panose="020B0503020204020204" pitchFamily="34" charset="-122"/>
                <a:ea typeface="微软雅黑" panose="020B0503020204020204" pitchFamily="34" charset="-122"/>
              </a:rPr>
              <a:t>、只有品名的，需要建立品牌，从视觉</a:t>
            </a:r>
            <a:r>
              <a:rPr lang="en-US" altLang="zh-CN" sz="1400" dirty="0">
                <a:solidFill>
                  <a:schemeClr val="tx1"/>
                </a:solidFill>
                <a:latin typeface="微软雅黑" panose="020B0503020204020204" pitchFamily="34" charset="-122"/>
                <a:ea typeface="微软雅黑" panose="020B0503020204020204" pitchFamily="34" charset="-122"/>
              </a:rPr>
              <a:t>LOGO</a:t>
            </a:r>
            <a:r>
              <a:rPr lang="zh-CN" altLang="en-US" sz="1400" dirty="0">
                <a:solidFill>
                  <a:schemeClr val="tx1"/>
                </a:solidFill>
                <a:latin typeface="微软雅黑" panose="020B0503020204020204" pitchFamily="34" charset="-122"/>
                <a:ea typeface="微软雅黑" panose="020B0503020204020204" pitchFamily="34" charset="-122"/>
              </a:rPr>
              <a:t>，</a:t>
            </a:r>
            <a:r>
              <a:rPr lang="en-US" altLang="zh-CN" sz="1400" dirty="0">
                <a:solidFill>
                  <a:schemeClr val="tx1"/>
                </a:solidFill>
                <a:latin typeface="微软雅黑" panose="020B0503020204020204" pitchFamily="34" charset="-122"/>
                <a:ea typeface="微软雅黑" panose="020B0503020204020204" pitchFamily="34" charset="-122"/>
              </a:rPr>
              <a:t>VI</a:t>
            </a:r>
            <a:r>
              <a:rPr lang="zh-CN" altLang="en-US" sz="1400" dirty="0">
                <a:solidFill>
                  <a:schemeClr val="tx1"/>
                </a:solidFill>
                <a:latin typeface="微软雅黑" panose="020B0503020204020204" pitchFamily="34" charset="-122"/>
                <a:ea typeface="微软雅黑" panose="020B0503020204020204" pitchFamily="34" charset="-122"/>
              </a:rPr>
              <a:t>、品牌理念，品牌价值等系统建立，建立第三方公司配合</a:t>
            </a:r>
            <a:endParaRPr lang="en-US" altLang="zh-CN" sz="1400" dirty="0">
              <a:solidFill>
                <a:schemeClr val="tx1"/>
              </a:solidFill>
              <a:latin typeface="微软雅黑" panose="020B0503020204020204" pitchFamily="34" charset="-122"/>
              <a:ea typeface="微软雅黑" panose="020B0503020204020204" pitchFamily="34" charset="-122"/>
            </a:endParaRPr>
          </a:p>
          <a:p>
            <a:r>
              <a:rPr lang="en-US" altLang="zh-CN" sz="1400" dirty="0">
                <a:solidFill>
                  <a:schemeClr val="tx1"/>
                </a:solidFill>
                <a:latin typeface="微软雅黑" panose="020B0503020204020204" pitchFamily="34" charset="-122"/>
                <a:ea typeface="微软雅黑" panose="020B0503020204020204" pitchFamily="34" charset="-122"/>
              </a:rPr>
              <a:t>2</a:t>
            </a:r>
            <a:r>
              <a:rPr lang="zh-CN" altLang="en-US" sz="1400" dirty="0">
                <a:solidFill>
                  <a:schemeClr val="tx1"/>
                </a:solidFill>
                <a:latin typeface="微软雅黑" panose="020B0503020204020204" pitchFamily="34" charset="-122"/>
                <a:ea typeface="微软雅黑" panose="020B0503020204020204" pitchFamily="34" charset="-122"/>
              </a:rPr>
              <a:t>、品牌知名度不够，预算不够，要制定好传播计划，充分利用现在互联网传播和口碑传播，移动互联网习惯，配备专人，起码要有一个专人，加上第三方公司配合推进品牌传播计划。</a:t>
            </a:r>
            <a:endParaRPr lang="en-US" altLang="zh-CN" sz="1400" dirty="0">
              <a:solidFill>
                <a:schemeClr val="tx1"/>
              </a:solidFill>
              <a:latin typeface="微软雅黑" panose="020B0503020204020204" pitchFamily="34" charset="-122"/>
              <a:ea typeface="微软雅黑" panose="020B0503020204020204" pitchFamily="34" charset="-122"/>
            </a:endParaRPr>
          </a:p>
          <a:p>
            <a:r>
              <a:rPr lang="en-US" altLang="zh-CN" sz="1400" dirty="0">
                <a:solidFill>
                  <a:schemeClr val="tx1"/>
                </a:solidFill>
                <a:latin typeface="微软雅黑" panose="020B0503020204020204" pitchFamily="34" charset="-122"/>
                <a:ea typeface="微软雅黑" panose="020B0503020204020204" pitchFamily="34" charset="-122"/>
              </a:rPr>
              <a:t>3</a:t>
            </a:r>
            <a:r>
              <a:rPr lang="zh-CN" altLang="en-US" sz="1400" dirty="0">
                <a:solidFill>
                  <a:schemeClr val="tx1"/>
                </a:solidFill>
                <a:latin typeface="微软雅黑" panose="020B0503020204020204" pitchFamily="34" charset="-122"/>
                <a:ea typeface="微软雅黑" panose="020B0503020204020204" pitchFamily="34" charset="-122"/>
              </a:rPr>
              <a:t>、品牌的落地推进执行，要有具体的工具，物料，比如品牌视频，品牌手册，主视觉海报等，视觉的呈现，公司内部文化墙，企业装饰等全面的品牌落地</a:t>
            </a:r>
            <a:endParaRPr lang="en-US" altLang="zh-CN" sz="1400" dirty="0">
              <a:solidFill>
                <a:schemeClr val="tx1"/>
              </a:solidFill>
              <a:latin typeface="微软雅黑" panose="020B0503020204020204" pitchFamily="34" charset="-122"/>
              <a:ea typeface="微软雅黑" panose="020B0503020204020204" pitchFamily="34" charset="-122"/>
            </a:endParaRPr>
          </a:p>
          <a:p>
            <a:r>
              <a:rPr lang="en-US" altLang="zh-CN" sz="1400" dirty="0">
                <a:solidFill>
                  <a:schemeClr val="tx1"/>
                </a:solidFill>
                <a:latin typeface="微软雅黑" panose="020B0503020204020204" pitchFamily="34" charset="-122"/>
                <a:ea typeface="微软雅黑" panose="020B0503020204020204" pitchFamily="34" charset="-122"/>
              </a:rPr>
              <a:t>4</a:t>
            </a:r>
            <a:r>
              <a:rPr lang="zh-CN" altLang="en-US" sz="1400" dirty="0">
                <a:solidFill>
                  <a:schemeClr val="tx1"/>
                </a:solidFill>
                <a:latin typeface="微软雅黑" panose="020B0503020204020204" pitchFamily="34" charset="-122"/>
                <a:ea typeface="微软雅黑" panose="020B0503020204020204" pitchFamily="34" charset="-122"/>
              </a:rPr>
              <a:t>、品牌要有一个持续的规划，要成为一个什么样的品牌，如何持续推进建设品牌。</a:t>
            </a:r>
            <a:endParaRPr lang="en-US" altLang="zh-CN" sz="1400" dirty="0">
              <a:solidFill>
                <a:schemeClr val="tx1"/>
              </a:solidFill>
              <a:latin typeface="微软雅黑" panose="020B0503020204020204" pitchFamily="34" charset="-122"/>
              <a:ea typeface="微软雅黑" panose="020B0503020204020204" pitchFamily="34" charset="-122"/>
            </a:endParaRPr>
          </a:p>
        </p:txBody>
      </p:sp>
      <p:sp>
        <p:nvSpPr>
          <p:cNvPr id="4" name="矩形 3"/>
          <p:cNvSpPr/>
          <p:nvPr/>
        </p:nvSpPr>
        <p:spPr>
          <a:xfrm>
            <a:off x="3301249" y="5204224"/>
            <a:ext cx="1620957" cy="523220"/>
          </a:xfrm>
          <a:prstGeom prst="rect">
            <a:avLst/>
          </a:prstGeom>
        </p:spPr>
        <p:txBody>
          <a:bodyPr wrap="none">
            <a:spAutoFit/>
          </a:bodyPr>
          <a:lstStyle/>
          <a:p>
            <a:pPr algn="ctr" defTabSz="1219200" fontAlgn="base">
              <a:spcBef>
                <a:spcPct val="0"/>
              </a:spcBef>
              <a:spcAft>
                <a:spcPct val="0"/>
              </a:spcAft>
            </a:pPr>
            <a:r>
              <a:rPr lang="zh-CN" altLang="en-US" sz="2800" b="1" dirty="0">
                <a:latin typeface="微软雅黑" panose="020B0503020204020204" pitchFamily="34" charset="-122"/>
                <a:ea typeface="微软雅黑" panose="020B0503020204020204" pitchFamily="34" charset="-122"/>
              </a:rPr>
              <a:t>问题举例</a:t>
            </a:r>
            <a:endParaRPr lang="en-US" altLang="zh-CN" sz="2800" b="1" dirty="0">
              <a:latin typeface="微软雅黑" panose="020B0503020204020204" pitchFamily="34" charset="-122"/>
              <a:ea typeface="微软雅黑" panose="020B0503020204020204" pitchFamily="34" charset="-122"/>
            </a:endParaRPr>
          </a:p>
        </p:txBody>
      </p:sp>
      <p:sp>
        <p:nvSpPr>
          <p:cNvPr id="5" name="矩形 4"/>
          <p:cNvSpPr/>
          <p:nvPr/>
        </p:nvSpPr>
        <p:spPr>
          <a:xfrm>
            <a:off x="6875032" y="5238572"/>
            <a:ext cx="3764027" cy="523220"/>
          </a:xfrm>
          <a:prstGeom prst="rect">
            <a:avLst/>
          </a:prstGeom>
        </p:spPr>
        <p:txBody>
          <a:bodyPr wrap="square">
            <a:spAutoFit/>
          </a:bodyPr>
          <a:lstStyle/>
          <a:p>
            <a:pPr algn="ctr" defTabSz="1219200" fontAlgn="base">
              <a:spcBef>
                <a:spcPct val="0"/>
              </a:spcBef>
              <a:spcAft>
                <a:spcPct val="0"/>
              </a:spcAft>
            </a:pPr>
            <a:r>
              <a:rPr lang="zh-CN" altLang="en-US" sz="2800" b="1" dirty="0">
                <a:latin typeface="微软雅黑" panose="020B0503020204020204" pitchFamily="34" charset="-122"/>
                <a:ea typeface="微软雅黑" panose="020B0503020204020204" pitchFamily="34" charset="-122"/>
              </a:rPr>
              <a:t>解决方案方向参考</a:t>
            </a:r>
            <a:endParaRPr lang="en-US" altLang="zh-CN" sz="2800" b="1" dirty="0">
              <a:latin typeface="微软雅黑" panose="020B0503020204020204" pitchFamily="34" charset="-122"/>
              <a:ea typeface="微软雅黑" panose="020B0503020204020204" pitchFamily="34" charset="-122"/>
            </a:endParaRPr>
          </a:p>
        </p:txBody>
      </p:sp>
      <p:sp>
        <p:nvSpPr>
          <p:cNvPr id="6" name="矩形 5"/>
          <p:cNvSpPr/>
          <p:nvPr/>
        </p:nvSpPr>
        <p:spPr>
          <a:xfrm>
            <a:off x="742950" y="618947"/>
            <a:ext cx="960541" cy="3984189"/>
          </a:xfrm>
          <a:prstGeom prst="rect">
            <a:avLst/>
          </a:prstGeom>
          <a:solidFill>
            <a:srgbClr val="7030A0"/>
          </a:solidFill>
          <a:ln>
            <a:no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latin typeface="微软雅黑" panose="020B0503020204020204" pitchFamily="34" charset="-122"/>
                <a:ea typeface="微软雅黑" panose="020B0503020204020204" pitchFamily="34" charset="-122"/>
              </a:rPr>
              <a:t>品牌</a:t>
            </a:r>
            <a:endParaRPr lang="zh-CN" altLang="en-US" sz="3200" b="1" dirty="0">
              <a:latin typeface="微软雅黑" panose="020B0503020204020204" pitchFamily="34" charset="-122"/>
              <a:ea typeface="微软雅黑" panose="020B0503020204020204" pitchFamily="34" charset="-122"/>
            </a:endParaRPr>
          </a:p>
        </p:txBody>
      </p:sp>
      <p:sp>
        <p:nvSpPr>
          <p:cNvPr id="10" name="矩形: 圆角 9"/>
          <p:cNvSpPr/>
          <p:nvPr/>
        </p:nvSpPr>
        <p:spPr>
          <a:xfrm>
            <a:off x="4534677" y="927139"/>
            <a:ext cx="1350169" cy="1271587"/>
          </a:xfrm>
          <a:prstGeom prst="roundRect">
            <a:avLst>
              <a:gd name="adj" fmla="val 0"/>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品牌建立</a:t>
            </a:r>
            <a:endParaRPr lang="zh-CN" altLang="en-US" sz="3600" b="1" dirty="0">
              <a:latin typeface="微软雅黑" panose="020B0503020204020204" pitchFamily="34" charset="-122"/>
              <a:ea typeface="微软雅黑" panose="020B0503020204020204" pitchFamily="34" charset="-122"/>
            </a:endParaRPr>
          </a:p>
        </p:txBody>
      </p:sp>
      <p:sp>
        <p:nvSpPr>
          <p:cNvPr id="11" name="矩形: 圆角 10"/>
          <p:cNvSpPr/>
          <p:nvPr/>
        </p:nvSpPr>
        <p:spPr>
          <a:xfrm>
            <a:off x="6280668" y="927139"/>
            <a:ext cx="1350169" cy="1271587"/>
          </a:xfrm>
          <a:prstGeom prst="roundRect">
            <a:avLst>
              <a:gd name="adj" fmla="val 0"/>
            </a:avLst>
          </a:prstGeom>
          <a:solidFill>
            <a:schemeClr val="accent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品牌传播</a:t>
            </a:r>
            <a:endParaRPr lang="zh-CN" altLang="en-US" sz="3600" b="1" dirty="0">
              <a:latin typeface="微软雅黑" panose="020B0503020204020204" pitchFamily="34" charset="-122"/>
              <a:ea typeface="微软雅黑" panose="020B0503020204020204" pitchFamily="34" charset="-122"/>
            </a:endParaRPr>
          </a:p>
        </p:txBody>
      </p:sp>
      <p:sp>
        <p:nvSpPr>
          <p:cNvPr id="12" name="矩形: 圆角 11"/>
          <p:cNvSpPr/>
          <p:nvPr/>
        </p:nvSpPr>
        <p:spPr>
          <a:xfrm>
            <a:off x="8026659" y="927138"/>
            <a:ext cx="1350169" cy="1271587"/>
          </a:xfrm>
          <a:prstGeom prst="roundRect">
            <a:avLst>
              <a:gd name="adj" fmla="val 0"/>
            </a:avLst>
          </a:prstGeom>
          <a:solidFill>
            <a:srgbClr val="FF993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品牌推广</a:t>
            </a:r>
            <a:endParaRPr lang="zh-CN" altLang="en-US" sz="3600" b="1" dirty="0">
              <a:latin typeface="微软雅黑" panose="020B0503020204020204" pitchFamily="34" charset="-122"/>
              <a:ea typeface="微软雅黑" panose="020B0503020204020204" pitchFamily="34" charset="-122"/>
            </a:endParaRPr>
          </a:p>
        </p:txBody>
      </p:sp>
      <p:sp>
        <p:nvSpPr>
          <p:cNvPr id="13" name="矩形: 圆角 12"/>
          <p:cNvSpPr/>
          <p:nvPr/>
        </p:nvSpPr>
        <p:spPr>
          <a:xfrm>
            <a:off x="9772650" y="927138"/>
            <a:ext cx="1350169" cy="1271587"/>
          </a:xfrm>
          <a:prstGeom prst="roundRect">
            <a:avLst>
              <a:gd name="adj" fmla="val 0"/>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品牌工具</a:t>
            </a:r>
            <a:endParaRPr lang="zh-CN" altLang="en-US" sz="3600" b="1" dirty="0">
              <a:latin typeface="微软雅黑" panose="020B0503020204020204" pitchFamily="34" charset="-122"/>
              <a:ea typeface="微软雅黑" panose="020B0503020204020204" pitchFamily="34" charset="-122"/>
            </a:endParaRPr>
          </a:p>
        </p:txBody>
      </p:sp>
      <p:sp>
        <p:nvSpPr>
          <p:cNvPr id="14" name="矩形: 圆角 13"/>
          <p:cNvSpPr/>
          <p:nvPr/>
        </p:nvSpPr>
        <p:spPr>
          <a:xfrm>
            <a:off x="2788686" y="927137"/>
            <a:ext cx="1350169" cy="1271587"/>
          </a:xfrm>
          <a:prstGeom prst="roundRect">
            <a:avLst>
              <a:gd name="adj" fmla="val 0"/>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品牌规划</a:t>
            </a:r>
            <a:endParaRPr lang="zh-CN" altLang="en-US" sz="3600" b="1" dirty="0">
              <a:latin typeface="微软雅黑" panose="020B0503020204020204" pitchFamily="34" charset="-122"/>
              <a:ea typeface="微软雅黑" panose="020B0503020204020204" pitchFamily="34" charset="-122"/>
            </a:endParaRPr>
          </a:p>
        </p:txBody>
      </p:sp>
      <p:sp>
        <p:nvSpPr>
          <p:cNvPr id="7" name="箭头: 虚尾 6"/>
          <p:cNvSpPr/>
          <p:nvPr/>
        </p:nvSpPr>
        <p:spPr>
          <a:xfrm>
            <a:off x="2548594" y="618947"/>
            <a:ext cx="8772524" cy="250030"/>
          </a:xfrm>
          <a:prstGeom prst="stripedRightArrow">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7" name="椭圆 6"/>
          <p:cNvSpPr/>
          <p:nvPr/>
        </p:nvSpPr>
        <p:spPr>
          <a:xfrm>
            <a:off x="2510968" y="2989241"/>
            <a:ext cx="1816894" cy="1728789"/>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b="1" dirty="0">
                <a:latin typeface="微软雅黑" panose="020B0503020204020204" pitchFamily="34" charset="-122"/>
                <a:ea typeface="微软雅黑" panose="020B0503020204020204" pitchFamily="34" charset="-122"/>
              </a:rPr>
              <a:t>梳理分类</a:t>
            </a:r>
            <a:endParaRPr lang="zh-CN" altLang="en-US" sz="4000" b="1" dirty="0">
              <a:latin typeface="微软雅黑" panose="020B0503020204020204" pitchFamily="34" charset="-122"/>
              <a:ea typeface="微软雅黑" panose="020B0503020204020204" pitchFamily="34" charset="-122"/>
            </a:endParaRPr>
          </a:p>
        </p:txBody>
      </p:sp>
      <p:sp>
        <p:nvSpPr>
          <p:cNvPr id="8" name="椭圆 7"/>
          <p:cNvSpPr/>
          <p:nvPr/>
        </p:nvSpPr>
        <p:spPr>
          <a:xfrm>
            <a:off x="5174396" y="2989240"/>
            <a:ext cx="1816894" cy="1728789"/>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b="1" dirty="0">
                <a:latin typeface="微软雅黑" panose="020B0503020204020204" pitchFamily="34" charset="-122"/>
                <a:ea typeface="微软雅黑" panose="020B0503020204020204" pitchFamily="34" charset="-122"/>
              </a:rPr>
              <a:t>分析总结</a:t>
            </a:r>
            <a:endParaRPr lang="zh-CN" altLang="en-US" sz="4000" b="1" dirty="0">
              <a:latin typeface="微软雅黑" panose="020B0503020204020204" pitchFamily="34" charset="-122"/>
              <a:ea typeface="微软雅黑" panose="020B0503020204020204" pitchFamily="34" charset="-122"/>
            </a:endParaRPr>
          </a:p>
        </p:txBody>
      </p:sp>
      <p:sp>
        <p:nvSpPr>
          <p:cNvPr id="9" name="椭圆 8"/>
          <p:cNvSpPr/>
          <p:nvPr/>
        </p:nvSpPr>
        <p:spPr>
          <a:xfrm>
            <a:off x="7837824" y="2989239"/>
            <a:ext cx="1816894" cy="1728789"/>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b="1" dirty="0">
                <a:latin typeface="微软雅黑" panose="020B0503020204020204" pitchFamily="34" charset="-122"/>
                <a:ea typeface="微软雅黑" panose="020B0503020204020204" pitchFamily="34" charset="-122"/>
              </a:rPr>
              <a:t>解决方案</a:t>
            </a:r>
            <a:endParaRPr lang="zh-CN" altLang="en-US" sz="4000" b="1" dirty="0">
              <a:latin typeface="微软雅黑" panose="020B0503020204020204" pitchFamily="34" charset="-122"/>
              <a:ea typeface="微软雅黑" panose="020B0503020204020204" pitchFamily="34" charset="-122"/>
            </a:endParaRPr>
          </a:p>
        </p:txBody>
      </p:sp>
      <p:sp>
        <p:nvSpPr>
          <p:cNvPr id="10" name="文本框 9"/>
          <p:cNvSpPr txBox="1"/>
          <p:nvPr/>
        </p:nvSpPr>
        <p:spPr>
          <a:xfrm>
            <a:off x="3174294" y="1163210"/>
            <a:ext cx="5843411" cy="1446550"/>
          </a:xfrm>
          <a:prstGeom prst="rect">
            <a:avLst/>
          </a:prstGeom>
          <a:noFill/>
        </p:spPr>
        <p:txBody>
          <a:bodyPr wrap="square" rtlCol="0">
            <a:spAutoFit/>
          </a:bodyPr>
          <a:lstStyle/>
          <a:p>
            <a:pPr algn="ctr"/>
            <a:r>
              <a:rPr lang="zh-CN" altLang="en-US" sz="4400" dirty="0">
                <a:solidFill>
                  <a:schemeClr val="bg1"/>
                </a:solidFill>
                <a:latin typeface="造字工房言宋（非商用）常规体" pitchFamily="50" charset="-122"/>
                <a:ea typeface="造字工房言宋（非商用）常规体" pitchFamily="50" charset="-122"/>
              </a:rPr>
              <a:t>如何构建营销体系</a:t>
            </a:r>
            <a:endParaRPr lang="en-US" altLang="zh-CN" sz="4400" dirty="0">
              <a:solidFill>
                <a:schemeClr val="bg1"/>
              </a:solidFill>
              <a:latin typeface="造字工房言宋（非商用）常规体" pitchFamily="50" charset="-122"/>
              <a:ea typeface="造字工房言宋（非商用）常规体" pitchFamily="50" charset="-122"/>
            </a:endParaRPr>
          </a:p>
          <a:p>
            <a:pPr algn="ctr"/>
            <a:r>
              <a:rPr lang="en-US" altLang="zh-CN" sz="4400" dirty="0">
                <a:solidFill>
                  <a:schemeClr val="bg1"/>
                </a:solidFill>
                <a:latin typeface="造字工房言宋（非商用）常规体" pitchFamily="50" charset="-122"/>
                <a:ea typeface="造字工房言宋（非商用）常规体" pitchFamily="50" charset="-122"/>
              </a:rPr>
              <a:t>3</a:t>
            </a:r>
            <a:r>
              <a:rPr lang="zh-CN" altLang="en-US" sz="4400" dirty="0">
                <a:solidFill>
                  <a:schemeClr val="bg1"/>
                </a:solidFill>
                <a:latin typeface="造字工房言宋（非商用）常规体" pitchFamily="50" charset="-122"/>
                <a:ea typeface="造字工房言宋（非商用）常规体" pitchFamily="50" charset="-122"/>
              </a:rPr>
              <a:t>步骤</a:t>
            </a:r>
            <a:endParaRPr lang="zh-CN" altLang="en-US" sz="4400" dirty="0">
              <a:solidFill>
                <a:schemeClr val="bg1"/>
              </a:solidFill>
              <a:latin typeface="造字工房言宋（非商用）常规体" pitchFamily="50" charset="-122"/>
              <a:ea typeface="造字工房言宋（非商用）常规体" pitchFamily="50"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5589157" y="5177017"/>
            <a:ext cx="5729945" cy="58477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2788686" y="5177016"/>
            <a:ext cx="2571749" cy="58477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圆角 1"/>
          <p:cNvSpPr/>
          <p:nvPr/>
        </p:nvSpPr>
        <p:spPr>
          <a:xfrm>
            <a:off x="2774398" y="2347734"/>
            <a:ext cx="2586037" cy="2707482"/>
          </a:xfrm>
          <a:prstGeom prst="roundRect">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b="1" dirty="0">
                <a:solidFill>
                  <a:schemeClr val="tx1"/>
                </a:solidFill>
                <a:latin typeface="微软雅黑" panose="020B0503020204020204" pitchFamily="34" charset="-122"/>
                <a:ea typeface="微软雅黑" panose="020B0503020204020204" pitchFamily="34" charset="-122"/>
              </a:rPr>
              <a:t>渠道打不开</a:t>
            </a: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b="1" dirty="0">
                <a:solidFill>
                  <a:schemeClr val="tx1"/>
                </a:solidFill>
                <a:latin typeface="微软雅黑" panose="020B0503020204020204" pitchFamily="34" charset="-122"/>
                <a:ea typeface="微软雅黑" panose="020B0503020204020204" pitchFamily="34" charset="-122"/>
              </a:rPr>
              <a:t>渠道不上量</a:t>
            </a: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b="1" dirty="0">
                <a:solidFill>
                  <a:schemeClr val="tx1"/>
                </a:solidFill>
                <a:latin typeface="微软雅黑" panose="020B0503020204020204" pitchFamily="34" charset="-122"/>
                <a:ea typeface="微软雅黑" panose="020B0503020204020204" pitchFamily="34" charset="-122"/>
              </a:rPr>
              <a:t>渠道管理混乱</a:t>
            </a: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b="1" dirty="0">
                <a:solidFill>
                  <a:schemeClr val="tx1"/>
                </a:solidFill>
                <a:latin typeface="微软雅黑" panose="020B0503020204020204" pitchFamily="34" charset="-122"/>
                <a:ea typeface="微软雅黑" panose="020B0503020204020204" pitchFamily="34" charset="-122"/>
              </a:rPr>
              <a:t>渠道支持力度不够</a:t>
            </a: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b="1" dirty="0">
                <a:solidFill>
                  <a:schemeClr val="tx1"/>
                </a:solidFill>
                <a:latin typeface="微软雅黑" panose="020B0503020204020204" pitchFamily="34" charset="-122"/>
                <a:ea typeface="微软雅黑" panose="020B0503020204020204" pitchFamily="34" charset="-122"/>
              </a:rPr>
              <a:t>渠道商没有动力等</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3" name="矩形: 圆角 2"/>
          <p:cNvSpPr/>
          <p:nvPr/>
        </p:nvSpPr>
        <p:spPr>
          <a:xfrm>
            <a:off x="5591172" y="2347734"/>
            <a:ext cx="5729945" cy="2707482"/>
          </a:xfrm>
          <a:prstGeom prst="roundRect">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找到产品真正的渠道，主渠道以及匹配的主产品</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团队分工，开拓渠道的和渠道销售的配合联动</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渠道的定制化方案，不同的渠道，不同的区域，渠道的资源不一样，要有定制的营销规划方案</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渠道定期的推广活动，起码每年要有</a:t>
            </a:r>
            <a:r>
              <a:rPr lang="en-US" altLang="zh-CN" sz="1400" dirty="0">
                <a:solidFill>
                  <a:schemeClr val="tx1"/>
                </a:solidFill>
                <a:latin typeface="微软雅黑" panose="020B0503020204020204" pitchFamily="34" charset="-122"/>
                <a:ea typeface="微软雅黑" panose="020B0503020204020204" pitchFamily="34" charset="-122"/>
              </a:rPr>
              <a:t>2</a:t>
            </a:r>
            <a:r>
              <a:rPr lang="zh-CN" altLang="en-US" sz="1400" dirty="0">
                <a:solidFill>
                  <a:schemeClr val="tx1"/>
                </a:solidFill>
                <a:latin typeface="微软雅黑" panose="020B0503020204020204" pitchFamily="34" charset="-122"/>
                <a:ea typeface="微软雅黑" panose="020B0503020204020204" pitchFamily="34" charset="-122"/>
              </a:rPr>
              <a:t>次以上的渠道推广活动，保持渠道的活跃度</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保持跟渠道或者经销商之间的良好合作关系，建立整套营销服务体系，提高经销商或者渠道对公司的认可。</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4" name="矩形 3"/>
          <p:cNvSpPr/>
          <p:nvPr/>
        </p:nvSpPr>
        <p:spPr>
          <a:xfrm>
            <a:off x="3301249" y="5204224"/>
            <a:ext cx="1620957" cy="523220"/>
          </a:xfrm>
          <a:prstGeom prst="rect">
            <a:avLst/>
          </a:prstGeom>
        </p:spPr>
        <p:txBody>
          <a:bodyPr wrap="none">
            <a:spAutoFit/>
          </a:bodyPr>
          <a:lstStyle/>
          <a:p>
            <a:pPr algn="ctr" defTabSz="1219200" fontAlgn="base">
              <a:spcBef>
                <a:spcPct val="0"/>
              </a:spcBef>
              <a:spcAft>
                <a:spcPct val="0"/>
              </a:spcAft>
            </a:pPr>
            <a:r>
              <a:rPr lang="zh-CN" altLang="en-US" sz="2800" b="1" dirty="0">
                <a:latin typeface="微软雅黑" panose="020B0503020204020204" pitchFamily="34" charset="-122"/>
                <a:ea typeface="微软雅黑" panose="020B0503020204020204" pitchFamily="34" charset="-122"/>
              </a:rPr>
              <a:t>问题举例</a:t>
            </a:r>
            <a:endParaRPr lang="en-US" altLang="zh-CN" sz="2800" b="1" dirty="0">
              <a:latin typeface="微软雅黑" panose="020B0503020204020204" pitchFamily="34" charset="-122"/>
              <a:ea typeface="微软雅黑" panose="020B0503020204020204" pitchFamily="34" charset="-122"/>
            </a:endParaRPr>
          </a:p>
        </p:txBody>
      </p:sp>
      <p:sp>
        <p:nvSpPr>
          <p:cNvPr id="5" name="矩形 4"/>
          <p:cNvSpPr/>
          <p:nvPr/>
        </p:nvSpPr>
        <p:spPr>
          <a:xfrm>
            <a:off x="6875032" y="5238572"/>
            <a:ext cx="3764027" cy="523220"/>
          </a:xfrm>
          <a:prstGeom prst="rect">
            <a:avLst/>
          </a:prstGeom>
        </p:spPr>
        <p:txBody>
          <a:bodyPr wrap="square">
            <a:spAutoFit/>
          </a:bodyPr>
          <a:lstStyle/>
          <a:p>
            <a:pPr algn="ctr" defTabSz="1219200" fontAlgn="base">
              <a:spcBef>
                <a:spcPct val="0"/>
              </a:spcBef>
              <a:spcAft>
                <a:spcPct val="0"/>
              </a:spcAft>
            </a:pPr>
            <a:r>
              <a:rPr lang="zh-CN" altLang="en-US" sz="2800" b="1" dirty="0">
                <a:latin typeface="微软雅黑" panose="020B0503020204020204" pitchFamily="34" charset="-122"/>
                <a:ea typeface="微软雅黑" panose="020B0503020204020204" pitchFamily="34" charset="-122"/>
              </a:rPr>
              <a:t>解决方案方向参考</a:t>
            </a:r>
            <a:endParaRPr lang="en-US" altLang="zh-CN" sz="2800" b="1" dirty="0">
              <a:latin typeface="微软雅黑" panose="020B0503020204020204" pitchFamily="34" charset="-122"/>
              <a:ea typeface="微软雅黑" panose="020B0503020204020204" pitchFamily="34" charset="-122"/>
            </a:endParaRPr>
          </a:p>
        </p:txBody>
      </p:sp>
      <p:sp>
        <p:nvSpPr>
          <p:cNvPr id="6" name="矩形 5"/>
          <p:cNvSpPr/>
          <p:nvPr/>
        </p:nvSpPr>
        <p:spPr>
          <a:xfrm>
            <a:off x="742950" y="618947"/>
            <a:ext cx="960541" cy="3984189"/>
          </a:xfrm>
          <a:prstGeom prst="rect">
            <a:avLst/>
          </a:prstGeom>
          <a:solidFill>
            <a:srgbClr val="C00000"/>
          </a:solidFill>
          <a:ln>
            <a:no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latin typeface="微软雅黑" panose="020B0503020204020204" pitchFamily="34" charset="-122"/>
                <a:ea typeface="微软雅黑" panose="020B0503020204020204" pitchFamily="34" charset="-122"/>
              </a:rPr>
              <a:t>渠道</a:t>
            </a:r>
            <a:endParaRPr lang="zh-CN" altLang="en-US" sz="3200" b="1" dirty="0">
              <a:latin typeface="微软雅黑" panose="020B0503020204020204" pitchFamily="34" charset="-122"/>
              <a:ea typeface="微软雅黑" panose="020B0503020204020204" pitchFamily="34" charset="-122"/>
            </a:endParaRPr>
          </a:p>
        </p:txBody>
      </p:sp>
      <p:sp>
        <p:nvSpPr>
          <p:cNvPr id="7" name="箭头: 虚尾 6"/>
          <p:cNvSpPr/>
          <p:nvPr/>
        </p:nvSpPr>
        <p:spPr>
          <a:xfrm>
            <a:off x="2548594" y="618947"/>
            <a:ext cx="8772524" cy="250030"/>
          </a:xfrm>
          <a:prstGeom prst="stripedRightArrow">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圆角 16"/>
          <p:cNvSpPr/>
          <p:nvPr/>
        </p:nvSpPr>
        <p:spPr>
          <a:xfrm>
            <a:off x="2718031" y="930534"/>
            <a:ext cx="1350169" cy="1271587"/>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渠道策略</a:t>
            </a:r>
            <a:endParaRPr lang="zh-CN" altLang="en-US" sz="2800" b="1" dirty="0">
              <a:latin typeface="微软雅黑" panose="020B0503020204020204" pitchFamily="34" charset="-122"/>
              <a:ea typeface="微软雅黑" panose="020B0503020204020204" pitchFamily="34" charset="-122"/>
            </a:endParaRPr>
          </a:p>
        </p:txBody>
      </p:sp>
      <p:sp>
        <p:nvSpPr>
          <p:cNvPr id="18" name="矩形: 圆角 17"/>
          <p:cNvSpPr/>
          <p:nvPr/>
        </p:nvSpPr>
        <p:spPr>
          <a:xfrm>
            <a:off x="4464022" y="930534"/>
            <a:ext cx="1350169" cy="1271587"/>
          </a:xfrm>
          <a:prstGeom prst="roundRect">
            <a:avLst>
              <a:gd name="adj" fmla="val 50000"/>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渠道开拓</a:t>
            </a:r>
            <a:endParaRPr lang="zh-CN" altLang="en-US" sz="2800" b="1" dirty="0">
              <a:latin typeface="微软雅黑" panose="020B0503020204020204" pitchFamily="34" charset="-122"/>
              <a:ea typeface="微软雅黑" panose="020B0503020204020204" pitchFamily="34" charset="-122"/>
            </a:endParaRPr>
          </a:p>
        </p:txBody>
      </p:sp>
      <p:sp>
        <p:nvSpPr>
          <p:cNvPr id="19" name="矩形: 圆角 18"/>
          <p:cNvSpPr/>
          <p:nvPr/>
        </p:nvSpPr>
        <p:spPr>
          <a:xfrm>
            <a:off x="6210013" y="930533"/>
            <a:ext cx="1350169" cy="1271587"/>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渠道管理</a:t>
            </a:r>
            <a:endParaRPr lang="zh-CN" altLang="en-US" sz="2800" b="1" dirty="0">
              <a:latin typeface="微软雅黑" panose="020B0503020204020204" pitchFamily="34" charset="-122"/>
              <a:ea typeface="微软雅黑" panose="020B0503020204020204" pitchFamily="34" charset="-122"/>
            </a:endParaRPr>
          </a:p>
        </p:txBody>
      </p:sp>
      <p:sp>
        <p:nvSpPr>
          <p:cNvPr id="20" name="矩形: 圆角 19"/>
          <p:cNvSpPr/>
          <p:nvPr/>
        </p:nvSpPr>
        <p:spPr>
          <a:xfrm>
            <a:off x="7956004" y="930533"/>
            <a:ext cx="1350169" cy="1271587"/>
          </a:xfrm>
          <a:prstGeom prst="roundRect">
            <a:avLst>
              <a:gd name="adj" fmla="val 50000"/>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渠道政策</a:t>
            </a:r>
            <a:endParaRPr lang="zh-CN" altLang="en-US" sz="2800" b="1" dirty="0">
              <a:latin typeface="微软雅黑" panose="020B0503020204020204" pitchFamily="34" charset="-122"/>
              <a:ea typeface="微软雅黑" panose="020B0503020204020204" pitchFamily="34" charset="-122"/>
            </a:endParaRPr>
          </a:p>
        </p:txBody>
      </p:sp>
      <p:sp>
        <p:nvSpPr>
          <p:cNvPr id="21" name="矩形: 圆角 20"/>
          <p:cNvSpPr/>
          <p:nvPr/>
        </p:nvSpPr>
        <p:spPr>
          <a:xfrm>
            <a:off x="9701996" y="930532"/>
            <a:ext cx="1350169" cy="1271587"/>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渠道支持</a:t>
            </a:r>
            <a:endParaRPr lang="zh-CN" altLang="en-US" sz="2800" b="1" dirty="0">
              <a:latin typeface="微软雅黑" panose="020B0503020204020204" pitchFamily="34" charset="-122"/>
              <a:ea typeface="微软雅黑" panose="020B0503020204020204" pitchFamily="34"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5589157" y="5177017"/>
            <a:ext cx="5729945" cy="58477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2788686" y="5177016"/>
            <a:ext cx="2571749" cy="58477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圆角 1"/>
          <p:cNvSpPr/>
          <p:nvPr/>
        </p:nvSpPr>
        <p:spPr>
          <a:xfrm>
            <a:off x="2774398" y="2347734"/>
            <a:ext cx="2586037" cy="2707482"/>
          </a:xfrm>
          <a:prstGeom prst="roundRect">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zh-CN" altLang="en-US" sz="1400" b="1" dirty="0">
                <a:solidFill>
                  <a:schemeClr val="tx1"/>
                </a:solidFill>
                <a:latin typeface="微软雅黑" panose="020B0503020204020204" pitchFamily="34" charset="-122"/>
                <a:ea typeface="微软雅黑" panose="020B0503020204020204" pitchFamily="34" charset="-122"/>
              </a:rPr>
              <a:t>团队战斗力不强</a:t>
            </a: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人员流失严重</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招不到优秀人才</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员工对企业不满意</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工资高，效益低等</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3" name="矩形: 圆角 2"/>
          <p:cNvSpPr/>
          <p:nvPr/>
        </p:nvSpPr>
        <p:spPr>
          <a:xfrm>
            <a:off x="5591172" y="2347734"/>
            <a:ext cx="5729945" cy="2707482"/>
          </a:xfrm>
          <a:prstGeom prst="roundRect">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首先要建立企业的企业文化体系，用文化留人，用文化影响人</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组织架构要清晰，不要一人多头，从头管到脚，分工明确，工作职责清晰</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工作氛围营销，日常管理跟上，有效的行政管理体系，目标跟踪体系</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加强员工的团队建设，企业要有温度</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工资结构体系，强化绩效</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4" name="矩形 3"/>
          <p:cNvSpPr/>
          <p:nvPr/>
        </p:nvSpPr>
        <p:spPr>
          <a:xfrm>
            <a:off x="3301249" y="5204224"/>
            <a:ext cx="1620957" cy="523220"/>
          </a:xfrm>
          <a:prstGeom prst="rect">
            <a:avLst/>
          </a:prstGeom>
        </p:spPr>
        <p:txBody>
          <a:bodyPr wrap="none">
            <a:spAutoFit/>
          </a:bodyPr>
          <a:lstStyle/>
          <a:p>
            <a:pPr algn="ctr" defTabSz="1219200" fontAlgn="base">
              <a:spcBef>
                <a:spcPct val="0"/>
              </a:spcBef>
              <a:spcAft>
                <a:spcPct val="0"/>
              </a:spcAft>
            </a:pPr>
            <a:r>
              <a:rPr lang="zh-CN" altLang="en-US" sz="2800" b="1" dirty="0">
                <a:latin typeface="微软雅黑" panose="020B0503020204020204" pitchFamily="34" charset="-122"/>
                <a:ea typeface="微软雅黑" panose="020B0503020204020204" pitchFamily="34" charset="-122"/>
              </a:rPr>
              <a:t>问题举例</a:t>
            </a:r>
            <a:endParaRPr lang="en-US" altLang="zh-CN" sz="2800" b="1" dirty="0">
              <a:latin typeface="微软雅黑" panose="020B0503020204020204" pitchFamily="34" charset="-122"/>
              <a:ea typeface="微软雅黑" panose="020B0503020204020204" pitchFamily="34" charset="-122"/>
            </a:endParaRPr>
          </a:p>
        </p:txBody>
      </p:sp>
      <p:sp>
        <p:nvSpPr>
          <p:cNvPr id="5" name="矩形 4"/>
          <p:cNvSpPr/>
          <p:nvPr/>
        </p:nvSpPr>
        <p:spPr>
          <a:xfrm>
            <a:off x="6875032" y="5238572"/>
            <a:ext cx="3764027" cy="523220"/>
          </a:xfrm>
          <a:prstGeom prst="rect">
            <a:avLst/>
          </a:prstGeom>
        </p:spPr>
        <p:txBody>
          <a:bodyPr wrap="square">
            <a:spAutoFit/>
          </a:bodyPr>
          <a:lstStyle/>
          <a:p>
            <a:pPr algn="ctr" defTabSz="1219200" fontAlgn="base">
              <a:spcBef>
                <a:spcPct val="0"/>
              </a:spcBef>
              <a:spcAft>
                <a:spcPct val="0"/>
              </a:spcAft>
            </a:pPr>
            <a:r>
              <a:rPr lang="zh-CN" altLang="en-US" sz="2800" b="1" dirty="0">
                <a:latin typeface="微软雅黑" panose="020B0503020204020204" pitchFamily="34" charset="-122"/>
                <a:ea typeface="微软雅黑" panose="020B0503020204020204" pitchFamily="34" charset="-122"/>
              </a:rPr>
              <a:t>解决方案方向参考</a:t>
            </a:r>
            <a:endParaRPr lang="en-US" altLang="zh-CN" sz="2800" b="1" dirty="0">
              <a:latin typeface="微软雅黑" panose="020B0503020204020204" pitchFamily="34" charset="-122"/>
              <a:ea typeface="微软雅黑" panose="020B0503020204020204" pitchFamily="34" charset="-122"/>
            </a:endParaRPr>
          </a:p>
        </p:txBody>
      </p:sp>
      <p:sp>
        <p:nvSpPr>
          <p:cNvPr id="6" name="矩形 5"/>
          <p:cNvSpPr/>
          <p:nvPr/>
        </p:nvSpPr>
        <p:spPr>
          <a:xfrm>
            <a:off x="742950" y="618947"/>
            <a:ext cx="960541" cy="3984189"/>
          </a:xfrm>
          <a:prstGeom prst="rect">
            <a:avLst/>
          </a:prstGeom>
          <a:solidFill>
            <a:srgbClr val="00B050"/>
          </a:solidFill>
          <a:ln>
            <a:no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latin typeface="微软雅黑" panose="020B0503020204020204" pitchFamily="34" charset="-122"/>
                <a:ea typeface="微软雅黑" panose="020B0503020204020204" pitchFamily="34" charset="-122"/>
              </a:rPr>
              <a:t>团队</a:t>
            </a:r>
            <a:endParaRPr lang="zh-CN" altLang="en-US" sz="3200" b="1" dirty="0">
              <a:latin typeface="微软雅黑" panose="020B0503020204020204" pitchFamily="34" charset="-122"/>
              <a:ea typeface="微软雅黑" panose="020B0503020204020204" pitchFamily="34" charset="-122"/>
            </a:endParaRPr>
          </a:p>
        </p:txBody>
      </p:sp>
      <p:sp>
        <p:nvSpPr>
          <p:cNvPr id="7" name="箭头: 虚尾 6"/>
          <p:cNvSpPr/>
          <p:nvPr/>
        </p:nvSpPr>
        <p:spPr>
          <a:xfrm>
            <a:off x="2548594" y="618947"/>
            <a:ext cx="8772524" cy="250030"/>
          </a:xfrm>
          <a:prstGeom prst="stripedRightArrow">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圆角 21"/>
          <p:cNvSpPr/>
          <p:nvPr/>
        </p:nvSpPr>
        <p:spPr>
          <a:xfrm>
            <a:off x="2774398" y="896187"/>
            <a:ext cx="1350169" cy="1271587"/>
          </a:xfrm>
          <a:prstGeom prst="roundRect">
            <a:avLst>
              <a:gd name="adj" fmla="val 50000"/>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组织架构</a:t>
            </a:r>
            <a:endParaRPr lang="zh-CN" altLang="en-US" sz="2800" b="1" dirty="0">
              <a:latin typeface="微软雅黑" panose="020B0503020204020204" pitchFamily="34" charset="-122"/>
              <a:ea typeface="微软雅黑" panose="020B0503020204020204" pitchFamily="34" charset="-122"/>
            </a:endParaRPr>
          </a:p>
        </p:txBody>
      </p:sp>
      <p:sp>
        <p:nvSpPr>
          <p:cNvPr id="23" name="矩形: 圆角 22"/>
          <p:cNvSpPr/>
          <p:nvPr/>
        </p:nvSpPr>
        <p:spPr>
          <a:xfrm>
            <a:off x="4520389" y="896187"/>
            <a:ext cx="1350169" cy="1271587"/>
          </a:xfrm>
          <a:prstGeom prst="roundRect">
            <a:avLst>
              <a:gd name="adj" fmla="val 50000"/>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团队管理</a:t>
            </a:r>
            <a:endParaRPr lang="zh-CN" altLang="en-US" sz="2800" b="1" dirty="0">
              <a:latin typeface="微软雅黑" panose="020B0503020204020204" pitchFamily="34" charset="-122"/>
              <a:ea typeface="微软雅黑" panose="020B0503020204020204" pitchFamily="34" charset="-122"/>
            </a:endParaRPr>
          </a:p>
        </p:txBody>
      </p:sp>
      <p:sp>
        <p:nvSpPr>
          <p:cNvPr id="24" name="矩形: 圆角 23"/>
          <p:cNvSpPr/>
          <p:nvPr/>
        </p:nvSpPr>
        <p:spPr>
          <a:xfrm>
            <a:off x="6266380" y="896186"/>
            <a:ext cx="1350169" cy="1271587"/>
          </a:xfrm>
          <a:prstGeom prst="roundRect">
            <a:avLst>
              <a:gd name="adj" fmla="val 50000"/>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团队建设</a:t>
            </a:r>
            <a:endParaRPr lang="zh-CN" altLang="en-US" sz="2800" b="1" dirty="0">
              <a:latin typeface="微软雅黑" panose="020B0503020204020204" pitchFamily="34" charset="-122"/>
              <a:ea typeface="微软雅黑" panose="020B0503020204020204" pitchFamily="34" charset="-122"/>
            </a:endParaRPr>
          </a:p>
        </p:txBody>
      </p:sp>
      <p:sp>
        <p:nvSpPr>
          <p:cNvPr id="25" name="矩形: 圆角 24"/>
          <p:cNvSpPr/>
          <p:nvPr/>
        </p:nvSpPr>
        <p:spPr>
          <a:xfrm>
            <a:off x="8012371" y="896186"/>
            <a:ext cx="1350169" cy="1271587"/>
          </a:xfrm>
          <a:prstGeom prst="roundRect">
            <a:avLst>
              <a:gd name="adj" fmla="val 50000"/>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团队激励</a:t>
            </a:r>
            <a:endParaRPr lang="zh-CN" altLang="en-US" sz="2800" b="1" dirty="0">
              <a:latin typeface="微软雅黑" panose="020B0503020204020204" pitchFamily="34" charset="-122"/>
              <a:ea typeface="微软雅黑" panose="020B0503020204020204" pitchFamily="34" charset="-122"/>
            </a:endParaRPr>
          </a:p>
        </p:txBody>
      </p:sp>
      <p:sp>
        <p:nvSpPr>
          <p:cNvPr id="26" name="矩形: 圆角 25"/>
          <p:cNvSpPr/>
          <p:nvPr/>
        </p:nvSpPr>
        <p:spPr>
          <a:xfrm>
            <a:off x="9758363" y="896185"/>
            <a:ext cx="1350169" cy="1271587"/>
          </a:xfrm>
          <a:prstGeom prst="roundRect">
            <a:avLst>
              <a:gd name="adj" fmla="val 50000"/>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团队</a:t>
            </a:r>
            <a:endParaRPr lang="en-US" altLang="zh-CN" sz="2800" b="1" dirty="0">
              <a:latin typeface="微软雅黑" panose="020B0503020204020204" pitchFamily="34" charset="-122"/>
              <a:ea typeface="微软雅黑" panose="020B0503020204020204" pitchFamily="34" charset="-122"/>
            </a:endParaRPr>
          </a:p>
          <a:p>
            <a:pPr algn="ctr"/>
            <a:r>
              <a:rPr lang="zh-CN" altLang="en-US" sz="2800" b="1" dirty="0">
                <a:latin typeface="微软雅黑" panose="020B0503020204020204" pitchFamily="34" charset="-122"/>
                <a:ea typeface="微软雅黑" panose="020B0503020204020204" pitchFamily="34" charset="-122"/>
              </a:rPr>
              <a:t>培训</a:t>
            </a:r>
            <a:endParaRPr lang="zh-CN" altLang="en-US" sz="2800" b="1" dirty="0">
              <a:latin typeface="微软雅黑" panose="020B0503020204020204" pitchFamily="34" charset="-122"/>
              <a:ea typeface="微软雅黑" panose="020B0503020204020204" pitchFamily="34"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5589157" y="5177017"/>
            <a:ext cx="5729945" cy="58477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2788686" y="5177016"/>
            <a:ext cx="2571749" cy="58477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圆角 1"/>
          <p:cNvSpPr/>
          <p:nvPr/>
        </p:nvSpPr>
        <p:spPr>
          <a:xfrm>
            <a:off x="2774398" y="2347734"/>
            <a:ext cx="2586037" cy="2707482"/>
          </a:xfrm>
          <a:prstGeom prst="roundRect">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b="1" dirty="0">
                <a:solidFill>
                  <a:schemeClr val="tx1"/>
                </a:solidFill>
                <a:latin typeface="微软雅黑" panose="020B0503020204020204" pitchFamily="34" charset="-122"/>
                <a:ea typeface="微软雅黑" panose="020B0503020204020204" pitchFamily="34" charset="-122"/>
              </a:rPr>
              <a:t>产品竞争优势不足</a:t>
            </a: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b="1" dirty="0">
                <a:solidFill>
                  <a:schemeClr val="tx1"/>
                </a:solidFill>
                <a:latin typeface="微软雅黑" panose="020B0503020204020204" pitchFamily="34" charset="-122"/>
                <a:ea typeface="微软雅黑" panose="020B0503020204020204" pitchFamily="34" charset="-122"/>
              </a:rPr>
              <a:t>产品管理混乱</a:t>
            </a: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b="1" dirty="0">
                <a:solidFill>
                  <a:schemeClr val="tx1"/>
                </a:solidFill>
                <a:latin typeface="微软雅黑" panose="020B0503020204020204" pitchFamily="34" charset="-122"/>
                <a:ea typeface="微软雅黑" panose="020B0503020204020204" pitchFamily="34" charset="-122"/>
              </a:rPr>
              <a:t>没有突出的爆款产品</a:t>
            </a: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b="1" dirty="0">
                <a:solidFill>
                  <a:schemeClr val="tx1"/>
                </a:solidFill>
                <a:latin typeface="微软雅黑" panose="020B0503020204020204" pitchFamily="34" charset="-122"/>
                <a:ea typeface="微软雅黑" panose="020B0503020204020204" pitchFamily="34" charset="-122"/>
              </a:rPr>
              <a:t>新产品开发不利</a:t>
            </a: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b="1" dirty="0">
                <a:solidFill>
                  <a:schemeClr val="tx1"/>
                </a:solidFill>
                <a:latin typeface="微软雅黑" panose="020B0503020204020204" pitchFamily="34" charset="-122"/>
                <a:ea typeface="微软雅黑" panose="020B0503020204020204" pitchFamily="34" charset="-122"/>
              </a:rPr>
              <a:t>产品配套营销手段单一</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3" name="矩形: 圆角 2"/>
          <p:cNvSpPr/>
          <p:nvPr/>
        </p:nvSpPr>
        <p:spPr>
          <a:xfrm>
            <a:off x="5591172" y="2347734"/>
            <a:ext cx="5729945" cy="2707482"/>
          </a:xfrm>
          <a:prstGeom prst="roundRect">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产品分类管理，推广产品、品牌产品、促销产品、基础产品、爆款产品，要有清晰的分类和策略</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每一类产品的卖点或者特点挖掘，制定详细的产品明细表格</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选择一款有竞争力的，重点突破，形成爆款策略</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专人负责新产品的研发和上市工作，研究行业，品类发展趋势，用户升级，产业升级分析，把握行业的发展规律和趋势</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产品营销要有营销工具，推广手册，视频资料，促销礼品等配套营销工具，物料的方法。</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4" name="矩形 3"/>
          <p:cNvSpPr/>
          <p:nvPr/>
        </p:nvSpPr>
        <p:spPr>
          <a:xfrm>
            <a:off x="3301249" y="5204224"/>
            <a:ext cx="1620957" cy="523220"/>
          </a:xfrm>
          <a:prstGeom prst="rect">
            <a:avLst/>
          </a:prstGeom>
        </p:spPr>
        <p:txBody>
          <a:bodyPr wrap="none">
            <a:spAutoFit/>
          </a:bodyPr>
          <a:lstStyle/>
          <a:p>
            <a:pPr algn="ctr" defTabSz="1219200" fontAlgn="base">
              <a:spcBef>
                <a:spcPct val="0"/>
              </a:spcBef>
              <a:spcAft>
                <a:spcPct val="0"/>
              </a:spcAft>
            </a:pPr>
            <a:r>
              <a:rPr lang="zh-CN" altLang="en-US" sz="2800" b="1" dirty="0">
                <a:latin typeface="微软雅黑" panose="020B0503020204020204" pitchFamily="34" charset="-122"/>
                <a:ea typeface="微软雅黑" panose="020B0503020204020204" pitchFamily="34" charset="-122"/>
              </a:rPr>
              <a:t>问题举例</a:t>
            </a:r>
            <a:endParaRPr lang="en-US" altLang="zh-CN" sz="2800" b="1" dirty="0">
              <a:latin typeface="微软雅黑" panose="020B0503020204020204" pitchFamily="34" charset="-122"/>
              <a:ea typeface="微软雅黑" panose="020B0503020204020204" pitchFamily="34" charset="-122"/>
            </a:endParaRPr>
          </a:p>
        </p:txBody>
      </p:sp>
      <p:sp>
        <p:nvSpPr>
          <p:cNvPr id="5" name="矩形 4"/>
          <p:cNvSpPr/>
          <p:nvPr/>
        </p:nvSpPr>
        <p:spPr>
          <a:xfrm>
            <a:off x="6875032" y="5238572"/>
            <a:ext cx="3764027" cy="523220"/>
          </a:xfrm>
          <a:prstGeom prst="rect">
            <a:avLst/>
          </a:prstGeom>
        </p:spPr>
        <p:txBody>
          <a:bodyPr wrap="square">
            <a:spAutoFit/>
          </a:bodyPr>
          <a:lstStyle/>
          <a:p>
            <a:pPr algn="ctr" defTabSz="1219200" fontAlgn="base">
              <a:spcBef>
                <a:spcPct val="0"/>
              </a:spcBef>
              <a:spcAft>
                <a:spcPct val="0"/>
              </a:spcAft>
            </a:pPr>
            <a:r>
              <a:rPr lang="zh-CN" altLang="en-US" sz="2800" b="1" dirty="0">
                <a:latin typeface="微软雅黑" panose="020B0503020204020204" pitchFamily="34" charset="-122"/>
                <a:ea typeface="微软雅黑" panose="020B0503020204020204" pitchFamily="34" charset="-122"/>
              </a:rPr>
              <a:t>解决方案方向参考</a:t>
            </a:r>
            <a:endParaRPr lang="en-US" altLang="zh-CN" sz="2800" b="1" dirty="0">
              <a:latin typeface="微软雅黑" panose="020B0503020204020204" pitchFamily="34" charset="-122"/>
              <a:ea typeface="微软雅黑" panose="020B0503020204020204" pitchFamily="34" charset="-122"/>
            </a:endParaRPr>
          </a:p>
        </p:txBody>
      </p:sp>
      <p:sp>
        <p:nvSpPr>
          <p:cNvPr id="6" name="矩形 5"/>
          <p:cNvSpPr/>
          <p:nvPr/>
        </p:nvSpPr>
        <p:spPr>
          <a:xfrm>
            <a:off x="742950" y="618947"/>
            <a:ext cx="960541" cy="3984189"/>
          </a:xfrm>
          <a:prstGeom prst="rect">
            <a:avLst/>
          </a:prstGeom>
          <a:solidFill>
            <a:srgbClr val="0070C0"/>
          </a:solidFill>
          <a:ln>
            <a:no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latin typeface="微软雅黑" panose="020B0503020204020204" pitchFamily="34" charset="-122"/>
                <a:ea typeface="微软雅黑" panose="020B0503020204020204" pitchFamily="34" charset="-122"/>
              </a:rPr>
              <a:t>产品</a:t>
            </a:r>
            <a:endParaRPr lang="zh-CN" altLang="en-US" sz="3200" b="1" dirty="0">
              <a:latin typeface="微软雅黑" panose="020B0503020204020204" pitchFamily="34" charset="-122"/>
              <a:ea typeface="微软雅黑" panose="020B0503020204020204" pitchFamily="34" charset="-122"/>
            </a:endParaRPr>
          </a:p>
        </p:txBody>
      </p:sp>
      <p:sp>
        <p:nvSpPr>
          <p:cNvPr id="7" name="箭头: 虚尾 6"/>
          <p:cNvSpPr/>
          <p:nvPr/>
        </p:nvSpPr>
        <p:spPr>
          <a:xfrm>
            <a:off x="2548594" y="618947"/>
            <a:ext cx="8772524" cy="250030"/>
          </a:xfrm>
          <a:prstGeom prst="stripedRightArrow">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圆角 16"/>
          <p:cNvSpPr/>
          <p:nvPr/>
        </p:nvSpPr>
        <p:spPr>
          <a:xfrm>
            <a:off x="2807615" y="930534"/>
            <a:ext cx="1350169" cy="1271587"/>
          </a:xfrm>
          <a:prstGeom prst="roundRect">
            <a:avLst>
              <a:gd name="adj" fmla="val 0"/>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产品定位</a:t>
            </a:r>
            <a:endParaRPr lang="zh-CN" altLang="en-US" sz="3600" b="1" dirty="0">
              <a:latin typeface="微软雅黑" panose="020B0503020204020204" pitchFamily="34" charset="-122"/>
              <a:ea typeface="微软雅黑" panose="020B0503020204020204" pitchFamily="34" charset="-122"/>
            </a:endParaRPr>
          </a:p>
        </p:txBody>
      </p:sp>
      <p:sp>
        <p:nvSpPr>
          <p:cNvPr id="18" name="矩形: 圆角 17"/>
          <p:cNvSpPr/>
          <p:nvPr/>
        </p:nvSpPr>
        <p:spPr>
          <a:xfrm>
            <a:off x="4553606" y="930534"/>
            <a:ext cx="1350169" cy="1271587"/>
          </a:xfrm>
          <a:prstGeom prst="roundRect">
            <a:avLst>
              <a:gd name="adj" fmla="val 0"/>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产品策略</a:t>
            </a:r>
            <a:endParaRPr lang="zh-CN" altLang="en-US" sz="3600" b="1" dirty="0">
              <a:latin typeface="微软雅黑" panose="020B0503020204020204" pitchFamily="34" charset="-122"/>
              <a:ea typeface="微软雅黑" panose="020B0503020204020204" pitchFamily="34" charset="-122"/>
            </a:endParaRPr>
          </a:p>
        </p:txBody>
      </p:sp>
      <p:sp>
        <p:nvSpPr>
          <p:cNvPr id="19" name="矩形: 圆角 18"/>
          <p:cNvSpPr/>
          <p:nvPr/>
        </p:nvSpPr>
        <p:spPr>
          <a:xfrm>
            <a:off x="6299597" y="930533"/>
            <a:ext cx="1350169" cy="1271587"/>
          </a:xfrm>
          <a:prstGeom prst="roundRect">
            <a:avLst>
              <a:gd name="adj" fmla="val 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产品活动</a:t>
            </a:r>
            <a:endParaRPr lang="zh-CN" altLang="en-US" sz="3600" b="1" dirty="0">
              <a:latin typeface="微软雅黑" panose="020B0503020204020204" pitchFamily="34" charset="-122"/>
              <a:ea typeface="微软雅黑" panose="020B0503020204020204" pitchFamily="34" charset="-122"/>
            </a:endParaRPr>
          </a:p>
        </p:txBody>
      </p:sp>
      <p:sp>
        <p:nvSpPr>
          <p:cNvPr id="20" name="矩形: 圆角 19"/>
          <p:cNvSpPr/>
          <p:nvPr/>
        </p:nvSpPr>
        <p:spPr>
          <a:xfrm>
            <a:off x="8045588" y="930533"/>
            <a:ext cx="1350169" cy="1271587"/>
          </a:xfrm>
          <a:prstGeom prst="roundRect">
            <a:avLst>
              <a:gd name="adj" fmla="val 0"/>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产品管理</a:t>
            </a:r>
            <a:endParaRPr lang="zh-CN" altLang="en-US" sz="3600" b="1" dirty="0">
              <a:latin typeface="微软雅黑" panose="020B0503020204020204" pitchFamily="34" charset="-122"/>
              <a:ea typeface="微软雅黑" panose="020B0503020204020204" pitchFamily="34" charset="-122"/>
            </a:endParaRPr>
          </a:p>
        </p:txBody>
      </p:sp>
      <p:sp>
        <p:nvSpPr>
          <p:cNvPr id="21" name="矩形: 圆角 20"/>
          <p:cNvSpPr/>
          <p:nvPr/>
        </p:nvSpPr>
        <p:spPr>
          <a:xfrm>
            <a:off x="9791580" y="930532"/>
            <a:ext cx="1350169" cy="1271587"/>
          </a:xfrm>
          <a:prstGeom prst="roundRect">
            <a:avLst>
              <a:gd name="adj" fmla="val 0"/>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产品升级</a:t>
            </a:r>
            <a:endParaRPr lang="zh-CN" altLang="en-US" sz="3600" b="1" dirty="0">
              <a:latin typeface="微软雅黑" panose="020B0503020204020204" pitchFamily="34" charset="-122"/>
              <a:ea typeface="微软雅黑" panose="020B0503020204020204" pitchFamily="34"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5589157" y="5177017"/>
            <a:ext cx="5729945" cy="58477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2788686" y="5177016"/>
            <a:ext cx="2571749" cy="58477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圆角 1"/>
          <p:cNvSpPr/>
          <p:nvPr/>
        </p:nvSpPr>
        <p:spPr>
          <a:xfrm>
            <a:off x="2774398" y="2347734"/>
            <a:ext cx="2586037" cy="2707482"/>
          </a:xfrm>
          <a:prstGeom prst="roundRect">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endParaRPr lang="en-US" altLang="zh-CN" sz="1400" b="1"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营销体系不健全</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日常管理不够清晰</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管理工具缺乏</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缺乏有效的管理监管体系</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考核达不到效果</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3" name="矩形: 圆角 2"/>
          <p:cNvSpPr/>
          <p:nvPr/>
        </p:nvSpPr>
        <p:spPr>
          <a:xfrm>
            <a:off x="5591172" y="2347734"/>
            <a:ext cx="5729945" cy="2707482"/>
          </a:xfrm>
          <a:prstGeom prst="roundRect">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围绕营销目标达成清晰的营销策略和方法制定</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支持业绩达成的营销推广计划，营销工具，促销活动，线上线下活动推广，消费者用户互动，会员活动等</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从目标到营销，到落地营销服务，市场考核跟踪建立一套完整的营销体系</a:t>
            </a:r>
            <a:endParaRPr lang="en-US" altLang="zh-CN" sz="1400" dirty="0">
              <a:solidFill>
                <a:schemeClr val="tx1"/>
              </a:solidFill>
              <a:latin typeface="微软雅黑" panose="020B0503020204020204" pitchFamily="34" charset="-122"/>
              <a:ea typeface="微软雅黑" panose="020B0503020204020204" pitchFamily="34" charset="-122"/>
            </a:endParaRPr>
          </a:p>
          <a:p>
            <a:pPr marL="342900" indent="-342900">
              <a:buFont typeface="+mj-lt"/>
              <a:buAutoNum type="arabicPeriod"/>
            </a:pPr>
            <a:r>
              <a:rPr lang="zh-CN" altLang="en-US" sz="1400" dirty="0">
                <a:solidFill>
                  <a:schemeClr val="tx1"/>
                </a:solidFill>
                <a:latin typeface="微软雅黑" panose="020B0503020204020204" pitchFamily="34" charset="-122"/>
                <a:ea typeface="微软雅黑" panose="020B0503020204020204" pitchFamily="34" charset="-122"/>
              </a:rPr>
              <a:t>营销工作，业绩表现，渠道表现，市场活动，建立日跟踪，周跟踪，月跟踪等跟踪计划表，管理工具，专人负责</a:t>
            </a:r>
            <a:endParaRPr lang="en-US" altLang="zh-CN" sz="1400" dirty="0">
              <a:solidFill>
                <a:schemeClr val="tx1"/>
              </a:solidFill>
              <a:latin typeface="微软雅黑" panose="020B0503020204020204" pitchFamily="34" charset="-122"/>
              <a:ea typeface="微软雅黑" panose="020B0503020204020204" pitchFamily="34" charset="-122"/>
            </a:endParaRPr>
          </a:p>
          <a:p>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4" name="矩形 3"/>
          <p:cNvSpPr/>
          <p:nvPr/>
        </p:nvSpPr>
        <p:spPr>
          <a:xfrm>
            <a:off x="3301249" y="5204224"/>
            <a:ext cx="1620957" cy="523220"/>
          </a:xfrm>
          <a:prstGeom prst="rect">
            <a:avLst/>
          </a:prstGeom>
        </p:spPr>
        <p:txBody>
          <a:bodyPr wrap="none">
            <a:spAutoFit/>
          </a:bodyPr>
          <a:lstStyle/>
          <a:p>
            <a:pPr algn="ctr" defTabSz="1219200" fontAlgn="base">
              <a:spcBef>
                <a:spcPct val="0"/>
              </a:spcBef>
              <a:spcAft>
                <a:spcPct val="0"/>
              </a:spcAft>
            </a:pPr>
            <a:r>
              <a:rPr lang="zh-CN" altLang="en-US" sz="2800" b="1" dirty="0">
                <a:latin typeface="微软雅黑" panose="020B0503020204020204" pitchFamily="34" charset="-122"/>
                <a:ea typeface="微软雅黑" panose="020B0503020204020204" pitchFamily="34" charset="-122"/>
              </a:rPr>
              <a:t>问题举例</a:t>
            </a:r>
            <a:endParaRPr lang="en-US" altLang="zh-CN" sz="2800" b="1" dirty="0">
              <a:latin typeface="微软雅黑" panose="020B0503020204020204" pitchFamily="34" charset="-122"/>
              <a:ea typeface="微软雅黑" panose="020B0503020204020204" pitchFamily="34" charset="-122"/>
            </a:endParaRPr>
          </a:p>
        </p:txBody>
      </p:sp>
      <p:sp>
        <p:nvSpPr>
          <p:cNvPr id="5" name="矩形 4"/>
          <p:cNvSpPr/>
          <p:nvPr/>
        </p:nvSpPr>
        <p:spPr>
          <a:xfrm>
            <a:off x="6875032" y="5238572"/>
            <a:ext cx="3764027" cy="523220"/>
          </a:xfrm>
          <a:prstGeom prst="rect">
            <a:avLst/>
          </a:prstGeom>
        </p:spPr>
        <p:txBody>
          <a:bodyPr wrap="square">
            <a:spAutoFit/>
          </a:bodyPr>
          <a:lstStyle/>
          <a:p>
            <a:pPr algn="ctr" defTabSz="1219200" fontAlgn="base">
              <a:spcBef>
                <a:spcPct val="0"/>
              </a:spcBef>
              <a:spcAft>
                <a:spcPct val="0"/>
              </a:spcAft>
            </a:pPr>
            <a:r>
              <a:rPr lang="zh-CN" altLang="en-US" sz="2800" b="1" dirty="0">
                <a:latin typeface="微软雅黑" panose="020B0503020204020204" pitchFamily="34" charset="-122"/>
                <a:ea typeface="微软雅黑" panose="020B0503020204020204" pitchFamily="34" charset="-122"/>
              </a:rPr>
              <a:t>解决方案方向参考</a:t>
            </a:r>
            <a:endParaRPr lang="en-US" altLang="zh-CN" sz="2800" b="1" dirty="0">
              <a:latin typeface="微软雅黑" panose="020B0503020204020204" pitchFamily="34" charset="-122"/>
              <a:ea typeface="微软雅黑" panose="020B0503020204020204" pitchFamily="34" charset="-122"/>
            </a:endParaRPr>
          </a:p>
        </p:txBody>
      </p:sp>
      <p:sp>
        <p:nvSpPr>
          <p:cNvPr id="6" name="矩形 5"/>
          <p:cNvSpPr/>
          <p:nvPr/>
        </p:nvSpPr>
        <p:spPr>
          <a:xfrm>
            <a:off x="742950" y="618947"/>
            <a:ext cx="960541" cy="3984189"/>
          </a:xfrm>
          <a:prstGeom prst="rect">
            <a:avLst/>
          </a:prstGeom>
          <a:solidFill>
            <a:schemeClr val="accent1">
              <a:lumMod val="25000"/>
            </a:schemeClr>
          </a:solidFill>
          <a:ln>
            <a:no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latin typeface="微软雅黑" panose="020B0503020204020204" pitchFamily="34" charset="-122"/>
                <a:ea typeface="微软雅黑" panose="020B0503020204020204" pitchFamily="34" charset="-122"/>
              </a:rPr>
              <a:t>营销</a:t>
            </a:r>
            <a:endParaRPr lang="zh-CN" altLang="en-US" sz="3200" b="1" dirty="0">
              <a:latin typeface="微软雅黑" panose="020B0503020204020204" pitchFamily="34" charset="-122"/>
              <a:ea typeface="微软雅黑" panose="020B0503020204020204" pitchFamily="34" charset="-122"/>
            </a:endParaRPr>
          </a:p>
        </p:txBody>
      </p:sp>
      <p:sp>
        <p:nvSpPr>
          <p:cNvPr id="7" name="箭头: 虚尾 6"/>
          <p:cNvSpPr/>
          <p:nvPr/>
        </p:nvSpPr>
        <p:spPr>
          <a:xfrm>
            <a:off x="2548594" y="618947"/>
            <a:ext cx="8772524" cy="250030"/>
          </a:xfrm>
          <a:prstGeom prst="stripedRightArrow">
            <a:avLst/>
          </a:prstGeom>
          <a:solidFill>
            <a:schemeClr val="accent1">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圆角 21"/>
          <p:cNvSpPr/>
          <p:nvPr/>
        </p:nvSpPr>
        <p:spPr>
          <a:xfrm>
            <a:off x="2788686" y="896187"/>
            <a:ext cx="1350169" cy="1271587"/>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营销策略</a:t>
            </a:r>
            <a:endParaRPr lang="zh-CN" altLang="en-US" sz="3600" b="1" dirty="0">
              <a:latin typeface="微软雅黑" panose="020B0503020204020204" pitchFamily="34" charset="-122"/>
              <a:ea typeface="微软雅黑" panose="020B0503020204020204" pitchFamily="34" charset="-122"/>
            </a:endParaRPr>
          </a:p>
        </p:txBody>
      </p:sp>
      <p:sp>
        <p:nvSpPr>
          <p:cNvPr id="23" name="矩形: 圆角 22"/>
          <p:cNvSpPr/>
          <p:nvPr/>
        </p:nvSpPr>
        <p:spPr>
          <a:xfrm>
            <a:off x="4534677" y="896187"/>
            <a:ext cx="1350169" cy="1271587"/>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营销推广</a:t>
            </a:r>
            <a:endParaRPr lang="zh-CN" altLang="en-US" sz="3600" b="1" dirty="0">
              <a:latin typeface="微软雅黑" panose="020B0503020204020204" pitchFamily="34" charset="-122"/>
              <a:ea typeface="微软雅黑" panose="020B0503020204020204" pitchFamily="34" charset="-122"/>
            </a:endParaRPr>
          </a:p>
        </p:txBody>
      </p:sp>
      <p:sp>
        <p:nvSpPr>
          <p:cNvPr id="24" name="矩形: 圆角 23"/>
          <p:cNvSpPr/>
          <p:nvPr/>
        </p:nvSpPr>
        <p:spPr>
          <a:xfrm>
            <a:off x="6280668" y="896186"/>
            <a:ext cx="1350169" cy="1271587"/>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营销体系</a:t>
            </a:r>
            <a:endParaRPr lang="zh-CN" altLang="en-US" sz="3600" b="1" dirty="0">
              <a:latin typeface="微软雅黑" panose="020B0503020204020204" pitchFamily="34" charset="-122"/>
              <a:ea typeface="微软雅黑" panose="020B0503020204020204" pitchFamily="34" charset="-122"/>
            </a:endParaRPr>
          </a:p>
        </p:txBody>
      </p:sp>
      <p:sp>
        <p:nvSpPr>
          <p:cNvPr id="25" name="矩形: 圆角 24"/>
          <p:cNvSpPr/>
          <p:nvPr/>
        </p:nvSpPr>
        <p:spPr>
          <a:xfrm>
            <a:off x="8026659" y="896186"/>
            <a:ext cx="1350169" cy="1271587"/>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营销考核</a:t>
            </a:r>
            <a:endParaRPr lang="zh-CN" altLang="en-US" sz="3600" b="1" dirty="0">
              <a:latin typeface="微软雅黑" panose="020B0503020204020204" pitchFamily="34" charset="-122"/>
              <a:ea typeface="微软雅黑" panose="020B0503020204020204" pitchFamily="34" charset="-122"/>
            </a:endParaRPr>
          </a:p>
        </p:txBody>
      </p:sp>
      <p:sp>
        <p:nvSpPr>
          <p:cNvPr id="26" name="矩形: 圆角 25"/>
          <p:cNvSpPr/>
          <p:nvPr/>
        </p:nvSpPr>
        <p:spPr>
          <a:xfrm>
            <a:off x="9772651" y="896185"/>
            <a:ext cx="1350169" cy="1271587"/>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pitchFamily="34" charset="-122"/>
                <a:ea typeface="微软雅黑" panose="020B0503020204020204" pitchFamily="34" charset="-122"/>
              </a:rPr>
              <a:t>营销</a:t>
            </a:r>
            <a:endParaRPr lang="en-US" altLang="zh-CN" sz="3600" b="1" dirty="0">
              <a:latin typeface="微软雅黑" panose="020B0503020204020204" pitchFamily="34" charset="-122"/>
              <a:ea typeface="微软雅黑" panose="020B0503020204020204" pitchFamily="34" charset="-122"/>
            </a:endParaRPr>
          </a:p>
          <a:p>
            <a:pPr algn="ctr"/>
            <a:r>
              <a:rPr lang="zh-CN" altLang="en-US" sz="3600" b="1" dirty="0">
                <a:latin typeface="微软雅黑" panose="020B0503020204020204" pitchFamily="34" charset="-122"/>
                <a:ea typeface="微软雅黑" panose="020B0503020204020204" pitchFamily="34" charset="-122"/>
              </a:rPr>
              <a:t>活动</a:t>
            </a:r>
            <a:endParaRPr lang="zh-CN" altLang="en-US" sz="3600" b="1" dirty="0">
              <a:latin typeface="微软雅黑" panose="020B0503020204020204" pitchFamily="34" charset="-122"/>
              <a:ea typeface="微软雅黑" panose="020B0503020204020204" pitchFamily="34"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749564" y="2107408"/>
            <a:ext cx="10850033" cy="1157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algn="ctr" defTabSz="1219200" fontAlgn="base">
              <a:spcBef>
                <a:spcPct val="0"/>
              </a:spcBef>
              <a:spcAft>
                <a:spcPct val="0"/>
              </a:spcAft>
            </a:pPr>
            <a:r>
              <a:rPr lang="zh-CN" altLang="en-US" sz="4400" b="0" dirty="0">
                <a:solidFill>
                  <a:schemeClr val="tx1"/>
                </a:solidFill>
                <a:latin typeface="造字工房言宋（非商用）常规体" pitchFamily="50" charset="-122"/>
                <a:ea typeface="造字工房言宋（非商用）常规体" pitchFamily="50" charset="-122"/>
              </a:rPr>
              <a:t>如何找到解决方案</a:t>
            </a:r>
            <a:endParaRPr lang="zh-CN" altLang="en-US" sz="4400" b="0" dirty="0">
              <a:solidFill>
                <a:schemeClr val="tx1"/>
              </a:solidFill>
              <a:latin typeface="造字工房言宋（非商用）常规体" pitchFamily="50" charset="-122"/>
              <a:ea typeface="造字工房言宋（非商用）常规体" pitchFamily="50" charset="-122"/>
            </a:endParaRPr>
          </a:p>
        </p:txBody>
      </p:sp>
      <p:sp>
        <p:nvSpPr>
          <p:cNvPr id="3" name="矩形 2"/>
          <p:cNvSpPr/>
          <p:nvPr/>
        </p:nvSpPr>
        <p:spPr>
          <a:xfrm>
            <a:off x="2925901" y="3762742"/>
            <a:ext cx="6340197" cy="961289"/>
          </a:xfrm>
          <a:prstGeom prst="rect">
            <a:avLst/>
          </a:prstGeom>
        </p:spPr>
        <p:txBody>
          <a:bodyPr wrap="none">
            <a:spAutoFit/>
          </a:bodyPr>
          <a:lstStyle/>
          <a:p>
            <a:pPr algn="ctr" defTabSz="1219200" fontAlgn="base">
              <a:lnSpc>
                <a:spcPct val="150000"/>
              </a:lnSpc>
              <a:spcBef>
                <a:spcPct val="0"/>
              </a:spcBef>
              <a:spcAft>
                <a:spcPct val="0"/>
              </a:spcAft>
            </a:pPr>
            <a:r>
              <a:rPr lang="zh-CN" altLang="en-US" sz="2000" b="1" dirty="0">
                <a:solidFill>
                  <a:srgbClr val="002060"/>
                </a:solidFill>
                <a:latin typeface="微软雅黑" panose="020B0503020204020204" pitchFamily="34" charset="-122"/>
                <a:ea typeface="微软雅黑" panose="020B0503020204020204" pitchFamily="34" charset="-122"/>
              </a:rPr>
              <a:t>科学梳理，找到真正的病因，然后针对病因，有效治疗</a:t>
            </a:r>
            <a:endParaRPr lang="en-US" altLang="zh-CN" sz="2000" b="1" dirty="0">
              <a:solidFill>
                <a:srgbClr val="002060"/>
              </a:solidFill>
              <a:latin typeface="微软雅黑" panose="020B0503020204020204" pitchFamily="34" charset="-122"/>
              <a:ea typeface="微软雅黑" panose="020B0503020204020204" pitchFamily="34" charset="-122"/>
            </a:endParaRPr>
          </a:p>
          <a:p>
            <a:pPr algn="ctr" defTabSz="1219200" fontAlgn="base">
              <a:lnSpc>
                <a:spcPct val="150000"/>
              </a:lnSpc>
              <a:spcBef>
                <a:spcPct val="0"/>
              </a:spcBef>
              <a:spcAft>
                <a:spcPct val="0"/>
              </a:spcAft>
            </a:pPr>
            <a:r>
              <a:rPr lang="zh-CN" altLang="en-US" sz="2000" b="1" dirty="0">
                <a:solidFill>
                  <a:srgbClr val="002060"/>
                </a:solidFill>
                <a:latin typeface="微软雅黑" panose="020B0503020204020204" pitchFamily="34" charset="-122"/>
                <a:ea typeface="微软雅黑" panose="020B0503020204020204" pitchFamily="34" charset="-122"/>
              </a:rPr>
              <a:t>解决方案的核心是有效，可执行</a:t>
            </a:r>
            <a:endParaRPr lang="en-US" altLang="zh-CN" sz="2000" b="1" dirty="0">
              <a:solidFill>
                <a:srgbClr val="00206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文本框 1"/>
          <p:cNvSpPr txBox="1"/>
          <p:nvPr/>
        </p:nvSpPr>
        <p:spPr>
          <a:xfrm>
            <a:off x="1023984" y="1521804"/>
            <a:ext cx="10090107" cy="769441"/>
          </a:xfrm>
          <a:prstGeom prst="rect">
            <a:avLst/>
          </a:prstGeom>
          <a:solidFill>
            <a:srgbClr val="C0000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造字工房言宋（非商用）常规体" pitchFamily="50" charset="-122"/>
                <a:ea typeface="造字工房言宋（非商用）常规体" pitchFamily="50" charset="-122"/>
                <a:cs typeface="+mn-cs"/>
              </a:rPr>
              <a:t>如何构建营销体系</a:t>
            </a:r>
            <a:r>
              <a:rPr kumimoji="0" lang="en-US" altLang="zh-CN"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造字工房言宋（非商用）常规体" pitchFamily="50" charset="-122"/>
                <a:ea typeface="造字工房言宋（非商用）常规体" pitchFamily="50" charset="-122"/>
                <a:cs typeface="+mn-cs"/>
              </a:rPr>
              <a:t>3</a:t>
            </a:r>
            <a:r>
              <a:rPr kumimoji="0" lang="zh-CN" alt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造字工房言宋（非商用）常规体" pitchFamily="50" charset="-122"/>
                <a:ea typeface="造字工房言宋（非商用）常规体" pitchFamily="50" charset="-122"/>
                <a:cs typeface="+mn-cs"/>
              </a:rPr>
              <a:t>步骤</a:t>
            </a:r>
            <a:endParaRPr kumimoji="0" lang="zh-CN" alt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造字工房言宋（非商用）常规体" pitchFamily="50" charset="-122"/>
              <a:ea typeface="造字工房言宋（非商用）常规体" pitchFamily="50" charset="-122"/>
              <a:cs typeface="+mn-cs"/>
            </a:endParaRPr>
          </a:p>
        </p:txBody>
      </p:sp>
      <p:sp>
        <p:nvSpPr>
          <p:cNvPr id="3" name="矩形 2"/>
          <p:cNvSpPr/>
          <p:nvPr/>
        </p:nvSpPr>
        <p:spPr>
          <a:xfrm>
            <a:off x="2587661" y="2547181"/>
            <a:ext cx="2670201" cy="82519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1</a:t>
            </a:r>
            <a:r>
              <a:rPr kumimoji="0" lang="zh-CN" altLang="en-US" sz="2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、梳理分类</a:t>
            </a:r>
            <a:endParaRPr kumimoji="0" lang="zh-CN" altLang="en-US" sz="2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4" name="矩形 3"/>
          <p:cNvSpPr/>
          <p:nvPr/>
        </p:nvSpPr>
        <p:spPr>
          <a:xfrm>
            <a:off x="5340837" y="2547181"/>
            <a:ext cx="2893160" cy="82519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2</a:t>
            </a:r>
            <a:r>
              <a:rPr kumimoji="0" lang="zh-CN" altLang="en-US" sz="2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、分析总结</a:t>
            </a:r>
            <a:endParaRPr kumimoji="0" lang="zh-CN" altLang="en-US" sz="2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5" name="矩形 4"/>
          <p:cNvSpPr/>
          <p:nvPr/>
        </p:nvSpPr>
        <p:spPr>
          <a:xfrm>
            <a:off x="8316971" y="2547181"/>
            <a:ext cx="2798958" cy="82519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3</a:t>
            </a:r>
            <a:r>
              <a:rPr kumimoji="0" lang="zh-CN" altLang="en-US" sz="2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、解决方案</a:t>
            </a:r>
            <a:endParaRPr kumimoji="0" lang="zh-CN" altLang="en-US" sz="2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26" name="矩形: 圆角 25"/>
          <p:cNvSpPr/>
          <p:nvPr/>
        </p:nvSpPr>
        <p:spPr>
          <a:xfrm>
            <a:off x="2587660" y="3511101"/>
            <a:ext cx="2670202" cy="2005033"/>
          </a:xfrm>
          <a:prstGeom prst="roundRect">
            <a:avLst>
              <a:gd name="adj" fmla="val 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000" b="0" i="0" u="none" strike="noStrike" kern="1200" cap="none" spc="0" normalizeH="0" baseline="0" noProof="0" dirty="0">
                <a:ln>
                  <a:noFill/>
                </a:ln>
                <a:solidFill>
                  <a:srgbClr val="FFFFFF"/>
                </a:solidFill>
                <a:effectLst/>
                <a:uLnTx/>
                <a:uFillTx/>
                <a:latin typeface="方正剪纸简体" panose="03000509000000000000" pitchFamily="65" charset="-122"/>
                <a:ea typeface="方正剪纸简体" panose="03000509000000000000" pitchFamily="65" charset="-122"/>
                <a:cs typeface="+mn-cs"/>
              </a:rPr>
              <a:t>找到问题</a:t>
            </a:r>
            <a:endParaRPr kumimoji="0" lang="zh-CN" altLang="en-US" sz="4000" b="0" i="0" u="none" strike="noStrike" kern="1200" cap="none" spc="0" normalizeH="0" baseline="0" noProof="0" dirty="0">
              <a:ln>
                <a:noFill/>
              </a:ln>
              <a:solidFill>
                <a:srgbClr val="FFFFFF"/>
              </a:solidFill>
              <a:effectLst/>
              <a:uLnTx/>
              <a:uFillTx/>
              <a:latin typeface="方正剪纸简体" panose="03000509000000000000" pitchFamily="65" charset="-122"/>
              <a:ea typeface="方正剪纸简体" panose="03000509000000000000" pitchFamily="65" charset="-122"/>
              <a:cs typeface="+mn-cs"/>
            </a:endParaRPr>
          </a:p>
        </p:txBody>
      </p:sp>
      <p:sp>
        <p:nvSpPr>
          <p:cNvPr id="28" name="矩形: 圆角 27"/>
          <p:cNvSpPr/>
          <p:nvPr/>
        </p:nvSpPr>
        <p:spPr>
          <a:xfrm>
            <a:off x="5340836" y="3514822"/>
            <a:ext cx="2893160" cy="2001312"/>
          </a:xfrm>
          <a:prstGeom prst="roundRect">
            <a:avLst>
              <a:gd name="adj" fmla="val 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000" b="0" i="0" u="none" strike="noStrike" kern="1200" cap="none" spc="0" normalizeH="0" baseline="0" noProof="0" dirty="0">
                <a:ln>
                  <a:noFill/>
                </a:ln>
                <a:solidFill>
                  <a:srgbClr val="FFFFFF"/>
                </a:solidFill>
                <a:effectLst/>
                <a:uLnTx/>
                <a:uFillTx/>
                <a:latin typeface="方正剪纸简体" panose="03000509000000000000" pitchFamily="65" charset="-122"/>
                <a:ea typeface="方正剪纸简体" panose="03000509000000000000" pitchFamily="65" charset="-122"/>
                <a:cs typeface="+mn-cs"/>
              </a:rPr>
              <a:t>分析问题</a:t>
            </a:r>
            <a:endParaRPr kumimoji="0" lang="zh-CN" altLang="en-US" sz="4000" b="0" i="0" u="none" strike="noStrike" kern="1200" cap="none" spc="0" normalizeH="0" baseline="0" noProof="0" dirty="0">
              <a:ln>
                <a:noFill/>
              </a:ln>
              <a:solidFill>
                <a:srgbClr val="FFFFFF"/>
              </a:solidFill>
              <a:effectLst/>
              <a:uLnTx/>
              <a:uFillTx/>
              <a:latin typeface="方正剪纸简体" panose="03000509000000000000" pitchFamily="65" charset="-122"/>
              <a:ea typeface="方正剪纸简体" panose="03000509000000000000" pitchFamily="65" charset="-122"/>
              <a:cs typeface="+mn-cs"/>
            </a:endParaRPr>
          </a:p>
        </p:txBody>
      </p:sp>
      <p:sp>
        <p:nvSpPr>
          <p:cNvPr id="36" name="矩形: 圆角 35"/>
          <p:cNvSpPr/>
          <p:nvPr/>
        </p:nvSpPr>
        <p:spPr>
          <a:xfrm>
            <a:off x="8315133" y="3514821"/>
            <a:ext cx="2798958" cy="2001313"/>
          </a:xfrm>
          <a:prstGeom prst="roundRect">
            <a:avLst>
              <a:gd name="adj" fmla="val 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000" b="0" i="0" u="none" strike="noStrike" kern="1200" cap="none" spc="0" normalizeH="0" baseline="0" noProof="0" dirty="0">
                <a:ln>
                  <a:noFill/>
                </a:ln>
                <a:solidFill>
                  <a:srgbClr val="FFFFFF"/>
                </a:solidFill>
                <a:effectLst/>
                <a:uLnTx/>
                <a:uFillTx/>
                <a:latin typeface="方正剪纸简体" panose="03000509000000000000" pitchFamily="65" charset="-122"/>
                <a:ea typeface="方正剪纸简体" panose="03000509000000000000" pitchFamily="65" charset="-122"/>
                <a:cs typeface="+mn-cs"/>
              </a:rPr>
              <a:t>解决问题</a:t>
            </a:r>
            <a:endParaRPr kumimoji="0" lang="zh-CN" altLang="en-US" sz="4000" b="0" i="0" u="none" strike="noStrike" kern="1200" cap="none" spc="0" normalizeH="0" baseline="0" noProof="0" dirty="0">
              <a:ln>
                <a:noFill/>
              </a:ln>
              <a:solidFill>
                <a:srgbClr val="FFFFFF"/>
              </a:solidFill>
              <a:effectLst/>
              <a:uLnTx/>
              <a:uFillTx/>
              <a:latin typeface="方正剪纸简体" panose="03000509000000000000" pitchFamily="65" charset="-122"/>
              <a:ea typeface="方正剪纸简体" panose="03000509000000000000" pitchFamily="65" charset="-122"/>
              <a:cs typeface="+mn-cs"/>
            </a:endParaRPr>
          </a:p>
        </p:txBody>
      </p:sp>
      <p:sp>
        <p:nvSpPr>
          <p:cNvPr id="38" name="矩形 37"/>
          <p:cNvSpPr/>
          <p:nvPr/>
        </p:nvSpPr>
        <p:spPr>
          <a:xfrm>
            <a:off x="1023985" y="2547181"/>
            <a:ext cx="1406981" cy="82519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800" b="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方法</a:t>
            </a:r>
            <a:endParaRPr kumimoji="0" lang="zh-CN" altLang="en-US" sz="2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39" name="矩形: 圆角 38"/>
          <p:cNvSpPr/>
          <p:nvPr/>
        </p:nvSpPr>
        <p:spPr>
          <a:xfrm>
            <a:off x="1023984" y="3511101"/>
            <a:ext cx="1406982" cy="2005033"/>
          </a:xfrm>
          <a:prstGeom prst="roundRect">
            <a:avLst>
              <a:gd name="adj"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000" b="0" i="0" u="none" strike="noStrike" kern="1200" cap="none" spc="0" normalizeH="0" baseline="0" noProof="0" dirty="0">
                <a:ln>
                  <a:noFill/>
                </a:ln>
                <a:solidFill>
                  <a:srgbClr val="FFFFFF"/>
                </a:solidFill>
                <a:effectLst/>
                <a:uLnTx/>
                <a:uFillTx/>
                <a:latin typeface="方正剪纸简体" panose="03000509000000000000" pitchFamily="65" charset="-122"/>
                <a:ea typeface="方正剪纸简体" panose="03000509000000000000" pitchFamily="65" charset="-122"/>
                <a:cs typeface="+mn-cs"/>
              </a:rPr>
              <a:t>目的</a:t>
            </a:r>
            <a:endParaRPr kumimoji="0" lang="zh-CN" altLang="en-US" sz="4000" b="0" i="0" u="none" strike="noStrike" kern="1200" cap="none" spc="0" normalizeH="0" baseline="0" noProof="0" dirty="0">
              <a:ln>
                <a:noFill/>
              </a:ln>
              <a:solidFill>
                <a:srgbClr val="FFFFFF"/>
              </a:solidFill>
              <a:effectLst/>
              <a:uLnTx/>
              <a:uFillTx/>
              <a:latin typeface="方正剪纸简体" panose="03000509000000000000" pitchFamily="65" charset="-122"/>
              <a:ea typeface="方正剪纸简体" panose="03000509000000000000" pitchFamily="65" charset="-122"/>
              <a:cs typeface="+mn-c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C:\Users\Administrator\Desktop\扫码领课件.jpg扫码领课件"/>
          <p:cNvPicPr>
            <a:picLocks noChangeAspect="1"/>
          </p:cNvPicPr>
          <p:nvPr/>
        </p:nvPicPr>
        <p:blipFill>
          <a:blip r:embed="rId1"/>
          <a:srcRect/>
          <a:stretch>
            <a:fillRect/>
          </a:stretch>
        </p:blipFill>
        <p:spPr>
          <a:xfrm>
            <a:off x="1067118" y="635000"/>
            <a:ext cx="10057765" cy="558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0"/>
          <p:cNvSpPr>
            <a:spLocks noChangeArrowheads="1"/>
          </p:cNvSpPr>
          <p:nvPr/>
        </p:nvSpPr>
        <p:spPr bwMode="auto">
          <a:xfrm>
            <a:off x="670983" y="1827524"/>
            <a:ext cx="10850033" cy="2484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algn="ctr" defTabSz="1219200" fontAlgn="base">
              <a:spcBef>
                <a:spcPct val="0"/>
              </a:spcBef>
              <a:spcAft>
                <a:spcPct val="0"/>
              </a:spcAft>
            </a:pPr>
            <a:r>
              <a:rPr lang="zh-CN" altLang="en-US" sz="9600" dirty="0">
                <a:latin typeface="方正剪纸简体" panose="03000509000000000000" pitchFamily="65" charset="-122"/>
                <a:ea typeface="方正剪纸简体" panose="03000509000000000000" pitchFamily="65" charset="-122"/>
              </a:rPr>
              <a:t>第一步</a:t>
            </a:r>
            <a:endParaRPr lang="en-US" altLang="zh-CN" sz="9600" dirty="0">
              <a:latin typeface="方正剪纸简体" panose="03000509000000000000" pitchFamily="65" charset="-122"/>
              <a:ea typeface="方正剪纸简体" panose="03000509000000000000" pitchFamily="65" charset="-122"/>
            </a:endParaRPr>
          </a:p>
          <a:p>
            <a:pPr algn="ctr" defTabSz="1219200" fontAlgn="base">
              <a:spcBef>
                <a:spcPct val="0"/>
              </a:spcBef>
              <a:spcAft>
                <a:spcPct val="0"/>
              </a:spcAft>
            </a:pPr>
            <a:r>
              <a:rPr lang="zh-CN" altLang="en-US" sz="5400" dirty="0">
                <a:solidFill>
                  <a:srgbClr val="FFC000"/>
                </a:solidFill>
              </a:rPr>
              <a:t>如何做营销梳理</a:t>
            </a:r>
            <a:endParaRPr lang="zh-CN" altLang="en-US" sz="5400" dirty="0">
              <a:solidFill>
                <a:srgbClr val="FFC000"/>
              </a:solidFill>
            </a:endParaRPr>
          </a:p>
        </p:txBody>
      </p:sp>
      <p:sp>
        <p:nvSpPr>
          <p:cNvPr id="4" name="矩形 3"/>
          <p:cNvSpPr/>
          <p:nvPr/>
        </p:nvSpPr>
        <p:spPr>
          <a:xfrm>
            <a:off x="4216319" y="4452190"/>
            <a:ext cx="3759362" cy="461665"/>
          </a:xfrm>
          <a:prstGeom prst="rect">
            <a:avLst/>
          </a:prstGeom>
        </p:spPr>
        <p:txBody>
          <a:bodyPr wrap="none">
            <a:spAutoFit/>
          </a:bodyPr>
          <a:lstStyle/>
          <a:p>
            <a:pPr algn="ctr" defTabSz="1219200" fontAlgn="base">
              <a:spcBef>
                <a:spcPct val="0"/>
              </a:spcBef>
              <a:spcAft>
                <a:spcPct val="0"/>
              </a:spcAft>
            </a:pPr>
            <a:r>
              <a:rPr lang="zh-CN" altLang="en-US" sz="2400" b="1" dirty="0">
                <a:solidFill>
                  <a:schemeClr val="bg1"/>
                </a:solidFill>
                <a:latin typeface="方正楷体简体" panose="03000509000000000000" pitchFamily="65" charset="-122"/>
                <a:ea typeface="方正楷体简体" panose="03000509000000000000" pitchFamily="65" charset="-122"/>
              </a:rPr>
              <a:t>从</a:t>
            </a:r>
            <a:r>
              <a:rPr lang="en-US" altLang="zh-CN" sz="2400" b="1" dirty="0">
                <a:solidFill>
                  <a:schemeClr val="bg1"/>
                </a:solidFill>
                <a:latin typeface="方正楷体简体" panose="03000509000000000000" pitchFamily="65" charset="-122"/>
                <a:ea typeface="方正楷体简体" panose="03000509000000000000" pitchFamily="65" charset="-122"/>
              </a:rPr>
              <a:t>6</a:t>
            </a:r>
            <a:r>
              <a:rPr lang="zh-CN" altLang="en-US" sz="2400" b="1" dirty="0">
                <a:solidFill>
                  <a:schemeClr val="bg1"/>
                </a:solidFill>
                <a:latin typeface="方正楷体简体" panose="03000509000000000000" pitchFamily="65" charset="-122"/>
                <a:ea typeface="方正楷体简体" panose="03000509000000000000" pitchFamily="65" charset="-122"/>
              </a:rPr>
              <a:t>个模块对营销进行梳理</a:t>
            </a:r>
            <a:endParaRPr lang="zh-CN" altLang="en-US" sz="2400" b="1" dirty="0">
              <a:solidFill>
                <a:schemeClr val="bg1"/>
              </a:solidFill>
              <a:latin typeface="方正楷体简体" panose="03000509000000000000" pitchFamily="65" charset="-122"/>
              <a:ea typeface="方正楷体简体" panose="03000509000000000000" pitchFamily="65"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Line 2"/>
          <p:cNvSpPr>
            <a:spLocks noChangeShapeType="1"/>
          </p:cNvSpPr>
          <p:nvPr/>
        </p:nvSpPr>
        <p:spPr bwMode="auto">
          <a:xfrm>
            <a:off x="4271434" y="1411818"/>
            <a:ext cx="3841751" cy="5090583"/>
          </a:xfrm>
          <a:prstGeom prst="line">
            <a:avLst/>
          </a:prstGeom>
          <a:noFill/>
          <a:ln w="38100">
            <a:solidFill>
              <a:srgbClr val="5F5F5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1219200" fontAlgn="base">
              <a:spcBef>
                <a:spcPct val="0"/>
              </a:spcBef>
              <a:spcAft>
                <a:spcPct val="0"/>
              </a:spcAft>
            </a:pPr>
            <a:endParaRPr lang="zh-CN" altLang="en-US" sz="2400" b="1">
              <a:solidFill>
                <a:srgbClr val="000000"/>
              </a:solidFill>
              <a:latin typeface="Arial" panose="020B0604020202020204" pitchFamily="34" charset="0"/>
              <a:ea typeface="宋体" panose="02010600030101010101" pitchFamily="2" charset="-122"/>
            </a:endParaRPr>
          </a:p>
        </p:txBody>
      </p:sp>
      <p:sp>
        <p:nvSpPr>
          <p:cNvPr id="113667" name="Line 3"/>
          <p:cNvSpPr>
            <a:spLocks noChangeShapeType="1"/>
          </p:cNvSpPr>
          <p:nvPr/>
        </p:nvSpPr>
        <p:spPr bwMode="auto">
          <a:xfrm>
            <a:off x="2832101" y="3524251"/>
            <a:ext cx="6720417" cy="0"/>
          </a:xfrm>
          <a:prstGeom prst="line">
            <a:avLst/>
          </a:prstGeom>
          <a:noFill/>
          <a:ln w="38100">
            <a:solidFill>
              <a:srgbClr val="5F5F5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1219200" fontAlgn="base">
              <a:spcBef>
                <a:spcPct val="0"/>
              </a:spcBef>
              <a:spcAft>
                <a:spcPct val="0"/>
              </a:spcAft>
            </a:pPr>
            <a:endParaRPr lang="zh-CN" altLang="en-US" sz="2400" b="1">
              <a:solidFill>
                <a:srgbClr val="000000"/>
              </a:solidFill>
              <a:latin typeface="Arial" panose="020B0604020202020204" pitchFamily="34" charset="0"/>
              <a:ea typeface="宋体" panose="02010600030101010101" pitchFamily="2" charset="-122"/>
            </a:endParaRPr>
          </a:p>
        </p:txBody>
      </p:sp>
      <p:sp>
        <p:nvSpPr>
          <p:cNvPr id="113668" name="Line 4"/>
          <p:cNvSpPr>
            <a:spLocks noChangeShapeType="1"/>
          </p:cNvSpPr>
          <p:nvPr/>
        </p:nvSpPr>
        <p:spPr bwMode="auto">
          <a:xfrm flipV="1">
            <a:off x="3983567" y="838200"/>
            <a:ext cx="4224867" cy="5664200"/>
          </a:xfrm>
          <a:prstGeom prst="line">
            <a:avLst/>
          </a:prstGeom>
          <a:noFill/>
          <a:ln w="38100">
            <a:solidFill>
              <a:srgbClr val="5F5F5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1219200" fontAlgn="base">
              <a:spcBef>
                <a:spcPct val="0"/>
              </a:spcBef>
              <a:spcAft>
                <a:spcPct val="0"/>
              </a:spcAft>
            </a:pPr>
            <a:endParaRPr lang="zh-CN" altLang="en-US" sz="2400" b="1">
              <a:solidFill>
                <a:srgbClr val="000000"/>
              </a:solidFill>
              <a:latin typeface="Arial" panose="020B0604020202020204" pitchFamily="34" charset="0"/>
              <a:ea typeface="宋体" panose="02010600030101010101" pitchFamily="2" charset="-122"/>
            </a:endParaRPr>
          </a:p>
        </p:txBody>
      </p:sp>
      <p:sp>
        <p:nvSpPr>
          <p:cNvPr id="113669" name="Oval 5"/>
          <p:cNvSpPr>
            <a:spLocks noChangeArrowheads="1"/>
          </p:cNvSpPr>
          <p:nvPr/>
        </p:nvSpPr>
        <p:spPr bwMode="auto">
          <a:xfrm>
            <a:off x="4561418" y="2209800"/>
            <a:ext cx="3166533" cy="3073400"/>
          </a:xfrm>
          <a:prstGeom prst="ellipse">
            <a:avLst/>
          </a:prstGeom>
          <a:solidFill>
            <a:srgbClr val="C00000"/>
          </a:solidFill>
          <a:ln w="38100">
            <a:solidFill>
              <a:schemeClr val="bg1"/>
            </a:solidFill>
            <a:round/>
          </a:ln>
          <a:effectLst/>
        </p:spPr>
        <p:txBody>
          <a:bodyPr wrap="none" anchor="ctr"/>
          <a:lstStyle/>
          <a:p>
            <a:pPr algn="ctr" defTabSz="1219200" fontAlgn="base">
              <a:spcBef>
                <a:spcPct val="0"/>
              </a:spcBef>
              <a:spcAft>
                <a:spcPct val="0"/>
              </a:spcAft>
            </a:pPr>
            <a:endParaRPr lang="zh-CN" altLang="en-US" sz="2400" b="1" dirty="0">
              <a:solidFill>
                <a:schemeClr val="bg1"/>
              </a:solidFill>
              <a:latin typeface="Arial" panose="020B0604020202020204" pitchFamily="34" charset="0"/>
              <a:ea typeface="宋体" panose="02010600030101010101" pitchFamily="2" charset="-122"/>
            </a:endParaRPr>
          </a:p>
        </p:txBody>
      </p:sp>
      <p:sp>
        <p:nvSpPr>
          <p:cNvPr id="113673" name="Text Box 9"/>
          <p:cNvSpPr txBox="1">
            <a:spLocks noChangeArrowheads="1"/>
          </p:cNvSpPr>
          <p:nvPr/>
        </p:nvSpPr>
        <p:spPr bwMode="auto">
          <a:xfrm>
            <a:off x="4656668" y="1445684"/>
            <a:ext cx="2783417" cy="420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1219200" fontAlgn="base">
              <a:spcBef>
                <a:spcPct val="50000"/>
              </a:spcBef>
              <a:spcAft>
                <a:spcPct val="0"/>
              </a:spcAft>
            </a:pPr>
            <a:r>
              <a:rPr lang="en-US" altLang="zh-CN" sz="2135" b="1" dirty="0">
                <a:solidFill>
                  <a:srgbClr val="000000"/>
                </a:solidFill>
                <a:latin typeface="Franklin Gothic Medium" panose="020B0603020102020204" pitchFamily="34" charset="0"/>
                <a:ea typeface="微软雅黑" panose="020B0503020204020204" pitchFamily="34" charset="-122"/>
              </a:rPr>
              <a:t>6 .</a:t>
            </a:r>
            <a:r>
              <a:rPr lang="zh-CN" altLang="en-US" sz="2135" b="1" dirty="0">
                <a:solidFill>
                  <a:srgbClr val="000000"/>
                </a:solidFill>
                <a:latin typeface="Franklin Gothic Medium" panose="020B0603020102020204" pitchFamily="34" charset="0"/>
                <a:ea typeface="微软雅黑" panose="020B0503020204020204" pitchFamily="34" charset="-122"/>
              </a:rPr>
              <a:t>营销梳理</a:t>
            </a:r>
            <a:endParaRPr lang="zh-CN" altLang="en-US" sz="2135" b="1" dirty="0">
              <a:solidFill>
                <a:srgbClr val="000000"/>
              </a:solidFill>
              <a:latin typeface="Franklin Gothic Medium" panose="020B0603020102020204" pitchFamily="34" charset="0"/>
              <a:ea typeface="微软雅黑" panose="020B0503020204020204" pitchFamily="34" charset="-122"/>
            </a:endParaRPr>
          </a:p>
        </p:txBody>
      </p:sp>
      <p:sp>
        <p:nvSpPr>
          <p:cNvPr id="113674" name="Rectangle 10"/>
          <p:cNvSpPr>
            <a:spLocks noChangeArrowheads="1"/>
          </p:cNvSpPr>
          <p:nvPr/>
        </p:nvSpPr>
        <p:spPr bwMode="auto">
          <a:xfrm>
            <a:off x="670983" y="275167"/>
            <a:ext cx="10850033" cy="958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algn="ctr" defTabSz="1219200" fontAlgn="base">
              <a:spcBef>
                <a:spcPct val="0"/>
              </a:spcBef>
              <a:spcAft>
                <a:spcPct val="0"/>
              </a:spcAft>
            </a:pPr>
            <a:r>
              <a:rPr lang="zh-CN" altLang="en-US" sz="3200" dirty="0">
                <a:solidFill>
                  <a:srgbClr val="002060"/>
                </a:solidFill>
                <a:latin typeface="造字工房言宋（非商用）常规体" pitchFamily="50" charset="-122"/>
                <a:ea typeface="造字工房言宋（非商用）常规体" pitchFamily="50" charset="-122"/>
              </a:rPr>
              <a:t>营销梳理的</a:t>
            </a:r>
            <a:r>
              <a:rPr lang="en-US" altLang="zh-CN" sz="3200" dirty="0">
                <a:solidFill>
                  <a:srgbClr val="002060"/>
                </a:solidFill>
                <a:latin typeface="造字工房言宋（非商用）常规体" pitchFamily="50" charset="-122"/>
                <a:ea typeface="造字工房言宋（非商用）常规体" pitchFamily="50" charset="-122"/>
              </a:rPr>
              <a:t>6</a:t>
            </a:r>
            <a:r>
              <a:rPr lang="zh-CN" altLang="en-US" sz="3200" dirty="0">
                <a:solidFill>
                  <a:srgbClr val="002060"/>
                </a:solidFill>
                <a:latin typeface="造字工房言宋（非商用）常规体" pitchFamily="50" charset="-122"/>
                <a:ea typeface="造字工房言宋（非商用）常规体" pitchFamily="50" charset="-122"/>
              </a:rPr>
              <a:t>个模块</a:t>
            </a:r>
            <a:endParaRPr lang="zh-CN" altLang="en-US" sz="3200" dirty="0">
              <a:solidFill>
                <a:srgbClr val="002060"/>
              </a:solidFill>
              <a:latin typeface="造字工房言宋（非商用）常规体" pitchFamily="50" charset="-122"/>
              <a:ea typeface="造字工房言宋（非商用）常规体" pitchFamily="50" charset="-122"/>
            </a:endParaRPr>
          </a:p>
        </p:txBody>
      </p:sp>
      <p:sp>
        <p:nvSpPr>
          <p:cNvPr id="113677" name="Text Box 13"/>
          <p:cNvSpPr txBox="1">
            <a:spLocks noChangeArrowheads="1"/>
          </p:cNvSpPr>
          <p:nvPr/>
        </p:nvSpPr>
        <p:spPr bwMode="auto">
          <a:xfrm>
            <a:off x="7056968" y="2565400"/>
            <a:ext cx="2783417" cy="420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1219200" fontAlgn="base">
              <a:spcBef>
                <a:spcPct val="50000"/>
              </a:spcBef>
              <a:spcAft>
                <a:spcPct val="0"/>
              </a:spcAft>
            </a:pPr>
            <a:r>
              <a:rPr lang="en-US" altLang="zh-CN" sz="2135" b="1" dirty="0">
                <a:solidFill>
                  <a:srgbClr val="000000"/>
                </a:solidFill>
                <a:latin typeface="Franklin Gothic Medium" panose="020B0603020102020204" pitchFamily="34" charset="0"/>
                <a:ea typeface="微软雅黑" panose="020B0503020204020204" pitchFamily="34" charset="-122"/>
              </a:rPr>
              <a:t>1.</a:t>
            </a:r>
            <a:r>
              <a:rPr lang="zh-CN" altLang="en-US" sz="2135" b="1" dirty="0">
                <a:solidFill>
                  <a:srgbClr val="000000"/>
                </a:solidFill>
                <a:latin typeface="Franklin Gothic Medium" panose="020B0603020102020204" pitchFamily="34" charset="0"/>
                <a:ea typeface="微软雅黑" panose="020B0503020204020204" pitchFamily="34" charset="-122"/>
              </a:rPr>
              <a:t>市场梳理</a:t>
            </a:r>
            <a:endParaRPr lang="zh-CN" altLang="en-US" sz="2135" b="1" dirty="0">
              <a:solidFill>
                <a:srgbClr val="000000"/>
              </a:solidFill>
              <a:latin typeface="Franklin Gothic Medium" panose="020B0603020102020204" pitchFamily="34" charset="0"/>
              <a:ea typeface="微软雅黑" panose="020B0503020204020204" pitchFamily="34" charset="-122"/>
            </a:endParaRPr>
          </a:p>
        </p:txBody>
      </p:sp>
      <p:sp>
        <p:nvSpPr>
          <p:cNvPr id="113678" name="Text Box 14"/>
          <p:cNvSpPr txBox="1">
            <a:spLocks noChangeArrowheads="1"/>
          </p:cNvSpPr>
          <p:nvPr/>
        </p:nvSpPr>
        <p:spPr bwMode="auto">
          <a:xfrm>
            <a:off x="7152217" y="4389967"/>
            <a:ext cx="2783416" cy="420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1219200" fontAlgn="base">
              <a:spcBef>
                <a:spcPct val="50000"/>
              </a:spcBef>
              <a:spcAft>
                <a:spcPct val="0"/>
              </a:spcAft>
            </a:pPr>
            <a:r>
              <a:rPr lang="en-US" altLang="zh-CN" sz="2135" b="1" dirty="0">
                <a:solidFill>
                  <a:srgbClr val="000000"/>
                </a:solidFill>
                <a:latin typeface="Franklin Gothic Medium" panose="020B0603020102020204" pitchFamily="34" charset="0"/>
                <a:ea typeface="微软雅黑" panose="020B0503020204020204" pitchFamily="34" charset="-122"/>
              </a:rPr>
              <a:t>2.</a:t>
            </a:r>
            <a:r>
              <a:rPr lang="zh-CN" altLang="en-US" sz="2135" b="1" dirty="0">
                <a:solidFill>
                  <a:srgbClr val="000000"/>
                </a:solidFill>
                <a:latin typeface="Franklin Gothic Medium" panose="020B0603020102020204" pitchFamily="34" charset="0"/>
                <a:ea typeface="微软雅黑" panose="020B0503020204020204" pitchFamily="34" charset="-122"/>
              </a:rPr>
              <a:t>品牌梳理</a:t>
            </a:r>
            <a:endParaRPr lang="zh-CN" altLang="en-US" sz="2135" b="1" dirty="0">
              <a:solidFill>
                <a:srgbClr val="000000"/>
              </a:solidFill>
              <a:latin typeface="Franklin Gothic Medium" panose="020B0603020102020204" pitchFamily="34" charset="0"/>
              <a:ea typeface="微软雅黑" panose="020B0503020204020204" pitchFamily="34" charset="-122"/>
            </a:endParaRPr>
          </a:p>
        </p:txBody>
      </p:sp>
      <p:sp>
        <p:nvSpPr>
          <p:cNvPr id="113679" name="Text Box 15"/>
          <p:cNvSpPr txBox="1">
            <a:spLocks noChangeArrowheads="1"/>
          </p:cNvSpPr>
          <p:nvPr/>
        </p:nvSpPr>
        <p:spPr bwMode="auto">
          <a:xfrm>
            <a:off x="4751917" y="5638800"/>
            <a:ext cx="2783416" cy="420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1219200" fontAlgn="base">
              <a:spcBef>
                <a:spcPct val="50000"/>
              </a:spcBef>
              <a:spcAft>
                <a:spcPct val="0"/>
              </a:spcAft>
            </a:pPr>
            <a:r>
              <a:rPr lang="en-US" altLang="zh-CN" sz="2135" b="1" dirty="0">
                <a:solidFill>
                  <a:srgbClr val="000000"/>
                </a:solidFill>
                <a:latin typeface="Franklin Gothic Medium" panose="020B0603020102020204" pitchFamily="34" charset="0"/>
                <a:ea typeface="微软雅黑" panose="020B0503020204020204" pitchFamily="34" charset="-122"/>
              </a:rPr>
              <a:t>3.</a:t>
            </a:r>
            <a:r>
              <a:rPr lang="zh-CN" altLang="en-US" sz="2135" b="1" dirty="0">
                <a:solidFill>
                  <a:srgbClr val="000000"/>
                </a:solidFill>
                <a:latin typeface="Franklin Gothic Medium" panose="020B0603020102020204" pitchFamily="34" charset="0"/>
                <a:ea typeface="微软雅黑" panose="020B0503020204020204" pitchFamily="34" charset="-122"/>
              </a:rPr>
              <a:t>渠道梳理</a:t>
            </a:r>
            <a:endParaRPr lang="zh-CN" altLang="en-US" sz="2135" b="1" dirty="0">
              <a:solidFill>
                <a:srgbClr val="000000"/>
              </a:solidFill>
              <a:latin typeface="Franklin Gothic Medium" panose="020B0603020102020204" pitchFamily="34" charset="0"/>
              <a:ea typeface="微软雅黑" panose="020B0503020204020204" pitchFamily="34" charset="-122"/>
            </a:endParaRPr>
          </a:p>
        </p:txBody>
      </p:sp>
      <p:sp>
        <p:nvSpPr>
          <p:cNvPr id="113680" name="Text Box 16"/>
          <p:cNvSpPr txBox="1">
            <a:spLocks noChangeArrowheads="1"/>
          </p:cNvSpPr>
          <p:nvPr/>
        </p:nvSpPr>
        <p:spPr bwMode="auto">
          <a:xfrm>
            <a:off x="2351617" y="4292600"/>
            <a:ext cx="2783416" cy="420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1219200" fontAlgn="base">
              <a:spcBef>
                <a:spcPct val="50000"/>
              </a:spcBef>
              <a:spcAft>
                <a:spcPct val="0"/>
              </a:spcAft>
            </a:pPr>
            <a:r>
              <a:rPr lang="en-US" altLang="zh-CN" sz="2135" b="1" dirty="0">
                <a:solidFill>
                  <a:srgbClr val="000000"/>
                </a:solidFill>
                <a:latin typeface="Franklin Gothic Medium" panose="020B0603020102020204" pitchFamily="34" charset="0"/>
                <a:ea typeface="微软雅黑" panose="020B0503020204020204" pitchFamily="34" charset="-122"/>
              </a:rPr>
              <a:t>4 .</a:t>
            </a:r>
            <a:r>
              <a:rPr lang="zh-CN" altLang="en-US" sz="2135" b="1" dirty="0">
                <a:solidFill>
                  <a:srgbClr val="000000"/>
                </a:solidFill>
                <a:latin typeface="Franklin Gothic Medium" panose="020B0603020102020204" pitchFamily="34" charset="0"/>
                <a:ea typeface="微软雅黑" panose="020B0503020204020204" pitchFamily="34" charset="-122"/>
              </a:rPr>
              <a:t>团队梳理</a:t>
            </a:r>
            <a:endParaRPr lang="zh-CN" altLang="en-US" sz="2135" b="1" dirty="0">
              <a:solidFill>
                <a:srgbClr val="000000"/>
              </a:solidFill>
              <a:latin typeface="Franklin Gothic Medium" panose="020B0603020102020204" pitchFamily="34" charset="0"/>
              <a:ea typeface="微软雅黑" panose="020B0503020204020204" pitchFamily="34" charset="-122"/>
            </a:endParaRPr>
          </a:p>
        </p:txBody>
      </p:sp>
      <p:sp>
        <p:nvSpPr>
          <p:cNvPr id="113681" name="Text Box 17"/>
          <p:cNvSpPr txBox="1">
            <a:spLocks noChangeArrowheads="1"/>
          </p:cNvSpPr>
          <p:nvPr/>
        </p:nvSpPr>
        <p:spPr bwMode="auto">
          <a:xfrm>
            <a:off x="2351617" y="2470151"/>
            <a:ext cx="2783416" cy="420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1219200" fontAlgn="base">
              <a:spcBef>
                <a:spcPct val="50000"/>
              </a:spcBef>
              <a:spcAft>
                <a:spcPct val="0"/>
              </a:spcAft>
            </a:pPr>
            <a:r>
              <a:rPr lang="en-US" altLang="zh-CN" sz="2135" b="1" dirty="0">
                <a:solidFill>
                  <a:srgbClr val="000000"/>
                </a:solidFill>
                <a:latin typeface="Franklin Gothic Medium" panose="020B0603020102020204" pitchFamily="34" charset="0"/>
                <a:ea typeface="微软雅黑" panose="020B0503020204020204" pitchFamily="34" charset="-122"/>
              </a:rPr>
              <a:t>5 .</a:t>
            </a:r>
            <a:r>
              <a:rPr lang="zh-CN" altLang="en-US" sz="2135" b="1" dirty="0">
                <a:solidFill>
                  <a:srgbClr val="000000"/>
                </a:solidFill>
                <a:latin typeface="Franklin Gothic Medium" panose="020B0603020102020204" pitchFamily="34" charset="0"/>
                <a:ea typeface="微软雅黑" panose="020B0503020204020204" pitchFamily="34" charset="-122"/>
              </a:rPr>
              <a:t>产品梳理</a:t>
            </a:r>
            <a:endParaRPr lang="zh-CN" altLang="en-US" sz="2135" b="1" dirty="0">
              <a:solidFill>
                <a:srgbClr val="000000"/>
              </a:solidFill>
              <a:latin typeface="Franklin Gothic Medium" panose="020B0603020102020204" pitchFamily="34" charset="0"/>
              <a:ea typeface="微软雅黑" panose="020B0503020204020204" pitchFamily="34" charset="-122"/>
            </a:endParaRPr>
          </a:p>
        </p:txBody>
      </p:sp>
      <p:sp>
        <p:nvSpPr>
          <p:cNvPr id="113685" name="Rectangle 21"/>
          <p:cNvSpPr>
            <a:spLocks noChangeArrowheads="1"/>
          </p:cNvSpPr>
          <p:nvPr/>
        </p:nvSpPr>
        <p:spPr bwMode="auto">
          <a:xfrm>
            <a:off x="5135035" y="3100738"/>
            <a:ext cx="2031325" cy="1200329"/>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algn="ctr" defTabSz="1219200" fontAlgn="base">
              <a:spcBef>
                <a:spcPct val="0"/>
              </a:spcBef>
              <a:spcAft>
                <a:spcPct val="0"/>
              </a:spcAft>
            </a:pPr>
            <a:r>
              <a:rPr lang="zh-CN" altLang="en-US" sz="3600" b="1" u="sng" dirty="0">
                <a:solidFill>
                  <a:schemeClr val="bg1"/>
                </a:solidFill>
                <a:latin typeface="微软雅黑" panose="020B0503020204020204" pitchFamily="34" charset="-122"/>
                <a:ea typeface="微软雅黑" panose="020B0503020204020204" pitchFamily="34" charset="-122"/>
              </a:rPr>
              <a:t>如何做</a:t>
            </a:r>
            <a:endParaRPr lang="en-US" altLang="zh-CN" sz="3600" b="1" u="sng" dirty="0">
              <a:solidFill>
                <a:schemeClr val="bg1"/>
              </a:solidFill>
              <a:latin typeface="微软雅黑" panose="020B0503020204020204" pitchFamily="34" charset="-122"/>
              <a:ea typeface="微软雅黑" panose="020B0503020204020204" pitchFamily="34" charset="-122"/>
            </a:endParaRPr>
          </a:p>
          <a:p>
            <a:pPr algn="ctr" defTabSz="1219200" fontAlgn="base">
              <a:spcBef>
                <a:spcPct val="0"/>
              </a:spcBef>
              <a:spcAft>
                <a:spcPct val="0"/>
              </a:spcAft>
            </a:pPr>
            <a:r>
              <a:rPr lang="zh-CN" altLang="en-US" sz="3600" b="1" u="sng" dirty="0">
                <a:solidFill>
                  <a:schemeClr val="bg1"/>
                </a:solidFill>
                <a:latin typeface="微软雅黑" panose="020B0503020204020204" pitchFamily="34" charset="-122"/>
                <a:ea typeface="微软雅黑" panose="020B0503020204020204" pitchFamily="34" charset="-122"/>
              </a:rPr>
              <a:t>营销梳理</a:t>
            </a:r>
            <a:endParaRPr lang="zh-CN" altLang="en-US" sz="3600" b="1" u="sng"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
          <p:cNvSpPr>
            <a:spLocks noChangeArrowheads="1"/>
          </p:cNvSpPr>
          <p:nvPr/>
        </p:nvSpPr>
        <p:spPr bwMode="auto">
          <a:xfrm>
            <a:off x="2023756" y="1679905"/>
            <a:ext cx="8144488" cy="4480394"/>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marL="342900" indent="-342900" defTabSz="1219200" fontAlgn="base">
              <a:lnSpc>
                <a:spcPct val="150000"/>
              </a:lnSpc>
              <a:spcBef>
                <a:spcPct val="0"/>
              </a:spcBef>
              <a:spcAft>
                <a:spcPct val="0"/>
              </a:spcAft>
              <a:buFont typeface="+mj-lt"/>
              <a:buAutoNum type="arabicPeriod"/>
            </a:pPr>
            <a:r>
              <a:rPr lang="zh-CN" altLang="en-US" sz="1600" b="1" dirty="0">
                <a:solidFill>
                  <a:srgbClr val="000000"/>
                </a:solidFill>
                <a:latin typeface="Arial" panose="020B0604020202020204" pitchFamily="34" charset="0"/>
                <a:ea typeface="微软雅黑" panose="020B0503020204020204" pitchFamily="34" charset="-122"/>
              </a:rPr>
              <a:t>市场梳理：</a:t>
            </a:r>
            <a:r>
              <a:rPr lang="zh-CN" altLang="en-US" sz="1600" dirty="0">
                <a:solidFill>
                  <a:srgbClr val="000000"/>
                </a:solidFill>
                <a:latin typeface="Arial" panose="020B0604020202020204" pitchFamily="34" charset="0"/>
                <a:ea typeface="微软雅黑" panose="020B0503020204020204" pitchFamily="34" charset="-122"/>
              </a:rPr>
              <a:t>明确市场行业类别，找到对标的品牌产品，清晰梳理市场定位，明确目标消费群体，消费习惯</a:t>
            </a:r>
            <a:endParaRPr lang="zh-CN" altLang="en-US" sz="1600" dirty="0">
              <a:solidFill>
                <a:srgbClr val="000000"/>
              </a:solidFill>
              <a:latin typeface="Arial" panose="020B0604020202020204" pitchFamily="34" charset="0"/>
              <a:ea typeface="微软雅黑" panose="020B0503020204020204" pitchFamily="34" charset="-122"/>
            </a:endParaRPr>
          </a:p>
          <a:p>
            <a:pPr marL="342900" indent="-342900" defTabSz="1219200" fontAlgn="base">
              <a:lnSpc>
                <a:spcPct val="150000"/>
              </a:lnSpc>
              <a:spcBef>
                <a:spcPct val="0"/>
              </a:spcBef>
              <a:spcAft>
                <a:spcPct val="0"/>
              </a:spcAft>
              <a:buFont typeface="+mj-lt"/>
              <a:buAutoNum type="arabicPeriod"/>
            </a:pPr>
            <a:r>
              <a:rPr lang="zh-CN" altLang="en-US" sz="1600" b="1" dirty="0">
                <a:solidFill>
                  <a:srgbClr val="000000"/>
                </a:solidFill>
                <a:latin typeface="Arial" panose="020B0604020202020204" pitchFamily="34" charset="0"/>
                <a:ea typeface="微软雅黑" panose="020B0503020204020204" pitchFamily="34" charset="-122"/>
              </a:rPr>
              <a:t>品牌梳理：</a:t>
            </a:r>
            <a:r>
              <a:rPr lang="zh-CN" altLang="en-US" sz="1600" dirty="0">
                <a:solidFill>
                  <a:srgbClr val="000000"/>
                </a:solidFill>
                <a:latin typeface="Arial" panose="020B0604020202020204" pitchFamily="34" charset="0"/>
                <a:ea typeface="微软雅黑" panose="020B0503020204020204" pitchFamily="34" charset="-122"/>
              </a:rPr>
              <a:t>挖掘品牌的历史，荣誉，有没有很好的呈现和传播给用户，用户对品牌的认知是什么</a:t>
            </a:r>
            <a:r>
              <a:rPr lang="en-US" altLang="zh-CN" sz="1600" dirty="0">
                <a:solidFill>
                  <a:srgbClr val="000000"/>
                </a:solidFill>
                <a:latin typeface="Arial" panose="020B0604020202020204" pitchFamily="34" charset="0"/>
                <a:ea typeface="微软雅黑" panose="020B0503020204020204" pitchFamily="34" charset="-122"/>
              </a:rPr>
              <a:t>?</a:t>
            </a:r>
            <a:endParaRPr lang="en-US" altLang="zh-CN" sz="1600" dirty="0">
              <a:solidFill>
                <a:srgbClr val="000000"/>
              </a:solidFill>
              <a:latin typeface="Arial" panose="020B0604020202020204" pitchFamily="34" charset="0"/>
              <a:ea typeface="微软雅黑" panose="020B0503020204020204" pitchFamily="34" charset="-122"/>
            </a:endParaRPr>
          </a:p>
          <a:p>
            <a:pPr marL="342900" indent="-342900" defTabSz="1219200" fontAlgn="base">
              <a:lnSpc>
                <a:spcPct val="150000"/>
              </a:lnSpc>
              <a:spcBef>
                <a:spcPct val="0"/>
              </a:spcBef>
              <a:spcAft>
                <a:spcPct val="0"/>
              </a:spcAft>
              <a:buFont typeface="+mj-lt"/>
              <a:buAutoNum type="arabicPeriod"/>
            </a:pPr>
            <a:r>
              <a:rPr lang="zh-CN" altLang="en-US" sz="1600" b="1" dirty="0">
                <a:solidFill>
                  <a:srgbClr val="000000"/>
                </a:solidFill>
                <a:latin typeface="Arial" panose="020B0604020202020204" pitchFamily="34" charset="0"/>
                <a:ea typeface="微软雅黑" panose="020B0503020204020204" pitchFamily="34" charset="-122"/>
              </a:rPr>
              <a:t>渠道梳理：</a:t>
            </a:r>
            <a:r>
              <a:rPr lang="zh-CN" altLang="en-US" sz="1600" dirty="0">
                <a:solidFill>
                  <a:srgbClr val="000000"/>
                </a:solidFill>
                <a:latin typeface="Arial" panose="020B0604020202020204" pitchFamily="34" charset="0"/>
                <a:ea typeface="微软雅黑" panose="020B0503020204020204" pitchFamily="34" charset="-122"/>
              </a:rPr>
              <a:t>梳理针对渠道的政策是否有效，是不是找到了真正的销售渠道，渠道的推广效果如何？</a:t>
            </a:r>
            <a:endParaRPr lang="zh-CN" altLang="en-US" sz="1600" dirty="0">
              <a:solidFill>
                <a:srgbClr val="000000"/>
              </a:solidFill>
              <a:latin typeface="Arial" panose="020B0604020202020204" pitchFamily="34" charset="0"/>
              <a:ea typeface="微软雅黑" panose="020B0503020204020204" pitchFamily="34" charset="-122"/>
            </a:endParaRPr>
          </a:p>
          <a:p>
            <a:pPr marL="342900" indent="-342900" defTabSz="1219200" fontAlgn="base">
              <a:lnSpc>
                <a:spcPct val="150000"/>
              </a:lnSpc>
              <a:spcBef>
                <a:spcPct val="0"/>
              </a:spcBef>
              <a:spcAft>
                <a:spcPct val="0"/>
              </a:spcAft>
              <a:buFont typeface="+mj-lt"/>
              <a:buAutoNum type="arabicPeriod"/>
            </a:pPr>
            <a:r>
              <a:rPr lang="zh-CN" altLang="en-US" sz="1600" b="1" dirty="0">
                <a:solidFill>
                  <a:srgbClr val="000000"/>
                </a:solidFill>
                <a:latin typeface="Arial" panose="020B0604020202020204" pitchFamily="34" charset="0"/>
                <a:ea typeface="微软雅黑" panose="020B0503020204020204" pitchFamily="34" charset="-122"/>
              </a:rPr>
              <a:t>团队梳理：</a:t>
            </a:r>
            <a:r>
              <a:rPr lang="zh-CN" altLang="en-US" sz="1600" dirty="0">
                <a:solidFill>
                  <a:srgbClr val="000000"/>
                </a:solidFill>
                <a:latin typeface="Arial" panose="020B0604020202020204" pitchFamily="34" charset="0"/>
                <a:ea typeface="微软雅黑" panose="020B0503020204020204" pitchFamily="34" charset="-122"/>
              </a:rPr>
              <a:t>针对组织架构，培训体系，绩效考核体系，团队建设全面梳理，找到问题点</a:t>
            </a:r>
            <a:endParaRPr lang="en-US" altLang="zh-CN" sz="1600" dirty="0">
              <a:solidFill>
                <a:srgbClr val="000000"/>
              </a:solidFill>
              <a:latin typeface="Arial" panose="020B0604020202020204" pitchFamily="34" charset="0"/>
              <a:ea typeface="微软雅黑" panose="020B0503020204020204" pitchFamily="34" charset="-122"/>
            </a:endParaRPr>
          </a:p>
          <a:p>
            <a:pPr marL="342900" indent="-342900" defTabSz="1219200" fontAlgn="base">
              <a:lnSpc>
                <a:spcPct val="150000"/>
              </a:lnSpc>
              <a:spcBef>
                <a:spcPct val="0"/>
              </a:spcBef>
              <a:spcAft>
                <a:spcPct val="0"/>
              </a:spcAft>
              <a:buFont typeface="+mj-lt"/>
              <a:buAutoNum type="arabicPeriod"/>
            </a:pPr>
            <a:r>
              <a:rPr lang="zh-CN" altLang="en-US" sz="1600" b="1" dirty="0">
                <a:solidFill>
                  <a:srgbClr val="000000"/>
                </a:solidFill>
                <a:latin typeface="Arial" panose="020B0604020202020204" pitchFamily="34" charset="0"/>
                <a:ea typeface="微软雅黑" panose="020B0503020204020204" pitchFamily="34" charset="-122"/>
              </a:rPr>
              <a:t>产品梳理：</a:t>
            </a:r>
            <a:r>
              <a:rPr lang="zh-CN" altLang="en-US" sz="1600" dirty="0">
                <a:solidFill>
                  <a:srgbClr val="000000"/>
                </a:solidFill>
                <a:latin typeface="Arial" panose="020B0604020202020204" pitchFamily="34" charset="0"/>
                <a:ea typeface="微软雅黑" panose="020B0503020204020204" pitchFamily="34" charset="-122"/>
              </a:rPr>
              <a:t>全面梳理产品，详细的产品分析表，针对活动效果评估，品类的趋势，洞察，新品优势分析梳理</a:t>
            </a:r>
            <a:endParaRPr lang="zh-CN" altLang="en-US" sz="1600" dirty="0">
              <a:solidFill>
                <a:srgbClr val="000000"/>
              </a:solidFill>
              <a:latin typeface="Arial" panose="020B0604020202020204" pitchFamily="34" charset="0"/>
              <a:ea typeface="微软雅黑" panose="020B0503020204020204" pitchFamily="34" charset="-122"/>
            </a:endParaRPr>
          </a:p>
          <a:p>
            <a:pPr marL="342900" indent="-342900" defTabSz="1219200" fontAlgn="base">
              <a:lnSpc>
                <a:spcPct val="150000"/>
              </a:lnSpc>
              <a:spcBef>
                <a:spcPct val="0"/>
              </a:spcBef>
              <a:spcAft>
                <a:spcPct val="0"/>
              </a:spcAft>
              <a:buFont typeface="+mj-lt"/>
              <a:buAutoNum type="arabicPeriod"/>
            </a:pPr>
            <a:r>
              <a:rPr lang="zh-CN" altLang="en-US" sz="1600" b="1" dirty="0">
                <a:solidFill>
                  <a:srgbClr val="000000"/>
                </a:solidFill>
                <a:latin typeface="Arial" panose="020B0604020202020204" pitchFamily="34" charset="0"/>
                <a:ea typeface="微软雅黑" panose="020B0503020204020204" pitchFamily="34" charset="-122"/>
              </a:rPr>
              <a:t>营销梳理：</a:t>
            </a:r>
            <a:r>
              <a:rPr lang="zh-CN" altLang="en-US" sz="1600" dirty="0">
                <a:solidFill>
                  <a:srgbClr val="000000"/>
                </a:solidFill>
                <a:latin typeface="Arial" panose="020B0604020202020204" pitchFamily="34" charset="0"/>
                <a:ea typeface="微软雅黑" panose="020B0503020204020204" pitchFamily="34" charset="-122"/>
              </a:rPr>
              <a:t>对企业的营销行为全面评估，营销工具有效性和完整性，市场活动品牌传播公关活动的计划和有效性</a:t>
            </a:r>
            <a:endParaRPr lang="zh-CN" altLang="en-US" sz="1600" dirty="0">
              <a:solidFill>
                <a:srgbClr val="000000"/>
              </a:solidFill>
              <a:latin typeface="Arial" panose="020B0604020202020204" pitchFamily="34" charset="0"/>
              <a:ea typeface="微软雅黑" panose="020B0503020204020204" pitchFamily="34" charset="-122"/>
            </a:endParaRPr>
          </a:p>
        </p:txBody>
      </p:sp>
      <p:sp>
        <p:nvSpPr>
          <p:cNvPr id="3" name="文本框 2"/>
          <p:cNvSpPr txBox="1"/>
          <p:nvPr/>
        </p:nvSpPr>
        <p:spPr>
          <a:xfrm>
            <a:off x="1025822" y="622273"/>
            <a:ext cx="10090107" cy="769441"/>
          </a:xfrm>
          <a:prstGeom prst="rect">
            <a:avLst/>
          </a:prstGeom>
          <a:solidFill>
            <a:srgbClr val="002060"/>
          </a:solidFill>
        </p:spPr>
        <p:txBody>
          <a:bodyPr wrap="square" rtlCol="0">
            <a:spAutoFit/>
          </a:bodyPr>
          <a:lstStyle/>
          <a:p>
            <a:pPr algn="ctr"/>
            <a:r>
              <a:rPr lang="zh-CN" altLang="en-US" sz="4400" dirty="0">
                <a:solidFill>
                  <a:schemeClr val="bg1"/>
                </a:solidFill>
                <a:effectLst>
                  <a:outerShdw blurRad="38100" dist="38100" dir="2700000" algn="tl">
                    <a:srgbClr val="000000">
                      <a:alpha val="43137"/>
                    </a:srgbClr>
                  </a:outerShdw>
                </a:effectLst>
                <a:latin typeface="造字工房言宋（非商用）常规体" pitchFamily="50" charset="-122"/>
                <a:ea typeface="造字工房言宋（非商用）常规体" pitchFamily="50" charset="-122"/>
              </a:rPr>
              <a:t>营销梳理的</a:t>
            </a:r>
            <a:r>
              <a:rPr lang="en-US" altLang="zh-CN" sz="4400" dirty="0">
                <a:solidFill>
                  <a:schemeClr val="bg1"/>
                </a:solidFill>
                <a:effectLst>
                  <a:outerShdw blurRad="38100" dist="38100" dir="2700000" algn="tl">
                    <a:srgbClr val="000000">
                      <a:alpha val="43137"/>
                    </a:srgbClr>
                  </a:outerShdw>
                </a:effectLst>
                <a:latin typeface="造字工房言宋（非商用）常规体" pitchFamily="50" charset="-122"/>
                <a:ea typeface="造字工房言宋（非商用）常规体" pitchFamily="50" charset="-122"/>
              </a:rPr>
              <a:t>6</a:t>
            </a:r>
            <a:r>
              <a:rPr lang="zh-CN" altLang="en-US" sz="4400" dirty="0">
                <a:solidFill>
                  <a:schemeClr val="bg1"/>
                </a:solidFill>
                <a:effectLst>
                  <a:outerShdw blurRad="38100" dist="38100" dir="2700000" algn="tl">
                    <a:srgbClr val="000000">
                      <a:alpha val="43137"/>
                    </a:srgbClr>
                  </a:outerShdw>
                </a:effectLst>
                <a:latin typeface="造字工房言宋（非商用）常规体" pitchFamily="50" charset="-122"/>
                <a:ea typeface="造字工房言宋（非商用）常规体" pitchFamily="50" charset="-122"/>
              </a:rPr>
              <a:t>个模块</a:t>
            </a:r>
            <a:endParaRPr lang="zh-CN" altLang="en-US" sz="4400" dirty="0">
              <a:solidFill>
                <a:schemeClr val="bg1"/>
              </a:solidFill>
              <a:effectLst>
                <a:outerShdw blurRad="38100" dist="38100" dir="2700000" algn="tl">
                  <a:srgbClr val="000000">
                    <a:alpha val="43137"/>
                  </a:srgbClr>
                </a:outerShdw>
              </a:effectLst>
              <a:latin typeface="造字工房言宋（非商用）常规体" pitchFamily="50" charset="-122"/>
              <a:ea typeface="造字工房言宋（非商用）常规体" pitchFamily="50"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ChangeArrowheads="1"/>
          </p:cNvSpPr>
          <p:nvPr/>
        </p:nvSpPr>
        <p:spPr bwMode="gray">
          <a:xfrm>
            <a:off x="5860255" y="564095"/>
            <a:ext cx="4489451" cy="726544"/>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1" name="Rectangle 3"/>
          <p:cNvSpPr>
            <a:spLocks noChangeArrowheads="1"/>
          </p:cNvSpPr>
          <p:nvPr/>
        </p:nvSpPr>
        <p:spPr bwMode="gray">
          <a:xfrm>
            <a:off x="5851789" y="1372446"/>
            <a:ext cx="4489451" cy="726544"/>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2" name="Rectangle 4"/>
          <p:cNvSpPr>
            <a:spLocks noChangeArrowheads="1"/>
          </p:cNvSpPr>
          <p:nvPr/>
        </p:nvSpPr>
        <p:spPr bwMode="gray">
          <a:xfrm>
            <a:off x="5851789" y="2212753"/>
            <a:ext cx="4489451" cy="726544"/>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3" name="Rectangle 173"/>
          <p:cNvSpPr>
            <a:spLocks noChangeArrowheads="1"/>
          </p:cNvSpPr>
          <p:nvPr/>
        </p:nvSpPr>
        <p:spPr bwMode="gray">
          <a:xfrm>
            <a:off x="4602956" y="564095"/>
            <a:ext cx="1559984" cy="726544"/>
          </a:xfrm>
          <a:prstGeom prst="rect">
            <a:avLst/>
          </a:prstGeom>
          <a:solidFill>
            <a:schemeClr val="accent5">
              <a:lumMod val="50000"/>
            </a:schemeClr>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4" name="Rectangle 174"/>
          <p:cNvSpPr>
            <a:spLocks noChangeArrowheads="1"/>
          </p:cNvSpPr>
          <p:nvPr/>
        </p:nvSpPr>
        <p:spPr bwMode="gray">
          <a:xfrm>
            <a:off x="4594490" y="1372446"/>
            <a:ext cx="1559984" cy="726544"/>
          </a:xfrm>
          <a:prstGeom prst="rect">
            <a:avLst/>
          </a:prstGeom>
          <a:solidFill>
            <a:schemeClr val="accent5">
              <a:lumMod val="50000"/>
            </a:schemeClr>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5" name="Rectangle 175"/>
          <p:cNvSpPr>
            <a:spLocks noChangeArrowheads="1"/>
          </p:cNvSpPr>
          <p:nvPr/>
        </p:nvSpPr>
        <p:spPr bwMode="gray">
          <a:xfrm>
            <a:off x="4594490" y="2212753"/>
            <a:ext cx="1559984" cy="726544"/>
          </a:xfrm>
          <a:prstGeom prst="rect">
            <a:avLst/>
          </a:prstGeom>
          <a:solidFill>
            <a:schemeClr val="accent5">
              <a:lumMod val="50000"/>
            </a:schemeClr>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6" name="Rectangle 176"/>
          <p:cNvSpPr>
            <a:spLocks noChangeArrowheads="1"/>
          </p:cNvSpPr>
          <p:nvPr/>
        </p:nvSpPr>
        <p:spPr bwMode="white">
          <a:xfrm>
            <a:off x="4721320" y="805394"/>
            <a:ext cx="126188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所属行业类别</a:t>
            </a:r>
            <a:endParaRPr lang="en-US" altLang="zh-CN" sz="1400" b="1" dirty="0">
              <a:solidFill>
                <a:srgbClr val="FFFFFF"/>
              </a:solidFill>
              <a:latin typeface="微软雅黑" panose="020B0503020204020204" pitchFamily="34" charset="-122"/>
              <a:ea typeface="微软雅黑" panose="020B0503020204020204" pitchFamily="34" charset="-122"/>
            </a:endParaRPr>
          </a:p>
        </p:txBody>
      </p:sp>
      <p:sp>
        <p:nvSpPr>
          <p:cNvPr id="119817" name="Rectangle 177"/>
          <p:cNvSpPr>
            <a:spLocks noChangeArrowheads="1"/>
          </p:cNvSpPr>
          <p:nvPr/>
        </p:nvSpPr>
        <p:spPr bwMode="white">
          <a:xfrm>
            <a:off x="4670517" y="1660312"/>
            <a:ext cx="126188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对标品牌产品</a:t>
            </a:r>
            <a:endParaRPr lang="zh-CN" altLang="en-US" sz="1400" b="1" dirty="0">
              <a:solidFill>
                <a:srgbClr val="FFFFFF"/>
              </a:solidFill>
              <a:latin typeface="微软雅黑" panose="020B0503020204020204" pitchFamily="34" charset="-122"/>
              <a:ea typeface="微软雅黑" panose="020B0503020204020204" pitchFamily="34" charset="-122"/>
            </a:endParaRPr>
          </a:p>
        </p:txBody>
      </p:sp>
      <p:sp>
        <p:nvSpPr>
          <p:cNvPr id="119818" name="Rectangle 178"/>
          <p:cNvSpPr>
            <a:spLocks noChangeArrowheads="1"/>
          </p:cNvSpPr>
          <p:nvPr/>
        </p:nvSpPr>
        <p:spPr bwMode="white">
          <a:xfrm>
            <a:off x="4647235" y="2487919"/>
            <a:ext cx="126188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产品市场定位</a:t>
            </a:r>
            <a:endParaRPr lang="en-US" altLang="zh-CN" sz="1400" b="1" dirty="0">
              <a:solidFill>
                <a:srgbClr val="FFFFFF"/>
              </a:solidFill>
              <a:latin typeface="微软雅黑" panose="020B0503020204020204" pitchFamily="34" charset="-122"/>
              <a:ea typeface="微软雅黑" panose="020B0503020204020204" pitchFamily="34" charset="-122"/>
            </a:endParaRPr>
          </a:p>
        </p:txBody>
      </p:sp>
      <p:sp>
        <p:nvSpPr>
          <p:cNvPr id="119819" name="Rectangle 179"/>
          <p:cNvSpPr>
            <a:spLocks noChangeArrowheads="1"/>
          </p:cNvSpPr>
          <p:nvPr/>
        </p:nvSpPr>
        <p:spPr bwMode="auto">
          <a:xfrm>
            <a:off x="6268773" y="802739"/>
            <a:ext cx="406823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明确产品的类别，到底属于哪一个行业，精准</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119820" name="Rectangle 180"/>
          <p:cNvSpPr>
            <a:spLocks noChangeArrowheads="1"/>
          </p:cNvSpPr>
          <p:nvPr/>
        </p:nvSpPr>
        <p:spPr bwMode="auto">
          <a:xfrm>
            <a:off x="6268773" y="1581829"/>
            <a:ext cx="406823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找到对标的品牌产品，梳理竞争策略，行业威胁</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119821" name="Rectangle 181"/>
          <p:cNvSpPr>
            <a:spLocks noChangeArrowheads="1"/>
          </p:cNvSpPr>
          <p:nvPr/>
        </p:nvSpPr>
        <p:spPr bwMode="auto">
          <a:xfrm>
            <a:off x="6217973" y="2451253"/>
            <a:ext cx="406823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市场定位清晰、产品定位清晰梳理</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119822" name="Rectangle 4"/>
          <p:cNvSpPr>
            <a:spLocks noChangeArrowheads="1"/>
          </p:cNvSpPr>
          <p:nvPr/>
        </p:nvSpPr>
        <p:spPr bwMode="gray">
          <a:xfrm>
            <a:off x="5856022" y="3067730"/>
            <a:ext cx="4489451" cy="726545"/>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23" name="Rectangle 175"/>
          <p:cNvSpPr>
            <a:spLocks noChangeArrowheads="1"/>
          </p:cNvSpPr>
          <p:nvPr/>
        </p:nvSpPr>
        <p:spPr bwMode="gray">
          <a:xfrm>
            <a:off x="4598723" y="3067730"/>
            <a:ext cx="1559984" cy="726545"/>
          </a:xfrm>
          <a:prstGeom prst="rect">
            <a:avLst/>
          </a:prstGeom>
          <a:solidFill>
            <a:schemeClr val="accent5">
              <a:lumMod val="50000"/>
            </a:schemeClr>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24" name="Rectangle 178"/>
          <p:cNvSpPr>
            <a:spLocks noChangeArrowheads="1"/>
          </p:cNvSpPr>
          <p:nvPr/>
        </p:nvSpPr>
        <p:spPr bwMode="white">
          <a:xfrm>
            <a:off x="4655702" y="3342897"/>
            <a:ext cx="126188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目标消费群体</a:t>
            </a:r>
            <a:endParaRPr lang="en-US" altLang="zh-CN" sz="1400" b="1" dirty="0">
              <a:solidFill>
                <a:srgbClr val="FFFFFF"/>
              </a:solidFill>
              <a:latin typeface="微软雅黑" panose="020B0503020204020204" pitchFamily="34" charset="-122"/>
              <a:ea typeface="微软雅黑" panose="020B0503020204020204" pitchFamily="34" charset="-122"/>
            </a:endParaRPr>
          </a:p>
        </p:txBody>
      </p:sp>
      <p:sp>
        <p:nvSpPr>
          <p:cNvPr id="119825" name="Rectangle 181"/>
          <p:cNvSpPr>
            <a:spLocks noChangeArrowheads="1"/>
          </p:cNvSpPr>
          <p:nvPr/>
        </p:nvSpPr>
        <p:spPr bwMode="auto">
          <a:xfrm>
            <a:off x="6273007" y="3230714"/>
            <a:ext cx="40682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明确产品的目标消费人群，精准细分</a:t>
            </a:r>
            <a:endParaRPr lang="en-US" altLang="zh-CN" sz="1400" dirty="0">
              <a:solidFill>
                <a:srgbClr val="000000"/>
              </a:solidFill>
              <a:latin typeface="微软雅黑" panose="020B0503020204020204" pitchFamily="34" charset="-122"/>
              <a:ea typeface="微软雅黑" panose="020B0503020204020204" pitchFamily="34" charset="-122"/>
            </a:endParaRPr>
          </a:p>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有针对性</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119826" name="矩形 33"/>
          <p:cNvSpPr>
            <a:spLocks noChangeArrowheads="1"/>
          </p:cNvSpPr>
          <p:nvPr/>
        </p:nvSpPr>
        <p:spPr bwMode="auto">
          <a:xfrm>
            <a:off x="1320429" y="2767210"/>
            <a:ext cx="2089034" cy="666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3735" dirty="0">
                <a:solidFill>
                  <a:srgbClr val="002060"/>
                </a:solidFill>
                <a:latin typeface="造字工房言宋（非商用）常规体" pitchFamily="50" charset="-122"/>
                <a:ea typeface="造字工房言宋（非商用）常规体" pitchFamily="50" charset="-122"/>
              </a:rPr>
              <a:t>市场梳理</a:t>
            </a:r>
            <a:endParaRPr lang="zh-CN" altLang="en-US" sz="3735" dirty="0">
              <a:solidFill>
                <a:srgbClr val="002060"/>
              </a:solidFill>
              <a:latin typeface="造字工房言宋（非商用）常规体" pitchFamily="50" charset="-122"/>
              <a:ea typeface="造字工房言宋（非商用）常规体" pitchFamily="50" charset="-122"/>
            </a:endParaRPr>
          </a:p>
        </p:txBody>
      </p:sp>
      <p:sp>
        <p:nvSpPr>
          <p:cNvPr id="35" name="燕尾形 34"/>
          <p:cNvSpPr>
            <a:spLocks noChangeArrowheads="1"/>
          </p:cNvSpPr>
          <p:nvPr/>
        </p:nvSpPr>
        <p:spPr bwMode="auto">
          <a:xfrm>
            <a:off x="3264429" y="2588155"/>
            <a:ext cx="1143000" cy="1143000"/>
          </a:xfrm>
          <a:prstGeom prst="chevron">
            <a:avLst>
              <a:gd name="adj" fmla="val 50000"/>
            </a:avLst>
          </a:prstGeom>
          <a:solidFill>
            <a:srgbClr val="C00000"/>
          </a:solidFill>
          <a:ln>
            <a:noFill/>
          </a:ln>
        </p:spPr>
        <p:txBody>
          <a:bodyPr anchor="ctr"/>
          <a:lstStyle/>
          <a:p>
            <a:pPr algn="ctr" defTabSz="1219200" fontAlgn="base">
              <a:spcBef>
                <a:spcPct val="0"/>
              </a:spcBef>
              <a:spcAft>
                <a:spcPct val="0"/>
              </a:spcAft>
              <a:defRPr/>
            </a:pPr>
            <a:endParaRPr lang="zh-CN" altLang="en-US" sz="2400">
              <a:solidFill>
                <a:srgbClr val="000000"/>
              </a:solidFill>
              <a:latin typeface="Univers"/>
              <a:ea typeface="幼圆"/>
            </a:endParaRPr>
          </a:p>
        </p:txBody>
      </p:sp>
      <p:sp>
        <p:nvSpPr>
          <p:cNvPr id="119828" name="Rectangle 20"/>
          <p:cNvSpPr>
            <a:spLocks noChangeArrowheads="1"/>
          </p:cNvSpPr>
          <p:nvPr/>
        </p:nvSpPr>
        <p:spPr bwMode="auto">
          <a:xfrm>
            <a:off x="1622689" y="5688987"/>
            <a:ext cx="10328468" cy="379656"/>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defTabSz="1219200" fontAlgn="base">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明确市场行业类别，找到对标的品牌产品，清晰梳理市场定位，明确目标消费群体，消费习惯</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19829" name="Rectangle 21"/>
          <p:cNvSpPr>
            <a:spLocks noChangeArrowheads="1"/>
          </p:cNvSpPr>
          <p:nvPr/>
        </p:nvSpPr>
        <p:spPr bwMode="auto">
          <a:xfrm>
            <a:off x="463021" y="227247"/>
            <a:ext cx="10081684" cy="967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defTabSz="1219200" fontAlgn="base">
              <a:spcBef>
                <a:spcPct val="0"/>
              </a:spcBef>
              <a:spcAft>
                <a:spcPct val="0"/>
              </a:spcAft>
            </a:pPr>
            <a:r>
              <a:rPr lang="en-US" altLang="zh-CN" sz="3200" b="0" dirty="0">
                <a:solidFill>
                  <a:schemeClr val="tx1"/>
                </a:solidFill>
                <a:latin typeface="造字工房言宋（非商用）常规体" pitchFamily="50" charset="-122"/>
                <a:ea typeface="造字工房言宋（非商用）常规体" pitchFamily="50" charset="-122"/>
              </a:rPr>
              <a:t>1.</a:t>
            </a:r>
            <a:r>
              <a:rPr lang="zh-CN" altLang="en-US" sz="3200" b="0" dirty="0">
                <a:solidFill>
                  <a:schemeClr val="tx1"/>
                </a:solidFill>
                <a:latin typeface="造字工房言宋（非商用）常规体" pitchFamily="50" charset="-122"/>
                <a:ea typeface="造字工房言宋（非商用）常规体" pitchFamily="50" charset="-122"/>
              </a:rPr>
              <a:t>市场梳理</a:t>
            </a:r>
            <a:endParaRPr lang="zh-CN" altLang="en-US" sz="3200" b="0" dirty="0">
              <a:solidFill>
                <a:schemeClr val="tx1"/>
              </a:solidFill>
              <a:latin typeface="造字工房言宋（非商用）常规体" pitchFamily="50" charset="-122"/>
              <a:ea typeface="造字工房言宋（非商用）常规体" pitchFamily="50" charset="-122"/>
            </a:endParaRPr>
          </a:p>
        </p:txBody>
      </p:sp>
      <p:sp>
        <p:nvSpPr>
          <p:cNvPr id="22" name="Rectangle 4"/>
          <p:cNvSpPr>
            <a:spLocks noChangeArrowheads="1"/>
          </p:cNvSpPr>
          <p:nvPr/>
        </p:nvSpPr>
        <p:spPr bwMode="gray">
          <a:xfrm>
            <a:off x="5856022" y="3876081"/>
            <a:ext cx="4489451" cy="726544"/>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23" name="Rectangle 175"/>
          <p:cNvSpPr>
            <a:spLocks noChangeArrowheads="1"/>
          </p:cNvSpPr>
          <p:nvPr/>
        </p:nvSpPr>
        <p:spPr bwMode="gray">
          <a:xfrm>
            <a:off x="4598723" y="3876081"/>
            <a:ext cx="1559984" cy="726544"/>
          </a:xfrm>
          <a:prstGeom prst="rect">
            <a:avLst/>
          </a:prstGeom>
          <a:solidFill>
            <a:schemeClr val="accent5">
              <a:lumMod val="50000"/>
            </a:schemeClr>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24" name="Rectangle 178"/>
          <p:cNvSpPr>
            <a:spLocks noChangeArrowheads="1"/>
          </p:cNvSpPr>
          <p:nvPr/>
        </p:nvSpPr>
        <p:spPr bwMode="white">
          <a:xfrm>
            <a:off x="4741237" y="4151247"/>
            <a:ext cx="108234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消费者画像</a:t>
            </a:r>
            <a:endParaRPr lang="en-US" altLang="zh-CN" sz="1400" b="1" dirty="0">
              <a:solidFill>
                <a:srgbClr val="FFFFFF"/>
              </a:solidFill>
              <a:latin typeface="微软雅黑" panose="020B0503020204020204" pitchFamily="34" charset="-122"/>
              <a:ea typeface="微软雅黑" panose="020B0503020204020204" pitchFamily="34" charset="-122"/>
            </a:endParaRPr>
          </a:p>
        </p:txBody>
      </p:sp>
      <p:sp>
        <p:nvSpPr>
          <p:cNvPr id="25" name="Rectangle 181"/>
          <p:cNvSpPr>
            <a:spLocks noChangeArrowheads="1"/>
          </p:cNvSpPr>
          <p:nvPr/>
        </p:nvSpPr>
        <p:spPr bwMode="auto">
          <a:xfrm>
            <a:off x="6273007" y="4004514"/>
            <a:ext cx="40682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消费者的消费习惯、价值取向、生活习惯，行为，有一个准确的描述画像</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26" name="Rectangle 4"/>
          <p:cNvSpPr>
            <a:spLocks noChangeArrowheads="1"/>
          </p:cNvSpPr>
          <p:nvPr/>
        </p:nvSpPr>
        <p:spPr bwMode="gray">
          <a:xfrm>
            <a:off x="5860255" y="4731058"/>
            <a:ext cx="4489451" cy="726545"/>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27" name="Rectangle 175"/>
          <p:cNvSpPr>
            <a:spLocks noChangeArrowheads="1"/>
          </p:cNvSpPr>
          <p:nvPr/>
        </p:nvSpPr>
        <p:spPr bwMode="gray">
          <a:xfrm>
            <a:off x="4602956" y="4731058"/>
            <a:ext cx="1559984" cy="726545"/>
          </a:xfrm>
          <a:prstGeom prst="rect">
            <a:avLst/>
          </a:prstGeom>
          <a:solidFill>
            <a:schemeClr val="accent5">
              <a:lumMod val="50000"/>
            </a:schemeClr>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28" name="Rectangle 178"/>
          <p:cNvSpPr>
            <a:spLocks noChangeArrowheads="1"/>
          </p:cNvSpPr>
          <p:nvPr/>
        </p:nvSpPr>
        <p:spPr bwMode="white">
          <a:xfrm>
            <a:off x="4602956" y="4949936"/>
            <a:ext cx="16209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购买人群使用人群</a:t>
            </a:r>
            <a:endParaRPr lang="en-US" altLang="zh-CN" sz="1400" b="1" dirty="0">
              <a:solidFill>
                <a:srgbClr val="FFFFFF"/>
              </a:solidFill>
              <a:latin typeface="微软雅黑" panose="020B0503020204020204" pitchFamily="34" charset="-122"/>
              <a:ea typeface="微软雅黑" panose="020B0503020204020204" pitchFamily="34" charset="-122"/>
            </a:endParaRPr>
          </a:p>
        </p:txBody>
      </p:sp>
      <p:sp>
        <p:nvSpPr>
          <p:cNvPr id="29" name="Rectangle 181"/>
          <p:cNvSpPr>
            <a:spLocks noChangeArrowheads="1"/>
          </p:cNvSpPr>
          <p:nvPr/>
        </p:nvSpPr>
        <p:spPr bwMode="auto">
          <a:xfrm>
            <a:off x="6277240" y="4894042"/>
            <a:ext cx="40682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购买者和使用者梳理清晰，针对购买者和使用者的营销方法分类</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ChangeArrowheads="1"/>
          </p:cNvSpPr>
          <p:nvPr/>
        </p:nvSpPr>
        <p:spPr bwMode="gray">
          <a:xfrm>
            <a:off x="5860255" y="564095"/>
            <a:ext cx="4489451" cy="726544"/>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1" name="Rectangle 3"/>
          <p:cNvSpPr>
            <a:spLocks noChangeArrowheads="1"/>
          </p:cNvSpPr>
          <p:nvPr/>
        </p:nvSpPr>
        <p:spPr bwMode="gray">
          <a:xfrm>
            <a:off x="5851789" y="1372446"/>
            <a:ext cx="4489451" cy="726544"/>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2" name="Rectangle 4"/>
          <p:cNvSpPr>
            <a:spLocks noChangeArrowheads="1"/>
          </p:cNvSpPr>
          <p:nvPr/>
        </p:nvSpPr>
        <p:spPr bwMode="gray">
          <a:xfrm>
            <a:off x="5851789" y="2212753"/>
            <a:ext cx="4489451" cy="726544"/>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3" name="Rectangle 173"/>
          <p:cNvSpPr>
            <a:spLocks noChangeArrowheads="1"/>
          </p:cNvSpPr>
          <p:nvPr/>
        </p:nvSpPr>
        <p:spPr bwMode="gray">
          <a:xfrm>
            <a:off x="4611422" y="564095"/>
            <a:ext cx="1559984" cy="726544"/>
          </a:xfrm>
          <a:prstGeom prst="rect">
            <a:avLst/>
          </a:prstGeom>
          <a:solidFill>
            <a:schemeClr val="accent6">
              <a:lumMod val="75000"/>
            </a:schemeClr>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4" name="Rectangle 174"/>
          <p:cNvSpPr>
            <a:spLocks noChangeArrowheads="1"/>
          </p:cNvSpPr>
          <p:nvPr/>
        </p:nvSpPr>
        <p:spPr bwMode="gray">
          <a:xfrm>
            <a:off x="4602956" y="1372446"/>
            <a:ext cx="1559984" cy="726544"/>
          </a:xfrm>
          <a:prstGeom prst="rect">
            <a:avLst/>
          </a:prstGeom>
          <a:solidFill>
            <a:schemeClr val="accent6">
              <a:lumMod val="75000"/>
            </a:schemeClr>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5" name="Rectangle 175"/>
          <p:cNvSpPr>
            <a:spLocks noChangeArrowheads="1"/>
          </p:cNvSpPr>
          <p:nvPr/>
        </p:nvSpPr>
        <p:spPr bwMode="gray">
          <a:xfrm>
            <a:off x="4602956" y="2212753"/>
            <a:ext cx="1559984" cy="726544"/>
          </a:xfrm>
          <a:prstGeom prst="rect">
            <a:avLst/>
          </a:prstGeom>
          <a:solidFill>
            <a:schemeClr val="accent6">
              <a:lumMod val="75000"/>
            </a:schemeClr>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6" name="Rectangle 176"/>
          <p:cNvSpPr>
            <a:spLocks noChangeArrowheads="1"/>
          </p:cNvSpPr>
          <p:nvPr/>
        </p:nvSpPr>
        <p:spPr bwMode="white">
          <a:xfrm>
            <a:off x="4990628" y="805394"/>
            <a:ext cx="7232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创始人</a:t>
            </a:r>
            <a:endParaRPr lang="en-US" altLang="zh-CN" sz="1400" b="1" dirty="0">
              <a:solidFill>
                <a:srgbClr val="FFFFFF"/>
              </a:solidFill>
              <a:latin typeface="微软雅黑" panose="020B0503020204020204" pitchFamily="34" charset="-122"/>
              <a:ea typeface="微软雅黑" panose="020B0503020204020204" pitchFamily="34" charset="-122"/>
            </a:endParaRPr>
          </a:p>
        </p:txBody>
      </p:sp>
      <p:sp>
        <p:nvSpPr>
          <p:cNvPr id="119817" name="Rectangle 177"/>
          <p:cNvSpPr>
            <a:spLocks noChangeArrowheads="1"/>
          </p:cNvSpPr>
          <p:nvPr/>
        </p:nvSpPr>
        <p:spPr bwMode="white">
          <a:xfrm>
            <a:off x="4850055" y="1660312"/>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品牌理念</a:t>
            </a:r>
            <a:endParaRPr lang="zh-CN" altLang="en-US" sz="1400" b="1" dirty="0">
              <a:solidFill>
                <a:srgbClr val="FFFFFF"/>
              </a:solidFill>
              <a:latin typeface="微软雅黑" panose="020B0503020204020204" pitchFamily="34" charset="-122"/>
              <a:ea typeface="微软雅黑" panose="020B0503020204020204" pitchFamily="34" charset="-122"/>
            </a:endParaRPr>
          </a:p>
        </p:txBody>
      </p:sp>
      <p:sp>
        <p:nvSpPr>
          <p:cNvPr id="119818" name="Rectangle 178"/>
          <p:cNvSpPr>
            <a:spLocks noChangeArrowheads="1"/>
          </p:cNvSpPr>
          <p:nvPr/>
        </p:nvSpPr>
        <p:spPr bwMode="white">
          <a:xfrm>
            <a:off x="4826773" y="2487919"/>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品牌故事</a:t>
            </a:r>
            <a:endParaRPr lang="en-US" altLang="zh-CN" sz="1400" b="1" dirty="0">
              <a:solidFill>
                <a:srgbClr val="FFFFFF"/>
              </a:solidFill>
              <a:latin typeface="微软雅黑" panose="020B0503020204020204" pitchFamily="34" charset="-122"/>
              <a:ea typeface="微软雅黑" panose="020B0503020204020204" pitchFamily="34" charset="-122"/>
            </a:endParaRPr>
          </a:p>
        </p:txBody>
      </p:sp>
      <p:sp>
        <p:nvSpPr>
          <p:cNvPr id="119819" name="Rectangle 179"/>
          <p:cNvSpPr>
            <a:spLocks noChangeArrowheads="1"/>
          </p:cNvSpPr>
          <p:nvPr/>
        </p:nvSpPr>
        <p:spPr bwMode="auto">
          <a:xfrm>
            <a:off x="6268773" y="802739"/>
            <a:ext cx="40682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创始人的优势梳理、核心能力、行业影响力、个人</a:t>
            </a:r>
            <a:r>
              <a:rPr lang="en-US" altLang="zh-CN" sz="1400" dirty="0">
                <a:solidFill>
                  <a:srgbClr val="000000"/>
                </a:solidFill>
                <a:latin typeface="微软雅黑" panose="020B0503020204020204" pitchFamily="34" charset="-122"/>
                <a:ea typeface="微软雅黑" panose="020B0503020204020204" pitchFamily="34" charset="-122"/>
              </a:rPr>
              <a:t>IP</a:t>
            </a:r>
            <a:r>
              <a:rPr lang="zh-CN" altLang="en-US" sz="1400" dirty="0">
                <a:solidFill>
                  <a:srgbClr val="000000"/>
                </a:solidFill>
                <a:latin typeface="微软雅黑" panose="020B0503020204020204" pitchFamily="34" charset="-122"/>
                <a:ea typeface="微软雅黑" panose="020B0503020204020204" pitchFamily="34" charset="-122"/>
              </a:rPr>
              <a:t>能否打造</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119820" name="Rectangle 180"/>
          <p:cNvSpPr>
            <a:spLocks noChangeArrowheads="1"/>
          </p:cNvSpPr>
          <p:nvPr/>
        </p:nvSpPr>
        <p:spPr bwMode="auto">
          <a:xfrm>
            <a:off x="6268773" y="1581829"/>
            <a:ext cx="406823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梳理品牌理念能否符合企业发展、行业的竞争力</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119821" name="Rectangle 181"/>
          <p:cNvSpPr>
            <a:spLocks noChangeArrowheads="1"/>
          </p:cNvSpPr>
          <p:nvPr/>
        </p:nvSpPr>
        <p:spPr bwMode="auto">
          <a:xfrm>
            <a:off x="6217973" y="2451253"/>
            <a:ext cx="406823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品牌故事能否打动人，是不是足够丰满</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119822" name="Rectangle 4"/>
          <p:cNvSpPr>
            <a:spLocks noChangeArrowheads="1"/>
          </p:cNvSpPr>
          <p:nvPr/>
        </p:nvSpPr>
        <p:spPr bwMode="gray">
          <a:xfrm>
            <a:off x="5856022" y="3067730"/>
            <a:ext cx="4489451" cy="726545"/>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23" name="Rectangle 175"/>
          <p:cNvSpPr>
            <a:spLocks noChangeArrowheads="1"/>
          </p:cNvSpPr>
          <p:nvPr/>
        </p:nvSpPr>
        <p:spPr bwMode="gray">
          <a:xfrm>
            <a:off x="4607189" y="3067730"/>
            <a:ext cx="1559984" cy="726545"/>
          </a:xfrm>
          <a:prstGeom prst="rect">
            <a:avLst/>
          </a:prstGeom>
          <a:solidFill>
            <a:schemeClr val="accent6">
              <a:lumMod val="75000"/>
            </a:schemeClr>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24" name="Rectangle 178"/>
          <p:cNvSpPr>
            <a:spLocks noChangeArrowheads="1"/>
          </p:cNvSpPr>
          <p:nvPr/>
        </p:nvSpPr>
        <p:spPr bwMode="white">
          <a:xfrm>
            <a:off x="4925007" y="3342897"/>
            <a:ext cx="7232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广告语</a:t>
            </a:r>
            <a:endParaRPr lang="en-US" altLang="zh-CN" sz="1400" b="1" dirty="0">
              <a:solidFill>
                <a:srgbClr val="FFFFFF"/>
              </a:solidFill>
              <a:latin typeface="微软雅黑" panose="020B0503020204020204" pitchFamily="34" charset="-122"/>
              <a:ea typeface="微软雅黑" panose="020B0503020204020204" pitchFamily="34" charset="-122"/>
            </a:endParaRPr>
          </a:p>
        </p:txBody>
      </p:sp>
      <p:sp>
        <p:nvSpPr>
          <p:cNvPr id="119825" name="Rectangle 181"/>
          <p:cNvSpPr>
            <a:spLocks noChangeArrowheads="1"/>
          </p:cNvSpPr>
          <p:nvPr/>
        </p:nvSpPr>
        <p:spPr bwMode="auto">
          <a:xfrm>
            <a:off x="6273007" y="3230714"/>
            <a:ext cx="40682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广告语精准吗，简洁吗？是不是有传播力、有销售力</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119826" name="矩形 33"/>
          <p:cNvSpPr>
            <a:spLocks noChangeArrowheads="1"/>
          </p:cNvSpPr>
          <p:nvPr/>
        </p:nvSpPr>
        <p:spPr bwMode="auto">
          <a:xfrm>
            <a:off x="1314018" y="2767210"/>
            <a:ext cx="2101857" cy="666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3735" dirty="0">
                <a:solidFill>
                  <a:srgbClr val="002060"/>
                </a:solidFill>
                <a:latin typeface="造字工房言宋（非商用）常规体" pitchFamily="50" charset="-122"/>
                <a:ea typeface="造字工房言宋（非商用）常规体" pitchFamily="50" charset="-122"/>
              </a:rPr>
              <a:t>品牌梳理</a:t>
            </a:r>
            <a:endParaRPr lang="zh-CN" altLang="en-US" sz="3735" dirty="0">
              <a:solidFill>
                <a:srgbClr val="002060"/>
              </a:solidFill>
              <a:latin typeface="造字工房言宋（非商用）常规体" pitchFamily="50" charset="-122"/>
              <a:ea typeface="造字工房言宋（非商用）常规体" pitchFamily="50" charset="-122"/>
            </a:endParaRPr>
          </a:p>
        </p:txBody>
      </p:sp>
      <p:sp>
        <p:nvSpPr>
          <p:cNvPr id="35" name="燕尾形 34"/>
          <p:cNvSpPr>
            <a:spLocks noChangeArrowheads="1"/>
          </p:cNvSpPr>
          <p:nvPr/>
        </p:nvSpPr>
        <p:spPr bwMode="auto">
          <a:xfrm>
            <a:off x="3264429" y="2588155"/>
            <a:ext cx="1143000" cy="1143000"/>
          </a:xfrm>
          <a:prstGeom prst="chevron">
            <a:avLst>
              <a:gd name="adj" fmla="val 50000"/>
            </a:avLst>
          </a:prstGeom>
          <a:solidFill>
            <a:srgbClr val="C00000"/>
          </a:solidFill>
          <a:ln>
            <a:noFill/>
          </a:ln>
        </p:spPr>
        <p:txBody>
          <a:bodyPr anchor="ctr"/>
          <a:lstStyle/>
          <a:p>
            <a:pPr algn="ctr" defTabSz="1219200" fontAlgn="base">
              <a:spcBef>
                <a:spcPct val="0"/>
              </a:spcBef>
              <a:spcAft>
                <a:spcPct val="0"/>
              </a:spcAft>
              <a:defRPr/>
            </a:pPr>
            <a:endParaRPr lang="zh-CN" altLang="en-US" sz="2400">
              <a:solidFill>
                <a:srgbClr val="000000"/>
              </a:solidFill>
              <a:latin typeface="Univers"/>
              <a:ea typeface="幼圆"/>
            </a:endParaRPr>
          </a:p>
        </p:txBody>
      </p:sp>
      <p:sp>
        <p:nvSpPr>
          <p:cNvPr id="119828" name="Rectangle 20"/>
          <p:cNvSpPr>
            <a:spLocks noChangeArrowheads="1"/>
          </p:cNvSpPr>
          <p:nvPr/>
        </p:nvSpPr>
        <p:spPr bwMode="auto">
          <a:xfrm>
            <a:off x="1622689" y="5688987"/>
            <a:ext cx="10466135" cy="379656"/>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defTabSz="1219200" fontAlgn="base">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梳理品牌的核心理念，品牌故事，广告语等是不是有市场传播力，品牌优势是不是真的具备优势</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19829" name="Rectangle 21"/>
          <p:cNvSpPr>
            <a:spLocks noChangeArrowheads="1"/>
          </p:cNvSpPr>
          <p:nvPr/>
        </p:nvSpPr>
        <p:spPr bwMode="auto">
          <a:xfrm>
            <a:off x="463021" y="227247"/>
            <a:ext cx="10081684" cy="967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defTabSz="1219200" fontAlgn="base">
              <a:spcBef>
                <a:spcPct val="0"/>
              </a:spcBef>
              <a:spcAft>
                <a:spcPct val="0"/>
              </a:spcAft>
            </a:pPr>
            <a:r>
              <a:rPr lang="en-US" altLang="zh-CN" sz="3200" b="0" dirty="0">
                <a:solidFill>
                  <a:schemeClr val="tx1"/>
                </a:solidFill>
                <a:latin typeface="造字工房言宋（非商用）常规体" pitchFamily="50" charset="-122"/>
                <a:ea typeface="造字工房言宋（非商用）常规体" pitchFamily="50" charset="-122"/>
              </a:rPr>
              <a:t>2.</a:t>
            </a:r>
            <a:r>
              <a:rPr lang="zh-CN" altLang="en-US" sz="3200" b="0" dirty="0">
                <a:solidFill>
                  <a:schemeClr val="tx1"/>
                </a:solidFill>
                <a:latin typeface="造字工房言宋（非商用）常规体" pitchFamily="50" charset="-122"/>
                <a:ea typeface="造字工房言宋（非商用）常规体" pitchFamily="50" charset="-122"/>
              </a:rPr>
              <a:t>品牌梳理</a:t>
            </a:r>
            <a:endParaRPr lang="zh-CN" altLang="en-US" sz="3200" b="0" dirty="0">
              <a:solidFill>
                <a:schemeClr val="tx1"/>
              </a:solidFill>
              <a:latin typeface="造字工房言宋（非商用）常规体" pitchFamily="50" charset="-122"/>
              <a:ea typeface="造字工房言宋（非商用）常规体" pitchFamily="50" charset="-122"/>
            </a:endParaRPr>
          </a:p>
        </p:txBody>
      </p:sp>
      <p:sp>
        <p:nvSpPr>
          <p:cNvPr id="22" name="Rectangle 4"/>
          <p:cNvSpPr>
            <a:spLocks noChangeArrowheads="1"/>
          </p:cNvSpPr>
          <p:nvPr/>
        </p:nvSpPr>
        <p:spPr bwMode="gray">
          <a:xfrm>
            <a:off x="5856022" y="3876081"/>
            <a:ext cx="4489451" cy="726544"/>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23" name="Rectangle 175"/>
          <p:cNvSpPr>
            <a:spLocks noChangeArrowheads="1"/>
          </p:cNvSpPr>
          <p:nvPr/>
        </p:nvSpPr>
        <p:spPr bwMode="gray">
          <a:xfrm>
            <a:off x="4607189" y="3876081"/>
            <a:ext cx="1559984" cy="726544"/>
          </a:xfrm>
          <a:prstGeom prst="rect">
            <a:avLst/>
          </a:prstGeom>
          <a:solidFill>
            <a:schemeClr val="accent6">
              <a:lumMod val="75000"/>
            </a:schemeClr>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24" name="Rectangle 178"/>
          <p:cNvSpPr>
            <a:spLocks noChangeArrowheads="1"/>
          </p:cNvSpPr>
          <p:nvPr/>
        </p:nvSpPr>
        <p:spPr bwMode="white">
          <a:xfrm>
            <a:off x="4651471" y="4151247"/>
            <a:ext cx="126188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品牌市场地位</a:t>
            </a:r>
            <a:endParaRPr lang="en-US" altLang="zh-CN" sz="1400" b="1" dirty="0">
              <a:solidFill>
                <a:srgbClr val="FFFFFF"/>
              </a:solidFill>
              <a:latin typeface="微软雅黑" panose="020B0503020204020204" pitchFamily="34" charset="-122"/>
              <a:ea typeface="微软雅黑" panose="020B0503020204020204" pitchFamily="34" charset="-122"/>
            </a:endParaRPr>
          </a:p>
        </p:txBody>
      </p:sp>
      <p:sp>
        <p:nvSpPr>
          <p:cNvPr id="25" name="Rectangle 181"/>
          <p:cNvSpPr>
            <a:spLocks noChangeArrowheads="1"/>
          </p:cNvSpPr>
          <p:nvPr/>
        </p:nvSpPr>
        <p:spPr bwMode="auto">
          <a:xfrm>
            <a:off x="6273007" y="4004514"/>
            <a:ext cx="40682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客观梳理品牌在市场上的影响力，市场地位，客观的数据评估</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26" name="Rectangle 4"/>
          <p:cNvSpPr>
            <a:spLocks noChangeArrowheads="1"/>
          </p:cNvSpPr>
          <p:nvPr/>
        </p:nvSpPr>
        <p:spPr bwMode="gray">
          <a:xfrm>
            <a:off x="5860255" y="4731058"/>
            <a:ext cx="4489451" cy="726545"/>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27" name="Rectangle 175"/>
          <p:cNvSpPr>
            <a:spLocks noChangeArrowheads="1"/>
          </p:cNvSpPr>
          <p:nvPr/>
        </p:nvSpPr>
        <p:spPr bwMode="gray">
          <a:xfrm>
            <a:off x="4611422" y="4731058"/>
            <a:ext cx="1559984" cy="726545"/>
          </a:xfrm>
          <a:prstGeom prst="rect">
            <a:avLst/>
          </a:prstGeom>
          <a:solidFill>
            <a:schemeClr val="accent6">
              <a:lumMod val="75000"/>
            </a:schemeClr>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28" name="Rectangle 178"/>
          <p:cNvSpPr>
            <a:spLocks noChangeArrowheads="1"/>
          </p:cNvSpPr>
          <p:nvPr/>
        </p:nvSpPr>
        <p:spPr bwMode="white">
          <a:xfrm>
            <a:off x="4962029" y="4949936"/>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品牌优势</a:t>
            </a:r>
            <a:endParaRPr lang="en-US" altLang="zh-CN" sz="1400" b="1" dirty="0">
              <a:solidFill>
                <a:srgbClr val="FFFFFF"/>
              </a:solidFill>
              <a:latin typeface="微软雅黑" panose="020B0503020204020204" pitchFamily="34" charset="-122"/>
              <a:ea typeface="微软雅黑" panose="020B0503020204020204" pitchFamily="34" charset="-122"/>
            </a:endParaRPr>
          </a:p>
        </p:txBody>
      </p:sp>
      <p:sp>
        <p:nvSpPr>
          <p:cNvPr id="29" name="Rectangle 181"/>
          <p:cNvSpPr>
            <a:spLocks noChangeArrowheads="1"/>
          </p:cNvSpPr>
          <p:nvPr/>
        </p:nvSpPr>
        <p:spPr bwMode="auto">
          <a:xfrm>
            <a:off x="6277240" y="4894042"/>
            <a:ext cx="40682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品牌的优势是不是你有我有，你有我优，是不是有核心竞争力，是不是独特的优势</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ChangeArrowheads="1"/>
          </p:cNvSpPr>
          <p:nvPr/>
        </p:nvSpPr>
        <p:spPr bwMode="gray">
          <a:xfrm>
            <a:off x="5860255" y="564095"/>
            <a:ext cx="4489451" cy="726544"/>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1" name="Rectangle 3"/>
          <p:cNvSpPr>
            <a:spLocks noChangeArrowheads="1"/>
          </p:cNvSpPr>
          <p:nvPr/>
        </p:nvSpPr>
        <p:spPr bwMode="gray">
          <a:xfrm>
            <a:off x="5851789" y="1372446"/>
            <a:ext cx="4489451" cy="726544"/>
          </a:xfrm>
          <a:prstGeom prst="rect">
            <a:avLst/>
          </a:prstGeom>
          <a:solidFill>
            <a:schemeClr val="bg1"/>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2" name="Rectangle 4"/>
          <p:cNvSpPr>
            <a:spLocks noChangeArrowheads="1"/>
          </p:cNvSpPr>
          <p:nvPr/>
        </p:nvSpPr>
        <p:spPr bwMode="gray">
          <a:xfrm>
            <a:off x="5851789" y="2212753"/>
            <a:ext cx="4489451" cy="726544"/>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3" name="Rectangle 173"/>
          <p:cNvSpPr>
            <a:spLocks noChangeArrowheads="1"/>
          </p:cNvSpPr>
          <p:nvPr/>
        </p:nvSpPr>
        <p:spPr bwMode="gray">
          <a:xfrm>
            <a:off x="4611422" y="564095"/>
            <a:ext cx="1559984" cy="726544"/>
          </a:xfrm>
          <a:prstGeom prst="rect">
            <a:avLst/>
          </a:prstGeom>
          <a:solidFill>
            <a:srgbClr val="0070C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4" name="Rectangle 174"/>
          <p:cNvSpPr>
            <a:spLocks noChangeArrowheads="1"/>
          </p:cNvSpPr>
          <p:nvPr/>
        </p:nvSpPr>
        <p:spPr bwMode="gray">
          <a:xfrm>
            <a:off x="4602956" y="1372446"/>
            <a:ext cx="1559984" cy="726544"/>
          </a:xfrm>
          <a:prstGeom prst="rect">
            <a:avLst/>
          </a:prstGeom>
          <a:solidFill>
            <a:srgbClr val="0070C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5" name="Rectangle 175"/>
          <p:cNvSpPr>
            <a:spLocks noChangeArrowheads="1"/>
          </p:cNvSpPr>
          <p:nvPr/>
        </p:nvSpPr>
        <p:spPr bwMode="gray">
          <a:xfrm>
            <a:off x="4602956" y="2212753"/>
            <a:ext cx="1559984" cy="726544"/>
          </a:xfrm>
          <a:prstGeom prst="rect">
            <a:avLst/>
          </a:prstGeom>
          <a:solidFill>
            <a:srgbClr val="0070C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16" name="Rectangle 176"/>
          <p:cNvSpPr>
            <a:spLocks noChangeArrowheads="1"/>
          </p:cNvSpPr>
          <p:nvPr/>
        </p:nvSpPr>
        <p:spPr bwMode="white">
          <a:xfrm>
            <a:off x="4900862" y="805394"/>
            <a:ext cx="90281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品牌介绍</a:t>
            </a:r>
            <a:endParaRPr lang="en-US" altLang="zh-CN" sz="1400" b="1" dirty="0">
              <a:solidFill>
                <a:srgbClr val="FFFFFF"/>
              </a:solidFill>
              <a:latin typeface="微软雅黑" panose="020B0503020204020204" pitchFamily="34" charset="-122"/>
              <a:ea typeface="微软雅黑" panose="020B0503020204020204" pitchFamily="34" charset="-122"/>
            </a:endParaRPr>
          </a:p>
        </p:txBody>
      </p:sp>
      <p:sp>
        <p:nvSpPr>
          <p:cNvPr id="119817" name="Rectangle 177"/>
          <p:cNvSpPr>
            <a:spLocks noChangeArrowheads="1"/>
          </p:cNvSpPr>
          <p:nvPr/>
        </p:nvSpPr>
        <p:spPr bwMode="white">
          <a:xfrm>
            <a:off x="4850056" y="1660312"/>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品牌寓意</a:t>
            </a:r>
            <a:endParaRPr lang="zh-CN" altLang="en-US" sz="1400" b="1" dirty="0">
              <a:solidFill>
                <a:srgbClr val="FFFFFF"/>
              </a:solidFill>
              <a:latin typeface="微软雅黑" panose="020B0503020204020204" pitchFamily="34" charset="-122"/>
              <a:ea typeface="微软雅黑" panose="020B0503020204020204" pitchFamily="34" charset="-122"/>
            </a:endParaRPr>
          </a:p>
        </p:txBody>
      </p:sp>
      <p:sp>
        <p:nvSpPr>
          <p:cNvPr id="119818" name="Rectangle 178"/>
          <p:cNvSpPr>
            <a:spLocks noChangeArrowheads="1"/>
          </p:cNvSpPr>
          <p:nvPr/>
        </p:nvSpPr>
        <p:spPr bwMode="white">
          <a:xfrm>
            <a:off x="4826775" y="2487919"/>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品牌历史</a:t>
            </a:r>
            <a:endParaRPr lang="en-US" altLang="zh-CN" sz="1400" b="1" dirty="0">
              <a:solidFill>
                <a:srgbClr val="FFFFFF"/>
              </a:solidFill>
              <a:latin typeface="微软雅黑" panose="020B0503020204020204" pitchFamily="34" charset="-122"/>
              <a:ea typeface="微软雅黑" panose="020B0503020204020204" pitchFamily="34" charset="-122"/>
            </a:endParaRPr>
          </a:p>
        </p:txBody>
      </p:sp>
      <p:sp>
        <p:nvSpPr>
          <p:cNvPr id="119819" name="Rectangle 179"/>
          <p:cNvSpPr>
            <a:spLocks noChangeArrowheads="1"/>
          </p:cNvSpPr>
          <p:nvPr/>
        </p:nvSpPr>
        <p:spPr bwMode="auto">
          <a:xfrm>
            <a:off x="6268773" y="802739"/>
            <a:ext cx="40682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品牌介绍是不是简明而要，是不是能够充分展示品牌的内涵和优势</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119820" name="Rectangle 180"/>
          <p:cNvSpPr>
            <a:spLocks noChangeArrowheads="1"/>
          </p:cNvSpPr>
          <p:nvPr/>
        </p:nvSpPr>
        <p:spPr bwMode="auto">
          <a:xfrm>
            <a:off x="6268773" y="1581829"/>
            <a:ext cx="406823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品牌给消费者的联想是什么，是正面还是负面</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119821" name="Rectangle 181"/>
          <p:cNvSpPr>
            <a:spLocks noChangeArrowheads="1"/>
          </p:cNvSpPr>
          <p:nvPr/>
        </p:nvSpPr>
        <p:spPr bwMode="auto">
          <a:xfrm>
            <a:off x="6217973" y="2451253"/>
            <a:ext cx="40682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历史是财富，有没有挖掘品牌的历史并呈现给用户</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119822" name="Rectangle 4"/>
          <p:cNvSpPr>
            <a:spLocks noChangeArrowheads="1"/>
          </p:cNvSpPr>
          <p:nvPr/>
        </p:nvSpPr>
        <p:spPr bwMode="gray">
          <a:xfrm>
            <a:off x="5856022" y="3067730"/>
            <a:ext cx="4489451" cy="726545"/>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23" name="Rectangle 175"/>
          <p:cNvSpPr>
            <a:spLocks noChangeArrowheads="1"/>
          </p:cNvSpPr>
          <p:nvPr/>
        </p:nvSpPr>
        <p:spPr bwMode="gray">
          <a:xfrm>
            <a:off x="4607189" y="3067730"/>
            <a:ext cx="1559984" cy="726545"/>
          </a:xfrm>
          <a:prstGeom prst="rect">
            <a:avLst/>
          </a:prstGeom>
          <a:solidFill>
            <a:srgbClr val="0070C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119824" name="Rectangle 178"/>
          <p:cNvSpPr>
            <a:spLocks noChangeArrowheads="1"/>
          </p:cNvSpPr>
          <p:nvPr/>
        </p:nvSpPr>
        <p:spPr bwMode="white">
          <a:xfrm>
            <a:off x="4613226" y="3342897"/>
            <a:ext cx="134684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重大事件</a:t>
            </a:r>
            <a:r>
              <a:rPr lang="en-US" altLang="zh-CN" sz="1400" b="1" dirty="0">
                <a:solidFill>
                  <a:srgbClr val="FFFFFF"/>
                </a:solidFill>
                <a:latin typeface="微软雅黑" panose="020B0503020204020204" pitchFamily="34" charset="-122"/>
                <a:ea typeface="微软雅黑" panose="020B0503020204020204" pitchFamily="34" charset="-122"/>
              </a:rPr>
              <a:t>/</a:t>
            </a:r>
            <a:r>
              <a:rPr lang="zh-CN" altLang="en-US" sz="1400" b="1" dirty="0">
                <a:solidFill>
                  <a:srgbClr val="FFFFFF"/>
                </a:solidFill>
                <a:latin typeface="微软雅黑" panose="020B0503020204020204" pitchFamily="34" charset="-122"/>
                <a:ea typeface="微软雅黑" panose="020B0503020204020204" pitchFamily="34" charset="-122"/>
              </a:rPr>
              <a:t>荣誉</a:t>
            </a:r>
            <a:endParaRPr lang="en-US" altLang="zh-CN" sz="1400" b="1" dirty="0">
              <a:solidFill>
                <a:srgbClr val="FFFFFF"/>
              </a:solidFill>
              <a:latin typeface="微软雅黑" panose="020B0503020204020204" pitchFamily="34" charset="-122"/>
              <a:ea typeface="微软雅黑" panose="020B0503020204020204" pitchFamily="34" charset="-122"/>
            </a:endParaRPr>
          </a:p>
        </p:txBody>
      </p:sp>
      <p:sp>
        <p:nvSpPr>
          <p:cNvPr id="119825" name="Rectangle 181"/>
          <p:cNvSpPr>
            <a:spLocks noChangeArrowheads="1"/>
          </p:cNvSpPr>
          <p:nvPr/>
        </p:nvSpPr>
        <p:spPr bwMode="auto">
          <a:xfrm>
            <a:off x="6273007" y="3230714"/>
            <a:ext cx="40682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重大事件增加品牌的信赖和用户的粘性，挖掘核心的历史事件和品牌荣誉</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119826" name="矩形 33"/>
          <p:cNvSpPr>
            <a:spLocks noChangeArrowheads="1"/>
          </p:cNvSpPr>
          <p:nvPr/>
        </p:nvSpPr>
        <p:spPr bwMode="auto">
          <a:xfrm>
            <a:off x="1314018" y="2767210"/>
            <a:ext cx="2101857" cy="666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3735" dirty="0">
                <a:solidFill>
                  <a:srgbClr val="002060"/>
                </a:solidFill>
                <a:latin typeface="造字工房言宋（非商用）常规体" pitchFamily="50" charset="-122"/>
                <a:ea typeface="造字工房言宋（非商用）常规体" pitchFamily="50" charset="-122"/>
              </a:rPr>
              <a:t>品牌梳理</a:t>
            </a:r>
            <a:endParaRPr lang="zh-CN" altLang="en-US" sz="3735" dirty="0">
              <a:solidFill>
                <a:srgbClr val="002060"/>
              </a:solidFill>
              <a:latin typeface="造字工房言宋（非商用）常规体" pitchFamily="50" charset="-122"/>
              <a:ea typeface="造字工房言宋（非商用）常规体" pitchFamily="50" charset="-122"/>
            </a:endParaRPr>
          </a:p>
        </p:txBody>
      </p:sp>
      <p:sp>
        <p:nvSpPr>
          <p:cNvPr id="35" name="燕尾形 34"/>
          <p:cNvSpPr>
            <a:spLocks noChangeArrowheads="1"/>
          </p:cNvSpPr>
          <p:nvPr/>
        </p:nvSpPr>
        <p:spPr bwMode="auto">
          <a:xfrm>
            <a:off x="3264429" y="2588155"/>
            <a:ext cx="1143000" cy="1143000"/>
          </a:xfrm>
          <a:prstGeom prst="chevron">
            <a:avLst>
              <a:gd name="adj" fmla="val 50000"/>
            </a:avLst>
          </a:prstGeom>
          <a:solidFill>
            <a:srgbClr val="C00000"/>
          </a:solidFill>
          <a:ln>
            <a:noFill/>
          </a:ln>
        </p:spPr>
        <p:txBody>
          <a:bodyPr anchor="ctr"/>
          <a:lstStyle/>
          <a:p>
            <a:pPr algn="ctr" defTabSz="1219200" fontAlgn="base">
              <a:spcBef>
                <a:spcPct val="0"/>
              </a:spcBef>
              <a:spcAft>
                <a:spcPct val="0"/>
              </a:spcAft>
              <a:defRPr/>
            </a:pPr>
            <a:endParaRPr lang="zh-CN" altLang="en-US" sz="2400">
              <a:solidFill>
                <a:srgbClr val="000000"/>
              </a:solidFill>
              <a:latin typeface="Univers"/>
              <a:ea typeface="幼圆"/>
            </a:endParaRPr>
          </a:p>
        </p:txBody>
      </p:sp>
      <p:sp>
        <p:nvSpPr>
          <p:cNvPr id="119828" name="Rectangle 20"/>
          <p:cNvSpPr>
            <a:spLocks noChangeArrowheads="1"/>
          </p:cNvSpPr>
          <p:nvPr/>
        </p:nvSpPr>
        <p:spPr bwMode="auto">
          <a:xfrm>
            <a:off x="1901295" y="5686408"/>
            <a:ext cx="9358396" cy="379656"/>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defTabSz="1219200" fontAlgn="base">
              <a:spcBef>
                <a:spcPct val="0"/>
              </a:spcBef>
              <a:spcAft>
                <a:spcPct val="0"/>
              </a:spcAft>
            </a:pPr>
            <a:r>
              <a:rPr lang="zh-CN" altLang="en-US" sz="1865" dirty="0">
                <a:solidFill>
                  <a:srgbClr val="000000"/>
                </a:solidFill>
                <a:latin typeface="微软雅黑" panose="020B0503020204020204" pitchFamily="34" charset="-122"/>
                <a:ea typeface="微软雅黑" panose="020B0503020204020204" pitchFamily="34" charset="-122"/>
              </a:rPr>
              <a:t>挖掘品牌的历史，荣誉，有没有很好的呈现和传播给用户，用户对品牌的认知是什么</a:t>
            </a:r>
            <a:r>
              <a:rPr lang="en-US" altLang="zh-CN" sz="1865" dirty="0">
                <a:solidFill>
                  <a:srgbClr val="000000"/>
                </a:solidFill>
                <a:latin typeface="微软雅黑" panose="020B0503020204020204" pitchFamily="34" charset="-122"/>
                <a:ea typeface="微软雅黑" panose="020B0503020204020204" pitchFamily="34" charset="-122"/>
              </a:rPr>
              <a:t>?</a:t>
            </a:r>
            <a:endParaRPr lang="zh-CN" altLang="en-US" sz="1865" dirty="0">
              <a:solidFill>
                <a:srgbClr val="000000"/>
              </a:solidFill>
              <a:latin typeface="微软雅黑" panose="020B0503020204020204" pitchFamily="34" charset="-122"/>
              <a:ea typeface="微软雅黑" panose="020B0503020204020204" pitchFamily="34" charset="-122"/>
            </a:endParaRPr>
          </a:p>
        </p:txBody>
      </p:sp>
      <p:sp>
        <p:nvSpPr>
          <p:cNvPr id="119829" name="Rectangle 21"/>
          <p:cNvSpPr>
            <a:spLocks noChangeArrowheads="1"/>
          </p:cNvSpPr>
          <p:nvPr/>
        </p:nvSpPr>
        <p:spPr bwMode="auto">
          <a:xfrm>
            <a:off x="463021" y="227247"/>
            <a:ext cx="10081684" cy="967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700" b="1">
                <a:solidFill>
                  <a:srgbClr val="FF0000"/>
                </a:solidFill>
                <a:latin typeface="微软雅黑" panose="020B0503020204020204" pitchFamily="34" charset="-122"/>
                <a:ea typeface="微软雅黑" panose="020B0503020204020204" pitchFamily="34" charset="-122"/>
              </a:defRPr>
            </a:lvl1pPr>
            <a:lvl2pPr eaLnBrk="0" hangingPunct="0">
              <a:defRPr sz="3700" b="1">
                <a:solidFill>
                  <a:srgbClr val="FF0000"/>
                </a:solidFill>
                <a:latin typeface="微软雅黑" panose="020B0503020204020204" pitchFamily="34" charset="-122"/>
                <a:ea typeface="微软雅黑" panose="020B0503020204020204" pitchFamily="34" charset="-122"/>
              </a:defRPr>
            </a:lvl2pPr>
            <a:lvl3pPr eaLnBrk="0" hangingPunct="0">
              <a:defRPr sz="3700" b="1">
                <a:solidFill>
                  <a:srgbClr val="FF0000"/>
                </a:solidFill>
                <a:latin typeface="微软雅黑" panose="020B0503020204020204" pitchFamily="34" charset="-122"/>
                <a:ea typeface="微软雅黑" panose="020B0503020204020204" pitchFamily="34" charset="-122"/>
              </a:defRPr>
            </a:lvl3pPr>
            <a:lvl4pPr eaLnBrk="0" hangingPunct="0">
              <a:defRPr sz="3700" b="1">
                <a:solidFill>
                  <a:srgbClr val="FF0000"/>
                </a:solidFill>
                <a:latin typeface="微软雅黑" panose="020B0503020204020204" pitchFamily="34" charset="-122"/>
                <a:ea typeface="微软雅黑" panose="020B0503020204020204" pitchFamily="34" charset="-122"/>
              </a:defRPr>
            </a:lvl4pPr>
            <a:lvl5pPr eaLnBrk="0" hangingPunct="0">
              <a:defRPr sz="3700" b="1">
                <a:solidFill>
                  <a:srgbClr val="FF0000"/>
                </a:solidFill>
                <a:latin typeface="微软雅黑" panose="020B0503020204020204" pitchFamily="34" charset="-122"/>
                <a:ea typeface="微软雅黑" panose="020B0503020204020204" pitchFamily="34" charset="-122"/>
              </a:defRPr>
            </a:lvl5pPr>
            <a:lvl6pPr marL="4572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6pPr>
            <a:lvl7pPr marL="9144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7pPr>
            <a:lvl8pPr marL="13716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8pPr>
            <a:lvl9pPr marL="1828800" eaLnBrk="0" fontAlgn="base" hangingPunct="0">
              <a:spcBef>
                <a:spcPct val="0"/>
              </a:spcBef>
              <a:spcAft>
                <a:spcPct val="0"/>
              </a:spcAft>
              <a:defRPr sz="3700" b="1">
                <a:solidFill>
                  <a:srgbClr val="FF0000"/>
                </a:solidFill>
                <a:latin typeface="微软雅黑" panose="020B0503020204020204" pitchFamily="34" charset="-122"/>
                <a:ea typeface="微软雅黑" panose="020B0503020204020204" pitchFamily="34" charset="-122"/>
              </a:defRPr>
            </a:lvl9pPr>
          </a:lstStyle>
          <a:p>
            <a:pPr defTabSz="1219200" fontAlgn="base">
              <a:spcBef>
                <a:spcPct val="0"/>
              </a:spcBef>
              <a:spcAft>
                <a:spcPct val="0"/>
              </a:spcAft>
            </a:pPr>
            <a:r>
              <a:rPr lang="en-US" altLang="zh-CN" sz="3200" b="0" dirty="0">
                <a:solidFill>
                  <a:schemeClr val="tx1"/>
                </a:solidFill>
                <a:latin typeface="造字工房言宋（非商用）常规体" pitchFamily="50" charset="-122"/>
                <a:ea typeface="造字工房言宋（非商用）常规体" pitchFamily="50" charset="-122"/>
              </a:rPr>
              <a:t>2.</a:t>
            </a:r>
            <a:r>
              <a:rPr lang="zh-CN" altLang="en-US" sz="3200" b="0" dirty="0">
                <a:solidFill>
                  <a:schemeClr val="tx1"/>
                </a:solidFill>
                <a:latin typeface="造字工房言宋（非商用）常规体" pitchFamily="50" charset="-122"/>
                <a:ea typeface="造字工房言宋（非商用）常规体" pitchFamily="50" charset="-122"/>
              </a:rPr>
              <a:t>品牌梳理</a:t>
            </a:r>
            <a:endParaRPr lang="zh-CN" altLang="en-US" sz="3200" b="0" dirty="0">
              <a:solidFill>
                <a:schemeClr val="tx1"/>
              </a:solidFill>
              <a:latin typeface="造字工房言宋（非商用）常规体" pitchFamily="50" charset="-122"/>
              <a:ea typeface="造字工房言宋（非商用）常规体" pitchFamily="50" charset="-122"/>
            </a:endParaRPr>
          </a:p>
        </p:txBody>
      </p:sp>
      <p:sp>
        <p:nvSpPr>
          <p:cNvPr id="22" name="Rectangle 4"/>
          <p:cNvSpPr>
            <a:spLocks noChangeArrowheads="1"/>
          </p:cNvSpPr>
          <p:nvPr/>
        </p:nvSpPr>
        <p:spPr bwMode="gray">
          <a:xfrm>
            <a:off x="5856022" y="3876081"/>
            <a:ext cx="4489451" cy="726544"/>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23" name="Rectangle 175"/>
          <p:cNvSpPr>
            <a:spLocks noChangeArrowheads="1"/>
          </p:cNvSpPr>
          <p:nvPr/>
        </p:nvSpPr>
        <p:spPr bwMode="gray">
          <a:xfrm>
            <a:off x="4607189" y="3876081"/>
            <a:ext cx="1559984" cy="726544"/>
          </a:xfrm>
          <a:prstGeom prst="rect">
            <a:avLst/>
          </a:prstGeom>
          <a:solidFill>
            <a:srgbClr val="0070C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25" name="Rectangle 181"/>
          <p:cNvSpPr>
            <a:spLocks noChangeArrowheads="1"/>
          </p:cNvSpPr>
          <p:nvPr/>
        </p:nvSpPr>
        <p:spPr bwMode="auto">
          <a:xfrm>
            <a:off x="6273007" y="4004514"/>
            <a:ext cx="40682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品牌跟人一样有个性，有调性，品牌个性挖掘透了没</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26" name="Rectangle 4"/>
          <p:cNvSpPr>
            <a:spLocks noChangeArrowheads="1"/>
          </p:cNvSpPr>
          <p:nvPr/>
        </p:nvSpPr>
        <p:spPr bwMode="gray">
          <a:xfrm>
            <a:off x="5860255" y="4731058"/>
            <a:ext cx="4489451" cy="726545"/>
          </a:xfrm>
          <a:prstGeom prst="rect">
            <a:avLst/>
          </a:prstGeom>
          <a:solidFill>
            <a:srgbClr val="FFFFFF"/>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27" name="Rectangle 175"/>
          <p:cNvSpPr>
            <a:spLocks noChangeArrowheads="1"/>
          </p:cNvSpPr>
          <p:nvPr/>
        </p:nvSpPr>
        <p:spPr bwMode="gray">
          <a:xfrm>
            <a:off x="4611422" y="4731058"/>
            <a:ext cx="1559984" cy="726545"/>
          </a:xfrm>
          <a:prstGeom prst="rect">
            <a:avLst/>
          </a:prstGeom>
          <a:solidFill>
            <a:srgbClr val="0070C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defTabSz="1219200" eaLnBrk="1" fontAlgn="base" hangingPunct="1">
              <a:spcBef>
                <a:spcPct val="0"/>
              </a:spcBef>
              <a:spcAft>
                <a:spcPct val="0"/>
              </a:spcAft>
            </a:pPr>
            <a:endParaRPr lang="zh-CN" altLang="en-US" sz="1400">
              <a:solidFill>
                <a:srgbClr val="000000"/>
              </a:solidFill>
              <a:latin typeface="微软雅黑" panose="020B0503020204020204" pitchFamily="34" charset="-122"/>
              <a:ea typeface="微软雅黑" panose="020B0503020204020204" pitchFamily="34" charset="-122"/>
            </a:endParaRPr>
          </a:p>
        </p:txBody>
      </p:sp>
      <p:sp>
        <p:nvSpPr>
          <p:cNvPr id="28" name="Rectangle 178"/>
          <p:cNvSpPr>
            <a:spLocks noChangeArrowheads="1"/>
          </p:cNvSpPr>
          <p:nvPr/>
        </p:nvSpPr>
        <p:spPr bwMode="white">
          <a:xfrm>
            <a:off x="4872261" y="4949936"/>
            <a:ext cx="108234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品牌主视觉</a:t>
            </a:r>
            <a:endParaRPr lang="en-US" altLang="zh-CN" sz="1400" b="1" dirty="0">
              <a:solidFill>
                <a:srgbClr val="FFFFFF"/>
              </a:solidFill>
              <a:latin typeface="微软雅黑" panose="020B0503020204020204" pitchFamily="34" charset="-122"/>
              <a:ea typeface="微软雅黑" panose="020B0503020204020204" pitchFamily="34" charset="-122"/>
            </a:endParaRPr>
          </a:p>
        </p:txBody>
      </p:sp>
      <p:sp>
        <p:nvSpPr>
          <p:cNvPr id="29" name="Rectangle 181"/>
          <p:cNvSpPr>
            <a:spLocks noChangeArrowheads="1"/>
          </p:cNvSpPr>
          <p:nvPr/>
        </p:nvSpPr>
        <p:spPr bwMode="auto">
          <a:xfrm>
            <a:off x="6277240" y="4894042"/>
            <a:ext cx="40682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dirty="0">
                <a:solidFill>
                  <a:srgbClr val="000000"/>
                </a:solidFill>
                <a:latin typeface="微软雅黑" panose="020B0503020204020204" pitchFamily="34" charset="-122"/>
                <a:ea typeface="微软雅黑" panose="020B0503020204020204" pitchFamily="34" charset="-122"/>
              </a:rPr>
              <a:t>品牌的主视觉是不是能够传达品牌的内涵，并且与时俱进</a:t>
            </a:r>
            <a:endParaRPr lang="zh-CN" altLang="en-US" sz="1400" dirty="0">
              <a:solidFill>
                <a:srgbClr val="000000"/>
              </a:solidFill>
              <a:latin typeface="微软雅黑" panose="020B0503020204020204" pitchFamily="34" charset="-122"/>
              <a:ea typeface="微软雅黑" panose="020B0503020204020204" pitchFamily="34" charset="-122"/>
            </a:endParaRPr>
          </a:p>
        </p:txBody>
      </p:sp>
      <p:sp>
        <p:nvSpPr>
          <p:cNvPr id="30" name="Rectangle 178"/>
          <p:cNvSpPr>
            <a:spLocks noChangeArrowheads="1"/>
          </p:cNvSpPr>
          <p:nvPr/>
        </p:nvSpPr>
        <p:spPr bwMode="white">
          <a:xfrm>
            <a:off x="4760476" y="4088608"/>
            <a:ext cx="126188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1219200" eaLnBrk="1" fontAlgn="base" hangingPunct="1">
              <a:spcBef>
                <a:spcPct val="0"/>
              </a:spcBef>
              <a:spcAft>
                <a:spcPct val="0"/>
              </a:spcAft>
            </a:pPr>
            <a:r>
              <a:rPr lang="zh-CN" altLang="en-US" sz="1400" b="1" dirty="0">
                <a:solidFill>
                  <a:srgbClr val="FFFFFF"/>
                </a:solidFill>
                <a:latin typeface="微软雅黑" panose="020B0503020204020204" pitchFamily="34" charset="-122"/>
                <a:ea typeface="微软雅黑" panose="020B0503020204020204" pitchFamily="34" charset="-122"/>
              </a:rPr>
              <a:t>品牌个性调性</a:t>
            </a:r>
            <a:endParaRPr lang="en-US" altLang="zh-CN" sz="1400" b="1" dirty="0">
              <a:solidFill>
                <a:srgbClr val="FFFFFF"/>
              </a:solidFill>
              <a:latin typeface="微软雅黑" panose="020B0503020204020204" pitchFamily="34" charset="-122"/>
              <a:ea typeface="微软雅黑" panose="020B0503020204020204" pitchFamily="34" charset="-122"/>
            </a:endParaRPr>
          </a:p>
        </p:txBody>
      </p:sp>
    </p:spTree>
  </p:cSld>
  <p:clrMapOvr>
    <a:masterClrMapping/>
  </p:clrMapOvr>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Univers"/>
        <a:ea typeface="幼圆"/>
        <a:cs typeface=""/>
      </a:majorFont>
      <a:minorFont>
        <a:latin typeface="Univers"/>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4803</Words>
  <Application>WPS 演示</Application>
  <PresentationFormat>宽屏</PresentationFormat>
  <Paragraphs>694</Paragraphs>
  <Slides>36</Slides>
  <Notes>0</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36</vt:i4>
      </vt:variant>
    </vt:vector>
  </HeadingPairs>
  <TitlesOfParts>
    <vt:vector size="54" baseType="lpstr">
      <vt:lpstr>Arial</vt:lpstr>
      <vt:lpstr>宋体</vt:lpstr>
      <vt:lpstr>Wingdings</vt:lpstr>
      <vt:lpstr>微软雅黑</vt:lpstr>
      <vt:lpstr>Univers</vt:lpstr>
      <vt:lpstr>Microsoft Himalaya</vt:lpstr>
      <vt:lpstr>幼圆</vt:lpstr>
      <vt:lpstr>造字工房劲黑（非商用）常规体</vt:lpstr>
      <vt:lpstr>黑体</vt:lpstr>
      <vt:lpstr>造字工房言宋（非商用）常规体</vt:lpstr>
      <vt:lpstr>方正剪纸简体</vt:lpstr>
      <vt:lpstr>方正楷体简体</vt:lpstr>
      <vt:lpstr>Franklin Gothic Medium</vt:lpstr>
      <vt:lpstr>Univers</vt:lpstr>
      <vt:lpstr>幼圆</vt:lpstr>
      <vt:lpstr>Arial Unicode MS</vt:lpstr>
      <vt:lpstr>Calibri</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qixing gong</dc:creator>
  <cp:lastModifiedBy>共创咨询</cp:lastModifiedBy>
  <cp:revision>56</cp:revision>
  <dcterms:created xsi:type="dcterms:W3CDTF">2018-02-01T13:19:00Z</dcterms:created>
  <dcterms:modified xsi:type="dcterms:W3CDTF">2021-06-15T07:03:31Z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2052-11.1.0.10495</vt:lpwstr>
  </property>
  <property fmtid="{D5CDD505-2E9C-101B-9397-08002B2CF9AE}" pid="3" name="ICV">
    <vt:lpwstr>6CD9187449264BA88982FF6EC795E1F5</vt:lpwstr>
  </property>
</Properties>
</file>