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70" r:id="rId34"/>
    <p:sldId id="292" r:id="rId35"/>
    <p:sldId id="293" r:id="rId36"/>
    <p:sldId id="294" r:id="rId37"/>
    <p:sldId id="262" r:id="rId3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microsoft.com/office/2007/relationships/hdphoto" Target="../media/image3.wdp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-5715" y="-2540"/>
            <a:ext cx="12202160" cy="6863715"/>
            <a:chOff x="-9" y="-4"/>
            <a:chExt cx="19216" cy="10809"/>
          </a:xfrm>
        </p:grpSpPr>
        <p:pic>
          <p:nvPicPr>
            <p:cNvPr id="6" name="图片 5" descr="E:\图片\5a029f1175340.jpg5a029f1175340"/>
            <p:cNvPicPr>
              <a:picLocks noChangeAspect="1"/>
            </p:cNvPicPr>
            <p:nvPr/>
          </p:nvPicPr>
          <p:blipFill>
            <a:blip r:embed="rId1">
              <a:grayscl/>
            </a:blip>
            <a:srcRect/>
            <a:stretch>
              <a:fillRect/>
            </a:stretch>
          </p:blipFill>
          <p:spPr>
            <a:xfrm>
              <a:off x="-8" y="-4"/>
              <a:ext cx="19215" cy="10808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-9" y="-4"/>
              <a:ext cx="19216" cy="10809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/>
          <p:cNvSpPr/>
          <p:nvPr/>
        </p:nvSpPr>
        <p:spPr>
          <a:xfrm>
            <a:off x="421005" y="905522"/>
            <a:ext cx="11351260" cy="538351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2149475" y="3540125"/>
            <a:ext cx="7813040" cy="3987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Poppins SemiBold" panose="02000000000000000000" pitchFamily="2" charset="0"/>
                <a:ea typeface="微软雅黑" panose="020B0503020204020204" charset="-122"/>
              </a:rPr>
              <a:t>NOT COMPETENT IN STAFF MANAGEMENT PRACTICE</a:t>
            </a:r>
            <a:endParaRPr lang="en-US" altLang="zh-CN" sz="2000" b="1" dirty="0">
              <a:solidFill>
                <a:schemeClr val="tx1"/>
              </a:solidFill>
              <a:latin typeface="Poppins SemiBold" panose="02000000000000000000" pitchFamily="2" charset="0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149388" y="2260246"/>
            <a:ext cx="7870363" cy="13093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6600" b="1" dirty="0">
                <a:latin typeface="微软雅黑" panose="020B0503020204020204" charset="-122"/>
                <a:ea typeface="微软雅黑" panose="020B0503020204020204" charset="-122"/>
              </a:rPr>
              <a:t>如何辞退不胜任员工</a:t>
            </a:r>
            <a:endParaRPr lang="zh-CN" altLang="en-US" sz="6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121150" y="4526023"/>
            <a:ext cx="1846580" cy="44386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latin typeface="Lora" panose="02000503000000020004" pitchFamily="2" charset="0"/>
              </a:rPr>
              <a:t>2023</a:t>
            </a:r>
            <a:endParaRPr lang="en-US" altLang="zh-CN" sz="2800" dirty="0">
              <a:latin typeface="Lora" panose="02000503000000020004" pitchFamily="2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227445" y="4526023"/>
            <a:ext cx="1846580" cy="4438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即课学堂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308860" y="2154555"/>
            <a:ext cx="3050540" cy="358521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35" y="-13970"/>
            <a:ext cx="4442460" cy="4914265"/>
          </a:xfrm>
          <a:prstGeom prst="rect">
            <a:avLst/>
          </a:prstGeom>
          <a:blipFill rotWithShape="1">
            <a:blip r:embed="rId1" cstate="screen">
              <a:grayscl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983220" y="1063625"/>
            <a:ext cx="4237355" cy="4908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62"/>
          <p:cNvSpPr txBox="1"/>
          <p:nvPr/>
        </p:nvSpPr>
        <p:spPr>
          <a:xfrm>
            <a:off x="6926580" y="2348400"/>
            <a:ext cx="4250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1800">
              <a:defRPr/>
            </a:pPr>
            <a:r>
              <a:rPr lang="zh-CN" altLang="en-US" sz="2000" kern="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不能胜任工作的认定</a:t>
            </a:r>
            <a:endParaRPr lang="en-US" altLang="zh-CN" sz="2000" kern="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03290" y="2329909"/>
            <a:ext cx="760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Lora" panose="02000503000000020004" pitchFamily="2" charset="0"/>
                <a:ea typeface="华文细黑" panose="02010600040101010101" charset="-122"/>
              </a:rPr>
              <a:t>01</a:t>
            </a:r>
            <a:endParaRPr lang="en-US" altLang="zh-CN" sz="2800">
              <a:solidFill>
                <a:schemeClr val="tx1">
                  <a:lumMod val="75000"/>
                  <a:lumOff val="25000"/>
                </a:schemeClr>
              </a:solidFill>
              <a:latin typeface="Lora" panose="02000503000000020004" pitchFamily="2" charset="0"/>
              <a:ea typeface="华文细黑" panose="0201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012180" y="3159495"/>
            <a:ext cx="760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Lora" panose="02000503000000020004" pitchFamily="2" charset="0"/>
                <a:ea typeface="华文细黑" panose="02010600040101010101" charset="-122"/>
              </a:rPr>
              <a:t>02</a:t>
            </a:r>
            <a:endParaRPr lang="en-US" altLang="zh-CN" sz="2800">
              <a:solidFill>
                <a:schemeClr val="tx1">
                  <a:lumMod val="75000"/>
                  <a:lumOff val="25000"/>
                </a:schemeClr>
              </a:solidFill>
              <a:latin typeface="Lora" panose="02000503000000020004" pitchFamily="2" charset="0"/>
              <a:ea typeface="华文细黑" panose="0201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012180" y="4005509"/>
            <a:ext cx="760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Lora" panose="02000503000000020004" pitchFamily="2" charset="0"/>
                <a:ea typeface="华文细黑" panose="02010600040101010101" charset="-122"/>
              </a:rPr>
              <a:t>03</a:t>
            </a:r>
            <a:endParaRPr lang="en-US" altLang="zh-CN" sz="2800">
              <a:solidFill>
                <a:schemeClr val="tx1">
                  <a:lumMod val="75000"/>
                  <a:lumOff val="25000"/>
                </a:schemeClr>
              </a:solidFill>
              <a:latin typeface="Lora" panose="02000503000000020004" pitchFamily="2" charset="0"/>
              <a:ea typeface="华文细黑" panose="0201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012180" y="4817839"/>
            <a:ext cx="760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Lora" panose="02000503000000020004" pitchFamily="2" charset="0"/>
                <a:ea typeface="华文细黑" panose="02010600040101010101" charset="-122"/>
              </a:rPr>
              <a:t>04</a:t>
            </a:r>
            <a:endParaRPr lang="en-US" altLang="zh-CN" sz="2800">
              <a:solidFill>
                <a:schemeClr val="tx1">
                  <a:lumMod val="75000"/>
                  <a:lumOff val="25000"/>
                </a:schemeClr>
              </a:solidFill>
              <a:latin typeface="Lora" panose="02000503000000020004" pitchFamily="2" charset="0"/>
              <a:ea typeface="华文细黑" panose="02010600040101010101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12180" y="583541"/>
            <a:ext cx="1823831" cy="1075737"/>
            <a:chOff x="5186569" y="709692"/>
            <a:chExt cx="1823831" cy="1075737"/>
          </a:xfrm>
        </p:grpSpPr>
        <p:sp>
          <p:nvSpPr>
            <p:cNvPr id="17" name="文本框 16"/>
            <p:cNvSpPr txBox="1"/>
            <p:nvPr/>
          </p:nvSpPr>
          <p:spPr>
            <a:xfrm>
              <a:off x="5186569" y="709692"/>
              <a:ext cx="18188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b="1" dirty="0">
                  <a:solidFill>
                    <a:srgbClr val="404040"/>
                  </a:solidFill>
                  <a:latin typeface="义启简黑体" panose="02000000000000000000" pitchFamily="2" charset="-128"/>
                  <a:ea typeface="义启简黑体" panose="02000000000000000000" pitchFamily="2" charset="-128"/>
                </a:rPr>
                <a:t>目录</a:t>
              </a:r>
              <a:endParaRPr lang="zh-CN" altLang="en-US" sz="4800" b="1" dirty="0">
                <a:solidFill>
                  <a:srgbClr val="404040"/>
                </a:solidFill>
                <a:latin typeface="义启简黑体" panose="02000000000000000000" pitchFamily="2" charset="-128"/>
                <a:ea typeface="义启简黑体" panose="02000000000000000000" pitchFamily="2" charset="-128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191539" y="1477652"/>
              <a:ext cx="18188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rgbClr val="404040"/>
                  </a:solidFill>
                  <a:latin typeface="义启简黑体" panose="02000000000000000000" pitchFamily="2" charset="-128"/>
                  <a:ea typeface="义启简黑体" panose="02000000000000000000" pitchFamily="2" charset="-128"/>
                </a:rPr>
                <a:t>/ CONTENTS /</a:t>
              </a:r>
              <a:endParaRPr lang="zh-CN" altLang="en-US" sz="1400" dirty="0">
                <a:solidFill>
                  <a:srgbClr val="404040"/>
                </a:solidFill>
                <a:latin typeface="义启简黑体" panose="02000000000000000000" pitchFamily="2" charset="-128"/>
                <a:ea typeface="义启简黑体" panose="02000000000000000000" pitchFamily="2" charset="-128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6926580" y="3207102"/>
            <a:ext cx="4250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1800">
              <a:defRPr/>
            </a:pPr>
            <a:r>
              <a:rPr lang="zh-CN" altLang="en-US" sz="2000" kern="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不胜任员工的考评</a:t>
            </a:r>
            <a:endParaRPr lang="zh-CN" altLang="en-US" sz="2000" kern="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926580" y="4066439"/>
            <a:ext cx="4250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1800">
              <a:defRPr/>
            </a:pPr>
            <a:r>
              <a:rPr lang="zh-CN" altLang="en-US" sz="2000" kern="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不胜任员工的改进</a:t>
            </a:r>
            <a:endParaRPr lang="en-US" altLang="zh-CN" sz="2000" kern="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926580" y="4878769"/>
            <a:ext cx="4250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1800">
              <a:defRPr/>
            </a:pPr>
            <a:r>
              <a:rPr lang="zh-CN" altLang="en-US" sz="2000" kern="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如何解除不胜任员工劳动合同</a:t>
            </a:r>
            <a:endParaRPr lang="en-US" altLang="zh-CN" sz="2000" kern="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00264" cy="6832035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-5715" y="-2540"/>
            <a:ext cx="12202160" cy="6863080"/>
            <a:chOff x="-9" y="-4"/>
            <a:chExt cx="19216" cy="10808"/>
          </a:xfrm>
        </p:grpSpPr>
        <p:pic>
          <p:nvPicPr>
            <p:cNvPr id="6" name="图片 5" descr="E:\图片\5a029f1175340.jpg5a029f1175340"/>
            <p:cNvPicPr>
              <a:picLocks noChangeAspect="1"/>
            </p:cNvPicPr>
            <p:nvPr/>
          </p:nvPicPr>
          <p:blipFill>
            <a:blip r:embed="rId1">
              <a:grayscl/>
            </a:blip>
            <a:srcRect/>
            <a:stretch>
              <a:fillRect/>
            </a:stretch>
          </p:blipFill>
          <p:spPr>
            <a:xfrm>
              <a:off x="-8" y="-4"/>
              <a:ext cx="19215" cy="10808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-9" y="-4"/>
              <a:ext cx="19216" cy="10809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/>
          <p:cNvSpPr/>
          <p:nvPr/>
        </p:nvSpPr>
        <p:spPr>
          <a:xfrm>
            <a:off x="421005" y="683581"/>
            <a:ext cx="11351260" cy="56054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107565" y="1098880"/>
            <a:ext cx="79749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en-US" altLang="zh-CN" sz="9600" dirty="0">
                <a:solidFill>
                  <a:schemeClr val="tx1"/>
                </a:solidFill>
                <a:latin typeface="Poppins SemiBold" panose="02000000000000000000" pitchFamily="2" charset="0"/>
                <a:ea typeface="华文细黑" panose="02010600040101010101" charset="-122"/>
              </a:rPr>
              <a:t>THANK YOU</a:t>
            </a:r>
            <a:endParaRPr lang="en-US" altLang="zh-CN" sz="9600" dirty="0">
              <a:solidFill>
                <a:schemeClr val="tx1"/>
              </a:solidFill>
              <a:latin typeface="Poppins SemiBold" panose="02000000000000000000" pitchFamily="2" charset="0"/>
              <a:ea typeface="华文细黑" panose="0201060004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829258" y="2566367"/>
            <a:ext cx="61033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获取更多资料</a:t>
            </a:r>
            <a:endParaRPr lang="zh-CN" altLang="en-US" dirty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pPr algn="ctr"/>
            <a:r>
              <a:rPr lang="zh-CN" altLang="en-US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请关注公众号：人资攻略</a:t>
            </a:r>
            <a:endParaRPr lang="zh-CN" altLang="en-US" dirty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55" y="3390415"/>
            <a:ext cx="960203" cy="960203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4255350" y="4511981"/>
            <a:ext cx="1321787" cy="645160"/>
            <a:chOff x="609042" y="3992165"/>
            <a:chExt cx="1321787" cy="645160"/>
          </a:xfrm>
        </p:grpSpPr>
        <p:sp>
          <p:nvSpPr>
            <p:cNvPr id="11" name="矩形 10"/>
            <p:cNvSpPr/>
            <p:nvPr/>
          </p:nvSpPr>
          <p:spPr>
            <a:xfrm>
              <a:off x="609042" y="4160781"/>
              <a:ext cx="1321787" cy="370352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义启简黑体" panose="02000000000000000000" pitchFamily="2" charset="-128"/>
                <a:ea typeface="义启简黑体" panose="02000000000000000000" pitchFamily="2" charset="-128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31158" y="3992165"/>
              <a:ext cx="1277553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altLang="zh-CN" sz="2400" dirty="0">
                  <a:solidFill>
                    <a:schemeClr val="bg1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2023</a:t>
              </a:r>
              <a:endParaRPr lang="en-US" altLang="zh-CN" sz="24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156781" y="4604466"/>
            <a:ext cx="1324873" cy="433045"/>
            <a:chOff x="2199116" y="4078683"/>
            <a:chExt cx="1324873" cy="433045"/>
          </a:xfrm>
        </p:grpSpPr>
        <p:sp>
          <p:nvSpPr>
            <p:cNvPr id="14" name="矩形 13"/>
            <p:cNvSpPr/>
            <p:nvPr/>
          </p:nvSpPr>
          <p:spPr>
            <a:xfrm>
              <a:off x="2199116" y="4141376"/>
              <a:ext cx="1321787" cy="370352"/>
            </a:xfrm>
            <a:prstGeom prst="rect">
              <a:avLst/>
            </a:prstGeom>
            <a:noFill/>
            <a:ln>
              <a:solidFill>
                <a:srgbClr val="40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义启简黑体" panose="02000000000000000000" pitchFamily="2" charset="-128"/>
                <a:ea typeface="义启简黑体" panose="02000000000000000000" pitchFamily="2" charset="-128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246436" y="4078683"/>
              <a:ext cx="1277553" cy="423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1600" dirty="0">
                  <a:solidFill>
                    <a:srgbClr val="404040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rPr>
                <a:t>即课学堂</a:t>
              </a:r>
              <a:endParaRPr lang="en-US" altLang="zh-CN" sz="1600" dirty="0">
                <a:solidFill>
                  <a:srgbClr val="404040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3831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</Words>
  <Application>WPS 演示</Application>
  <PresentationFormat>宽屏</PresentationFormat>
  <Paragraphs>37</Paragraphs>
  <Slides>35</Slides>
  <Notes>35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5" baseType="lpstr">
      <vt:lpstr>Arial</vt:lpstr>
      <vt:lpstr>宋体</vt:lpstr>
      <vt:lpstr>Wingdings</vt:lpstr>
      <vt:lpstr>微软雅黑</vt:lpstr>
      <vt:lpstr>汉仪旗黑</vt:lpstr>
      <vt:lpstr>Poppins SemiBold</vt:lpstr>
      <vt:lpstr>苹方-简</vt:lpstr>
      <vt:lpstr>Lora</vt:lpstr>
      <vt:lpstr>华文细黑</vt:lpstr>
      <vt:lpstr>义启简黑体</vt:lpstr>
      <vt:lpstr>方正正黑简体</vt:lpstr>
      <vt:lpstr>思源黑体 CN Regular</vt:lpstr>
      <vt:lpstr>Calibri</vt:lpstr>
      <vt:lpstr>Helvetica Neue</vt:lpstr>
      <vt:lpstr>宋体</vt:lpstr>
      <vt:lpstr>Arial Unicode MS</vt:lpstr>
      <vt:lpstr>汉仪书宋二KW</vt:lpstr>
      <vt:lpstr>汉仪中黑KW</vt:lpstr>
      <vt:lpstr>黑体-简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第3题选C丶1427708411</cp:lastModifiedBy>
  <cp:revision>33</cp:revision>
  <dcterms:created xsi:type="dcterms:W3CDTF">2023-08-25T05:22:56Z</dcterms:created>
  <dcterms:modified xsi:type="dcterms:W3CDTF">2023-08-25T05:22:56Z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2052-5.5.1.7991</vt:lpwstr>
  </property>
  <property fmtid="{D5CDD505-2E9C-101B-9397-08002B2CF9AE}" pid="3" name="ICV">
    <vt:lpwstr>5099CC030718CA512E37E864EC6C2DC5_42</vt:lpwstr>
  </property>
</Properties>
</file>