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80" r:id="rId5"/>
    <p:sldId id="285" r:id="rId6"/>
    <p:sldId id="284" r:id="rId7"/>
    <p:sldId id="281" r:id="rId8"/>
    <p:sldId id="286" r:id="rId9"/>
    <p:sldId id="287" r:id="rId10"/>
    <p:sldId id="282" r:id="rId11"/>
    <p:sldId id="288" r:id="rId12"/>
    <p:sldId id="289" r:id="rId13"/>
    <p:sldId id="291" r:id="rId14"/>
    <p:sldId id="290" r:id="rId15"/>
    <p:sldId id="292" r:id="rId16"/>
    <p:sldId id="293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ED2"/>
    <a:srgbClr val="FFFFFF"/>
    <a:srgbClr val="D0F4FF"/>
    <a:srgbClr val="9FCDE0"/>
    <a:srgbClr val="A3EAF7"/>
    <a:srgbClr val="647AA1"/>
    <a:srgbClr val="CAECF6"/>
    <a:srgbClr val="28477F"/>
    <a:srgbClr val="325DA7"/>
    <a:srgbClr val="008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>
          <a:xfrm>
            <a:off x="-6000" y="-2858"/>
            <a:ext cx="12204000" cy="6863716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36918" y="737235"/>
            <a:ext cx="10718165" cy="5383530"/>
          </a:xfrm>
          <a:prstGeom prst="roundRect">
            <a:avLst>
              <a:gd name="adj" fmla="val 227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77023" y="2099945"/>
            <a:ext cx="9037955" cy="1162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5800" dirty="0">
                <a:solidFill>
                  <a:srgbClr val="94BED2"/>
                </a:solidFill>
                <a:latin typeface="汉仪旗黑" panose="00020600040101010101" charset="-122"/>
                <a:ea typeface="汉仪旗黑" panose="00020600040101010101" charset="-122"/>
              </a:rPr>
              <a:t>如何辞退不胜任工作的员工</a:t>
            </a:r>
            <a:endParaRPr lang="zh-CN" altLang="en-US" sz="5800" dirty="0">
              <a:solidFill>
                <a:srgbClr val="94BED2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30183" y="3460115"/>
            <a:ext cx="673163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dist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cs typeface="汉仪旗黑-50简" charset="0"/>
              </a:rPr>
              <a:t>HOW TO DISMISS INCOMPETENT EMPLOYEES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cs typeface="汉仪旗黑-50简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41433" y="4478655"/>
            <a:ext cx="4509135" cy="455930"/>
            <a:chOff x="5670" y="7053"/>
            <a:chExt cx="7101" cy="718"/>
          </a:xfrm>
        </p:grpSpPr>
        <p:sp>
          <p:nvSpPr>
            <p:cNvPr id="15" name="圆角矩形 14"/>
            <p:cNvSpPr/>
            <p:nvPr/>
          </p:nvSpPr>
          <p:spPr>
            <a:xfrm>
              <a:off x="5670" y="7053"/>
              <a:ext cx="2634" cy="718"/>
            </a:xfrm>
            <a:prstGeom prst="roundRect">
              <a:avLst/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latin typeface="汉仪旗黑-50简" charset="0"/>
                  <a:cs typeface="汉仪旗黑-50简" charset="0"/>
                </a:rPr>
                <a:t>2023</a:t>
              </a:r>
              <a:endParaRPr lang="en-US" altLang="zh-CN" sz="2200" b="1">
                <a:latin typeface="汉仪旗黑-50简" charset="0"/>
                <a:cs typeface="汉仪旗黑-50简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0137" y="7053"/>
              <a:ext cx="2634" cy="718"/>
            </a:xfrm>
            <a:prstGeom prst="roundRect">
              <a:avLst/>
            </a:prstGeom>
            <a:noFill/>
            <a:ln w="22225">
              <a:solidFill>
                <a:srgbClr val="94BE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200" b="1">
                  <a:solidFill>
                    <a:srgbClr val="647AA1"/>
                  </a:solidFill>
                  <a:latin typeface="汉仪旗黑-50简" charset="0"/>
                  <a:cs typeface="汉仪旗黑-50简" charset="0"/>
                </a:rPr>
                <a:t>即课</a:t>
              </a:r>
              <a:r>
                <a:rPr lang="zh-CN" altLang="en-US" sz="2200" b="1">
                  <a:solidFill>
                    <a:srgbClr val="647AA1"/>
                  </a:solidFill>
                  <a:latin typeface="汉仪旗黑-50简" charset="0"/>
                  <a:cs typeface="汉仪旗黑-50简" charset="0"/>
                </a:rPr>
                <a:t>学堂</a:t>
              </a:r>
              <a:endParaRPr lang="zh-CN" altLang="en-US" sz="2200" b="1">
                <a:solidFill>
                  <a:srgbClr val="647AA1"/>
                </a:solidFill>
                <a:latin typeface="汉仪旗黑-50简" charset="0"/>
                <a:cs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不胜任员工的改进</a:t>
            </a:r>
            <a:r>
              <a:rPr lang="en-US" altLang="zh-CN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--</a:t>
            </a: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调岗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14170" y="1876425"/>
            <a:ext cx="8912860" cy="3943350"/>
            <a:chOff x="2078" y="2935"/>
            <a:chExt cx="14036" cy="6210"/>
          </a:xfrm>
        </p:grpSpPr>
        <p:sp>
          <p:nvSpPr>
            <p:cNvPr id="12" name="文本框 11"/>
            <p:cNvSpPr txBox="1"/>
            <p:nvPr/>
          </p:nvSpPr>
          <p:spPr>
            <a:xfrm>
              <a:off x="2078" y="2935"/>
              <a:ext cx="14037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员工签字确认《调岗通知书》、《工作岗位异动表》、《调动通知单》，明确下列内容：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1" cstate="print"/>
            <a:srcRect l="13371" t="13535" r="13457" b="6968"/>
            <a:stretch>
              <a:fillRect/>
            </a:stretch>
          </p:blipFill>
          <p:spPr>
            <a:xfrm>
              <a:off x="10814" y="3733"/>
              <a:ext cx="4169" cy="541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090" y="3944"/>
              <a:ext cx="8121" cy="4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1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）调岗原因；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2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）新岗位的岗位说明书、职责要求等；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3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）新岗位的薪资福利待遇；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4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）新岗位的报到程序、到岗时间；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5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）逾期报到的后果；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6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）岗位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/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职位与之对应的薪酬体系；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indent="0" algn="l" fontAlgn="auto">
                <a:lnSpc>
                  <a:spcPct val="170000"/>
                </a:lnSpc>
                <a:buNone/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（</a:t>
              </a: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7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）劳动合同中有关于调整工作岗位、工资等约定。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不胜任员工的改进</a:t>
            </a:r>
            <a:r>
              <a:rPr lang="en-US" altLang="zh-CN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-</a:t>
            </a: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培训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64665" y="2030095"/>
            <a:ext cx="8662670" cy="3253740"/>
            <a:chOff x="2412" y="3197"/>
            <a:chExt cx="13642" cy="5124"/>
          </a:xfrm>
        </p:grpSpPr>
        <p:grpSp>
          <p:nvGrpSpPr>
            <p:cNvPr id="13" name="组合 12"/>
            <p:cNvGrpSpPr/>
            <p:nvPr/>
          </p:nvGrpSpPr>
          <p:grpSpPr>
            <a:xfrm>
              <a:off x="2412" y="3197"/>
              <a:ext cx="6103" cy="5125"/>
              <a:chOff x="2412" y="3837"/>
              <a:chExt cx="6103" cy="5125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412" y="3837"/>
                <a:ext cx="6103" cy="5125"/>
                <a:chOff x="2412" y="3837"/>
                <a:chExt cx="6103" cy="5125"/>
              </a:xfrm>
            </p:grpSpPr>
            <p:sp>
              <p:nvSpPr>
                <p:cNvPr id="10" name="圆角矩形 9"/>
                <p:cNvSpPr/>
                <p:nvPr/>
              </p:nvSpPr>
              <p:spPr>
                <a:xfrm>
                  <a:off x="2412" y="4308"/>
                  <a:ext cx="6103" cy="4654"/>
                </a:xfrm>
                <a:prstGeom prst="roundRect">
                  <a:avLst>
                    <a:gd name="adj" fmla="val 6238"/>
                  </a:avLst>
                </a:prstGeom>
                <a:noFill/>
                <a:ln w="25400" cmpd="sng">
                  <a:solidFill>
                    <a:srgbClr val="94BED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3" name="圆角矩形 2"/>
                <p:cNvSpPr/>
                <p:nvPr/>
              </p:nvSpPr>
              <p:spPr>
                <a:xfrm>
                  <a:off x="4142" y="3837"/>
                  <a:ext cx="2644" cy="783"/>
                </a:xfrm>
                <a:prstGeom prst="roundRect">
                  <a:avLst/>
                </a:prstGeom>
                <a:solidFill>
                  <a:srgbClr val="94BE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b="1">
                      <a:solidFill>
                        <a:schemeClr val="bg1"/>
                      </a:solidFill>
                      <a:latin typeface="汉仪旗黑-50简" charset="0"/>
                      <a:ea typeface="汉仪旗黑-50简" charset="0"/>
                    </a:rPr>
                    <a:t>培训的目的</a:t>
                  </a:r>
                  <a:endParaRPr lang="zh-CN" altLang="en-US" b="1">
                    <a:solidFill>
                      <a:schemeClr val="bg1"/>
                    </a:solidFill>
                    <a:latin typeface="汉仪旗黑-50简" charset="0"/>
                    <a:ea typeface="汉仪旗黑-50简" charset="0"/>
                  </a:endParaRPr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2613" y="4646"/>
                <a:ext cx="5702" cy="3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 fontAlgn="auto">
                  <a:lnSpc>
                    <a:spcPct val="150000"/>
                  </a:lnSpc>
                  <a:buNone/>
                </a:pP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培训是一种有组织的知识传递、技能传递、标准传递、信息传递、信念传递、管理训诫行为，通过目标规划设定、知识和信息传递、技能熟练演练、作业达成评测、结果交流公告等流程，让员工通过一定的教育训练技术手段，达到预期的水平提高目标。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952" y="3197"/>
              <a:ext cx="6103" cy="5124"/>
              <a:chOff x="2412" y="3837"/>
              <a:chExt cx="6103" cy="512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2412" y="3837"/>
                <a:ext cx="6103" cy="5124"/>
                <a:chOff x="2412" y="3837"/>
                <a:chExt cx="6103" cy="5124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>
                  <a:off x="2412" y="4308"/>
                  <a:ext cx="6103" cy="4653"/>
                </a:xfrm>
                <a:prstGeom prst="roundRect">
                  <a:avLst>
                    <a:gd name="adj" fmla="val 6238"/>
                  </a:avLst>
                </a:prstGeom>
                <a:noFill/>
                <a:ln w="25400" cmpd="sng">
                  <a:solidFill>
                    <a:srgbClr val="94BED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6" name="圆角矩形 15"/>
                <p:cNvSpPr/>
                <p:nvPr/>
              </p:nvSpPr>
              <p:spPr>
                <a:xfrm>
                  <a:off x="4142" y="3837"/>
                  <a:ext cx="2644" cy="783"/>
                </a:xfrm>
                <a:prstGeom prst="roundRect">
                  <a:avLst/>
                </a:prstGeom>
                <a:solidFill>
                  <a:srgbClr val="94BED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r>
                    <a:rPr lang="zh-CN" altLang="en-US" b="1">
                      <a:solidFill>
                        <a:schemeClr val="bg1"/>
                      </a:solidFill>
                      <a:latin typeface="汉仪旗黑-50简" charset="0"/>
                      <a:ea typeface="汉仪旗黑-50简" charset="0"/>
                    </a:rPr>
                    <a:t>培训建议</a:t>
                  </a:r>
                  <a:endParaRPr lang="zh-CN" altLang="en-US" b="1">
                    <a:solidFill>
                      <a:schemeClr val="bg1"/>
                    </a:solidFill>
                    <a:latin typeface="汉仪旗黑-50简" charset="0"/>
                    <a:ea typeface="汉仪旗黑-50简" charset="0"/>
                  </a:endParaRPr>
                </a:p>
              </p:txBody>
            </p:sp>
          </p:grpSp>
          <p:sp>
            <p:nvSpPr>
              <p:cNvPr id="18" name="文本框 17"/>
              <p:cNvSpPr txBox="1"/>
              <p:nvPr/>
            </p:nvSpPr>
            <p:spPr>
              <a:xfrm>
                <a:off x="2613" y="4646"/>
                <a:ext cx="5702" cy="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 fontAlgn="auto">
                  <a:lnSpc>
                    <a:spcPct val="150000"/>
                  </a:lnSpc>
                  <a:buNone/>
                </a:pP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1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）发送培训通知；</a:t>
                </a: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2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）制定具体的培训计划；</a:t>
                </a: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3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）设定具体培训内容（针对性、目的性、关联性）；基础信息：课程名称、培训时间、讲师姓名、内容提纲；课程信息：课件来源、课件形式、课程时长、配套资料；</a:t>
                </a: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4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）设置培训目标、培训时间；</a:t>
                </a: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5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）培训期间签到考勤；</a:t>
                </a:r>
                <a:r>
                  <a:rPr lang="en-US" altLang="zh-CN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6</a:t>
                </a: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）培训后进行考试，并明确未达目标的后果。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 t="29990" b="9058"/>
          <a:stretch>
            <a:fillRect/>
          </a:stretch>
        </p:blipFill>
        <p:spPr>
          <a:xfrm>
            <a:off x="-11430" y="0"/>
            <a:ext cx="12203430" cy="36493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99473" y="0"/>
            <a:ext cx="5393055" cy="3649345"/>
          </a:xfrm>
          <a:prstGeom prst="rect">
            <a:avLst/>
          </a:prstGeom>
          <a:solidFill>
            <a:srgbClr val="94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21785" y="681038"/>
            <a:ext cx="3948430" cy="228727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55165" y="4147185"/>
            <a:ext cx="828294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 fontAlgn="auto">
              <a:lnSpc>
                <a:spcPct val="120000"/>
              </a:lnSpc>
            </a:pP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如何解除不胜任员工劳动合同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6203" y="53562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守法有据，合法处理人力资源关系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77665" y="1214120"/>
            <a:ext cx="3836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chemeClr val="bg1"/>
                </a:solidFill>
                <a:latin typeface="汉仪旗黑" panose="00020600040101010101" charset="-122"/>
                <a:ea typeface="汉仪旗黑" panose="00020600040101010101" charset="-122"/>
              </a:rPr>
              <a:t>FOUR</a:t>
            </a:r>
            <a:endParaRPr lang="en-US" altLang="zh-CN" sz="7200">
              <a:solidFill>
                <a:schemeClr val="bg1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52330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如何解除不胜任员工劳动合同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15060" y="1758950"/>
            <a:ext cx="9961880" cy="4029710"/>
            <a:chOff x="1756" y="2528"/>
            <a:chExt cx="15688" cy="6346"/>
          </a:xfrm>
        </p:grpSpPr>
        <p:sp>
          <p:nvSpPr>
            <p:cNvPr id="10" name="圆角矩形 9"/>
            <p:cNvSpPr/>
            <p:nvPr/>
          </p:nvSpPr>
          <p:spPr>
            <a:xfrm>
              <a:off x="5759" y="2528"/>
              <a:ext cx="7662" cy="899"/>
            </a:xfrm>
            <a:prstGeom prst="roundRect">
              <a:avLst>
                <a:gd name="adj" fmla="val 6238"/>
              </a:avLst>
            </a:prstGeom>
            <a:noFill/>
            <a:ln w="25400" cmpd="sng">
              <a:solidFill>
                <a:srgbClr val="94BED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解除不胜任工作员工劳动合同的步骤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756" y="4028"/>
              <a:ext cx="2564" cy="1198"/>
            </a:xfrm>
            <a:prstGeom prst="roundRect">
              <a:avLst>
                <a:gd name="adj" fmla="val 6238"/>
              </a:avLst>
            </a:prstGeom>
            <a:noFill/>
            <a:ln w="2222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不能胜任工作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037" y="4028"/>
              <a:ext cx="2564" cy="1198"/>
            </a:xfrm>
            <a:prstGeom prst="roundRect">
              <a:avLst>
                <a:gd name="adj" fmla="val 6238"/>
              </a:avLst>
            </a:prstGeom>
            <a:noFill/>
            <a:ln w="2222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培训</a:t>
              </a:r>
              <a:r>
                <a:rPr lang="en-US" altLang="zh-CN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/</a:t>
              </a: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调岗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8318" y="4028"/>
              <a:ext cx="2564" cy="1198"/>
            </a:xfrm>
            <a:prstGeom prst="roundRect">
              <a:avLst>
                <a:gd name="adj" fmla="val 6238"/>
              </a:avLst>
            </a:prstGeom>
            <a:noFill/>
            <a:ln w="2222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仍不胜任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599" y="4028"/>
              <a:ext cx="2564" cy="1198"/>
            </a:xfrm>
            <a:prstGeom prst="roundRect">
              <a:avLst>
                <a:gd name="adj" fmla="val 6238"/>
              </a:avLst>
            </a:prstGeom>
            <a:noFill/>
            <a:ln w="2222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通知工会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880" y="4028"/>
              <a:ext cx="2564" cy="1198"/>
            </a:xfrm>
            <a:prstGeom prst="roundRect">
              <a:avLst>
                <a:gd name="adj" fmla="val 6238"/>
              </a:avLst>
            </a:prstGeom>
            <a:noFill/>
            <a:ln w="2222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送达解除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ctr"/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劳动合同通知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400" y="4627"/>
              <a:ext cx="567" cy="0"/>
            </a:xfrm>
            <a:prstGeom prst="line">
              <a:avLst/>
            </a:prstGeom>
            <a:ln w="2222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680" y="4627"/>
              <a:ext cx="566" cy="0"/>
            </a:xfrm>
            <a:prstGeom prst="line">
              <a:avLst/>
            </a:prstGeom>
            <a:ln w="2222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59" y="4627"/>
              <a:ext cx="566" cy="0"/>
            </a:xfrm>
            <a:prstGeom prst="line">
              <a:avLst/>
            </a:prstGeom>
            <a:ln w="2222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4238" y="4627"/>
              <a:ext cx="566" cy="0"/>
            </a:xfrm>
            <a:prstGeom prst="line">
              <a:avLst/>
            </a:prstGeom>
            <a:ln w="2222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圆角矩形 20"/>
            <p:cNvSpPr/>
            <p:nvPr/>
          </p:nvSpPr>
          <p:spPr>
            <a:xfrm>
              <a:off x="3380" y="6039"/>
              <a:ext cx="3520" cy="1061"/>
            </a:xfrm>
            <a:prstGeom prst="roundRect">
              <a:avLst>
                <a:gd name="adj" fmla="val 5422"/>
              </a:avLst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>
                  <a:latin typeface="汉仪旗黑-50简" charset="0"/>
                  <a:ea typeface="汉仪旗黑-50简" charset="0"/>
                </a:rPr>
                <a:t>员工自行辞职</a:t>
              </a:r>
              <a:endParaRPr lang="zh-CN" altLang="en-US" sz="2000" b="1"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7830" y="6039"/>
              <a:ext cx="3520" cy="1061"/>
            </a:xfrm>
            <a:prstGeom prst="roundRect">
              <a:avLst>
                <a:gd name="adj" fmla="val 5422"/>
              </a:avLst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>
                  <a:latin typeface="汉仪旗黑-50简" charset="0"/>
                  <a:ea typeface="汉仪旗黑-50简" charset="0"/>
                </a:rPr>
                <a:t>协商解除关系</a:t>
              </a:r>
              <a:endParaRPr lang="zh-CN" altLang="en-US" sz="2000" b="1"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12280" y="6039"/>
              <a:ext cx="3520" cy="1061"/>
            </a:xfrm>
            <a:prstGeom prst="roundRect">
              <a:avLst>
                <a:gd name="adj" fmla="val 5422"/>
              </a:avLst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>
                  <a:latin typeface="汉仪旗黑-50简" charset="0"/>
                  <a:ea typeface="汉仪旗黑-50简" charset="0"/>
                </a:rPr>
                <a:t>单方解除关系</a:t>
              </a:r>
              <a:endParaRPr lang="zh-CN" altLang="en-US" sz="2000" b="1"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207" y="7299"/>
              <a:ext cx="3865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150000"/>
                </a:lnSpc>
                <a:buNone/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首选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86" y="7299"/>
              <a:ext cx="3865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150000"/>
                </a:lnSpc>
                <a:buNone/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次选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165" y="7299"/>
              <a:ext cx="3865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150000"/>
                </a:lnSpc>
                <a:buNone/>
              </a:pPr>
              <a:r>
                <a: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最后选择</a:t>
              </a:r>
              <a:endPara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165" y="8076"/>
              <a:ext cx="3865" cy="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0" algn="ctr" fontAlgn="auto">
                <a:lnSpc>
                  <a:spcPct val="150000"/>
                </a:lnSpc>
                <a:buNone/>
              </a:pPr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收集证据，风险评估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523303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如何解除不胜任员工劳动合同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61085" y="1985645"/>
            <a:ext cx="10069830" cy="3215005"/>
            <a:chOff x="1671" y="2709"/>
            <a:chExt cx="15858" cy="5063"/>
          </a:xfrm>
        </p:grpSpPr>
        <p:grpSp>
          <p:nvGrpSpPr>
            <p:cNvPr id="3" name="组合 2"/>
            <p:cNvGrpSpPr/>
            <p:nvPr/>
          </p:nvGrpSpPr>
          <p:grpSpPr>
            <a:xfrm rot="0">
              <a:off x="2796" y="6840"/>
              <a:ext cx="6259" cy="932"/>
              <a:chOff x="2215" y="7518"/>
              <a:chExt cx="6259" cy="93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3994" y="7527"/>
                <a:ext cx="922" cy="923"/>
                <a:chOff x="3874" y="7527"/>
                <a:chExt cx="922" cy="923"/>
              </a:xfrm>
            </p:grpSpPr>
            <p:sp>
              <p:nvSpPr>
                <p:cNvPr id="63" name="1"/>
                <p:cNvSpPr/>
                <p:nvPr/>
              </p:nvSpPr>
              <p:spPr>
                <a:xfrm>
                  <a:off x="3874" y="7527"/>
                  <a:ext cx="922" cy="923"/>
                </a:xfrm>
                <a:prstGeom prst="ellipse">
                  <a:avLst/>
                </a:prstGeom>
                <a:solidFill>
                  <a:srgbClr val="9FCDE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AU" dirty="0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  <p:sp>
              <p:nvSpPr>
                <p:cNvPr id="64" name="1"/>
                <p:cNvSpPr>
                  <a:spLocks noEditPoints="1"/>
                </p:cNvSpPr>
                <p:nvPr/>
              </p:nvSpPr>
              <p:spPr bwMode="auto">
                <a:xfrm>
                  <a:off x="4077" y="7806"/>
                  <a:ext cx="517" cy="365"/>
                </a:xfrm>
                <a:custGeom>
                  <a:avLst/>
                  <a:gdLst>
                    <a:gd name="T0" fmla="*/ 0 w 530"/>
                    <a:gd name="T1" fmla="*/ 373 h 373"/>
                    <a:gd name="T2" fmla="*/ 530 w 530"/>
                    <a:gd name="T3" fmla="*/ 373 h 373"/>
                    <a:gd name="T4" fmla="*/ 530 w 530"/>
                    <a:gd name="T5" fmla="*/ 0 h 373"/>
                    <a:gd name="T6" fmla="*/ 0 w 530"/>
                    <a:gd name="T7" fmla="*/ 0 h 373"/>
                    <a:gd name="T8" fmla="*/ 0 w 530"/>
                    <a:gd name="T9" fmla="*/ 373 h 373"/>
                    <a:gd name="T10" fmla="*/ 510 w 530"/>
                    <a:gd name="T11" fmla="*/ 36 h 373"/>
                    <a:gd name="T12" fmla="*/ 343 w 530"/>
                    <a:gd name="T13" fmla="*/ 183 h 373"/>
                    <a:gd name="T14" fmla="*/ 510 w 530"/>
                    <a:gd name="T15" fmla="*/ 337 h 373"/>
                    <a:gd name="T16" fmla="*/ 510 w 530"/>
                    <a:gd name="T17" fmla="*/ 354 h 373"/>
                    <a:gd name="T18" fmla="*/ 321 w 530"/>
                    <a:gd name="T19" fmla="*/ 200 h 373"/>
                    <a:gd name="T20" fmla="*/ 264 w 530"/>
                    <a:gd name="T21" fmla="*/ 248 h 373"/>
                    <a:gd name="T22" fmla="*/ 206 w 530"/>
                    <a:gd name="T23" fmla="*/ 200 h 373"/>
                    <a:gd name="T24" fmla="*/ 17 w 530"/>
                    <a:gd name="T25" fmla="*/ 354 h 373"/>
                    <a:gd name="T26" fmla="*/ 17 w 530"/>
                    <a:gd name="T27" fmla="*/ 337 h 373"/>
                    <a:gd name="T28" fmla="*/ 187 w 530"/>
                    <a:gd name="T29" fmla="*/ 183 h 373"/>
                    <a:gd name="T30" fmla="*/ 17 w 530"/>
                    <a:gd name="T31" fmla="*/ 36 h 373"/>
                    <a:gd name="T32" fmla="*/ 17 w 530"/>
                    <a:gd name="T33" fmla="*/ 19 h 373"/>
                    <a:gd name="T34" fmla="*/ 264 w 530"/>
                    <a:gd name="T35" fmla="*/ 195 h 373"/>
                    <a:gd name="T36" fmla="*/ 510 w 530"/>
                    <a:gd name="T37" fmla="*/ 19 h 373"/>
                    <a:gd name="T38" fmla="*/ 510 w 530"/>
                    <a:gd name="T39" fmla="*/ 36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30" h="373">
                      <a:moveTo>
                        <a:pt x="0" y="373"/>
                      </a:moveTo>
                      <a:lnTo>
                        <a:pt x="530" y="373"/>
                      </a:lnTo>
                      <a:lnTo>
                        <a:pt x="530" y="0"/>
                      </a:lnTo>
                      <a:lnTo>
                        <a:pt x="0" y="0"/>
                      </a:lnTo>
                      <a:lnTo>
                        <a:pt x="0" y="373"/>
                      </a:lnTo>
                      <a:close/>
                      <a:moveTo>
                        <a:pt x="510" y="36"/>
                      </a:moveTo>
                      <a:lnTo>
                        <a:pt x="343" y="183"/>
                      </a:lnTo>
                      <a:lnTo>
                        <a:pt x="510" y="337"/>
                      </a:lnTo>
                      <a:lnTo>
                        <a:pt x="510" y="354"/>
                      </a:lnTo>
                      <a:lnTo>
                        <a:pt x="321" y="200"/>
                      </a:lnTo>
                      <a:lnTo>
                        <a:pt x="264" y="248"/>
                      </a:lnTo>
                      <a:lnTo>
                        <a:pt x="206" y="200"/>
                      </a:lnTo>
                      <a:lnTo>
                        <a:pt x="17" y="354"/>
                      </a:lnTo>
                      <a:lnTo>
                        <a:pt x="17" y="337"/>
                      </a:lnTo>
                      <a:lnTo>
                        <a:pt x="187" y="183"/>
                      </a:lnTo>
                      <a:lnTo>
                        <a:pt x="17" y="36"/>
                      </a:lnTo>
                      <a:lnTo>
                        <a:pt x="17" y="19"/>
                      </a:lnTo>
                      <a:lnTo>
                        <a:pt x="264" y="195"/>
                      </a:lnTo>
                      <a:lnTo>
                        <a:pt x="510" y="19"/>
                      </a:lnTo>
                      <a:lnTo>
                        <a:pt x="510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algn="ctr"/>
                  <a:endParaRPr lang="id-ID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2215" y="7518"/>
                <a:ext cx="922" cy="922"/>
                <a:chOff x="1775" y="7518"/>
                <a:chExt cx="922" cy="922"/>
              </a:xfrm>
            </p:grpSpPr>
            <p:sp>
              <p:nvSpPr>
                <p:cNvPr id="66" name="1"/>
                <p:cNvSpPr/>
                <p:nvPr/>
              </p:nvSpPr>
              <p:spPr>
                <a:xfrm>
                  <a:off x="1775" y="7518"/>
                  <a:ext cx="922" cy="922"/>
                </a:xfrm>
                <a:prstGeom prst="ellipse">
                  <a:avLst/>
                </a:prstGeom>
                <a:solidFill>
                  <a:srgbClr val="9FCDE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dirty="0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  <p:sp>
              <p:nvSpPr>
                <p:cNvPr id="67" name="1"/>
                <p:cNvSpPr>
                  <a:spLocks noEditPoints="1"/>
                </p:cNvSpPr>
                <p:nvPr/>
              </p:nvSpPr>
              <p:spPr bwMode="auto">
                <a:xfrm>
                  <a:off x="1967" y="7710"/>
                  <a:ext cx="538" cy="537"/>
                </a:xfrm>
                <a:custGeom>
                  <a:avLst/>
                  <a:gdLst>
                    <a:gd name="T0" fmla="*/ 120 w 223"/>
                    <a:gd name="T1" fmla="*/ 86 h 223"/>
                    <a:gd name="T2" fmla="*/ 120 w 223"/>
                    <a:gd name="T3" fmla="*/ 69 h 223"/>
                    <a:gd name="T4" fmla="*/ 163 w 223"/>
                    <a:gd name="T5" fmla="*/ 69 h 223"/>
                    <a:gd name="T6" fmla="*/ 163 w 223"/>
                    <a:gd name="T7" fmla="*/ 0 h 223"/>
                    <a:gd name="T8" fmla="*/ 60 w 223"/>
                    <a:gd name="T9" fmla="*/ 0 h 223"/>
                    <a:gd name="T10" fmla="*/ 60 w 223"/>
                    <a:gd name="T11" fmla="*/ 69 h 223"/>
                    <a:gd name="T12" fmla="*/ 103 w 223"/>
                    <a:gd name="T13" fmla="*/ 69 h 223"/>
                    <a:gd name="T14" fmla="*/ 103 w 223"/>
                    <a:gd name="T15" fmla="*/ 86 h 223"/>
                    <a:gd name="T16" fmla="*/ 43 w 223"/>
                    <a:gd name="T17" fmla="*/ 86 h 223"/>
                    <a:gd name="T18" fmla="*/ 43 w 223"/>
                    <a:gd name="T19" fmla="*/ 78 h 223"/>
                    <a:gd name="T20" fmla="*/ 18 w 223"/>
                    <a:gd name="T21" fmla="*/ 78 h 223"/>
                    <a:gd name="T22" fmla="*/ 18 w 223"/>
                    <a:gd name="T23" fmla="*/ 86 h 223"/>
                    <a:gd name="T24" fmla="*/ 0 w 223"/>
                    <a:gd name="T25" fmla="*/ 86 h 223"/>
                    <a:gd name="T26" fmla="*/ 0 w 223"/>
                    <a:gd name="T27" fmla="*/ 223 h 223"/>
                    <a:gd name="T28" fmla="*/ 223 w 223"/>
                    <a:gd name="T29" fmla="*/ 223 h 223"/>
                    <a:gd name="T30" fmla="*/ 223 w 223"/>
                    <a:gd name="T31" fmla="*/ 86 h 223"/>
                    <a:gd name="T32" fmla="*/ 120 w 223"/>
                    <a:gd name="T33" fmla="*/ 86 h 223"/>
                    <a:gd name="T34" fmla="*/ 69 w 223"/>
                    <a:gd name="T35" fmla="*/ 9 h 223"/>
                    <a:gd name="T36" fmla="*/ 155 w 223"/>
                    <a:gd name="T37" fmla="*/ 9 h 223"/>
                    <a:gd name="T38" fmla="*/ 155 w 223"/>
                    <a:gd name="T39" fmla="*/ 60 h 223"/>
                    <a:gd name="T40" fmla="*/ 69 w 223"/>
                    <a:gd name="T41" fmla="*/ 60 h 223"/>
                    <a:gd name="T42" fmla="*/ 69 w 223"/>
                    <a:gd name="T43" fmla="*/ 9 h 223"/>
                    <a:gd name="T44" fmla="*/ 112 w 223"/>
                    <a:gd name="T45" fmla="*/ 198 h 223"/>
                    <a:gd name="T46" fmla="*/ 69 w 223"/>
                    <a:gd name="T47" fmla="*/ 155 h 223"/>
                    <a:gd name="T48" fmla="*/ 112 w 223"/>
                    <a:gd name="T49" fmla="*/ 112 h 223"/>
                    <a:gd name="T50" fmla="*/ 155 w 223"/>
                    <a:gd name="T51" fmla="*/ 155 h 223"/>
                    <a:gd name="T52" fmla="*/ 112 w 223"/>
                    <a:gd name="T53" fmla="*/ 198 h 223"/>
                    <a:gd name="T54" fmla="*/ 206 w 223"/>
                    <a:gd name="T55" fmla="*/ 112 h 223"/>
                    <a:gd name="T56" fmla="*/ 180 w 223"/>
                    <a:gd name="T57" fmla="*/ 112 h 223"/>
                    <a:gd name="T58" fmla="*/ 180 w 223"/>
                    <a:gd name="T59" fmla="*/ 103 h 223"/>
                    <a:gd name="T60" fmla="*/ 206 w 223"/>
                    <a:gd name="T61" fmla="*/ 103 h 223"/>
                    <a:gd name="T62" fmla="*/ 206 w 223"/>
                    <a:gd name="T63" fmla="*/ 11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3" h="223">
                      <a:moveTo>
                        <a:pt x="120" y="86"/>
                      </a:moveTo>
                      <a:cubicBezTo>
                        <a:pt x="120" y="69"/>
                        <a:pt x="120" y="69"/>
                        <a:pt x="120" y="69"/>
                      </a:cubicBezTo>
                      <a:cubicBezTo>
                        <a:pt x="163" y="69"/>
                        <a:pt x="163" y="69"/>
                        <a:pt x="163" y="69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103" y="69"/>
                        <a:pt x="103" y="69"/>
                        <a:pt x="103" y="69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223" y="223"/>
                        <a:pt x="223" y="223"/>
                        <a:pt x="223" y="223"/>
                      </a:cubicBezTo>
                      <a:cubicBezTo>
                        <a:pt x="223" y="86"/>
                        <a:pt x="223" y="86"/>
                        <a:pt x="223" y="86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moveTo>
                        <a:pt x="69" y="9"/>
                      </a:moveTo>
                      <a:cubicBezTo>
                        <a:pt x="155" y="9"/>
                        <a:pt x="155" y="9"/>
                        <a:pt x="155" y="9"/>
                      </a:cubicBezTo>
                      <a:cubicBezTo>
                        <a:pt x="155" y="60"/>
                        <a:pt x="155" y="60"/>
                        <a:pt x="155" y="60"/>
                      </a:cubicBezTo>
                      <a:cubicBezTo>
                        <a:pt x="69" y="60"/>
                        <a:pt x="69" y="60"/>
                        <a:pt x="69" y="60"/>
                      </a:cubicBezTo>
                      <a:lnTo>
                        <a:pt x="69" y="9"/>
                      </a:lnTo>
                      <a:close/>
                      <a:moveTo>
                        <a:pt x="112" y="198"/>
                      </a:moveTo>
                      <a:cubicBezTo>
                        <a:pt x="88" y="198"/>
                        <a:pt x="69" y="178"/>
                        <a:pt x="69" y="155"/>
                      </a:cubicBezTo>
                      <a:cubicBezTo>
                        <a:pt x="69" y="131"/>
                        <a:pt x="88" y="112"/>
                        <a:pt x="112" y="112"/>
                      </a:cubicBezTo>
                      <a:cubicBezTo>
                        <a:pt x="136" y="112"/>
                        <a:pt x="155" y="131"/>
                        <a:pt x="155" y="155"/>
                      </a:cubicBezTo>
                      <a:cubicBezTo>
                        <a:pt x="155" y="178"/>
                        <a:pt x="136" y="198"/>
                        <a:pt x="112" y="198"/>
                      </a:cubicBezTo>
                      <a:moveTo>
                        <a:pt x="206" y="112"/>
                      </a:moveTo>
                      <a:cubicBezTo>
                        <a:pt x="180" y="112"/>
                        <a:pt x="180" y="112"/>
                        <a:pt x="180" y="112"/>
                      </a:cubicBezTo>
                      <a:cubicBezTo>
                        <a:pt x="180" y="103"/>
                        <a:pt x="180" y="103"/>
                        <a:pt x="180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lnTo>
                        <a:pt x="206" y="1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p>
                  <a:pPr algn="ctr"/>
                  <a:endParaRPr lang="id-ID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5773" y="7518"/>
                <a:ext cx="923" cy="922"/>
                <a:chOff x="5973" y="7518"/>
                <a:chExt cx="923" cy="922"/>
              </a:xfrm>
            </p:grpSpPr>
            <p:sp>
              <p:nvSpPr>
                <p:cNvPr id="69" name="1"/>
                <p:cNvSpPr/>
                <p:nvPr/>
              </p:nvSpPr>
              <p:spPr>
                <a:xfrm>
                  <a:off x="5973" y="7518"/>
                  <a:ext cx="923" cy="922"/>
                </a:xfrm>
                <a:prstGeom prst="ellipse">
                  <a:avLst/>
                </a:prstGeom>
                <a:solidFill>
                  <a:srgbClr val="9FCDE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AU" dirty="0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  <p:grpSp>
              <p:nvGrpSpPr>
                <p:cNvPr id="12" name="1"/>
                <p:cNvGrpSpPr/>
                <p:nvPr/>
              </p:nvGrpSpPr>
              <p:grpSpPr>
                <a:xfrm rot="0">
                  <a:off x="6222" y="7645"/>
                  <a:ext cx="425" cy="668"/>
                  <a:chOff x="871537" y="574552"/>
                  <a:chExt cx="568325" cy="893763"/>
                </a:xfrm>
                <a:solidFill>
                  <a:schemeClr val="bg1"/>
                </a:solidFill>
              </p:grpSpPr>
              <p:sp>
                <p:nvSpPr>
                  <p:cNvPr id="71" name="Freeform 135"/>
                  <p:cNvSpPr>
                    <a:spLocks noEditPoints="1"/>
                  </p:cNvSpPr>
                  <p:nvPr/>
                </p:nvSpPr>
                <p:spPr bwMode="auto">
                  <a:xfrm>
                    <a:off x="871537" y="574552"/>
                    <a:ext cx="568325" cy="893763"/>
                  </a:xfrm>
                  <a:custGeom>
                    <a:avLst/>
                    <a:gdLst>
                      <a:gd name="T0" fmla="*/ 141 w 148"/>
                      <a:gd name="T1" fmla="*/ 39 h 235"/>
                      <a:gd name="T2" fmla="*/ 92 w 148"/>
                      <a:gd name="T3" fmla="*/ 5 h 235"/>
                      <a:gd name="T4" fmla="*/ 30 w 148"/>
                      <a:gd name="T5" fmla="*/ 15 h 235"/>
                      <a:gd name="T6" fmla="*/ 14 w 148"/>
                      <a:gd name="T7" fmla="*/ 108 h 235"/>
                      <a:gd name="T8" fmla="*/ 13 w 148"/>
                      <a:gd name="T9" fmla="*/ 178 h 235"/>
                      <a:gd name="T10" fmla="*/ 41 w 148"/>
                      <a:gd name="T11" fmla="*/ 223 h 235"/>
                      <a:gd name="T12" fmla="*/ 122 w 148"/>
                      <a:gd name="T13" fmla="*/ 217 h 235"/>
                      <a:gd name="T14" fmla="*/ 141 w 148"/>
                      <a:gd name="T15" fmla="*/ 164 h 235"/>
                      <a:gd name="T16" fmla="*/ 143 w 148"/>
                      <a:gd name="T17" fmla="*/ 109 h 235"/>
                      <a:gd name="T18" fmla="*/ 141 w 148"/>
                      <a:gd name="T19" fmla="*/ 39 h 235"/>
                      <a:gd name="T20" fmla="*/ 96 w 148"/>
                      <a:gd name="T21" fmla="*/ 68 h 235"/>
                      <a:gd name="T22" fmla="*/ 79 w 148"/>
                      <a:gd name="T23" fmla="*/ 101 h 235"/>
                      <a:gd name="T24" fmla="*/ 64 w 148"/>
                      <a:gd name="T25" fmla="*/ 82 h 235"/>
                      <a:gd name="T26" fmla="*/ 72 w 148"/>
                      <a:gd name="T27" fmla="*/ 15 h 235"/>
                      <a:gd name="T28" fmla="*/ 81 w 148"/>
                      <a:gd name="T29" fmla="*/ 14 h 235"/>
                      <a:gd name="T30" fmla="*/ 96 w 148"/>
                      <a:gd name="T31" fmla="*/ 68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8" h="235">
                        <a:moveTo>
                          <a:pt x="141" y="39"/>
                        </a:moveTo>
                        <a:cubicBezTo>
                          <a:pt x="138" y="20"/>
                          <a:pt x="120" y="11"/>
                          <a:pt x="92" y="5"/>
                        </a:cubicBezTo>
                        <a:cubicBezTo>
                          <a:pt x="64" y="0"/>
                          <a:pt x="30" y="15"/>
                          <a:pt x="30" y="15"/>
                        </a:cubicBezTo>
                        <a:cubicBezTo>
                          <a:pt x="0" y="31"/>
                          <a:pt x="14" y="103"/>
                          <a:pt x="14" y="108"/>
                        </a:cubicBezTo>
                        <a:cubicBezTo>
                          <a:pt x="15" y="113"/>
                          <a:pt x="13" y="172"/>
                          <a:pt x="13" y="178"/>
                        </a:cubicBezTo>
                        <a:cubicBezTo>
                          <a:pt x="13" y="185"/>
                          <a:pt x="20" y="211"/>
                          <a:pt x="41" y="223"/>
                        </a:cubicBezTo>
                        <a:cubicBezTo>
                          <a:pt x="62" y="235"/>
                          <a:pt x="101" y="235"/>
                          <a:pt x="122" y="217"/>
                        </a:cubicBezTo>
                        <a:cubicBezTo>
                          <a:pt x="144" y="199"/>
                          <a:pt x="141" y="166"/>
                          <a:pt x="141" y="164"/>
                        </a:cubicBezTo>
                        <a:cubicBezTo>
                          <a:pt x="142" y="162"/>
                          <a:pt x="138" y="127"/>
                          <a:pt x="143" y="109"/>
                        </a:cubicBezTo>
                        <a:cubicBezTo>
                          <a:pt x="148" y="92"/>
                          <a:pt x="144" y="58"/>
                          <a:pt x="141" y="39"/>
                        </a:cubicBezTo>
                        <a:moveTo>
                          <a:pt x="96" y="68"/>
                        </a:moveTo>
                        <a:cubicBezTo>
                          <a:pt x="94" y="90"/>
                          <a:pt x="87" y="100"/>
                          <a:pt x="79" y="101"/>
                        </a:cubicBezTo>
                        <a:cubicBezTo>
                          <a:pt x="70" y="103"/>
                          <a:pt x="64" y="82"/>
                          <a:pt x="64" y="82"/>
                        </a:cubicBezTo>
                        <a:cubicBezTo>
                          <a:pt x="54" y="33"/>
                          <a:pt x="69" y="19"/>
                          <a:pt x="72" y="15"/>
                        </a:cubicBezTo>
                        <a:cubicBezTo>
                          <a:pt x="75" y="11"/>
                          <a:pt x="81" y="14"/>
                          <a:pt x="81" y="14"/>
                        </a:cubicBezTo>
                        <a:cubicBezTo>
                          <a:pt x="96" y="25"/>
                          <a:pt x="98" y="46"/>
                          <a:pt x="96" y="68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pPr algn="ctr"/>
                    <a:endParaRPr lang="id-ID">
                      <a:latin typeface="汉仪长宋简" panose="02010600000101010101" charset="-122"/>
                      <a:ea typeface="汉仪长宋简" panose="02010600000101010101" charset="-122"/>
                    </a:endParaRPr>
                  </a:p>
                </p:txBody>
              </p:sp>
              <p:sp>
                <p:nvSpPr>
                  <p:cNvPr id="72" name="Freeform 136"/>
                  <p:cNvSpPr/>
                  <p:nvPr/>
                </p:nvSpPr>
                <p:spPr bwMode="auto">
                  <a:xfrm>
                    <a:off x="1139825" y="666627"/>
                    <a:ext cx="69850" cy="155575"/>
                  </a:xfrm>
                  <a:custGeom>
                    <a:avLst/>
                    <a:gdLst>
                      <a:gd name="T0" fmla="*/ 9 w 18"/>
                      <a:gd name="T1" fmla="*/ 2 h 41"/>
                      <a:gd name="T2" fmla="*/ 0 w 18"/>
                      <a:gd name="T3" fmla="*/ 12 h 41"/>
                      <a:gd name="T4" fmla="*/ 7 w 18"/>
                      <a:gd name="T5" fmla="*/ 41 h 41"/>
                      <a:gd name="T6" fmla="*/ 18 w 18"/>
                      <a:gd name="T7" fmla="*/ 21 h 41"/>
                      <a:gd name="T8" fmla="*/ 9 w 18"/>
                      <a:gd name="T9" fmla="*/ 2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41">
                        <a:moveTo>
                          <a:pt x="9" y="2"/>
                        </a:moveTo>
                        <a:cubicBezTo>
                          <a:pt x="9" y="2"/>
                          <a:pt x="1" y="0"/>
                          <a:pt x="0" y="12"/>
                        </a:cubicBezTo>
                        <a:cubicBezTo>
                          <a:pt x="0" y="23"/>
                          <a:pt x="0" y="40"/>
                          <a:pt x="7" y="41"/>
                        </a:cubicBezTo>
                        <a:cubicBezTo>
                          <a:pt x="15" y="41"/>
                          <a:pt x="18" y="34"/>
                          <a:pt x="18" y="21"/>
                        </a:cubicBezTo>
                        <a:cubicBezTo>
                          <a:pt x="17" y="8"/>
                          <a:pt x="14" y="4"/>
                          <a:pt x="9" y="2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pPr algn="ctr"/>
                    <a:endParaRPr lang="id-ID">
                      <a:latin typeface="汉仪长宋简" panose="02010600000101010101" charset="-122"/>
                      <a:ea typeface="汉仪长宋简" panose="02010600000101010101" charset="-122"/>
                    </a:endParaRPr>
                  </a:p>
                </p:txBody>
              </p:sp>
            </p:grpSp>
          </p:grpSp>
          <p:grpSp>
            <p:nvGrpSpPr>
              <p:cNvPr id="17" name="组合 16"/>
              <p:cNvGrpSpPr/>
              <p:nvPr/>
            </p:nvGrpSpPr>
            <p:grpSpPr>
              <a:xfrm>
                <a:off x="7552" y="7518"/>
                <a:ext cx="922" cy="922"/>
                <a:chOff x="8072" y="7518"/>
                <a:chExt cx="922" cy="922"/>
              </a:xfrm>
            </p:grpSpPr>
            <p:sp>
              <p:nvSpPr>
                <p:cNvPr id="74" name="1"/>
                <p:cNvSpPr/>
                <p:nvPr/>
              </p:nvSpPr>
              <p:spPr>
                <a:xfrm>
                  <a:off x="8072" y="7518"/>
                  <a:ext cx="923" cy="922"/>
                </a:xfrm>
                <a:prstGeom prst="ellipse">
                  <a:avLst/>
                </a:prstGeom>
                <a:solidFill>
                  <a:srgbClr val="9FCDE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en-US" dirty="0">
                    <a:latin typeface="汉仪长宋简" panose="02010600000101010101" charset="-122"/>
                    <a:ea typeface="汉仪长宋简" panose="02010600000101010101" charset="-122"/>
                  </a:endParaRPr>
                </a:p>
              </p:txBody>
            </p:sp>
            <p:grpSp>
              <p:nvGrpSpPr>
                <p:cNvPr id="75" name="1"/>
                <p:cNvGrpSpPr/>
                <p:nvPr/>
              </p:nvGrpSpPr>
              <p:grpSpPr>
                <a:xfrm rot="0">
                  <a:off x="8267" y="7709"/>
                  <a:ext cx="533" cy="540"/>
                  <a:chOff x="1909763" y="950913"/>
                  <a:chExt cx="782637" cy="793750"/>
                </a:xfrm>
                <a:solidFill>
                  <a:schemeClr val="bg1"/>
                </a:solidFill>
              </p:grpSpPr>
              <p:sp>
                <p:nvSpPr>
                  <p:cNvPr id="76" name="Freeform 59"/>
                  <p:cNvSpPr>
                    <a:spLocks noEditPoints="1"/>
                  </p:cNvSpPr>
                  <p:nvPr/>
                </p:nvSpPr>
                <p:spPr bwMode="auto">
                  <a:xfrm>
                    <a:off x="1909763" y="1204912"/>
                    <a:ext cx="539749" cy="539751"/>
                  </a:xfrm>
                  <a:custGeom>
                    <a:avLst/>
                    <a:gdLst>
                      <a:gd name="T0" fmla="*/ 0 w 340"/>
                      <a:gd name="T1" fmla="*/ 340 h 340"/>
                      <a:gd name="T2" fmla="*/ 340 w 340"/>
                      <a:gd name="T3" fmla="*/ 340 h 340"/>
                      <a:gd name="T4" fmla="*/ 340 w 340"/>
                      <a:gd name="T5" fmla="*/ 0 h 340"/>
                      <a:gd name="T6" fmla="*/ 0 w 340"/>
                      <a:gd name="T7" fmla="*/ 0 h 340"/>
                      <a:gd name="T8" fmla="*/ 0 w 340"/>
                      <a:gd name="T9" fmla="*/ 340 h 340"/>
                      <a:gd name="T10" fmla="*/ 304 w 340"/>
                      <a:gd name="T11" fmla="*/ 251 h 340"/>
                      <a:gd name="T12" fmla="*/ 35 w 340"/>
                      <a:gd name="T13" fmla="*/ 251 h 340"/>
                      <a:gd name="T14" fmla="*/ 35 w 340"/>
                      <a:gd name="T15" fmla="*/ 36 h 340"/>
                      <a:gd name="T16" fmla="*/ 304 w 340"/>
                      <a:gd name="T17" fmla="*/ 36 h 340"/>
                      <a:gd name="T18" fmla="*/ 304 w 340"/>
                      <a:gd name="T19" fmla="*/ 25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40" h="340">
                        <a:moveTo>
                          <a:pt x="0" y="340"/>
                        </a:moveTo>
                        <a:lnTo>
                          <a:pt x="340" y="340"/>
                        </a:lnTo>
                        <a:lnTo>
                          <a:pt x="340" y="0"/>
                        </a:lnTo>
                        <a:lnTo>
                          <a:pt x="0" y="0"/>
                        </a:lnTo>
                        <a:lnTo>
                          <a:pt x="0" y="340"/>
                        </a:lnTo>
                        <a:close/>
                        <a:moveTo>
                          <a:pt x="304" y="251"/>
                        </a:moveTo>
                        <a:lnTo>
                          <a:pt x="35" y="251"/>
                        </a:lnTo>
                        <a:lnTo>
                          <a:pt x="35" y="36"/>
                        </a:lnTo>
                        <a:lnTo>
                          <a:pt x="304" y="36"/>
                        </a:lnTo>
                        <a:lnTo>
                          <a:pt x="304" y="2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pPr algn="ctr"/>
                    <a:endParaRPr lang="id-ID">
                      <a:latin typeface="汉仪长宋简" panose="02010600000101010101" charset="-122"/>
                      <a:ea typeface="汉仪长宋简" panose="02010600000101010101" charset="-122"/>
                    </a:endParaRPr>
                  </a:p>
                </p:txBody>
              </p:sp>
              <p:sp>
                <p:nvSpPr>
                  <p:cNvPr id="77" name="Freeform 60"/>
                  <p:cNvSpPr/>
                  <p:nvPr/>
                </p:nvSpPr>
                <p:spPr bwMode="auto">
                  <a:xfrm>
                    <a:off x="2060575" y="950913"/>
                    <a:ext cx="631825" cy="569914"/>
                  </a:xfrm>
                  <a:custGeom>
                    <a:avLst/>
                    <a:gdLst>
                      <a:gd name="T0" fmla="*/ 334 w 398"/>
                      <a:gd name="T1" fmla="*/ 0 h 359"/>
                      <a:gd name="T2" fmla="*/ 0 w 398"/>
                      <a:gd name="T3" fmla="*/ 64 h 359"/>
                      <a:gd name="T4" fmla="*/ 15 w 398"/>
                      <a:gd name="T5" fmla="*/ 143 h 359"/>
                      <a:gd name="T6" fmla="*/ 51 w 398"/>
                      <a:gd name="T7" fmla="*/ 143 h 359"/>
                      <a:gd name="T8" fmla="*/ 41 w 398"/>
                      <a:gd name="T9" fmla="*/ 93 h 359"/>
                      <a:gd name="T10" fmla="*/ 305 w 398"/>
                      <a:gd name="T11" fmla="*/ 40 h 359"/>
                      <a:gd name="T12" fmla="*/ 346 w 398"/>
                      <a:gd name="T13" fmla="*/ 251 h 359"/>
                      <a:gd name="T14" fmla="*/ 262 w 398"/>
                      <a:gd name="T15" fmla="*/ 268 h 359"/>
                      <a:gd name="T16" fmla="*/ 262 w 398"/>
                      <a:gd name="T17" fmla="*/ 359 h 359"/>
                      <a:gd name="T18" fmla="*/ 398 w 398"/>
                      <a:gd name="T19" fmla="*/ 332 h 359"/>
                      <a:gd name="T20" fmla="*/ 334 w 398"/>
                      <a:gd name="T21" fmla="*/ 0 h 3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8" h="359">
                        <a:moveTo>
                          <a:pt x="334" y="0"/>
                        </a:moveTo>
                        <a:lnTo>
                          <a:pt x="0" y="64"/>
                        </a:lnTo>
                        <a:lnTo>
                          <a:pt x="15" y="143"/>
                        </a:lnTo>
                        <a:lnTo>
                          <a:pt x="51" y="143"/>
                        </a:lnTo>
                        <a:lnTo>
                          <a:pt x="41" y="93"/>
                        </a:lnTo>
                        <a:lnTo>
                          <a:pt x="305" y="40"/>
                        </a:lnTo>
                        <a:lnTo>
                          <a:pt x="346" y="251"/>
                        </a:lnTo>
                        <a:lnTo>
                          <a:pt x="262" y="268"/>
                        </a:lnTo>
                        <a:lnTo>
                          <a:pt x="262" y="359"/>
                        </a:lnTo>
                        <a:lnTo>
                          <a:pt x="398" y="332"/>
                        </a:lnTo>
                        <a:lnTo>
                          <a:pt x="33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p>
                    <a:pPr algn="ctr"/>
                    <a:endParaRPr lang="id-ID">
                      <a:latin typeface="汉仪长宋简" panose="02010600000101010101" charset="-122"/>
                      <a:ea typeface="汉仪长宋简" panose="02010600000101010101" charset="-122"/>
                    </a:endParaRPr>
                  </a:p>
                </p:txBody>
              </p:sp>
            </p:grpSp>
          </p:grpSp>
        </p:grpSp>
        <p:grpSp>
          <p:nvGrpSpPr>
            <p:cNvPr id="14" name="组合 13"/>
            <p:cNvGrpSpPr/>
            <p:nvPr/>
          </p:nvGrpSpPr>
          <p:grpSpPr>
            <a:xfrm rot="0">
              <a:off x="1671" y="2709"/>
              <a:ext cx="8511" cy="4081"/>
              <a:chOff x="1268" y="2608"/>
              <a:chExt cx="16079" cy="4081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268" y="3366"/>
                <a:ext cx="15916" cy="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 fontAlgn="auto">
                  <a:lnSpc>
                    <a:spcPct val="170000"/>
                  </a:lnSpc>
                  <a:buFont typeface="Wingdings" panose="05000000000000000000" charset="0"/>
                  <a:buChar char=""/>
                </a:pP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如劳动者对调整工作岗位有异议，应当采用协商的方式解决，而不应当消极怠工的方式进行抵制或对抗。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  <a:p>
                <a:pPr marL="285750" indent="-285750" algn="l" fontAlgn="auto">
                  <a:lnSpc>
                    <a:spcPct val="170000"/>
                  </a:lnSpc>
                  <a:buFont typeface="Wingdings" panose="05000000000000000000" charset="0"/>
                  <a:buChar char=""/>
                </a:pP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因此，如劳动者既未到新的工作岗位报到，也未到原岗位出勤的，按照用人单位规章制度规定确属严重违纪的，用人单位可以与劳动者解除劳动合同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107" y="2608"/>
                <a:ext cx="15240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fontAlgn="auto">
                  <a:lnSpc>
                    <a:spcPct val="150000"/>
                  </a:lnSpc>
                </a:pPr>
                <a:r>
                  <a:rPr lang="zh-CN" alt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关于调岗后员工不到新岗位报到怎么处理？</a:t>
                </a: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</p:grpSp>
        <p:pic>
          <p:nvPicPr>
            <p:cNvPr id="22" name="图片 21" descr="physician-consulting-his-patient-clinic"/>
            <p:cNvPicPr>
              <a:picLocks noChangeAspect="1"/>
            </p:cNvPicPr>
            <p:nvPr/>
          </p:nvPicPr>
          <p:blipFill>
            <a:blip r:embed="rId1">
              <a:lum bright="6000"/>
            </a:blip>
            <a:stretch>
              <a:fillRect/>
            </a:stretch>
          </p:blipFill>
          <p:spPr>
            <a:xfrm>
              <a:off x="10793" y="2954"/>
              <a:ext cx="6737" cy="44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/>
          <a:stretch>
            <a:fillRect/>
          </a:stretch>
        </p:blipFill>
        <p:spPr>
          <a:xfrm>
            <a:off x="-6000" y="-2858"/>
            <a:ext cx="12204000" cy="6863716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36918" y="737235"/>
            <a:ext cx="10718165" cy="5383530"/>
          </a:xfrm>
          <a:prstGeom prst="roundRect">
            <a:avLst>
              <a:gd name="adj" fmla="val 2276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77023" y="2099945"/>
            <a:ext cx="9037955" cy="11620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5800" dirty="0">
                <a:solidFill>
                  <a:srgbClr val="94BED2"/>
                </a:solidFill>
                <a:latin typeface="汉仪旗黑" panose="00020600040101010101" charset="-122"/>
                <a:ea typeface="汉仪旗黑" panose="00020600040101010101" charset="-122"/>
              </a:rPr>
              <a:t>演示完毕，谢谢您的观看</a:t>
            </a:r>
            <a:endParaRPr lang="zh-CN" altLang="en-US" sz="5800" dirty="0">
              <a:solidFill>
                <a:srgbClr val="94BED2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30183" y="3460115"/>
            <a:ext cx="673163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dist"/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cs typeface="汉仪旗黑-50简" charset="0"/>
              </a:rPr>
              <a:t>HOW TO DISMISS INCOMPETENT EMPLOYEES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cs typeface="汉仪旗黑-50简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41433" y="4478655"/>
            <a:ext cx="4509135" cy="455930"/>
            <a:chOff x="5670" y="7053"/>
            <a:chExt cx="7101" cy="718"/>
          </a:xfrm>
        </p:grpSpPr>
        <p:sp>
          <p:nvSpPr>
            <p:cNvPr id="15" name="圆角矩形 14"/>
            <p:cNvSpPr/>
            <p:nvPr/>
          </p:nvSpPr>
          <p:spPr>
            <a:xfrm>
              <a:off x="5670" y="7053"/>
              <a:ext cx="2634" cy="718"/>
            </a:xfrm>
            <a:prstGeom prst="roundRect">
              <a:avLst/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200" b="1">
                  <a:latin typeface="汉仪旗黑-50简" charset="0"/>
                  <a:cs typeface="汉仪旗黑-50简" charset="0"/>
                </a:rPr>
                <a:t>2023</a:t>
              </a:r>
              <a:endParaRPr lang="en-US" altLang="zh-CN" sz="2200" b="1">
                <a:latin typeface="汉仪旗黑-50简" charset="0"/>
                <a:cs typeface="汉仪旗黑-50简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0137" y="7053"/>
              <a:ext cx="2634" cy="718"/>
            </a:xfrm>
            <a:prstGeom prst="roundRect">
              <a:avLst/>
            </a:prstGeom>
            <a:noFill/>
            <a:ln w="22225">
              <a:solidFill>
                <a:srgbClr val="94BE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200" b="1">
                  <a:solidFill>
                    <a:srgbClr val="647AA1"/>
                  </a:solidFill>
                  <a:latin typeface="汉仪旗黑-50简" charset="0"/>
                  <a:cs typeface="汉仪旗黑-50简" charset="0"/>
                </a:rPr>
                <a:t>即课</a:t>
              </a:r>
              <a:r>
                <a:rPr lang="zh-CN" altLang="en-US" sz="2200" b="1">
                  <a:solidFill>
                    <a:srgbClr val="647AA1"/>
                  </a:solidFill>
                  <a:latin typeface="汉仪旗黑-50简" charset="0"/>
                  <a:cs typeface="汉仪旗黑-50简" charset="0"/>
                </a:rPr>
                <a:t>学堂</a:t>
              </a:r>
              <a:endParaRPr lang="zh-CN" altLang="en-US" sz="2200" b="1">
                <a:solidFill>
                  <a:srgbClr val="647AA1"/>
                </a:solidFill>
                <a:latin typeface="汉仪旗黑-50简" charset="0"/>
                <a:cs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2308860" y="2154555"/>
            <a:ext cx="3050540" cy="3585210"/>
          </a:xfrm>
          <a:prstGeom prst="rect">
            <a:avLst/>
          </a:prstGeom>
          <a:noFill/>
          <a:ln w="38100">
            <a:solidFill>
              <a:srgbClr val="94B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图片5"/>
          <p:cNvPicPr>
            <a:picLocks noChangeAspect="1"/>
          </p:cNvPicPr>
          <p:nvPr/>
        </p:nvPicPr>
        <p:blipFill>
          <a:blip r:embed="rId1"/>
          <a:srcRect l="23878" r="24206" b="-241"/>
          <a:stretch>
            <a:fillRect/>
          </a:stretch>
        </p:blipFill>
        <p:spPr>
          <a:xfrm>
            <a:off x="0" y="0"/>
            <a:ext cx="4520565" cy="49136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83220" y="1063625"/>
            <a:ext cx="4237355" cy="490855"/>
          </a:xfrm>
          <a:prstGeom prst="rect">
            <a:avLst/>
          </a:prstGeom>
          <a:solidFill>
            <a:srgbClr val="94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005085" y="583541"/>
            <a:ext cx="1818861" cy="1160390"/>
            <a:chOff x="5179474" y="709692"/>
            <a:chExt cx="1818861" cy="1160390"/>
          </a:xfrm>
        </p:grpSpPr>
        <p:sp>
          <p:nvSpPr>
            <p:cNvPr id="6" name="文本框 5"/>
            <p:cNvSpPr txBox="1"/>
            <p:nvPr/>
          </p:nvSpPr>
          <p:spPr>
            <a:xfrm>
              <a:off x="5269119" y="709692"/>
              <a:ext cx="162623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4800" dirty="0">
                  <a:solidFill>
                    <a:srgbClr val="94BED2"/>
                  </a:solidFill>
                  <a:latin typeface="汉仪旗黑" panose="00020600040101010101" charset="-122"/>
                  <a:ea typeface="汉仪旗黑" panose="00020600040101010101" charset="-122"/>
                </a:rPr>
                <a:t>目录</a:t>
              </a:r>
              <a:endParaRPr lang="zh-CN" altLang="en-US" sz="4800" dirty="0">
                <a:solidFill>
                  <a:srgbClr val="94BED2"/>
                </a:solidFill>
                <a:latin typeface="汉仪旗黑" panose="00020600040101010101" charset="-122"/>
                <a:ea typeface="汉仪旗黑" panose="000206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79474" y="1501782"/>
              <a:ext cx="181886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义启简黑体" panose="02000000000000000000" pitchFamily="2" charset="-128"/>
                  <a:cs typeface="汉仪旗黑-50简" charset="0"/>
                </a:rPr>
                <a:t>/ CONTENTS /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义启简黑体" panose="02000000000000000000" pitchFamily="2" charset="-128"/>
                <a:cs typeface="汉仪旗黑-50简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070600" y="2315845"/>
            <a:ext cx="45205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01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不能胜任工作的认定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70600" y="3202305"/>
            <a:ext cx="45205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02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不胜任员工的考评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70600" y="4088765"/>
            <a:ext cx="45205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03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不胜任员工的改进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70600" y="4975225"/>
            <a:ext cx="575119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04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如何解除不胜任员工劳动合同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 t="29990" b="9058"/>
          <a:stretch>
            <a:fillRect/>
          </a:stretch>
        </p:blipFill>
        <p:spPr>
          <a:xfrm>
            <a:off x="-5715" y="0"/>
            <a:ext cx="12203430" cy="36493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99473" y="0"/>
            <a:ext cx="5393055" cy="3649345"/>
          </a:xfrm>
          <a:prstGeom prst="rect">
            <a:avLst/>
          </a:prstGeom>
          <a:solidFill>
            <a:srgbClr val="94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21785" y="681038"/>
            <a:ext cx="3948430" cy="228727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65015" y="1102043"/>
            <a:ext cx="30619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800">
                <a:solidFill>
                  <a:schemeClr val="bg1"/>
                </a:solidFill>
                <a:latin typeface="汉仪旗黑" panose="00020600040101010101" charset="-122"/>
                <a:ea typeface="汉仪旗黑" panose="00020600040101010101" charset="-122"/>
              </a:rPr>
              <a:t>ONE</a:t>
            </a:r>
            <a:endParaRPr lang="en-US" altLang="zh-CN" sz="8800">
              <a:solidFill>
                <a:schemeClr val="bg1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4488" y="4147185"/>
            <a:ext cx="64230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 fontAlgn="auto">
              <a:lnSpc>
                <a:spcPct val="120000"/>
              </a:lnSpc>
            </a:pP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不能胜任工作的认定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6203" y="53562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守法有据，合法处理人力资源关系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不能胜任工作的认定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98625" y="1696720"/>
            <a:ext cx="9130030" cy="4178935"/>
            <a:chOff x="3084" y="2672"/>
            <a:chExt cx="14378" cy="6581"/>
          </a:xfrm>
        </p:grpSpPr>
        <p:grpSp>
          <p:nvGrpSpPr>
            <p:cNvPr id="10" name="组合 9"/>
            <p:cNvGrpSpPr/>
            <p:nvPr/>
          </p:nvGrpSpPr>
          <p:grpSpPr>
            <a:xfrm>
              <a:off x="9957" y="2672"/>
              <a:ext cx="7353" cy="3603"/>
              <a:chOff x="9957" y="2672"/>
              <a:chExt cx="7353" cy="360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57" y="2672"/>
                <a:ext cx="7353" cy="3603"/>
              </a:xfrm>
              <a:prstGeom prst="rect">
                <a:avLst/>
              </a:prstGeom>
              <a:solidFill>
                <a:srgbClr val="C6E8F1">
                  <a:alpha val="4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10586" y="2967"/>
                <a:ext cx="6095" cy="3013"/>
                <a:chOff x="10586" y="2945"/>
                <a:chExt cx="6095" cy="3013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10586" y="2945"/>
                  <a:ext cx="6095" cy="1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 fontAlgn="auto">
                    <a:lnSpc>
                      <a:spcPct val="120000"/>
                    </a:lnSpc>
                  </a:pPr>
                  <a:r>
                    <a:rPr lang="zh-CN" altLang="en-US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不能胜任工作是指不能按照要求完成劳动合同约定的任务或同工种、同岗位人员的工作量。</a:t>
                  </a:r>
                  <a:endParaRPr lang="zh-CN" alt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10792" y="4768"/>
                  <a:ext cx="5889" cy="1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 fontAlgn="auto">
                    <a:lnSpc>
                      <a:spcPct val="120000"/>
                    </a:lnSpc>
                  </a:pPr>
                  <a:r>
                    <a:rPr lang="en-US" altLang="zh-C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--</a:t>
                  </a:r>
                  <a:r>
                    <a: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《关于</a:t>
                  </a:r>
                  <a:r>
                    <a:rPr lang="en-US" altLang="zh-C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&lt;</a:t>
                  </a:r>
                  <a:r>
                    <a: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劳动法</a:t>
                  </a:r>
                  <a:r>
                    <a:rPr lang="en-US" altLang="zh-C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&gt;</a:t>
                  </a:r>
                  <a:r>
                    <a: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若干条文的说明》（劳办发</a:t>
                  </a:r>
                  <a:r>
                    <a:rPr lang="en-US" altLang="zh-CN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[1994]289</a:t>
                  </a:r>
                  <a:r>
                    <a:rPr lang="zh-CN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汉仪旗黑-50简" charset="0"/>
                      <a:ea typeface="汉仪旗黑-50简" charset="0"/>
                    </a:rPr>
                    <a:t>号）</a:t>
                  </a:r>
                  <a:endPara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endParaRPr>
                </a:p>
              </p:txBody>
            </p:sp>
          </p:grpSp>
        </p:grpSp>
        <p:pic>
          <p:nvPicPr>
            <p:cNvPr id="20" name="图片 19" descr="/Users/weiqingqing/Desktop/consultation-male-lawyers-business-woman-working-discussion-having-law-firm.jpgconsultation-male-lawyers-business-woman-working-discussion-having-law-firm"/>
            <p:cNvPicPr>
              <a:picLocks noChangeAspect="1"/>
            </p:cNvPicPr>
            <p:nvPr/>
          </p:nvPicPr>
          <p:blipFill>
            <a:blip r:embed="rId1">
              <a:lum bright="6000"/>
            </a:blip>
            <a:srcRect r="958" b="7931"/>
            <a:stretch>
              <a:fillRect/>
            </a:stretch>
          </p:blipFill>
          <p:spPr>
            <a:xfrm>
              <a:off x="3196" y="2687"/>
              <a:ext cx="6000" cy="357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130" y="6634"/>
              <a:ext cx="62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20000"/>
                </a:lnSpc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不能胜任工作认定操作建议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084" y="7257"/>
              <a:ext cx="14379" cy="1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考核标准要经过民主</a:t>
              </a:r>
              <a:r>
                <a:rPr lang="en-US" altLang="zh-CN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+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公示</a:t>
              </a:r>
              <a:r>
                <a:rPr lang="en-US" altLang="zh-CN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/</a:t>
              </a:r>
              <a:r>
                <a:rPr lang="zh-CN" altLang="en-US" sz="17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告知程序；考核指标单位与劳动者双方协商确定；明确界定何种绩效考核等级为不胜任工作；明确各考核等级的后果；考核标准确定后，在考核期内，不应随意变更。</a:t>
              </a:r>
              <a:endParaRPr lang="zh-CN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不能胜任工作的认定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864360" y="1546225"/>
            <a:ext cx="8806815" cy="4167505"/>
            <a:chOff x="2936" y="2435"/>
            <a:chExt cx="13869" cy="6563"/>
          </a:xfrm>
        </p:grpSpPr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6729" y="3520"/>
              <a:ext cx="5743" cy="4929"/>
              <a:chOff x="6358" y="3150"/>
              <a:chExt cx="6525" cy="56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678" y="3150"/>
                <a:ext cx="5844" cy="5600"/>
              </a:xfrm>
              <a:prstGeom prst="ellipse">
                <a:avLst/>
              </a:prstGeom>
              <a:noFill/>
              <a:ln w="292100">
                <a:solidFill>
                  <a:srgbClr val="94BE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7269" y="3600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1382" y="3600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358" y="5617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2203" y="5617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269" y="7688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360" y="7622"/>
                <a:ext cx="680" cy="680"/>
              </a:xfrm>
              <a:prstGeom prst="ellipse">
                <a:avLst/>
              </a:prstGeom>
              <a:solidFill>
                <a:srgbClr val="94BED2"/>
              </a:solidFill>
              <a:ln w="53975">
                <a:solidFill>
                  <a:schemeClr val="bg1"/>
                </a:solidFill>
              </a:ln>
              <a:effectLst>
                <a:outerShdw sx="101000" sy="101000" algn="ctr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9583" y="3272"/>
              <a:ext cx="0" cy="51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9583" y="8193"/>
              <a:ext cx="0" cy="51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任意多边形 20"/>
            <p:cNvSpPr/>
            <p:nvPr/>
          </p:nvSpPr>
          <p:spPr>
            <a:xfrm>
              <a:off x="11850" y="3240"/>
              <a:ext cx="4380" cy="740"/>
            </a:xfrm>
            <a:custGeom>
              <a:avLst/>
              <a:gdLst>
                <a:gd name="connisteX0" fmla="*/ 0 w 2781300"/>
                <a:gd name="connsiteY0" fmla="*/ 469900 h 469900"/>
                <a:gd name="connisteX1" fmla="*/ 444500 w 2781300"/>
                <a:gd name="connsiteY1" fmla="*/ 0 h 469900"/>
                <a:gd name="connisteX2" fmla="*/ 2781300 w 2781300"/>
                <a:gd name="connsiteY2" fmla="*/ 0 h 469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781300" h="469900">
                  <a:moveTo>
                    <a:pt x="0" y="469900"/>
                  </a:moveTo>
                  <a:lnTo>
                    <a:pt x="444500" y="0"/>
                  </a:lnTo>
                  <a:lnTo>
                    <a:pt x="2781300" y="0"/>
                  </a:lnTo>
                </a:path>
              </a:pathLst>
            </a:custGeom>
            <a:noFill/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936" y="3240"/>
              <a:ext cx="4380" cy="740"/>
            </a:xfrm>
            <a:custGeom>
              <a:avLst/>
              <a:gdLst>
                <a:gd name="connisteX0" fmla="*/ 0 w 2781300"/>
                <a:gd name="connsiteY0" fmla="*/ 469900 h 469900"/>
                <a:gd name="connisteX1" fmla="*/ 444500 w 2781300"/>
                <a:gd name="connsiteY1" fmla="*/ 0 h 469900"/>
                <a:gd name="connisteX2" fmla="*/ 2781300 w 2781300"/>
                <a:gd name="connsiteY2" fmla="*/ 0 h 469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781300" h="469900">
                  <a:moveTo>
                    <a:pt x="0" y="469900"/>
                  </a:moveTo>
                  <a:lnTo>
                    <a:pt x="444500" y="0"/>
                  </a:lnTo>
                  <a:lnTo>
                    <a:pt x="2781300" y="0"/>
                  </a:lnTo>
                </a:path>
              </a:pathLst>
            </a:custGeom>
            <a:noFill/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V="1">
              <a:off x="11850" y="8258"/>
              <a:ext cx="4380" cy="740"/>
            </a:xfrm>
            <a:custGeom>
              <a:avLst/>
              <a:gdLst>
                <a:gd name="connisteX0" fmla="*/ 0 w 2781300"/>
                <a:gd name="connsiteY0" fmla="*/ 469900 h 469900"/>
                <a:gd name="connisteX1" fmla="*/ 444500 w 2781300"/>
                <a:gd name="connsiteY1" fmla="*/ 0 h 469900"/>
                <a:gd name="connisteX2" fmla="*/ 2781300 w 2781300"/>
                <a:gd name="connsiteY2" fmla="*/ 0 h 469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781300" h="469900">
                  <a:moveTo>
                    <a:pt x="0" y="469900"/>
                  </a:moveTo>
                  <a:lnTo>
                    <a:pt x="444500" y="0"/>
                  </a:lnTo>
                  <a:lnTo>
                    <a:pt x="2781300" y="0"/>
                  </a:lnTo>
                </a:path>
              </a:pathLst>
            </a:custGeom>
            <a:noFill/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flipH="1" flipV="1">
              <a:off x="3136" y="8258"/>
              <a:ext cx="4380" cy="740"/>
            </a:xfrm>
            <a:custGeom>
              <a:avLst/>
              <a:gdLst>
                <a:gd name="connisteX0" fmla="*/ 0 w 2781300"/>
                <a:gd name="connsiteY0" fmla="*/ 469900 h 469900"/>
                <a:gd name="connisteX1" fmla="*/ 444500 w 2781300"/>
                <a:gd name="connsiteY1" fmla="*/ 0 h 469900"/>
                <a:gd name="connisteX2" fmla="*/ 2781300 w 2781300"/>
                <a:gd name="connsiteY2" fmla="*/ 0 h 469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781300" h="469900">
                  <a:moveTo>
                    <a:pt x="0" y="469900"/>
                  </a:moveTo>
                  <a:lnTo>
                    <a:pt x="444500" y="0"/>
                  </a:lnTo>
                  <a:lnTo>
                    <a:pt x="2781300" y="0"/>
                  </a:lnTo>
                </a:path>
              </a:pathLst>
            </a:custGeom>
            <a:noFill/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2688" y="5991"/>
              <a:ext cx="3572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2956" y="5991"/>
              <a:ext cx="3572" cy="0"/>
            </a:xfrm>
            <a:prstGeom prst="line">
              <a:avLst/>
            </a:prstGeom>
            <a:ln cap="rnd">
              <a:solidFill>
                <a:schemeClr val="tx1">
                  <a:lumMod val="65000"/>
                  <a:lumOff val="3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7693" y="4978"/>
              <a:ext cx="3813" cy="2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 fontAlgn="auto">
                <a:lnSpc>
                  <a:spcPct val="120000"/>
                </a:lnSpc>
              </a:pPr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制定完善的考核制度</a:t>
              </a:r>
              <a:endPara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956" y="2435"/>
              <a:ext cx="3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岗位职责、职位描述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527" y="2435"/>
              <a:ext cx="3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岗位职责要求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956" y="5238"/>
              <a:ext cx="3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考核要求和标准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2527" y="5238"/>
              <a:ext cx="3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考核机构及流程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956" y="8229"/>
              <a:ext cx="38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考核时间、考核周期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2527" y="8229"/>
              <a:ext cx="42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考核结果告知及申辩流程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956" y="6164"/>
              <a:ext cx="30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考核项目；评价标准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/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考核指标；考核权重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 t="29990" b="9058"/>
          <a:stretch>
            <a:fillRect/>
          </a:stretch>
        </p:blipFill>
        <p:spPr>
          <a:xfrm>
            <a:off x="-11430" y="0"/>
            <a:ext cx="12203430" cy="36493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99473" y="0"/>
            <a:ext cx="5393055" cy="3649345"/>
          </a:xfrm>
          <a:prstGeom prst="rect">
            <a:avLst/>
          </a:prstGeom>
          <a:solidFill>
            <a:srgbClr val="94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21785" y="681038"/>
            <a:ext cx="3948430" cy="228727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445000" y="1102360"/>
            <a:ext cx="3302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>
                <a:solidFill>
                  <a:schemeClr val="bg1"/>
                </a:solidFill>
                <a:latin typeface="汉仪旗黑" panose="00020600040101010101" charset="-122"/>
                <a:ea typeface="汉仪旗黑" panose="00020600040101010101" charset="-122"/>
              </a:rPr>
              <a:t>TWO</a:t>
            </a:r>
            <a:endParaRPr lang="en-US" altLang="zh-CN" sz="8000">
              <a:solidFill>
                <a:schemeClr val="bg1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84488" y="4147185"/>
            <a:ext cx="64230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 fontAlgn="auto">
              <a:lnSpc>
                <a:spcPct val="120000"/>
              </a:lnSpc>
            </a:pP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不胜任员工的考评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12553" y="5339080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守法有据，合法处理人力资源关系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不胜任员工的考评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31620" y="1787525"/>
            <a:ext cx="2642870" cy="4169410"/>
            <a:chOff x="1492" y="2647"/>
            <a:chExt cx="4162" cy="6566"/>
          </a:xfrm>
        </p:grpSpPr>
        <p:sp>
          <p:nvSpPr>
            <p:cNvPr id="3" name="圆角矩形 2"/>
            <p:cNvSpPr/>
            <p:nvPr/>
          </p:nvSpPr>
          <p:spPr>
            <a:xfrm>
              <a:off x="2251" y="2647"/>
              <a:ext cx="2644" cy="783"/>
            </a:xfrm>
            <a:prstGeom prst="roundRect">
              <a:avLst/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汉仪旗黑-50简" charset="0"/>
                  <a:ea typeface="汉仪旗黑-50简" charset="0"/>
                </a:rPr>
                <a:t>考核标准</a:t>
              </a:r>
              <a:endParaRPr lang="zh-CN" altLang="en-US" b="1">
                <a:solidFill>
                  <a:schemeClr val="bg1"/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492" y="4140"/>
              <a:ext cx="4162" cy="5073"/>
            </a:xfrm>
            <a:prstGeom prst="roundRect">
              <a:avLst>
                <a:gd name="adj" fmla="val 6238"/>
              </a:avLst>
            </a:prstGeom>
            <a:noFill/>
            <a:ln w="25400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72" y="4200"/>
              <a:ext cx="3603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1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、岗位职责、职位描述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2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、岗位职责要求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3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、明确考核要求和标准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考核标准：客观、可量化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考核指标：权重比例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4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、明确各考核等级的后果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2241" y="8900"/>
              <a:ext cx="2665" cy="0"/>
            </a:xfrm>
            <a:prstGeom prst="line">
              <a:avLst/>
            </a:prstGeom>
            <a:ln w="1587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410" y="8223"/>
              <a:ext cx="2286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民主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+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告知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573" y="3450"/>
              <a:ext cx="1" cy="590"/>
            </a:xfrm>
            <a:prstGeom prst="line">
              <a:avLst/>
            </a:prstGeom>
            <a:ln w="19050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774565" y="1787525"/>
            <a:ext cx="2642870" cy="4169410"/>
            <a:chOff x="1492" y="2647"/>
            <a:chExt cx="4162" cy="6566"/>
          </a:xfrm>
        </p:grpSpPr>
        <p:sp>
          <p:nvSpPr>
            <p:cNvPr id="16" name="圆角矩形 15"/>
            <p:cNvSpPr/>
            <p:nvPr/>
          </p:nvSpPr>
          <p:spPr>
            <a:xfrm>
              <a:off x="2251" y="2647"/>
              <a:ext cx="2644" cy="783"/>
            </a:xfrm>
            <a:prstGeom prst="roundRect">
              <a:avLst/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汉仪旗黑-50简" charset="0"/>
                  <a:ea typeface="汉仪旗黑-50简" charset="0"/>
                </a:rPr>
                <a:t>考核证据</a:t>
              </a:r>
              <a:endParaRPr lang="zh-CN" altLang="en-US" b="1">
                <a:solidFill>
                  <a:schemeClr val="bg1"/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492" y="4140"/>
              <a:ext cx="4162" cy="5073"/>
            </a:xfrm>
            <a:prstGeom prst="roundRect">
              <a:avLst>
                <a:gd name="adj" fmla="val 6238"/>
              </a:avLst>
            </a:prstGeom>
            <a:noFill/>
            <a:ln w="25400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72" y="4200"/>
              <a:ext cx="3603" cy="4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3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1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、日常业绩完成情况签字确认；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3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2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、定期进行绩效面谈，记录并签字；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3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3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、员工定期提交工作计划，并提交汇报、总结；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3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4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、上级与员工关于工作业绩、工作表现、工作失误的沟通邮件。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241" y="8900"/>
              <a:ext cx="2665" cy="0"/>
            </a:xfrm>
            <a:prstGeom prst="line">
              <a:avLst/>
            </a:prstGeom>
            <a:ln w="1587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827" y="8223"/>
              <a:ext cx="3489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考核内容与考核标准一致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3573" y="3450"/>
              <a:ext cx="1" cy="590"/>
            </a:xfrm>
            <a:prstGeom prst="line">
              <a:avLst/>
            </a:prstGeom>
            <a:ln w="19050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945120" y="1787525"/>
            <a:ext cx="2642870" cy="4169410"/>
            <a:chOff x="1492" y="2647"/>
            <a:chExt cx="4162" cy="6566"/>
          </a:xfrm>
        </p:grpSpPr>
        <p:sp>
          <p:nvSpPr>
            <p:cNvPr id="23" name="圆角矩形 22"/>
            <p:cNvSpPr/>
            <p:nvPr/>
          </p:nvSpPr>
          <p:spPr>
            <a:xfrm>
              <a:off x="2251" y="2647"/>
              <a:ext cx="2644" cy="783"/>
            </a:xfrm>
            <a:prstGeom prst="roundRect">
              <a:avLst/>
            </a:prstGeom>
            <a:solidFill>
              <a:srgbClr val="94B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汉仪旗黑-50简" charset="0"/>
                  <a:ea typeface="汉仪旗黑-50简" charset="0"/>
                </a:rPr>
                <a:t>考核结果</a:t>
              </a:r>
              <a:endParaRPr lang="zh-CN" altLang="en-US" b="1">
                <a:solidFill>
                  <a:schemeClr val="bg1"/>
                </a:solidFill>
                <a:latin typeface="汉仪旗黑-50简" charset="0"/>
                <a:ea typeface="汉仪旗黑-50简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1492" y="4140"/>
              <a:ext cx="4162" cy="5073"/>
            </a:xfrm>
            <a:prstGeom prst="roundRect">
              <a:avLst>
                <a:gd name="adj" fmla="val 6238"/>
              </a:avLst>
            </a:prstGeom>
            <a:noFill/>
            <a:ln w="25400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72" y="4200"/>
              <a:ext cx="3603" cy="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1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、告知劳动者考核结果；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2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、员工对于自己业绩考核结果的签字；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3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、告知申辩流程，并记录绩效终辩过程。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241" y="8900"/>
              <a:ext cx="2665" cy="0"/>
            </a:xfrm>
            <a:prstGeom prst="line">
              <a:avLst/>
            </a:prstGeom>
            <a:ln w="15875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2073" y="8223"/>
              <a:ext cx="2923" cy="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rPr>
                <a:t>保障知情权和申辩权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3573" y="3450"/>
              <a:ext cx="1" cy="590"/>
            </a:xfrm>
            <a:prstGeom prst="line">
              <a:avLst/>
            </a:prstGeom>
            <a:ln w="19050">
              <a:solidFill>
                <a:srgbClr val="94BE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4061460" y="1790700"/>
            <a:ext cx="800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rgbClr val="94BED2"/>
                </a:solidFill>
                <a:latin typeface="汉仪旗黑" panose="00020600040101010101" charset="-122"/>
                <a:ea typeface="汉仪旗黑" panose="00020600040101010101" charset="-122"/>
              </a:rPr>
              <a:t>+</a:t>
            </a:r>
            <a:endParaRPr lang="en-US" altLang="zh-CN" sz="3200">
              <a:solidFill>
                <a:srgbClr val="94BED2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81545" y="1790700"/>
            <a:ext cx="800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solidFill>
                  <a:srgbClr val="94BED2"/>
                </a:solidFill>
                <a:latin typeface="汉仪旗黑" panose="00020600040101010101" charset="-122"/>
                <a:ea typeface="汉仪旗黑" panose="00020600040101010101" charset="-122"/>
              </a:rPr>
              <a:t>=</a:t>
            </a:r>
            <a:endParaRPr lang="en-US" altLang="zh-CN" sz="3200">
              <a:solidFill>
                <a:srgbClr val="94BED2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0" y="297180"/>
            <a:ext cx="830580" cy="540000"/>
            <a:chOff x="0" y="468"/>
            <a:chExt cx="1308" cy="1002"/>
          </a:xfrm>
          <a:solidFill>
            <a:srgbClr val="94BED2"/>
          </a:solidFill>
        </p:grpSpPr>
        <p:sp>
          <p:nvSpPr>
            <p:cNvPr id="4" name="矩形 3"/>
            <p:cNvSpPr/>
            <p:nvPr/>
          </p:nvSpPr>
          <p:spPr>
            <a:xfrm>
              <a:off x="0" y="468"/>
              <a:ext cx="675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4" y="468"/>
              <a:ext cx="28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196" y="468"/>
              <a:ext cx="113" cy="10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788035" y="836930"/>
            <a:ext cx="11412000" cy="0"/>
          </a:xfrm>
          <a:prstGeom prst="line">
            <a:avLst/>
          </a:prstGeom>
          <a:ln w="19050" cmpd="sng">
            <a:solidFill>
              <a:srgbClr val="647AA1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6780" y="249555"/>
            <a:ext cx="41186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20000"/>
              </a:lnSpc>
            </a:pPr>
            <a:r>
              <a:rPr lang="zh-CN" alt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不胜任员工的考评</a:t>
            </a:r>
            <a:endParaRPr lang="zh-CN" altLang="en-US" sz="2600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705928" y="1939925"/>
            <a:ext cx="9211945" cy="2292350"/>
            <a:chOff x="2904" y="3315"/>
            <a:chExt cx="14507" cy="3610"/>
          </a:xfrm>
        </p:grpSpPr>
        <p:grpSp>
          <p:nvGrpSpPr>
            <p:cNvPr id="10" name="组合 9"/>
            <p:cNvGrpSpPr/>
            <p:nvPr/>
          </p:nvGrpSpPr>
          <p:grpSpPr>
            <a:xfrm rot="0">
              <a:off x="6407" y="3315"/>
              <a:ext cx="11005" cy="3610"/>
              <a:chOff x="1268" y="2968"/>
              <a:chExt cx="17544" cy="361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268" y="4399"/>
                <a:ext cx="17542" cy="2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 fontAlgn="auto">
                  <a:lnSpc>
                    <a:spcPct val="150000"/>
                  </a:lnSpc>
                  <a:buFont typeface="Wingdings" panose="05000000000000000000" charset="0"/>
                  <a:buChar char=""/>
                </a:pP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《最高人民法院关于审理劳动争议案件适用法律若干问题的解释（四）》第十一条规定，变更劳动合同未采用书面形式，但已经实际履行了口头变更的劳动合同超过一个月，且变更后的劳动合同内容不违反法律、行政法规、国家政策以及公序良俗，当事人以未采用书面形式为由主张劳动合同变更无效的，人民法院不予支持。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792" y="2968"/>
                <a:ext cx="17020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fontAlgn="auto">
                  <a:lnSpc>
                    <a:spcPct val="150000"/>
                  </a:lnSpc>
                </a:pPr>
                <a:r>
                  <a:rPr lang="zh-CN" alt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劳动者对考核结果不认可，但又实际去了新岗位，能否事后主张调岗无效，对此用人单位可以用实际履行规则进行抗辩。</a:t>
                </a: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</p:grpSp>
        <p:pic>
          <p:nvPicPr>
            <p:cNvPr id="18" name="图片 17" descr="close-up-glass-water-pen"/>
            <p:cNvPicPr>
              <a:picLocks noChangeAspect="1"/>
            </p:cNvPicPr>
            <p:nvPr/>
          </p:nvPicPr>
          <p:blipFill>
            <a:blip r:embed="rId1"/>
            <a:srcRect l="27860" t="-249" r="7136" b="-711"/>
            <a:stretch>
              <a:fillRect/>
            </a:stretch>
          </p:blipFill>
          <p:spPr>
            <a:xfrm>
              <a:off x="2904" y="3398"/>
              <a:ext cx="3323" cy="3444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1" name="组合 20"/>
          <p:cNvGrpSpPr/>
          <p:nvPr/>
        </p:nvGrpSpPr>
        <p:grpSpPr>
          <a:xfrm>
            <a:off x="2426970" y="4716780"/>
            <a:ext cx="7338060" cy="1073785"/>
            <a:chOff x="3393" y="7688"/>
            <a:chExt cx="11556" cy="1691"/>
          </a:xfrm>
        </p:grpSpPr>
        <p:grpSp>
          <p:nvGrpSpPr>
            <p:cNvPr id="14" name="组合 13"/>
            <p:cNvGrpSpPr/>
            <p:nvPr/>
          </p:nvGrpSpPr>
          <p:grpSpPr>
            <a:xfrm rot="0">
              <a:off x="3956" y="7727"/>
              <a:ext cx="10430" cy="1433"/>
              <a:chOff x="1992" y="2608"/>
              <a:chExt cx="14978" cy="1433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992" y="3389"/>
                <a:ext cx="13039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 algn="l" fontAlgn="auto">
                  <a:lnSpc>
                    <a:spcPct val="150000"/>
                  </a:lnSpc>
                  <a:buFont typeface="Wingdings" panose="05000000000000000000" charset="0"/>
                  <a:buChar char=""/>
                </a:pPr>
                <a:r>
                  <a:rPr lang="zh-CN" alt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将考核结果采取邮寄的方式发送给劳动者。</a:t>
                </a:r>
                <a:endPara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601" y="2608"/>
                <a:ext cx="14369" cy="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fontAlgn="auto">
                  <a:lnSpc>
                    <a:spcPct val="150000"/>
                  </a:lnSpc>
                </a:pPr>
                <a:r>
                  <a:rPr lang="zh-CN" altLang="en-US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汉仪旗黑-50简" charset="0"/>
                    <a:ea typeface="汉仪旗黑-50简" charset="0"/>
                  </a:rPr>
                  <a:t>劳动者对考核结果不认可，拒不签名签收确认的如何处理？</a:t>
                </a:r>
                <a:endParaRPr lang="zh-CN" altLang="en-US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汉仪旗黑-50简" charset="0"/>
                  <a:ea typeface="汉仪旗黑-50简" charset="0"/>
                </a:endParaRPr>
              </a:p>
            </p:txBody>
          </p:sp>
        </p:grpSp>
        <p:sp>
          <p:nvSpPr>
            <p:cNvPr id="2" name="圆角矩形 1"/>
            <p:cNvSpPr/>
            <p:nvPr/>
          </p:nvSpPr>
          <p:spPr>
            <a:xfrm>
              <a:off x="3393" y="7688"/>
              <a:ext cx="11556" cy="1691"/>
            </a:xfrm>
            <a:prstGeom prst="roundRect">
              <a:avLst/>
            </a:prstGeom>
            <a:noFill/>
            <a:ln w="28575" cmpd="sng">
              <a:solidFill>
                <a:srgbClr val="94BED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1">
            <a:lum bright="6000"/>
          </a:blip>
          <a:srcRect t="29990" b="9058"/>
          <a:stretch>
            <a:fillRect/>
          </a:stretch>
        </p:blipFill>
        <p:spPr>
          <a:xfrm>
            <a:off x="-11430" y="0"/>
            <a:ext cx="12203430" cy="36493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99473" y="0"/>
            <a:ext cx="5393055" cy="3649345"/>
          </a:xfrm>
          <a:prstGeom prst="rect">
            <a:avLst/>
          </a:prstGeom>
          <a:solidFill>
            <a:srgbClr val="94B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21785" y="681038"/>
            <a:ext cx="3948430" cy="2287270"/>
          </a:xfrm>
          <a:prstGeom prst="rect">
            <a:avLst/>
          </a:pr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77665" y="1214120"/>
            <a:ext cx="38366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>
                <a:solidFill>
                  <a:schemeClr val="bg1"/>
                </a:solidFill>
                <a:latin typeface="汉仪旗黑" panose="00020600040101010101" charset="-122"/>
                <a:ea typeface="汉仪旗黑" panose="00020600040101010101" charset="-122"/>
              </a:rPr>
              <a:t>THREE</a:t>
            </a:r>
            <a:endParaRPr lang="en-US" altLang="zh-CN" sz="7200">
              <a:solidFill>
                <a:schemeClr val="bg1"/>
              </a:solidFill>
              <a:latin typeface="汉仪旗黑" panose="00020600040101010101" charset="-122"/>
              <a:ea typeface="汉仪旗黑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06203" y="5356225"/>
            <a:ext cx="4354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守法有据，合法处理人力资源关系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4488" y="4147185"/>
            <a:ext cx="6423025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 fontAlgn="auto">
              <a:lnSpc>
                <a:spcPct val="120000"/>
              </a:lnSpc>
            </a:pP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汉仪旗黑-50简" charset="0"/>
                <a:ea typeface="汉仪旗黑-50简" charset="0"/>
              </a:rPr>
              <a:t>不胜任员工的改进</a:t>
            </a:r>
            <a:endParaRPr lang="zh-CN" altLang="en-US" sz="4800" b="1">
              <a:solidFill>
                <a:schemeClr val="tx1">
                  <a:lumMod val="65000"/>
                  <a:lumOff val="35000"/>
                </a:schemeClr>
              </a:solidFill>
              <a:latin typeface="汉仪旗黑-50简" charset="0"/>
              <a:ea typeface="汉仪旗黑-50简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WPS 演示</Application>
  <PresentationFormat>宽屏</PresentationFormat>
  <Paragraphs>183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汉仪旗黑</vt:lpstr>
      <vt:lpstr>汉仪旗黑-50简</vt:lpstr>
      <vt:lpstr>汉仪中黑KW</vt:lpstr>
      <vt:lpstr>义启简黑体</vt:lpstr>
      <vt:lpstr>Wingdings</vt:lpstr>
      <vt:lpstr>汉仪长宋简</vt:lpstr>
      <vt:lpstr>Calibri</vt:lpstr>
      <vt:lpstr>Helvetica Neue</vt:lpstr>
      <vt:lpstr>微软雅黑</vt:lpstr>
      <vt:lpstr>宋体</vt:lpstr>
      <vt:lpstr>Arial Unicode MS</vt:lpstr>
      <vt:lpstr>汉仪书宋二KW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weiqingqing</dc:creator>
  <cp:lastModifiedBy>第3题选C丶1427708411</cp:lastModifiedBy>
  <cp:revision>31</cp:revision>
  <dcterms:created xsi:type="dcterms:W3CDTF">2023-08-25T05:17:03Z</dcterms:created>
  <dcterms:modified xsi:type="dcterms:W3CDTF">2023-08-25T05:17:03Z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KSOTemplateUUID">
    <vt:lpwstr>v1.0_mb_6abYrWsB1FrEZNyR8OWbzA==</vt:lpwstr>
  </property>
  <property fmtid="{D5CDD505-2E9C-101B-9397-08002B2CF9AE}" pid="4" name="ICV">
    <vt:lpwstr>3A1562651AB74B8598A21CCD70480C19</vt:lpwstr>
  </property>
</Properties>
</file>