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3" r:id="rId6"/>
    <p:sldId id="261" r:id="rId7"/>
    <p:sldId id="262" r:id="rId8"/>
    <p:sldId id="263" r:id="rId9"/>
    <p:sldId id="284" r:id="rId10"/>
    <p:sldId id="266" r:id="rId11"/>
    <p:sldId id="267" r:id="rId12"/>
    <p:sldId id="285" r:id="rId13"/>
    <p:sldId id="271" r:id="rId14"/>
    <p:sldId id="272" r:id="rId15"/>
    <p:sldId id="273" r:id="rId16"/>
    <p:sldId id="274" r:id="rId17"/>
    <p:sldId id="275" r:id="rId18"/>
    <p:sldId id="277" r:id="rId19"/>
    <p:sldId id="286" r:id="rId20"/>
    <p:sldId id="280" r:id="rId21"/>
    <p:sldId id="281" r:id="rId22"/>
    <p:sldId id="282"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9FB"/>
    <a:srgbClr val="1A2545"/>
    <a:srgbClr val="A4F2F6"/>
    <a:srgbClr val="23DDE8"/>
    <a:srgbClr val="192948"/>
    <a:srgbClr val="27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116" autoAdjust="0"/>
  </p:normalViewPr>
  <p:slideViewPr>
    <p:cSldViewPr snapToGrid="0">
      <p:cViewPr varScale="1">
        <p:scale>
          <a:sx n="77" d="100"/>
          <a:sy n="77" d="100"/>
        </p:scale>
        <p:origin x="120"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B0DFE7D-51DD-4938-8FED-D47BACF105C8}" type="datetimeFigureOut">
              <a:rPr lang="zh-CN" altLang="en-US" smtClean="0"/>
              <a:t>2021/6/15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0C8C36-97AE-4306-9B7E-FB7BEE47EA02}" type="slidenum">
              <a:rPr lang="zh-CN" altLang="en-US" smtClean="0"/>
              <a:t>‹#›</a:t>
            </a:fld>
            <a:endParaRPr lang="zh-CN" altLang="en-US"/>
          </a:p>
        </p:txBody>
      </p:sp>
    </p:spTree>
    <p:extLst>
      <p:ext uri="{BB962C8B-B14F-4D97-AF65-F5344CB8AC3E}">
        <p14:creationId xmlns:p14="http://schemas.microsoft.com/office/powerpoint/2010/main" val="40433476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B0DFE7D-51DD-4938-8FED-D47BACF105C8}" type="datetimeFigureOut">
              <a:rPr lang="zh-CN" altLang="en-US" smtClean="0"/>
              <a:t>2021/6/15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0C8C36-97AE-4306-9B7E-FB7BEE47EA02}" type="slidenum">
              <a:rPr lang="zh-CN" altLang="en-US" smtClean="0"/>
              <a:t>‹#›</a:t>
            </a:fld>
            <a:endParaRPr lang="zh-CN" altLang="en-US"/>
          </a:p>
        </p:txBody>
      </p:sp>
    </p:spTree>
    <p:extLst>
      <p:ext uri="{BB962C8B-B14F-4D97-AF65-F5344CB8AC3E}">
        <p14:creationId xmlns:p14="http://schemas.microsoft.com/office/powerpoint/2010/main" val="3826352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B0DFE7D-51DD-4938-8FED-D47BACF105C8}" type="datetimeFigureOut">
              <a:rPr lang="zh-CN" altLang="en-US" smtClean="0"/>
              <a:t>2021/6/15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0C8C36-97AE-4306-9B7E-FB7BEE47EA02}" type="slidenum">
              <a:rPr lang="zh-CN" altLang="en-US" smtClean="0"/>
              <a:t>‹#›</a:t>
            </a:fld>
            <a:endParaRPr lang="zh-CN" altLang="en-US"/>
          </a:p>
        </p:txBody>
      </p:sp>
    </p:spTree>
    <p:extLst>
      <p:ext uri="{BB962C8B-B14F-4D97-AF65-F5344CB8AC3E}">
        <p14:creationId xmlns:p14="http://schemas.microsoft.com/office/powerpoint/2010/main" val="1798379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3407834" y="274638"/>
            <a:ext cx="8174567" cy="1143000"/>
          </a:xfrm>
        </p:spPr>
        <p:txBody>
          <a:bodyPr/>
          <a:lstStyle/>
          <a:p>
            <a:r>
              <a:rPr lang="zh-CN" altLang="en-US" smtClean="0"/>
              <a:t>单击此处编辑母版标题样式</a:t>
            </a:r>
            <a:endParaRPr lang="zh-CN" altLang="en-US"/>
          </a:p>
        </p:txBody>
      </p:sp>
      <p:sp>
        <p:nvSpPr>
          <p:cNvPr id="3" name="SmartArt 占位符 2"/>
          <p:cNvSpPr>
            <a:spLocks noGrp="1"/>
          </p:cNvSpPr>
          <p:nvPr>
            <p:ph type="dgm" idx="1"/>
          </p:nvPr>
        </p:nvSpPr>
        <p:spPr>
          <a:xfrm>
            <a:off x="609600" y="1916113"/>
            <a:ext cx="10972800" cy="4210050"/>
          </a:xfrm>
        </p:spPr>
        <p:txBody>
          <a:bodyPr/>
          <a:lstStyle/>
          <a:p>
            <a:endParaRPr lang="zh-CN" altLang="en-US"/>
          </a:p>
        </p:txBody>
      </p:sp>
      <p:sp>
        <p:nvSpPr>
          <p:cNvPr id="4" name="日期占位符 3"/>
          <p:cNvSpPr>
            <a:spLocks noGrp="1"/>
          </p:cNvSpPr>
          <p:nvPr>
            <p:ph type="dt" sz="half" idx="10"/>
          </p:nvPr>
        </p:nvSpPr>
        <p:spPr>
          <a:xfrm>
            <a:off x="609600" y="6245225"/>
            <a:ext cx="2844800" cy="476250"/>
          </a:xfrm>
        </p:spPr>
        <p:txBody>
          <a:bodyPr/>
          <a:lstStyle>
            <a:lvl1pPr>
              <a:defRPr>
                <a:latin typeface="思源黑体" panose="020B0500000000000000" pitchFamily="34" charset="-122"/>
              </a:defRPr>
            </a:lvl1pPr>
          </a:lstStyle>
          <a:p>
            <a:pPr fontAlgn="base">
              <a:lnSpc>
                <a:spcPct val="80000"/>
              </a:lnSpc>
              <a:spcBef>
                <a:spcPct val="20000"/>
              </a:spcBef>
              <a:spcAft>
                <a:spcPct val="0"/>
              </a:spcAft>
              <a:buClr>
                <a:prstClr val="black"/>
              </a:buClr>
              <a:buSzPct val="75000"/>
              <a:buFont typeface="Wingdings" panose="05000000000000000000" pitchFamily="2" charset="2"/>
              <a:buNone/>
              <a:defRPr/>
            </a:pPr>
            <a:endParaRPr lang="en-US" altLang="zh-CN" b="1" dirty="0">
              <a:solidFill>
                <a:prstClr val="black">
                  <a:tint val="75000"/>
                </a:prstClr>
              </a:solidFill>
            </a:endParaRPr>
          </a:p>
        </p:txBody>
      </p:sp>
      <p:sp>
        <p:nvSpPr>
          <p:cNvPr id="5" name="页脚占位符 4"/>
          <p:cNvSpPr>
            <a:spLocks noGrp="1"/>
          </p:cNvSpPr>
          <p:nvPr>
            <p:ph type="ftr" sz="quarter" idx="11"/>
          </p:nvPr>
        </p:nvSpPr>
        <p:spPr>
          <a:xfrm>
            <a:off x="4165600" y="6245225"/>
            <a:ext cx="3860800" cy="476250"/>
          </a:xfrm>
        </p:spPr>
        <p:txBody>
          <a:bodyPr/>
          <a:lstStyle>
            <a:lvl1pPr>
              <a:defRPr>
                <a:latin typeface="思源黑体" panose="020B0500000000000000" pitchFamily="34" charset="-122"/>
              </a:defRPr>
            </a:lvl1pPr>
          </a:lstStyle>
          <a:p>
            <a:pPr fontAlgn="base">
              <a:lnSpc>
                <a:spcPct val="80000"/>
              </a:lnSpc>
              <a:spcBef>
                <a:spcPct val="20000"/>
              </a:spcBef>
              <a:spcAft>
                <a:spcPct val="0"/>
              </a:spcAft>
              <a:buClr>
                <a:prstClr val="black"/>
              </a:buClr>
              <a:buSzPct val="75000"/>
              <a:buFont typeface="Wingdings" panose="05000000000000000000" pitchFamily="2" charset="2"/>
              <a:buNone/>
              <a:defRPr/>
            </a:pPr>
            <a:endParaRPr lang="en-US" altLang="zh-CN" b="1" dirty="0">
              <a:solidFill>
                <a:prstClr val="black">
                  <a:tint val="75000"/>
                </a:prstClr>
              </a:solidFill>
            </a:endParaRPr>
          </a:p>
        </p:txBody>
      </p:sp>
      <p:sp>
        <p:nvSpPr>
          <p:cNvPr id="6" name="灯片编号占位符 5"/>
          <p:cNvSpPr>
            <a:spLocks noGrp="1"/>
          </p:cNvSpPr>
          <p:nvPr>
            <p:ph type="sldNum" sz="quarter" idx="12"/>
          </p:nvPr>
        </p:nvSpPr>
        <p:spPr>
          <a:xfrm>
            <a:off x="8737600" y="6245225"/>
            <a:ext cx="3022600" cy="476250"/>
          </a:xfrm>
        </p:spPr>
        <p:txBody>
          <a:bodyPr/>
          <a:lstStyle>
            <a:lvl1pPr>
              <a:defRPr>
                <a:latin typeface="思源黑体" panose="020B0500000000000000" pitchFamily="34" charset="-122"/>
              </a:defRPr>
            </a:lvl1pPr>
          </a:lstStyle>
          <a:p>
            <a:pPr fontAlgn="base">
              <a:lnSpc>
                <a:spcPct val="80000"/>
              </a:lnSpc>
              <a:spcBef>
                <a:spcPct val="20000"/>
              </a:spcBef>
              <a:spcAft>
                <a:spcPct val="0"/>
              </a:spcAft>
              <a:buClr>
                <a:prstClr val="black"/>
              </a:buClr>
              <a:buSzPct val="75000"/>
              <a:buFont typeface="Wingdings" panose="05000000000000000000" pitchFamily="2" charset="2"/>
              <a:buNone/>
              <a:defRPr/>
            </a:pPr>
            <a:r>
              <a:rPr lang="zh-CN" altLang="en-US" b="1" dirty="0" smtClean="0">
                <a:solidFill>
                  <a:prstClr val="black">
                    <a:tint val="75000"/>
                  </a:prstClr>
                </a:solidFill>
              </a:rPr>
              <a:t>蒋庄煤矿安全培训中心</a:t>
            </a:r>
            <a:endParaRPr lang="zh-CN" altLang="en-US" b="1" dirty="0">
              <a:solidFill>
                <a:prstClr val="black">
                  <a:tint val="75000"/>
                </a:prstClr>
              </a:solidFill>
            </a:endParaRPr>
          </a:p>
        </p:txBody>
      </p:sp>
    </p:spTree>
    <p:extLst>
      <p:ext uri="{BB962C8B-B14F-4D97-AF65-F5344CB8AC3E}">
        <p14:creationId xmlns:p14="http://schemas.microsoft.com/office/powerpoint/2010/main" val="2217336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B0DFE7D-51DD-4938-8FED-D47BACF105C8}" type="datetimeFigureOut">
              <a:rPr lang="zh-CN" altLang="en-US" smtClean="0"/>
              <a:t>2021/6/15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0C8C36-97AE-4306-9B7E-FB7BEE47EA02}" type="slidenum">
              <a:rPr lang="zh-CN" altLang="en-US" smtClean="0"/>
              <a:t>‹#›</a:t>
            </a:fld>
            <a:endParaRPr lang="zh-CN" altLang="en-US"/>
          </a:p>
        </p:txBody>
      </p:sp>
    </p:spTree>
    <p:extLst>
      <p:ext uri="{BB962C8B-B14F-4D97-AF65-F5344CB8AC3E}">
        <p14:creationId xmlns:p14="http://schemas.microsoft.com/office/powerpoint/2010/main" val="489181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B0DFE7D-51DD-4938-8FED-D47BACF105C8}" type="datetimeFigureOut">
              <a:rPr lang="zh-CN" altLang="en-US" smtClean="0"/>
              <a:t>2021/6/15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0C8C36-97AE-4306-9B7E-FB7BEE47EA02}" type="slidenum">
              <a:rPr lang="zh-CN" altLang="en-US" smtClean="0"/>
              <a:t>‹#›</a:t>
            </a:fld>
            <a:endParaRPr lang="zh-CN" altLang="en-US"/>
          </a:p>
        </p:txBody>
      </p:sp>
    </p:spTree>
    <p:extLst>
      <p:ext uri="{BB962C8B-B14F-4D97-AF65-F5344CB8AC3E}">
        <p14:creationId xmlns:p14="http://schemas.microsoft.com/office/powerpoint/2010/main" val="2974121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B0DFE7D-51DD-4938-8FED-D47BACF105C8}" type="datetimeFigureOut">
              <a:rPr lang="zh-CN" altLang="en-US" smtClean="0"/>
              <a:t>2021/6/15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0C8C36-97AE-4306-9B7E-FB7BEE47EA02}" type="slidenum">
              <a:rPr lang="zh-CN" altLang="en-US" smtClean="0"/>
              <a:t>‹#›</a:t>
            </a:fld>
            <a:endParaRPr lang="zh-CN" altLang="en-US"/>
          </a:p>
        </p:txBody>
      </p:sp>
    </p:spTree>
    <p:extLst>
      <p:ext uri="{BB962C8B-B14F-4D97-AF65-F5344CB8AC3E}">
        <p14:creationId xmlns:p14="http://schemas.microsoft.com/office/powerpoint/2010/main" val="184467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B0DFE7D-51DD-4938-8FED-D47BACF105C8}" type="datetimeFigureOut">
              <a:rPr lang="zh-CN" altLang="en-US" smtClean="0"/>
              <a:t>2021/6/15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00C8C36-97AE-4306-9B7E-FB7BEE47EA02}" type="slidenum">
              <a:rPr lang="zh-CN" altLang="en-US" smtClean="0"/>
              <a:t>‹#›</a:t>
            </a:fld>
            <a:endParaRPr lang="zh-CN" altLang="en-US"/>
          </a:p>
        </p:txBody>
      </p:sp>
    </p:spTree>
    <p:extLst>
      <p:ext uri="{BB962C8B-B14F-4D97-AF65-F5344CB8AC3E}">
        <p14:creationId xmlns:p14="http://schemas.microsoft.com/office/powerpoint/2010/main" val="2800726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B0DFE7D-51DD-4938-8FED-D47BACF105C8}" type="datetimeFigureOut">
              <a:rPr lang="zh-CN" altLang="en-US" smtClean="0"/>
              <a:t>2021/6/15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00C8C36-97AE-4306-9B7E-FB7BEE47EA02}" type="slidenum">
              <a:rPr lang="zh-CN" altLang="en-US" smtClean="0"/>
              <a:t>‹#›</a:t>
            </a:fld>
            <a:endParaRPr lang="zh-CN" altLang="en-US"/>
          </a:p>
        </p:txBody>
      </p:sp>
    </p:spTree>
    <p:extLst>
      <p:ext uri="{BB962C8B-B14F-4D97-AF65-F5344CB8AC3E}">
        <p14:creationId xmlns:p14="http://schemas.microsoft.com/office/powerpoint/2010/main" val="2593570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0DFE7D-51DD-4938-8FED-D47BACF105C8}" type="datetimeFigureOut">
              <a:rPr lang="zh-CN" altLang="en-US" smtClean="0"/>
              <a:t>2021/6/15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00C8C36-97AE-4306-9B7E-FB7BEE47EA02}" type="slidenum">
              <a:rPr lang="zh-CN" altLang="en-US" smtClean="0"/>
              <a:t>‹#›</a:t>
            </a:fld>
            <a:endParaRPr lang="zh-CN" altLang="en-US"/>
          </a:p>
        </p:txBody>
      </p:sp>
    </p:spTree>
    <p:extLst>
      <p:ext uri="{BB962C8B-B14F-4D97-AF65-F5344CB8AC3E}">
        <p14:creationId xmlns:p14="http://schemas.microsoft.com/office/powerpoint/2010/main" val="30898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B0DFE7D-51DD-4938-8FED-D47BACF105C8}" type="datetimeFigureOut">
              <a:rPr lang="zh-CN" altLang="en-US" smtClean="0"/>
              <a:t>2021/6/15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0C8C36-97AE-4306-9B7E-FB7BEE47EA02}" type="slidenum">
              <a:rPr lang="zh-CN" altLang="en-US" smtClean="0"/>
              <a:t>‹#›</a:t>
            </a:fld>
            <a:endParaRPr lang="zh-CN" altLang="en-US"/>
          </a:p>
        </p:txBody>
      </p:sp>
    </p:spTree>
    <p:extLst>
      <p:ext uri="{BB962C8B-B14F-4D97-AF65-F5344CB8AC3E}">
        <p14:creationId xmlns:p14="http://schemas.microsoft.com/office/powerpoint/2010/main" val="231819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B0DFE7D-51DD-4938-8FED-D47BACF105C8}" type="datetimeFigureOut">
              <a:rPr lang="zh-CN" altLang="en-US" smtClean="0"/>
              <a:t>2021/6/15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0C8C36-97AE-4306-9B7E-FB7BEE47EA02}" type="slidenum">
              <a:rPr lang="zh-CN" altLang="en-US" smtClean="0"/>
              <a:t>‹#›</a:t>
            </a:fld>
            <a:endParaRPr lang="zh-CN" altLang="en-US"/>
          </a:p>
        </p:txBody>
      </p:sp>
    </p:spTree>
    <p:extLst>
      <p:ext uri="{BB962C8B-B14F-4D97-AF65-F5344CB8AC3E}">
        <p14:creationId xmlns:p14="http://schemas.microsoft.com/office/powerpoint/2010/main" val="1238024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panose="020B0500000000000000" pitchFamily="34" charset="-122"/>
                <a:ea typeface="思源黑体" panose="020B0500000000000000" pitchFamily="34" charset="-122"/>
              </a:defRPr>
            </a:lvl1pPr>
          </a:lstStyle>
          <a:p>
            <a:fld id="{6B0DFE7D-51DD-4938-8FED-D47BACF105C8}" type="datetimeFigureOut">
              <a:rPr lang="zh-CN" altLang="en-US" smtClean="0"/>
              <a:pPr/>
              <a:t>2021/6/15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panose="020B0500000000000000" pitchFamily="34" charset="-122"/>
                <a:ea typeface="思源黑体" panose="020B0500000000000000"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panose="020B0500000000000000" pitchFamily="34" charset="-122"/>
                <a:ea typeface="思源黑体" panose="020B0500000000000000" pitchFamily="34" charset="-122"/>
              </a:defRPr>
            </a:lvl1pPr>
          </a:lstStyle>
          <a:p>
            <a:fld id="{700C8C36-97AE-4306-9B7E-FB7BEE47EA02}" type="slidenum">
              <a:rPr lang="zh-CN" altLang="en-US" smtClean="0"/>
              <a:pPr/>
              <a:t>‹#›</a:t>
            </a:fld>
            <a:endParaRPr lang="zh-CN" altLang="en-US" dirty="0"/>
          </a:p>
        </p:txBody>
      </p:sp>
    </p:spTree>
    <p:extLst>
      <p:ext uri="{BB962C8B-B14F-4D97-AF65-F5344CB8AC3E}">
        <p14:creationId xmlns:p14="http://schemas.microsoft.com/office/powerpoint/2010/main" val="3391674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思源黑体" panose="020B0500000000000000" pitchFamily="34" charset="-122"/>
          <a:ea typeface="思源黑体" panose="020B05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panose="020B0500000000000000" pitchFamily="34" charset="-122"/>
          <a:ea typeface="思源黑体"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panose="020B0500000000000000" pitchFamily="34" charset="-122"/>
          <a:ea typeface="思源黑体"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panose="020B0500000000000000" pitchFamily="34" charset="-122"/>
          <a:ea typeface="思源黑体"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元旦创意2021数字蓝色发光数字原创插画素材"/>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498258" y="5412658"/>
            <a:ext cx="3185652" cy="516194"/>
          </a:xfrm>
          <a:prstGeom prst="rect">
            <a:avLst/>
          </a:prstGeom>
          <a:solidFill>
            <a:srgbClr val="192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401097" y="1917290"/>
            <a:ext cx="9497961" cy="3170904"/>
          </a:xfrm>
          <a:prstGeom prst="rect">
            <a:avLst/>
          </a:prstGeom>
          <a:solidFill>
            <a:srgbClr val="23DDE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Rectangle 2"/>
          <p:cNvSpPr>
            <a:spLocks noGrp="1" noChangeArrowheads="1"/>
          </p:cNvSpPr>
          <p:nvPr>
            <p:ph type="ctrTitle"/>
          </p:nvPr>
        </p:nvSpPr>
        <p:spPr>
          <a:xfrm>
            <a:off x="1981199" y="2550242"/>
            <a:ext cx="8229600" cy="1905000"/>
          </a:xfrm>
        </p:spPr>
        <p:txBody>
          <a:bodyPr anchor="ctr"/>
          <a:lstStyle/>
          <a:p>
            <a:r>
              <a:rPr lang="zh-CN" altLang="en-US" sz="10800" dirty="0">
                <a:solidFill>
                  <a:srgbClr val="1A2545"/>
                </a:solidFill>
                <a:latin typeface="Aa炒面筋" panose="02010600010101010101" pitchFamily="2" charset="-122"/>
                <a:ea typeface="Aa炒面筋" panose="02010600010101010101" pitchFamily="2" charset="-122"/>
              </a:rPr>
              <a:t>职业病预防</a:t>
            </a:r>
          </a:p>
        </p:txBody>
      </p:sp>
      <p:sp>
        <p:nvSpPr>
          <p:cNvPr id="3" name="矩形 2"/>
          <p:cNvSpPr/>
          <p:nvPr/>
        </p:nvSpPr>
        <p:spPr>
          <a:xfrm>
            <a:off x="4881716" y="4844845"/>
            <a:ext cx="2418735" cy="486697"/>
          </a:xfrm>
          <a:prstGeom prst="rect">
            <a:avLst/>
          </a:prstGeom>
          <a:solidFill>
            <a:srgbClr val="23DDE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1A2545"/>
                </a:solidFill>
                <a:latin typeface="Aa炒面筋" panose="02010600010101010101" pitchFamily="2" charset="-122"/>
                <a:ea typeface="Aa炒面筋" panose="02010600010101010101" pitchFamily="2" charset="-122"/>
              </a:rPr>
              <a:t>演讲</a:t>
            </a:r>
            <a:r>
              <a:rPr lang="zh-CN" altLang="en-US" sz="2400" dirty="0" smtClean="0">
                <a:solidFill>
                  <a:srgbClr val="1A2545"/>
                </a:solidFill>
                <a:latin typeface="Aa炒面筋" panose="02010600010101010101" pitchFamily="2" charset="-122"/>
                <a:ea typeface="Aa炒面筋" panose="02010600010101010101" pitchFamily="2" charset="-122"/>
              </a:rPr>
              <a:t>人：</a:t>
            </a:r>
            <a:r>
              <a:rPr lang="zh-CN" altLang="en-US" sz="2400" dirty="0" smtClean="0">
                <a:solidFill>
                  <a:srgbClr val="1A2545"/>
                </a:solidFill>
                <a:latin typeface="Aa炒面筋" panose="02010600010101010101" pitchFamily="2" charset="-122"/>
                <a:ea typeface="Aa炒面筋" panose="02010600010101010101" pitchFamily="2" charset="-122"/>
              </a:rPr>
              <a:t>小</a:t>
            </a:r>
            <a:r>
              <a:rPr lang="en-US" altLang="zh-CN" sz="2400" dirty="0" smtClean="0">
                <a:solidFill>
                  <a:srgbClr val="1A2545"/>
                </a:solidFill>
                <a:latin typeface="Aa炒面筋" panose="02010600010101010101" pitchFamily="2" charset="-122"/>
                <a:ea typeface="Aa炒面筋" panose="02010600010101010101" pitchFamily="2" charset="-122"/>
              </a:rPr>
              <a:t>1</a:t>
            </a:r>
            <a:r>
              <a:rPr lang="zh-CN" altLang="en-US" sz="2400" dirty="0" smtClean="0">
                <a:solidFill>
                  <a:srgbClr val="1A2545"/>
                </a:solidFill>
                <a:latin typeface="Aa炒面筋" panose="02010600010101010101" pitchFamily="2" charset="-122"/>
                <a:ea typeface="Aa炒面筋" panose="02010600010101010101" pitchFamily="2" charset="-122"/>
              </a:rPr>
              <a:t>知</a:t>
            </a:r>
            <a:endParaRPr lang="zh-CN" altLang="en-US" sz="2400" dirty="0">
              <a:solidFill>
                <a:srgbClr val="1A2545"/>
              </a:solidFill>
              <a:latin typeface="Aa炒面筋" panose="02010600010101010101" pitchFamily="2" charset="-122"/>
              <a:ea typeface="Aa炒面筋" panose="02010600010101010101" pitchFamily="2" charset="-122"/>
            </a:endParaRPr>
          </a:p>
        </p:txBody>
      </p:sp>
      <p:pic>
        <p:nvPicPr>
          <p:cNvPr id="7" name="Nicoleta Matei - Love Mai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82077" y="-856981"/>
            <a:ext cx="609600" cy="609600"/>
          </a:xfrm>
          <a:prstGeom prst="rect">
            <a:avLst/>
          </a:prstGeom>
        </p:spPr>
      </p:pic>
    </p:spTree>
    <p:extLst>
      <p:ext uri="{BB962C8B-B14F-4D97-AF65-F5344CB8AC3E}">
        <p14:creationId xmlns:p14="http://schemas.microsoft.com/office/powerpoint/2010/main" val="2173562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anim calcmode="lin" valueType="num">
                                      <p:cBhvr>
                                        <p:cTn id="12" dur="1000" fill="hold"/>
                                        <p:tgtEl>
                                          <p:spTgt spid="2050"/>
                                        </p:tgtEl>
                                        <p:attrNameLst>
                                          <p:attrName>ppt_x</p:attrName>
                                        </p:attrNameLst>
                                      </p:cBhvr>
                                      <p:tavLst>
                                        <p:tav tm="0">
                                          <p:val>
                                            <p:strVal val="#ppt_x"/>
                                          </p:val>
                                        </p:tav>
                                        <p:tav tm="100000">
                                          <p:val>
                                            <p:strVal val="#ppt_x"/>
                                          </p:val>
                                        </p:tav>
                                      </p:tavLst>
                                    </p:anim>
                                    <p:anim calcmode="lin" valueType="num">
                                      <p:cBhvr>
                                        <p:cTn id="1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repeatCount="indefinite" fill="remove" display="0">
                  <p:stCondLst>
                    <p:cond delay="indefinite"/>
                  </p:stCondLst>
                  <p:endCondLst>
                    <p:cond evt="onStopAudio" delay="0">
                      <p:tgtEl>
                        <p:sldTgt/>
                      </p:tgtEl>
                    </p:cond>
                  </p:endCondLst>
                </p:cTn>
                <p:tgtEl>
                  <p:spTgt spid="7"/>
                </p:tgtEl>
              </p:cMediaNode>
            </p:audio>
          </p:childTnLst>
        </p:cTn>
      </p:par>
    </p:tnLst>
    <p:bldLst>
      <p:bldP spid="2050" grpId="0"/>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838200" y="424119"/>
            <a:ext cx="10515600" cy="1325563"/>
          </a:xfrm>
        </p:spPr>
        <p:txBody>
          <a:bodyPr/>
          <a:lstStyle/>
          <a:p>
            <a:pPr algn="ctr"/>
            <a:r>
              <a:rPr lang="zh-CN" altLang="en-US" dirty="0">
                <a:ea typeface="思源黑体" panose="020B0500000000000000" pitchFamily="34" charset="-122"/>
              </a:rPr>
              <a:t>职业病的主要特点</a:t>
            </a:r>
          </a:p>
        </p:txBody>
      </p:sp>
      <p:sp>
        <p:nvSpPr>
          <p:cNvPr id="76803" name="Rectangle 3"/>
          <p:cNvSpPr>
            <a:spLocks noGrp="1" noChangeArrowheads="1"/>
          </p:cNvSpPr>
          <p:nvPr>
            <p:ph idx="1"/>
          </p:nvPr>
        </p:nvSpPr>
        <p:spPr>
          <a:xfrm>
            <a:off x="3900077" y="1887793"/>
            <a:ext cx="4391845" cy="4085303"/>
          </a:xfrm>
        </p:spPr>
        <p:txBody>
          <a:bodyPr>
            <a:noAutofit/>
          </a:bodyPr>
          <a:lstStyle/>
          <a:p>
            <a:pPr algn="ctr">
              <a:lnSpc>
                <a:spcPct val="150000"/>
              </a:lnSpc>
              <a:buFontTx/>
              <a:buNone/>
            </a:pPr>
            <a:r>
              <a:rPr lang="en-US" altLang="zh-CN" sz="2400" dirty="0" smtClean="0">
                <a:ea typeface="思源黑体" panose="020B0500000000000000" pitchFamily="34" charset="-122"/>
              </a:rPr>
              <a:t>1</a:t>
            </a:r>
            <a:r>
              <a:rPr lang="en-US" altLang="zh-CN" sz="2400" dirty="0">
                <a:ea typeface="思源黑体" panose="020B0500000000000000" pitchFamily="34" charset="-122"/>
              </a:rPr>
              <a:t>.</a:t>
            </a:r>
            <a:r>
              <a:rPr lang="zh-CN" altLang="en-US" sz="2400" dirty="0">
                <a:ea typeface="思源黑体" panose="020B0500000000000000" pitchFamily="34" charset="-122"/>
              </a:rPr>
              <a:t>隐蔽性 </a:t>
            </a:r>
            <a:r>
              <a:rPr lang="zh-CN" altLang="en-US" sz="2400" dirty="0">
                <a:solidFill>
                  <a:srgbClr val="0000CC"/>
                </a:solidFill>
                <a:ea typeface="思源黑体" panose="020B0500000000000000" pitchFamily="34" charset="-122"/>
              </a:rPr>
              <a:t>   </a:t>
            </a:r>
          </a:p>
          <a:p>
            <a:pPr algn="ctr">
              <a:lnSpc>
                <a:spcPct val="150000"/>
              </a:lnSpc>
              <a:buFontTx/>
              <a:buNone/>
            </a:pPr>
            <a:endParaRPr lang="zh-CN" altLang="en-US" sz="2400" dirty="0">
              <a:ea typeface="思源黑体" panose="020B0500000000000000" pitchFamily="34" charset="-122"/>
            </a:endParaRPr>
          </a:p>
          <a:p>
            <a:pPr algn="ctr">
              <a:lnSpc>
                <a:spcPct val="150000"/>
              </a:lnSpc>
              <a:buFontTx/>
              <a:buNone/>
            </a:pPr>
            <a:r>
              <a:rPr lang="en-US" altLang="zh-CN" sz="2400" dirty="0">
                <a:ea typeface="思源黑体" panose="020B0500000000000000" pitchFamily="34" charset="-122"/>
              </a:rPr>
              <a:t>2.</a:t>
            </a:r>
            <a:r>
              <a:rPr lang="zh-CN" altLang="en-US" sz="2400" dirty="0">
                <a:ea typeface="思源黑体" panose="020B0500000000000000" pitchFamily="34" charset="-122"/>
              </a:rPr>
              <a:t>长期性 </a:t>
            </a:r>
          </a:p>
          <a:p>
            <a:pPr algn="ctr">
              <a:lnSpc>
                <a:spcPct val="150000"/>
              </a:lnSpc>
              <a:buFontTx/>
              <a:buNone/>
            </a:pPr>
            <a:endParaRPr lang="zh-CN" altLang="en-US" sz="2400" dirty="0">
              <a:ea typeface="思源黑体" panose="020B0500000000000000" pitchFamily="34" charset="-122"/>
            </a:endParaRPr>
          </a:p>
          <a:p>
            <a:pPr algn="ctr">
              <a:lnSpc>
                <a:spcPct val="150000"/>
              </a:lnSpc>
              <a:buFontTx/>
              <a:buNone/>
            </a:pPr>
            <a:r>
              <a:rPr lang="en-US" altLang="zh-CN" sz="2400" dirty="0">
                <a:ea typeface="思源黑体" panose="020B0500000000000000" pitchFamily="34" charset="-122"/>
              </a:rPr>
              <a:t>3.</a:t>
            </a:r>
            <a:r>
              <a:rPr lang="zh-CN" altLang="en-US" sz="2400" dirty="0">
                <a:ea typeface="思源黑体" panose="020B0500000000000000" pitchFamily="34" charset="-122"/>
              </a:rPr>
              <a:t>危害性 </a:t>
            </a:r>
            <a:endParaRPr lang="zh-CN" altLang="en-US" sz="2400" dirty="0">
              <a:solidFill>
                <a:srgbClr val="0000CC"/>
              </a:solidFill>
              <a:ea typeface="思源黑体" panose="020B0500000000000000" pitchFamily="34" charset="-122"/>
            </a:endParaRPr>
          </a:p>
          <a:p>
            <a:pPr algn="ctr">
              <a:lnSpc>
                <a:spcPct val="150000"/>
              </a:lnSpc>
              <a:buFontTx/>
              <a:buNone/>
            </a:pPr>
            <a:r>
              <a:rPr lang="zh-CN" altLang="en-US" sz="2400" dirty="0">
                <a:solidFill>
                  <a:srgbClr val="0000CC"/>
                </a:solidFill>
                <a:ea typeface="思源黑体" panose="020B0500000000000000" pitchFamily="34" charset="-122"/>
              </a:rPr>
              <a:t>                                         </a:t>
            </a:r>
          </a:p>
          <a:p>
            <a:pPr algn="ctr">
              <a:lnSpc>
                <a:spcPct val="150000"/>
              </a:lnSpc>
              <a:buFontTx/>
              <a:buNone/>
            </a:pPr>
            <a:endParaRPr lang="zh-CN" altLang="en-US" sz="2400" dirty="0">
              <a:solidFill>
                <a:srgbClr val="0000CC"/>
              </a:solidFill>
              <a:ea typeface="思源黑体" panose="020B0500000000000000" pitchFamily="34" charset="-122"/>
            </a:endParaRPr>
          </a:p>
          <a:p>
            <a:pPr algn="ctr">
              <a:lnSpc>
                <a:spcPct val="150000"/>
              </a:lnSpc>
              <a:buFontTx/>
              <a:buNone/>
            </a:pPr>
            <a:endParaRPr lang="zh-CN" altLang="en-US" sz="2400" dirty="0">
              <a:solidFill>
                <a:srgbClr val="0000CC"/>
              </a:solidFill>
              <a:ea typeface="思源黑体" panose="020B0500000000000000" pitchFamily="34" charset="-122"/>
            </a:endParaRPr>
          </a:p>
          <a:p>
            <a:pPr algn="ctr">
              <a:lnSpc>
                <a:spcPct val="150000"/>
              </a:lnSpc>
              <a:buFontTx/>
              <a:buNone/>
            </a:pPr>
            <a:endParaRPr lang="zh-CN" altLang="en-US" sz="2400" dirty="0">
              <a:solidFill>
                <a:srgbClr val="0000CC"/>
              </a:solidFill>
              <a:ea typeface="思源黑体" panose="020B0500000000000000" pitchFamily="34" charset="-122"/>
            </a:endParaRPr>
          </a:p>
          <a:p>
            <a:pPr algn="ctr">
              <a:lnSpc>
                <a:spcPct val="150000"/>
              </a:lnSpc>
              <a:buFontTx/>
              <a:buNone/>
            </a:pPr>
            <a:r>
              <a:rPr lang="zh-CN" altLang="en-US" sz="2400" dirty="0">
                <a:solidFill>
                  <a:srgbClr val="0000CC"/>
                </a:solidFill>
                <a:ea typeface="思源黑体" panose="020B0500000000000000" pitchFamily="34" charset="-122"/>
              </a:rPr>
              <a:t>                                                         </a:t>
            </a:r>
          </a:p>
        </p:txBody>
      </p:sp>
    </p:spTree>
    <p:extLst>
      <p:ext uri="{BB962C8B-B14F-4D97-AF65-F5344CB8AC3E}">
        <p14:creationId xmlns:p14="http://schemas.microsoft.com/office/powerpoint/2010/main" val="150239886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172468" y="494070"/>
            <a:ext cx="7924800" cy="1143000"/>
          </a:xfrm>
        </p:spPr>
        <p:txBody>
          <a:bodyPr>
            <a:normAutofit/>
          </a:bodyPr>
          <a:lstStyle/>
          <a:p>
            <a:pPr algn="ctr"/>
            <a:r>
              <a:rPr lang="zh-CN" altLang="en-US" dirty="0">
                <a:ea typeface="思源黑体" panose="020B0500000000000000" pitchFamily="34" charset="-122"/>
              </a:rPr>
              <a:t>案例</a:t>
            </a:r>
          </a:p>
        </p:txBody>
      </p:sp>
      <p:sp>
        <p:nvSpPr>
          <p:cNvPr id="78851" name="Rectangle 3"/>
          <p:cNvSpPr>
            <a:spLocks noGrp="1" noChangeArrowheads="1"/>
          </p:cNvSpPr>
          <p:nvPr>
            <p:ph idx="1"/>
          </p:nvPr>
        </p:nvSpPr>
        <p:spPr>
          <a:xfrm>
            <a:off x="883982" y="1637070"/>
            <a:ext cx="10501773" cy="4237242"/>
          </a:xfrm>
        </p:spPr>
        <p:txBody>
          <a:bodyPr>
            <a:noAutofit/>
          </a:bodyPr>
          <a:lstStyle/>
          <a:p>
            <a:pPr marL="0" algn="just">
              <a:lnSpc>
                <a:spcPct val="150000"/>
              </a:lnSpc>
              <a:spcBef>
                <a:spcPts val="0"/>
              </a:spcBef>
              <a:buFontTx/>
              <a:buNone/>
            </a:pPr>
            <a:r>
              <a:rPr lang="en-US" altLang="zh-CN" sz="2000" dirty="0">
                <a:cs typeface="Times New Roman" panose="02020603050405020304" pitchFamily="18" charset="0"/>
              </a:rPr>
              <a:t>      </a:t>
            </a:r>
            <a:r>
              <a:rPr lang="en-US" altLang="zh-CN" sz="2000" dirty="0" smtClean="0">
                <a:cs typeface="Times New Roman" panose="02020603050405020304" pitchFamily="18" charset="0"/>
              </a:rPr>
              <a:t>      8</a:t>
            </a:r>
            <a:r>
              <a:rPr lang="zh-CN" altLang="en-US" sz="2000" dirty="0"/>
              <a:t>月初</a:t>
            </a:r>
            <a:r>
              <a:rPr lang="en-US" altLang="zh-CN" sz="2000" dirty="0">
                <a:cs typeface="Times New Roman" panose="02020603050405020304" pitchFamily="18" charset="0"/>
              </a:rPr>
              <a:t>29</a:t>
            </a:r>
            <a:r>
              <a:rPr lang="zh-CN" altLang="en-US" sz="2000" dirty="0"/>
              <a:t>岁的李冬梅进一家电脑加工厂，她的工作是刷洗经过清洗液浸泡的电脑主板。每天，冬梅右手拿刷，左手把一块接一块滴着清洗液的主板拿起来，上下左右前前后后刷洗一遍，放下，再拿起</a:t>
            </a:r>
            <a:r>
              <a:rPr lang="en-US" altLang="zh-CN" sz="2000" dirty="0">
                <a:cs typeface="Times New Roman" panose="02020603050405020304" pitchFamily="18" charset="0"/>
              </a:rPr>
              <a:t>……</a:t>
            </a:r>
            <a:r>
              <a:rPr lang="zh-CN" altLang="en-US" sz="2000" dirty="0"/>
              <a:t>每天都有成百上千块的主板经过冬梅的手</a:t>
            </a:r>
            <a:r>
              <a:rPr lang="en-US" altLang="zh-CN" sz="2000" dirty="0"/>
              <a:t>……</a:t>
            </a:r>
            <a:r>
              <a:rPr lang="en-US" altLang="zh-CN" sz="2000" dirty="0">
                <a:cs typeface="Times New Roman" panose="02020603050405020304" pitchFamily="18" charset="0"/>
              </a:rPr>
              <a:t> </a:t>
            </a:r>
            <a:endParaRPr lang="en-US" altLang="zh-CN" sz="2000" dirty="0" smtClean="0">
              <a:cs typeface="Times New Roman" panose="02020603050405020304" pitchFamily="18" charset="0"/>
            </a:endParaRPr>
          </a:p>
          <a:p>
            <a:pPr marL="0" lvl="0" indent="0" algn="just" fontAlgn="base">
              <a:lnSpc>
                <a:spcPct val="150000"/>
              </a:lnSpc>
              <a:spcBef>
                <a:spcPct val="0"/>
              </a:spcBef>
              <a:spcAft>
                <a:spcPct val="0"/>
              </a:spcAft>
              <a:buNone/>
              <a:defRPr/>
            </a:pPr>
            <a:r>
              <a:rPr lang="zh-CN" altLang="en-US" sz="2000" dirty="0" smtClean="0"/>
              <a:t>         那</a:t>
            </a:r>
            <a:r>
              <a:rPr lang="zh-CN" altLang="en-US" sz="2000" dirty="0"/>
              <a:t>是一个很大的车间，所有的窗都被封死了，只有几个很小的换气扇，还经常不开，以三氯乙烯为主要成分的清洗液，使整个车间充满令人作呕的臭味。冬梅</a:t>
            </a:r>
            <a:r>
              <a:rPr lang="en-US" altLang="zh-CN" sz="2000" dirty="0">
                <a:cs typeface="Times New Roman" panose="02020603050405020304" pitchFamily="18" charset="0"/>
              </a:rPr>
              <a:t>8</a:t>
            </a:r>
            <a:r>
              <a:rPr lang="zh-CN" altLang="en-US" sz="2000" dirty="0"/>
              <a:t>月初进厂工作，到</a:t>
            </a:r>
            <a:r>
              <a:rPr lang="en-US" altLang="zh-CN" sz="2000" dirty="0">
                <a:cs typeface="Times New Roman" panose="02020603050405020304" pitchFamily="18" charset="0"/>
              </a:rPr>
              <a:t>8</a:t>
            </a:r>
            <a:r>
              <a:rPr lang="zh-CN" altLang="en-US" sz="2000" dirty="0"/>
              <a:t>月底的时候就经常被熏得头晕，必须到车间门口去换几次气，才能挺过一上午。</a:t>
            </a:r>
            <a:r>
              <a:rPr lang="zh-CN" altLang="en-US" sz="2000" dirty="0">
                <a:cs typeface="Times New Roman" panose="02020603050405020304" pitchFamily="18" charset="0"/>
              </a:rPr>
              <a:t> </a:t>
            </a:r>
          </a:p>
          <a:p>
            <a:pPr marL="0" lvl="0" indent="0" eaLnBrk="0" fontAlgn="base" hangingPunct="0">
              <a:lnSpc>
                <a:spcPct val="150000"/>
              </a:lnSpc>
              <a:spcBef>
                <a:spcPct val="0"/>
              </a:spcBef>
              <a:spcAft>
                <a:spcPct val="0"/>
              </a:spcAft>
              <a:buNone/>
              <a:defRPr/>
            </a:pPr>
            <a:r>
              <a:rPr lang="en-US" altLang="zh-CN" sz="2000" dirty="0">
                <a:cs typeface="Times New Roman" panose="02020603050405020304" pitchFamily="18" charset="0"/>
              </a:rPr>
              <a:t> </a:t>
            </a:r>
            <a:r>
              <a:rPr lang="en-US" altLang="zh-CN" sz="2000" dirty="0" smtClean="0">
                <a:cs typeface="Times New Roman" panose="02020603050405020304" pitchFamily="18" charset="0"/>
              </a:rPr>
              <a:t>        9</a:t>
            </a:r>
            <a:r>
              <a:rPr lang="zh-CN" altLang="en-US" sz="2000" dirty="0"/>
              <a:t>月</a:t>
            </a:r>
            <a:r>
              <a:rPr lang="en-US" altLang="zh-CN" sz="2000" dirty="0">
                <a:cs typeface="Times New Roman" panose="02020603050405020304" pitchFamily="18" charset="0"/>
              </a:rPr>
              <a:t>2</a:t>
            </a:r>
            <a:r>
              <a:rPr lang="zh-CN" altLang="en-US" sz="2000" dirty="0"/>
              <a:t>号，冬梅的脸开始发肿，舌头发烂，全身密密麻麻的小红点痒得钻心，她的双手除了抓痒已没有时间再去清洗主板。这时，冬梅决定辞工</a:t>
            </a:r>
            <a:r>
              <a:rPr lang="en-US" altLang="zh-CN" sz="2000" dirty="0">
                <a:cs typeface="Times New Roman" panose="02020603050405020304" pitchFamily="18" charset="0"/>
              </a:rPr>
              <a:t>——</a:t>
            </a:r>
            <a:r>
              <a:rPr lang="zh-CN" altLang="en-US" sz="2000" dirty="0"/>
              <a:t>刚出来就得了这莫名的病，她自认倒霉。</a:t>
            </a:r>
            <a:r>
              <a:rPr lang="en-US" altLang="zh-CN" sz="2000" dirty="0">
                <a:cs typeface="Times New Roman" panose="02020603050405020304" pitchFamily="18" charset="0"/>
              </a:rPr>
              <a:t>9</a:t>
            </a:r>
            <a:r>
              <a:rPr lang="zh-CN" altLang="en-US" sz="2000" dirty="0"/>
              <a:t>月</a:t>
            </a:r>
            <a:r>
              <a:rPr lang="en-US" altLang="zh-CN" sz="2000" dirty="0">
                <a:cs typeface="Times New Roman" panose="02020603050405020304" pitchFamily="18" charset="0"/>
              </a:rPr>
              <a:t>8</a:t>
            </a:r>
            <a:r>
              <a:rPr lang="zh-CN" altLang="en-US" sz="2000" dirty="0"/>
              <a:t>号递了辞职报告。</a:t>
            </a:r>
            <a:r>
              <a:rPr lang="en-US" altLang="zh-CN" sz="2000" dirty="0">
                <a:cs typeface="Times New Roman" panose="02020603050405020304" pitchFamily="18" charset="0"/>
              </a:rPr>
              <a:t>3</a:t>
            </a:r>
            <a:r>
              <a:rPr lang="zh-CN" altLang="en-US" sz="2000" dirty="0"/>
              <a:t>天后，李冬梅的脖子已肿得和脸一样粗。医生说</a:t>
            </a:r>
            <a:r>
              <a:rPr lang="zh-CN" altLang="en-US" sz="2000" dirty="0">
                <a:cs typeface="Times New Roman" panose="02020603050405020304" pitchFamily="18" charset="0"/>
              </a:rPr>
              <a:t>“</a:t>
            </a:r>
            <a:r>
              <a:rPr lang="zh-CN" altLang="en-US" sz="2000" dirty="0"/>
              <a:t>全身</a:t>
            </a:r>
            <a:r>
              <a:rPr lang="en-US" altLang="zh-CN" sz="2000" dirty="0">
                <a:cs typeface="Times New Roman" panose="02020603050405020304" pitchFamily="18" charset="0"/>
              </a:rPr>
              <a:t>95</a:t>
            </a:r>
            <a:r>
              <a:rPr lang="zh-CN" altLang="en-US" sz="2000" dirty="0"/>
              <a:t>％的皮肤严重溃烂，肝腹水</a:t>
            </a:r>
            <a:r>
              <a:rPr lang="en-US" altLang="zh-CN" sz="2000" dirty="0">
                <a:cs typeface="Times New Roman" panose="02020603050405020304" pitchFamily="18" charset="0"/>
              </a:rPr>
              <a:t>……</a:t>
            </a:r>
            <a:r>
              <a:rPr lang="zh-CN" altLang="en-US" sz="2000" dirty="0"/>
              <a:t>脸上的皮肤都是裂开的，像暴皮的甜瓜   </a:t>
            </a:r>
            <a:endParaRPr lang="en-US" altLang="zh-CN" sz="2000" dirty="0"/>
          </a:p>
          <a:p>
            <a:pPr algn="just">
              <a:lnSpc>
                <a:spcPct val="150000"/>
              </a:lnSpc>
              <a:buFontTx/>
              <a:buNone/>
            </a:pPr>
            <a:endParaRPr lang="en-US" altLang="zh-CN" sz="2000" dirty="0">
              <a:cs typeface="Times New Roman" panose="02020603050405020304" pitchFamily="18" charset="0"/>
            </a:endParaRPr>
          </a:p>
          <a:p>
            <a:pPr>
              <a:lnSpc>
                <a:spcPct val="150000"/>
              </a:lnSpc>
              <a:buFontTx/>
              <a:buNone/>
            </a:pPr>
            <a:endParaRPr lang="en-US" altLang="zh-CN" sz="2000" dirty="0"/>
          </a:p>
        </p:txBody>
      </p:sp>
    </p:spTree>
    <p:extLst>
      <p:ext uri="{BB962C8B-B14F-4D97-AF65-F5344CB8AC3E}">
        <p14:creationId xmlns:p14="http://schemas.microsoft.com/office/powerpoint/2010/main" val="148627701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元旦创意2021数字蓝色发光数字原创插画素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340669" y="1843548"/>
            <a:ext cx="9497961" cy="3170904"/>
          </a:xfrm>
          <a:prstGeom prst="rect">
            <a:avLst/>
          </a:prstGeom>
          <a:solidFill>
            <a:srgbClr val="D5F9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38200" y="1843548"/>
            <a:ext cx="10515600" cy="2852737"/>
          </a:xfrm>
        </p:spPr>
        <p:txBody>
          <a:bodyPr/>
          <a:lstStyle/>
          <a:p>
            <a:pPr algn="ctr"/>
            <a:r>
              <a:rPr lang="zh-CN" altLang="en-US" dirty="0"/>
              <a:t>导致职业病的原因以及预防</a:t>
            </a:r>
            <a:br>
              <a:rPr lang="zh-CN" altLang="en-US" dirty="0"/>
            </a:br>
            <a:endParaRPr lang="zh-CN" altLang="en-US" dirty="0">
              <a:ea typeface="思源黑体" panose="020B0500000000000000" pitchFamily="34" charset="-122"/>
            </a:endParaRPr>
          </a:p>
        </p:txBody>
      </p:sp>
      <p:sp>
        <p:nvSpPr>
          <p:cNvPr id="6" name="矩形 5"/>
          <p:cNvSpPr/>
          <p:nvPr/>
        </p:nvSpPr>
        <p:spPr>
          <a:xfrm>
            <a:off x="4498258" y="5412658"/>
            <a:ext cx="3185652" cy="516194"/>
          </a:xfrm>
          <a:prstGeom prst="rect">
            <a:avLst/>
          </a:prstGeom>
          <a:solidFill>
            <a:srgbClr val="192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3008577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852948" y="394621"/>
            <a:ext cx="10515600" cy="1325563"/>
          </a:xfrm>
        </p:spPr>
        <p:txBody>
          <a:bodyPr>
            <a:normAutofit/>
          </a:bodyPr>
          <a:lstStyle/>
          <a:p>
            <a:pPr algn="ctr"/>
            <a:r>
              <a:rPr lang="zh-CN" altLang="en-US" dirty="0">
                <a:ea typeface="思源黑体" panose="020B0500000000000000" pitchFamily="34" charset="-122"/>
              </a:rPr>
              <a:t>导致职业病的原因</a:t>
            </a:r>
          </a:p>
        </p:txBody>
      </p:sp>
      <p:sp>
        <p:nvSpPr>
          <p:cNvPr id="80899" name="Rectangle 3"/>
          <p:cNvSpPr>
            <a:spLocks noGrp="1" noChangeArrowheads="1"/>
          </p:cNvSpPr>
          <p:nvPr>
            <p:ph idx="1"/>
          </p:nvPr>
        </p:nvSpPr>
        <p:spPr>
          <a:xfrm>
            <a:off x="4624208" y="2202733"/>
            <a:ext cx="2973080" cy="4306888"/>
          </a:xfrm>
        </p:spPr>
        <p:txBody>
          <a:bodyPr>
            <a:noAutofit/>
          </a:bodyPr>
          <a:lstStyle/>
          <a:p>
            <a:pPr marL="0" indent="0">
              <a:lnSpc>
                <a:spcPct val="90000"/>
              </a:lnSpc>
              <a:buNone/>
            </a:pPr>
            <a:r>
              <a:rPr lang="en-US" altLang="zh-CN" sz="2400" dirty="0">
                <a:ea typeface="思源黑体" panose="020B0500000000000000" pitchFamily="34" charset="-122"/>
              </a:rPr>
              <a:t>1</a:t>
            </a:r>
            <a:r>
              <a:rPr lang="zh-CN" altLang="en-US" sz="2400" dirty="0">
                <a:ea typeface="思源黑体" panose="020B0500000000000000" pitchFamily="34" charset="-122"/>
              </a:rPr>
              <a:t>、用不合格的原料</a:t>
            </a:r>
          </a:p>
          <a:p>
            <a:pPr marL="0" indent="0">
              <a:buNone/>
            </a:pPr>
            <a:endParaRPr lang="zh-CN" altLang="en-US" sz="2400" dirty="0">
              <a:ea typeface="思源黑体" panose="020B0500000000000000" pitchFamily="34" charset="-122"/>
            </a:endParaRPr>
          </a:p>
          <a:p>
            <a:pPr marL="0" indent="0">
              <a:lnSpc>
                <a:spcPct val="90000"/>
              </a:lnSpc>
              <a:buNone/>
            </a:pPr>
            <a:r>
              <a:rPr lang="en-US" altLang="zh-CN" sz="2400" dirty="0">
                <a:ea typeface="思源黑体" panose="020B0500000000000000" pitchFamily="34" charset="-122"/>
              </a:rPr>
              <a:t>2</a:t>
            </a:r>
            <a:r>
              <a:rPr lang="zh-CN" altLang="en-US" sz="2400" dirty="0">
                <a:ea typeface="思源黑体" panose="020B0500000000000000" pitchFamily="34" charset="-122"/>
              </a:rPr>
              <a:t>、工作环境</a:t>
            </a:r>
          </a:p>
          <a:p>
            <a:pPr marL="0" indent="0">
              <a:lnSpc>
                <a:spcPct val="90000"/>
              </a:lnSpc>
              <a:buNone/>
            </a:pPr>
            <a:endParaRPr lang="zh-CN" altLang="en-US" sz="2400" dirty="0">
              <a:ea typeface="思源黑体" panose="020B0500000000000000" pitchFamily="34" charset="-122"/>
            </a:endParaRPr>
          </a:p>
          <a:p>
            <a:pPr marL="0" indent="0">
              <a:lnSpc>
                <a:spcPct val="90000"/>
              </a:lnSpc>
              <a:buNone/>
            </a:pPr>
            <a:r>
              <a:rPr lang="en-US" altLang="zh-CN" sz="2400" dirty="0">
                <a:ea typeface="思源黑体" panose="020B0500000000000000" pitchFamily="34" charset="-122"/>
              </a:rPr>
              <a:t>3</a:t>
            </a:r>
            <a:r>
              <a:rPr lang="zh-CN" altLang="en-US" sz="2400" dirty="0">
                <a:ea typeface="思源黑体" panose="020B0500000000000000" pitchFamily="34" charset="-122"/>
              </a:rPr>
              <a:t>、个体防护</a:t>
            </a:r>
          </a:p>
          <a:p>
            <a:pPr marL="0" indent="0">
              <a:lnSpc>
                <a:spcPct val="90000"/>
              </a:lnSpc>
              <a:buNone/>
            </a:pPr>
            <a:endParaRPr lang="zh-CN" altLang="en-US" sz="2400" dirty="0">
              <a:ea typeface="思源黑体" panose="020B0500000000000000" pitchFamily="34" charset="-122"/>
            </a:endParaRPr>
          </a:p>
          <a:p>
            <a:pPr marL="0" indent="0">
              <a:lnSpc>
                <a:spcPct val="90000"/>
              </a:lnSpc>
              <a:buNone/>
            </a:pPr>
            <a:r>
              <a:rPr lang="en-US" altLang="zh-CN" sz="2400" dirty="0">
                <a:ea typeface="思源黑体" panose="020B0500000000000000" pitchFamily="34" charset="-122"/>
              </a:rPr>
              <a:t>4</a:t>
            </a:r>
            <a:r>
              <a:rPr lang="zh-CN" altLang="en-US" sz="2400" dirty="0">
                <a:ea typeface="思源黑体" panose="020B0500000000000000" pitchFamily="34" charset="-122"/>
              </a:rPr>
              <a:t>、劳动强度</a:t>
            </a:r>
          </a:p>
          <a:p>
            <a:pPr marL="0" indent="0">
              <a:lnSpc>
                <a:spcPct val="90000"/>
              </a:lnSpc>
              <a:buNone/>
            </a:pPr>
            <a:endParaRPr lang="en-US" altLang="zh-CN" sz="2400" dirty="0">
              <a:ea typeface="思源黑体" panose="020B0500000000000000" pitchFamily="34" charset="-122"/>
            </a:endParaRPr>
          </a:p>
        </p:txBody>
      </p:sp>
    </p:spTree>
    <p:extLst>
      <p:ext uri="{BB962C8B-B14F-4D97-AF65-F5344CB8AC3E}">
        <p14:creationId xmlns:p14="http://schemas.microsoft.com/office/powerpoint/2010/main" val="323750255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a:bodyPr>
          <a:lstStyle/>
          <a:p>
            <a:pPr algn="ctr"/>
            <a:r>
              <a:rPr lang="zh-CN" altLang="en-US" dirty="0" smtClean="0">
                <a:solidFill>
                  <a:srgbClr val="000000"/>
                </a:solidFill>
                <a:ea typeface="思源黑体" panose="020B0500000000000000" pitchFamily="34" charset="-122"/>
              </a:rPr>
              <a:t>职业病</a:t>
            </a:r>
            <a:r>
              <a:rPr lang="zh-CN" altLang="en-US" dirty="0">
                <a:solidFill>
                  <a:srgbClr val="000000"/>
                </a:solidFill>
                <a:ea typeface="思源黑体" panose="020B0500000000000000" pitchFamily="34" charset="-122"/>
              </a:rPr>
              <a:t>的自我防护</a:t>
            </a:r>
          </a:p>
        </p:txBody>
      </p:sp>
      <p:sp>
        <p:nvSpPr>
          <p:cNvPr id="117763" name="Rectangle 3"/>
          <p:cNvSpPr>
            <a:spLocks noGrp="1" noChangeArrowheads="1"/>
          </p:cNvSpPr>
          <p:nvPr>
            <p:ph idx="1"/>
          </p:nvPr>
        </p:nvSpPr>
        <p:spPr>
          <a:xfrm>
            <a:off x="838200" y="1494812"/>
            <a:ext cx="10515600" cy="4581525"/>
          </a:xfrm>
        </p:spPr>
        <p:txBody>
          <a:bodyPr>
            <a:noAutofit/>
          </a:bodyPr>
          <a:lstStyle/>
          <a:p>
            <a:pPr marL="0" indent="-711200">
              <a:lnSpc>
                <a:spcPct val="150000"/>
              </a:lnSpc>
              <a:spcBef>
                <a:spcPts val="0"/>
              </a:spcBef>
              <a:buNone/>
            </a:pPr>
            <a:r>
              <a:rPr lang="zh-CN" altLang="en-US" sz="2400" dirty="0">
                <a:ea typeface="思源黑体" panose="020B0500000000000000" pitchFamily="34" charset="-122"/>
              </a:rPr>
              <a:t>一 自我防护的目的和意义</a:t>
            </a:r>
          </a:p>
          <a:p>
            <a:pPr marL="0" indent="-711200">
              <a:lnSpc>
                <a:spcPct val="150000"/>
              </a:lnSpc>
              <a:spcBef>
                <a:spcPts val="0"/>
              </a:spcBef>
              <a:buNone/>
            </a:pPr>
            <a:r>
              <a:rPr lang="zh-CN" altLang="en-US" sz="2000" dirty="0">
                <a:ea typeface="思源黑体" panose="020B0500000000000000" pitchFamily="34" charset="-122"/>
              </a:rPr>
              <a:t>    减轻和避免事故伤害和职业危害。</a:t>
            </a:r>
          </a:p>
          <a:p>
            <a:pPr marL="0" indent="-711200">
              <a:lnSpc>
                <a:spcPct val="100000"/>
              </a:lnSpc>
              <a:spcBef>
                <a:spcPts val="0"/>
              </a:spcBef>
              <a:buNone/>
            </a:pPr>
            <a:endParaRPr lang="zh-CN" altLang="en-US" sz="2000" dirty="0">
              <a:ea typeface="思源黑体" panose="020B0500000000000000" pitchFamily="34" charset="-122"/>
            </a:endParaRPr>
          </a:p>
          <a:p>
            <a:pPr marL="0" indent="-711200">
              <a:lnSpc>
                <a:spcPct val="150000"/>
              </a:lnSpc>
              <a:spcBef>
                <a:spcPts val="0"/>
              </a:spcBef>
              <a:buNone/>
            </a:pPr>
            <a:r>
              <a:rPr lang="zh-CN" altLang="en-US" sz="2400" dirty="0">
                <a:ea typeface="思源黑体" panose="020B0500000000000000" pitchFamily="34" charset="-122"/>
              </a:rPr>
              <a:t>二 就业前的职业卫生知识培训 </a:t>
            </a:r>
          </a:p>
          <a:p>
            <a:pPr marL="0" indent="-711200">
              <a:lnSpc>
                <a:spcPct val="150000"/>
              </a:lnSpc>
              <a:spcBef>
                <a:spcPts val="0"/>
              </a:spcBef>
              <a:buNone/>
            </a:pPr>
            <a:r>
              <a:rPr lang="en-US" altLang="zh-CN" sz="2400" dirty="0" smtClean="0">
                <a:ea typeface="思源黑体" panose="020B0500000000000000" pitchFamily="34" charset="-122"/>
              </a:rPr>
              <a:t>1</a:t>
            </a:r>
            <a:r>
              <a:rPr lang="en-US" altLang="zh-CN" sz="2400" dirty="0">
                <a:ea typeface="思源黑体" panose="020B0500000000000000" pitchFamily="34" charset="-122"/>
              </a:rPr>
              <a:t>.</a:t>
            </a:r>
            <a:r>
              <a:rPr lang="zh-CN" altLang="en-US" sz="2400" dirty="0">
                <a:ea typeface="思源黑体" panose="020B0500000000000000" pitchFamily="34" charset="-122"/>
              </a:rPr>
              <a:t>对生产工艺过程中产生的有害因素的教育</a:t>
            </a:r>
            <a:r>
              <a:rPr lang="zh-CN" altLang="en-US" sz="2400" dirty="0" smtClean="0">
                <a:ea typeface="思源黑体" panose="020B0500000000000000" pitchFamily="34" charset="-122"/>
              </a:rPr>
              <a:t>：</a:t>
            </a:r>
            <a:endParaRPr lang="zh-CN" altLang="en-US" sz="2400" dirty="0">
              <a:ea typeface="思源黑体" panose="020B0500000000000000" pitchFamily="34" charset="-122"/>
            </a:endParaRPr>
          </a:p>
          <a:p>
            <a:pPr marL="0" indent="-711200">
              <a:lnSpc>
                <a:spcPct val="150000"/>
              </a:lnSpc>
              <a:spcBef>
                <a:spcPts val="0"/>
              </a:spcBef>
              <a:buNone/>
            </a:pPr>
            <a:r>
              <a:rPr lang="zh-CN" altLang="en-US" sz="2000" dirty="0">
                <a:ea typeface="思源黑体" panose="020B0500000000000000" pitchFamily="34" charset="-122"/>
              </a:rPr>
              <a:t>（</a:t>
            </a:r>
            <a:r>
              <a:rPr lang="en-US" altLang="zh-CN" sz="2000" dirty="0">
                <a:ea typeface="思源黑体" panose="020B0500000000000000" pitchFamily="34" charset="-122"/>
              </a:rPr>
              <a:t>1</a:t>
            </a:r>
            <a:r>
              <a:rPr lang="zh-CN" altLang="en-US" sz="2000" dirty="0">
                <a:ea typeface="思源黑体" panose="020B0500000000000000" pitchFamily="34" charset="-122"/>
              </a:rPr>
              <a:t>） 正确辨别和理解安全标签</a:t>
            </a:r>
          </a:p>
          <a:p>
            <a:pPr marL="0" indent="-711200">
              <a:lnSpc>
                <a:spcPct val="150000"/>
              </a:lnSpc>
              <a:spcBef>
                <a:spcPts val="0"/>
              </a:spcBef>
              <a:buNone/>
            </a:pPr>
            <a:r>
              <a:rPr lang="zh-CN" altLang="en-US" sz="2000" dirty="0">
                <a:ea typeface="思源黑体" panose="020B0500000000000000" pitchFamily="34" charset="-122"/>
              </a:rPr>
              <a:t>（</a:t>
            </a:r>
            <a:r>
              <a:rPr lang="en-US" altLang="zh-CN" sz="2000" dirty="0">
                <a:ea typeface="思源黑体" panose="020B0500000000000000" pitchFamily="34" charset="-122"/>
              </a:rPr>
              <a:t>2</a:t>
            </a:r>
            <a:r>
              <a:rPr lang="zh-CN" altLang="en-US" sz="2000" dirty="0">
                <a:ea typeface="思源黑体" panose="020B0500000000000000" pitchFamily="34" charset="-122"/>
              </a:rPr>
              <a:t>）了解化学品的技术说明的内容和含义 </a:t>
            </a:r>
          </a:p>
          <a:p>
            <a:pPr marL="0" indent="-711200">
              <a:lnSpc>
                <a:spcPct val="150000"/>
              </a:lnSpc>
              <a:spcBef>
                <a:spcPts val="0"/>
              </a:spcBef>
              <a:buNone/>
            </a:pPr>
            <a:r>
              <a:rPr lang="zh-CN" altLang="en-US" sz="2000" dirty="0">
                <a:ea typeface="思源黑体" panose="020B0500000000000000" pitchFamily="34" charset="-122"/>
              </a:rPr>
              <a:t>（</a:t>
            </a:r>
            <a:r>
              <a:rPr lang="en-US" altLang="zh-CN" sz="2000" dirty="0">
                <a:ea typeface="思源黑体" panose="020B0500000000000000" pitchFamily="34" charset="-122"/>
              </a:rPr>
              <a:t>3</a:t>
            </a:r>
            <a:r>
              <a:rPr lang="zh-CN" altLang="en-US" sz="2000" dirty="0">
                <a:ea typeface="思源黑体" panose="020B0500000000000000" pitchFamily="34" charset="-122"/>
              </a:rPr>
              <a:t>）了解不同职业性有害因素对人体的危害，进入人体的途径</a:t>
            </a:r>
            <a:r>
              <a:rPr lang="zh-CN" altLang="en-US" sz="2000" dirty="0" smtClean="0">
                <a:ea typeface="思源黑体" panose="020B0500000000000000" pitchFamily="34" charset="-122"/>
              </a:rPr>
              <a:t>以及</a:t>
            </a:r>
            <a:r>
              <a:rPr lang="zh-CN" altLang="en-US" sz="2000" dirty="0">
                <a:ea typeface="思源黑体" panose="020B0500000000000000" pitchFamily="34" charset="-122"/>
              </a:rPr>
              <a:t>对人体的危害和急救方法</a:t>
            </a:r>
          </a:p>
          <a:p>
            <a:pPr marL="0" indent="-711200">
              <a:lnSpc>
                <a:spcPct val="150000"/>
              </a:lnSpc>
              <a:spcBef>
                <a:spcPts val="0"/>
              </a:spcBef>
              <a:buNone/>
            </a:pPr>
            <a:r>
              <a:rPr lang="zh-CN" altLang="en-US" sz="2000" dirty="0">
                <a:ea typeface="思源黑体" panose="020B0500000000000000" pitchFamily="34" charset="-122"/>
              </a:rPr>
              <a:t>（</a:t>
            </a:r>
            <a:r>
              <a:rPr lang="en-US" altLang="zh-CN" sz="2000" dirty="0">
                <a:ea typeface="思源黑体" panose="020B0500000000000000" pitchFamily="34" charset="-122"/>
              </a:rPr>
              <a:t>4</a:t>
            </a:r>
            <a:r>
              <a:rPr lang="zh-CN" altLang="en-US" sz="2000" dirty="0">
                <a:ea typeface="思源黑体" panose="020B0500000000000000" pitchFamily="34" charset="-122"/>
              </a:rPr>
              <a:t>）了解危险品的安全使用，储存，操作处置和废弃程序</a:t>
            </a:r>
          </a:p>
          <a:p>
            <a:pPr marL="0" indent="-711200">
              <a:lnSpc>
                <a:spcPct val="150000"/>
              </a:lnSpc>
              <a:spcBef>
                <a:spcPts val="0"/>
              </a:spcBef>
              <a:buNone/>
            </a:pPr>
            <a:r>
              <a:rPr lang="zh-CN" altLang="en-US" sz="2000" dirty="0">
                <a:ea typeface="思源黑体" panose="020B0500000000000000" pitchFamily="34" charset="-122"/>
              </a:rPr>
              <a:t>（</a:t>
            </a:r>
            <a:r>
              <a:rPr lang="en-US" altLang="zh-CN" sz="2000" dirty="0">
                <a:ea typeface="思源黑体" panose="020B0500000000000000" pitchFamily="34" charset="-122"/>
              </a:rPr>
              <a:t>5</a:t>
            </a:r>
            <a:r>
              <a:rPr lang="zh-CN" altLang="en-US" sz="2000" dirty="0">
                <a:ea typeface="思源黑体" panose="020B0500000000000000" pitchFamily="34" charset="-122"/>
              </a:rPr>
              <a:t>）了解紧急状态下的应急处理程序和措施</a:t>
            </a:r>
          </a:p>
          <a:p>
            <a:pPr marL="711200" indent="-711200">
              <a:lnSpc>
                <a:spcPct val="150000"/>
              </a:lnSpc>
              <a:buNone/>
            </a:pPr>
            <a:endParaRPr lang="zh-CN" altLang="en-US" sz="2000" dirty="0">
              <a:ea typeface="思源黑体" panose="020B0500000000000000" pitchFamily="34" charset="-122"/>
            </a:endParaRPr>
          </a:p>
          <a:p>
            <a:pPr marL="711200" indent="-711200">
              <a:lnSpc>
                <a:spcPct val="150000"/>
              </a:lnSpc>
              <a:buNone/>
            </a:pPr>
            <a:r>
              <a:rPr lang="zh-CN" altLang="en-US" sz="2000" dirty="0">
                <a:ea typeface="思源黑体" panose="020B0500000000000000" pitchFamily="34" charset="-122"/>
              </a:rPr>
              <a:t>          </a:t>
            </a:r>
          </a:p>
        </p:txBody>
      </p:sp>
    </p:spTree>
    <p:extLst>
      <p:ext uri="{BB962C8B-B14F-4D97-AF65-F5344CB8AC3E}">
        <p14:creationId xmlns:p14="http://schemas.microsoft.com/office/powerpoint/2010/main" val="323205029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idx="1"/>
          </p:nvPr>
        </p:nvSpPr>
        <p:spPr>
          <a:xfrm>
            <a:off x="1076632" y="748993"/>
            <a:ext cx="10203426" cy="4351338"/>
          </a:xfrm>
        </p:spPr>
        <p:txBody>
          <a:bodyPr>
            <a:noAutofit/>
          </a:bodyPr>
          <a:lstStyle/>
          <a:p>
            <a:pPr>
              <a:lnSpc>
                <a:spcPct val="250000"/>
              </a:lnSpc>
              <a:buFontTx/>
              <a:buNone/>
            </a:pPr>
            <a:r>
              <a:rPr lang="en-US" altLang="zh-CN" sz="2400" dirty="0">
                <a:solidFill>
                  <a:srgbClr val="000000"/>
                </a:solidFill>
                <a:ea typeface="思源黑体" panose="020B0500000000000000" pitchFamily="34" charset="-122"/>
              </a:rPr>
              <a:t>2.</a:t>
            </a:r>
            <a:r>
              <a:rPr lang="zh-CN" altLang="en-US" sz="2400" dirty="0">
                <a:solidFill>
                  <a:srgbClr val="000000"/>
                </a:solidFill>
                <a:ea typeface="思源黑体" panose="020B0500000000000000" pitchFamily="34" charset="-122"/>
              </a:rPr>
              <a:t>岗位教育的</a:t>
            </a:r>
            <a:r>
              <a:rPr lang="zh-CN" altLang="en-US" sz="2400" dirty="0" smtClean="0">
                <a:solidFill>
                  <a:srgbClr val="000000"/>
                </a:solidFill>
                <a:ea typeface="思源黑体" panose="020B0500000000000000" pitchFamily="34" charset="-122"/>
              </a:rPr>
              <a:t>内容</a:t>
            </a:r>
            <a:endParaRPr lang="zh-CN" altLang="en-US" sz="2400" dirty="0">
              <a:solidFill>
                <a:srgbClr val="000000"/>
              </a:solidFill>
              <a:ea typeface="思源黑体" panose="020B0500000000000000" pitchFamily="34" charset="-122"/>
            </a:endParaRPr>
          </a:p>
          <a:p>
            <a:pPr>
              <a:lnSpc>
                <a:spcPct val="250000"/>
              </a:lnSpc>
              <a:buFontTx/>
              <a:buNone/>
            </a:pPr>
            <a:r>
              <a:rPr lang="zh-CN" altLang="en-US" sz="2000" dirty="0">
                <a:solidFill>
                  <a:srgbClr val="000000"/>
                </a:solidFill>
                <a:ea typeface="思源黑体" panose="020B0500000000000000" pitchFamily="34" charset="-122"/>
              </a:rPr>
              <a:t>（</a:t>
            </a:r>
            <a:r>
              <a:rPr lang="en-US" altLang="zh-CN" sz="2000" dirty="0">
                <a:solidFill>
                  <a:srgbClr val="000000"/>
                </a:solidFill>
                <a:ea typeface="思源黑体" panose="020B0500000000000000" pitchFamily="34" charset="-122"/>
              </a:rPr>
              <a:t>1</a:t>
            </a:r>
            <a:r>
              <a:rPr lang="zh-CN" altLang="en-US" sz="2000" dirty="0">
                <a:solidFill>
                  <a:srgbClr val="000000"/>
                </a:solidFill>
                <a:ea typeface="思源黑体" panose="020B0500000000000000" pitchFamily="34" charset="-122"/>
              </a:rPr>
              <a:t>）本岗位有哪些职业性有害因素和具体情况</a:t>
            </a:r>
          </a:p>
          <a:p>
            <a:pPr>
              <a:lnSpc>
                <a:spcPct val="250000"/>
              </a:lnSpc>
              <a:buFontTx/>
              <a:buNone/>
            </a:pPr>
            <a:r>
              <a:rPr lang="zh-CN" altLang="en-US" sz="2000" dirty="0">
                <a:solidFill>
                  <a:srgbClr val="000000"/>
                </a:solidFill>
                <a:ea typeface="思源黑体" panose="020B0500000000000000" pitchFamily="34" charset="-122"/>
              </a:rPr>
              <a:t>（</a:t>
            </a:r>
            <a:r>
              <a:rPr lang="en-US" altLang="zh-CN" sz="2000" dirty="0">
                <a:solidFill>
                  <a:srgbClr val="000000"/>
                </a:solidFill>
                <a:ea typeface="思源黑体" panose="020B0500000000000000" pitchFamily="34" charset="-122"/>
              </a:rPr>
              <a:t>2</a:t>
            </a:r>
            <a:r>
              <a:rPr lang="zh-CN" altLang="en-US" sz="2000" dirty="0">
                <a:solidFill>
                  <a:srgbClr val="000000"/>
                </a:solidFill>
                <a:ea typeface="思源黑体" panose="020B0500000000000000" pitchFamily="34" charset="-122"/>
              </a:rPr>
              <a:t>）职业性危害因素的控制措施和效果</a:t>
            </a:r>
          </a:p>
          <a:p>
            <a:pPr>
              <a:lnSpc>
                <a:spcPct val="250000"/>
              </a:lnSpc>
              <a:buFontTx/>
              <a:buNone/>
            </a:pPr>
            <a:r>
              <a:rPr lang="zh-CN" altLang="en-US" sz="2000" dirty="0">
                <a:solidFill>
                  <a:srgbClr val="000000"/>
                </a:solidFill>
                <a:ea typeface="思源黑体" panose="020B0500000000000000" pitchFamily="34" charset="-122"/>
              </a:rPr>
              <a:t>（</a:t>
            </a:r>
            <a:r>
              <a:rPr lang="en-US" altLang="zh-CN" sz="2000" dirty="0">
                <a:solidFill>
                  <a:srgbClr val="000000"/>
                </a:solidFill>
                <a:ea typeface="思源黑体" panose="020B0500000000000000" pitchFamily="34" charset="-122"/>
              </a:rPr>
              <a:t>3</a:t>
            </a:r>
            <a:r>
              <a:rPr lang="zh-CN" altLang="en-US" sz="2000" dirty="0">
                <a:solidFill>
                  <a:srgbClr val="000000"/>
                </a:solidFill>
                <a:ea typeface="思源黑体" panose="020B0500000000000000" pitchFamily="34" charset="-122"/>
              </a:rPr>
              <a:t>）处理有害废物的现行方法</a:t>
            </a:r>
          </a:p>
          <a:p>
            <a:pPr>
              <a:lnSpc>
                <a:spcPct val="250000"/>
              </a:lnSpc>
              <a:buFontTx/>
              <a:buNone/>
            </a:pPr>
            <a:r>
              <a:rPr lang="zh-CN" altLang="en-US" sz="2000" dirty="0">
                <a:solidFill>
                  <a:srgbClr val="000000"/>
                </a:solidFill>
                <a:ea typeface="思源黑体" panose="020B0500000000000000" pitchFamily="34" charset="-122"/>
              </a:rPr>
              <a:t>（</a:t>
            </a:r>
            <a:r>
              <a:rPr lang="en-US" altLang="zh-CN" sz="2000" dirty="0">
                <a:solidFill>
                  <a:srgbClr val="000000"/>
                </a:solidFill>
                <a:ea typeface="思源黑体" panose="020B0500000000000000" pitchFamily="34" charset="-122"/>
              </a:rPr>
              <a:t>4</a:t>
            </a:r>
            <a:r>
              <a:rPr lang="zh-CN" altLang="en-US" sz="2000" dirty="0">
                <a:solidFill>
                  <a:srgbClr val="000000"/>
                </a:solidFill>
                <a:ea typeface="思源黑体" panose="020B0500000000000000" pitchFamily="34" charset="-122"/>
              </a:rPr>
              <a:t>）个体防护用品的正确使用，维护和保养</a:t>
            </a:r>
          </a:p>
        </p:txBody>
      </p:sp>
    </p:spTree>
    <p:extLst>
      <p:ext uri="{BB962C8B-B14F-4D97-AF65-F5344CB8AC3E}">
        <p14:creationId xmlns:p14="http://schemas.microsoft.com/office/powerpoint/2010/main" val="42569269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a:xfrm>
            <a:off x="1285569" y="1064342"/>
            <a:ext cx="9510251" cy="4306888"/>
          </a:xfrm>
        </p:spPr>
        <p:txBody>
          <a:bodyPr>
            <a:noAutofit/>
          </a:bodyPr>
          <a:lstStyle/>
          <a:p>
            <a:pPr marL="711200" indent="-711200">
              <a:lnSpc>
                <a:spcPct val="200000"/>
              </a:lnSpc>
              <a:buNone/>
            </a:pPr>
            <a:r>
              <a:rPr lang="zh-CN" altLang="en-US" sz="2400" dirty="0">
                <a:ea typeface="思源黑体" panose="020B0500000000000000" pitchFamily="34" charset="-122"/>
              </a:rPr>
              <a:t>三 生产过程中的自我</a:t>
            </a:r>
            <a:r>
              <a:rPr lang="zh-CN" altLang="en-US" sz="2400" dirty="0" smtClean="0">
                <a:ea typeface="思源黑体" panose="020B0500000000000000" pitchFamily="34" charset="-122"/>
              </a:rPr>
              <a:t>防护</a:t>
            </a:r>
            <a:endParaRPr lang="zh-CN" altLang="en-US" sz="2000" dirty="0">
              <a:ea typeface="思源黑体" panose="020B0500000000000000" pitchFamily="34" charset="-122"/>
            </a:endParaRPr>
          </a:p>
          <a:p>
            <a:pPr marL="711200" indent="-711200">
              <a:lnSpc>
                <a:spcPct val="200000"/>
              </a:lnSpc>
              <a:buNone/>
            </a:pPr>
            <a:r>
              <a:rPr lang="zh-CN" altLang="en-US" sz="2000" dirty="0">
                <a:ea typeface="思源黑体" panose="020B0500000000000000" pitchFamily="34" charset="-122"/>
              </a:rPr>
              <a:t>（一）严格按照科学规律</a:t>
            </a:r>
            <a:r>
              <a:rPr lang="zh-CN" altLang="en-US" sz="2000" dirty="0" smtClean="0">
                <a:ea typeface="思源黑体" panose="020B0500000000000000" pitchFamily="34" charset="-122"/>
              </a:rPr>
              <a:t>办事</a:t>
            </a:r>
            <a:endParaRPr lang="zh-CN" altLang="en-US" sz="2000" dirty="0">
              <a:ea typeface="思源黑体" panose="020B0500000000000000" pitchFamily="34" charset="-122"/>
            </a:endParaRPr>
          </a:p>
          <a:p>
            <a:pPr marL="711200" indent="-711200">
              <a:lnSpc>
                <a:spcPct val="200000"/>
              </a:lnSpc>
              <a:buNone/>
            </a:pPr>
            <a:r>
              <a:rPr lang="zh-CN" altLang="en-US" sz="2000" dirty="0">
                <a:ea typeface="思源黑体" panose="020B0500000000000000" pitchFamily="34" charset="-122"/>
              </a:rPr>
              <a:t>（二）自觉遵章守纪和</a:t>
            </a:r>
            <a:r>
              <a:rPr lang="zh-CN" altLang="en-US" sz="2000" dirty="0" smtClean="0">
                <a:ea typeface="思源黑体" panose="020B0500000000000000" pitchFamily="34" charset="-122"/>
              </a:rPr>
              <a:t>操作规程</a:t>
            </a:r>
            <a:endParaRPr lang="zh-CN" altLang="en-US" sz="2000" dirty="0">
              <a:ea typeface="思源黑体" panose="020B0500000000000000" pitchFamily="34" charset="-122"/>
            </a:endParaRPr>
          </a:p>
          <a:p>
            <a:pPr marL="711200" indent="-711200">
              <a:lnSpc>
                <a:spcPct val="200000"/>
              </a:lnSpc>
              <a:buNone/>
            </a:pPr>
            <a:r>
              <a:rPr lang="zh-CN" altLang="en-US" sz="2000" dirty="0">
                <a:ea typeface="思源黑体" panose="020B0500000000000000" pitchFamily="34" charset="-122"/>
              </a:rPr>
              <a:t>（三）保持良好的思想</a:t>
            </a:r>
            <a:r>
              <a:rPr lang="zh-CN" altLang="en-US" sz="2000" dirty="0" smtClean="0">
                <a:ea typeface="思源黑体" panose="020B0500000000000000" pitchFamily="34" charset="-122"/>
              </a:rPr>
              <a:t>情绪</a:t>
            </a:r>
            <a:endParaRPr lang="zh-CN" altLang="en-US" sz="2000" dirty="0">
              <a:ea typeface="思源黑体" panose="020B0500000000000000" pitchFamily="34" charset="-122"/>
            </a:endParaRPr>
          </a:p>
          <a:p>
            <a:pPr marL="711200" indent="-711200">
              <a:lnSpc>
                <a:spcPct val="200000"/>
              </a:lnSpc>
              <a:buNone/>
            </a:pPr>
            <a:r>
              <a:rPr lang="zh-CN" altLang="en-US" sz="2000" dirty="0">
                <a:ea typeface="思源黑体" panose="020B0500000000000000" pitchFamily="34" charset="-122"/>
              </a:rPr>
              <a:t>（四）自觉使用好个人防护用品（防尘口罩面具，皮肤  防护用品等）</a:t>
            </a:r>
          </a:p>
        </p:txBody>
      </p:sp>
    </p:spTree>
    <p:extLst>
      <p:ext uri="{BB962C8B-B14F-4D97-AF65-F5344CB8AC3E}">
        <p14:creationId xmlns:p14="http://schemas.microsoft.com/office/powerpoint/2010/main" val="327553355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867697" y="719496"/>
            <a:ext cx="10515600" cy="4351338"/>
          </a:xfrm>
        </p:spPr>
        <p:txBody>
          <a:bodyPr>
            <a:noAutofit/>
          </a:bodyPr>
          <a:lstStyle/>
          <a:p>
            <a:pPr marL="0">
              <a:lnSpc>
                <a:spcPct val="200000"/>
              </a:lnSpc>
              <a:spcBef>
                <a:spcPts val="0"/>
              </a:spcBef>
              <a:buFontTx/>
              <a:buNone/>
            </a:pPr>
            <a:r>
              <a:rPr lang="zh-CN" altLang="en-US" sz="2400" dirty="0">
                <a:ea typeface="思源黑体" panose="020B0500000000000000" pitchFamily="34" charset="-122"/>
              </a:rPr>
              <a:t>四 劳动防护</a:t>
            </a:r>
            <a:r>
              <a:rPr lang="zh-CN" altLang="en-US" sz="2400" dirty="0" smtClean="0">
                <a:ea typeface="思源黑体" panose="020B0500000000000000" pitchFamily="34" charset="-122"/>
              </a:rPr>
              <a:t>用品</a:t>
            </a:r>
            <a:endParaRPr lang="zh-CN" altLang="en-US" sz="2400" dirty="0">
              <a:ea typeface="思源黑体" panose="020B0500000000000000" pitchFamily="34" charset="-122"/>
            </a:endParaRPr>
          </a:p>
          <a:p>
            <a:pPr marL="0">
              <a:lnSpc>
                <a:spcPct val="200000"/>
              </a:lnSpc>
              <a:spcBef>
                <a:spcPts val="0"/>
              </a:spcBef>
              <a:buFontTx/>
              <a:buNone/>
            </a:pPr>
            <a:r>
              <a:rPr lang="zh-CN" altLang="en-US" sz="2000" dirty="0"/>
              <a:t>（一） 国家有关防护用品法规</a:t>
            </a:r>
          </a:p>
          <a:p>
            <a:pPr marL="0">
              <a:lnSpc>
                <a:spcPct val="200000"/>
              </a:lnSpc>
              <a:spcBef>
                <a:spcPts val="0"/>
              </a:spcBef>
              <a:buFontTx/>
              <a:buNone/>
            </a:pPr>
            <a:r>
              <a:rPr lang="zh-CN" altLang="en-US" sz="2000" dirty="0"/>
              <a:t>   </a:t>
            </a:r>
            <a:r>
              <a:rPr lang="en-US" altLang="zh-CN" sz="2000" dirty="0"/>
              <a:t>1.《</a:t>
            </a:r>
            <a:r>
              <a:rPr lang="zh-CN" altLang="en-US" sz="2000" dirty="0"/>
              <a:t>劳动法</a:t>
            </a:r>
            <a:r>
              <a:rPr lang="en-US" altLang="zh-CN" sz="2000" dirty="0"/>
              <a:t>》</a:t>
            </a:r>
            <a:r>
              <a:rPr lang="zh-CN" altLang="en-US" sz="2000" dirty="0"/>
              <a:t>第</a:t>
            </a:r>
            <a:r>
              <a:rPr lang="en-US" altLang="zh-CN" sz="2000" dirty="0"/>
              <a:t>54</a:t>
            </a:r>
            <a:r>
              <a:rPr lang="zh-CN" altLang="en-US" sz="2000" dirty="0"/>
              <a:t>条规定：用人单位必须为劳动者提供必要的劳动防护</a:t>
            </a:r>
            <a:r>
              <a:rPr lang="zh-CN" altLang="en-US" sz="2000" dirty="0" smtClean="0"/>
              <a:t>用品</a:t>
            </a:r>
            <a:endParaRPr lang="zh-CN" altLang="en-US" sz="2000" dirty="0"/>
          </a:p>
          <a:p>
            <a:pPr marL="0">
              <a:lnSpc>
                <a:spcPct val="200000"/>
              </a:lnSpc>
              <a:spcBef>
                <a:spcPts val="0"/>
              </a:spcBef>
              <a:buFontTx/>
              <a:buNone/>
            </a:pPr>
            <a:r>
              <a:rPr lang="zh-CN" altLang="en-US" sz="2000" dirty="0"/>
              <a:t>   </a:t>
            </a:r>
            <a:r>
              <a:rPr lang="en-US" altLang="zh-CN" sz="2000" dirty="0"/>
              <a:t>2.《</a:t>
            </a:r>
            <a:r>
              <a:rPr lang="zh-CN" altLang="en-US" sz="2000" dirty="0"/>
              <a:t>职业病防治法</a:t>
            </a:r>
            <a:r>
              <a:rPr lang="en-US" altLang="zh-CN" sz="2000" dirty="0"/>
              <a:t>》</a:t>
            </a:r>
            <a:r>
              <a:rPr lang="zh-CN" altLang="en-US" sz="2000" dirty="0"/>
              <a:t>第</a:t>
            </a:r>
            <a:r>
              <a:rPr lang="en-US" altLang="zh-CN" sz="2000" dirty="0"/>
              <a:t>20</a:t>
            </a:r>
            <a:r>
              <a:rPr lang="zh-CN" altLang="en-US" sz="2000" dirty="0"/>
              <a:t>条规定：用人单位必须采用有效的职业病防护措施，为劳动者提供个人使用的职业病防护</a:t>
            </a:r>
            <a:r>
              <a:rPr lang="zh-CN" altLang="en-US" sz="2000" dirty="0" smtClean="0"/>
              <a:t>用品</a:t>
            </a:r>
            <a:endParaRPr lang="en-US" altLang="zh-CN" sz="2000" dirty="0" smtClean="0"/>
          </a:p>
          <a:p>
            <a:pPr marL="0">
              <a:lnSpc>
                <a:spcPct val="200000"/>
              </a:lnSpc>
              <a:spcBef>
                <a:spcPts val="0"/>
              </a:spcBef>
              <a:buFontTx/>
              <a:buNone/>
            </a:pPr>
            <a:r>
              <a:rPr lang="zh-CN" altLang="en-US" sz="2000" dirty="0" smtClean="0"/>
              <a:t>（二）一些</a:t>
            </a:r>
            <a:r>
              <a:rPr lang="zh-CN" altLang="en-US" sz="2000" dirty="0"/>
              <a:t>常见劳动防护用具的简单介绍</a:t>
            </a:r>
          </a:p>
          <a:p>
            <a:pPr marL="0">
              <a:lnSpc>
                <a:spcPct val="200000"/>
              </a:lnSpc>
              <a:spcBef>
                <a:spcPts val="0"/>
              </a:spcBef>
              <a:buFontTx/>
              <a:buNone/>
            </a:pPr>
            <a:r>
              <a:rPr lang="zh-CN" altLang="en-US" sz="2000" dirty="0"/>
              <a:t>防尘口罩</a:t>
            </a:r>
            <a:r>
              <a:rPr lang="zh-CN" altLang="en-US" sz="2000" dirty="0" smtClean="0"/>
              <a:t>：</a:t>
            </a:r>
            <a:endParaRPr lang="zh-CN" altLang="en-US" sz="2000" dirty="0"/>
          </a:p>
          <a:p>
            <a:pPr marL="0">
              <a:lnSpc>
                <a:spcPct val="200000"/>
              </a:lnSpc>
              <a:spcBef>
                <a:spcPts val="0"/>
              </a:spcBef>
              <a:buFontTx/>
              <a:buNone/>
            </a:pPr>
            <a:r>
              <a:rPr lang="zh-CN" altLang="en-US" sz="2000" dirty="0"/>
              <a:t>劳动者在工作中接触</a:t>
            </a:r>
            <a:r>
              <a:rPr lang="zh-CN" altLang="en-US" sz="2000" dirty="0" smtClean="0"/>
              <a:t>粉尘</a:t>
            </a:r>
            <a:r>
              <a:rPr lang="zh-CN" altLang="en-US" sz="2000" dirty="0"/>
              <a:t>的生产作业产所，</a:t>
            </a:r>
            <a:r>
              <a:rPr lang="zh-CN" altLang="en-US" sz="2000" dirty="0" smtClean="0"/>
              <a:t>可以</a:t>
            </a:r>
            <a:r>
              <a:rPr lang="zh-CN" altLang="en-US" sz="2000" dirty="0"/>
              <a:t>有效预防尘肺等</a:t>
            </a:r>
            <a:r>
              <a:rPr lang="zh-CN" altLang="en-US" sz="2000" dirty="0" smtClean="0"/>
              <a:t>。</a:t>
            </a:r>
            <a:endParaRPr lang="zh-CN" altLang="en-US" sz="2000" dirty="0"/>
          </a:p>
        </p:txBody>
      </p:sp>
      <p:pic>
        <p:nvPicPr>
          <p:cNvPr id="4" name="Picture 5" descr="口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5988" y="3982063"/>
            <a:ext cx="2358821" cy="1887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94979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897194" y="822735"/>
            <a:ext cx="10515600" cy="4351338"/>
          </a:xfrm>
        </p:spPr>
        <p:txBody>
          <a:bodyPr>
            <a:noAutofit/>
          </a:bodyPr>
          <a:lstStyle/>
          <a:p>
            <a:pPr marL="0">
              <a:lnSpc>
                <a:spcPct val="150000"/>
              </a:lnSpc>
              <a:spcBef>
                <a:spcPts val="0"/>
              </a:spcBef>
              <a:buFontTx/>
              <a:buNone/>
            </a:pPr>
            <a:r>
              <a:rPr lang="zh-CN" altLang="en-US" sz="2400" dirty="0"/>
              <a:t>五、健康检查</a:t>
            </a:r>
          </a:p>
          <a:p>
            <a:pPr marL="0">
              <a:lnSpc>
                <a:spcPct val="150000"/>
              </a:lnSpc>
              <a:spcBef>
                <a:spcPts val="0"/>
              </a:spcBef>
              <a:buFontTx/>
              <a:buNone/>
            </a:pPr>
            <a:r>
              <a:rPr lang="zh-CN" altLang="en-US" sz="2000" dirty="0"/>
              <a:t>（一）就业前的预防性健康检查</a:t>
            </a:r>
          </a:p>
          <a:p>
            <a:pPr marL="0">
              <a:lnSpc>
                <a:spcPct val="150000"/>
              </a:lnSpc>
              <a:spcBef>
                <a:spcPts val="0"/>
              </a:spcBef>
              <a:buFontTx/>
              <a:buNone/>
            </a:pPr>
            <a:r>
              <a:rPr lang="zh-CN" altLang="en-US" sz="2000" dirty="0"/>
              <a:t>     通过检查，评价劳动者是否合适从事该工种作业，为劳动者的岗位安排提供依据。</a:t>
            </a:r>
          </a:p>
          <a:p>
            <a:pPr marL="0">
              <a:lnSpc>
                <a:spcPct val="150000"/>
              </a:lnSpc>
              <a:spcBef>
                <a:spcPts val="0"/>
              </a:spcBef>
              <a:buFontTx/>
              <a:buNone/>
            </a:pPr>
            <a:r>
              <a:rPr lang="zh-CN" altLang="en-US" sz="2000" dirty="0"/>
              <a:t>（二）就业后的定期健康检查</a:t>
            </a:r>
          </a:p>
          <a:p>
            <a:pPr marL="0">
              <a:lnSpc>
                <a:spcPct val="150000"/>
              </a:lnSpc>
              <a:spcBef>
                <a:spcPts val="0"/>
              </a:spcBef>
              <a:buFontTx/>
              <a:buNone/>
            </a:pPr>
            <a:r>
              <a:rPr lang="zh-CN" altLang="en-US" sz="2000" dirty="0"/>
              <a:t>     及时发现职业有害因素对工人健康的早期损害或者可疑征兆和健康影响，对劳动者进行动态健康观察，及时诊断和处理病人，检出易感人群</a:t>
            </a:r>
            <a:r>
              <a:rPr lang="zh-CN" altLang="en-US" sz="2000" dirty="0" smtClean="0"/>
              <a:t>。</a:t>
            </a:r>
            <a:endParaRPr lang="en-US" altLang="zh-CN" sz="2000" dirty="0" smtClean="0"/>
          </a:p>
          <a:p>
            <a:pPr marL="0">
              <a:lnSpc>
                <a:spcPct val="150000"/>
              </a:lnSpc>
              <a:spcBef>
                <a:spcPts val="0"/>
              </a:spcBef>
              <a:buFontTx/>
              <a:buNone/>
            </a:pPr>
            <a:endParaRPr lang="en-US" altLang="zh-CN" sz="2000" dirty="0" smtClean="0"/>
          </a:p>
          <a:p>
            <a:pPr marL="0">
              <a:lnSpc>
                <a:spcPct val="150000"/>
              </a:lnSpc>
              <a:spcBef>
                <a:spcPts val="0"/>
              </a:spcBef>
              <a:buFontTx/>
              <a:buNone/>
            </a:pPr>
            <a:r>
              <a:rPr lang="zh-CN" altLang="en-US" sz="2400" dirty="0"/>
              <a:t>六、个人卫生和生活</a:t>
            </a:r>
            <a:r>
              <a:rPr lang="zh-CN" altLang="en-US" sz="2400" dirty="0" smtClean="0"/>
              <a:t>习惯</a:t>
            </a:r>
            <a:endParaRPr lang="zh-CN" altLang="en-US" sz="2400" dirty="0"/>
          </a:p>
          <a:p>
            <a:pPr marL="0">
              <a:lnSpc>
                <a:spcPct val="150000"/>
              </a:lnSpc>
              <a:spcBef>
                <a:spcPts val="0"/>
              </a:spcBef>
              <a:buFontTx/>
              <a:buNone/>
            </a:pPr>
            <a:r>
              <a:rPr lang="zh-CN" altLang="en-US" sz="2000" dirty="0"/>
              <a:t>注意</a:t>
            </a:r>
            <a:r>
              <a:rPr lang="zh-CN" altLang="en-US" sz="2000" dirty="0" smtClean="0"/>
              <a:t>个人卫生</a:t>
            </a:r>
            <a:endParaRPr lang="zh-CN" altLang="en-US" sz="2000" dirty="0"/>
          </a:p>
          <a:p>
            <a:pPr marL="0">
              <a:lnSpc>
                <a:spcPct val="150000"/>
              </a:lnSpc>
              <a:spcBef>
                <a:spcPts val="0"/>
              </a:spcBef>
              <a:buFontTx/>
              <a:buNone/>
            </a:pPr>
            <a:r>
              <a:rPr lang="zh-CN" altLang="en-US" sz="2000" dirty="0"/>
              <a:t>养成良好生活习惯</a:t>
            </a:r>
          </a:p>
          <a:p>
            <a:pPr marL="0">
              <a:lnSpc>
                <a:spcPct val="150000"/>
              </a:lnSpc>
              <a:spcBef>
                <a:spcPts val="0"/>
              </a:spcBef>
              <a:buFontTx/>
              <a:buNone/>
            </a:pPr>
            <a:endParaRPr lang="en-US" altLang="zh-CN" sz="2000" dirty="0"/>
          </a:p>
          <a:p>
            <a:pPr marL="0">
              <a:lnSpc>
                <a:spcPct val="150000"/>
              </a:lnSpc>
              <a:spcBef>
                <a:spcPts val="0"/>
              </a:spcBef>
              <a:buFontTx/>
              <a:buNone/>
            </a:pPr>
            <a:endParaRPr lang="zh-CN" altLang="en-US" sz="2000" dirty="0"/>
          </a:p>
        </p:txBody>
      </p:sp>
    </p:spTree>
    <p:extLst>
      <p:ext uri="{BB962C8B-B14F-4D97-AF65-F5344CB8AC3E}">
        <p14:creationId xmlns:p14="http://schemas.microsoft.com/office/powerpoint/2010/main" val="208123620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元旦创意2021数字蓝色发光数字原创插画素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340669" y="1843548"/>
            <a:ext cx="9497961" cy="3170904"/>
          </a:xfrm>
          <a:prstGeom prst="rect">
            <a:avLst/>
          </a:prstGeom>
          <a:solidFill>
            <a:srgbClr val="D5F9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38200" y="1843548"/>
            <a:ext cx="10515600" cy="2852737"/>
          </a:xfrm>
        </p:spPr>
        <p:txBody>
          <a:bodyPr/>
          <a:lstStyle/>
          <a:p>
            <a:pPr algn="ctr"/>
            <a:r>
              <a:rPr lang="zh-CN" altLang="en-US" dirty="0"/>
              <a:t>职业病的处理</a:t>
            </a:r>
            <a:br>
              <a:rPr lang="zh-CN" altLang="en-US" dirty="0"/>
            </a:br>
            <a:endParaRPr lang="zh-CN" altLang="en-US" dirty="0">
              <a:ea typeface="思源黑体" panose="020B0500000000000000" pitchFamily="34" charset="-122"/>
            </a:endParaRPr>
          </a:p>
        </p:txBody>
      </p:sp>
      <p:sp>
        <p:nvSpPr>
          <p:cNvPr id="6" name="矩形 5"/>
          <p:cNvSpPr/>
          <p:nvPr/>
        </p:nvSpPr>
        <p:spPr>
          <a:xfrm>
            <a:off x="4498258" y="5412658"/>
            <a:ext cx="3185652" cy="516194"/>
          </a:xfrm>
          <a:prstGeom prst="rect">
            <a:avLst/>
          </a:prstGeom>
          <a:solidFill>
            <a:srgbClr val="192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3673504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838199" y="409370"/>
            <a:ext cx="10515600" cy="1325563"/>
          </a:xfrm>
        </p:spPr>
        <p:txBody>
          <a:bodyPr>
            <a:normAutofit/>
          </a:bodyPr>
          <a:lstStyle/>
          <a:p>
            <a:pPr algn="ctr"/>
            <a:r>
              <a:rPr lang="zh-CN" altLang="en-US" sz="6000" dirty="0" smtClean="0">
                <a:solidFill>
                  <a:schemeClr val="tx1"/>
                </a:solidFill>
                <a:ea typeface="思源黑体" panose="020B0500000000000000" pitchFamily="34" charset="-122"/>
              </a:rPr>
              <a:t>目   录</a:t>
            </a:r>
            <a:endParaRPr lang="zh-CN" altLang="zh-CN" sz="6000" dirty="0">
              <a:solidFill>
                <a:schemeClr val="tx1"/>
              </a:solidFill>
              <a:ea typeface="思源黑体" panose="020B0500000000000000" pitchFamily="34" charset="-122"/>
            </a:endParaRPr>
          </a:p>
        </p:txBody>
      </p:sp>
      <p:sp>
        <p:nvSpPr>
          <p:cNvPr id="98307" name="Rectangle 3"/>
          <p:cNvSpPr>
            <a:spLocks noGrp="1" noChangeArrowheads="1"/>
          </p:cNvSpPr>
          <p:nvPr>
            <p:ph idx="1"/>
          </p:nvPr>
        </p:nvSpPr>
        <p:spPr>
          <a:xfrm>
            <a:off x="3376150" y="1734933"/>
            <a:ext cx="5439697" cy="4495800"/>
          </a:xfrm>
        </p:spPr>
        <p:txBody>
          <a:bodyPr>
            <a:normAutofit/>
          </a:bodyPr>
          <a:lstStyle/>
          <a:p>
            <a:pPr>
              <a:lnSpc>
                <a:spcPct val="150000"/>
              </a:lnSpc>
            </a:pPr>
            <a:r>
              <a:rPr lang="zh-CN" altLang="en-US" sz="3200" dirty="0">
                <a:ea typeface="思源黑体" panose="020B0500000000000000" pitchFamily="34" charset="-122"/>
              </a:rPr>
              <a:t>什么是职业病</a:t>
            </a:r>
          </a:p>
          <a:p>
            <a:pPr>
              <a:lnSpc>
                <a:spcPct val="150000"/>
              </a:lnSpc>
            </a:pPr>
            <a:r>
              <a:rPr lang="zh-CN" altLang="en-US" sz="3200" dirty="0">
                <a:ea typeface="思源黑体" panose="020B0500000000000000" pitchFamily="34" charset="-122"/>
              </a:rPr>
              <a:t>常见的职业病及其症状</a:t>
            </a:r>
          </a:p>
          <a:p>
            <a:pPr>
              <a:lnSpc>
                <a:spcPct val="150000"/>
              </a:lnSpc>
            </a:pPr>
            <a:r>
              <a:rPr lang="zh-CN" altLang="en-US" sz="3200" dirty="0">
                <a:ea typeface="思源黑体" panose="020B0500000000000000" pitchFamily="34" charset="-122"/>
              </a:rPr>
              <a:t>职业病的特点</a:t>
            </a:r>
          </a:p>
          <a:p>
            <a:pPr>
              <a:lnSpc>
                <a:spcPct val="150000"/>
              </a:lnSpc>
            </a:pPr>
            <a:r>
              <a:rPr lang="zh-CN" altLang="en-US" sz="3200" dirty="0">
                <a:ea typeface="思源黑体" panose="020B0500000000000000" pitchFamily="34" charset="-122"/>
              </a:rPr>
              <a:t>导致职业病的原因以及预防</a:t>
            </a:r>
          </a:p>
          <a:p>
            <a:pPr>
              <a:lnSpc>
                <a:spcPct val="150000"/>
              </a:lnSpc>
            </a:pPr>
            <a:r>
              <a:rPr lang="zh-CN" altLang="en-US" sz="3200" dirty="0">
                <a:ea typeface="思源黑体" panose="020B0500000000000000" pitchFamily="34" charset="-122"/>
              </a:rPr>
              <a:t>职业病的处理</a:t>
            </a:r>
          </a:p>
          <a:p>
            <a:pPr>
              <a:lnSpc>
                <a:spcPct val="150000"/>
              </a:lnSpc>
            </a:pPr>
            <a:endParaRPr lang="zh-CN" altLang="en-US" sz="3200" dirty="0">
              <a:ea typeface="思源黑体" panose="020B0500000000000000" pitchFamily="34" charset="-122"/>
            </a:endParaRPr>
          </a:p>
          <a:p>
            <a:pPr>
              <a:lnSpc>
                <a:spcPct val="150000"/>
              </a:lnSpc>
            </a:pPr>
            <a:endParaRPr lang="zh-CN" altLang="en-US" sz="3200" dirty="0">
              <a:ea typeface="思源黑体" panose="020B0500000000000000" pitchFamily="34" charset="-122"/>
            </a:endParaRPr>
          </a:p>
          <a:p>
            <a:pPr>
              <a:lnSpc>
                <a:spcPct val="150000"/>
              </a:lnSpc>
            </a:pPr>
            <a:endParaRPr lang="en-US" altLang="zh-CN" sz="3200" dirty="0">
              <a:ea typeface="思源黑体" panose="020B0500000000000000" pitchFamily="34" charset="-122"/>
            </a:endParaRPr>
          </a:p>
        </p:txBody>
      </p:sp>
    </p:spTree>
    <p:extLst>
      <p:ext uri="{BB962C8B-B14F-4D97-AF65-F5344CB8AC3E}">
        <p14:creationId xmlns:p14="http://schemas.microsoft.com/office/powerpoint/2010/main" val="206528787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6" name="AutoShape 6"/>
          <p:cNvSpPr>
            <a:spLocks noChangeArrowheads="1"/>
          </p:cNvSpPr>
          <p:nvPr/>
        </p:nvSpPr>
        <p:spPr bwMode="auto">
          <a:xfrm>
            <a:off x="4740533" y="629957"/>
            <a:ext cx="2519362" cy="657532"/>
          </a:xfrm>
          <a:prstGeom prst="flowChartProcess">
            <a:avLst/>
          </a:prstGeom>
          <a:solidFill>
            <a:schemeClr val="bg1"/>
          </a:solidFill>
          <a:ln w="9525">
            <a:solidFill>
              <a:schemeClr val="tx1"/>
            </a:solidFill>
            <a:miter lim="800000"/>
            <a:headEnd/>
            <a:tailEnd/>
          </a:ln>
          <a:effectLs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u="none" strike="noStrike" kern="1200" cap="none" spc="0" normalizeH="0" baseline="0" noProof="0" dirty="0" smtClean="0">
                <a:ln>
                  <a:noFill/>
                </a:ln>
                <a:solidFill>
                  <a:prstClr val="black"/>
                </a:solidFill>
                <a:effectLst/>
                <a:uLnTx/>
                <a:uFillTx/>
                <a:latin typeface="思源黑体" panose="020B0500000000000000" pitchFamily="34" charset="-122"/>
                <a:ea typeface="思源黑体" panose="020B0500000000000000" pitchFamily="34" charset="-122"/>
                <a:cs typeface="+mn-cs"/>
              </a:rPr>
              <a:t>怀疑有职业病</a:t>
            </a:r>
          </a:p>
        </p:txBody>
      </p:sp>
      <p:sp>
        <p:nvSpPr>
          <p:cNvPr id="102407" name="AutoShape 7"/>
          <p:cNvSpPr>
            <a:spLocks noChangeArrowheads="1"/>
          </p:cNvSpPr>
          <p:nvPr/>
        </p:nvSpPr>
        <p:spPr bwMode="auto">
          <a:xfrm>
            <a:off x="3745170" y="1816321"/>
            <a:ext cx="4510088" cy="516734"/>
          </a:xfrm>
          <a:prstGeom prst="flowChartProcess">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u="none" strike="noStrike" kern="1200" cap="none" spc="0" normalizeH="0" baseline="0" noProof="0" dirty="0" smtClean="0">
                <a:ln>
                  <a:noFill/>
                </a:ln>
                <a:solidFill>
                  <a:prstClr val="black"/>
                </a:solidFill>
                <a:effectLst/>
                <a:uLnTx/>
                <a:uFillTx/>
                <a:latin typeface="思源黑体" panose="020B0500000000000000" pitchFamily="34" charset="-122"/>
                <a:ea typeface="思源黑体" panose="020B0500000000000000" pitchFamily="34" charset="-122"/>
                <a:cs typeface="+mn-cs"/>
              </a:rPr>
              <a:t>到当地卫生防疫站申请检查</a:t>
            </a:r>
          </a:p>
        </p:txBody>
      </p:sp>
      <p:sp>
        <p:nvSpPr>
          <p:cNvPr id="102408" name="AutoShape 8"/>
          <p:cNvSpPr>
            <a:spLocks noChangeArrowheads="1"/>
          </p:cNvSpPr>
          <p:nvPr/>
        </p:nvSpPr>
        <p:spPr bwMode="auto">
          <a:xfrm>
            <a:off x="5773840" y="1380950"/>
            <a:ext cx="485775" cy="287338"/>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anose="05000000000000000000" pitchFamily="2" charset="2"/>
              <a:buNone/>
              <a:tabLst/>
              <a:defRPr/>
            </a:pPr>
            <a:endParaRPr kumimoji="0" lang="zh-CN" altLang="en-US" sz="2000" u="none" strike="noStrike" kern="1200" cap="none" spc="0" normalizeH="0" baseline="0" noProof="0" dirty="0" smtClean="0">
              <a:ln>
                <a:noFill/>
              </a:ln>
              <a:solidFill>
                <a:srgbClr val="0000CC"/>
              </a:solidFill>
              <a:effectLst/>
              <a:uLnTx/>
              <a:uFillTx/>
              <a:latin typeface="思源黑体" panose="020B0500000000000000" pitchFamily="34" charset="-122"/>
              <a:ea typeface="思源黑体" panose="020B0500000000000000" pitchFamily="34" charset="-122"/>
              <a:cs typeface="+mn-cs"/>
            </a:endParaRPr>
          </a:p>
        </p:txBody>
      </p:sp>
      <p:sp>
        <p:nvSpPr>
          <p:cNvPr id="102409" name="Rectangle 9"/>
          <p:cNvSpPr>
            <a:spLocks noChangeArrowheads="1"/>
          </p:cNvSpPr>
          <p:nvPr/>
        </p:nvSpPr>
        <p:spPr bwMode="auto">
          <a:xfrm>
            <a:off x="2460984" y="2650905"/>
            <a:ext cx="2581277" cy="6051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u="none" strike="noStrike" kern="1200" cap="none" spc="0" normalizeH="0" baseline="0" noProof="0" dirty="0" smtClean="0">
                <a:ln>
                  <a:noFill/>
                </a:ln>
                <a:solidFill>
                  <a:prstClr val="black"/>
                </a:solidFill>
                <a:effectLst/>
                <a:uLnTx/>
                <a:uFillTx/>
                <a:latin typeface="思源黑体" panose="020B0500000000000000" pitchFamily="34" charset="-122"/>
                <a:ea typeface="思源黑体" panose="020B0500000000000000" pitchFamily="34" charset="-122"/>
                <a:cs typeface="+mn-cs"/>
              </a:rPr>
              <a:t>诊断为职业病</a:t>
            </a:r>
          </a:p>
        </p:txBody>
      </p:sp>
      <p:sp>
        <p:nvSpPr>
          <p:cNvPr id="102410" name="Rectangle 10"/>
          <p:cNvSpPr>
            <a:spLocks noChangeArrowheads="1"/>
          </p:cNvSpPr>
          <p:nvPr/>
        </p:nvSpPr>
        <p:spPr bwMode="auto">
          <a:xfrm>
            <a:off x="1393339" y="3649666"/>
            <a:ext cx="4716565" cy="5413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u="none" strike="noStrike" kern="1200" cap="none" spc="0" normalizeH="0" baseline="0" noProof="0" dirty="0" smtClean="0">
                <a:ln>
                  <a:noFill/>
                </a:ln>
                <a:solidFill>
                  <a:prstClr val="black"/>
                </a:solidFill>
                <a:effectLst/>
                <a:uLnTx/>
                <a:uFillTx/>
                <a:latin typeface="思源黑体" panose="020B0500000000000000" pitchFamily="34" charset="-122"/>
                <a:ea typeface="思源黑体" panose="020B0500000000000000" pitchFamily="34" charset="-122"/>
                <a:cs typeface="+mn-cs"/>
              </a:rPr>
              <a:t>申请工伤认定</a:t>
            </a:r>
            <a:r>
              <a:rPr kumimoji="0" lang="en-US" altLang="zh-CN" sz="2800" u="none" strike="noStrike" kern="1200" cap="none" spc="0" normalizeH="0" baseline="0" noProof="0" dirty="0" smtClean="0">
                <a:ln>
                  <a:noFill/>
                </a:ln>
                <a:solidFill>
                  <a:prstClr val="black"/>
                </a:solidFill>
                <a:effectLst/>
                <a:uLnTx/>
                <a:uFillTx/>
                <a:latin typeface="思源黑体" panose="020B0500000000000000" pitchFamily="34" charset="-122"/>
                <a:ea typeface="思源黑体" panose="020B0500000000000000" pitchFamily="34" charset="-122"/>
                <a:cs typeface="+mn-cs"/>
              </a:rPr>
              <a:t>,</a:t>
            </a:r>
            <a:r>
              <a:rPr kumimoji="0" lang="zh-CN" altLang="en-US" sz="2800" u="none" strike="noStrike" kern="1200" cap="none" spc="0" normalizeH="0" baseline="0" noProof="0" dirty="0" smtClean="0">
                <a:ln>
                  <a:noFill/>
                </a:ln>
                <a:solidFill>
                  <a:prstClr val="black"/>
                </a:solidFill>
                <a:effectLst/>
                <a:uLnTx/>
                <a:uFillTx/>
                <a:latin typeface="思源黑体" panose="020B0500000000000000" pitchFamily="34" charset="-122"/>
                <a:ea typeface="思源黑体" panose="020B0500000000000000" pitchFamily="34" charset="-122"/>
                <a:cs typeface="+mn-cs"/>
              </a:rPr>
              <a:t>评定伤残等级</a:t>
            </a:r>
          </a:p>
        </p:txBody>
      </p:sp>
      <p:sp>
        <p:nvSpPr>
          <p:cNvPr id="102411" name="Rectangle 11"/>
          <p:cNvSpPr>
            <a:spLocks noChangeArrowheads="1"/>
          </p:cNvSpPr>
          <p:nvPr/>
        </p:nvSpPr>
        <p:spPr bwMode="auto">
          <a:xfrm>
            <a:off x="4585444" y="4693803"/>
            <a:ext cx="3307710" cy="52466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u="none" strike="noStrike" kern="1200" cap="none" spc="0" normalizeH="0" baseline="0" noProof="0" dirty="0" smtClean="0">
                <a:ln>
                  <a:noFill/>
                </a:ln>
                <a:solidFill>
                  <a:prstClr val="black"/>
                </a:solidFill>
                <a:effectLst/>
                <a:uLnTx/>
                <a:uFillTx/>
                <a:latin typeface="思源黑体" panose="020B0500000000000000" pitchFamily="34" charset="-122"/>
                <a:ea typeface="思源黑体" panose="020B0500000000000000" pitchFamily="34" charset="-122"/>
                <a:cs typeface="+mn-cs"/>
              </a:rPr>
              <a:t>申请劳动能力鉴定</a:t>
            </a:r>
          </a:p>
        </p:txBody>
      </p:sp>
      <p:sp>
        <p:nvSpPr>
          <p:cNvPr id="102412" name="Rectangle 12"/>
          <p:cNvSpPr>
            <a:spLocks noChangeArrowheads="1"/>
          </p:cNvSpPr>
          <p:nvPr/>
        </p:nvSpPr>
        <p:spPr bwMode="auto">
          <a:xfrm>
            <a:off x="4143834" y="5563840"/>
            <a:ext cx="4417911" cy="57535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u="none" strike="noStrike" kern="1200" cap="none" spc="0" normalizeH="0" baseline="0" noProof="0" dirty="0" smtClean="0">
                <a:ln>
                  <a:noFill/>
                </a:ln>
                <a:solidFill>
                  <a:prstClr val="black"/>
                </a:solidFill>
                <a:effectLst/>
                <a:uLnTx/>
                <a:uFillTx/>
                <a:latin typeface="思源黑体" panose="020B0500000000000000" pitchFamily="34" charset="-122"/>
                <a:ea typeface="思源黑体" panose="020B0500000000000000" pitchFamily="34" charset="-122"/>
                <a:cs typeface="+mn-cs"/>
              </a:rPr>
              <a:t>赔偿（按照工伤规定处理）</a:t>
            </a:r>
          </a:p>
        </p:txBody>
      </p:sp>
      <p:sp>
        <p:nvSpPr>
          <p:cNvPr id="102413" name="Rectangle 13"/>
          <p:cNvSpPr>
            <a:spLocks noChangeArrowheads="1"/>
          </p:cNvSpPr>
          <p:nvPr/>
        </p:nvSpPr>
        <p:spPr bwMode="auto">
          <a:xfrm>
            <a:off x="6766286" y="2650905"/>
            <a:ext cx="2739512" cy="607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u="none" strike="noStrike" kern="1200" cap="none" spc="0" normalizeH="0" baseline="0" noProof="0" dirty="0" smtClean="0">
                <a:ln>
                  <a:noFill/>
                </a:ln>
                <a:solidFill>
                  <a:prstClr val="black"/>
                </a:solidFill>
                <a:effectLst/>
                <a:uLnTx/>
                <a:uFillTx/>
                <a:latin typeface="思源黑体" panose="020B0500000000000000" pitchFamily="34" charset="-122"/>
                <a:ea typeface="思源黑体" panose="020B0500000000000000" pitchFamily="34" charset="-122"/>
                <a:cs typeface="+mn-cs"/>
              </a:rPr>
              <a:t>诊断不是职业病</a:t>
            </a:r>
          </a:p>
        </p:txBody>
      </p:sp>
      <p:sp>
        <p:nvSpPr>
          <p:cNvPr id="102414" name="Rectangle 14"/>
          <p:cNvSpPr>
            <a:spLocks noChangeArrowheads="1"/>
          </p:cNvSpPr>
          <p:nvPr/>
        </p:nvSpPr>
        <p:spPr bwMode="auto">
          <a:xfrm>
            <a:off x="6632603" y="3659547"/>
            <a:ext cx="3528088" cy="54374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u="none" strike="noStrike" kern="1200" cap="none" spc="0" normalizeH="0" baseline="0" noProof="0" dirty="0" smtClean="0">
                <a:ln>
                  <a:noFill/>
                </a:ln>
                <a:solidFill>
                  <a:prstClr val="black"/>
                </a:solidFill>
                <a:effectLst/>
                <a:uLnTx/>
                <a:uFillTx/>
                <a:latin typeface="思源黑体" panose="020B0500000000000000" pitchFamily="34" charset="-122"/>
                <a:ea typeface="思源黑体" panose="020B0500000000000000" pitchFamily="34" charset="-122"/>
                <a:cs typeface="+mn-cs"/>
              </a:rPr>
              <a:t>按非工伤或患病处理</a:t>
            </a:r>
          </a:p>
        </p:txBody>
      </p:sp>
      <p:sp>
        <p:nvSpPr>
          <p:cNvPr id="102415" name="AutoShape 15"/>
          <p:cNvSpPr>
            <a:spLocks noChangeArrowheads="1"/>
          </p:cNvSpPr>
          <p:nvPr/>
        </p:nvSpPr>
        <p:spPr bwMode="auto">
          <a:xfrm>
            <a:off x="4137385" y="2380245"/>
            <a:ext cx="485775" cy="2159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anose="05000000000000000000" pitchFamily="2" charset="2"/>
              <a:buNone/>
              <a:tabLst/>
              <a:defRPr/>
            </a:pPr>
            <a:endParaRPr kumimoji="0" lang="zh-CN" altLang="en-US" sz="2000" u="none" strike="noStrike" kern="1200" cap="none" spc="0" normalizeH="0" baseline="0" noProof="0" dirty="0" smtClean="0">
              <a:ln>
                <a:noFill/>
              </a:ln>
              <a:solidFill>
                <a:srgbClr val="0000CC"/>
              </a:solidFill>
              <a:effectLst/>
              <a:uLnTx/>
              <a:uFillTx/>
              <a:latin typeface="思源黑体" panose="020B0500000000000000" pitchFamily="34" charset="-122"/>
              <a:ea typeface="思源黑体" panose="020B0500000000000000" pitchFamily="34" charset="-122"/>
              <a:cs typeface="+mn-cs"/>
            </a:endParaRPr>
          </a:p>
        </p:txBody>
      </p:sp>
      <p:sp>
        <p:nvSpPr>
          <p:cNvPr id="102416" name="AutoShape 16"/>
          <p:cNvSpPr>
            <a:spLocks noChangeArrowheads="1"/>
          </p:cNvSpPr>
          <p:nvPr/>
        </p:nvSpPr>
        <p:spPr bwMode="auto">
          <a:xfrm>
            <a:off x="7450497" y="2380245"/>
            <a:ext cx="485775" cy="2159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anose="05000000000000000000" pitchFamily="2" charset="2"/>
              <a:buNone/>
              <a:tabLst/>
              <a:defRPr/>
            </a:pPr>
            <a:endParaRPr kumimoji="0" lang="zh-CN" altLang="en-US" sz="2000" u="none" strike="noStrike" kern="1200" cap="none" spc="0" normalizeH="0" baseline="0" noProof="0" dirty="0" smtClean="0">
              <a:ln>
                <a:noFill/>
              </a:ln>
              <a:solidFill>
                <a:srgbClr val="0000CC"/>
              </a:solidFill>
              <a:effectLst/>
              <a:uLnTx/>
              <a:uFillTx/>
              <a:latin typeface="思源黑体" panose="020B0500000000000000" pitchFamily="34" charset="-122"/>
              <a:ea typeface="思源黑体" panose="020B0500000000000000" pitchFamily="34" charset="-122"/>
              <a:cs typeface="+mn-cs"/>
            </a:endParaRPr>
          </a:p>
        </p:txBody>
      </p:sp>
      <p:sp>
        <p:nvSpPr>
          <p:cNvPr id="102417" name="AutoShape 17"/>
          <p:cNvSpPr>
            <a:spLocks noChangeArrowheads="1"/>
          </p:cNvSpPr>
          <p:nvPr/>
        </p:nvSpPr>
        <p:spPr bwMode="auto">
          <a:xfrm>
            <a:off x="3410207" y="3325379"/>
            <a:ext cx="485775" cy="2667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anose="05000000000000000000" pitchFamily="2" charset="2"/>
              <a:buNone/>
              <a:tabLst/>
              <a:defRPr/>
            </a:pPr>
            <a:endParaRPr kumimoji="0" lang="zh-CN" altLang="en-US" sz="2000" u="none" strike="noStrike" kern="1200" cap="none" spc="0" normalizeH="0" baseline="0" noProof="0" dirty="0" smtClean="0">
              <a:ln>
                <a:noFill/>
              </a:ln>
              <a:solidFill>
                <a:srgbClr val="0000CC"/>
              </a:solidFill>
              <a:effectLst/>
              <a:uLnTx/>
              <a:uFillTx/>
              <a:latin typeface="思源黑体" panose="020B0500000000000000" pitchFamily="34" charset="-122"/>
              <a:ea typeface="思源黑体" panose="020B0500000000000000" pitchFamily="34" charset="-122"/>
              <a:cs typeface="+mn-cs"/>
            </a:endParaRPr>
          </a:p>
        </p:txBody>
      </p:sp>
      <p:sp>
        <p:nvSpPr>
          <p:cNvPr id="102418" name="AutoShape 18"/>
          <p:cNvSpPr>
            <a:spLocks noChangeArrowheads="1"/>
          </p:cNvSpPr>
          <p:nvPr/>
        </p:nvSpPr>
        <p:spPr bwMode="auto">
          <a:xfrm>
            <a:off x="7893154" y="3326738"/>
            <a:ext cx="485775" cy="249417"/>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anose="05000000000000000000" pitchFamily="2" charset="2"/>
              <a:buNone/>
              <a:tabLst/>
              <a:defRPr/>
            </a:pPr>
            <a:endParaRPr kumimoji="0" lang="zh-CN" altLang="en-US" sz="2000" u="none" strike="noStrike" kern="1200" cap="none" spc="0" normalizeH="0" baseline="0" noProof="0" dirty="0" smtClean="0">
              <a:ln>
                <a:noFill/>
              </a:ln>
              <a:solidFill>
                <a:srgbClr val="0000CC"/>
              </a:solidFill>
              <a:effectLst/>
              <a:uLnTx/>
              <a:uFillTx/>
              <a:latin typeface="思源黑体" panose="020B0500000000000000" pitchFamily="34" charset="-122"/>
              <a:ea typeface="思源黑体" panose="020B0500000000000000" pitchFamily="34" charset="-122"/>
              <a:cs typeface="+mn-cs"/>
            </a:endParaRPr>
          </a:p>
        </p:txBody>
      </p:sp>
      <p:sp>
        <p:nvSpPr>
          <p:cNvPr id="102419" name="AutoShape 19"/>
          <p:cNvSpPr>
            <a:spLocks noChangeArrowheads="1"/>
          </p:cNvSpPr>
          <p:nvPr/>
        </p:nvSpPr>
        <p:spPr bwMode="auto">
          <a:xfrm>
            <a:off x="6109904" y="4320740"/>
            <a:ext cx="485775" cy="288925"/>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anose="05000000000000000000" pitchFamily="2" charset="2"/>
              <a:buNone/>
              <a:tabLst/>
              <a:defRPr/>
            </a:pPr>
            <a:endParaRPr kumimoji="0" lang="zh-CN" altLang="en-US" sz="2000" u="none" strike="noStrike" kern="1200" cap="none" spc="0" normalizeH="0" baseline="0" noProof="0" dirty="0" smtClean="0">
              <a:ln>
                <a:noFill/>
              </a:ln>
              <a:solidFill>
                <a:srgbClr val="0000CC"/>
              </a:solidFill>
              <a:effectLst/>
              <a:uLnTx/>
              <a:uFillTx/>
              <a:latin typeface="思源黑体" panose="020B0500000000000000" pitchFamily="34" charset="-122"/>
              <a:ea typeface="思源黑体" panose="020B0500000000000000" pitchFamily="34" charset="-122"/>
              <a:cs typeface="+mn-cs"/>
            </a:endParaRPr>
          </a:p>
        </p:txBody>
      </p:sp>
      <p:sp>
        <p:nvSpPr>
          <p:cNvPr id="102420" name="AutoShape 20"/>
          <p:cNvSpPr>
            <a:spLocks noChangeArrowheads="1"/>
          </p:cNvSpPr>
          <p:nvPr/>
        </p:nvSpPr>
        <p:spPr bwMode="auto">
          <a:xfrm>
            <a:off x="6109903" y="5297142"/>
            <a:ext cx="485775" cy="20955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anose="05000000000000000000" pitchFamily="2" charset="2"/>
              <a:buNone/>
              <a:tabLst/>
              <a:defRPr/>
            </a:pPr>
            <a:endParaRPr kumimoji="0" lang="zh-CN" altLang="en-US" sz="2000" u="none" strike="noStrike" kern="1200" cap="none" spc="0" normalizeH="0" baseline="0" noProof="0" dirty="0" smtClean="0">
              <a:ln>
                <a:noFill/>
              </a:ln>
              <a:solidFill>
                <a:srgbClr val="0000CC"/>
              </a:solidFill>
              <a:effectLst/>
              <a:uLnTx/>
              <a:uFillTx/>
              <a:latin typeface="思源黑体" panose="020B0500000000000000" pitchFamily="34" charset="-122"/>
              <a:ea typeface="思源黑体" panose="020B0500000000000000" pitchFamily="34" charset="-122"/>
              <a:cs typeface="+mn-cs"/>
            </a:endParaRPr>
          </a:p>
        </p:txBody>
      </p:sp>
    </p:spTree>
    <p:extLst>
      <p:ext uri="{BB962C8B-B14F-4D97-AF65-F5344CB8AC3E}">
        <p14:creationId xmlns:p14="http://schemas.microsoft.com/office/powerpoint/2010/main" val="365694251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3" name="Rectangle 3"/>
          <p:cNvSpPr>
            <a:spLocks noGrp="1" noChangeArrowheads="1"/>
          </p:cNvSpPr>
          <p:nvPr>
            <p:ph idx="1"/>
          </p:nvPr>
        </p:nvSpPr>
        <p:spPr>
          <a:xfrm>
            <a:off x="823452" y="821532"/>
            <a:ext cx="10515600" cy="4351338"/>
          </a:xfrm>
        </p:spPr>
        <p:txBody>
          <a:bodyPr>
            <a:noAutofit/>
          </a:bodyPr>
          <a:lstStyle/>
          <a:p>
            <a:pPr>
              <a:lnSpc>
                <a:spcPct val="250000"/>
              </a:lnSpc>
              <a:buFontTx/>
              <a:buNone/>
            </a:pPr>
            <a:r>
              <a:rPr lang="en-US" altLang="zh-CN" sz="2000" dirty="0">
                <a:ea typeface="思源黑体" panose="020B0500000000000000" pitchFamily="34" charset="-122"/>
              </a:rPr>
              <a:t>           </a:t>
            </a:r>
            <a:r>
              <a:rPr lang="en-US" altLang="zh-CN" sz="2000" dirty="0" smtClean="0">
                <a:ea typeface="思源黑体" panose="020B0500000000000000" pitchFamily="34" charset="-122"/>
              </a:rPr>
              <a:t>  </a:t>
            </a:r>
            <a:r>
              <a:rPr lang="zh-CN" altLang="en-US" sz="2000" dirty="0" smtClean="0">
                <a:ea typeface="思源黑体" panose="020B0500000000000000" pitchFamily="34" charset="-122"/>
              </a:rPr>
              <a:t>劳动者</a:t>
            </a:r>
            <a:r>
              <a:rPr lang="zh-CN" altLang="en-US" sz="2000" dirty="0">
                <a:ea typeface="思源黑体" panose="020B0500000000000000" pitchFamily="34" charset="-122"/>
              </a:rPr>
              <a:t>如果怀疑所得的疾病为职业病，应当及时到当地卫生部门批准的职业病诊断机构进行职业病诊断。对诊断结论有异议的，可以在</a:t>
            </a:r>
            <a:r>
              <a:rPr lang="en-US" altLang="zh-CN" sz="2000" dirty="0">
                <a:ea typeface="思源黑体" panose="020B0500000000000000" pitchFamily="34" charset="-122"/>
              </a:rPr>
              <a:t>30</a:t>
            </a:r>
            <a:r>
              <a:rPr lang="zh-CN" altLang="en-US" sz="2000" dirty="0">
                <a:ea typeface="思源黑体" panose="020B0500000000000000" pitchFamily="34" charset="-122"/>
              </a:rPr>
              <a:t>日内到市级卫生行政部门申请职业病诊断鉴定，鉴定后仍有异议的，可以在</a:t>
            </a:r>
            <a:r>
              <a:rPr lang="en-US" altLang="zh-CN" sz="2000" dirty="0">
                <a:ea typeface="思源黑体" panose="020B0500000000000000" pitchFamily="34" charset="-122"/>
              </a:rPr>
              <a:t>15</a:t>
            </a:r>
            <a:r>
              <a:rPr lang="zh-CN" altLang="en-US" sz="2000" dirty="0">
                <a:ea typeface="思源黑体" panose="020B0500000000000000" pitchFamily="34" charset="-122"/>
              </a:rPr>
              <a:t>日内到省级卫生行政部门申请再鉴定。职业病诊断和鉴定按照</a:t>
            </a:r>
            <a:r>
              <a:rPr lang="en-US" altLang="zh-CN" sz="2000" dirty="0">
                <a:ea typeface="思源黑体" panose="020B0500000000000000" pitchFamily="34" charset="-122"/>
              </a:rPr>
              <a:t>《</a:t>
            </a:r>
            <a:r>
              <a:rPr lang="zh-CN" altLang="en-US" sz="2000" dirty="0">
                <a:ea typeface="思源黑体" panose="020B0500000000000000" pitchFamily="34" charset="-122"/>
              </a:rPr>
              <a:t>职业病诊断与鉴定管理办法</a:t>
            </a:r>
            <a:r>
              <a:rPr lang="en-US" altLang="zh-CN" sz="2000" dirty="0">
                <a:ea typeface="思源黑体" panose="020B0500000000000000" pitchFamily="34" charset="-122"/>
              </a:rPr>
              <a:t>》</a:t>
            </a:r>
            <a:r>
              <a:rPr lang="zh-CN" altLang="en-US" sz="2000" dirty="0">
                <a:ea typeface="思源黑体" panose="020B0500000000000000" pitchFamily="34" charset="-122"/>
              </a:rPr>
              <a:t>执行。诊断为职业病的，应到当地劳动保障部门申请伤残等级，并与所在单位联系，依法享有职业病治疗、康复以及赔偿等待遇。用人单位不履行赔偿义务的，劳动者可以到当地劳动保障部门投诉，也可以向人民法院起诉。</a:t>
            </a:r>
          </a:p>
        </p:txBody>
      </p:sp>
      <p:sp>
        <p:nvSpPr>
          <p:cNvPr id="92164" name="Rectangle 4"/>
          <p:cNvSpPr>
            <a:spLocks noChangeArrowheads="1"/>
          </p:cNvSpPr>
          <p:nvPr/>
        </p:nvSpPr>
        <p:spPr bwMode="auto">
          <a:xfrm>
            <a:off x="3000376" y="2997201"/>
            <a:ext cx="7199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zh-CN" sz="2800" u="none" strike="noStrike" kern="1200" cap="none" spc="0" normalizeH="0" baseline="0" noProof="0" dirty="0" smtClean="0">
              <a:ln>
                <a:noFill/>
              </a:ln>
              <a:solidFill>
                <a:srgbClr val="000099"/>
              </a:solidFill>
              <a:effectLst/>
              <a:uLnTx/>
              <a:uFillTx/>
              <a:latin typeface="思源黑体" panose="020B0500000000000000" pitchFamily="34" charset="-122"/>
              <a:ea typeface="思源黑体" panose="020B0500000000000000" pitchFamily="34" charset="-122"/>
              <a:cs typeface="+mn-cs"/>
            </a:endParaRPr>
          </a:p>
        </p:txBody>
      </p:sp>
    </p:spTree>
    <p:extLst>
      <p:ext uri="{BB962C8B-B14F-4D97-AF65-F5344CB8AC3E}">
        <p14:creationId xmlns:p14="http://schemas.microsoft.com/office/powerpoint/2010/main" val="361002190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元旦创意2021数字蓝色发光数字原创插画素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498258" y="5412658"/>
            <a:ext cx="3185652" cy="516194"/>
          </a:xfrm>
          <a:prstGeom prst="rect">
            <a:avLst/>
          </a:prstGeom>
          <a:solidFill>
            <a:srgbClr val="192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401097" y="1917290"/>
            <a:ext cx="9497961" cy="3170904"/>
          </a:xfrm>
          <a:prstGeom prst="rect">
            <a:avLst/>
          </a:prstGeom>
          <a:solidFill>
            <a:srgbClr val="23DDE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Rectangle 2"/>
          <p:cNvSpPr>
            <a:spLocks noGrp="1" noChangeArrowheads="1"/>
          </p:cNvSpPr>
          <p:nvPr>
            <p:ph type="ctrTitle"/>
          </p:nvPr>
        </p:nvSpPr>
        <p:spPr>
          <a:xfrm>
            <a:off x="1981199" y="2550242"/>
            <a:ext cx="8229600" cy="1905000"/>
          </a:xfrm>
        </p:spPr>
        <p:txBody>
          <a:bodyPr anchor="ctr"/>
          <a:lstStyle/>
          <a:p>
            <a:r>
              <a:rPr lang="zh-CN" altLang="en-US" sz="10800" dirty="0">
                <a:solidFill>
                  <a:srgbClr val="1A2545"/>
                </a:solidFill>
                <a:latin typeface="Aa炒面筋" panose="02010600010101010101" pitchFamily="2" charset="-122"/>
                <a:ea typeface="Aa炒面筋" panose="02010600010101010101" pitchFamily="2" charset="-122"/>
              </a:rPr>
              <a:t>职业病预防</a:t>
            </a:r>
          </a:p>
        </p:txBody>
      </p:sp>
      <p:sp>
        <p:nvSpPr>
          <p:cNvPr id="3" name="矩形 2"/>
          <p:cNvSpPr/>
          <p:nvPr/>
        </p:nvSpPr>
        <p:spPr>
          <a:xfrm>
            <a:off x="4881716" y="4844845"/>
            <a:ext cx="2418735" cy="486697"/>
          </a:xfrm>
          <a:prstGeom prst="rect">
            <a:avLst/>
          </a:prstGeom>
          <a:solidFill>
            <a:srgbClr val="23DDE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1A2545"/>
                </a:solidFill>
                <a:latin typeface="Aa炒面筋" panose="02010600010101010101" pitchFamily="2" charset="-122"/>
                <a:ea typeface="Aa炒面筋" panose="02010600010101010101" pitchFamily="2" charset="-122"/>
              </a:rPr>
              <a:t>演讲</a:t>
            </a:r>
            <a:r>
              <a:rPr lang="zh-CN" altLang="en-US" sz="2400" dirty="0" smtClean="0">
                <a:solidFill>
                  <a:srgbClr val="1A2545"/>
                </a:solidFill>
                <a:latin typeface="Aa炒面筋" panose="02010600010101010101" pitchFamily="2" charset="-122"/>
                <a:ea typeface="Aa炒面筋" panose="02010600010101010101" pitchFamily="2" charset="-122"/>
              </a:rPr>
              <a:t>人：</a:t>
            </a:r>
            <a:r>
              <a:rPr lang="zh-CN" altLang="en-US" sz="2400" dirty="0" smtClean="0">
                <a:solidFill>
                  <a:srgbClr val="1A2545"/>
                </a:solidFill>
                <a:latin typeface="Aa炒面筋" panose="02010600010101010101" pitchFamily="2" charset="-122"/>
                <a:ea typeface="Aa炒面筋" panose="02010600010101010101" pitchFamily="2" charset="-122"/>
              </a:rPr>
              <a:t>小</a:t>
            </a:r>
            <a:r>
              <a:rPr lang="en-US" altLang="zh-CN" sz="2400" smtClean="0">
                <a:solidFill>
                  <a:srgbClr val="1A2545"/>
                </a:solidFill>
                <a:latin typeface="Aa炒面筋" panose="02010600010101010101" pitchFamily="2" charset="-122"/>
                <a:ea typeface="Aa炒面筋" panose="02010600010101010101" pitchFamily="2" charset="-122"/>
              </a:rPr>
              <a:t>1</a:t>
            </a:r>
            <a:r>
              <a:rPr lang="zh-CN" altLang="en-US" sz="2400" smtClean="0">
                <a:solidFill>
                  <a:srgbClr val="1A2545"/>
                </a:solidFill>
                <a:latin typeface="Aa炒面筋" panose="02010600010101010101" pitchFamily="2" charset="-122"/>
                <a:ea typeface="Aa炒面筋" panose="02010600010101010101" pitchFamily="2" charset="-122"/>
              </a:rPr>
              <a:t>知</a:t>
            </a:r>
            <a:endParaRPr lang="zh-CN" altLang="en-US" sz="2400" dirty="0">
              <a:solidFill>
                <a:srgbClr val="1A2545"/>
              </a:solidFill>
              <a:latin typeface="Aa炒面筋" panose="02010600010101010101" pitchFamily="2" charset="-122"/>
              <a:ea typeface="Aa炒面筋" panose="02010600010101010101" pitchFamily="2" charset="-122"/>
            </a:endParaRPr>
          </a:p>
        </p:txBody>
      </p:sp>
    </p:spTree>
    <p:extLst>
      <p:ext uri="{BB962C8B-B14F-4D97-AF65-F5344CB8AC3E}">
        <p14:creationId xmlns:p14="http://schemas.microsoft.com/office/powerpoint/2010/main" val="437961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元旦创意2021数字蓝色发光数字原创插画素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340669" y="1843548"/>
            <a:ext cx="9497961" cy="3170904"/>
          </a:xfrm>
          <a:prstGeom prst="rect">
            <a:avLst/>
          </a:prstGeom>
          <a:solidFill>
            <a:srgbClr val="D5F9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38200" y="1843548"/>
            <a:ext cx="10515600" cy="2852737"/>
          </a:xfrm>
        </p:spPr>
        <p:txBody>
          <a:bodyPr/>
          <a:lstStyle/>
          <a:p>
            <a:pPr algn="ctr"/>
            <a:r>
              <a:rPr lang="zh-CN" altLang="en-US" dirty="0">
                <a:ea typeface="思源黑体" panose="020B0500000000000000" pitchFamily="34" charset="-122"/>
              </a:rPr>
              <a:t>什么是职业病</a:t>
            </a:r>
            <a:br>
              <a:rPr lang="zh-CN" altLang="en-US" dirty="0">
                <a:ea typeface="思源黑体" panose="020B0500000000000000" pitchFamily="34" charset="-122"/>
              </a:rPr>
            </a:br>
            <a:endParaRPr lang="zh-CN" altLang="en-US" dirty="0">
              <a:ea typeface="思源黑体" panose="020B0500000000000000" pitchFamily="34" charset="-122"/>
            </a:endParaRPr>
          </a:p>
        </p:txBody>
      </p:sp>
      <p:sp>
        <p:nvSpPr>
          <p:cNvPr id="6" name="矩形 5"/>
          <p:cNvSpPr/>
          <p:nvPr/>
        </p:nvSpPr>
        <p:spPr>
          <a:xfrm>
            <a:off x="4498258" y="5412658"/>
            <a:ext cx="3185652" cy="516194"/>
          </a:xfrm>
          <a:prstGeom prst="rect">
            <a:avLst/>
          </a:prstGeom>
          <a:solidFill>
            <a:srgbClr val="192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3970338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838200" y="379873"/>
            <a:ext cx="10515600" cy="1325563"/>
          </a:xfrm>
        </p:spPr>
        <p:txBody>
          <a:bodyPr>
            <a:normAutofit/>
          </a:bodyPr>
          <a:lstStyle/>
          <a:p>
            <a:pPr algn="ctr"/>
            <a:r>
              <a:rPr lang="zh-CN" altLang="en-US" dirty="0" smtClean="0">
                <a:ea typeface="思源黑体" panose="020B0500000000000000" pitchFamily="34" charset="-122"/>
              </a:rPr>
              <a:t>职业病</a:t>
            </a:r>
            <a:r>
              <a:rPr lang="zh-CN" altLang="en-US" dirty="0">
                <a:ea typeface="思源黑体" panose="020B0500000000000000" pitchFamily="34" charset="-122"/>
              </a:rPr>
              <a:t>的定义</a:t>
            </a:r>
          </a:p>
        </p:txBody>
      </p:sp>
      <p:sp>
        <p:nvSpPr>
          <p:cNvPr id="54275" name="Rectangle 3"/>
          <p:cNvSpPr>
            <a:spLocks noGrp="1" noChangeArrowheads="1"/>
          </p:cNvSpPr>
          <p:nvPr>
            <p:ph idx="1"/>
          </p:nvPr>
        </p:nvSpPr>
        <p:spPr>
          <a:xfrm>
            <a:off x="838200" y="1705436"/>
            <a:ext cx="10515600" cy="4351338"/>
          </a:xfrm>
        </p:spPr>
        <p:txBody>
          <a:bodyPr>
            <a:noAutofit/>
          </a:bodyPr>
          <a:lstStyle/>
          <a:p>
            <a:pPr>
              <a:lnSpc>
                <a:spcPct val="200000"/>
              </a:lnSpc>
            </a:pPr>
            <a:r>
              <a:rPr lang="zh-CN" altLang="en-US" sz="2400" dirty="0">
                <a:ea typeface="思源黑体" panose="020B0500000000000000" pitchFamily="34" charset="-122"/>
              </a:rPr>
              <a:t>企业、事业单位和个体经济组织的劳动者在职业活动中，因接触粉尘、放射性物质和其他有毒、有害物质等因素而引起的疾病。</a:t>
            </a:r>
          </a:p>
          <a:p>
            <a:pPr>
              <a:lnSpc>
                <a:spcPct val="200000"/>
              </a:lnSpc>
              <a:buFontTx/>
              <a:buNone/>
            </a:pPr>
            <a:endParaRPr lang="zh-CN" altLang="en-US" sz="2400" dirty="0">
              <a:ea typeface="思源黑体" panose="020B0500000000000000" pitchFamily="34" charset="-122"/>
            </a:endParaRPr>
          </a:p>
          <a:p>
            <a:pPr>
              <a:lnSpc>
                <a:spcPct val="200000"/>
              </a:lnSpc>
            </a:pPr>
            <a:r>
              <a:rPr lang="zh-CN" altLang="en-US" sz="2400" dirty="0">
                <a:ea typeface="思源黑体" panose="020B0500000000000000" pitchFamily="34" charset="-122"/>
              </a:rPr>
              <a:t>职业病必须是列在</a:t>
            </a:r>
            <a:r>
              <a:rPr lang="en-US" altLang="zh-CN" sz="2400" dirty="0">
                <a:ea typeface="思源黑体" panose="020B0500000000000000" pitchFamily="34" charset="-122"/>
              </a:rPr>
              <a:t>《</a:t>
            </a:r>
            <a:r>
              <a:rPr lang="zh-CN" altLang="en-US" sz="2400" dirty="0">
                <a:ea typeface="思源黑体" panose="020B0500000000000000" pitchFamily="34" charset="-122"/>
              </a:rPr>
              <a:t>职业病目录</a:t>
            </a:r>
            <a:r>
              <a:rPr lang="en-US" altLang="zh-CN" sz="2400" dirty="0">
                <a:ea typeface="思源黑体" panose="020B0500000000000000" pitchFamily="34" charset="-122"/>
              </a:rPr>
              <a:t>》</a:t>
            </a:r>
            <a:r>
              <a:rPr lang="zh-CN" altLang="en-US" sz="2400" dirty="0">
                <a:ea typeface="思源黑体" panose="020B0500000000000000" pitchFamily="34" charset="-122"/>
              </a:rPr>
              <a:t>中，有明确的职业相关关系，按照职业病诊断标准，由法定职业病诊断机构明确诊断的疾病。</a:t>
            </a:r>
          </a:p>
          <a:p>
            <a:pPr>
              <a:lnSpc>
                <a:spcPct val="200000"/>
              </a:lnSpc>
              <a:buFontTx/>
              <a:buNone/>
            </a:pPr>
            <a:r>
              <a:rPr lang="zh-CN" altLang="en-US" sz="2400" dirty="0" smtClean="0">
                <a:ea typeface="思源黑体" panose="020B0500000000000000" pitchFamily="34" charset="-122"/>
              </a:rPr>
              <a:t>                                                           </a:t>
            </a:r>
            <a:r>
              <a:rPr lang="zh-CN" altLang="en-US" sz="2400" dirty="0">
                <a:ea typeface="思源黑体" panose="020B0500000000000000" pitchFamily="34" charset="-122"/>
              </a:rPr>
              <a:t/>
            </a:r>
            <a:br>
              <a:rPr lang="zh-CN" altLang="en-US" sz="2400" dirty="0">
                <a:ea typeface="思源黑体" panose="020B0500000000000000" pitchFamily="34" charset="-122"/>
              </a:rPr>
            </a:br>
            <a:r>
              <a:rPr lang="zh-CN" altLang="en-US" sz="2400" dirty="0">
                <a:ea typeface="思源黑体" panose="020B0500000000000000" pitchFamily="34" charset="-122"/>
              </a:rPr>
              <a:t>  </a:t>
            </a:r>
          </a:p>
          <a:p>
            <a:pPr lvl="1">
              <a:lnSpc>
                <a:spcPct val="200000"/>
              </a:lnSpc>
            </a:pPr>
            <a:endParaRPr lang="en-US" altLang="zh-CN" sz="2800" dirty="0">
              <a:ea typeface="思源黑体" panose="020B0500000000000000" pitchFamily="34" charset="-122"/>
            </a:endParaRPr>
          </a:p>
        </p:txBody>
      </p:sp>
    </p:spTree>
    <p:extLst>
      <p:ext uri="{BB962C8B-B14F-4D97-AF65-F5344CB8AC3E}">
        <p14:creationId xmlns:p14="http://schemas.microsoft.com/office/powerpoint/2010/main" val="154456623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2000"/>
                                        <p:tgtEl>
                                          <p:spTgt spid="54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5">
                                            <p:txEl>
                                              <p:pRg st="0" end="0"/>
                                            </p:txEl>
                                          </p:spTgt>
                                        </p:tgtEl>
                                        <p:attrNameLst>
                                          <p:attrName>style.visibility</p:attrName>
                                        </p:attrNameLst>
                                      </p:cBhvr>
                                      <p:to>
                                        <p:strVal val="visible"/>
                                      </p:to>
                                    </p:set>
                                    <p:animEffect transition="in" filter="fade">
                                      <p:cBhvr>
                                        <p:cTn id="12" dur="2000"/>
                                        <p:tgtEl>
                                          <p:spTgt spid="542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fade">
                                      <p:cBhvr>
                                        <p:cTn id="17" dur="2000"/>
                                        <p:tgtEl>
                                          <p:spTgt spid="542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275">
                                            <p:txEl>
                                              <p:pRg st="3" end="3"/>
                                            </p:txEl>
                                          </p:spTgt>
                                        </p:tgtEl>
                                        <p:attrNameLst>
                                          <p:attrName>style.visibility</p:attrName>
                                        </p:attrNameLst>
                                      </p:cBhvr>
                                      <p:to>
                                        <p:strVal val="visible"/>
                                      </p:to>
                                    </p:set>
                                    <p:animEffect transition="in" filter="fade">
                                      <p:cBhvr>
                                        <p:cTn id="22" dur="20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元旦创意2021数字蓝色发光数字原创插画素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340669" y="1843548"/>
            <a:ext cx="9497961" cy="3170904"/>
          </a:xfrm>
          <a:prstGeom prst="rect">
            <a:avLst/>
          </a:prstGeom>
          <a:solidFill>
            <a:srgbClr val="D5F9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38200" y="1843548"/>
            <a:ext cx="10515600" cy="2852737"/>
          </a:xfrm>
        </p:spPr>
        <p:txBody>
          <a:bodyPr/>
          <a:lstStyle/>
          <a:p>
            <a:pPr algn="ctr"/>
            <a:r>
              <a:rPr lang="zh-CN" altLang="en-US" dirty="0"/>
              <a:t>常见的职业病及其症状</a:t>
            </a:r>
            <a:br>
              <a:rPr lang="zh-CN" altLang="en-US" dirty="0"/>
            </a:br>
            <a:endParaRPr lang="zh-CN" altLang="en-US" dirty="0">
              <a:ea typeface="思源黑体" panose="020B0500000000000000" pitchFamily="34" charset="-122"/>
            </a:endParaRPr>
          </a:p>
        </p:txBody>
      </p:sp>
      <p:sp>
        <p:nvSpPr>
          <p:cNvPr id="6" name="矩形 5"/>
          <p:cNvSpPr/>
          <p:nvPr/>
        </p:nvSpPr>
        <p:spPr>
          <a:xfrm>
            <a:off x="4498258" y="5412658"/>
            <a:ext cx="3185652" cy="516194"/>
          </a:xfrm>
          <a:prstGeom prst="rect">
            <a:avLst/>
          </a:prstGeom>
          <a:solidFill>
            <a:srgbClr val="192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3610456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838200" y="409370"/>
            <a:ext cx="10515600" cy="1325563"/>
          </a:xfrm>
        </p:spPr>
        <p:txBody>
          <a:bodyPr/>
          <a:lstStyle/>
          <a:p>
            <a:pPr algn="ctr"/>
            <a:r>
              <a:rPr lang="zh-CN" altLang="en-US" dirty="0">
                <a:ea typeface="思源黑体" panose="020B0500000000000000" pitchFamily="34" charset="-122"/>
              </a:rPr>
              <a:t>常见的职业病还有：</a:t>
            </a:r>
          </a:p>
        </p:txBody>
      </p:sp>
      <p:sp>
        <p:nvSpPr>
          <p:cNvPr id="73731" name="Rectangle 3"/>
          <p:cNvSpPr>
            <a:spLocks noGrp="1" noChangeArrowheads="1"/>
          </p:cNvSpPr>
          <p:nvPr>
            <p:ph idx="1"/>
          </p:nvPr>
        </p:nvSpPr>
        <p:spPr>
          <a:xfrm>
            <a:off x="1124564" y="1454713"/>
            <a:ext cx="9942871" cy="4495800"/>
          </a:xfrm>
          <a:ln>
            <a:noFill/>
            <a:miter lim="800000"/>
            <a:headEnd/>
            <a:tailEnd/>
          </a:ln>
        </p:spPr>
        <p:txBody>
          <a:bodyPr>
            <a:normAutofit/>
          </a:bodyPr>
          <a:lstStyle/>
          <a:p>
            <a:pPr>
              <a:lnSpc>
                <a:spcPct val="250000"/>
              </a:lnSpc>
              <a:buFontTx/>
              <a:buNone/>
            </a:pPr>
            <a:r>
              <a:rPr lang="zh-CN" altLang="en-US" sz="2400" dirty="0">
                <a:ea typeface="思源黑体" panose="020B0500000000000000" pitchFamily="34" charset="-122"/>
              </a:rPr>
              <a:t>听觉受损：</a:t>
            </a:r>
            <a:r>
              <a:rPr lang="zh-CN" altLang="en-US" sz="2000" dirty="0">
                <a:ea typeface="思源黑体" panose="020B0500000000000000" pitchFamily="34" charset="-122"/>
              </a:rPr>
              <a:t>长期在噪音环境工作而引起的耳朵不灵，如打桩工作等。</a:t>
            </a:r>
          </a:p>
          <a:p>
            <a:pPr>
              <a:lnSpc>
                <a:spcPct val="250000"/>
              </a:lnSpc>
              <a:buFontTx/>
              <a:buNone/>
            </a:pPr>
            <a:r>
              <a:rPr lang="zh-CN" altLang="en-US" sz="2400" dirty="0">
                <a:ea typeface="思源黑体" panose="020B0500000000000000" pitchFamily="34" charset="-122"/>
              </a:rPr>
              <a:t>症状：</a:t>
            </a:r>
            <a:r>
              <a:rPr lang="zh-CN" altLang="en-US" sz="2000" dirty="0">
                <a:ea typeface="思源黑体" panose="020B0500000000000000" pitchFamily="34" charset="-122"/>
              </a:rPr>
              <a:t>听力下降，头晕头痛，心悸，耳鸣，记忆力减退，易怒。肠胃功能紊乱。</a:t>
            </a:r>
          </a:p>
          <a:p>
            <a:pPr>
              <a:lnSpc>
                <a:spcPct val="250000"/>
              </a:lnSpc>
              <a:buFontTx/>
              <a:buNone/>
            </a:pPr>
            <a:r>
              <a:rPr lang="zh-CN" altLang="en-US" sz="2400" dirty="0">
                <a:ea typeface="思源黑体" panose="020B0500000000000000" pitchFamily="34" charset="-122"/>
              </a:rPr>
              <a:t>职业性放射性疾病：</a:t>
            </a:r>
            <a:r>
              <a:rPr lang="zh-CN" altLang="en-US" sz="2000" dirty="0">
                <a:ea typeface="思源黑体" panose="020B0500000000000000" pitchFamily="34" charset="-122"/>
              </a:rPr>
              <a:t>接触放射性元素引起疾病，这种情况在医院放射科发生比较多。</a:t>
            </a:r>
          </a:p>
          <a:p>
            <a:pPr>
              <a:lnSpc>
                <a:spcPct val="250000"/>
              </a:lnSpc>
              <a:buFontTx/>
              <a:buNone/>
            </a:pPr>
            <a:r>
              <a:rPr lang="zh-CN" altLang="en-US" sz="2400" dirty="0">
                <a:ea typeface="思源黑体" panose="020B0500000000000000" pitchFamily="34" charset="-122"/>
              </a:rPr>
              <a:t>症状：</a:t>
            </a:r>
            <a:r>
              <a:rPr lang="zh-CN" altLang="en-US" sz="2000" dirty="0">
                <a:ea typeface="思源黑体" panose="020B0500000000000000" pitchFamily="34" charset="-122"/>
              </a:rPr>
              <a:t>骨头疼痛，皮肤粗糙，指甲变厚变脆，牙齿松动，脱发等</a:t>
            </a:r>
          </a:p>
        </p:txBody>
      </p:sp>
    </p:spTree>
    <p:extLst>
      <p:ext uri="{BB962C8B-B14F-4D97-AF65-F5344CB8AC3E}">
        <p14:creationId xmlns:p14="http://schemas.microsoft.com/office/powerpoint/2010/main" val="17436001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838200" y="173395"/>
            <a:ext cx="10577052" cy="917985"/>
          </a:xfrm>
        </p:spPr>
        <p:txBody>
          <a:bodyPr>
            <a:noAutofit/>
          </a:bodyPr>
          <a:lstStyle/>
          <a:p>
            <a:pPr algn="ctr"/>
            <a:r>
              <a:rPr lang="en-US" altLang="zh-CN" dirty="0">
                <a:ea typeface="思源黑体" panose="020B0500000000000000" pitchFamily="34" charset="-122"/>
              </a:rPr>
              <a:t/>
            </a:r>
            <a:br>
              <a:rPr lang="en-US" altLang="zh-CN" dirty="0">
                <a:ea typeface="思源黑体" panose="020B0500000000000000" pitchFamily="34" charset="-122"/>
              </a:rPr>
            </a:br>
            <a:r>
              <a:rPr lang="zh-CN" altLang="en-US" dirty="0" smtClean="0">
                <a:ea typeface="思源黑体" panose="020B0500000000000000" pitchFamily="34" charset="-122"/>
              </a:rPr>
              <a:t>常见</a:t>
            </a:r>
            <a:r>
              <a:rPr lang="zh-CN" altLang="en-US" dirty="0">
                <a:ea typeface="思源黑体" panose="020B0500000000000000" pitchFamily="34" charset="-122"/>
              </a:rPr>
              <a:t>六大职业病 </a:t>
            </a:r>
          </a:p>
        </p:txBody>
      </p:sp>
      <p:sp>
        <p:nvSpPr>
          <p:cNvPr id="109571" name="Rectangle 3"/>
          <p:cNvSpPr>
            <a:spLocks noGrp="1" noChangeArrowheads="1"/>
          </p:cNvSpPr>
          <p:nvPr>
            <p:ph idx="1"/>
          </p:nvPr>
        </p:nvSpPr>
        <p:spPr>
          <a:xfrm>
            <a:off x="838200" y="1374057"/>
            <a:ext cx="10577052" cy="4761272"/>
          </a:xfrm>
        </p:spPr>
        <p:txBody>
          <a:bodyPr>
            <a:noAutofit/>
          </a:bodyPr>
          <a:lstStyle/>
          <a:p>
            <a:pPr marL="0" lvl="1">
              <a:lnSpc>
                <a:spcPct val="150000"/>
              </a:lnSpc>
              <a:spcBef>
                <a:spcPts val="0"/>
              </a:spcBef>
              <a:buFontTx/>
              <a:buNone/>
            </a:pPr>
            <a:r>
              <a:rPr lang="en-US" altLang="zh-CN" dirty="0" smtClean="0">
                <a:ea typeface="思源黑体" panose="020B0500000000000000" pitchFamily="34" charset="-122"/>
              </a:rPr>
              <a:t>1</a:t>
            </a:r>
            <a:r>
              <a:rPr lang="en-US" altLang="zh-CN" dirty="0">
                <a:ea typeface="思源黑体" panose="020B0500000000000000" pitchFamily="34" charset="-122"/>
              </a:rPr>
              <a:t>.</a:t>
            </a:r>
            <a:r>
              <a:rPr lang="zh-CN" altLang="en-US" dirty="0">
                <a:ea typeface="思源黑体" panose="020B0500000000000000" pitchFamily="34" charset="-122"/>
              </a:rPr>
              <a:t>光源综合征  </a:t>
            </a:r>
            <a:r>
              <a:rPr lang="zh-CN" altLang="en-US" sz="2000" dirty="0">
                <a:ea typeface="思源黑体" panose="020B0500000000000000" pitchFamily="34" charset="-122"/>
              </a:rPr>
              <a:t>    </a:t>
            </a:r>
          </a:p>
          <a:p>
            <a:pPr marL="0" lvl="1">
              <a:lnSpc>
                <a:spcPct val="150000"/>
              </a:lnSpc>
              <a:spcBef>
                <a:spcPts val="0"/>
              </a:spcBef>
              <a:buFontTx/>
              <a:buNone/>
            </a:pPr>
            <a:r>
              <a:rPr lang="zh-CN" altLang="en-US" sz="2000" dirty="0">
                <a:ea typeface="思源黑体" panose="020B0500000000000000" pitchFamily="34" charset="-122"/>
              </a:rPr>
              <a:t>      </a:t>
            </a:r>
            <a:r>
              <a:rPr lang="zh-CN" altLang="en-US" sz="2000" dirty="0" smtClean="0">
                <a:ea typeface="思源黑体" panose="020B0500000000000000" pitchFamily="34" charset="-122"/>
              </a:rPr>
              <a:t>   长</a:t>
            </a:r>
            <a:r>
              <a:rPr lang="zh-CN" altLang="en-US" sz="2000" dirty="0">
                <a:ea typeface="思源黑体" panose="020B0500000000000000" pitchFamily="34" charset="-122"/>
              </a:rPr>
              <a:t>时间在过于明亮处办公会造成视神经疲劳，荧光灯发出的强烈光波可导致体内大量细胞遗传变性，扰乱生物钟，造成心理节律失调，精神不振。</a:t>
            </a:r>
          </a:p>
          <a:p>
            <a:pPr marL="0" lvl="1">
              <a:lnSpc>
                <a:spcPct val="150000"/>
              </a:lnSpc>
              <a:spcBef>
                <a:spcPts val="0"/>
              </a:spcBef>
              <a:buFontTx/>
              <a:buNone/>
            </a:pPr>
            <a:r>
              <a:rPr lang="en-US" altLang="zh-CN" dirty="0" smtClean="0">
                <a:ea typeface="思源黑体" panose="020B0500000000000000" pitchFamily="34" charset="-122"/>
              </a:rPr>
              <a:t>2</a:t>
            </a:r>
            <a:r>
              <a:rPr lang="en-US" altLang="zh-CN" dirty="0">
                <a:ea typeface="思源黑体" panose="020B0500000000000000" pitchFamily="34" charset="-122"/>
              </a:rPr>
              <a:t>.</a:t>
            </a:r>
            <a:r>
              <a:rPr lang="zh-CN" altLang="en-US" dirty="0">
                <a:ea typeface="思源黑体" panose="020B0500000000000000" pitchFamily="34" charset="-122"/>
              </a:rPr>
              <a:t>电脑综合征</a:t>
            </a:r>
          </a:p>
          <a:p>
            <a:pPr marL="0" lvl="1">
              <a:lnSpc>
                <a:spcPct val="150000"/>
              </a:lnSpc>
              <a:spcBef>
                <a:spcPts val="0"/>
              </a:spcBef>
              <a:buFontTx/>
              <a:buNone/>
            </a:pPr>
            <a:r>
              <a:rPr lang="zh-CN" altLang="en-US" sz="2000" dirty="0">
                <a:ea typeface="思源黑体" panose="020B0500000000000000" pitchFamily="34" charset="-122"/>
              </a:rPr>
              <a:t>      </a:t>
            </a:r>
            <a:r>
              <a:rPr lang="zh-CN" altLang="en-US" sz="2000" dirty="0" smtClean="0">
                <a:ea typeface="思源黑体" panose="020B0500000000000000" pitchFamily="34" charset="-122"/>
              </a:rPr>
              <a:t>   长</a:t>
            </a:r>
            <a:r>
              <a:rPr lang="zh-CN" altLang="en-US" sz="2000" dirty="0">
                <a:ea typeface="思源黑体" panose="020B0500000000000000" pitchFamily="34" charset="-122"/>
              </a:rPr>
              <a:t>时间专注屏幕、保持同样坐姿，会引发头痛、腰痛、颈肩酸痛、眼睛疲劳、精神萎靡不振等问题。轻者看不清荧光屏上的图像文字，重者会有想呕吐的感觉，甚至抽筋、昏厥，危及生命</a:t>
            </a:r>
            <a:r>
              <a:rPr lang="zh-CN" altLang="en-US" sz="2000" dirty="0" smtClean="0">
                <a:ea typeface="思源黑体" panose="020B0500000000000000" pitchFamily="34" charset="-122"/>
              </a:rPr>
              <a:t>。</a:t>
            </a:r>
            <a:endParaRPr lang="en-US" altLang="zh-CN" sz="2000" dirty="0" smtClean="0">
              <a:ea typeface="思源黑体" panose="020B0500000000000000" pitchFamily="34" charset="-122"/>
            </a:endParaRPr>
          </a:p>
          <a:p>
            <a:pPr marL="0">
              <a:lnSpc>
                <a:spcPct val="150000"/>
              </a:lnSpc>
              <a:spcBef>
                <a:spcPts val="0"/>
              </a:spcBef>
              <a:buNone/>
            </a:pPr>
            <a:r>
              <a:rPr lang="en-US" altLang="zh-CN" sz="2400" dirty="0"/>
              <a:t> 3.</a:t>
            </a:r>
            <a:r>
              <a:rPr lang="zh-CN" altLang="en-US" sz="2400" dirty="0"/>
              <a:t>熬夜综合征</a:t>
            </a:r>
          </a:p>
          <a:p>
            <a:pPr marL="0">
              <a:lnSpc>
                <a:spcPct val="150000"/>
              </a:lnSpc>
              <a:spcBef>
                <a:spcPts val="0"/>
              </a:spcBef>
              <a:buNone/>
            </a:pPr>
            <a:r>
              <a:rPr lang="zh-CN" altLang="en-US" sz="2000" dirty="0"/>
              <a:t>      对许多人而言，加班熬夜是家常便饭。长此以往会导致人体生物钟被干扰，神经系统、内分泌系统紊乱，继而出现食欲不振、失眠等症状，易诱发神经衰弱、高血压、溃疡病等。</a:t>
            </a:r>
          </a:p>
        </p:txBody>
      </p:sp>
    </p:spTree>
    <p:extLst>
      <p:ext uri="{BB962C8B-B14F-4D97-AF65-F5344CB8AC3E}">
        <p14:creationId xmlns:p14="http://schemas.microsoft.com/office/powerpoint/2010/main" val="258042176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872614" y="769374"/>
            <a:ext cx="10454148" cy="4495800"/>
          </a:xfrm>
        </p:spPr>
        <p:txBody>
          <a:bodyPr>
            <a:noAutofit/>
          </a:bodyPr>
          <a:lstStyle/>
          <a:p>
            <a:pPr marL="0">
              <a:lnSpc>
                <a:spcPct val="150000"/>
              </a:lnSpc>
              <a:spcBef>
                <a:spcPts val="0"/>
              </a:spcBef>
              <a:buFontTx/>
              <a:buNone/>
            </a:pPr>
            <a:r>
              <a:rPr lang="en-US" altLang="zh-CN" sz="2400" dirty="0" smtClean="0">
                <a:ea typeface="思源黑体" panose="020B0500000000000000" pitchFamily="34" charset="-122"/>
              </a:rPr>
              <a:t>4</a:t>
            </a:r>
            <a:r>
              <a:rPr lang="en-US" altLang="zh-CN" sz="2400" dirty="0">
                <a:ea typeface="思源黑体" panose="020B0500000000000000" pitchFamily="34" charset="-122"/>
              </a:rPr>
              <a:t>.</a:t>
            </a:r>
            <a:r>
              <a:rPr lang="zh-CN" altLang="en-US" sz="2400" dirty="0">
                <a:ea typeface="思源黑体" panose="020B0500000000000000" pitchFamily="34" charset="-122"/>
              </a:rPr>
              <a:t>夜宵综合征</a:t>
            </a:r>
          </a:p>
          <a:p>
            <a:pPr marL="0">
              <a:lnSpc>
                <a:spcPct val="150000"/>
              </a:lnSpc>
              <a:spcBef>
                <a:spcPts val="0"/>
              </a:spcBef>
              <a:buFontTx/>
              <a:buNone/>
            </a:pPr>
            <a:r>
              <a:rPr lang="zh-CN" altLang="en-US" sz="2000" dirty="0">
                <a:ea typeface="思源黑体" panose="020B0500000000000000" pitchFamily="34" charset="-122"/>
              </a:rPr>
              <a:t>      </a:t>
            </a:r>
            <a:r>
              <a:rPr lang="zh-CN" altLang="en-US" sz="2000" dirty="0" smtClean="0">
                <a:ea typeface="思源黑体" panose="020B0500000000000000" pitchFamily="34" charset="-122"/>
              </a:rPr>
              <a:t>  夜晚</a:t>
            </a:r>
            <a:r>
              <a:rPr lang="zh-CN" altLang="en-US" sz="2000" dirty="0">
                <a:ea typeface="思源黑体" panose="020B0500000000000000" pitchFamily="34" charset="-122"/>
              </a:rPr>
              <a:t>支配胃肠道功能的副交感神经活动较白天强，胃肠对食物消化吸收能力也强，因而在夜晚经常进食过多的高热量食品，易引起肥胖、失眠、记忆力衰退、晨起不思饮食等症状</a:t>
            </a:r>
            <a:r>
              <a:rPr lang="zh-CN" altLang="en-US" sz="2000" dirty="0" smtClean="0">
                <a:ea typeface="思源黑体" panose="020B0500000000000000" pitchFamily="34" charset="-122"/>
              </a:rPr>
              <a:t>。</a:t>
            </a:r>
            <a:endParaRPr lang="en-US" altLang="zh-CN" sz="2000" dirty="0" smtClean="0">
              <a:ea typeface="思源黑体" panose="020B0500000000000000" pitchFamily="34" charset="-122"/>
            </a:endParaRPr>
          </a:p>
          <a:p>
            <a:pPr marL="0">
              <a:lnSpc>
                <a:spcPct val="150000"/>
              </a:lnSpc>
              <a:spcBef>
                <a:spcPts val="0"/>
              </a:spcBef>
              <a:buFontTx/>
              <a:buNone/>
            </a:pPr>
            <a:r>
              <a:rPr lang="en-US" altLang="zh-CN" sz="2400" dirty="0" smtClean="0"/>
              <a:t>5</a:t>
            </a:r>
            <a:r>
              <a:rPr lang="en-US" altLang="zh-CN" sz="2400" dirty="0"/>
              <a:t>.</a:t>
            </a:r>
            <a:r>
              <a:rPr lang="zh-CN" altLang="en-US" sz="2400" dirty="0"/>
              <a:t>时间综合征 </a:t>
            </a:r>
          </a:p>
          <a:p>
            <a:pPr marL="0">
              <a:lnSpc>
                <a:spcPct val="150000"/>
              </a:lnSpc>
              <a:spcBef>
                <a:spcPts val="0"/>
              </a:spcBef>
              <a:buFontTx/>
              <a:buNone/>
            </a:pPr>
            <a:r>
              <a:rPr lang="zh-CN" altLang="en-US" sz="2000" dirty="0"/>
              <a:t>        </a:t>
            </a:r>
            <a:r>
              <a:rPr lang="zh-CN" altLang="en-US" sz="2000" dirty="0" smtClean="0"/>
              <a:t> 都市</a:t>
            </a:r>
            <a:r>
              <a:rPr lang="zh-CN" altLang="en-US" sz="2000" dirty="0"/>
              <a:t>白领对时间的过分反应易产生情绪波动及生理变化现象。譬如使人对紧迫的时间感到焦躁不安、紧张过度，这样会引发心率加快、血压升高、呼吸急促等症状。</a:t>
            </a:r>
          </a:p>
          <a:p>
            <a:pPr marL="0">
              <a:lnSpc>
                <a:spcPct val="150000"/>
              </a:lnSpc>
              <a:spcBef>
                <a:spcPts val="0"/>
              </a:spcBef>
              <a:buFontTx/>
              <a:buNone/>
            </a:pPr>
            <a:r>
              <a:rPr lang="en-US" altLang="zh-CN" sz="2400" dirty="0" smtClean="0"/>
              <a:t>6</a:t>
            </a:r>
            <a:r>
              <a:rPr lang="en-US" altLang="zh-CN" sz="2400" dirty="0"/>
              <a:t>.</a:t>
            </a:r>
            <a:r>
              <a:rPr lang="zh-CN" altLang="en-US" sz="2400" dirty="0"/>
              <a:t>星期一综合征</a:t>
            </a:r>
          </a:p>
          <a:p>
            <a:pPr marL="0">
              <a:lnSpc>
                <a:spcPct val="150000"/>
              </a:lnSpc>
              <a:spcBef>
                <a:spcPts val="0"/>
              </a:spcBef>
              <a:buFontTx/>
              <a:buNone/>
            </a:pPr>
            <a:r>
              <a:rPr lang="zh-CN" altLang="en-US" sz="2000" dirty="0"/>
              <a:t>       </a:t>
            </a:r>
            <a:r>
              <a:rPr lang="zh-CN" altLang="en-US" sz="2000" dirty="0" smtClean="0"/>
              <a:t>  经过</a:t>
            </a:r>
            <a:r>
              <a:rPr lang="zh-CN" altLang="en-US" sz="2000" dirty="0"/>
              <a:t>周末，待周一重新投入工作时难免出现周身酸痛、萎靡不振、工作效率低下等不适应现象。脑力劳动者在大脑松弛后，更难以短时间紧张起来。很多单位习惯在周一做决定，使人感到更大的</a:t>
            </a:r>
            <a:r>
              <a:rPr lang="zh-CN" altLang="en-US" sz="2000" dirty="0" smtClean="0"/>
              <a:t>压力</a:t>
            </a:r>
            <a:r>
              <a:rPr lang="zh-CN" altLang="en-US" sz="2000" dirty="0"/>
              <a:t>。</a:t>
            </a:r>
          </a:p>
          <a:p>
            <a:pPr marL="0">
              <a:lnSpc>
                <a:spcPct val="150000"/>
              </a:lnSpc>
              <a:spcBef>
                <a:spcPts val="0"/>
              </a:spcBef>
              <a:buFontTx/>
              <a:buNone/>
            </a:pPr>
            <a:endParaRPr lang="zh-CN" altLang="en-US" sz="2000" dirty="0"/>
          </a:p>
        </p:txBody>
      </p:sp>
    </p:spTree>
    <p:extLst>
      <p:ext uri="{BB962C8B-B14F-4D97-AF65-F5344CB8AC3E}">
        <p14:creationId xmlns:p14="http://schemas.microsoft.com/office/powerpoint/2010/main" val="382705762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元旦创意2021数字蓝色发光数字原创插画素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340669" y="1843548"/>
            <a:ext cx="9497961" cy="3170904"/>
          </a:xfrm>
          <a:prstGeom prst="rect">
            <a:avLst/>
          </a:prstGeom>
          <a:solidFill>
            <a:srgbClr val="D5F9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38200" y="1843548"/>
            <a:ext cx="10515600" cy="2852737"/>
          </a:xfrm>
        </p:spPr>
        <p:txBody>
          <a:bodyPr/>
          <a:lstStyle/>
          <a:p>
            <a:pPr algn="ctr"/>
            <a:r>
              <a:rPr lang="zh-CN" altLang="en-US" dirty="0"/>
              <a:t>职业病的</a:t>
            </a:r>
            <a:r>
              <a:rPr lang="zh-CN" altLang="en-US" dirty="0" smtClean="0"/>
              <a:t>特点</a:t>
            </a:r>
            <a:r>
              <a:rPr lang="en-US" altLang="zh-CN" dirty="0" smtClean="0"/>
              <a:t/>
            </a:r>
            <a:br>
              <a:rPr lang="en-US" altLang="zh-CN" dirty="0" smtClean="0"/>
            </a:br>
            <a:endParaRPr lang="zh-CN" altLang="en-US" dirty="0">
              <a:ea typeface="思源黑体" panose="020B0500000000000000" pitchFamily="34" charset="-122"/>
            </a:endParaRPr>
          </a:p>
        </p:txBody>
      </p:sp>
      <p:sp>
        <p:nvSpPr>
          <p:cNvPr id="6" name="矩形 5"/>
          <p:cNvSpPr/>
          <p:nvPr/>
        </p:nvSpPr>
        <p:spPr>
          <a:xfrm>
            <a:off x="4498258" y="5412658"/>
            <a:ext cx="3185652" cy="516194"/>
          </a:xfrm>
          <a:prstGeom prst="rect">
            <a:avLst/>
          </a:prstGeom>
          <a:solidFill>
            <a:srgbClr val="192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8014698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par>
    </p:tnLst>
  </p:timing>
</p:sld>
</file>

<file path=ppt/theme/theme1.xml><?xml version="1.0" encoding="utf-8"?>
<a:theme xmlns:a="http://schemas.openxmlformats.org/drawingml/2006/main" name="觅知网">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1089</Words>
  <Application>Microsoft Office PowerPoint</Application>
  <PresentationFormat>宽屏</PresentationFormat>
  <Paragraphs>110</Paragraphs>
  <Slides>22</Slides>
  <Notes>0</Notes>
  <HiddenSlides>1</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Aa炒面筋</vt:lpstr>
      <vt:lpstr>思源黑体</vt:lpstr>
      <vt:lpstr>宋体</vt:lpstr>
      <vt:lpstr>Arial</vt:lpstr>
      <vt:lpstr>Calibri</vt:lpstr>
      <vt:lpstr>Times New Roman</vt:lpstr>
      <vt:lpstr>Wingdings</vt:lpstr>
      <vt:lpstr>觅知网</vt:lpstr>
      <vt:lpstr>职业病预防</vt:lpstr>
      <vt:lpstr>目   录</vt:lpstr>
      <vt:lpstr>什么是职业病 </vt:lpstr>
      <vt:lpstr>职业病的定义</vt:lpstr>
      <vt:lpstr>常见的职业病及其症状 </vt:lpstr>
      <vt:lpstr>常见的职业病还有：</vt:lpstr>
      <vt:lpstr> 常见六大职业病 </vt:lpstr>
      <vt:lpstr>PowerPoint 演示文稿</vt:lpstr>
      <vt:lpstr>职业病的特点 </vt:lpstr>
      <vt:lpstr>职业病的主要特点</vt:lpstr>
      <vt:lpstr>案例</vt:lpstr>
      <vt:lpstr>导致职业病的原因以及预防 </vt:lpstr>
      <vt:lpstr>导致职业病的原因</vt:lpstr>
      <vt:lpstr>职业病的自我防护</vt:lpstr>
      <vt:lpstr>PowerPoint 演示文稿</vt:lpstr>
      <vt:lpstr>PowerPoint 演示文稿</vt:lpstr>
      <vt:lpstr>PowerPoint 演示文稿</vt:lpstr>
      <vt:lpstr>PowerPoint 演示文稿</vt:lpstr>
      <vt:lpstr>职业病的处理 </vt:lpstr>
      <vt:lpstr>PowerPoint 演示文稿</vt:lpstr>
      <vt:lpstr>PowerPoint 演示文稿</vt:lpstr>
      <vt:lpstr>职业病预防</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职业病预防</dc:title>
  <dc:creator>AutoBVT</dc:creator>
  <cp:lastModifiedBy>111</cp:lastModifiedBy>
  <cp:revision>7</cp:revision>
  <dcterms:created xsi:type="dcterms:W3CDTF">2021-01-07T11:09:01Z</dcterms:created>
  <dcterms:modified xsi:type="dcterms:W3CDTF">2021-06-15T12:29:21Z</dcterms:modified>
</cp:coreProperties>
</file>