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12697" r:id="rId2"/>
    <p:sldId id="359" r:id="rId3"/>
    <p:sldId id="12698" r:id="rId4"/>
    <p:sldId id="425" r:id="rId5"/>
    <p:sldId id="260" r:id="rId6"/>
    <p:sldId id="261" r:id="rId7"/>
    <p:sldId id="262" r:id="rId8"/>
    <p:sldId id="12699" r:id="rId9"/>
    <p:sldId id="264" r:id="rId10"/>
    <p:sldId id="265" r:id="rId11"/>
    <p:sldId id="269" r:id="rId12"/>
    <p:sldId id="270" r:id="rId13"/>
    <p:sldId id="271" r:id="rId14"/>
    <p:sldId id="12700" r:id="rId15"/>
    <p:sldId id="274" r:id="rId16"/>
    <p:sldId id="12701" r:id="rId17"/>
    <p:sldId id="276" r:id="rId18"/>
    <p:sldId id="277" r:id="rId19"/>
    <p:sldId id="278" r:id="rId20"/>
    <p:sldId id="12702" r:id="rId21"/>
    <p:sldId id="280" r:id="rId22"/>
    <p:sldId id="281" r:id="rId23"/>
    <p:sldId id="12703" r:id="rId24"/>
    <p:sldId id="284" r:id="rId25"/>
    <p:sldId id="285" r:id="rId26"/>
    <p:sldId id="286" r:id="rId27"/>
    <p:sldId id="287" r:id="rId28"/>
    <p:sldId id="288" r:id="rId29"/>
    <p:sldId id="289" r:id="rId30"/>
    <p:sldId id="293" r:id="rId31"/>
    <p:sldId id="294" r:id="rId32"/>
    <p:sldId id="295" r:id="rId33"/>
    <p:sldId id="296" r:id="rId34"/>
    <p:sldId id="303" r:id="rId35"/>
    <p:sldId id="12705"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92" d="100"/>
          <a:sy n="92" d="100"/>
        </p:scale>
        <p:origin x="84" y="3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F4F39D6B-3B0B-46FE-B8BE-0F0A56ED4D23}" type="datetimeFigureOut">
              <a:rPr lang="zh-CN" altLang="en-US" smtClean="0"/>
              <a:pPr/>
              <a:t>2021/6/15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F051B22D-B9B7-460C-AFF5-E4A2A2B766A2}" type="slidenum">
              <a:rPr lang="zh-CN" altLang="en-US" smtClean="0"/>
              <a:pPr/>
              <a:t>‹#›</a:t>
            </a:fld>
            <a:endParaRPr lang="zh-CN" altLang="en-US"/>
          </a:p>
        </p:txBody>
      </p:sp>
    </p:spTree>
    <p:extLst>
      <p:ext uri="{BB962C8B-B14F-4D97-AF65-F5344CB8AC3E}">
        <p14:creationId xmlns:p14="http://schemas.microsoft.com/office/powerpoint/2010/main" val="3650120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AA066F-D1DD-4349-A984-76777BA84D70}" type="slidenum">
              <a:rPr lang="zh-CN" altLang="en-US" smtClean="0"/>
              <a:t>1</a:t>
            </a:fld>
            <a:endParaRPr lang="zh-CN" altLang="en-US"/>
          </a:p>
        </p:txBody>
      </p:sp>
    </p:spTree>
    <p:extLst>
      <p:ext uri="{BB962C8B-B14F-4D97-AF65-F5344CB8AC3E}">
        <p14:creationId xmlns:p14="http://schemas.microsoft.com/office/powerpoint/2010/main" val="303138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72060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C59D7EF-B16B-4313-9E6C-FE813F67AB98}" type="slidenum">
              <a:rPr lang="zh-CN" altLang="en-US" smtClean="0"/>
              <a:pPr/>
              <a:t>12</a:t>
            </a:fld>
            <a:endParaRPr lang="zh-CN" altLang="en-US"/>
          </a:p>
        </p:txBody>
      </p:sp>
    </p:spTree>
    <p:extLst>
      <p:ext uri="{BB962C8B-B14F-4D97-AF65-F5344CB8AC3E}">
        <p14:creationId xmlns:p14="http://schemas.microsoft.com/office/powerpoint/2010/main" val="311216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C59D7EF-B16B-4313-9E6C-FE813F67AB98}" type="slidenum">
              <a:rPr lang="zh-CN" altLang="en-US" smtClean="0"/>
              <a:pPr/>
              <a:t>13</a:t>
            </a:fld>
            <a:endParaRPr lang="zh-CN" altLang="en-US"/>
          </a:p>
        </p:txBody>
      </p:sp>
    </p:spTree>
    <p:extLst>
      <p:ext uri="{BB962C8B-B14F-4D97-AF65-F5344CB8AC3E}">
        <p14:creationId xmlns:p14="http://schemas.microsoft.com/office/powerpoint/2010/main" val="303197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C59D7EF-B16B-4313-9E6C-FE813F67AB98}" type="slidenum">
              <a:rPr lang="zh-CN" altLang="en-US" smtClean="0"/>
              <a:pPr/>
              <a:t>27</a:t>
            </a:fld>
            <a:endParaRPr lang="zh-CN" altLang="en-US"/>
          </a:p>
        </p:txBody>
      </p:sp>
    </p:spTree>
    <p:extLst>
      <p:ext uri="{BB962C8B-B14F-4D97-AF65-F5344CB8AC3E}">
        <p14:creationId xmlns:p14="http://schemas.microsoft.com/office/powerpoint/2010/main" val="25007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3D068-58A9-4FCA-ABF2-44A6E4FAA6DF}" type="slidenum">
              <a:rPr lang="en-US" altLang="zh-CN"/>
              <a:pPr/>
              <a:t>29</a:t>
            </a:fld>
            <a:endParaRPr lang="en-US" altLang="zh-CN"/>
          </a:p>
        </p:txBody>
      </p:sp>
      <p:sp>
        <p:nvSpPr>
          <p:cNvPr id="32770" name="Rectangle 2"/>
          <p:cNvSpPr>
            <a:spLocks noGrp="1" noRot="1" noChangeAspect="1" noChangeArrowheads="1" noTextEdit="1"/>
          </p:cNvSpPr>
          <p:nvPr>
            <p:ph type="sldImg"/>
          </p:nvPr>
        </p:nvSpPr>
        <p:spPr>
          <a:xfrm>
            <a:off x="381000" y="685800"/>
            <a:ext cx="6096000" cy="3429000"/>
          </a:xfrm>
          <a:ln/>
        </p:spPr>
      </p:sp>
      <p:sp>
        <p:nvSpPr>
          <p:cNvPr id="32771"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85327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AA066F-D1DD-4349-A984-76777BA84D70}" type="slidenum">
              <a:rPr lang="zh-CN" altLang="en-US" smtClean="0"/>
              <a:t>35</a:t>
            </a:fld>
            <a:endParaRPr lang="zh-CN" altLang="en-US"/>
          </a:p>
        </p:txBody>
      </p:sp>
    </p:spTree>
    <p:extLst>
      <p:ext uri="{BB962C8B-B14F-4D97-AF65-F5344CB8AC3E}">
        <p14:creationId xmlns:p14="http://schemas.microsoft.com/office/powerpoint/2010/main" val="329354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D80456-6470-45D5-B753-CD435AFAF0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79033D5-FDF3-4477-B79B-0EB110BAF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569D89D-CDAA-4A62-B94A-B28566BC3DE9}"/>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id="{53FD4E1B-F3E2-464C-82D7-F3DAD1723D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10D91F3-2DEC-4359-AF7C-523405CFB7FA}"/>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309216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FCCC39-24AD-49AD-9928-1DCCC281238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541A8D9-2017-4D47-BDB1-915358C36C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F47D8C7-5BEE-4C64-B253-6BE579FCF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638369-0146-4BFF-9897-4A2772AB6D30}"/>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id="{3FAE7100-D443-49A5-98DE-4460B924C01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DCA59D-D91D-4BEE-8B04-B875E58E526C}"/>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293769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855B4B-0AC0-4F5D-9207-19B8513C8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258D98-309C-4835-BE59-64CC3127E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44E3D9-62D5-45A2-9324-AFA413967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D90E01C-3F40-4A82-B89B-D4E795BAEA5C}"/>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id="{E0158771-198D-4EB6-8D1A-5EED01FA00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4DC8E20-8CFA-44D6-BF66-229CF31D6DDA}"/>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78148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EBF9EF-97F6-4AB4-9FC5-96441CD0472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0F536F-DB41-40F6-BA1C-D313604A5D8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F2C1D0E-A805-4B90-B079-DA4BF01819DC}"/>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id="{609C3725-F092-48B9-9562-B31E5351AE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3422E0-6F94-4922-9516-0D9DBC041FD1}"/>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633535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22079E1-4ECA-4D50-A5F1-4BE34FBAE06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3460CB4-94B5-437F-B541-7EA90DDA9C4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819CD8-B938-4EAA-A321-B11A2CF8B256}"/>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id="{95213A11-0414-4704-B40F-3A89E687A1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5FB6BA-AABA-4B29-A997-4A7B0927BEE5}"/>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
        <p:nvSpPr>
          <p:cNvPr id="7" name="矩形 6">
            <a:extLst>
              <a:ext uri="{FF2B5EF4-FFF2-40B4-BE49-F238E27FC236}">
                <a16:creationId xmlns:a16="http://schemas.microsoft.com/office/drawing/2014/main" id="{AB894B8D-B7CE-4719-97BB-11C30564A4BF}"/>
              </a:ext>
            </a:extLst>
          </p:cNvPr>
          <p:cNvSpPr/>
          <p:nvPr userDrawn="1"/>
        </p:nvSpPr>
        <p:spPr>
          <a:xfrm>
            <a:off x="-3070479" y="-2488105"/>
            <a:ext cx="12192000" cy="690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7369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2C82D2-631E-43B8-A67D-0B8F6C8E77BC}"/>
              </a:ext>
            </a:extLst>
          </p:cNvPr>
          <p:cNvSpPr/>
          <p:nvPr userDrawn="1"/>
        </p:nvSpPr>
        <p:spPr>
          <a:xfrm>
            <a:off x="0" y="0"/>
            <a:ext cx="12191779" cy="6858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25488807"/>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EC7E5F3-EDBF-4B3C-878D-F7722AACAB4C}"/>
              </a:ext>
            </a:extLst>
          </p:cNvPr>
          <p:cNvSpPr/>
          <p:nvPr userDrawn="1"/>
        </p:nvSpPr>
        <p:spPr>
          <a:xfrm>
            <a:off x="0" y="0"/>
            <a:ext cx="12191779" cy="6858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76F683F5-E3C1-436D-BFB8-ABDAFD26C3AA}"/>
              </a:ext>
            </a:extLst>
          </p:cNvPr>
          <p:cNvSpPr txBox="1"/>
          <p:nvPr userDrawn="1"/>
        </p:nvSpPr>
        <p:spPr>
          <a:xfrm>
            <a:off x="1000125" y="281285"/>
            <a:ext cx="6115050" cy="830997"/>
          </a:xfrm>
          <a:prstGeom prst="rect">
            <a:avLst/>
          </a:prstGeom>
          <a:noFill/>
        </p:spPr>
        <p:txBody>
          <a:bodyPr wrap="square">
            <a:spAutoFit/>
          </a:bodyPr>
          <a:lstStyle/>
          <a:p>
            <a:r>
              <a:rPr lang="zh-CN" altLang="en-US" sz="2400" b="1">
                <a:latin typeface="微软雅黑" panose="020B0503020204020204" pitchFamily="34" charset="-122"/>
                <a:ea typeface="微软雅黑" panose="020B0503020204020204" pitchFamily="34" charset="-122"/>
                <a:cs typeface="+mn-ea"/>
                <a:sym typeface="+mn-lt"/>
              </a:rPr>
              <a:t>六、企业工伤风险的预防方法</a:t>
            </a:r>
          </a:p>
          <a:p>
            <a:endParaRPr lang="zh-CN" altLang="en-US" sz="2400" b="1" dirty="0">
              <a:latin typeface="微软雅黑" panose="020B0503020204020204" pitchFamily="34" charset="-122"/>
              <a:ea typeface="微软雅黑" panose="020B0503020204020204" pitchFamily="34" charset="-122"/>
              <a:cs typeface="+mn-ea"/>
              <a:sym typeface="+mn-lt"/>
            </a:endParaRPr>
          </a:p>
        </p:txBody>
      </p:sp>
      <p:grpSp>
        <p:nvGrpSpPr>
          <p:cNvPr id="10" name="组合 9">
            <a:extLst>
              <a:ext uri="{FF2B5EF4-FFF2-40B4-BE49-F238E27FC236}">
                <a16:creationId xmlns:a16="http://schemas.microsoft.com/office/drawing/2014/main" id="{EA6B0402-4A64-40CD-ABBE-74447077C085}"/>
              </a:ext>
            </a:extLst>
          </p:cNvPr>
          <p:cNvGrpSpPr/>
          <p:nvPr userDrawn="1"/>
        </p:nvGrpSpPr>
        <p:grpSpPr>
          <a:xfrm>
            <a:off x="-1189576" y="-608776"/>
            <a:ext cx="14016576" cy="7568376"/>
            <a:chOff x="-1189576" y="-608776"/>
            <a:chExt cx="14016576" cy="7568376"/>
          </a:xfrm>
        </p:grpSpPr>
        <p:sp>
          <p:nvSpPr>
            <p:cNvPr id="11" name="任意多边形: 形状 10">
              <a:extLst>
                <a:ext uri="{FF2B5EF4-FFF2-40B4-BE49-F238E27FC236}">
                  <a16:creationId xmlns:a16="http://schemas.microsoft.com/office/drawing/2014/main" id="{F5E8D4DD-480A-48FA-A8A2-AB072A47B65A}"/>
                </a:ext>
              </a:extLst>
            </p:cNvPr>
            <p:cNvSpPr/>
            <p:nvPr userDrawn="1"/>
          </p:nvSpPr>
          <p:spPr>
            <a:xfrm>
              <a:off x="10566400" y="6257182"/>
              <a:ext cx="2260600" cy="702418"/>
            </a:xfrm>
            <a:custGeom>
              <a:avLst/>
              <a:gdLst>
                <a:gd name="connsiteX0" fmla="*/ 3555414 w 8092607"/>
                <a:gd name="connsiteY0" fmla="*/ 82 h 2514550"/>
                <a:gd name="connsiteX1" fmla="*/ 5166512 w 8092607"/>
                <a:gd name="connsiteY1" fmla="*/ 275976 h 2514550"/>
                <a:gd name="connsiteX2" fmla="*/ 7838632 w 8092607"/>
                <a:gd name="connsiteY2" fmla="*/ 472439 h 2514550"/>
                <a:gd name="connsiteX3" fmla="*/ 8008150 w 8092607"/>
                <a:gd name="connsiteY3" fmla="*/ 416785 h 2514550"/>
                <a:gd name="connsiteX4" fmla="*/ 8092607 w 8092607"/>
                <a:gd name="connsiteY4" fmla="*/ 379223 h 2514550"/>
                <a:gd name="connsiteX5" fmla="*/ 8092607 w 8092607"/>
                <a:gd name="connsiteY5" fmla="*/ 2514550 h 2514550"/>
                <a:gd name="connsiteX6" fmla="*/ 54700 w 8092607"/>
                <a:gd name="connsiteY6" fmla="*/ 2514550 h 2514550"/>
                <a:gd name="connsiteX7" fmla="*/ 19402 w 8092607"/>
                <a:gd name="connsiteY7" fmla="*/ 2490579 h 2514550"/>
                <a:gd name="connsiteX8" fmla="*/ 2427373 w 8092607"/>
                <a:gd name="connsiteY8" fmla="*/ 824835 h 2514550"/>
                <a:gd name="connsiteX9" fmla="*/ 3555414 w 8092607"/>
                <a:gd name="connsiteY9" fmla="*/ 82 h 25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2607" h="2514550">
                  <a:moveTo>
                    <a:pt x="3555414" y="82"/>
                  </a:moveTo>
                  <a:cubicBezTo>
                    <a:pt x="4088497" y="5799"/>
                    <a:pt x="4659208" y="309014"/>
                    <a:pt x="5166512" y="275976"/>
                  </a:cubicBezTo>
                  <a:cubicBezTo>
                    <a:pt x="6068386" y="217243"/>
                    <a:pt x="6906227" y="713112"/>
                    <a:pt x="7838632" y="472439"/>
                  </a:cubicBezTo>
                  <a:cubicBezTo>
                    <a:pt x="7893265" y="458337"/>
                    <a:pt x="7949879" y="439574"/>
                    <a:pt x="8008150" y="416785"/>
                  </a:cubicBezTo>
                  <a:lnTo>
                    <a:pt x="8092607" y="379223"/>
                  </a:lnTo>
                  <a:lnTo>
                    <a:pt x="8092607" y="2514550"/>
                  </a:lnTo>
                  <a:lnTo>
                    <a:pt x="54700" y="2514550"/>
                  </a:lnTo>
                  <a:lnTo>
                    <a:pt x="19402" y="2490579"/>
                  </a:lnTo>
                  <a:cubicBezTo>
                    <a:pt x="-219041" y="2272227"/>
                    <a:pt x="1807220" y="2085495"/>
                    <a:pt x="2427373" y="824835"/>
                  </a:cubicBezTo>
                  <a:cubicBezTo>
                    <a:pt x="2748934" y="171159"/>
                    <a:pt x="3140793" y="-4363"/>
                    <a:pt x="3555414" y="82"/>
                  </a:cubicBezTo>
                  <a:close/>
                </a:path>
              </a:pathLst>
            </a:cu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2" name="任意多边形: 形状 11">
              <a:extLst>
                <a:ext uri="{FF2B5EF4-FFF2-40B4-BE49-F238E27FC236}">
                  <a16:creationId xmlns:a16="http://schemas.microsoft.com/office/drawing/2014/main" id="{91D49AE8-640E-4287-9522-99585A1593FE}"/>
                </a:ext>
              </a:extLst>
            </p:cNvPr>
            <p:cNvSpPr/>
            <p:nvPr userDrawn="1"/>
          </p:nvSpPr>
          <p:spPr>
            <a:xfrm rot="1067696" flipV="1">
              <a:off x="-1189576" y="-608776"/>
              <a:ext cx="2713040" cy="1217550"/>
            </a:xfrm>
            <a:custGeom>
              <a:avLst/>
              <a:gdLst>
                <a:gd name="connsiteX0" fmla="*/ 0 w 945837"/>
                <a:gd name="connsiteY0" fmla="*/ 120888 h 424470"/>
                <a:gd name="connsiteX1" fmla="*/ 2798 w 945837"/>
                <a:gd name="connsiteY1" fmla="*/ 117369 h 424470"/>
                <a:gd name="connsiteX2" fmla="*/ 573410 w 945837"/>
                <a:gd name="connsiteY2" fmla="*/ 96909 h 424470"/>
                <a:gd name="connsiteX3" fmla="*/ 930523 w 945837"/>
                <a:gd name="connsiteY3" fmla="*/ 398258 h 424470"/>
                <a:gd name="connsiteX4" fmla="*/ 945837 w 945837"/>
                <a:gd name="connsiteY4" fmla="*/ 424470 h 42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7" h="424470">
                  <a:moveTo>
                    <a:pt x="0" y="120888"/>
                  </a:moveTo>
                  <a:lnTo>
                    <a:pt x="2798" y="117369"/>
                  </a:lnTo>
                  <a:cubicBezTo>
                    <a:pt x="115872" y="-11291"/>
                    <a:pt x="258135" y="-56383"/>
                    <a:pt x="573410" y="96909"/>
                  </a:cubicBezTo>
                  <a:cubicBezTo>
                    <a:pt x="731047" y="173556"/>
                    <a:pt x="849845" y="279377"/>
                    <a:pt x="930523" y="398258"/>
                  </a:cubicBezTo>
                  <a:lnTo>
                    <a:pt x="945837" y="424470"/>
                  </a:lnTo>
                  <a:close/>
                </a:path>
              </a:pathLst>
            </a:custGeom>
            <a:gradFill>
              <a:gsLst>
                <a:gs pos="82000">
                  <a:srgbClr val="FDE022"/>
                </a:gs>
                <a:gs pos="28000">
                  <a:srgbClr val="D7494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731425398"/>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5A79D7-289C-4F7A-B385-51774E898D1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129E47-FDF3-42F4-B7D4-489BCEB3EB8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BD2DE-E714-4CBB-B729-5ECABE53FEA6}"/>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id="{280B8AC2-8A26-4664-922B-4765D93618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2109E-28E2-4DA3-849A-C02F093FAE34}"/>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145054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15795B-A256-4A86-9209-5154136263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CC39A37-3A60-4416-A652-03B716C5E2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01467BE-D465-477D-A650-4B51A77F779F}"/>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5" name="页脚占位符 4">
            <a:extLst>
              <a:ext uri="{FF2B5EF4-FFF2-40B4-BE49-F238E27FC236}">
                <a16:creationId xmlns:a16="http://schemas.microsoft.com/office/drawing/2014/main" id="{A20DEDAC-D728-406E-977E-A789BEFAC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4476D-B270-4573-9560-2188AA8455B0}"/>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85247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633A25-720D-4EFE-80AB-0E6994DBCB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7C6FD4-7995-4CD7-B3F9-FAE599B923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0027F0E-BD65-4364-89A4-0D038B57347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B6E9BF-2D40-436D-9E7B-F489991B48E9}"/>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6" name="页脚占位符 5">
            <a:extLst>
              <a:ext uri="{FF2B5EF4-FFF2-40B4-BE49-F238E27FC236}">
                <a16:creationId xmlns:a16="http://schemas.microsoft.com/office/drawing/2014/main" id="{501A99B2-3CAF-4FF4-9BAC-4ADF7EB32C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DE63B9-460D-4612-B4F4-9AA98C8992CF}"/>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233659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A209A-68C5-4028-901E-51D003F16AC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DCDB6E-04EB-4C0C-A3CE-068EA31A2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0E4FD4-E923-48C1-B8F8-6DAC4D6CF75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1F10203-D549-4874-9FC4-71BD2FD3E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89CEC54-0867-4453-AFBE-F8A3159D3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922B8BD-2211-4236-96D4-C76420818119}"/>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8" name="页脚占位符 7">
            <a:extLst>
              <a:ext uri="{FF2B5EF4-FFF2-40B4-BE49-F238E27FC236}">
                <a16:creationId xmlns:a16="http://schemas.microsoft.com/office/drawing/2014/main" id="{6132DF70-8729-4BF7-BC74-02BB674FD68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4207D0B-3F9D-47A6-91DA-0FC1776C67BC}"/>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1206821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34597-7C4C-408D-873B-7FCF6CCF8CF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B886CF0-1BA5-4B69-AE6B-961E26A72F3A}"/>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4" name="页脚占位符 3">
            <a:extLst>
              <a:ext uri="{FF2B5EF4-FFF2-40B4-BE49-F238E27FC236}">
                <a16:creationId xmlns:a16="http://schemas.microsoft.com/office/drawing/2014/main" id="{0135A3BF-19E6-4C12-AA19-52392032E69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6B7B0AA-5BEC-4A4A-809E-3E5375CF18B5}"/>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79919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4754EE7A-B359-464D-BEA7-94CC960B61BE}"/>
              </a:ext>
            </a:extLst>
          </p:cNvPr>
          <p:cNvGrpSpPr/>
          <p:nvPr userDrawn="1"/>
        </p:nvGrpSpPr>
        <p:grpSpPr>
          <a:xfrm>
            <a:off x="-808576" y="-608776"/>
            <a:ext cx="13635576" cy="7568376"/>
            <a:chOff x="-808576" y="-608776"/>
            <a:chExt cx="13635576" cy="7568376"/>
          </a:xfrm>
        </p:grpSpPr>
        <p:sp>
          <p:nvSpPr>
            <p:cNvPr id="6" name="任意多边形: 形状 5">
              <a:extLst>
                <a:ext uri="{FF2B5EF4-FFF2-40B4-BE49-F238E27FC236}">
                  <a16:creationId xmlns:a16="http://schemas.microsoft.com/office/drawing/2014/main" id="{39459209-52C0-47EB-9AF2-B4AA196EA305}"/>
                </a:ext>
              </a:extLst>
            </p:cNvPr>
            <p:cNvSpPr/>
            <p:nvPr userDrawn="1"/>
          </p:nvSpPr>
          <p:spPr>
            <a:xfrm>
              <a:off x="10566400" y="6257182"/>
              <a:ext cx="2260600" cy="702418"/>
            </a:xfrm>
            <a:custGeom>
              <a:avLst/>
              <a:gdLst>
                <a:gd name="connsiteX0" fmla="*/ 3555414 w 8092607"/>
                <a:gd name="connsiteY0" fmla="*/ 82 h 2514550"/>
                <a:gd name="connsiteX1" fmla="*/ 5166512 w 8092607"/>
                <a:gd name="connsiteY1" fmla="*/ 275976 h 2514550"/>
                <a:gd name="connsiteX2" fmla="*/ 7838632 w 8092607"/>
                <a:gd name="connsiteY2" fmla="*/ 472439 h 2514550"/>
                <a:gd name="connsiteX3" fmla="*/ 8008150 w 8092607"/>
                <a:gd name="connsiteY3" fmla="*/ 416785 h 2514550"/>
                <a:gd name="connsiteX4" fmla="*/ 8092607 w 8092607"/>
                <a:gd name="connsiteY4" fmla="*/ 379223 h 2514550"/>
                <a:gd name="connsiteX5" fmla="*/ 8092607 w 8092607"/>
                <a:gd name="connsiteY5" fmla="*/ 2514550 h 2514550"/>
                <a:gd name="connsiteX6" fmla="*/ 54700 w 8092607"/>
                <a:gd name="connsiteY6" fmla="*/ 2514550 h 2514550"/>
                <a:gd name="connsiteX7" fmla="*/ 19402 w 8092607"/>
                <a:gd name="connsiteY7" fmla="*/ 2490579 h 2514550"/>
                <a:gd name="connsiteX8" fmla="*/ 2427373 w 8092607"/>
                <a:gd name="connsiteY8" fmla="*/ 824835 h 2514550"/>
                <a:gd name="connsiteX9" fmla="*/ 3555414 w 8092607"/>
                <a:gd name="connsiteY9" fmla="*/ 82 h 25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2607" h="2514550">
                  <a:moveTo>
                    <a:pt x="3555414" y="82"/>
                  </a:moveTo>
                  <a:cubicBezTo>
                    <a:pt x="4088497" y="5799"/>
                    <a:pt x="4659208" y="309014"/>
                    <a:pt x="5166512" y="275976"/>
                  </a:cubicBezTo>
                  <a:cubicBezTo>
                    <a:pt x="6068386" y="217243"/>
                    <a:pt x="6906227" y="713112"/>
                    <a:pt x="7838632" y="472439"/>
                  </a:cubicBezTo>
                  <a:cubicBezTo>
                    <a:pt x="7893265" y="458337"/>
                    <a:pt x="7949879" y="439574"/>
                    <a:pt x="8008150" y="416785"/>
                  </a:cubicBezTo>
                  <a:lnTo>
                    <a:pt x="8092607" y="379223"/>
                  </a:lnTo>
                  <a:lnTo>
                    <a:pt x="8092607" y="2514550"/>
                  </a:lnTo>
                  <a:lnTo>
                    <a:pt x="54700" y="2514550"/>
                  </a:lnTo>
                  <a:lnTo>
                    <a:pt x="19402" y="2490579"/>
                  </a:lnTo>
                  <a:cubicBezTo>
                    <a:pt x="-219041" y="2272227"/>
                    <a:pt x="1807220" y="2085495"/>
                    <a:pt x="2427373" y="824835"/>
                  </a:cubicBezTo>
                  <a:cubicBezTo>
                    <a:pt x="2748934" y="171159"/>
                    <a:pt x="3140793" y="-4363"/>
                    <a:pt x="3555414" y="82"/>
                  </a:cubicBezTo>
                  <a:close/>
                </a:path>
              </a:pathLst>
            </a:cu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 name="任意多边形: 形状 8">
              <a:extLst>
                <a:ext uri="{FF2B5EF4-FFF2-40B4-BE49-F238E27FC236}">
                  <a16:creationId xmlns:a16="http://schemas.microsoft.com/office/drawing/2014/main" id="{CA7D54F8-31F6-4544-AE97-52FDBE6DBF2B}"/>
                </a:ext>
              </a:extLst>
            </p:cNvPr>
            <p:cNvSpPr/>
            <p:nvPr userDrawn="1"/>
          </p:nvSpPr>
          <p:spPr>
            <a:xfrm rot="1067696" flipV="1">
              <a:off x="-808576" y="-608776"/>
              <a:ext cx="2713040" cy="1217550"/>
            </a:xfrm>
            <a:custGeom>
              <a:avLst/>
              <a:gdLst>
                <a:gd name="connsiteX0" fmla="*/ 0 w 945837"/>
                <a:gd name="connsiteY0" fmla="*/ 120888 h 424470"/>
                <a:gd name="connsiteX1" fmla="*/ 2798 w 945837"/>
                <a:gd name="connsiteY1" fmla="*/ 117369 h 424470"/>
                <a:gd name="connsiteX2" fmla="*/ 573410 w 945837"/>
                <a:gd name="connsiteY2" fmla="*/ 96909 h 424470"/>
                <a:gd name="connsiteX3" fmla="*/ 930523 w 945837"/>
                <a:gd name="connsiteY3" fmla="*/ 398258 h 424470"/>
                <a:gd name="connsiteX4" fmla="*/ 945837 w 945837"/>
                <a:gd name="connsiteY4" fmla="*/ 424470 h 42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37" h="424470">
                  <a:moveTo>
                    <a:pt x="0" y="120888"/>
                  </a:moveTo>
                  <a:lnTo>
                    <a:pt x="2798" y="117369"/>
                  </a:lnTo>
                  <a:cubicBezTo>
                    <a:pt x="115872" y="-11291"/>
                    <a:pt x="258135" y="-56383"/>
                    <a:pt x="573410" y="96909"/>
                  </a:cubicBezTo>
                  <a:cubicBezTo>
                    <a:pt x="731047" y="173556"/>
                    <a:pt x="849845" y="279377"/>
                    <a:pt x="930523" y="398258"/>
                  </a:cubicBezTo>
                  <a:lnTo>
                    <a:pt x="945837" y="424470"/>
                  </a:lnTo>
                  <a:close/>
                </a:path>
              </a:pathLst>
            </a:custGeom>
            <a:gradFill>
              <a:gsLst>
                <a:gs pos="82000">
                  <a:srgbClr val="FDE022"/>
                </a:gs>
                <a:gs pos="28000">
                  <a:srgbClr val="D7494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6967059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6C38C0-BB2D-44F0-98C8-26C283B174FB}"/>
              </a:ext>
            </a:extLst>
          </p:cNvPr>
          <p:cNvSpPr/>
          <p:nvPr userDrawn="1"/>
        </p:nvSpPr>
        <p:spPr>
          <a:xfrm>
            <a:off x="0" y="0"/>
            <a:ext cx="12192000" cy="690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任意多边形: 形状 6">
            <a:extLst>
              <a:ext uri="{FF2B5EF4-FFF2-40B4-BE49-F238E27FC236}">
                <a16:creationId xmlns:a16="http://schemas.microsoft.com/office/drawing/2014/main" id="{BC1FA044-E903-4C84-959E-5DAB54EFA29F}"/>
              </a:ext>
            </a:extLst>
          </p:cNvPr>
          <p:cNvSpPr/>
          <p:nvPr userDrawn="1"/>
        </p:nvSpPr>
        <p:spPr>
          <a:xfrm flipH="1">
            <a:off x="-2" y="4644848"/>
            <a:ext cx="12162770" cy="2213151"/>
          </a:xfrm>
          <a:custGeom>
            <a:avLst/>
            <a:gdLst>
              <a:gd name="connsiteX0" fmla="*/ 3555414 w 8092607"/>
              <a:gd name="connsiteY0" fmla="*/ 82 h 2514550"/>
              <a:gd name="connsiteX1" fmla="*/ 5166512 w 8092607"/>
              <a:gd name="connsiteY1" fmla="*/ 275976 h 2514550"/>
              <a:gd name="connsiteX2" fmla="*/ 7838632 w 8092607"/>
              <a:gd name="connsiteY2" fmla="*/ 472439 h 2514550"/>
              <a:gd name="connsiteX3" fmla="*/ 8008150 w 8092607"/>
              <a:gd name="connsiteY3" fmla="*/ 416785 h 2514550"/>
              <a:gd name="connsiteX4" fmla="*/ 8092607 w 8092607"/>
              <a:gd name="connsiteY4" fmla="*/ 379223 h 2514550"/>
              <a:gd name="connsiteX5" fmla="*/ 8092607 w 8092607"/>
              <a:gd name="connsiteY5" fmla="*/ 2514550 h 2514550"/>
              <a:gd name="connsiteX6" fmla="*/ 54700 w 8092607"/>
              <a:gd name="connsiteY6" fmla="*/ 2514550 h 2514550"/>
              <a:gd name="connsiteX7" fmla="*/ 19402 w 8092607"/>
              <a:gd name="connsiteY7" fmla="*/ 2490579 h 2514550"/>
              <a:gd name="connsiteX8" fmla="*/ 2427373 w 8092607"/>
              <a:gd name="connsiteY8" fmla="*/ 824835 h 2514550"/>
              <a:gd name="connsiteX9" fmla="*/ 3555414 w 8092607"/>
              <a:gd name="connsiteY9" fmla="*/ 82 h 2514550"/>
              <a:gd name="connsiteX0" fmla="*/ 4383943 w 8092607"/>
              <a:gd name="connsiteY0" fmla="*/ 35 h 2749911"/>
              <a:gd name="connsiteX1" fmla="*/ 5166512 w 8092607"/>
              <a:gd name="connsiteY1" fmla="*/ 511337 h 2749911"/>
              <a:gd name="connsiteX2" fmla="*/ 7838632 w 8092607"/>
              <a:gd name="connsiteY2" fmla="*/ 707800 h 2749911"/>
              <a:gd name="connsiteX3" fmla="*/ 8008150 w 8092607"/>
              <a:gd name="connsiteY3" fmla="*/ 652146 h 2749911"/>
              <a:gd name="connsiteX4" fmla="*/ 8092607 w 8092607"/>
              <a:gd name="connsiteY4" fmla="*/ 614584 h 2749911"/>
              <a:gd name="connsiteX5" fmla="*/ 8092607 w 8092607"/>
              <a:gd name="connsiteY5" fmla="*/ 2749911 h 2749911"/>
              <a:gd name="connsiteX6" fmla="*/ 54700 w 8092607"/>
              <a:gd name="connsiteY6" fmla="*/ 2749911 h 2749911"/>
              <a:gd name="connsiteX7" fmla="*/ 19402 w 8092607"/>
              <a:gd name="connsiteY7" fmla="*/ 2725940 h 2749911"/>
              <a:gd name="connsiteX8" fmla="*/ 2427373 w 8092607"/>
              <a:gd name="connsiteY8" fmla="*/ 1060196 h 2749911"/>
              <a:gd name="connsiteX9" fmla="*/ 4383943 w 8092607"/>
              <a:gd name="connsiteY9" fmla="*/ 35 h 2749911"/>
              <a:gd name="connsiteX0" fmla="*/ 4383943 w 8092607"/>
              <a:gd name="connsiteY0" fmla="*/ 609332 h 3359208"/>
              <a:gd name="connsiteX1" fmla="*/ 5166512 w 8092607"/>
              <a:gd name="connsiteY1" fmla="*/ 1120634 h 3359208"/>
              <a:gd name="connsiteX2" fmla="*/ 7838632 w 8092607"/>
              <a:gd name="connsiteY2" fmla="*/ 1317097 h 3359208"/>
              <a:gd name="connsiteX3" fmla="*/ 8008150 w 8092607"/>
              <a:gd name="connsiteY3" fmla="*/ 1261443 h 3359208"/>
              <a:gd name="connsiteX4" fmla="*/ 8092607 w 8092607"/>
              <a:gd name="connsiteY4" fmla="*/ 1223881 h 3359208"/>
              <a:gd name="connsiteX5" fmla="*/ 8092607 w 8092607"/>
              <a:gd name="connsiteY5" fmla="*/ 3359208 h 3359208"/>
              <a:gd name="connsiteX6" fmla="*/ 54700 w 8092607"/>
              <a:gd name="connsiteY6" fmla="*/ 3359208 h 3359208"/>
              <a:gd name="connsiteX7" fmla="*/ 19402 w 8092607"/>
              <a:gd name="connsiteY7" fmla="*/ 3335237 h 3359208"/>
              <a:gd name="connsiteX8" fmla="*/ 2427373 w 8092607"/>
              <a:gd name="connsiteY8" fmla="*/ 1669493 h 3359208"/>
              <a:gd name="connsiteX9" fmla="*/ 4383943 w 8092607"/>
              <a:gd name="connsiteY9" fmla="*/ 609332 h 3359208"/>
              <a:gd name="connsiteX0" fmla="*/ 4382272 w 8090936"/>
              <a:gd name="connsiteY0" fmla="*/ 609332 h 3359208"/>
              <a:gd name="connsiteX1" fmla="*/ 5164841 w 8090936"/>
              <a:gd name="connsiteY1" fmla="*/ 1120634 h 3359208"/>
              <a:gd name="connsiteX2" fmla="*/ 7836961 w 8090936"/>
              <a:gd name="connsiteY2" fmla="*/ 1317097 h 3359208"/>
              <a:gd name="connsiteX3" fmla="*/ 8006479 w 8090936"/>
              <a:gd name="connsiteY3" fmla="*/ 1261443 h 3359208"/>
              <a:gd name="connsiteX4" fmla="*/ 8090936 w 8090936"/>
              <a:gd name="connsiteY4" fmla="*/ 1223881 h 3359208"/>
              <a:gd name="connsiteX5" fmla="*/ 8090936 w 8090936"/>
              <a:gd name="connsiteY5" fmla="*/ 3359208 h 3359208"/>
              <a:gd name="connsiteX6" fmla="*/ 53029 w 8090936"/>
              <a:gd name="connsiteY6" fmla="*/ 3359208 h 3359208"/>
              <a:gd name="connsiteX7" fmla="*/ 17731 w 8090936"/>
              <a:gd name="connsiteY7" fmla="*/ 3335237 h 3359208"/>
              <a:gd name="connsiteX8" fmla="*/ 2425702 w 8090936"/>
              <a:gd name="connsiteY8" fmla="*/ 1669493 h 3359208"/>
              <a:gd name="connsiteX9" fmla="*/ 4382272 w 8090936"/>
              <a:gd name="connsiteY9" fmla="*/ 609332 h 3359208"/>
              <a:gd name="connsiteX0" fmla="*/ 4364541 w 8073205"/>
              <a:gd name="connsiteY0" fmla="*/ 609332 h 3513810"/>
              <a:gd name="connsiteX1" fmla="*/ 5147110 w 8073205"/>
              <a:gd name="connsiteY1" fmla="*/ 1120634 h 3513810"/>
              <a:gd name="connsiteX2" fmla="*/ 7819230 w 8073205"/>
              <a:gd name="connsiteY2" fmla="*/ 1317097 h 3513810"/>
              <a:gd name="connsiteX3" fmla="*/ 7988748 w 8073205"/>
              <a:gd name="connsiteY3" fmla="*/ 1261443 h 3513810"/>
              <a:gd name="connsiteX4" fmla="*/ 8073205 w 8073205"/>
              <a:gd name="connsiteY4" fmla="*/ 1223881 h 3513810"/>
              <a:gd name="connsiteX5" fmla="*/ 8073205 w 8073205"/>
              <a:gd name="connsiteY5" fmla="*/ 3359208 h 3513810"/>
              <a:gd name="connsiteX6" fmla="*/ 35298 w 8073205"/>
              <a:gd name="connsiteY6" fmla="*/ 3359208 h 3513810"/>
              <a:gd name="connsiteX7" fmla="*/ 0 w 8073205"/>
              <a:gd name="connsiteY7" fmla="*/ 3335237 h 3513810"/>
              <a:gd name="connsiteX8" fmla="*/ 2407971 w 8073205"/>
              <a:gd name="connsiteY8" fmla="*/ 1669493 h 3513810"/>
              <a:gd name="connsiteX9" fmla="*/ 4364541 w 8073205"/>
              <a:gd name="connsiteY9" fmla="*/ 609332 h 3513810"/>
              <a:gd name="connsiteX0" fmla="*/ 4364541 w 8073205"/>
              <a:gd name="connsiteY0" fmla="*/ 995497 h 4258732"/>
              <a:gd name="connsiteX1" fmla="*/ 5147110 w 8073205"/>
              <a:gd name="connsiteY1" fmla="*/ 1506799 h 4258732"/>
              <a:gd name="connsiteX2" fmla="*/ 7819230 w 8073205"/>
              <a:gd name="connsiteY2" fmla="*/ 1703262 h 4258732"/>
              <a:gd name="connsiteX3" fmla="*/ 7988748 w 8073205"/>
              <a:gd name="connsiteY3" fmla="*/ 1647608 h 4258732"/>
              <a:gd name="connsiteX4" fmla="*/ 8073205 w 8073205"/>
              <a:gd name="connsiteY4" fmla="*/ 1610046 h 4258732"/>
              <a:gd name="connsiteX5" fmla="*/ 8073205 w 8073205"/>
              <a:gd name="connsiteY5" fmla="*/ 3745373 h 4258732"/>
              <a:gd name="connsiteX6" fmla="*/ 35298 w 8073205"/>
              <a:gd name="connsiteY6" fmla="*/ 3745373 h 4258732"/>
              <a:gd name="connsiteX7" fmla="*/ 0 w 8073205"/>
              <a:gd name="connsiteY7" fmla="*/ 3721402 h 4258732"/>
              <a:gd name="connsiteX8" fmla="*/ 2407971 w 8073205"/>
              <a:gd name="connsiteY8" fmla="*/ 2055658 h 4258732"/>
              <a:gd name="connsiteX9" fmla="*/ 4364541 w 8073205"/>
              <a:gd name="connsiteY9" fmla="*/ 995497 h 4258732"/>
              <a:gd name="connsiteX0" fmla="*/ 2407971 w 8073205"/>
              <a:gd name="connsiteY0" fmla="*/ 553736 h 2243450"/>
              <a:gd name="connsiteX1" fmla="*/ 5147110 w 8073205"/>
              <a:gd name="connsiteY1" fmla="*/ 4877 h 2243450"/>
              <a:gd name="connsiteX2" fmla="*/ 7819230 w 8073205"/>
              <a:gd name="connsiteY2" fmla="*/ 201340 h 2243450"/>
              <a:gd name="connsiteX3" fmla="*/ 7988748 w 8073205"/>
              <a:gd name="connsiteY3" fmla="*/ 145686 h 2243450"/>
              <a:gd name="connsiteX4" fmla="*/ 8073205 w 8073205"/>
              <a:gd name="connsiteY4" fmla="*/ 108124 h 2243450"/>
              <a:gd name="connsiteX5" fmla="*/ 8073205 w 8073205"/>
              <a:gd name="connsiteY5" fmla="*/ 2243451 h 2243450"/>
              <a:gd name="connsiteX6" fmla="*/ 35298 w 8073205"/>
              <a:gd name="connsiteY6" fmla="*/ 2243451 h 2243450"/>
              <a:gd name="connsiteX7" fmla="*/ 0 w 8073205"/>
              <a:gd name="connsiteY7" fmla="*/ 2219480 h 2243450"/>
              <a:gd name="connsiteX8" fmla="*/ 2407971 w 8073205"/>
              <a:gd name="connsiteY8" fmla="*/ 553736 h 22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3205" h="2243450">
                <a:moveTo>
                  <a:pt x="2407971" y="553736"/>
                </a:moveTo>
                <a:cubicBezTo>
                  <a:pt x="3265823" y="184636"/>
                  <a:pt x="4245234" y="63610"/>
                  <a:pt x="5147110" y="4877"/>
                </a:cubicBezTo>
                <a:cubicBezTo>
                  <a:pt x="6048987" y="-53856"/>
                  <a:pt x="6886825" y="442013"/>
                  <a:pt x="7819230" y="201340"/>
                </a:cubicBezTo>
                <a:cubicBezTo>
                  <a:pt x="7873863" y="187238"/>
                  <a:pt x="7930477" y="168475"/>
                  <a:pt x="7988748" y="145686"/>
                </a:cubicBezTo>
                <a:lnTo>
                  <a:pt x="8073205" y="108124"/>
                </a:lnTo>
                <a:lnTo>
                  <a:pt x="8073205" y="2243451"/>
                </a:lnTo>
                <a:lnTo>
                  <a:pt x="35298" y="2243451"/>
                </a:lnTo>
                <a:lnTo>
                  <a:pt x="0" y="2219480"/>
                </a:lnTo>
                <a:cubicBezTo>
                  <a:pt x="395445" y="1937861"/>
                  <a:pt x="1550119" y="922837"/>
                  <a:pt x="2407971" y="553736"/>
                </a:cubicBezTo>
                <a:close/>
              </a:path>
            </a:pathLst>
          </a:cu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pic>
        <p:nvPicPr>
          <p:cNvPr id="11" name="图片 10" descr="戴着帽子的人&#10;&#10;低可信度描述已自动生成">
            <a:extLst>
              <a:ext uri="{FF2B5EF4-FFF2-40B4-BE49-F238E27FC236}">
                <a16:creationId xmlns:a16="http://schemas.microsoft.com/office/drawing/2014/main" id="{201B1342-D9D5-4437-A6BF-F7C8AFFAC8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6675" y="1286361"/>
            <a:ext cx="4874989" cy="4874989"/>
          </a:xfrm>
          <a:prstGeom prst="rect">
            <a:avLst/>
          </a:prstGeom>
        </p:spPr>
      </p:pic>
    </p:spTree>
    <p:extLst>
      <p:ext uri="{BB962C8B-B14F-4D97-AF65-F5344CB8AC3E}">
        <p14:creationId xmlns:p14="http://schemas.microsoft.com/office/powerpoint/2010/main" val="2034088404"/>
      </p:ext>
    </p:extLst>
  </p:cSld>
  <p:clrMapOvr>
    <a:masterClrMapping/>
  </p:clrMapOvr>
  <mc:AlternateContent xmlns:mc="http://schemas.openxmlformats.org/markup-compatibility/2006" xmlns:p14="http://schemas.microsoft.com/office/powerpoint/2010/main">
    <mc:Choice Requires="p14">
      <p:transition p14:dur="250" advClick="0" advTm="0">
        <p:fade/>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501031-852E-4A14-9978-C4BB3DC06989}"/>
              </a:ext>
            </a:extLst>
          </p:cNvPr>
          <p:cNvSpPr>
            <a:spLocks noGrp="1"/>
          </p:cNvSpPr>
          <p:nvPr>
            <p:ph type="dt" sz="half" idx="10"/>
          </p:nvPr>
        </p:nvSpPr>
        <p:spPr/>
        <p:txBody>
          <a:bodyPr/>
          <a:lstStyle/>
          <a:p>
            <a:fld id="{4C1AB1C9-049D-4A9B-BD21-DF58E09AF71A}" type="datetimeFigureOut">
              <a:rPr lang="zh-CN" altLang="en-US" smtClean="0"/>
              <a:t>2021/6/15</a:t>
            </a:fld>
            <a:endParaRPr lang="zh-CN" altLang="en-US"/>
          </a:p>
        </p:txBody>
      </p:sp>
      <p:sp>
        <p:nvSpPr>
          <p:cNvPr id="3" name="页脚占位符 2">
            <a:extLst>
              <a:ext uri="{FF2B5EF4-FFF2-40B4-BE49-F238E27FC236}">
                <a16:creationId xmlns:a16="http://schemas.microsoft.com/office/drawing/2014/main" id="{051199AE-C09F-4336-8E43-C1ACA335FC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DF94526-F0E9-405C-96AE-E3090B7BDA11}"/>
              </a:ext>
            </a:extLst>
          </p:cNvPr>
          <p:cNvSpPr>
            <a:spLocks noGrp="1"/>
          </p:cNvSpPr>
          <p:nvPr>
            <p:ph type="sldNum" sz="quarter" idx="12"/>
          </p:nvPr>
        </p:nvSpPr>
        <p:spPr/>
        <p:txBody>
          <a:bodyPr/>
          <a:lstStyle/>
          <a:p>
            <a:fld id="{9C4CE7EB-28F6-4E38-ADFF-63D324580661}" type="slidenum">
              <a:rPr lang="zh-CN" altLang="en-US" smtClean="0"/>
              <a:t>‹#›</a:t>
            </a:fld>
            <a:endParaRPr lang="zh-CN" altLang="en-US"/>
          </a:p>
        </p:txBody>
      </p:sp>
    </p:spTree>
    <p:extLst>
      <p:ext uri="{BB962C8B-B14F-4D97-AF65-F5344CB8AC3E}">
        <p14:creationId xmlns:p14="http://schemas.microsoft.com/office/powerpoint/2010/main" val="378732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C589EC-28E2-4530-A14B-686594FEA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B295CF-5AD8-47D9-9AE8-4EA7E2C1E9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7B688C-FFE3-44B3-A88B-63365A4C0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C1AB1C9-049D-4A9B-BD21-DF58E09AF71A}" type="datetimeFigureOut">
              <a:rPr lang="zh-CN" altLang="en-US" smtClean="0"/>
              <a:pPr/>
              <a:t>2021/6/15</a:t>
            </a:fld>
            <a:endParaRPr lang="zh-CN" altLang="en-US"/>
          </a:p>
        </p:txBody>
      </p:sp>
      <p:sp>
        <p:nvSpPr>
          <p:cNvPr id="5" name="页脚占位符 4">
            <a:extLst>
              <a:ext uri="{FF2B5EF4-FFF2-40B4-BE49-F238E27FC236}">
                <a16:creationId xmlns:a16="http://schemas.microsoft.com/office/drawing/2014/main" id="{332C5258-ACA6-4755-9C67-209643B12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a:extLst>
              <a:ext uri="{FF2B5EF4-FFF2-40B4-BE49-F238E27FC236}">
                <a16:creationId xmlns:a16="http://schemas.microsoft.com/office/drawing/2014/main" id="{AB86FD89-54E5-4619-ABBD-F9C541249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9C4CE7EB-28F6-4E38-ADFF-63D324580661}" type="slidenum">
              <a:rPr lang="zh-CN" altLang="en-US" smtClean="0"/>
              <a:pPr/>
              <a:t>‹#›</a:t>
            </a:fld>
            <a:endParaRPr lang="zh-CN" altLang="en-US"/>
          </a:p>
        </p:txBody>
      </p:sp>
    </p:spTree>
    <p:extLst>
      <p:ext uri="{BB962C8B-B14F-4D97-AF65-F5344CB8AC3E}">
        <p14:creationId xmlns:p14="http://schemas.microsoft.com/office/powerpoint/2010/main" val="24996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62" r:id="rId8"/>
    <p:sldLayoutId id="2147483655" r:id="rId9"/>
    <p:sldLayoutId id="2147483656" r:id="rId10"/>
    <p:sldLayoutId id="2147483657" r:id="rId11"/>
    <p:sldLayoutId id="2147483658" r:id="rId12"/>
    <p:sldLayoutId id="2147483659"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1A61C1-6575-4965-8FBC-1D08F4D5D249}"/>
              </a:ext>
            </a:extLst>
          </p:cNvPr>
          <p:cNvSpPr/>
          <p:nvPr/>
        </p:nvSpPr>
        <p:spPr>
          <a:xfrm>
            <a:off x="0" y="0"/>
            <a:ext cx="12191779" cy="6858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任意多边形: 形状 31">
            <a:extLst>
              <a:ext uri="{FF2B5EF4-FFF2-40B4-BE49-F238E27FC236}">
                <a16:creationId xmlns:a16="http://schemas.microsoft.com/office/drawing/2014/main" id="{FAB2670F-D4D8-42D9-A1DD-DC8F6022EAE7}"/>
              </a:ext>
            </a:extLst>
          </p:cNvPr>
          <p:cNvSpPr/>
          <p:nvPr/>
        </p:nvSpPr>
        <p:spPr>
          <a:xfrm>
            <a:off x="3848100" y="4299396"/>
            <a:ext cx="8343680" cy="2592564"/>
          </a:xfrm>
          <a:custGeom>
            <a:avLst/>
            <a:gdLst>
              <a:gd name="connsiteX0" fmla="*/ 3555414 w 8092607"/>
              <a:gd name="connsiteY0" fmla="*/ 82 h 2514550"/>
              <a:gd name="connsiteX1" fmla="*/ 5166512 w 8092607"/>
              <a:gd name="connsiteY1" fmla="*/ 275976 h 2514550"/>
              <a:gd name="connsiteX2" fmla="*/ 7838632 w 8092607"/>
              <a:gd name="connsiteY2" fmla="*/ 472439 h 2514550"/>
              <a:gd name="connsiteX3" fmla="*/ 8008150 w 8092607"/>
              <a:gd name="connsiteY3" fmla="*/ 416785 h 2514550"/>
              <a:gd name="connsiteX4" fmla="*/ 8092607 w 8092607"/>
              <a:gd name="connsiteY4" fmla="*/ 379223 h 2514550"/>
              <a:gd name="connsiteX5" fmla="*/ 8092607 w 8092607"/>
              <a:gd name="connsiteY5" fmla="*/ 2514550 h 2514550"/>
              <a:gd name="connsiteX6" fmla="*/ 54700 w 8092607"/>
              <a:gd name="connsiteY6" fmla="*/ 2514550 h 2514550"/>
              <a:gd name="connsiteX7" fmla="*/ 19402 w 8092607"/>
              <a:gd name="connsiteY7" fmla="*/ 2490579 h 2514550"/>
              <a:gd name="connsiteX8" fmla="*/ 2427373 w 8092607"/>
              <a:gd name="connsiteY8" fmla="*/ 824835 h 2514550"/>
              <a:gd name="connsiteX9" fmla="*/ 3555414 w 8092607"/>
              <a:gd name="connsiteY9" fmla="*/ 82 h 25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2607" h="2514550">
                <a:moveTo>
                  <a:pt x="3555414" y="82"/>
                </a:moveTo>
                <a:cubicBezTo>
                  <a:pt x="4088497" y="5799"/>
                  <a:pt x="4659208" y="309014"/>
                  <a:pt x="5166512" y="275976"/>
                </a:cubicBezTo>
                <a:cubicBezTo>
                  <a:pt x="6068386" y="217243"/>
                  <a:pt x="6906227" y="713112"/>
                  <a:pt x="7838632" y="472439"/>
                </a:cubicBezTo>
                <a:cubicBezTo>
                  <a:pt x="7893265" y="458337"/>
                  <a:pt x="7949879" y="439574"/>
                  <a:pt x="8008150" y="416785"/>
                </a:cubicBezTo>
                <a:lnTo>
                  <a:pt x="8092607" y="379223"/>
                </a:lnTo>
                <a:lnTo>
                  <a:pt x="8092607" y="2514550"/>
                </a:lnTo>
                <a:lnTo>
                  <a:pt x="54700" y="2514550"/>
                </a:lnTo>
                <a:lnTo>
                  <a:pt x="19402" y="2490579"/>
                </a:lnTo>
                <a:cubicBezTo>
                  <a:pt x="-219041" y="2272227"/>
                  <a:pt x="1807220" y="2085495"/>
                  <a:pt x="2427373" y="824835"/>
                </a:cubicBezTo>
                <a:cubicBezTo>
                  <a:pt x="2748934" y="171159"/>
                  <a:pt x="3140793" y="-4363"/>
                  <a:pt x="3555414" y="82"/>
                </a:cubicBezTo>
                <a:close/>
              </a:path>
            </a:pathLst>
          </a:cu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3" name="任意多边形: 形状 32">
            <a:extLst>
              <a:ext uri="{FF2B5EF4-FFF2-40B4-BE49-F238E27FC236}">
                <a16:creationId xmlns:a16="http://schemas.microsoft.com/office/drawing/2014/main" id="{76F6952B-39C9-4D3E-B987-82B71E25E8AB}"/>
              </a:ext>
            </a:extLst>
          </p:cNvPr>
          <p:cNvSpPr/>
          <p:nvPr/>
        </p:nvSpPr>
        <p:spPr>
          <a:xfrm rot="20532304" flipH="1" flipV="1">
            <a:off x="-891811" y="-4671121"/>
            <a:ext cx="11710008" cy="4204912"/>
          </a:xfrm>
          <a:custGeom>
            <a:avLst/>
            <a:gdLst>
              <a:gd name="connsiteX0" fmla="*/ 11710008 w 11710008"/>
              <a:gd name="connsiteY0" fmla="*/ 1283987 h 4204912"/>
              <a:gd name="connsiteX1" fmla="*/ 8848930 w 11710008"/>
              <a:gd name="connsiteY1" fmla="*/ 365675 h 4204912"/>
              <a:gd name="connsiteX2" fmla="*/ 8857396 w 11710008"/>
              <a:gd name="connsiteY2" fmla="*/ 355031 h 4204912"/>
              <a:gd name="connsiteX3" fmla="*/ 10583447 w 11710008"/>
              <a:gd name="connsiteY3" fmla="*/ 293142 h 4204912"/>
              <a:gd name="connsiteX4" fmla="*/ 11663686 w 11710008"/>
              <a:gd name="connsiteY4" fmla="*/ 1204696 h 4204912"/>
              <a:gd name="connsiteX5" fmla="*/ 230677 w 11710008"/>
              <a:gd name="connsiteY5" fmla="*/ 4083361 h 4204912"/>
              <a:gd name="connsiteX6" fmla="*/ 381 w 11710008"/>
              <a:gd name="connsiteY6" fmla="*/ 3906051 h 4204912"/>
              <a:gd name="connsiteX7" fmla="*/ 0 w 11710008"/>
              <a:gd name="connsiteY7" fmla="*/ 3887752 h 4204912"/>
              <a:gd name="connsiteX8" fmla="*/ 988138 w 11710008"/>
              <a:gd name="connsiteY8" fmla="*/ 4204912 h 4204912"/>
              <a:gd name="connsiteX9" fmla="*/ 940336 w 11710008"/>
              <a:gd name="connsiteY9" fmla="*/ 4199426 h 4204912"/>
              <a:gd name="connsiteX10" fmla="*/ 230677 w 11710008"/>
              <a:gd name="connsiteY10" fmla="*/ 4083361 h 4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10008" h="4204912">
                <a:moveTo>
                  <a:pt x="11710008" y="1283987"/>
                </a:moveTo>
                <a:lnTo>
                  <a:pt x="8848930" y="365675"/>
                </a:lnTo>
                <a:lnTo>
                  <a:pt x="8857396" y="355031"/>
                </a:lnTo>
                <a:cubicBezTo>
                  <a:pt x="9199434" y="-34155"/>
                  <a:pt x="9629769" y="-170555"/>
                  <a:pt x="10583447" y="293142"/>
                </a:cubicBezTo>
                <a:cubicBezTo>
                  <a:pt x="11060286" y="524991"/>
                  <a:pt x="11419642" y="845091"/>
                  <a:pt x="11663686" y="1204696"/>
                </a:cubicBezTo>
                <a:close/>
                <a:moveTo>
                  <a:pt x="230677" y="4083361"/>
                </a:moveTo>
                <a:cubicBezTo>
                  <a:pt x="88943" y="4046136"/>
                  <a:pt x="16122" y="3984491"/>
                  <a:pt x="381" y="3906051"/>
                </a:cubicBezTo>
                <a:lnTo>
                  <a:pt x="0" y="3887752"/>
                </a:lnTo>
                <a:lnTo>
                  <a:pt x="988138" y="4204912"/>
                </a:lnTo>
                <a:lnTo>
                  <a:pt x="940336" y="4199426"/>
                </a:lnTo>
                <a:cubicBezTo>
                  <a:pt x="617173" y="4160068"/>
                  <a:pt x="372412" y="4120586"/>
                  <a:pt x="230677" y="4083361"/>
                </a:cubicBezTo>
                <a:close/>
              </a:path>
            </a:pathLst>
          </a:custGeom>
          <a:gradFill>
            <a:gsLst>
              <a:gs pos="82000">
                <a:srgbClr val="FDE022"/>
              </a:gs>
              <a:gs pos="28000">
                <a:srgbClr val="D7494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06358D41-CD8E-4C27-B310-CB60283C0ADC}"/>
              </a:ext>
            </a:extLst>
          </p:cNvPr>
          <p:cNvSpPr/>
          <p:nvPr/>
        </p:nvSpPr>
        <p:spPr>
          <a:xfrm>
            <a:off x="956582" y="5269155"/>
            <a:ext cx="3512462" cy="307777"/>
          </a:xfrm>
          <a:prstGeom prst="rect">
            <a:avLst/>
          </a:prstGeom>
        </p:spPr>
        <p:txBody>
          <a:bodyPr wrap="square">
            <a:spAutoFit/>
          </a:bodyPr>
          <a:lstStyle/>
          <a:p>
            <a:pPr algn="dist" defTabSz="914400" fontAlgn="base">
              <a:spcBef>
                <a:spcPct val="0"/>
              </a:spcBef>
              <a:spcAft>
                <a:spcPct val="0"/>
              </a:spcAft>
              <a:defRPr/>
            </a:pPr>
            <a:r>
              <a:rPr lang="zh-CN" altLang="en-US"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汇报人：</a:t>
            </a:r>
            <a:r>
              <a:rPr lang="zh-CN" altLang="en-US"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小</a:t>
            </a:r>
            <a:r>
              <a:rPr lang="en-US" altLang="zh-CN"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1</a:t>
            </a:r>
            <a:r>
              <a:rPr lang="zh-CN" altLang="en-US"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猫   </a:t>
            </a:r>
            <a:r>
              <a:rPr lang="zh-CN" altLang="en-US"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汇报时间：</a:t>
            </a:r>
            <a:r>
              <a:rPr lang="en-US" altLang="zh-CN"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20XX.X</a:t>
            </a:r>
          </a:p>
        </p:txBody>
      </p:sp>
      <p:grpSp>
        <p:nvGrpSpPr>
          <p:cNvPr id="10" name="组合 9">
            <a:extLst>
              <a:ext uri="{FF2B5EF4-FFF2-40B4-BE49-F238E27FC236}">
                <a16:creationId xmlns:a16="http://schemas.microsoft.com/office/drawing/2014/main" id="{75432648-820F-48F1-8381-3C3CCECA278D}"/>
              </a:ext>
            </a:extLst>
          </p:cNvPr>
          <p:cNvGrpSpPr/>
          <p:nvPr/>
        </p:nvGrpSpPr>
        <p:grpSpPr>
          <a:xfrm>
            <a:off x="9801191" y="6095540"/>
            <a:ext cx="2612570" cy="584775"/>
            <a:chOff x="2811684" y="1412997"/>
            <a:chExt cx="2057180" cy="584775"/>
          </a:xfrm>
          <a:noFill/>
        </p:grpSpPr>
        <p:sp>
          <p:nvSpPr>
            <p:cNvPr id="11" name="矩形: 圆角 10">
              <a:extLst>
                <a:ext uri="{FF2B5EF4-FFF2-40B4-BE49-F238E27FC236}">
                  <a16:creationId xmlns:a16="http://schemas.microsoft.com/office/drawing/2014/main" id="{1FBD2242-EA07-493B-9D84-D72C7FAC6FEA}"/>
                </a:ext>
              </a:extLst>
            </p:cNvPr>
            <p:cNvSpPr/>
            <p:nvPr/>
          </p:nvSpPr>
          <p:spPr>
            <a:xfrm>
              <a:off x="2811684" y="1412997"/>
              <a:ext cx="2057180" cy="470005"/>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ED213C35-6179-47B0-8BF1-00B9AAF6CEA0}"/>
                </a:ext>
              </a:extLst>
            </p:cNvPr>
            <p:cNvSpPr>
              <a:spLocks noChangeArrowheads="1"/>
            </p:cNvSpPr>
            <p:nvPr/>
          </p:nvSpPr>
          <p:spPr bwMode="auto">
            <a:xfrm>
              <a:off x="3075484" y="1412997"/>
              <a:ext cx="1053294" cy="58477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en-US" altLang="zh-CN" sz="3200" b="1" dirty="0">
                  <a:solidFill>
                    <a:schemeClr val="bg1">
                      <a:lumMod val="95000"/>
                    </a:schemeClr>
                  </a:solidFill>
                  <a:latin typeface="汉仪雅酷黑 85W" panose="020B0904020202020204" pitchFamily="34" charset="-122"/>
                  <a:ea typeface="汉仪雅酷黑 85W" panose="020B0904020202020204" pitchFamily="34" charset="-122"/>
                  <a:cs typeface="+mn-ea"/>
                  <a:sym typeface="+mn-lt"/>
                </a:rPr>
                <a:t>2021</a:t>
              </a:r>
              <a:endParaRPr lang="zh-CN" altLang="en-US" sz="3200" b="1" dirty="0">
                <a:solidFill>
                  <a:schemeClr val="bg1">
                    <a:lumMod val="95000"/>
                  </a:schemeClr>
                </a:solidFill>
                <a:latin typeface="汉仪雅酷黑 85W" panose="020B0904020202020204" pitchFamily="34" charset="-122"/>
                <a:ea typeface="汉仪雅酷黑 85W" panose="020B0904020202020204" pitchFamily="34" charset="-122"/>
                <a:cs typeface="+mn-ea"/>
                <a:sym typeface="+mn-lt"/>
              </a:endParaRPr>
            </a:p>
          </p:txBody>
        </p:sp>
      </p:grpSp>
      <p:grpSp>
        <p:nvGrpSpPr>
          <p:cNvPr id="13" name="组合 12">
            <a:extLst>
              <a:ext uri="{FF2B5EF4-FFF2-40B4-BE49-F238E27FC236}">
                <a16:creationId xmlns:a16="http://schemas.microsoft.com/office/drawing/2014/main" id="{1D36D7F8-FFF1-40EA-A6F3-DFC3195E23F2}"/>
              </a:ext>
            </a:extLst>
          </p:cNvPr>
          <p:cNvGrpSpPr/>
          <p:nvPr/>
        </p:nvGrpSpPr>
        <p:grpSpPr>
          <a:xfrm>
            <a:off x="1004875" y="3817068"/>
            <a:ext cx="5234279" cy="381633"/>
            <a:chOff x="2811683" y="3408197"/>
            <a:chExt cx="6342163" cy="462409"/>
          </a:xfrm>
        </p:grpSpPr>
        <p:grpSp>
          <p:nvGrpSpPr>
            <p:cNvPr id="14" name="组合 13">
              <a:extLst>
                <a:ext uri="{FF2B5EF4-FFF2-40B4-BE49-F238E27FC236}">
                  <a16:creationId xmlns:a16="http://schemas.microsoft.com/office/drawing/2014/main" id="{EFA6BCD7-FCE1-4672-ADF5-3064609BEC74}"/>
                </a:ext>
              </a:extLst>
            </p:cNvPr>
            <p:cNvGrpSpPr/>
            <p:nvPr/>
          </p:nvGrpSpPr>
          <p:grpSpPr>
            <a:xfrm>
              <a:off x="3003127" y="3439464"/>
              <a:ext cx="6026571" cy="410212"/>
              <a:chOff x="3041598" y="3432883"/>
              <a:chExt cx="7100420" cy="468664"/>
            </a:xfrm>
          </p:grpSpPr>
          <p:sp>
            <p:nvSpPr>
              <p:cNvPr id="21" name="矩形 20">
                <a:extLst>
                  <a:ext uri="{FF2B5EF4-FFF2-40B4-BE49-F238E27FC236}">
                    <a16:creationId xmlns:a16="http://schemas.microsoft.com/office/drawing/2014/main" id="{4B525981-2AB8-49E7-ABF5-F734659F600D}"/>
                  </a:ext>
                </a:extLst>
              </p:cNvPr>
              <p:cNvSpPr>
                <a:spLocks noChangeArrowheads="1"/>
              </p:cNvSpPr>
              <p:nvPr/>
            </p:nvSpPr>
            <p:spPr bwMode="auto">
              <a:xfrm>
                <a:off x="3041598" y="3432883"/>
                <a:ext cx="2068935" cy="4686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a:solidFill>
                      <a:srgbClr val="474746"/>
                    </a:solidFill>
                    <a:latin typeface="汉仪雅酷黑 85W" panose="020B0904020202020204" pitchFamily="34" charset="-122"/>
                    <a:ea typeface="汉仪雅酷黑 85W" panose="020B0904020202020204" pitchFamily="34" charset="-122"/>
                    <a:cs typeface="+mn-ea"/>
                    <a:sym typeface="+mn-lt"/>
                  </a:rPr>
                  <a:t>工伤认定</a:t>
                </a:r>
                <a:endPar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endParaRPr>
              </a:p>
            </p:txBody>
          </p:sp>
          <p:sp>
            <p:nvSpPr>
              <p:cNvPr id="22" name="矩形 21">
                <a:extLst>
                  <a:ext uri="{FF2B5EF4-FFF2-40B4-BE49-F238E27FC236}">
                    <a16:creationId xmlns:a16="http://schemas.microsoft.com/office/drawing/2014/main" id="{078036AC-1395-4DD1-B12D-C7F07B44249D}"/>
                  </a:ext>
                </a:extLst>
              </p:cNvPr>
              <p:cNvSpPr>
                <a:spLocks noChangeArrowheads="1"/>
              </p:cNvSpPr>
              <p:nvPr/>
            </p:nvSpPr>
            <p:spPr bwMode="auto">
              <a:xfrm>
                <a:off x="5557340" y="3432883"/>
                <a:ext cx="2068937" cy="46866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a:solidFill>
                      <a:srgbClr val="474746"/>
                    </a:solidFill>
                    <a:latin typeface="汉仪雅酷黑 85W" panose="020B0904020202020204" pitchFamily="34" charset="-122"/>
                    <a:ea typeface="汉仪雅酷黑 85W" panose="020B0904020202020204" pitchFamily="34" charset="-122"/>
                    <a:cs typeface="+mn-ea"/>
                    <a:sym typeface="+mn-lt"/>
                  </a:rPr>
                  <a:t>工伤保险</a:t>
                </a:r>
                <a:endPar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endParaRPr>
              </a:p>
            </p:txBody>
          </p:sp>
          <p:sp>
            <p:nvSpPr>
              <p:cNvPr id="23" name="矩形 22">
                <a:extLst>
                  <a:ext uri="{FF2B5EF4-FFF2-40B4-BE49-F238E27FC236}">
                    <a16:creationId xmlns:a16="http://schemas.microsoft.com/office/drawing/2014/main" id="{B2368C49-D040-4DBD-848A-96B8B7E98D56}"/>
                  </a:ext>
                </a:extLst>
              </p:cNvPr>
              <p:cNvSpPr>
                <a:spLocks noChangeArrowheads="1"/>
              </p:cNvSpPr>
              <p:nvPr/>
            </p:nvSpPr>
            <p:spPr bwMode="auto">
              <a:xfrm>
                <a:off x="8073081" y="3432883"/>
                <a:ext cx="2068937" cy="46866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rPr>
                  <a:t>工伤理偿</a:t>
                </a:r>
              </a:p>
            </p:txBody>
          </p:sp>
        </p:grpSp>
        <p:grpSp>
          <p:nvGrpSpPr>
            <p:cNvPr id="15" name="组合 14">
              <a:extLst>
                <a:ext uri="{FF2B5EF4-FFF2-40B4-BE49-F238E27FC236}">
                  <a16:creationId xmlns:a16="http://schemas.microsoft.com/office/drawing/2014/main" id="{8D202696-47A4-4E1D-889D-D7A21990770B}"/>
                </a:ext>
              </a:extLst>
            </p:cNvPr>
            <p:cNvGrpSpPr/>
            <p:nvPr/>
          </p:nvGrpSpPr>
          <p:grpSpPr>
            <a:xfrm>
              <a:off x="2811683" y="3408197"/>
              <a:ext cx="6342163" cy="462409"/>
              <a:chOff x="2811683" y="3408197"/>
              <a:chExt cx="6342163" cy="569865"/>
            </a:xfrm>
          </p:grpSpPr>
          <p:sp>
            <p:nvSpPr>
              <p:cNvPr id="18" name="矩形: 圆角 17">
                <a:extLst>
                  <a:ext uri="{FF2B5EF4-FFF2-40B4-BE49-F238E27FC236}">
                    <a16:creationId xmlns:a16="http://schemas.microsoft.com/office/drawing/2014/main" id="{52AA5789-BDF5-41C5-B940-C624EB367D4F}"/>
                  </a:ext>
                </a:extLst>
              </p:cNvPr>
              <p:cNvSpPr/>
              <p:nvPr/>
            </p:nvSpPr>
            <p:spPr>
              <a:xfrm>
                <a:off x="2811683"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sp>
            <p:nvSpPr>
              <p:cNvPr id="19" name="矩形: 圆角 18">
                <a:extLst>
                  <a:ext uri="{FF2B5EF4-FFF2-40B4-BE49-F238E27FC236}">
                    <a16:creationId xmlns:a16="http://schemas.microsoft.com/office/drawing/2014/main" id="{307F62BA-3FFF-4461-82F8-DAF186F11816}"/>
                  </a:ext>
                </a:extLst>
              </p:cNvPr>
              <p:cNvSpPr/>
              <p:nvPr/>
            </p:nvSpPr>
            <p:spPr>
              <a:xfrm>
                <a:off x="4924159"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95B804D3-CB71-4EE0-978B-B027EB28DBC8}"/>
                  </a:ext>
                </a:extLst>
              </p:cNvPr>
              <p:cNvSpPr/>
              <p:nvPr/>
            </p:nvSpPr>
            <p:spPr>
              <a:xfrm>
                <a:off x="7036635"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grpSp>
        <p:sp>
          <p:nvSpPr>
            <p:cNvPr id="16" name="椭圆 15">
              <a:extLst>
                <a:ext uri="{FF2B5EF4-FFF2-40B4-BE49-F238E27FC236}">
                  <a16:creationId xmlns:a16="http://schemas.microsoft.com/office/drawing/2014/main" id="{F1FA0ED1-D13F-47FE-BC24-10FE824D8F44}"/>
                </a:ext>
              </a:extLst>
            </p:cNvPr>
            <p:cNvSpPr/>
            <p:nvPr/>
          </p:nvSpPr>
          <p:spPr>
            <a:xfrm>
              <a:off x="4844332" y="3561732"/>
              <a:ext cx="136012" cy="13601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4746"/>
                </a:solidFill>
                <a:latin typeface="微软雅黑" panose="020B0503020204020204" pitchFamily="34" charset="-122"/>
                <a:ea typeface="微软雅黑" panose="020B0503020204020204" pitchFamily="34" charset="-122"/>
              </a:endParaRPr>
            </a:p>
          </p:txBody>
        </p:sp>
        <p:sp>
          <p:nvSpPr>
            <p:cNvPr id="17" name="椭圆 16">
              <a:extLst>
                <a:ext uri="{FF2B5EF4-FFF2-40B4-BE49-F238E27FC236}">
                  <a16:creationId xmlns:a16="http://schemas.microsoft.com/office/drawing/2014/main" id="{CDE0AC74-DCAC-4F5A-B208-F2EA0EC76101}"/>
                </a:ext>
              </a:extLst>
            </p:cNvPr>
            <p:cNvSpPr/>
            <p:nvPr/>
          </p:nvSpPr>
          <p:spPr>
            <a:xfrm>
              <a:off x="6967918" y="3561732"/>
              <a:ext cx="136012" cy="13601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4746"/>
                </a:solidFill>
                <a:latin typeface="微软雅黑" panose="020B0503020204020204" pitchFamily="34" charset="-122"/>
                <a:ea typeface="微软雅黑" panose="020B0503020204020204" pitchFamily="34" charset="-122"/>
              </a:endParaRPr>
            </a:p>
          </p:txBody>
        </p:sp>
      </p:grpSp>
      <p:pic>
        <p:nvPicPr>
          <p:cNvPr id="34" name="图片 33" descr="卡通人物&#10;&#10;低可信度描述已自动生成">
            <a:extLst>
              <a:ext uri="{FF2B5EF4-FFF2-40B4-BE49-F238E27FC236}">
                <a16:creationId xmlns:a16="http://schemas.microsoft.com/office/drawing/2014/main" id="{3AA88AFE-95DB-4904-B002-8AB817D06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168" y="0"/>
            <a:ext cx="7035552" cy="7035552"/>
          </a:xfrm>
          <a:prstGeom prst="rect">
            <a:avLst/>
          </a:prstGeom>
        </p:spPr>
      </p:pic>
      <p:grpSp>
        <p:nvGrpSpPr>
          <p:cNvPr id="35" name="组合 34">
            <a:extLst>
              <a:ext uri="{FF2B5EF4-FFF2-40B4-BE49-F238E27FC236}">
                <a16:creationId xmlns:a16="http://schemas.microsoft.com/office/drawing/2014/main" id="{4DE5283E-3978-4133-80E5-56A0C51256DE}"/>
              </a:ext>
            </a:extLst>
          </p:cNvPr>
          <p:cNvGrpSpPr/>
          <p:nvPr/>
        </p:nvGrpSpPr>
        <p:grpSpPr>
          <a:xfrm>
            <a:off x="5123774" y="4697507"/>
            <a:ext cx="2347912" cy="1690421"/>
            <a:chOff x="6169332" y="4821204"/>
            <a:chExt cx="2347912" cy="1690421"/>
          </a:xfrm>
        </p:grpSpPr>
        <p:sp>
          <p:nvSpPr>
            <p:cNvPr id="28" name="椭圆 27">
              <a:extLst>
                <a:ext uri="{FF2B5EF4-FFF2-40B4-BE49-F238E27FC236}">
                  <a16:creationId xmlns:a16="http://schemas.microsoft.com/office/drawing/2014/main" id="{D9374BB3-1FE4-46A5-B138-5A9899745D20}"/>
                </a:ext>
              </a:extLst>
            </p:cNvPr>
            <p:cNvSpPr/>
            <p:nvPr/>
          </p:nvSpPr>
          <p:spPr>
            <a:xfrm>
              <a:off x="6169332" y="6129992"/>
              <a:ext cx="2347912" cy="381633"/>
            </a:xfrm>
            <a:prstGeom prst="ellipse">
              <a:avLst/>
            </a:prstGeom>
            <a:solidFill>
              <a:srgbClr val="C9B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27" name="图片 26" descr="卡通人物&#10;&#10;低可信度描述已自动生成">
              <a:extLst>
                <a:ext uri="{FF2B5EF4-FFF2-40B4-BE49-F238E27FC236}">
                  <a16:creationId xmlns:a16="http://schemas.microsoft.com/office/drawing/2014/main" id="{AE2C049A-A55F-4F03-AF66-9012AEA199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3092" y="4821204"/>
              <a:ext cx="2201170" cy="1510667"/>
            </a:xfrm>
            <a:prstGeom prst="rect">
              <a:avLst/>
            </a:prstGeom>
          </p:spPr>
        </p:pic>
      </p:grpSp>
      <p:grpSp>
        <p:nvGrpSpPr>
          <p:cNvPr id="4" name="组合 3">
            <a:extLst>
              <a:ext uri="{FF2B5EF4-FFF2-40B4-BE49-F238E27FC236}">
                <a16:creationId xmlns:a16="http://schemas.microsoft.com/office/drawing/2014/main" id="{FE4788FA-97F1-4087-83EB-F435C61A3109}"/>
              </a:ext>
            </a:extLst>
          </p:cNvPr>
          <p:cNvGrpSpPr/>
          <p:nvPr/>
        </p:nvGrpSpPr>
        <p:grpSpPr>
          <a:xfrm>
            <a:off x="842149" y="1346879"/>
            <a:ext cx="6418878" cy="2341189"/>
            <a:chOff x="924410" y="1799208"/>
            <a:chExt cx="6418878" cy="2341189"/>
          </a:xfrm>
        </p:grpSpPr>
        <p:sp>
          <p:nvSpPr>
            <p:cNvPr id="8" name="矩形 7">
              <a:extLst>
                <a:ext uri="{FF2B5EF4-FFF2-40B4-BE49-F238E27FC236}">
                  <a16:creationId xmlns:a16="http://schemas.microsoft.com/office/drawing/2014/main" id="{0FFEE8AA-BF36-4118-A8A6-4E89CC6AD8BF}"/>
                </a:ext>
              </a:extLst>
            </p:cNvPr>
            <p:cNvSpPr>
              <a:spLocks noChangeArrowheads="1"/>
            </p:cNvSpPr>
            <p:nvPr/>
          </p:nvSpPr>
          <p:spPr bwMode="auto">
            <a:xfrm>
              <a:off x="924410" y="2816958"/>
              <a:ext cx="641887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8000" b="1" dirty="0">
                  <a:solidFill>
                    <a:srgbClr val="474746"/>
                  </a:solidFill>
                  <a:latin typeface="汉仪雅酷黑 85W" panose="020B0904020202020204" pitchFamily="34" charset="-122"/>
                  <a:ea typeface="汉仪雅酷黑 85W" panose="020B0904020202020204" pitchFamily="34" charset="-122"/>
                  <a:cs typeface="+mn-ea"/>
                  <a:sym typeface="+mn-lt"/>
                </a:rPr>
                <a:t>工伤知识培训</a:t>
              </a:r>
            </a:p>
          </p:txBody>
        </p:sp>
        <p:sp>
          <p:nvSpPr>
            <p:cNvPr id="24" name="文本框 23">
              <a:extLst>
                <a:ext uri="{FF2B5EF4-FFF2-40B4-BE49-F238E27FC236}">
                  <a16:creationId xmlns:a16="http://schemas.microsoft.com/office/drawing/2014/main" id="{DBD21EBE-CC0D-470D-B49E-AE232D312CFB}"/>
                </a:ext>
              </a:extLst>
            </p:cNvPr>
            <p:cNvSpPr txBox="1"/>
            <p:nvPr/>
          </p:nvSpPr>
          <p:spPr>
            <a:xfrm>
              <a:off x="947449" y="1799208"/>
              <a:ext cx="5980111" cy="954107"/>
            </a:xfrm>
            <a:prstGeom prst="rect">
              <a:avLst/>
            </a:prstGeom>
            <a:noFill/>
          </p:spPr>
          <p:txBody>
            <a:bodyPr wrap="square">
              <a:spAutoFit/>
            </a:bodyPr>
            <a:lstStyle/>
            <a:p>
              <a:r>
                <a:rPr lang="en-US" altLang="zh-CN" sz="2800" spc="600" dirty="0">
                  <a:solidFill>
                    <a:schemeClr val="tx1">
                      <a:lumMod val="75000"/>
                      <a:lumOff val="25000"/>
                    </a:schemeClr>
                  </a:solidFill>
                  <a:latin typeface="汉仪雅酷黑 85W" panose="020B0904020202020204" pitchFamily="34" charset="-122"/>
                  <a:ea typeface="汉仪雅酷黑 85W" panose="020B0904020202020204" pitchFamily="34" charset="-122"/>
                </a:rPr>
                <a:t>INDUSTRIAL INJURY KNOWLEDGE TRAINING</a:t>
              </a:r>
              <a:endParaRPr lang="zh-CN" altLang="en-US" sz="2800" spc="600" dirty="0">
                <a:solidFill>
                  <a:schemeClr val="tx1">
                    <a:lumMod val="75000"/>
                    <a:lumOff val="25000"/>
                  </a:schemeClr>
                </a:solidFill>
                <a:latin typeface="汉仪雅酷黑 85W" panose="020B0904020202020204" pitchFamily="34" charset="-122"/>
                <a:ea typeface="汉仪雅酷黑 85W" panose="020B0904020202020204" pitchFamily="34" charset="-122"/>
              </a:endParaRPr>
            </a:p>
          </p:txBody>
        </p:sp>
      </p:grpSp>
      <p:pic>
        <p:nvPicPr>
          <p:cNvPr id="29" name="乐观的现代企业宣传背景音乐素材">
            <a:hlinkClick r:id="" action="ppaction://media"/>
            <a:extLst>
              <a:ext uri="{FF2B5EF4-FFF2-40B4-BE49-F238E27FC236}">
                <a16:creationId xmlns:a16="http://schemas.microsoft.com/office/drawing/2014/main" id="{05EF848E-C261-4C1B-B57E-653EE5BA73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182329"/>
            <a:ext cx="609600" cy="609600"/>
          </a:xfrm>
          <a:prstGeom prst="rect">
            <a:avLst/>
          </a:prstGeom>
        </p:spPr>
      </p:pic>
    </p:spTree>
    <p:extLst>
      <p:ext uri="{BB962C8B-B14F-4D97-AF65-F5344CB8AC3E}">
        <p14:creationId xmlns:p14="http://schemas.microsoft.com/office/powerpoint/2010/main" val="36726138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750"/>
                                        <p:tgtEl>
                                          <p:spTgt spid="32"/>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750"/>
                                        <p:tgtEl>
                                          <p:spTgt spid="33"/>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750"/>
                                        <p:tgtEl>
                                          <p:spTgt spid="34"/>
                                        </p:tgtEl>
                                      </p:cBhvr>
                                    </p:animEffect>
                                    <p:anim calcmode="lin" valueType="num">
                                      <p:cBhvr>
                                        <p:cTn id="19" dur="750" fill="hold"/>
                                        <p:tgtEl>
                                          <p:spTgt spid="34"/>
                                        </p:tgtEl>
                                        <p:attrNameLst>
                                          <p:attrName>ppt_x</p:attrName>
                                        </p:attrNameLst>
                                      </p:cBhvr>
                                      <p:tavLst>
                                        <p:tav tm="0">
                                          <p:val>
                                            <p:strVal val="#ppt_x"/>
                                          </p:val>
                                        </p:tav>
                                        <p:tav tm="100000">
                                          <p:val>
                                            <p:strVal val="#ppt_x"/>
                                          </p:val>
                                        </p:tav>
                                      </p:tavLst>
                                    </p:anim>
                                    <p:anim calcmode="lin" valueType="num">
                                      <p:cBhvr>
                                        <p:cTn id="20" dur="750" fill="hold"/>
                                        <p:tgtEl>
                                          <p:spTgt spid="34"/>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750"/>
                                        <p:tgtEl>
                                          <p:spTgt spid="35"/>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750" fill="hold"/>
                                        <p:tgtEl>
                                          <p:spTgt spid="4"/>
                                        </p:tgtEl>
                                        <p:attrNameLst>
                                          <p:attrName>ppt_w</p:attrName>
                                        </p:attrNameLst>
                                      </p:cBhvr>
                                      <p:tavLst>
                                        <p:tav tm="0">
                                          <p:val>
                                            <p:fltVal val="0"/>
                                          </p:val>
                                        </p:tav>
                                        <p:tav tm="100000">
                                          <p:val>
                                            <p:strVal val="#ppt_w"/>
                                          </p:val>
                                        </p:tav>
                                      </p:tavLst>
                                    </p:anim>
                                    <p:anim calcmode="lin" valueType="num">
                                      <p:cBhvr>
                                        <p:cTn id="29" dur="750" fill="hold"/>
                                        <p:tgtEl>
                                          <p:spTgt spid="4"/>
                                        </p:tgtEl>
                                        <p:attrNameLst>
                                          <p:attrName>ppt_h</p:attrName>
                                        </p:attrNameLst>
                                      </p:cBhvr>
                                      <p:tavLst>
                                        <p:tav tm="0">
                                          <p:val>
                                            <p:fltVal val="0"/>
                                          </p:val>
                                        </p:tav>
                                        <p:tav tm="100000">
                                          <p:val>
                                            <p:strVal val="#ppt_h"/>
                                          </p:val>
                                        </p:tav>
                                      </p:tavLst>
                                    </p:anim>
                                    <p:animEffect transition="in" filter="fade">
                                      <p:cBhvr>
                                        <p:cTn id="30" dur="750"/>
                                        <p:tgtEl>
                                          <p:spTgt spid="4"/>
                                        </p:tgtEl>
                                      </p:cBhvr>
                                    </p:animEffect>
                                  </p:childTnLst>
                                </p:cTn>
                              </p:par>
                            </p:childTnLst>
                          </p:cTn>
                        </p:par>
                        <p:par>
                          <p:cTn id="31" fill="hold">
                            <p:stCondLst>
                              <p:cond delay="3750"/>
                            </p:stCondLst>
                            <p:childTnLst>
                              <p:par>
                                <p:cTn id="32" presetID="22" presetClass="entr" presetSubtype="8"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750"/>
                                        <p:tgtEl>
                                          <p:spTgt spid="13"/>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750"/>
                                        <p:tgtEl>
                                          <p:spTgt spid="9"/>
                                        </p:tgtEl>
                                      </p:cBhvr>
                                    </p:animEffect>
                                    <p:anim calcmode="lin" valueType="num">
                                      <p:cBhvr>
                                        <p:cTn id="39" dur="750" fill="hold"/>
                                        <p:tgtEl>
                                          <p:spTgt spid="9"/>
                                        </p:tgtEl>
                                        <p:attrNameLst>
                                          <p:attrName>ppt_x</p:attrName>
                                        </p:attrNameLst>
                                      </p:cBhvr>
                                      <p:tavLst>
                                        <p:tav tm="0">
                                          <p:val>
                                            <p:strVal val="#ppt_x"/>
                                          </p:val>
                                        </p:tav>
                                        <p:tav tm="100000">
                                          <p:val>
                                            <p:strVal val="#ppt_x"/>
                                          </p:val>
                                        </p:tav>
                                      </p:tavLst>
                                    </p:anim>
                                    <p:anim calcmode="lin" valueType="num">
                                      <p:cBhvr>
                                        <p:cTn id="40" dur="75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5250"/>
                            </p:stCondLst>
                            <p:childTnLst>
                              <p:par>
                                <p:cTn id="42" presetID="42"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750"/>
                                        <p:tgtEl>
                                          <p:spTgt spid="10"/>
                                        </p:tgtEl>
                                      </p:cBhvr>
                                    </p:animEffect>
                                    <p:anim calcmode="lin" valueType="num">
                                      <p:cBhvr>
                                        <p:cTn id="45" dur="750" fill="hold"/>
                                        <p:tgtEl>
                                          <p:spTgt spid="10"/>
                                        </p:tgtEl>
                                        <p:attrNameLst>
                                          <p:attrName>ppt_x</p:attrName>
                                        </p:attrNameLst>
                                      </p:cBhvr>
                                      <p:tavLst>
                                        <p:tav tm="0">
                                          <p:val>
                                            <p:strVal val="#ppt_x"/>
                                          </p:val>
                                        </p:tav>
                                        <p:tav tm="100000">
                                          <p:val>
                                            <p:strVal val="#ppt_x"/>
                                          </p:val>
                                        </p:tav>
                                      </p:tavLst>
                                    </p:anim>
                                    <p:anim calcmode="lin" valueType="num">
                                      <p:cBhvr>
                                        <p:cTn id="46"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29"/>
                </p:tgtEl>
              </p:cMediaNode>
            </p:audio>
          </p:childTnLst>
        </p:cTn>
      </p:par>
    </p:tnLst>
    <p:bldLst>
      <p:bldP spid="32" grpId="0" animBg="1"/>
      <p:bldP spid="33"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8882A54F-C901-4B44-A348-4057AC763404}"/>
              </a:ext>
            </a:extLst>
          </p:cNvPr>
          <p:cNvSpPr txBox="1"/>
          <p:nvPr/>
        </p:nvSpPr>
        <p:spPr>
          <a:xfrm>
            <a:off x="999203" y="279910"/>
            <a:ext cx="6098458"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二、工伤认定</a:t>
            </a:r>
          </a:p>
        </p:txBody>
      </p:sp>
      <p:grpSp>
        <p:nvGrpSpPr>
          <p:cNvPr id="2" name="组合 1">
            <a:extLst>
              <a:ext uri="{FF2B5EF4-FFF2-40B4-BE49-F238E27FC236}">
                <a16:creationId xmlns:a16="http://schemas.microsoft.com/office/drawing/2014/main" id="{E8B0663C-3775-4CD4-98F3-7555D6A514C6}"/>
              </a:ext>
            </a:extLst>
          </p:cNvPr>
          <p:cNvGrpSpPr/>
          <p:nvPr/>
        </p:nvGrpSpPr>
        <p:grpSpPr>
          <a:xfrm>
            <a:off x="1101213" y="2001832"/>
            <a:ext cx="9608475" cy="1705403"/>
            <a:chOff x="1101213" y="2001832"/>
            <a:chExt cx="9608475" cy="1705403"/>
          </a:xfrm>
        </p:grpSpPr>
        <p:sp>
          <p:nvSpPr>
            <p:cNvPr id="11" name="文本框 10">
              <a:extLst>
                <a:ext uri="{FF2B5EF4-FFF2-40B4-BE49-F238E27FC236}">
                  <a16:creationId xmlns:a16="http://schemas.microsoft.com/office/drawing/2014/main" id="{912A8178-D591-431C-A8FD-A2A7EA06149D}"/>
                </a:ext>
              </a:extLst>
            </p:cNvPr>
            <p:cNvSpPr txBox="1"/>
            <p:nvPr/>
          </p:nvSpPr>
          <p:spPr>
            <a:xfrm>
              <a:off x="1101213" y="2001832"/>
              <a:ext cx="9608475" cy="1705403"/>
            </a:xfrm>
            <a:prstGeom prst="rect">
              <a:avLst/>
            </a:prstGeom>
            <a:noFill/>
            <a:ln>
              <a:solidFill>
                <a:schemeClr val="accent1"/>
              </a:solidFill>
            </a:ln>
          </p:spPr>
          <p:txBody>
            <a:bodyPr wrap="square">
              <a:spAutoFit/>
            </a:bodyPr>
            <a:lstStyle/>
            <a:p>
              <a:pPr>
                <a:lnSpc>
                  <a:spcPct val="150000"/>
                </a:lnSpc>
              </a:pPr>
              <a:r>
                <a:rPr lang="zh-CN" altLang="en-US">
                  <a:latin typeface="微软雅黑" panose="020B0503020204020204" pitchFamily="34" charset="-122"/>
                  <a:ea typeface="微软雅黑" panose="020B0503020204020204" pitchFamily="34" charset="-122"/>
                  <a:cs typeface="+mn-ea"/>
                  <a:sym typeface="+mn-lt"/>
                </a:rPr>
                <a:t>（</a:t>
              </a:r>
              <a:r>
                <a:rPr lang="en-US" altLang="zh-CN" dirty="0">
                  <a:latin typeface="微软雅黑" panose="020B0503020204020204" pitchFamily="34" charset="-122"/>
                  <a:ea typeface="微软雅黑" panose="020B0503020204020204" pitchFamily="34" charset="-122"/>
                  <a:cs typeface="+mn-ea"/>
                  <a:sym typeface="+mn-lt"/>
                </a:rPr>
                <a:t>2</a:t>
              </a:r>
              <a:r>
                <a:rPr lang="zh-CN" altLang="en-US" dirty="0">
                  <a:latin typeface="微软雅黑" panose="020B0503020204020204" pitchFamily="34" charset="-122"/>
                  <a:ea typeface="微软雅黑" panose="020B0503020204020204" pitchFamily="34" charset="-122"/>
                  <a:cs typeface="+mn-ea"/>
                  <a:sym typeface="+mn-lt"/>
                </a:rPr>
                <a:t>）三类视为工伤的情形</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①在工作时间和工作岗位，突发疾病死亡或者在</a:t>
              </a:r>
              <a:r>
                <a:rPr lang="en-US" altLang="zh-CN" dirty="0">
                  <a:latin typeface="微软雅黑" panose="020B0503020204020204" pitchFamily="34" charset="-122"/>
                  <a:ea typeface="微软雅黑" panose="020B0503020204020204" pitchFamily="34" charset="-122"/>
                  <a:cs typeface="+mn-ea"/>
                  <a:sym typeface="+mn-lt"/>
                </a:rPr>
                <a:t>48</a:t>
              </a:r>
              <a:r>
                <a:rPr lang="zh-CN" altLang="en-US" dirty="0">
                  <a:latin typeface="微软雅黑" panose="020B0503020204020204" pitchFamily="34" charset="-122"/>
                  <a:ea typeface="微软雅黑" panose="020B0503020204020204" pitchFamily="34" charset="-122"/>
                  <a:cs typeface="+mn-ea"/>
                  <a:sym typeface="+mn-lt"/>
                </a:rPr>
                <a:t>小时之内经抢救无效死亡的；</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②在抢险救灾等维护国家利益、公共利益活动中受到伤害的；</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③</a:t>
              </a:r>
              <a:r>
                <a:rPr lang="zh-CN" altLang="en-US" sz="1700" dirty="0">
                  <a:latin typeface="微软雅黑" panose="020B0503020204020204" pitchFamily="34" charset="-122"/>
                  <a:ea typeface="微软雅黑" panose="020B0503020204020204" pitchFamily="34" charset="-122"/>
                  <a:cs typeface="+mn-ea"/>
                  <a:sym typeface="+mn-lt"/>
                </a:rPr>
                <a:t>职工原在军队服役，因战、因公负伤致残，已取得革命伤残军人证，到用人单位后旧伤复发</a:t>
              </a:r>
              <a:r>
                <a:rPr lang="zh-CN" altLang="en-US" sz="1700">
                  <a:latin typeface="微软雅黑" panose="020B0503020204020204" pitchFamily="34" charset="-122"/>
                  <a:ea typeface="微软雅黑" panose="020B0503020204020204" pitchFamily="34" charset="-122"/>
                  <a:cs typeface="+mn-ea"/>
                  <a:sym typeface="+mn-lt"/>
                </a:rPr>
                <a:t>的。</a:t>
              </a:r>
              <a:endParaRPr lang="en-US" altLang="zh-CN" sz="1700" dirty="0">
                <a:latin typeface="微软雅黑" panose="020B0503020204020204" pitchFamily="34" charset="-122"/>
                <a:ea typeface="微软雅黑" panose="020B0503020204020204" pitchFamily="34" charset="-122"/>
                <a:cs typeface="+mn-ea"/>
                <a:sym typeface="+mn-lt"/>
              </a:endParaRPr>
            </a:p>
          </p:txBody>
        </p:sp>
        <p:sp>
          <p:nvSpPr>
            <p:cNvPr id="5" name="矩形: 圆角 4">
              <a:extLst>
                <a:ext uri="{FF2B5EF4-FFF2-40B4-BE49-F238E27FC236}">
                  <a16:creationId xmlns:a16="http://schemas.microsoft.com/office/drawing/2014/main" id="{97F5FB8E-41C9-4304-9575-D72014D11FA6}"/>
                </a:ext>
              </a:extLst>
            </p:cNvPr>
            <p:cNvSpPr/>
            <p:nvPr/>
          </p:nvSpPr>
          <p:spPr>
            <a:xfrm>
              <a:off x="1101213" y="2029088"/>
              <a:ext cx="4570672" cy="4220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 name="组合 2">
            <a:extLst>
              <a:ext uri="{FF2B5EF4-FFF2-40B4-BE49-F238E27FC236}">
                <a16:creationId xmlns:a16="http://schemas.microsoft.com/office/drawing/2014/main" id="{322D5101-2CEA-403A-8044-8F3B1192589A}"/>
              </a:ext>
            </a:extLst>
          </p:cNvPr>
          <p:cNvGrpSpPr/>
          <p:nvPr/>
        </p:nvGrpSpPr>
        <p:grpSpPr>
          <a:xfrm>
            <a:off x="1101213" y="4161114"/>
            <a:ext cx="9608475" cy="1704954"/>
            <a:chOff x="1101213" y="4161114"/>
            <a:chExt cx="9608475" cy="1704954"/>
          </a:xfrm>
        </p:grpSpPr>
        <p:grpSp>
          <p:nvGrpSpPr>
            <p:cNvPr id="8" name="组合 7">
              <a:extLst>
                <a:ext uri="{FF2B5EF4-FFF2-40B4-BE49-F238E27FC236}">
                  <a16:creationId xmlns:a16="http://schemas.microsoft.com/office/drawing/2014/main" id="{B563D86E-F9DA-46B0-9192-062F9C93ACF2}"/>
                </a:ext>
              </a:extLst>
            </p:cNvPr>
            <p:cNvGrpSpPr/>
            <p:nvPr/>
          </p:nvGrpSpPr>
          <p:grpSpPr>
            <a:xfrm>
              <a:off x="1101213" y="4195505"/>
              <a:ext cx="9608475" cy="422073"/>
              <a:chOff x="1101213" y="4195505"/>
              <a:chExt cx="9608475" cy="422073"/>
            </a:xfrm>
          </p:grpSpPr>
          <p:sp>
            <p:nvSpPr>
              <p:cNvPr id="18" name="矩形: 圆角 17">
                <a:extLst>
                  <a:ext uri="{FF2B5EF4-FFF2-40B4-BE49-F238E27FC236}">
                    <a16:creationId xmlns:a16="http://schemas.microsoft.com/office/drawing/2014/main" id="{F8DB4EAD-6009-4921-B70E-573675E2BC11}"/>
                  </a:ext>
                </a:extLst>
              </p:cNvPr>
              <p:cNvSpPr/>
              <p:nvPr/>
            </p:nvSpPr>
            <p:spPr>
              <a:xfrm>
                <a:off x="1101213" y="4195505"/>
                <a:ext cx="4613688" cy="42207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圆角 18">
                <a:extLst>
                  <a:ext uri="{FF2B5EF4-FFF2-40B4-BE49-F238E27FC236}">
                    <a16:creationId xmlns:a16="http://schemas.microsoft.com/office/drawing/2014/main" id="{50F0346D-40BC-4113-89B6-9A9CE1754F0B}"/>
                  </a:ext>
                </a:extLst>
              </p:cNvPr>
              <p:cNvSpPr/>
              <p:nvPr/>
            </p:nvSpPr>
            <p:spPr>
              <a:xfrm>
                <a:off x="6096000" y="4195505"/>
                <a:ext cx="4613688" cy="422073"/>
              </a:xfrm>
              <a:prstGeom prst="round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5366BAA6-B6D4-4192-A111-6DFFEA111827}"/>
                </a:ext>
              </a:extLst>
            </p:cNvPr>
            <p:cNvSpPr txBox="1"/>
            <p:nvPr/>
          </p:nvSpPr>
          <p:spPr>
            <a:xfrm>
              <a:off x="6096000" y="4161114"/>
              <a:ext cx="4608513" cy="1704954"/>
            </a:xfrm>
            <a:prstGeom prst="rect">
              <a:avLst/>
            </a:prstGeom>
            <a:noFill/>
            <a:ln>
              <a:solidFill>
                <a:schemeClr val="accent1"/>
              </a:solidFill>
            </a:ln>
          </p:spPr>
          <p:txBody>
            <a:bodyPr wrap="square">
              <a:spAutoFit/>
            </a:bodyPr>
            <a:lstStyle/>
            <a:p>
              <a:pPr>
                <a:lnSpc>
                  <a:spcPct val="150000"/>
                </a:lnSpc>
              </a:pPr>
              <a:r>
                <a:rPr lang="zh-CN" altLang="en-US">
                  <a:latin typeface="微软雅黑" panose="020B0503020204020204" pitchFamily="34" charset="-122"/>
                  <a:ea typeface="微软雅黑" panose="020B0503020204020204" pitchFamily="34" charset="-122"/>
                  <a:cs typeface="+mn-ea"/>
                  <a:sym typeface="+mn-lt"/>
                </a:rPr>
                <a:t>（</a:t>
              </a:r>
              <a:r>
                <a:rPr lang="en-US" altLang="zh-CN">
                  <a:latin typeface="微软雅黑" panose="020B0503020204020204" pitchFamily="34" charset="-122"/>
                  <a:ea typeface="微软雅黑" panose="020B0503020204020204" pitchFamily="34" charset="-122"/>
                  <a:cs typeface="+mn-ea"/>
                  <a:sym typeface="+mn-lt"/>
                </a:rPr>
                <a:t>4</a:t>
              </a:r>
              <a:r>
                <a:rPr lang="zh-CN" altLang="en-US">
                  <a:latin typeface="微软雅黑" panose="020B0503020204020204" pitchFamily="34" charset="-122"/>
                  <a:ea typeface="微软雅黑" panose="020B0503020204020204" pitchFamily="34" charset="-122"/>
                  <a:cs typeface="+mn-ea"/>
                  <a:sym typeface="+mn-lt"/>
                </a:rPr>
                <a:t>）其他特殊情形的工伤或视同工伤</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下班途中回家（直属家属），工作中发生纠纷正当防卫等类似情况，公司或法出于员工保护。</a:t>
              </a:r>
              <a:endParaRPr lang="zh-CN" altLang="en-US" dirty="0">
                <a:latin typeface="微软雅黑" panose="020B0503020204020204" pitchFamily="34" charset="-122"/>
                <a:ea typeface="微软雅黑" panose="020B0503020204020204" pitchFamily="34" charset="-122"/>
                <a:cs typeface="+mn-ea"/>
                <a:sym typeface="+mn-lt"/>
              </a:endParaRPr>
            </a:p>
          </p:txBody>
        </p:sp>
      </p:grpSp>
      <p:sp>
        <p:nvSpPr>
          <p:cNvPr id="7" name="文本框 6">
            <a:extLst>
              <a:ext uri="{FF2B5EF4-FFF2-40B4-BE49-F238E27FC236}">
                <a16:creationId xmlns:a16="http://schemas.microsoft.com/office/drawing/2014/main" id="{3BC5A5B3-2CAE-4978-97E6-7581C6E7C8C9}"/>
              </a:ext>
            </a:extLst>
          </p:cNvPr>
          <p:cNvSpPr txBox="1"/>
          <p:nvPr/>
        </p:nvSpPr>
        <p:spPr>
          <a:xfrm>
            <a:off x="1058197" y="4181231"/>
            <a:ext cx="4656704" cy="1704954"/>
          </a:xfrm>
          <a:prstGeom prst="rect">
            <a:avLst/>
          </a:prstGeom>
          <a:noFill/>
          <a:ln>
            <a:solidFill>
              <a:schemeClr val="accent1"/>
            </a:solidFill>
          </a:ln>
        </p:spPr>
        <p:txBody>
          <a:bodyPr wrap="square">
            <a:spAutoFit/>
          </a:bodyPr>
          <a:lstStyle/>
          <a:p>
            <a:pPr>
              <a:lnSpc>
                <a:spcPct val="150000"/>
              </a:lnSpc>
            </a:pPr>
            <a:r>
              <a:rPr lang="zh-CN" altLang="en-US">
                <a:latin typeface="微软雅黑" panose="020B0503020204020204" pitchFamily="34" charset="-122"/>
                <a:ea typeface="微软雅黑" panose="020B0503020204020204" pitchFamily="34" charset="-122"/>
                <a:cs typeface="+mn-ea"/>
                <a:sym typeface="+mn-lt"/>
              </a:rPr>
              <a:t>（</a:t>
            </a:r>
            <a:r>
              <a:rPr lang="en-US" altLang="zh-CN">
                <a:latin typeface="微软雅黑" panose="020B0503020204020204" pitchFamily="34" charset="-122"/>
                <a:ea typeface="微软雅黑" panose="020B0503020204020204" pitchFamily="34" charset="-122"/>
                <a:cs typeface="+mn-ea"/>
                <a:sym typeface="+mn-lt"/>
              </a:rPr>
              <a:t>3</a:t>
            </a:r>
            <a:r>
              <a:rPr lang="zh-CN" altLang="en-US">
                <a:latin typeface="微软雅黑" panose="020B0503020204020204" pitchFamily="34" charset="-122"/>
                <a:ea typeface="微软雅黑" panose="020B0503020204020204" pitchFamily="34" charset="-122"/>
                <a:cs typeface="+mn-ea"/>
                <a:sym typeface="+mn-lt"/>
              </a:rPr>
              <a:t>）三类不得认定为工伤的情形</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①故意犯罪的；</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②醉酒或者吸毒的；</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③自残或者自杀的。</a:t>
            </a:r>
            <a:endParaRPr lang="zh-CN" altLang="en-US">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9AC8A8A9-EFF0-4B3E-8EBA-DE594D067A10}"/>
              </a:ext>
            </a:extLst>
          </p:cNvPr>
          <p:cNvSpPr txBox="1"/>
          <p:nvPr/>
        </p:nvSpPr>
        <p:spPr>
          <a:xfrm>
            <a:off x="1139287" y="781531"/>
            <a:ext cx="10032590" cy="873957"/>
          </a:xfrm>
          <a:prstGeom prst="rect">
            <a:avLst/>
          </a:prstGeom>
          <a:noFill/>
        </p:spPr>
        <p:txBody>
          <a:bodyPr wrap="square">
            <a:spAutoFit/>
          </a:bodyPr>
          <a:lstStyle/>
          <a:p>
            <a:pPr>
              <a:lnSpc>
                <a:spcPct val="150000"/>
              </a:lnSpc>
            </a:pPr>
            <a:r>
              <a:rPr lang="zh-CN" altLang="en-US">
                <a:latin typeface="微软雅黑" panose="020B0503020204020204" pitchFamily="34" charset="-122"/>
                <a:ea typeface="微软雅黑" panose="020B0503020204020204" pitchFamily="34" charset="-122"/>
                <a:cs typeface="+mn-ea"/>
                <a:sym typeface="+mn-lt"/>
              </a:rPr>
              <a:t>⑥在上下班途中，受到非本人主要责任的交通事故或者城市轨道交通、客运轮渡、火车事故伤害的；</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⑦法律、行政法规规定应当认定为工伤的其他情形。</a:t>
            </a:r>
            <a:endParaRPr lang="en-US" altLang="zh-CN" dirty="0">
              <a:latin typeface="微软雅黑" panose="020B0503020204020204" pitchFamily="34" charset="-122"/>
              <a:ea typeface="微软雅黑" panose="020B0503020204020204" pitchFamily="34" charset="-122"/>
              <a:cs typeface="+mn-ea"/>
              <a:sym typeface="+mn-lt"/>
            </a:endParaRPr>
          </a:p>
        </p:txBody>
      </p:sp>
      <p:grpSp>
        <p:nvGrpSpPr>
          <p:cNvPr id="14" name="组合 13">
            <a:extLst>
              <a:ext uri="{FF2B5EF4-FFF2-40B4-BE49-F238E27FC236}">
                <a16:creationId xmlns:a16="http://schemas.microsoft.com/office/drawing/2014/main" id="{6D4C6783-22A0-4939-8DA9-C135A4F77C1F}"/>
              </a:ext>
            </a:extLst>
          </p:cNvPr>
          <p:cNvGrpSpPr/>
          <p:nvPr/>
        </p:nvGrpSpPr>
        <p:grpSpPr>
          <a:xfrm>
            <a:off x="859119" y="869372"/>
            <a:ext cx="280168" cy="952007"/>
            <a:chOff x="5810657" y="3946526"/>
            <a:chExt cx="280168" cy="952007"/>
          </a:xfrm>
        </p:grpSpPr>
        <p:sp>
          <p:nvSpPr>
            <p:cNvPr id="15" name="矩形: 圆角 14">
              <a:extLst>
                <a:ext uri="{FF2B5EF4-FFF2-40B4-BE49-F238E27FC236}">
                  <a16:creationId xmlns:a16="http://schemas.microsoft.com/office/drawing/2014/main" id="{162D7BDA-F965-43D0-A392-65F9F1DA66AC}"/>
                </a:ext>
              </a:extLst>
            </p:cNvPr>
            <p:cNvSpPr/>
            <p:nvPr/>
          </p:nvSpPr>
          <p:spPr>
            <a:xfrm rot="5400000">
              <a:off x="5590741" y="4283666"/>
              <a:ext cx="720000" cy="457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等腰三角形 15">
              <a:extLst>
                <a:ext uri="{FF2B5EF4-FFF2-40B4-BE49-F238E27FC236}">
                  <a16:creationId xmlns:a16="http://schemas.microsoft.com/office/drawing/2014/main" id="{F67BEF27-A250-4507-BC19-E9BDE0CCA252}"/>
                </a:ext>
              </a:extLst>
            </p:cNvPr>
            <p:cNvSpPr/>
            <p:nvPr/>
          </p:nvSpPr>
          <p:spPr>
            <a:xfrm flipV="1">
              <a:off x="5810657" y="4657009"/>
              <a:ext cx="280168" cy="24152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3018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0CFBE52-361F-47E5-AE85-77AC37D1AB81}"/>
              </a:ext>
            </a:extLst>
          </p:cNvPr>
          <p:cNvGrpSpPr/>
          <p:nvPr/>
        </p:nvGrpSpPr>
        <p:grpSpPr>
          <a:xfrm>
            <a:off x="1092200" y="1154530"/>
            <a:ext cx="4902201" cy="2534027"/>
            <a:chOff x="1092200" y="1154530"/>
            <a:chExt cx="4902201" cy="2534027"/>
          </a:xfrm>
        </p:grpSpPr>
        <p:sp>
          <p:nvSpPr>
            <p:cNvPr id="4" name="矩形: 圆角 3">
              <a:extLst>
                <a:ext uri="{FF2B5EF4-FFF2-40B4-BE49-F238E27FC236}">
                  <a16:creationId xmlns:a16="http://schemas.microsoft.com/office/drawing/2014/main" id="{556DCF50-A37E-40B0-A910-4E2AD0059B09}"/>
                </a:ext>
              </a:extLst>
            </p:cNvPr>
            <p:cNvSpPr/>
            <p:nvPr/>
          </p:nvSpPr>
          <p:spPr>
            <a:xfrm>
              <a:off x="1092200" y="1154530"/>
              <a:ext cx="4902200" cy="46166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F0E268DE-92DB-4142-8313-507902F3FC5B}"/>
                </a:ext>
              </a:extLst>
            </p:cNvPr>
            <p:cNvSpPr txBox="1"/>
            <p:nvPr/>
          </p:nvSpPr>
          <p:spPr>
            <a:xfrm>
              <a:off x="1185197" y="1154530"/>
              <a:ext cx="4809204" cy="2534027"/>
            </a:xfrm>
            <a:prstGeom prst="rect">
              <a:avLst/>
            </a:prstGeom>
            <a:noFill/>
            <a:ln>
              <a:solidFill>
                <a:schemeClr val="accent1"/>
              </a:solidFill>
            </a:ln>
          </p:spPr>
          <p:txBody>
            <a:bodyPr wrap="square">
              <a:spAutoFit/>
            </a:bodyPr>
            <a:lstStyle/>
            <a:p>
              <a:pPr>
                <a:lnSpc>
                  <a:spcPct val="150000"/>
                </a:lnSpc>
              </a:pPr>
              <a:r>
                <a:rPr lang="en-US" altLang="zh-CN" b="1" dirty="0">
                  <a:latin typeface="微软雅黑" panose="020B0503020204020204" pitchFamily="34" charset="-122"/>
                  <a:ea typeface="微软雅黑" panose="020B0503020204020204" pitchFamily="34" charset="-122"/>
                  <a:cs typeface="+mn-ea"/>
                  <a:sym typeface="+mn-lt"/>
                </a:rPr>
                <a:t>4</a:t>
              </a:r>
              <a:r>
                <a:rPr lang="zh-CN" altLang="en-US" b="1" dirty="0">
                  <a:latin typeface="微软雅黑" panose="020B0503020204020204" pitchFamily="34" charset="-122"/>
                  <a:ea typeface="微软雅黑" panose="020B0503020204020204" pitchFamily="34" charset="-122"/>
                  <a:cs typeface="+mn-ea"/>
                  <a:sym typeface="+mn-lt"/>
                </a:rPr>
                <a:t>、工伤认定的处理流程</a:t>
              </a: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要点</a:t>
              </a:r>
              <a:r>
                <a:rPr lang="zh-CN" altLang="en-US" dirty="0">
                  <a:latin typeface="微软雅黑" panose="020B0503020204020204" pitchFamily="34" charset="-122"/>
                  <a:ea typeface="微软雅黑" panose="020B0503020204020204" pitchFamily="34" charset="-122"/>
                  <a:cs typeface="+mn-ea"/>
                  <a:sym typeface="+mn-lt"/>
                </a:rPr>
                <a:t>：①工伤认定举证责任倒置原则</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           ②用人单位对工伤认定结论不服的处理：行政复议、行政诉讼</a:t>
              </a: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p:txBody>
        </p:sp>
      </p:grpSp>
      <p:sp>
        <p:nvSpPr>
          <p:cNvPr id="7" name="文本框 6">
            <a:extLst>
              <a:ext uri="{FF2B5EF4-FFF2-40B4-BE49-F238E27FC236}">
                <a16:creationId xmlns:a16="http://schemas.microsoft.com/office/drawing/2014/main" id="{FC1FED73-4606-43E9-9877-3DA8742C4650}"/>
              </a:ext>
            </a:extLst>
          </p:cNvPr>
          <p:cNvSpPr txBox="1"/>
          <p:nvPr/>
        </p:nvSpPr>
        <p:spPr>
          <a:xfrm>
            <a:off x="999203" y="279910"/>
            <a:ext cx="6098458"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二、工伤认定</a:t>
            </a:r>
          </a:p>
        </p:txBody>
      </p:sp>
      <p:grpSp>
        <p:nvGrpSpPr>
          <p:cNvPr id="5" name="组合 4">
            <a:extLst>
              <a:ext uri="{FF2B5EF4-FFF2-40B4-BE49-F238E27FC236}">
                <a16:creationId xmlns:a16="http://schemas.microsoft.com/office/drawing/2014/main" id="{960FBEE7-A2A7-4A14-B81A-9CB5632FE45C}"/>
              </a:ext>
            </a:extLst>
          </p:cNvPr>
          <p:cNvGrpSpPr/>
          <p:nvPr/>
        </p:nvGrpSpPr>
        <p:grpSpPr>
          <a:xfrm>
            <a:off x="6362700" y="1154530"/>
            <a:ext cx="5092700" cy="2534027"/>
            <a:chOff x="6362700" y="1154530"/>
            <a:chExt cx="5092700" cy="2534027"/>
          </a:xfrm>
        </p:grpSpPr>
        <p:sp>
          <p:nvSpPr>
            <p:cNvPr id="3" name="矩形: 圆角 2">
              <a:extLst>
                <a:ext uri="{FF2B5EF4-FFF2-40B4-BE49-F238E27FC236}">
                  <a16:creationId xmlns:a16="http://schemas.microsoft.com/office/drawing/2014/main" id="{5BC95E72-CAA8-408D-9E17-798F6374CA08}"/>
                </a:ext>
              </a:extLst>
            </p:cNvPr>
            <p:cNvSpPr/>
            <p:nvPr/>
          </p:nvSpPr>
          <p:spPr>
            <a:xfrm>
              <a:off x="6362700" y="1154530"/>
              <a:ext cx="4809204" cy="2534027"/>
            </a:xfrm>
            <a:prstGeom prst="roundRect">
              <a:avLst>
                <a:gd name="adj" fmla="val 7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D152F4C8-DA90-4D33-92A1-D0823F18769F}"/>
                </a:ext>
              </a:extLst>
            </p:cNvPr>
            <p:cNvSpPr txBox="1"/>
            <p:nvPr/>
          </p:nvSpPr>
          <p:spPr>
            <a:xfrm>
              <a:off x="6544597" y="1569066"/>
              <a:ext cx="4910803" cy="1704954"/>
            </a:xfrm>
            <a:prstGeom prst="rect">
              <a:avLst/>
            </a:prstGeom>
            <a:noFill/>
          </p:spPr>
          <p:txBody>
            <a:bodyPr wrap="square">
              <a:spAutoFit/>
            </a:bodyPr>
            <a:lstStyle/>
            <a:p>
              <a:pPr>
                <a:lnSpc>
                  <a:spcPct val="150000"/>
                </a:lnSpc>
              </a:pPr>
              <a:r>
                <a:rPr lang="zh-CN" altLang="en-US">
                  <a:latin typeface="微软雅黑" panose="020B0503020204020204" pitchFamily="34" charset="-122"/>
                  <a:ea typeface="微软雅黑" panose="020B0503020204020204" pitchFamily="34" charset="-122"/>
                  <a:cs typeface="+mn-ea"/>
                  <a:sym typeface="+mn-lt"/>
                </a:rPr>
                <a:t>总结：工伤认定的关键点：</a:t>
              </a: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一个关系（劳动关系）；</a:t>
              </a: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两原则（无过错及举证倒置）；</a:t>
              </a: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三工因素（工作时间、工作地点、工作原因）</a:t>
              </a:r>
              <a:endParaRPr lang="zh-CN" altLang="en-US" dirty="0">
                <a:latin typeface="微软雅黑" panose="020B0503020204020204" pitchFamily="34" charset="-122"/>
                <a:ea typeface="微软雅黑" panose="020B0503020204020204" pitchFamily="34" charset="-122"/>
                <a:cs typeface="+mn-ea"/>
                <a:sym typeface="+mn-lt"/>
              </a:endParaRPr>
            </a:p>
          </p:txBody>
        </p:sp>
      </p:grpSp>
      <p:pic>
        <p:nvPicPr>
          <p:cNvPr id="9" name="图片 8" descr="游戏机里面的人物手上拿着玩具枪&#10;&#10;低可信度描述已自动生成">
            <a:extLst>
              <a:ext uri="{FF2B5EF4-FFF2-40B4-BE49-F238E27FC236}">
                <a16:creationId xmlns:a16="http://schemas.microsoft.com/office/drawing/2014/main" id="{A19E2F03-D081-42AA-8C99-3DED40607B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3900" y="2812335"/>
            <a:ext cx="4445000" cy="4445000"/>
          </a:xfrm>
          <a:prstGeom prst="rect">
            <a:avLst/>
          </a:prstGeom>
        </p:spPr>
      </p:pic>
    </p:spTree>
    <p:extLst>
      <p:ext uri="{BB962C8B-B14F-4D97-AF65-F5344CB8AC3E}">
        <p14:creationId xmlns:p14="http://schemas.microsoft.com/office/powerpoint/2010/main" val="99162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655CFC5-CC22-49BC-9622-6653686BED0E}"/>
              </a:ext>
            </a:extLst>
          </p:cNvPr>
          <p:cNvSpPr txBox="1"/>
          <p:nvPr/>
        </p:nvSpPr>
        <p:spPr>
          <a:xfrm>
            <a:off x="999203" y="2085214"/>
            <a:ext cx="5040000" cy="4478662"/>
          </a:xfrm>
          <a:prstGeom prst="rect">
            <a:avLst/>
          </a:prstGeom>
          <a:noFill/>
        </p:spPr>
        <p:txBody>
          <a:bodyPr wrap="square">
            <a:spAutoFit/>
          </a:bodyPr>
          <a:lstStyle/>
          <a:p>
            <a:pPr marL="285750" indent="-285750">
              <a:lnSpc>
                <a:spcPct val="150000"/>
              </a:lnSpc>
              <a:spcBef>
                <a:spcPts val="0"/>
              </a:spcBef>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mn-ea"/>
                <a:sym typeface="+mn-lt"/>
              </a:rPr>
              <a:t>①小李是一家快递公司的司机，某天驾驶公司车辆外出送货途中和前方车辆追尾，小李自己深受重伤，经交警认定，小李承担本次事故的全部责任，请问小李受伤是否属于工伤？</a:t>
            </a:r>
            <a:endParaRPr lang="en-US" altLang="zh-CN" sz="1600" dirty="0">
              <a:latin typeface="微软雅黑" panose="020B0503020204020204" pitchFamily="34" charset="-122"/>
              <a:ea typeface="微软雅黑" panose="020B0503020204020204" pitchFamily="34" charset="-122"/>
              <a:cs typeface="+mn-ea"/>
              <a:sym typeface="+mn-lt"/>
            </a:endParaRPr>
          </a:p>
          <a:p>
            <a:pPr marL="285750" indent="-285750">
              <a:lnSpc>
                <a:spcPct val="150000"/>
              </a:lnSpc>
              <a:spcBef>
                <a:spcPts val="0"/>
              </a:spcBef>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mn-ea"/>
                <a:sym typeface="+mn-lt"/>
              </a:rPr>
              <a:t>②张三下班途中，顺道去菜市场买菜，后因价格问题和商贩理论并大打出手，张三受伤，后经派出所认定，张三在本次事件中承担次要责任，请问张三受伤是否属于工伤？</a:t>
            </a:r>
          </a:p>
          <a:p>
            <a:pPr marL="285750" indent="-285750">
              <a:lnSpc>
                <a:spcPct val="150000"/>
              </a:lnSpc>
              <a:spcBef>
                <a:spcPts val="0"/>
              </a:spcBef>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mn-ea"/>
                <a:sym typeface="+mn-lt"/>
              </a:rPr>
              <a:t>③李四因家中有事，提前半个小时下班，下班途中遭遇交通事故，李四承担同等责任，请问李四受伤是否属于工伤？</a:t>
            </a:r>
          </a:p>
          <a:p>
            <a:pPr marL="285750" indent="-285750">
              <a:lnSpc>
                <a:spcPct val="150000"/>
              </a:lnSpc>
              <a:spcBef>
                <a:spcPts val="0"/>
              </a:spcBef>
              <a:buFont typeface="Wingdings" panose="05000000000000000000" pitchFamily="2" charset="2"/>
              <a:buChar char="Ø"/>
            </a:pP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4" name="文本框 3">
            <a:extLst>
              <a:ext uri="{FF2B5EF4-FFF2-40B4-BE49-F238E27FC236}">
                <a16:creationId xmlns:a16="http://schemas.microsoft.com/office/drawing/2014/main" id="{2B565FDA-AC96-4346-A228-75F097F37B8D}"/>
              </a:ext>
            </a:extLst>
          </p:cNvPr>
          <p:cNvSpPr txBox="1"/>
          <p:nvPr/>
        </p:nvSpPr>
        <p:spPr>
          <a:xfrm>
            <a:off x="999203" y="279910"/>
            <a:ext cx="6098458"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二、工伤认定</a:t>
            </a:r>
          </a:p>
        </p:txBody>
      </p:sp>
      <p:grpSp>
        <p:nvGrpSpPr>
          <p:cNvPr id="7" name="组合 6">
            <a:extLst>
              <a:ext uri="{FF2B5EF4-FFF2-40B4-BE49-F238E27FC236}">
                <a16:creationId xmlns:a16="http://schemas.microsoft.com/office/drawing/2014/main" id="{4E600548-B6A6-4764-9BBB-554D0681A555}"/>
              </a:ext>
            </a:extLst>
          </p:cNvPr>
          <p:cNvGrpSpPr/>
          <p:nvPr/>
        </p:nvGrpSpPr>
        <p:grpSpPr>
          <a:xfrm>
            <a:off x="1092200" y="1415703"/>
            <a:ext cx="2159000" cy="669512"/>
            <a:chOff x="1092200" y="1415703"/>
            <a:chExt cx="2159000" cy="669512"/>
          </a:xfrm>
        </p:grpSpPr>
        <p:sp>
          <p:nvSpPr>
            <p:cNvPr id="8" name="矩形: 圆角 7">
              <a:extLst>
                <a:ext uri="{FF2B5EF4-FFF2-40B4-BE49-F238E27FC236}">
                  <a16:creationId xmlns:a16="http://schemas.microsoft.com/office/drawing/2014/main" id="{999C1857-63E7-47E9-B334-3AB166B13F89}"/>
                </a:ext>
              </a:extLst>
            </p:cNvPr>
            <p:cNvSpPr/>
            <p:nvPr/>
          </p:nvSpPr>
          <p:spPr>
            <a:xfrm>
              <a:off x="1092200" y="1415703"/>
              <a:ext cx="21590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F5BB46E3-4D4F-4AC4-9095-CFD4E48AA734}"/>
                </a:ext>
              </a:extLst>
            </p:cNvPr>
            <p:cNvSpPr txBox="1"/>
            <p:nvPr/>
          </p:nvSpPr>
          <p:spPr>
            <a:xfrm>
              <a:off x="1773494" y="1519626"/>
              <a:ext cx="796413"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mn-ea"/>
                  <a:sym typeface="+mn-lt"/>
                </a:rPr>
                <a:t>案例</a:t>
              </a:r>
            </a:p>
          </p:txBody>
        </p:sp>
      </p:grpSp>
      <p:sp>
        <p:nvSpPr>
          <p:cNvPr id="10" name="文本框 9">
            <a:extLst>
              <a:ext uri="{FF2B5EF4-FFF2-40B4-BE49-F238E27FC236}">
                <a16:creationId xmlns:a16="http://schemas.microsoft.com/office/drawing/2014/main" id="{5B7D7291-C048-443F-B30F-734D6BB555ED}"/>
              </a:ext>
            </a:extLst>
          </p:cNvPr>
          <p:cNvSpPr txBox="1"/>
          <p:nvPr/>
        </p:nvSpPr>
        <p:spPr>
          <a:xfrm>
            <a:off x="6276974" y="2186814"/>
            <a:ext cx="5040000" cy="3372398"/>
          </a:xfrm>
          <a:prstGeom prst="rect">
            <a:avLst/>
          </a:prstGeom>
          <a:noFill/>
        </p:spPr>
        <p:txBody>
          <a:bodyPr wrap="square">
            <a:spAutoFit/>
          </a:bodyPr>
          <a:lstStyle/>
          <a:p>
            <a:pPr marL="285750" indent="-285750">
              <a:lnSpc>
                <a:spcPct val="150000"/>
              </a:lnSpc>
              <a:spcBef>
                <a:spcPts val="0"/>
              </a:spcBef>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cs typeface="+mn-ea"/>
                <a:sym typeface="+mn-lt"/>
              </a:rPr>
              <a:t>④王五在参加单位组织的篮球比赛过程中，不慎受伤，请问王五受伤是否属于工伤？</a:t>
            </a:r>
            <a:endParaRPr lang="en-US" altLang="zh-CN" sz="1600">
              <a:latin typeface="微软雅黑" panose="020B0503020204020204" pitchFamily="34" charset="-122"/>
              <a:ea typeface="微软雅黑" panose="020B0503020204020204" pitchFamily="34" charset="-122"/>
              <a:cs typeface="+mn-ea"/>
              <a:sym typeface="+mn-lt"/>
            </a:endParaRPr>
          </a:p>
          <a:p>
            <a:pPr marL="285750" indent="-285750">
              <a:lnSpc>
                <a:spcPct val="150000"/>
              </a:lnSpc>
              <a:spcBef>
                <a:spcPts val="0"/>
              </a:spcBef>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cs typeface="+mn-ea"/>
                <a:sym typeface="+mn-lt"/>
              </a:rPr>
              <a:t>⑤小徐在单位宿舍睡觉时，突发脑溢血死亡，请问是否属于工伤？</a:t>
            </a:r>
            <a:endParaRPr lang="en-US" altLang="zh-CN" sz="1600">
              <a:latin typeface="微软雅黑" panose="020B0503020204020204" pitchFamily="34" charset="-122"/>
              <a:ea typeface="微软雅黑" panose="020B0503020204020204" pitchFamily="34" charset="-122"/>
              <a:cs typeface="+mn-ea"/>
              <a:sym typeface="+mn-lt"/>
            </a:endParaRPr>
          </a:p>
          <a:p>
            <a:pPr marL="285750" indent="-285750">
              <a:lnSpc>
                <a:spcPct val="150000"/>
              </a:lnSpc>
              <a:spcBef>
                <a:spcPts val="0"/>
              </a:spcBef>
              <a:buFont typeface="Wingdings" panose="05000000000000000000" pitchFamily="2" charset="2"/>
              <a:buChar char="Ø"/>
            </a:pPr>
            <a:r>
              <a:rPr lang="zh-CN" altLang="en-US" sz="1600">
                <a:latin typeface="微软雅黑" panose="020B0503020204020204" pitchFamily="34" charset="-122"/>
                <a:ea typeface="微软雅黑" panose="020B0503020204020204" pitchFamily="34" charset="-122"/>
                <a:cs typeface="+mn-ea"/>
                <a:sym typeface="+mn-lt"/>
              </a:rPr>
              <a:t>⑥小王在一家快递物流公司上班，公司包食宿；某日晚班下班后，小王邀几个要好的同事外出吃夜宵，在去的途中遭遇车祸并受重伤，经交警部门认定，小徐承担本次事故的次要责任，请问小徐受伤是否属于工伤？</a:t>
            </a:r>
            <a:endParaRPr lang="zh-CN" altLang="en-US" sz="1600" dirty="0">
              <a:latin typeface="微软雅黑" panose="020B0503020204020204" pitchFamily="34" charset="-122"/>
              <a:ea typeface="微软雅黑" panose="020B0503020204020204" pitchFamily="34" charset="-122"/>
              <a:cs typeface="+mn-ea"/>
              <a:sym typeface="+mn-lt"/>
            </a:endParaRPr>
          </a:p>
        </p:txBody>
      </p:sp>
      <p:grpSp>
        <p:nvGrpSpPr>
          <p:cNvPr id="12" name="组合 11">
            <a:extLst>
              <a:ext uri="{FF2B5EF4-FFF2-40B4-BE49-F238E27FC236}">
                <a16:creationId xmlns:a16="http://schemas.microsoft.com/office/drawing/2014/main" id="{677E0762-ED81-4F44-8BB2-FE87CBBE14EA}"/>
              </a:ext>
            </a:extLst>
          </p:cNvPr>
          <p:cNvGrpSpPr/>
          <p:nvPr/>
        </p:nvGrpSpPr>
        <p:grpSpPr>
          <a:xfrm>
            <a:off x="5955916" y="2229097"/>
            <a:ext cx="280168" cy="2399807"/>
            <a:chOff x="5810657" y="3946526"/>
            <a:chExt cx="280168" cy="2399807"/>
          </a:xfrm>
        </p:grpSpPr>
        <p:sp>
          <p:nvSpPr>
            <p:cNvPr id="13" name="矩形: 圆角 12">
              <a:extLst>
                <a:ext uri="{FF2B5EF4-FFF2-40B4-BE49-F238E27FC236}">
                  <a16:creationId xmlns:a16="http://schemas.microsoft.com/office/drawing/2014/main" id="{9E34993C-9D54-4ED2-8ED3-714BF670586F}"/>
                </a:ext>
              </a:extLst>
            </p:cNvPr>
            <p:cNvSpPr/>
            <p:nvPr/>
          </p:nvSpPr>
          <p:spPr>
            <a:xfrm rot="5400000">
              <a:off x="4870741" y="5003666"/>
              <a:ext cx="2160000" cy="457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等腰三角形 13">
              <a:extLst>
                <a:ext uri="{FF2B5EF4-FFF2-40B4-BE49-F238E27FC236}">
                  <a16:creationId xmlns:a16="http://schemas.microsoft.com/office/drawing/2014/main" id="{3C035579-3A73-4DB0-943A-7908121C51AB}"/>
                </a:ext>
              </a:extLst>
            </p:cNvPr>
            <p:cNvSpPr/>
            <p:nvPr/>
          </p:nvSpPr>
          <p:spPr>
            <a:xfrm flipV="1">
              <a:off x="5810657" y="6104809"/>
              <a:ext cx="280168" cy="24152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11340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8" presetClass="entr" presetSubtype="1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750"/>
                                        <p:tgtEl>
                                          <p:spTgt spid="6"/>
                                        </p:tgtEl>
                                      </p:cBhvr>
                                    </p:animEffect>
                                  </p:childTnLst>
                                </p:cTn>
                              </p:par>
                            </p:childTnLst>
                          </p:cTn>
                        </p:par>
                        <p:par>
                          <p:cTn id="14" fill="hold">
                            <p:stCondLst>
                              <p:cond delay="1500"/>
                            </p:stCondLst>
                            <p:childTnLst>
                              <p:par>
                                <p:cTn id="15" presetID="18" presetClass="entr" presetSubtype="3"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upRight)">
                                      <p:cBhvr>
                                        <p:cTn id="17" dur="750"/>
                                        <p:tgtEl>
                                          <p:spTgt spid="10"/>
                                        </p:tgtEl>
                                      </p:cBhvr>
                                    </p:animEffect>
                                  </p:childTnLst>
                                </p:cTn>
                              </p:par>
                            </p:childTnLst>
                          </p:cTn>
                        </p:par>
                        <p:par>
                          <p:cTn id="18" fill="hold">
                            <p:stCondLst>
                              <p:cond delay="225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744BF1F-151C-4BFC-9730-868A0B5675F6}"/>
              </a:ext>
            </a:extLst>
          </p:cNvPr>
          <p:cNvSpPr txBox="1"/>
          <p:nvPr/>
        </p:nvSpPr>
        <p:spPr>
          <a:xfrm>
            <a:off x="1007140" y="2159517"/>
            <a:ext cx="9838659" cy="3236142"/>
          </a:xfrm>
          <a:prstGeom prst="rect">
            <a:avLst/>
          </a:prstGeom>
          <a:noFill/>
        </p:spPr>
        <p:txBody>
          <a:bodyPr wrap="square">
            <a:spAutoFit/>
          </a:bodyPr>
          <a:lstStyle/>
          <a:p>
            <a:pPr marL="0" indent="0">
              <a:lnSpc>
                <a:spcPct val="150000"/>
              </a:lnSpc>
              <a:spcBef>
                <a:spcPts val="0"/>
              </a:spcBef>
              <a:buNone/>
            </a:pPr>
            <a:r>
              <a:rPr lang="zh-CN" altLang="en-US" sz="1800" dirty="0">
                <a:latin typeface="微软雅黑" panose="020B0503020204020204" pitchFamily="34" charset="-122"/>
                <a:ea typeface="微软雅黑" panose="020B0503020204020204" pitchFamily="34" charset="-122"/>
                <a:cs typeface="+mn-ea"/>
                <a:sym typeface="+mn-lt"/>
              </a:rPr>
              <a:t>⑦老李在一家物流公司担任操作员岗位，某日早上下班后，老李自己骑着自己的电动车回家，路途中与绿化隔离带发生了相撞，导致</a:t>
            </a:r>
            <a:r>
              <a:rPr lang="zh-CN" altLang="en-US" sz="1800">
                <a:latin typeface="微软雅黑" panose="020B0503020204020204" pitchFamily="34" charset="-122"/>
                <a:ea typeface="微软雅黑" panose="020B0503020204020204" pitchFamily="34" charset="-122"/>
                <a:cs typeface="+mn-ea"/>
                <a:sym typeface="+mn-lt"/>
              </a:rPr>
              <a:t>死亡；</a:t>
            </a:r>
            <a:endParaRPr lang="en-US" altLang="zh-CN" sz="1800">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None/>
            </a:pPr>
            <a:endParaRPr lang="en-US" altLang="zh-CN" sz="1800" b="1">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None/>
            </a:pPr>
            <a:r>
              <a:rPr lang="zh-CN" altLang="en-US" sz="1800" b="1">
                <a:latin typeface="微软雅黑" panose="020B0503020204020204" pitchFamily="34" charset="-122"/>
                <a:ea typeface="微软雅黑" panose="020B0503020204020204" pitchFamily="34" charset="-122"/>
                <a:cs typeface="+mn-ea"/>
                <a:sym typeface="+mn-lt"/>
              </a:rPr>
              <a:t>交警</a:t>
            </a:r>
            <a:r>
              <a:rPr lang="zh-CN" altLang="en-US" sz="1800" b="1" dirty="0">
                <a:latin typeface="微软雅黑" panose="020B0503020204020204" pitchFamily="34" charset="-122"/>
                <a:ea typeface="微软雅黑" panose="020B0503020204020204" pitchFamily="34" charset="-122"/>
                <a:cs typeface="+mn-ea"/>
                <a:sym typeface="+mn-lt"/>
              </a:rPr>
              <a:t>部门认定：</a:t>
            </a:r>
            <a:r>
              <a:rPr lang="zh-CN" altLang="en-US" sz="1800" dirty="0">
                <a:latin typeface="微软雅黑" panose="020B0503020204020204" pitchFamily="34" charset="-122"/>
                <a:ea typeface="微软雅黑" panose="020B0503020204020204" pitchFamily="34" charset="-122"/>
                <a:cs typeface="+mn-ea"/>
                <a:sym typeface="+mn-lt"/>
              </a:rPr>
              <a:t>老李未按操作规范安全驾驶，属违法行为，与本起道路交通事故的发生有直接因果关系，是本起事故的直接、唯一原因，负本起事故的全部</a:t>
            </a:r>
            <a:r>
              <a:rPr lang="zh-CN" altLang="en-US" sz="1800">
                <a:latin typeface="微软雅黑" panose="020B0503020204020204" pitchFamily="34" charset="-122"/>
                <a:ea typeface="微软雅黑" panose="020B0503020204020204" pitchFamily="34" charset="-122"/>
                <a:cs typeface="+mn-ea"/>
                <a:sym typeface="+mn-lt"/>
              </a:rPr>
              <a:t>责任，</a:t>
            </a:r>
            <a:endParaRPr lang="en-US" altLang="zh-CN" sz="1800">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None/>
            </a:pPr>
            <a:endParaRPr lang="en-US" altLang="zh-CN">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None/>
            </a:pPr>
            <a:r>
              <a:rPr lang="zh-CN" altLang="en-US" sz="3200" b="1">
                <a:latin typeface="微软雅黑" panose="020B0503020204020204" pitchFamily="34" charset="-122"/>
                <a:ea typeface="微软雅黑" panose="020B0503020204020204" pitchFamily="34" charset="-122"/>
                <a:cs typeface="+mn-ea"/>
                <a:sym typeface="+mn-lt"/>
              </a:rPr>
              <a:t>请问</a:t>
            </a:r>
            <a:r>
              <a:rPr lang="zh-CN" altLang="en-US" sz="3200" b="1" dirty="0">
                <a:latin typeface="微软雅黑" panose="020B0503020204020204" pitchFamily="34" charset="-122"/>
                <a:ea typeface="微软雅黑" panose="020B0503020204020204" pitchFamily="34" charset="-122"/>
                <a:cs typeface="+mn-ea"/>
                <a:sym typeface="+mn-lt"/>
              </a:rPr>
              <a:t>老李受伤是否属于工伤？</a:t>
            </a:r>
          </a:p>
        </p:txBody>
      </p:sp>
      <p:sp>
        <p:nvSpPr>
          <p:cNvPr id="12" name="文本框 11">
            <a:extLst>
              <a:ext uri="{FF2B5EF4-FFF2-40B4-BE49-F238E27FC236}">
                <a16:creationId xmlns:a16="http://schemas.microsoft.com/office/drawing/2014/main" id="{0296A74B-B79F-4EDC-9B4F-84320651B162}"/>
              </a:ext>
            </a:extLst>
          </p:cNvPr>
          <p:cNvSpPr txBox="1"/>
          <p:nvPr/>
        </p:nvSpPr>
        <p:spPr>
          <a:xfrm>
            <a:off x="999203" y="279910"/>
            <a:ext cx="6098458"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二、工伤认定</a:t>
            </a:r>
          </a:p>
        </p:txBody>
      </p:sp>
      <p:grpSp>
        <p:nvGrpSpPr>
          <p:cNvPr id="13" name="组合 12">
            <a:extLst>
              <a:ext uri="{FF2B5EF4-FFF2-40B4-BE49-F238E27FC236}">
                <a16:creationId xmlns:a16="http://schemas.microsoft.com/office/drawing/2014/main" id="{72D9ECBA-618B-49D3-BF4E-FD3546813D86}"/>
              </a:ext>
            </a:extLst>
          </p:cNvPr>
          <p:cNvGrpSpPr/>
          <p:nvPr/>
        </p:nvGrpSpPr>
        <p:grpSpPr>
          <a:xfrm>
            <a:off x="1092200" y="1415703"/>
            <a:ext cx="2159000" cy="669512"/>
            <a:chOff x="1092200" y="1415703"/>
            <a:chExt cx="2159000" cy="669512"/>
          </a:xfrm>
        </p:grpSpPr>
        <p:sp>
          <p:nvSpPr>
            <p:cNvPr id="14" name="矩形: 圆角 13">
              <a:extLst>
                <a:ext uri="{FF2B5EF4-FFF2-40B4-BE49-F238E27FC236}">
                  <a16:creationId xmlns:a16="http://schemas.microsoft.com/office/drawing/2014/main" id="{0BA73756-CDD1-4F38-A411-659367D83FDB}"/>
                </a:ext>
              </a:extLst>
            </p:cNvPr>
            <p:cNvSpPr/>
            <p:nvPr/>
          </p:nvSpPr>
          <p:spPr>
            <a:xfrm>
              <a:off x="1092200" y="1415703"/>
              <a:ext cx="21590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E342920D-5C3B-4B44-8C77-6BA126BE9838}"/>
                </a:ext>
              </a:extLst>
            </p:cNvPr>
            <p:cNvSpPr txBox="1"/>
            <p:nvPr/>
          </p:nvSpPr>
          <p:spPr>
            <a:xfrm>
              <a:off x="1773494" y="1519626"/>
              <a:ext cx="796413"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mn-ea"/>
                  <a:sym typeface="+mn-lt"/>
                </a:rPr>
                <a:t>案例</a:t>
              </a:r>
            </a:p>
          </p:txBody>
        </p:sp>
      </p:grpSp>
      <p:pic>
        <p:nvPicPr>
          <p:cNvPr id="4" name="图片 3" descr="卡通人物&#10;&#10;描述已自动生成">
            <a:extLst>
              <a:ext uri="{FF2B5EF4-FFF2-40B4-BE49-F238E27FC236}">
                <a16:creationId xmlns:a16="http://schemas.microsoft.com/office/drawing/2014/main" id="{2B755FD9-A6B5-43A0-8B3F-998B162A4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661" y="4066296"/>
            <a:ext cx="2457607" cy="2436103"/>
          </a:xfrm>
          <a:prstGeom prst="rect">
            <a:avLst/>
          </a:prstGeom>
        </p:spPr>
      </p:pic>
    </p:spTree>
    <p:extLst>
      <p:ext uri="{BB962C8B-B14F-4D97-AF65-F5344CB8AC3E}">
        <p14:creationId xmlns:p14="http://schemas.microsoft.com/office/powerpoint/2010/main" val="192952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childTnLst>
                          </p:cTn>
                        </p:par>
                        <p:par>
                          <p:cTn id="10" fill="hold">
                            <p:stCondLst>
                              <p:cond delay="75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30" y="2186252"/>
            <a:ext cx="56496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96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工伤鉴定</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03</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2169421922"/>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E514A582-4416-41B5-8F62-8E2A222A9B0D}"/>
              </a:ext>
            </a:extLst>
          </p:cNvPr>
          <p:cNvSpPr txBox="1"/>
          <p:nvPr/>
        </p:nvSpPr>
        <p:spPr>
          <a:xfrm>
            <a:off x="973393" y="300959"/>
            <a:ext cx="6105832"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三、工伤鉴定</a:t>
            </a:r>
          </a:p>
        </p:txBody>
      </p:sp>
      <p:sp>
        <p:nvSpPr>
          <p:cNvPr id="6" name="矩形 5">
            <a:extLst>
              <a:ext uri="{FF2B5EF4-FFF2-40B4-BE49-F238E27FC236}">
                <a16:creationId xmlns:a16="http://schemas.microsoft.com/office/drawing/2014/main" id="{64AAEEB3-67D2-4986-A1C4-F835C9343A96}"/>
              </a:ext>
            </a:extLst>
          </p:cNvPr>
          <p:cNvSpPr/>
          <p:nvPr/>
        </p:nvSpPr>
        <p:spPr>
          <a:xfrm>
            <a:off x="1227392" y="1486524"/>
            <a:ext cx="4474907" cy="3885576"/>
          </a:xfrm>
          <a:prstGeom prst="rect">
            <a:avLst/>
          </a:prstGeom>
          <a:solidFill>
            <a:schemeClr val="bg1"/>
          </a:solidFill>
          <a:ln>
            <a:solidFill>
              <a:schemeClr val="bg1"/>
            </a:solidFill>
          </a:ln>
          <a:effectLst>
            <a:outerShdw blurRad="63500" sx="102000" sy="102000" algn="ctr" rotWithShape="0">
              <a:prstClr val="black">
                <a:alpha val="20000"/>
              </a:prstClr>
            </a:outerShdw>
          </a:effectLst>
        </p:spPr>
        <p:txBody>
          <a:bodyPr/>
          <a:lstStyle/>
          <a:p>
            <a:pPr lvl="0" rtl="0">
              <a:lnSpc>
                <a:spcPct val="150000"/>
              </a:lnSpc>
            </a:pPr>
            <a:r>
              <a:rPr lang="en-US" b="0" dirty="0">
                <a:latin typeface="微软雅黑" panose="020B0503020204020204" pitchFamily="34" charset="-122"/>
                <a:cs typeface="+mn-ea"/>
                <a:sym typeface="+mn-lt"/>
              </a:rPr>
              <a:t>1</a:t>
            </a:r>
            <a:r>
              <a:rPr lang="zh-CN" b="0" dirty="0">
                <a:latin typeface="微软雅黑" panose="020B0503020204020204" pitchFamily="34" charset="-122"/>
                <a:ea typeface="微软雅黑" panose="020B0503020204020204" pitchFamily="34" charset="-122"/>
                <a:cs typeface="+mn-ea"/>
                <a:sym typeface="+mn-lt"/>
              </a:rPr>
              <a:t>、</a:t>
            </a:r>
            <a:r>
              <a:rPr lang="zh-CN" b="1" dirty="0">
                <a:latin typeface="微软雅黑" panose="020B0503020204020204" pitchFamily="34" charset="-122"/>
                <a:ea typeface="微软雅黑" panose="020B0503020204020204" pitchFamily="34" charset="-122"/>
                <a:cs typeface="+mn-ea"/>
                <a:sym typeface="+mn-lt"/>
              </a:rPr>
              <a:t>鉴定时间</a:t>
            </a:r>
            <a:r>
              <a:rPr lang="zh-CN" altLang="en-US" b="1">
                <a:latin typeface="微软雅黑" panose="020B0503020204020204" pitchFamily="34" charset="-122"/>
                <a:ea typeface="微软雅黑" panose="020B0503020204020204" pitchFamily="34" charset="-122"/>
                <a:cs typeface="+mn-ea"/>
                <a:sym typeface="+mn-lt"/>
              </a:rPr>
              <a:t>：</a:t>
            </a:r>
            <a:r>
              <a:rPr lang="en-US" altLang="zh-CN" b="1">
                <a:latin typeface="微软雅黑" panose="020B0503020204020204" pitchFamily="34" charset="-122"/>
                <a:ea typeface="微软雅黑" panose="020B0503020204020204" pitchFamily="34" charset="-122"/>
                <a:cs typeface="+mn-ea"/>
                <a:sym typeface="+mn-lt"/>
              </a:rPr>
              <a:t> </a:t>
            </a:r>
          </a:p>
          <a:p>
            <a:pPr lvl="0" rtl="0">
              <a:lnSpc>
                <a:spcPct val="150000"/>
              </a:lnSpc>
            </a:pPr>
            <a:r>
              <a:rPr lang="zh-CN" b="0">
                <a:latin typeface="微软雅黑" panose="020B0503020204020204" pitchFamily="34" charset="-122"/>
                <a:ea typeface="微软雅黑" panose="020B0503020204020204" pitchFamily="34" charset="-122"/>
                <a:cs typeface="+mn-ea"/>
                <a:sym typeface="+mn-lt"/>
              </a:rPr>
              <a:t>职工</a:t>
            </a:r>
            <a:r>
              <a:rPr lang="zh-CN" b="0" dirty="0">
                <a:latin typeface="微软雅黑" panose="020B0503020204020204" pitchFamily="34" charset="-122"/>
                <a:ea typeface="微软雅黑" panose="020B0503020204020204" pitchFamily="34" charset="-122"/>
                <a:cs typeface="+mn-ea"/>
                <a:sym typeface="+mn-lt"/>
              </a:rPr>
              <a:t>发生工伤，经治疗伤情相对稳定后存在残疾、影响劳动能力的，应当进行劳动能力鉴定。</a:t>
            </a:r>
          </a:p>
          <a:p>
            <a:pPr lvl="0" rtl="0">
              <a:lnSpc>
                <a:spcPct val="150000"/>
              </a:lnSpc>
            </a:pPr>
            <a:r>
              <a:rPr lang="en-US" b="0" dirty="0">
                <a:latin typeface="微软雅黑" panose="020B0503020204020204" pitchFamily="34" charset="-122"/>
                <a:cs typeface="+mn-ea"/>
                <a:sym typeface="+mn-lt"/>
              </a:rPr>
              <a:t>2</a:t>
            </a:r>
            <a:r>
              <a:rPr lang="zh-CN" b="0" dirty="0">
                <a:latin typeface="微软雅黑" panose="020B0503020204020204" pitchFamily="34" charset="-122"/>
                <a:ea typeface="微软雅黑" panose="020B0503020204020204" pitchFamily="34" charset="-122"/>
                <a:cs typeface="+mn-ea"/>
                <a:sym typeface="+mn-lt"/>
              </a:rPr>
              <a:t>、申请鉴定主体、鉴定机构</a:t>
            </a:r>
            <a:r>
              <a:rPr lang="zh-CN" altLang="en-US" b="0" dirty="0">
                <a:latin typeface="微软雅黑" panose="020B0503020204020204" pitchFamily="34" charset="-122"/>
                <a:ea typeface="微软雅黑" panose="020B0503020204020204" pitchFamily="34" charset="-122"/>
                <a:cs typeface="+mn-ea"/>
                <a:sym typeface="+mn-lt"/>
              </a:rPr>
              <a:t>。</a:t>
            </a:r>
            <a:endParaRPr lang="zh-CN" b="0" dirty="0">
              <a:latin typeface="微软雅黑" panose="020B0503020204020204" pitchFamily="34" charset="-122"/>
              <a:ea typeface="微软雅黑" panose="020B0503020204020204" pitchFamily="34" charset="-122"/>
              <a:cs typeface="+mn-ea"/>
              <a:sym typeface="+mn-lt"/>
            </a:endParaRPr>
          </a:p>
          <a:p>
            <a:pPr lvl="0" rtl="0">
              <a:lnSpc>
                <a:spcPct val="150000"/>
              </a:lnSpc>
            </a:pPr>
            <a:endParaRPr lang="zh-CN" b="0" dirty="0">
              <a:latin typeface="微软雅黑" panose="020B0503020204020204" pitchFamily="34" charset="-122"/>
              <a:ea typeface="微软雅黑" panose="020B0503020204020204" pitchFamily="34" charset="-122"/>
              <a:cs typeface="+mn-ea"/>
              <a:sym typeface="+mn-lt"/>
            </a:endParaRPr>
          </a:p>
        </p:txBody>
      </p:sp>
      <p:sp>
        <p:nvSpPr>
          <p:cNvPr id="4" name="矩形 3">
            <a:extLst>
              <a:ext uri="{FF2B5EF4-FFF2-40B4-BE49-F238E27FC236}">
                <a16:creationId xmlns:a16="http://schemas.microsoft.com/office/drawing/2014/main" id="{71849BFD-C031-436E-AF68-6051F697787B}"/>
              </a:ext>
            </a:extLst>
          </p:cNvPr>
          <p:cNvSpPr/>
          <p:nvPr/>
        </p:nvSpPr>
        <p:spPr>
          <a:xfrm>
            <a:off x="6494718" y="1486524"/>
            <a:ext cx="4474907" cy="3885576"/>
          </a:xfrm>
          <a:prstGeom prst="rect">
            <a:avLst/>
          </a:prstGeom>
          <a:solidFill>
            <a:schemeClr val="bg1"/>
          </a:solidFill>
          <a:ln>
            <a:solidFill>
              <a:schemeClr val="bg1"/>
            </a:solidFill>
          </a:ln>
          <a:effectLst>
            <a:outerShdw blurRad="63500" sx="102000" sy="102000" algn="ctr" rotWithShape="0">
              <a:prstClr val="black">
                <a:alpha val="20000"/>
              </a:prstClr>
            </a:outerShdw>
          </a:effectLst>
        </p:spPr>
        <p:txBody>
          <a:bodyPr/>
          <a:lstStyle/>
          <a:p>
            <a:pPr lvl="0" rtl="0">
              <a:lnSpc>
                <a:spcPct val="150000"/>
              </a:lnSpc>
            </a:pPr>
            <a:r>
              <a:rPr lang="en-US" b="1">
                <a:latin typeface="微软雅黑" panose="020B0503020204020204" pitchFamily="34" charset="-122"/>
                <a:cs typeface="+mn-ea"/>
                <a:sym typeface="+mn-lt"/>
              </a:rPr>
              <a:t>3</a:t>
            </a:r>
            <a:r>
              <a:rPr lang="zh-CN" b="1" dirty="0">
                <a:latin typeface="微软雅黑" panose="020B0503020204020204" pitchFamily="34" charset="-122"/>
                <a:ea typeface="微软雅黑" panose="020B0503020204020204" pitchFamily="34" charset="-122"/>
                <a:cs typeface="+mn-ea"/>
                <a:sym typeface="+mn-lt"/>
              </a:rPr>
              <a:t>、鉴定的</a:t>
            </a:r>
            <a:r>
              <a:rPr lang="zh-CN" b="1">
                <a:latin typeface="微软雅黑" panose="020B0503020204020204" pitchFamily="34" charset="-122"/>
                <a:ea typeface="微软雅黑" panose="020B0503020204020204" pitchFamily="34" charset="-122"/>
                <a:cs typeface="+mn-ea"/>
                <a:sym typeface="+mn-lt"/>
              </a:rPr>
              <a:t>内容：</a:t>
            </a:r>
            <a:endParaRPr lang="en-US" altLang="zh-CN" b="1">
              <a:latin typeface="微软雅黑" panose="020B0503020204020204" pitchFamily="34" charset="-122"/>
              <a:ea typeface="微软雅黑" panose="020B0503020204020204" pitchFamily="34" charset="-122"/>
              <a:cs typeface="+mn-ea"/>
              <a:sym typeface="+mn-lt"/>
            </a:endParaRPr>
          </a:p>
          <a:p>
            <a:pPr lvl="0" rtl="0">
              <a:lnSpc>
                <a:spcPct val="150000"/>
              </a:lnSpc>
            </a:pPr>
            <a:r>
              <a:rPr lang="zh-CN" b="0">
                <a:latin typeface="微软雅黑" panose="020B0503020204020204" pitchFamily="34" charset="-122"/>
                <a:ea typeface="微软雅黑" panose="020B0503020204020204" pitchFamily="34" charset="-122"/>
                <a:cs typeface="+mn-ea"/>
                <a:sym typeface="+mn-lt"/>
              </a:rPr>
              <a:t>劳动</a:t>
            </a:r>
            <a:r>
              <a:rPr lang="zh-CN" b="0" dirty="0">
                <a:latin typeface="微软雅黑" panose="020B0503020204020204" pitchFamily="34" charset="-122"/>
                <a:ea typeface="微软雅黑" panose="020B0503020204020204" pitchFamily="34" charset="-122"/>
                <a:cs typeface="+mn-ea"/>
                <a:sym typeface="+mn-lt"/>
              </a:rPr>
              <a:t>功能障碍程度（</a:t>
            </a:r>
            <a:r>
              <a:rPr lang="en-US" b="0" dirty="0">
                <a:latin typeface="微软雅黑" panose="020B0503020204020204" pitchFamily="34" charset="-122"/>
                <a:cs typeface="+mn-ea"/>
                <a:sym typeface="+mn-lt"/>
              </a:rPr>
              <a:t>1-10</a:t>
            </a:r>
            <a:r>
              <a:rPr lang="zh-CN" b="0" dirty="0">
                <a:latin typeface="微软雅黑" panose="020B0503020204020204" pitchFamily="34" charset="-122"/>
                <a:ea typeface="微软雅黑" panose="020B0503020204020204" pitchFamily="34" charset="-122"/>
                <a:cs typeface="+mn-ea"/>
                <a:sym typeface="+mn-lt"/>
              </a:rPr>
              <a:t>级）及生活自理障碍程度</a:t>
            </a:r>
            <a:r>
              <a:rPr lang="en-US" b="0" dirty="0">
                <a:latin typeface="微软雅黑" panose="020B0503020204020204" pitchFamily="34" charset="-122"/>
                <a:cs typeface="+mn-ea"/>
                <a:sym typeface="+mn-lt"/>
              </a:rPr>
              <a:t>3</a:t>
            </a:r>
            <a:r>
              <a:rPr lang="zh-CN" b="0" dirty="0">
                <a:latin typeface="微软雅黑" panose="020B0503020204020204" pitchFamily="34" charset="-122"/>
                <a:ea typeface="微软雅黑" panose="020B0503020204020204" pitchFamily="34" charset="-122"/>
                <a:cs typeface="+mn-ea"/>
                <a:sym typeface="+mn-lt"/>
              </a:rPr>
              <a:t>等级（生活完全不能自理、生活大部分不能自理和生活部分不能自理）</a:t>
            </a:r>
            <a:r>
              <a:rPr lang="zh-CN" altLang="en-US" b="0" dirty="0">
                <a:latin typeface="微软雅黑" panose="020B0503020204020204" pitchFamily="34" charset="-122"/>
                <a:ea typeface="微软雅黑" panose="020B0503020204020204" pitchFamily="34" charset="-122"/>
                <a:cs typeface="+mn-ea"/>
                <a:sym typeface="+mn-lt"/>
              </a:rPr>
              <a:t>。</a:t>
            </a:r>
            <a:endParaRPr lang="zh-CN" b="0" dirty="0">
              <a:latin typeface="微软雅黑" panose="020B0503020204020204" pitchFamily="34" charset="-122"/>
              <a:ea typeface="微软雅黑" panose="020B0503020204020204" pitchFamily="34" charset="-122"/>
              <a:cs typeface="+mn-ea"/>
              <a:sym typeface="+mn-lt"/>
            </a:endParaRPr>
          </a:p>
          <a:p>
            <a:pPr lvl="0" rtl="0">
              <a:lnSpc>
                <a:spcPct val="150000"/>
              </a:lnSpc>
            </a:pPr>
            <a:r>
              <a:rPr lang="en-US" b="0" dirty="0">
                <a:latin typeface="微软雅黑" panose="020B0503020204020204" pitchFamily="34" charset="-122"/>
                <a:cs typeface="+mn-ea"/>
                <a:sym typeface="+mn-lt"/>
              </a:rPr>
              <a:t>4</a:t>
            </a:r>
            <a:r>
              <a:rPr lang="zh-CN" b="0" dirty="0">
                <a:latin typeface="微软雅黑" panose="020B0503020204020204" pitchFamily="34" charset="-122"/>
                <a:ea typeface="微软雅黑" panose="020B0503020204020204" pitchFamily="34" charset="-122"/>
                <a:cs typeface="+mn-ea"/>
                <a:sym typeface="+mn-lt"/>
              </a:rPr>
              <a:t>、鉴定所需材料</a:t>
            </a:r>
            <a:r>
              <a:rPr lang="zh-CN" altLang="en-US" b="0" dirty="0">
                <a:latin typeface="微软雅黑" panose="020B0503020204020204" pitchFamily="34" charset="-122"/>
                <a:ea typeface="微软雅黑" panose="020B0503020204020204" pitchFamily="34" charset="-122"/>
                <a:cs typeface="+mn-ea"/>
                <a:sym typeface="+mn-lt"/>
              </a:rPr>
              <a:t>。</a:t>
            </a:r>
            <a:endParaRPr lang="en-US" altLang="zh-CN" b="0" dirty="0">
              <a:latin typeface="微软雅黑" panose="020B0503020204020204" pitchFamily="34" charset="-122"/>
              <a:ea typeface="微软雅黑" panose="020B0503020204020204" pitchFamily="34" charset="-122"/>
              <a:cs typeface="+mn-ea"/>
              <a:sym typeface="+mn-lt"/>
            </a:endParaRPr>
          </a:p>
          <a:p>
            <a:pPr lvl="0" rtl="0">
              <a:lnSpc>
                <a:spcPct val="150000"/>
              </a:lnSpc>
            </a:pPr>
            <a:r>
              <a:rPr lang="en-US" altLang="zh-CN" b="0">
                <a:latin typeface="微软雅黑" panose="020B0503020204020204" pitchFamily="34" charset="-122"/>
                <a:ea typeface="微软雅黑" panose="020B0503020204020204" pitchFamily="34" charset="-122"/>
                <a:cs typeface="+mn-ea"/>
                <a:sym typeface="+mn-lt"/>
              </a:rPr>
              <a:t>5 </a:t>
            </a:r>
            <a:r>
              <a:rPr lang="zh-CN" altLang="zh-CN" b="0">
                <a:latin typeface="微软雅黑" panose="020B0503020204020204" pitchFamily="34" charset="-122"/>
                <a:ea typeface="微软雅黑" panose="020B0503020204020204" pitchFamily="34" charset="-122"/>
                <a:cs typeface="+mn-ea"/>
                <a:sym typeface="+mn-lt"/>
              </a:rPr>
              <a:t>、</a:t>
            </a:r>
            <a:r>
              <a:rPr lang="zh-CN" b="0">
                <a:latin typeface="微软雅黑" panose="020B0503020204020204" pitchFamily="34" charset="-122"/>
                <a:ea typeface="微软雅黑" panose="020B0503020204020204" pitchFamily="34" charset="-122"/>
                <a:cs typeface="+mn-ea"/>
                <a:sym typeface="+mn-lt"/>
              </a:rPr>
              <a:t>鉴定</a:t>
            </a:r>
            <a:r>
              <a:rPr lang="zh-CN" b="0" dirty="0">
                <a:latin typeface="微软雅黑" panose="020B0503020204020204" pitchFamily="34" charset="-122"/>
                <a:ea typeface="微软雅黑" panose="020B0503020204020204" pitchFamily="34" charset="-122"/>
                <a:cs typeface="+mn-ea"/>
                <a:sym typeface="+mn-lt"/>
              </a:rPr>
              <a:t>时效：</a:t>
            </a:r>
            <a:r>
              <a:rPr lang="en-US" b="0" dirty="0">
                <a:latin typeface="微软雅黑" panose="020B0503020204020204" pitchFamily="34" charset="-122"/>
                <a:cs typeface="+mn-ea"/>
                <a:sym typeface="+mn-lt"/>
              </a:rPr>
              <a:t>60</a:t>
            </a:r>
            <a:r>
              <a:rPr lang="zh-CN" b="0" dirty="0">
                <a:latin typeface="微软雅黑" panose="020B0503020204020204" pitchFamily="34" charset="-122"/>
                <a:ea typeface="微软雅黑" panose="020B0503020204020204" pitchFamily="34" charset="-122"/>
                <a:cs typeface="+mn-ea"/>
                <a:sym typeface="+mn-lt"/>
              </a:rPr>
              <a:t>天</a:t>
            </a:r>
            <a:r>
              <a:rPr lang="en-US" b="0" dirty="0">
                <a:latin typeface="微软雅黑" panose="020B0503020204020204" pitchFamily="34" charset="-122"/>
                <a:cs typeface="+mn-ea"/>
                <a:sym typeface="+mn-lt"/>
              </a:rPr>
              <a:t>+30</a:t>
            </a:r>
            <a:r>
              <a:rPr lang="zh-CN" b="0" dirty="0">
                <a:latin typeface="微软雅黑" panose="020B0503020204020204" pitchFamily="34" charset="-122"/>
                <a:ea typeface="微软雅黑" panose="020B0503020204020204" pitchFamily="34" charset="-122"/>
                <a:cs typeface="+mn-ea"/>
                <a:sym typeface="+mn-lt"/>
              </a:rPr>
              <a:t>天</a:t>
            </a:r>
            <a:r>
              <a:rPr lang="zh-CN" altLang="en-US" b="0" dirty="0">
                <a:latin typeface="微软雅黑" panose="020B0503020204020204" pitchFamily="34" charset="-122"/>
                <a:ea typeface="微软雅黑" panose="020B0503020204020204" pitchFamily="34" charset="-122"/>
                <a:cs typeface="+mn-ea"/>
                <a:sym typeface="+mn-lt"/>
              </a:rPr>
              <a:t>。</a:t>
            </a:r>
            <a:endParaRPr lang="zh-CN" b="0" dirty="0">
              <a:latin typeface="微软雅黑" panose="020B0503020204020204" pitchFamily="34" charset="-122"/>
              <a:ea typeface="微软雅黑" panose="020B0503020204020204" pitchFamily="34" charset="-122"/>
              <a:cs typeface="+mn-ea"/>
              <a:sym typeface="+mn-lt"/>
            </a:endParaRPr>
          </a:p>
          <a:p>
            <a:pPr lvl="0" rtl="0">
              <a:lnSpc>
                <a:spcPct val="150000"/>
              </a:lnSpc>
            </a:pPr>
            <a:r>
              <a:rPr lang="en-US" b="0" dirty="0">
                <a:latin typeface="微软雅黑" panose="020B0503020204020204" pitchFamily="34" charset="-122"/>
                <a:cs typeface="+mn-ea"/>
                <a:sym typeface="+mn-lt"/>
              </a:rPr>
              <a:t>6</a:t>
            </a:r>
            <a:r>
              <a:rPr lang="zh-CN" b="0" dirty="0">
                <a:latin typeface="微软雅黑" panose="020B0503020204020204" pitchFamily="34" charset="-122"/>
                <a:ea typeface="微软雅黑" panose="020B0503020204020204" pitchFamily="34" charset="-122"/>
                <a:cs typeface="+mn-ea"/>
                <a:sym typeface="+mn-lt"/>
              </a:rPr>
              <a:t>、鉴定结论：复鉴、复发鉴定</a:t>
            </a:r>
            <a:r>
              <a:rPr lang="zh-CN" altLang="en-US" b="0" dirty="0">
                <a:latin typeface="微软雅黑" panose="020B0503020204020204" pitchFamily="34" charset="-122"/>
                <a:ea typeface="微软雅黑" panose="020B0503020204020204" pitchFamily="34" charset="-122"/>
                <a:cs typeface="+mn-ea"/>
                <a:sym typeface="+mn-lt"/>
              </a:rPr>
              <a:t>。</a:t>
            </a:r>
            <a:endParaRPr lang="zh-CN" b="0" dirty="0">
              <a:latin typeface="微软雅黑" panose="020B0503020204020204" pitchFamily="34" charset="-122"/>
              <a:ea typeface="微软雅黑" panose="020B0503020204020204" pitchFamily="34" charset="-122"/>
              <a:cs typeface="+mn-ea"/>
              <a:sym typeface="+mn-lt"/>
            </a:endParaRPr>
          </a:p>
        </p:txBody>
      </p:sp>
      <p:pic>
        <p:nvPicPr>
          <p:cNvPr id="3" name="图片 2" descr="图标&#10;&#10;描述已自动生成">
            <a:extLst>
              <a:ext uri="{FF2B5EF4-FFF2-40B4-BE49-F238E27FC236}">
                <a16:creationId xmlns:a16="http://schemas.microsoft.com/office/drawing/2014/main" id="{3B61FFD7-0907-4E52-AA6C-3FD29682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6368" y="3062508"/>
            <a:ext cx="4643335" cy="4643335"/>
          </a:xfrm>
          <a:prstGeom prst="rect">
            <a:avLst/>
          </a:prstGeom>
        </p:spPr>
      </p:pic>
    </p:spTree>
    <p:extLst>
      <p:ext uri="{BB962C8B-B14F-4D97-AF65-F5344CB8AC3E}">
        <p14:creationId xmlns:p14="http://schemas.microsoft.com/office/powerpoint/2010/main" val="281684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750"/>
                                        <p:tgtEl>
                                          <p:spTgt spid="6"/>
                                        </p:tgtEl>
                                      </p:cBhvr>
                                    </p:animEffect>
                                  </p:childTnLst>
                                </p:cTn>
                              </p:par>
                            </p:childTnLst>
                          </p:cTn>
                        </p:par>
                        <p:par>
                          <p:cTn id="8" fill="hold">
                            <p:stCondLst>
                              <p:cond delay="750"/>
                            </p:stCondLst>
                            <p:childTnLst>
                              <p:par>
                                <p:cTn id="9" presetID="21"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4)">
                                      <p:cBhvr>
                                        <p:cTn id="11" dur="750"/>
                                        <p:tgtEl>
                                          <p:spTgt spid="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ppt_x</p:attrName>
                                        </p:attrNameLst>
                                      </p:cBhvr>
                                      <p:tavLst>
                                        <p:tav tm="0">
                                          <p:val>
                                            <p:strVal val="#ppt_x"/>
                                          </p:val>
                                        </p:tav>
                                        <p:tav tm="100000">
                                          <p:val>
                                            <p:strVal val="#ppt_x"/>
                                          </p:val>
                                        </p:tav>
                                      </p:tavLst>
                                    </p:anim>
                                    <p:anim calcmode="lin" valueType="num">
                                      <p:cBhvr>
                                        <p:cTn id="1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30" y="2186252"/>
            <a:ext cx="50763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工伤保险待遇</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04</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35037468"/>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sz="half" idx="4294967295"/>
            <p:extLst>
              <p:ext uri="{D42A27DB-BD31-4B8C-83A1-F6EECF244321}">
                <p14:modId xmlns:p14="http://schemas.microsoft.com/office/powerpoint/2010/main" val="38160229"/>
              </p:ext>
            </p:extLst>
          </p:nvPr>
        </p:nvGraphicFramePr>
        <p:xfrm>
          <a:off x="6096000" y="1330325"/>
          <a:ext cx="6096000" cy="4948544"/>
        </p:xfrm>
        <a:graphic>
          <a:graphicData uri="http://schemas.openxmlformats.org/drawingml/2006/table">
            <a:tbl>
              <a:tblPr firstRow="1" bandRow="1">
                <a:tableStyleId>{3B4B98B0-60AC-42C2-AFA5-B58CD77FA1E5}</a:tableStyleId>
              </a:tblPr>
              <a:tblGrid>
                <a:gridCol w="828690">
                  <a:extLst>
                    <a:ext uri="{9D8B030D-6E8A-4147-A177-3AD203B41FA5}">
                      <a16:colId xmlns:a16="http://schemas.microsoft.com/office/drawing/2014/main" val="20000"/>
                    </a:ext>
                  </a:extLst>
                </a:gridCol>
                <a:gridCol w="336231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63698">
                <a:tc>
                  <a:txBody>
                    <a:bodyPr/>
                    <a:lstStyle/>
                    <a:p>
                      <a:pPr algn="ctr">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序号</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赔付项目</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支付渠道</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3698">
                <a:tc>
                  <a:txBody>
                    <a:bodyPr/>
                    <a:lstStyle/>
                    <a:p>
                      <a:pPr algn="ctr">
                        <a:spcAft>
                          <a:spcPts val="0"/>
                        </a:spcAft>
                      </a:pPr>
                      <a:r>
                        <a:rPr lang="en-US" sz="1400" b="0" kern="1200" dirty="0">
                          <a:solidFill>
                            <a:schemeClr val="tx1"/>
                          </a:solidFill>
                          <a:latin typeface="微软雅黑" panose="020B0503020204020204" pitchFamily="34" charset="-122"/>
                          <a:sym typeface="+mn-lt"/>
                        </a:rPr>
                        <a:t>1</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医药费与康复费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工伤保险基金</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7954">
                <a:tc>
                  <a:txBody>
                    <a:bodyPr/>
                    <a:lstStyle/>
                    <a:p>
                      <a:pPr algn="ctr">
                        <a:spcAft>
                          <a:spcPts val="0"/>
                        </a:spcAft>
                      </a:pPr>
                      <a:r>
                        <a:rPr lang="en-US" sz="1400" b="0" kern="1200">
                          <a:solidFill>
                            <a:schemeClr val="tx1"/>
                          </a:solidFill>
                          <a:latin typeface="微软雅黑" panose="020B0503020204020204" pitchFamily="34" charset="-122"/>
                          <a:sym typeface="+mn-lt"/>
                        </a:rPr>
                        <a:t>2</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住院伙食补助费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2"/>
                  </a:ext>
                </a:extLst>
              </a:tr>
              <a:tr h="367436">
                <a:tc>
                  <a:txBody>
                    <a:bodyPr/>
                    <a:lstStyle/>
                    <a:p>
                      <a:pPr algn="ctr">
                        <a:spcAft>
                          <a:spcPts val="0"/>
                        </a:spcAft>
                      </a:pPr>
                      <a:r>
                        <a:rPr lang="en-US" sz="1400" b="0" kern="1200" dirty="0">
                          <a:solidFill>
                            <a:schemeClr val="tx1"/>
                          </a:solidFill>
                          <a:latin typeface="微软雅黑" panose="020B0503020204020204" pitchFamily="34" charset="-122"/>
                          <a:sym typeface="+mn-lt"/>
                        </a:rPr>
                        <a:t>3</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转外地治疗的交通费、食宿费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3"/>
                  </a:ext>
                </a:extLst>
              </a:tr>
              <a:tr h="367436">
                <a:tc>
                  <a:txBody>
                    <a:bodyPr/>
                    <a:lstStyle/>
                    <a:p>
                      <a:pPr algn="ctr">
                        <a:spcAft>
                          <a:spcPts val="0"/>
                        </a:spcAft>
                      </a:pPr>
                      <a:r>
                        <a:rPr lang="en-US" sz="1400" b="0" kern="1200" dirty="0">
                          <a:solidFill>
                            <a:schemeClr val="tx1"/>
                          </a:solidFill>
                          <a:latin typeface="微软雅黑" panose="020B0503020204020204" pitchFamily="34" charset="-122"/>
                          <a:sym typeface="+mn-lt"/>
                        </a:rPr>
                        <a:t>4</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伤残辅助器具安装配置费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4"/>
                  </a:ext>
                </a:extLst>
              </a:tr>
              <a:tr h="333313">
                <a:tc>
                  <a:txBody>
                    <a:bodyPr/>
                    <a:lstStyle/>
                    <a:p>
                      <a:pPr algn="ctr">
                        <a:spcAft>
                          <a:spcPts val="0"/>
                        </a:spcAft>
                      </a:pPr>
                      <a:r>
                        <a:rPr lang="en-US" sz="1400" b="0" kern="1200">
                          <a:solidFill>
                            <a:schemeClr val="tx1"/>
                          </a:solidFill>
                          <a:latin typeface="微软雅黑" panose="020B0503020204020204" pitchFamily="34" charset="-122"/>
                          <a:sym typeface="+mn-lt"/>
                        </a:rPr>
                        <a:t>5</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劳动鉴定费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5"/>
                  </a:ext>
                </a:extLst>
              </a:tr>
              <a:tr h="314171">
                <a:tc>
                  <a:txBody>
                    <a:bodyPr/>
                    <a:lstStyle/>
                    <a:p>
                      <a:pPr algn="ctr">
                        <a:spcAft>
                          <a:spcPts val="0"/>
                        </a:spcAft>
                      </a:pPr>
                      <a:r>
                        <a:rPr lang="en-US" sz="1400" b="0" kern="1200">
                          <a:solidFill>
                            <a:schemeClr val="tx1"/>
                          </a:solidFill>
                          <a:latin typeface="微软雅黑" panose="020B0503020204020204" pitchFamily="34" charset="-122"/>
                          <a:sym typeface="+mn-lt"/>
                        </a:rPr>
                        <a:t>6</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停工留薪期工资及护理费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用人单位 </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7436">
                <a:tc>
                  <a:txBody>
                    <a:bodyPr/>
                    <a:lstStyle/>
                    <a:p>
                      <a:pPr algn="ctr">
                        <a:spcAft>
                          <a:spcPts val="0"/>
                        </a:spcAft>
                      </a:pPr>
                      <a:r>
                        <a:rPr lang="en-US" sz="1400" b="0" kern="1200" dirty="0">
                          <a:solidFill>
                            <a:schemeClr val="tx1"/>
                          </a:solidFill>
                          <a:latin typeface="微软雅黑" panose="020B0503020204020204" pitchFamily="34" charset="-122"/>
                          <a:sym typeface="+mn-lt"/>
                        </a:rPr>
                        <a:t>7</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经劳动能力鉴定后的生活护理费</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工伤保险基金</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3698">
                <a:tc>
                  <a:txBody>
                    <a:bodyPr/>
                    <a:lstStyle/>
                    <a:p>
                      <a:pPr algn="ctr">
                        <a:spcAft>
                          <a:spcPts val="0"/>
                        </a:spcAft>
                      </a:pPr>
                      <a:r>
                        <a:rPr lang="en-US" sz="1400" b="0" kern="1200">
                          <a:solidFill>
                            <a:schemeClr val="tx1"/>
                          </a:solidFill>
                          <a:latin typeface="微软雅黑" panose="020B0503020204020204" pitchFamily="34" charset="-122"/>
                          <a:sym typeface="+mn-lt"/>
                        </a:rPr>
                        <a:t>8</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a:solidFill>
                            <a:schemeClr val="tx1"/>
                          </a:solidFill>
                          <a:latin typeface="微软雅黑" panose="020B0503020204020204" pitchFamily="34" charset="-122"/>
                          <a:ea typeface="微软雅黑" panose="020B0503020204020204" pitchFamily="34" charset="-122"/>
                          <a:sym typeface="+mn-lt"/>
                        </a:rPr>
                        <a:t>一次性伤残补助金</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8"/>
                  </a:ext>
                </a:extLst>
              </a:tr>
              <a:tr h="363698">
                <a:tc>
                  <a:txBody>
                    <a:bodyPr/>
                    <a:lstStyle/>
                    <a:p>
                      <a:pPr algn="ctr">
                        <a:spcAft>
                          <a:spcPts val="0"/>
                        </a:spcAft>
                      </a:pPr>
                      <a:r>
                        <a:rPr lang="en-US" sz="1400" b="0" kern="1200">
                          <a:solidFill>
                            <a:schemeClr val="tx1"/>
                          </a:solidFill>
                          <a:latin typeface="微软雅黑" panose="020B0503020204020204" pitchFamily="34" charset="-122"/>
                          <a:sym typeface="+mn-lt"/>
                        </a:rPr>
                        <a:t>9</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400" b="0" kern="1200">
                          <a:solidFill>
                            <a:schemeClr val="tx1"/>
                          </a:solidFill>
                          <a:latin typeface="微软雅黑" panose="020B0503020204020204" pitchFamily="34" charset="-122"/>
                          <a:sym typeface="+mn-lt"/>
                        </a:rPr>
                        <a:t>1-4</a:t>
                      </a:r>
                      <a:r>
                        <a:rPr lang="zh-CN" sz="1400" b="0" kern="1200">
                          <a:solidFill>
                            <a:schemeClr val="tx1"/>
                          </a:solidFill>
                          <a:sym typeface="+mn-lt"/>
                        </a:rPr>
                        <a:t>级的伤残津贴 </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0009"/>
                  </a:ext>
                </a:extLst>
              </a:tr>
              <a:tr h="363698">
                <a:tc>
                  <a:txBody>
                    <a:bodyPr/>
                    <a:lstStyle/>
                    <a:p>
                      <a:pPr algn="ctr">
                        <a:spcAft>
                          <a:spcPts val="0"/>
                        </a:spcAft>
                      </a:pPr>
                      <a:r>
                        <a:rPr lang="en-US" sz="1400" b="0" kern="1200">
                          <a:solidFill>
                            <a:schemeClr val="tx1"/>
                          </a:solidFill>
                          <a:latin typeface="微软雅黑" panose="020B0503020204020204" pitchFamily="34" charset="-122"/>
                          <a:sym typeface="+mn-lt"/>
                        </a:rPr>
                        <a:t>10</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400" b="0" kern="1200">
                          <a:solidFill>
                            <a:schemeClr val="tx1"/>
                          </a:solidFill>
                          <a:latin typeface="微软雅黑" panose="020B0503020204020204" pitchFamily="34" charset="-122"/>
                          <a:sym typeface="+mn-lt"/>
                        </a:rPr>
                        <a:t>5-6</a:t>
                      </a:r>
                      <a:r>
                        <a:rPr lang="zh-CN" sz="1400" b="0" kern="1200">
                          <a:solidFill>
                            <a:schemeClr val="tx1"/>
                          </a:solidFill>
                          <a:sym typeface="+mn-lt"/>
                        </a:rPr>
                        <a:t>级的伤残津贴 </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用人单位 </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7436">
                <a:tc>
                  <a:txBody>
                    <a:bodyPr/>
                    <a:lstStyle/>
                    <a:p>
                      <a:pPr algn="ctr">
                        <a:spcAft>
                          <a:spcPts val="0"/>
                        </a:spcAft>
                      </a:pPr>
                      <a:r>
                        <a:rPr lang="en-US" sz="1400" b="0" kern="1200">
                          <a:solidFill>
                            <a:schemeClr val="tx1"/>
                          </a:solidFill>
                          <a:latin typeface="微软雅黑" panose="020B0503020204020204" pitchFamily="34" charset="-122"/>
                          <a:sym typeface="+mn-lt"/>
                        </a:rPr>
                        <a:t>11</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400" b="0" kern="1200">
                          <a:solidFill>
                            <a:schemeClr val="tx1"/>
                          </a:solidFill>
                          <a:latin typeface="微软雅黑" panose="020B0503020204020204" pitchFamily="34" charset="-122"/>
                          <a:sym typeface="+mn-lt"/>
                        </a:rPr>
                        <a:t>5-10</a:t>
                      </a:r>
                      <a:r>
                        <a:rPr lang="zh-CN" sz="1400" b="0" kern="1200">
                          <a:solidFill>
                            <a:schemeClr val="tx1"/>
                          </a:solidFill>
                          <a:sym typeface="+mn-lt"/>
                        </a:rPr>
                        <a:t>级的一次性工伤医疗补助金 </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工伤保险基金 </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67436">
                <a:tc>
                  <a:txBody>
                    <a:bodyPr/>
                    <a:lstStyle/>
                    <a:p>
                      <a:pPr algn="ctr">
                        <a:spcAft>
                          <a:spcPts val="0"/>
                        </a:spcAft>
                      </a:pPr>
                      <a:r>
                        <a:rPr lang="en-US" sz="1400" b="0" kern="1200">
                          <a:solidFill>
                            <a:schemeClr val="tx1"/>
                          </a:solidFill>
                          <a:latin typeface="微软雅黑" panose="020B0503020204020204" pitchFamily="34" charset="-122"/>
                          <a:sym typeface="+mn-lt"/>
                        </a:rPr>
                        <a:t>12</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1400" b="0" kern="1200">
                          <a:solidFill>
                            <a:schemeClr val="tx1"/>
                          </a:solidFill>
                          <a:latin typeface="微软雅黑" panose="020B0503020204020204" pitchFamily="34" charset="-122"/>
                          <a:sym typeface="+mn-lt"/>
                        </a:rPr>
                        <a:t>5-10</a:t>
                      </a:r>
                      <a:r>
                        <a:rPr lang="zh-CN" sz="1400" b="0" kern="1200">
                          <a:solidFill>
                            <a:schemeClr val="tx1"/>
                          </a:solidFill>
                          <a:sym typeface="+mn-lt"/>
                        </a:rPr>
                        <a:t>级的一次性伤残就业补助金 </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用人单位 </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67436">
                <a:tc>
                  <a:txBody>
                    <a:bodyPr/>
                    <a:lstStyle/>
                    <a:p>
                      <a:pPr algn="ctr">
                        <a:spcAft>
                          <a:spcPts val="0"/>
                        </a:spcAft>
                      </a:pPr>
                      <a:r>
                        <a:rPr lang="en-US" sz="1400" b="0" kern="1200" dirty="0">
                          <a:solidFill>
                            <a:schemeClr val="tx1"/>
                          </a:solidFill>
                          <a:latin typeface="微软雅黑" panose="020B0503020204020204" pitchFamily="34" charset="-122"/>
                          <a:sym typeface="+mn-lt"/>
                        </a:rPr>
                        <a:t>13</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a:solidFill>
                            <a:schemeClr val="tx1"/>
                          </a:solidFill>
                          <a:latin typeface="微软雅黑" panose="020B0503020204020204" pitchFamily="34" charset="-122"/>
                          <a:ea typeface="微软雅黑" panose="020B0503020204020204" pitchFamily="34" charset="-122"/>
                          <a:sym typeface="+mn-lt"/>
                        </a:rPr>
                        <a:t>工亡补助金、丧葬补助金、抚恤金</a:t>
                      </a:r>
                      <a:endParaRPr lang="zh-CN" sz="1400" b="0" kern="10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CN" sz="1400" b="0" kern="1200" dirty="0">
                          <a:solidFill>
                            <a:schemeClr val="tx1"/>
                          </a:solidFill>
                          <a:latin typeface="微软雅黑" panose="020B0503020204020204" pitchFamily="34" charset="-122"/>
                          <a:ea typeface="微软雅黑" panose="020B0503020204020204" pitchFamily="34" charset="-122"/>
                          <a:sym typeface="+mn-lt"/>
                        </a:rPr>
                        <a:t>工伤保险基金 </a:t>
                      </a:r>
                      <a:endParaRPr lang="zh-CN" sz="1400" b="0" kern="100" dirty="0">
                        <a:solidFill>
                          <a:schemeClr val="tx1"/>
                        </a:solidFill>
                        <a:latin typeface="微软雅黑" panose="020B0503020204020204" pitchFamily="34" charset="-122"/>
                        <a:ea typeface="微软雅黑" panose="020B0503020204020204" pitchFamily="34" charset="-122"/>
                        <a:cs typeface="+mn-ea"/>
                        <a:sym typeface="+mn-lt"/>
                      </a:endParaRPr>
                    </a:p>
                  </a:txBody>
                  <a:tcPr marL="48100" marR="4810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10" name="文本框 9">
            <a:extLst>
              <a:ext uri="{FF2B5EF4-FFF2-40B4-BE49-F238E27FC236}">
                <a16:creationId xmlns:a16="http://schemas.microsoft.com/office/drawing/2014/main" id="{117D60AC-57C3-4130-8E26-94E099D0C901}"/>
              </a:ext>
            </a:extLst>
          </p:cNvPr>
          <p:cNvSpPr txBox="1"/>
          <p:nvPr/>
        </p:nvSpPr>
        <p:spPr>
          <a:xfrm>
            <a:off x="1028700" y="271334"/>
            <a:ext cx="60960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四、工伤保险待遇</a:t>
            </a:r>
          </a:p>
        </p:txBody>
      </p:sp>
      <p:grpSp>
        <p:nvGrpSpPr>
          <p:cNvPr id="2" name="组合 1">
            <a:extLst>
              <a:ext uri="{FF2B5EF4-FFF2-40B4-BE49-F238E27FC236}">
                <a16:creationId xmlns:a16="http://schemas.microsoft.com/office/drawing/2014/main" id="{86C5EC4D-B0FC-47F0-80BB-ED1E44B297C4}"/>
              </a:ext>
            </a:extLst>
          </p:cNvPr>
          <p:cNvGrpSpPr/>
          <p:nvPr/>
        </p:nvGrpSpPr>
        <p:grpSpPr>
          <a:xfrm>
            <a:off x="1028700" y="1222480"/>
            <a:ext cx="3513803" cy="3810262"/>
            <a:chOff x="1028700" y="1222480"/>
            <a:chExt cx="3513803" cy="3810262"/>
          </a:xfrm>
        </p:grpSpPr>
        <p:sp>
          <p:nvSpPr>
            <p:cNvPr id="8" name="文本框 7">
              <a:extLst>
                <a:ext uri="{FF2B5EF4-FFF2-40B4-BE49-F238E27FC236}">
                  <a16:creationId xmlns:a16="http://schemas.microsoft.com/office/drawing/2014/main" id="{379A052A-7190-47B5-BEA7-224EEF4B939C}"/>
                </a:ext>
              </a:extLst>
            </p:cNvPr>
            <p:cNvSpPr txBox="1"/>
            <p:nvPr/>
          </p:nvSpPr>
          <p:spPr>
            <a:xfrm>
              <a:off x="1028700" y="1222480"/>
              <a:ext cx="3513803" cy="369332"/>
            </a:xfrm>
            <a:prstGeom prst="rect">
              <a:avLst/>
            </a:prstGeom>
            <a:noFill/>
          </p:spPr>
          <p:txBody>
            <a:bodyPr wrap="square">
              <a:spAutoFit/>
            </a:bodyPr>
            <a:lstStyle/>
            <a:p>
              <a:pPr marL="285750" indent="-285750">
                <a:buClr>
                  <a:schemeClr val="accent1"/>
                </a:buClr>
                <a:buFont typeface="Wingdings" panose="05000000000000000000" pitchFamily="2" charset="2"/>
                <a:buChar char="u"/>
              </a:pPr>
              <a:r>
                <a:rPr lang="en-US" altLang="zh-CN" b="1" dirty="0">
                  <a:latin typeface="微软雅黑" panose="020B0503020204020204" pitchFamily="34" charset="-122"/>
                  <a:ea typeface="微软雅黑" panose="020B0503020204020204" pitchFamily="34" charset="-122"/>
                  <a:cs typeface="+mn-ea"/>
                  <a:sym typeface="+mn-lt"/>
                </a:rPr>
                <a:t>1</a:t>
              </a:r>
              <a:r>
                <a:rPr lang="zh-CN" altLang="en-US" b="1" dirty="0">
                  <a:latin typeface="微软雅黑" panose="020B0503020204020204" pitchFamily="34" charset="-122"/>
                  <a:ea typeface="微软雅黑" panose="020B0503020204020204" pitchFamily="34" charset="-122"/>
                  <a:cs typeface="+mn-ea"/>
                  <a:sym typeface="+mn-lt"/>
                </a:rPr>
                <a:t>、工伤待遇项目及支付渠道</a:t>
              </a:r>
              <a:endParaRPr lang="en-US" altLang="zh-CN" b="1" dirty="0">
                <a:latin typeface="微软雅黑" panose="020B0503020204020204" pitchFamily="34" charset="-122"/>
                <a:ea typeface="微软雅黑" panose="020B0503020204020204" pitchFamily="34" charset="-122"/>
                <a:cs typeface="+mn-ea"/>
                <a:sym typeface="+mn-lt"/>
              </a:endParaRPr>
            </a:p>
          </p:txBody>
        </p:sp>
        <p:sp>
          <p:nvSpPr>
            <p:cNvPr id="16" name="文本框 15">
              <a:extLst>
                <a:ext uri="{FF2B5EF4-FFF2-40B4-BE49-F238E27FC236}">
                  <a16:creationId xmlns:a16="http://schemas.microsoft.com/office/drawing/2014/main" id="{33112738-2845-475B-8AE4-83A7760F58B5}"/>
                </a:ext>
              </a:extLst>
            </p:cNvPr>
            <p:cNvSpPr txBox="1"/>
            <p:nvPr/>
          </p:nvSpPr>
          <p:spPr>
            <a:xfrm>
              <a:off x="1401711" y="2081293"/>
              <a:ext cx="3042470" cy="2951449"/>
            </a:xfrm>
            <a:prstGeom prst="rect">
              <a:avLst/>
            </a:prstGeom>
            <a:noFill/>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法律</a:t>
              </a:r>
              <a:r>
                <a:rPr lang="zh-CN" altLang="en-US">
                  <a:latin typeface="微软雅黑" panose="020B0503020204020204" pitchFamily="34" charset="-122"/>
                  <a:ea typeface="微软雅黑" panose="020B0503020204020204" pitchFamily="34" charset="-122"/>
                  <a:cs typeface="+mn-ea"/>
                  <a:sym typeface="+mn-lt"/>
                </a:rPr>
                <a:t>依据：</a:t>
              </a: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a:latin typeface="微软雅黑" panose="020B0503020204020204" pitchFamily="34" charset="-122"/>
                  <a:ea typeface="微软雅黑" panose="020B0503020204020204" pitchFamily="34" charset="-122"/>
                  <a:cs typeface="+mn-ea"/>
                  <a:sym typeface="+mn-lt"/>
                </a:rPr>
                <a:t>《</a:t>
              </a:r>
              <a:r>
                <a:rPr lang="zh-CN" altLang="en-US" dirty="0">
                  <a:latin typeface="微软雅黑" panose="020B0503020204020204" pitchFamily="34" charset="-122"/>
                  <a:ea typeface="微软雅黑" panose="020B0503020204020204" pitchFamily="34" charset="-122"/>
                  <a:cs typeface="+mn-ea"/>
                  <a:sym typeface="+mn-lt"/>
                </a:rPr>
                <a:t>社会保险法</a:t>
              </a:r>
              <a:r>
                <a:rPr lang="en-US" altLang="zh-CN" dirty="0">
                  <a:latin typeface="微软雅黑" panose="020B0503020204020204" pitchFamily="34" charset="-122"/>
                  <a:ea typeface="微软雅黑" panose="020B0503020204020204" pitchFamily="34" charset="-122"/>
                  <a:cs typeface="+mn-ea"/>
                  <a:sym typeface="+mn-lt"/>
                </a:rPr>
                <a:t>》</a:t>
              </a:r>
              <a:r>
                <a:rPr lang="zh-CN" altLang="en-US" dirty="0">
                  <a:latin typeface="微软雅黑" panose="020B0503020204020204" pitchFamily="34" charset="-122"/>
                  <a:ea typeface="微软雅黑" panose="020B0503020204020204" pitchFamily="34" charset="-122"/>
                  <a:cs typeface="+mn-ea"/>
                  <a:sym typeface="+mn-lt"/>
                </a:rPr>
                <a:t>第</a:t>
              </a:r>
              <a:r>
                <a:rPr lang="en-US" altLang="zh-CN" dirty="0">
                  <a:latin typeface="微软雅黑" panose="020B0503020204020204" pitchFamily="34" charset="-122"/>
                  <a:ea typeface="微软雅黑" panose="020B0503020204020204" pitchFamily="34" charset="-122"/>
                  <a:cs typeface="+mn-ea"/>
                  <a:sym typeface="+mn-lt"/>
                </a:rPr>
                <a:t>38—39</a:t>
              </a:r>
              <a:r>
                <a:rPr lang="zh-CN" altLang="en-US" dirty="0">
                  <a:latin typeface="微软雅黑" panose="020B0503020204020204" pitchFamily="34" charset="-122"/>
                  <a:ea typeface="微软雅黑" panose="020B0503020204020204" pitchFamily="34" charset="-122"/>
                  <a:cs typeface="+mn-ea"/>
                  <a:sym typeface="+mn-lt"/>
                </a:rPr>
                <a:t>条。</a:t>
              </a: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注</a:t>
              </a:r>
              <a:r>
                <a:rPr lang="zh-CN" altLang="en-US" dirty="0">
                  <a:latin typeface="微软雅黑" panose="020B0503020204020204" pitchFamily="34" charset="-122"/>
                  <a:ea typeface="微软雅黑" panose="020B0503020204020204" pitchFamily="34" charset="-122"/>
                  <a:cs typeface="+mn-ea"/>
                  <a:sym typeface="+mn-lt"/>
                </a:rPr>
                <a:t>：针对各赔偿项目的解释及计算标准</a:t>
              </a:r>
              <a:r>
                <a:rPr lang="en-US" altLang="zh-CN" dirty="0">
                  <a:latin typeface="微软雅黑" panose="020B0503020204020204" pitchFamily="34" charset="-122"/>
                  <a:ea typeface="微软雅黑" panose="020B0503020204020204" pitchFamily="34" charset="-122"/>
                  <a:cs typeface="+mn-ea"/>
                  <a:sym typeface="+mn-lt"/>
                </a:rPr>
                <a:t>【</a:t>
              </a:r>
              <a:r>
                <a:rPr lang="zh-CN" altLang="en-US" dirty="0">
                  <a:latin typeface="微软雅黑" panose="020B0503020204020204" pitchFamily="34" charset="-122"/>
                  <a:ea typeface="微软雅黑" panose="020B0503020204020204" pitchFamily="34" charset="-122"/>
                  <a:cs typeface="+mn-ea"/>
                  <a:sym typeface="+mn-lt"/>
                </a:rPr>
                <a:t>全实务</a:t>
              </a:r>
              <a:r>
                <a:rPr lang="en-US" altLang="zh-CN" dirty="0">
                  <a:latin typeface="微软雅黑" panose="020B0503020204020204" pitchFamily="34" charset="-122"/>
                  <a:ea typeface="微软雅黑" panose="020B0503020204020204" pitchFamily="34" charset="-122"/>
                  <a:cs typeface="+mn-ea"/>
                  <a:sym typeface="+mn-lt"/>
                </a:rPr>
                <a:t>】</a:t>
              </a:r>
              <a:r>
                <a:rPr lang="zh-CN" altLang="en-US" dirty="0">
                  <a:latin typeface="微软雅黑" panose="020B0503020204020204" pitchFamily="34" charset="-122"/>
                  <a:ea typeface="微软雅黑" panose="020B0503020204020204" pitchFamily="34" charset="-122"/>
                  <a:cs typeface="+mn-ea"/>
                  <a:sym typeface="+mn-lt"/>
                </a:rPr>
                <a:t>工伤认定</a:t>
              </a:r>
              <a:r>
                <a:rPr lang="en-US" altLang="zh-CN" dirty="0">
                  <a:latin typeface="微软雅黑" panose="020B0503020204020204" pitchFamily="34" charset="-122"/>
                  <a:ea typeface="微软雅黑" panose="020B0503020204020204" pitchFamily="34" charset="-122"/>
                  <a:cs typeface="+mn-ea"/>
                  <a:sym typeface="+mn-lt"/>
                </a:rPr>
                <a:t>24</a:t>
              </a:r>
              <a:r>
                <a:rPr lang="zh-CN" altLang="en-US" dirty="0">
                  <a:latin typeface="微软雅黑" panose="020B0503020204020204" pitchFamily="34" charset="-122"/>
                  <a:ea typeface="微软雅黑" panose="020B0503020204020204" pitchFamily="34" charset="-122"/>
                  <a:cs typeface="+mn-ea"/>
                  <a:sym typeface="+mn-lt"/>
                </a:rPr>
                <a:t>式及</a:t>
              </a:r>
              <a:r>
                <a:rPr lang="en-US" altLang="zh-CN" dirty="0">
                  <a:latin typeface="微软雅黑" panose="020B0503020204020204" pitchFamily="34" charset="-122"/>
                  <a:ea typeface="微软雅黑" panose="020B0503020204020204" pitchFamily="34" charset="-122"/>
                  <a:cs typeface="+mn-ea"/>
                  <a:sym typeface="+mn-lt"/>
                </a:rPr>
                <a:t>1-10</a:t>
              </a:r>
              <a:r>
                <a:rPr lang="zh-CN" altLang="en-US" dirty="0">
                  <a:latin typeface="微软雅黑" panose="020B0503020204020204" pitchFamily="34" charset="-122"/>
                  <a:ea typeface="微软雅黑" panose="020B0503020204020204" pitchFamily="34" charset="-122"/>
                  <a:cs typeface="+mn-ea"/>
                  <a:sym typeface="+mn-lt"/>
                </a:rPr>
                <a:t>级赔偿标准（</a:t>
              </a:r>
              <a:r>
                <a:rPr lang="en-US" altLang="zh-CN" dirty="0">
                  <a:latin typeface="微软雅黑" panose="020B0503020204020204" pitchFamily="34" charset="-122"/>
                  <a:ea typeface="微软雅黑" panose="020B0503020204020204" pitchFamily="34" charset="-122"/>
                  <a:cs typeface="+mn-ea"/>
                  <a:sym typeface="+mn-lt"/>
                </a:rPr>
                <a:t>2015</a:t>
              </a:r>
              <a:r>
                <a:rPr lang="zh-CN" altLang="en-US" dirty="0">
                  <a:latin typeface="微软雅黑" panose="020B0503020204020204" pitchFamily="34" charset="-122"/>
                  <a:ea typeface="微软雅黑" panose="020B0503020204020204" pitchFamily="34" charset="-122"/>
                  <a:cs typeface="+mn-ea"/>
                  <a:sym typeface="+mn-lt"/>
                </a:rPr>
                <a:t>）</a:t>
              </a:r>
              <a:r>
                <a:rPr lang="en-US" altLang="zh-CN" dirty="0">
                  <a:latin typeface="微软雅黑" panose="020B0503020204020204" pitchFamily="34" charset="-122"/>
                  <a:ea typeface="微软雅黑" panose="020B0503020204020204" pitchFamily="34" charset="-122"/>
                  <a:cs typeface="+mn-ea"/>
                  <a:sym typeface="+mn-lt"/>
                </a:rPr>
                <a:t>.docx</a:t>
              </a:r>
              <a:r>
                <a:rPr lang="zh-CN" altLang="en-US" dirty="0">
                  <a:latin typeface="微软雅黑" panose="020B0503020204020204" pitchFamily="34" charset="-122"/>
                  <a:ea typeface="微软雅黑" panose="020B0503020204020204" pitchFamily="34" charset="-122"/>
                  <a:cs typeface="+mn-ea"/>
                  <a:sym typeface="+mn-lt"/>
                </a:rPr>
                <a:t>。</a:t>
              </a:r>
              <a:endParaRPr lang="en-US" altLang="zh-CN" dirty="0">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1256166699"/>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0F09CE2F-53DE-495A-83F8-2ADDE61771E1}"/>
              </a:ext>
            </a:extLst>
          </p:cNvPr>
          <p:cNvSpPr/>
          <p:nvPr/>
        </p:nvSpPr>
        <p:spPr>
          <a:xfrm>
            <a:off x="1055688" y="1581024"/>
            <a:ext cx="10080625" cy="2546739"/>
          </a:xfrm>
          <a:prstGeom prst="roundRect">
            <a:avLst>
              <a:gd name="adj" fmla="val 270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9" name="组合 8">
            <a:extLst>
              <a:ext uri="{FF2B5EF4-FFF2-40B4-BE49-F238E27FC236}">
                <a16:creationId xmlns:a16="http://schemas.microsoft.com/office/drawing/2014/main" id="{B68DCC05-3455-4644-BC49-DA6D97F6DAE4}"/>
              </a:ext>
            </a:extLst>
          </p:cNvPr>
          <p:cNvGrpSpPr/>
          <p:nvPr/>
        </p:nvGrpSpPr>
        <p:grpSpPr>
          <a:xfrm>
            <a:off x="1092200" y="4281278"/>
            <a:ext cx="2159000" cy="479224"/>
            <a:chOff x="1092200" y="1408081"/>
            <a:chExt cx="2159000" cy="677134"/>
          </a:xfrm>
        </p:grpSpPr>
        <p:sp>
          <p:nvSpPr>
            <p:cNvPr id="10" name="矩形: 圆角 9">
              <a:extLst>
                <a:ext uri="{FF2B5EF4-FFF2-40B4-BE49-F238E27FC236}">
                  <a16:creationId xmlns:a16="http://schemas.microsoft.com/office/drawing/2014/main" id="{39F14336-614B-46EE-8630-D5413A14FE5E}"/>
                </a:ext>
              </a:extLst>
            </p:cNvPr>
            <p:cNvSpPr/>
            <p:nvPr/>
          </p:nvSpPr>
          <p:spPr>
            <a:xfrm>
              <a:off x="1092200" y="1415703"/>
              <a:ext cx="21590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43DAE7F6-0D39-4918-AE1B-D2AC1DDA58FF}"/>
                </a:ext>
              </a:extLst>
            </p:cNvPr>
            <p:cNvSpPr txBox="1"/>
            <p:nvPr/>
          </p:nvSpPr>
          <p:spPr>
            <a:xfrm>
              <a:off x="1498191" y="1408081"/>
              <a:ext cx="1618635" cy="652324"/>
            </a:xfrm>
            <a:prstGeom prst="rect">
              <a:avLst/>
            </a:prstGeom>
            <a:noFill/>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mn-ea"/>
                  <a:sym typeface="+mn-lt"/>
                </a:rPr>
                <a:t>法律依据：</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sp>
        <p:nvSpPr>
          <p:cNvPr id="3" name="内容占位符 2"/>
          <p:cNvSpPr>
            <a:spLocks noGrp="1"/>
          </p:cNvSpPr>
          <p:nvPr>
            <p:ph idx="4294967295"/>
          </p:nvPr>
        </p:nvSpPr>
        <p:spPr>
          <a:xfrm>
            <a:off x="0" y="1592263"/>
            <a:ext cx="5600700" cy="1817687"/>
          </a:xfrm>
        </p:spPr>
        <p:txBody>
          <a:bodyPr>
            <a:noAutofit/>
          </a:bodyPr>
          <a:lstStyle/>
          <a:p>
            <a:pPr marL="0" indent="0">
              <a:lnSpc>
                <a:spcPct val="150000"/>
              </a:lnSpc>
              <a:spcBef>
                <a:spcPts val="0"/>
              </a:spcBef>
              <a:buNone/>
            </a:pPr>
            <a:r>
              <a:rPr lang="zh-CN" altLang="en-US" sz="1800">
                <a:cs typeface="+mn-ea"/>
                <a:sym typeface="+mn-lt"/>
              </a:rPr>
              <a:t>①</a:t>
            </a:r>
            <a:r>
              <a:rPr lang="zh-CN" altLang="en-US" sz="1800" dirty="0">
                <a:cs typeface="+mn-ea"/>
                <a:sym typeface="+mn-lt"/>
              </a:rPr>
              <a:t>用人单位未为工伤员工购买工伤保险或低于实际工资基数购买社保的</a:t>
            </a:r>
          </a:p>
          <a:p>
            <a:pPr marL="0" indent="0">
              <a:lnSpc>
                <a:spcPct val="150000"/>
              </a:lnSpc>
              <a:spcBef>
                <a:spcPts val="0"/>
              </a:spcBef>
              <a:buFont typeface="Wingdings" pitchFamily="2" charset="2"/>
              <a:buChar char="Ø"/>
            </a:pPr>
            <a:r>
              <a:rPr lang="zh-CN" altLang="en-US" sz="1800" dirty="0">
                <a:cs typeface="+mn-ea"/>
                <a:sym typeface="+mn-lt"/>
              </a:rPr>
              <a:t>未购买，相关工伤待遇赔偿由用人单位承担；</a:t>
            </a:r>
          </a:p>
          <a:p>
            <a:pPr marL="0" indent="0">
              <a:lnSpc>
                <a:spcPct val="150000"/>
              </a:lnSpc>
              <a:spcBef>
                <a:spcPts val="0"/>
              </a:spcBef>
              <a:buFont typeface="Wingdings" pitchFamily="2" charset="2"/>
              <a:buChar char="Ø"/>
            </a:pPr>
            <a:r>
              <a:rPr lang="zh-CN" altLang="en-US" sz="1800" dirty="0">
                <a:cs typeface="+mn-ea"/>
                <a:sym typeface="+mn-lt"/>
              </a:rPr>
              <a:t>未按实际工资基数购买，差额由用人单位补足（补足仅限于以本人工资为基数的赔偿项目，如一次性伤残补助金、</a:t>
            </a:r>
            <a:r>
              <a:rPr lang="en-US" sz="1800" dirty="0">
                <a:cs typeface="+mn-ea"/>
                <a:sym typeface="+mn-lt"/>
              </a:rPr>
              <a:t>1-4</a:t>
            </a:r>
            <a:r>
              <a:rPr lang="zh-CN" altLang="en-US" sz="1800" dirty="0">
                <a:cs typeface="+mn-ea"/>
                <a:sym typeface="+mn-lt"/>
              </a:rPr>
              <a:t>伤残津贴、供养亲属抚恤金</a:t>
            </a:r>
            <a:r>
              <a:rPr lang="zh-CN" altLang="en-US" sz="1800">
                <a:cs typeface="+mn-ea"/>
                <a:sym typeface="+mn-lt"/>
              </a:rPr>
              <a:t>）。</a:t>
            </a:r>
            <a:endParaRPr lang="zh-CN" altLang="en-US" sz="1800" dirty="0">
              <a:cs typeface="+mn-ea"/>
              <a:sym typeface="+mn-lt"/>
            </a:endParaRPr>
          </a:p>
        </p:txBody>
      </p:sp>
      <p:sp>
        <p:nvSpPr>
          <p:cNvPr id="4" name="文本框 3">
            <a:extLst>
              <a:ext uri="{FF2B5EF4-FFF2-40B4-BE49-F238E27FC236}">
                <a16:creationId xmlns:a16="http://schemas.microsoft.com/office/drawing/2014/main" id="{4BE885D0-AE5D-45AD-8EE8-9AEA557EEF77}"/>
              </a:ext>
            </a:extLst>
          </p:cNvPr>
          <p:cNvSpPr txBox="1"/>
          <p:nvPr/>
        </p:nvSpPr>
        <p:spPr>
          <a:xfrm>
            <a:off x="1028700" y="271334"/>
            <a:ext cx="60960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四、工伤保险待遇</a:t>
            </a:r>
          </a:p>
        </p:txBody>
      </p:sp>
      <p:sp>
        <p:nvSpPr>
          <p:cNvPr id="5" name="文本框 4">
            <a:extLst>
              <a:ext uri="{FF2B5EF4-FFF2-40B4-BE49-F238E27FC236}">
                <a16:creationId xmlns:a16="http://schemas.microsoft.com/office/drawing/2014/main" id="{F7F0FA8F-9EE8-439C-BEBF-95784A13EA94}"/>
              </a:ext>
            </a:extLst>
          </p:cNvPr>
          <p:cNvSpPr txBox="1"/>
          <p:nvPr/>
        </p:nvSpPr>
        <p:spPr>
          <a:xfrm>
            <a:off x="1028700" y="1222480"/>
            <a:ext cx="3987800" cy="369332"/>
          </a:xfrm>
          <a:prstGeom prst="rect">
            <a:avLst/>
          </a:prstGeom>
          <a:noFill/>
        </p:spPr>
        <p:txBody>
          <a:bodyPr wrap="square">
            <a:spAutoFit/>
          </a:bodyPr>
          <a:lstStyle/>
          <a:p>
            <a:pPr marL="285750" indent="-285750">
              <a:buClr>
                <a:schemeClr val="accent1"/>
              </a:buClr>
              <a:buFont typeface="Wingdings" panose="05000000000000000000" pitchFamily="2" charset="2"/>
              <a:buChar char="u"/>
            </a:pPr>
            <a:r>
              <a:rPr lang="en-US" altLang="zh-CN" b="1">
                <a:latin typeface="微软雅黑" panose="020B0503020204020204" pitchFamily="34" charset="-122"/>
                <a:ea typeface="微软雅黑" panose="020B0503020204020204" pitchFamily="34" charset="-122"/>
                <a:cs typeface="+mn-ea"/>
                <a:sym typeface="+mn-lt"/>
              </a:rPr>
              <a:t>2</a:t>
            </a:r>
            <a:r>
              <a:rPr lang="zh-CN" altLang="en-US" b="1">
                <a:latin typeface="微软雅黑" panose="020B0503020204020204" pitchFamily="34" charset="-122"/>
                <a:ea typeface="微软雅黑" panose="020B0503020204020204" pitchFamily="34" charset="-122"/>
                <a:cs typeface="+mn-ea"/>
                <a:sym typeface="+mn-lt"/>
              </a:rPr>
              <a:t>、工伤待遇计发中的特殊情形</a:t>
            </a:r>
            <a:endParaRPr lang="zh-CN" altLang="en-US" b="1" dirty="0">
              <a:latin typeface="微软雅黑" panose="020B0503020204020204" pitchFamily="34" charset="-122"/>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1A1403EA-C4AE-47AC-A9CF-3EEBF9869EE9}"/>
              </a:ext>
            </a:extLst>
          </p:cNvPr>
          <p:cNvSpPr txBox="1"/>
          <p:nvPr/>
        </p:nvSpPr>
        <p:spPr>
          <a:xfrm>
            <a:off x="6629400" y="1591812"/>
            <a:ext cx="4279900" cy="2535951"/>
          </a:xfrm>
          <a:prstGeom prst="rect">
            <a:avLst/>
          </a:prstGeom>
          <a:solidFill>
            <a:schemeClr val="accent1"/>
          </a:solidFill>
        </p:spPr>
        <p:txBody>
          <a:bodyPr wrap="square">
            <a:spAutoFit/>
          </a:bodyPr>
          <a:lstStyle/>
          <a:p>
            <a:pPr marL="0" indent="0">
              <a:lnSpc>
                <a:spcPct val="150000"/>
              </a:lnSpc>
              <a:spcBef>
                <a:spcPts val="0"/>
              </a:spcBef>
              <a:buNone/>
            </a:pPr>
            <a:r>
              <a:rPr lang="zh-CN" altLang="en-US" sz="1800">
                <a:latin typeface="微软雅黑" panose="020B0503020204020204" pitchFamily="34" charset="-122"/>
                <a:ea typeface="微软雅黑" panose="020B0503020204020204" pitchFamily="34" charset="-122"/>
                <a:cs typeface="+mn-ea"/>
                <a:sym typeface="+mn-lt"/>
              </a:rPr>
              <a:t>②工伤赔偿和人身损害赔偿竞合</a:t>
            </a:r>
          </a:p>
          <a:p>
            <a:pPr marL="0" indent="0">
              <a:lnSpc>
                <a:spcPct val="150000"/>
              </a:lnSpc>
              <a:spcBef>
                <a:spcPts val="0"/>
              </a:spcBef>
              <a:buNone/>
            </a:pPr>
            <a:r>
              <a:rPr lang="en-US" altLang="zh-CN" sz="1800">
                <a:latin typeface="微软雅黑" panose="020B0503020204020204" pitchFamily="34" charset="-122"/>
                <a:ea typeface="微软雅黑" panose="020B0503020204020204" pitchFamily="34" charset="-122"/>
                <a:cs typeface="+mn-ea"/>
                <a:sym typeface="+mn-lt"/>
              </a:rPr>
              <a:t>A</a:t>
            </a:r>
            <a:r>
              <a:rPr lang="zh-CN" altLang="en-US" sz="1800">
                <a:latin typeface="微软雅黑" panose="020B0503020204020204" pitchFamily="34" charset="-122"/>
                <a:ea typeface="微软雅黑" panose="020B0503020204020204" pitchFamily="34" charset="-122"/>
                <a:cs typeface="+mn-ea"/>
                <a:sym typeface="+mn-lt"/>
              </a:rPr>
              <a:t>、国家并不禁止双重赔偿，即工伤职工享有工伤赔偿与人身赔偿的双重权利。</a:t>
            </a:r>
          </a:p>
          <a:p>
            <a:pPr marL="0" indent="0">
              <a:lnSpc>
                <a:spcPct val="150000"/>
              </a:lnSpc>
              <a:spcBef>
                <a:spcPts val="0"/>
              </a:spcBef>
              <a:buNone/>
            </a:pPr>
            <a:r>
              <a:rPr lang="en-US" altLang="zh-CN" sz="1800">
                <a:latin typeface="微软雅黑" panose="020B0503020204020204" pitchFamily="34" charset="-122"/>
                <a:ea typeface="微软雅黑" panose="020B0503020204020204" pitchFamily="34" charset="-122"/>
                <a:cs typeface="+mn-ea"/>
                <a:sym typeface="+mn-lt"/>
              </a:rPr>
              <a:t>B</a:t>
            </a:r>
            <a:r>
              <a:rPr lang="zh-CN" altLang="en-US" sz="1800">
                <a:latin typeface="微软雅黑" panose="020B0503020204020204" pitchFamily="34" charset="-122"/>
                <a:ea typeface="微软雅黑" panose="020B0503020204020204" pitchFamily="34" charset="-122"/>
                <a:cs typeface="+mn-ea"/>
                <a:sym typeface="+mn-lt"/>
              </a:rPr>
              <a:t>、用人单位：仅限于工伤责任</a:t>
            </a:r>
          </a:p>
          <a:p>
            <a:pPr marL="0" indent="0">
              <a:lnSpc>
                <a:spcPct val="150000"/>
              </a:lnSpc>
              <a:spcBef>
                <a:spcPts val="0"/>
              </a:spcBef>
              <a:buNone/>
            </a:pPr>
            <a:r>
              <a:rPr lang="zh-CN" altLang="en-US" sz="1800">
                <a:latin typeface="微软雅黑" panose="020B0503020204020204" pitchFamily="34" charset="-122"/>
                <a:ea typeface="微软雅黑" panose="020B0503020204020204" pitchFamily="34" charset="-122"/>
                <a:cs typeface="+mn-ea"/>
                <a:sym typeface="+mn-lt"/>
              </a:rPr>
              <a:t>      第三方（直接侵权人）：人身损害赔偿责任</a:t>
            </a:r>
            <a:endParaRPr lang="zh-CN" altLang="en-US" sz="1800" dirty="0">
              <a:latin typeface="微软雅黑" panose="020B0503020204020204" pitchFamily="34" charset="-122"/>
              <a:ea typeface="微软雅黑" panose="020B0503020204020204" pitchFamily="34" charset="-122"/>
              <a:cs typeface="+mn-ea"/>
              <a:sym typeface="+mn-lt"/>
            </a:endParaRPr>
          </a:p>
        </p:txBody>
      </p:sp>
      <p:sp>
        <p:nvSpPr>
          <p:cNvPr id="8" name="文本框 7">
            <a:extLst>
              <a:ext uri="{FF2B5EF4-FFF2-40B4-BE49-F238E27FC236}">
                <a16:creationId xmlns:a16="http://schemas.microsoft.com/office/drawing/2014/main" id="{1770E760-F3C6-4BDA-A936-01250B02473E}"/>
              </a:ext>
            </a:extLst>
          </p:cNvPr>
          <p:cNvSpPr txBox="1"/>
          <p:nvPr/>
        </p:nvSpPr>
        <p:spPr>
          <a:xfrm>
            <a:off x="1092200" y="4737548"/>
            <a:ext cx="10220325" cy="1704954"/>
          </a:xfrm>
          <a:prstGeom prst="rect">
            <a:avLst/>
          </a:prstGeom>
          <a:noFill/>
        </p:spPr>
        <p:txBody>
          <a:bodyPr wrap="square">
            <a:spAutoFit/>
          </a:bodyPr>
          <a:lstStyle/>
          <a:p>
            <a:pPr marL="0" indent="0">
              <a:lnSpc>
                <a:spcPct val="150000"/>
              </a:lnSpc>
              <a:spcBef>
                <a:spcPts val="0"/>
              </a:spcBef>
              <a:buNone/>
            </a:pP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最高人民法院关于审理人身损害案件适用法律若干问题的解释</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第十二条：依法应当参加工伤保险统筹的用人单位的劳动者，因工伤事故遭受人身损害，劳动者或者其近亲属向人民法院起诉请求用人单位承担民事赔偿责任的，告知其按</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的规定处理。</a:t>
            </a:r>
            <a:r>
              <a:rPr lang="en-US" altLang="zh-CN" sz="1800">
                <a:latin typeface="微软雅黑" panose="020B0503020204020204" pitchFamily="34" charset="-122"/>
                <a:ea typeface="微软雅黑" panose="020B0503020204020204" pitchFamily="34" charset="-122"/>
                <a:cs typeface="+mn-ea"/>
                <a:sym typeface="+mn-lt"/>
              </a:rPr>
              <a:t>  </a:t>
            </a:r>
            <a:r>
              <a:rPr lang="zh-CN" altLang="en-US" sz="1800">
                <a:latin typeface="微软雅黑" panose="020B0503020204020204" pitchFamily="34" charset="-122"/>
                <a:ea typeface="微软雅黑" panose="020B0503020204020204" pitchFamily="34" charset="-122"/>
                <a:cs typeface="+mn-ea"/>
                <a:sym typeface="+mn-lt"/>
              </a:rPr>
              <a:t>因用人单位以外的第三人侵权造成劳动者人身损害，赔偿权利人请求第三人承担民事赔偿责任的，人民法院应予支持。</a:t>
            </a:r>
            <a:endParaRPr lang="zh-CN" altLang="en-US" sz="180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747304745"/>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750"/>
                                        <p:tgtEl>
                                          <p:spTgt spid="3">
                                            <p:txEl>
                                              <p:pRg st="0" end="0"/>
                                            </p:txEl>
                                          </p:spTgt>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750"/>
                                        <p:tgtEl>
                                          <p:spTgt spid="3">
                                            <p:txEl>
                                              <p:pRg st="1" end="1"/>
                                            </p:txEl>
                                          </p:spTgt>
                                        </p:tgtEl>
                                      </p:cBhvr>
                                    </p:animEffect>
                                  </p:childTnLst>
                                </p:cTn>
                              </p:par>
                            </p:childTnLst>
                          </p:cTn>
                        </p:par>
                        <p:par>
                          <p:cTn id="16" fill="hold">
                            <p:stCondLst>
                              <p:cond delay="225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750"/>
                                        <p:tgtEl>
                                          <p:spTgt spid="3">
                                            <p:txEl>
                                              <p:pRg st="2" end="2"/>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375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750" fill="hold"/>
                                        <p:tgtEl>
                                          <p:spTgt spid="6"/>
                                        </p:tgtEl>
                                        <p:attrNameLst>
                                          <p:attrName>ppt_w</p:attrName>
                                        </p:attrNameLst>
                                      </p:cBhvr>
                                      <p:tavLst>
                                        <p:tav tm="0">
                                          <p:val>
                                            <p:fltVal val="0"/>
                                          </p:val>
                                        </p:tav>
                                        <p:tav tm="100000">
                                          <p:val>
                                            <p:strVal val="#ppt_w"/>
                                          </p:val>
                                        </p:tav>
                                      </p:tavLst>
                                    </p:anim>
                                    <p:anim calcmode="lin" valueType="num">
                                      <p:cBhvr>
                                        <p:cTn id="28" dur="750" fill="hold"/>
                                        <p:tgtEl>
                                          <p:spTgt spid="6"/>
                                        </p:tgtEl>
                                        <p:attrNameLst>
                                          <p:attrName>ppt_h</p:attrName>
                                        </p:attrNameLst>
                                      </p:cBhvr>
                                      <p:tavLst>
                                        <p:tav tm="0">
                                          <p:val>
                                            <p:fltVal val="0"/>
                                          </p:val>
                                        </p:tav>
                                        <p:tav tm="100000">
                                          <p:val>
                                            <p:strVal val="#ppt_h"/>
                                          </p:val>
                                        </p:tav>
                                      </p:tavLst>
                                    </p:anim>
                                    <p:animEffect transition="in" filter="fade">
                                      <p:cBhvr>
                                        <p:cTn id="29" dur="750"/>
                                        <p:tgtEl>
                                          <p:spTgt spid="6"/>
                                        </p:tgtEl>
                                      </p:cBhvr>
                                    </p:animEffect>
                                  </p:childTnLst>
                                </p:cTn>
                              </p:par>
                            </p:childTnLst>
                          </p:cTn>
                        </p:par>
                        <p:par>
                          <p:cTn id="30" fill="hold">
                            <p:stCondLst>
                              <p:cond delay="4500"/>
                            </p:stCondLst>
                            <p:childTnLst>
                              <p:par>
                                <p:cTn id="31" presetID="16" presetClass="entr" presetSubtype="21"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750"/>
                                        <p:tgtEl>
                                          <p:spTgt spid="9"/>
                                        </p:tgtEl>
                                      </p:cBhvr>
                                    </p:animEffect>
                                  </p:childTnLst>
                                </p:cTn>
                              </p:par>
                            </p:childTnLst>
                          </p:cTn>
                        </p:par>
                        <p:par>
                          <p:cTn id="34" fill="hold">
                            <p:stCondLst>
                              <p:cond delay="5250"/>
                            </p:stCondLst>
                            <p:childTnLst>
                              <p:par>
                                <p:cTn id="35" presetID="18" presetClass="entr" presetSubtype="12"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downLeft)">
                                      <p:cBhvr>
                                        <p:cTn id="3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5" grpId="0"/>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0" y="1200150"/>
            <a:ext cx="3549650" cy="4933950"/>
          </a:xfrm>
          <a:solidFill>
            <a:schemeClr val="accent1"/>
          </a:solidFill>
        </p:spPr>
        <p:txBody>
          <a:bodyPr>
            <a:noAutofit/>
          </a:bodyPr>
          <a:lstStyle/>
          <a:p>
            <a:pPr marL="0" indent="0">
              <a:lnSpc>
                <a:spcPct val="150000"/>
              </a:lnSpc>
              <a:spcBef>
                <a:spcPts val="0"/>
              </a:spcBef>
              <a:buNone/>
            </a:pPr>
            <a:r>
              <a:rPr lang="en-US" altLang="zh-CN" sz="1800">
                <a:cs typeface="+mn-ea"/>
                <a:sym typeface="+mn-lt"/>
              </a:rPr>
              <a:t>C</a:t>
            </a:r>
            <a:r>
              <a:rPr lang="zh-CN" altLang="en-US" sz="1800">
                <a:cs typeface="+mn-ea"/>
                <a:sym typeface="+mn-lt"/>
              </a:rPr>
              <a:t>、</a:t>
            </a:r>
            <a:r>
              <a:rPr lang="zh-CN" altLang="en-US" sz="1800" b="1" dirty="0">
                <a:cs typeface="+mn-ea"/>
                <a:sym typeface="+mn-lt"/>
              </a:rPr>
              <a:t>相应重复的赔偿项目不应重复赔偿，采取就高原</a:t>
            </a:r>
            <a:r>
              <a:rPr lang="zh-CN" altLang="en-US" sz="1800" b="1">
                <a:cs typeface="+mn-ea"/>
                <a:sym typeface="+mn-lt"/>
              </a:rPr>
              <a:t>则。</a:t>
            </a:r>
            <a:endParaRPr lang="en-US" altLang="zh-CN" sz="1800" b="1">
              <a:cs typeface="+mn-ea"/>
              <a:sym typeface="+mn-lt"/>
            </a:endParaRPr>
          </a:p>
          <a:p>
            <a:pPr marL="0" indent="0">
              <a:lnSpc>
                <a:spcPct val="150000"/>
              </a:lnSpc>
              <a:spcBef>
                <a:spcPts val="0"/>
              </a:spcBef>
              <a:buNone/>
            </a:pPr>
            <a:r>
              <a:rPr lang="zh-CN" altLang="en-US" sz="1800">
                <a:cs typeface="+mn-ea"/>
                <a:sym typeface="+mn-lt"/>
              </a:rPr>
              <a:t>独立</a:t>
            </a:r>
            <a:r>
              <a:rPr lang="zh-CN" altLang="en-US" sz="1800" dirty="0">
                <a:cs typeface="+mn-ea"/>
                <a:sym typeface="+mn-lt"/>
              </a:rPr>
              <a:t>赔偿项目可双重赔偿：如工伤赔偿中的工伤三项、伤残津贴；人身损害赔偿中的残疾赔偿金、精神损失费等。</a:t>
            </a:r>
          </a:p>
          <a:p>
            <a:pPr marL="0" indent="0">
              <a:lnSpc>
                <a:spcPct val="150000"/>
              </a:lnSpc>
              <a:spcBef>
                <a:spcPts val="0"/>
              </a:spcBef>
              <a:buNone/>
            </a:pPr>
            <a:r>
              <a:rPr lang="zh-CN" altLang="en-US" sz="1800" dirty="0">
                <a:cs typeface="+mn-ea"/>
                <a:sym typeface="+mn-lt"/>
              </a:rPr>
              <a:t>③停工留薪期的问题：停工留薪期的期限、停工留薪期工资标准。</a:t>
            </a:r>
          </a:p>
          <a:p>
            <a:pPr marL="0" indent="0">
              <a:lnSpc>
                <a:spcPct val="150000"/>
              </a:lnSpc>
              <a:spcBef>
                <a:spcPts val="0"/>
              </a:spcBef>
              <a:buNone/>
            </a:pPr>
            <a:r>
              <a:rPr lang="zh-CN" altLang="en-US" sz="1800" dirty="0">
                <a:cs typeface="+mn-ea"/>
                <a:sym typeface="+mn-lt"/>
              </a:rPr>
              <a:t>④达到退休年龄工伤待遇的处理：参照工伤待遇标准赔付</a:t>
            </a:r>
            <a:r>
              <a:rPr lang="en-US" altLang="zh-CN" sz="1800" dirty="0">
                <a:cs typeface="+mn-ea"/>
                <a:sym typeface="+mn-lt"/>
              </a:rPr>
              <a:t>or</a:t>
            </a:r>
            <a:r>
              <a:rPr lang="zh-CN" altLang="en-US" sz="1800" dirty="0">
                <a:cs typeface="+mn-ea"/>
                <a:sym typeface="+mn-lt"/>
              </a:rPr>
              <a:t>按照人身损害赔偿标准赔</a:t>
            </a:r>
            <a:r>
              <a:rPr lang="zh-CN" altLang="en-US" sz="1800">
                <a:cs typeface="+mn-ea"/>
                <a:sym typeface="+mn-lt"/>
              </a:rPr>
              <a:t>付。</a:t>
            </a:r>
            <a:endParaRPr lang="zh-CN" altLang="en-US" sz="1800" dirty="0">
              <a:cs typeface="+mn-ea"/>
              <a:sym typeface="+mn-lt"/>
            </a:endParaRPr>
          </a:p>
        </p:txBody>
      </p:sp>
      <p:sp>
        <p:nvSpPr>
          <p:cNvPr id="4" name="文本框 3">
            <a:extLst>
              <a:ext uri="{FF2B5EF4-FFF2-40B4-BE49-F238E27FC236}">
                <a16:creationId xmlns:a16="http://schemas.microsoft.com/office/drawing/2014/main" id="{A1CC8C5C-662A-499A-AC41-9C0F0E2947D5}"/>
              </a:ext>
            </a:extLst>
          </p:cNvPr>
          <p:cNvSpPr txBox="1"/>
          <p:nvPr/>
        </p:nvSpPr>
        <p:spPr>
          <a:xfrm>
            <a:off x="1028700" y="271334"/>
            <a:ext cx="60960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四、工伤保险待遇</a:t>
            </a:r>
          </a:p>
        </p:txBody>
      </p:sp>
      <p:grpSp>
        <p:nvGrpSpPr>
          <p:cNvPr id="5" name="组合 4">
            <a:extLst>
              <a:ext uri="{FF2B5EF4-FFF2-40B4-BE49-F238E27FC236}">
                <a16:creationId xmlns:a16="http://schemas.microsoft.com/office/drawing/2014/main" id="{78310C9B-95D1-4025-9904-73FE50F278DC}"/>
              </a:ext>
            </a:extLst>
          </p:cNvPr>
          <p:cNvGrpSpPr/>
          <p:nvPr/>
        </p:nvGrpSpPr>
        <p:grpSpPr>
          <a:xfrm>
            <a:off x="4673600" y="1126829"/>
            <a:ext cx="2159000" cy="479224"/>
            <a:chOff x="1092200" y="1408081"/>
            <a:chExt cx="2159000" cy="677134"/>
          </a:xfrm>
        </p:grpSpPr>
        <p:sp>
          <p:nvSpPr>
            <p:cNvPr id="6" name="矩形: 圆角 5">
              <a:extLst>
                <a:ext uri="{FF2B5EF4-FFF2-40B4-BE49-F238E27FC236}">
                  <a16:creationId xmlns:a16="http://schemas.microsoft.com/office/drawing/2014/main" id="{14D7E949-B0FA-4595-9F53-D7B2EF37DA16}"/>
                </a:ext>
              </a:extLst>
            </p:cNvPr>
            <p:cNvSpPr/>
            <p:nvPr/>
          </p:nvSpPr>
          <p:spPr>
            <a:xfrm>
              <a:off x="1092200" y="1415703"/>
              <a:ext cx="21590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5F3B00C-FB64-4BC1-875D-844C90FEBCDD}"/>
                </a:ext>
              </a:extLst>
            </p:cNvPr>
            <p:cNvSpPr txBox="1"/>
            <p:nvPr/>
          </p:nvSpPr>
          <p:spPr>
            <a:xfrm>
              <a:off x="1498191" y="1408081"/>
              <a:ext cx="1618635" cy="652324"/>
            </a:xfrm>
            <a:prstGeom prst="rect">
              <a:avLst/>
            </a:prstGeom>
            <a:noFill/>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mn-ea"/>
                  <a:sym typeface="+mn-lt"/>
                </a:rPr>
                <a:t>法律依据：</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sp>
        <p:nvSpPr>
          <p:cNvPr id="8" name="文本框 7">
            <a:extLst>
              <a:ext uri="{FF2B5EF4-FFF2-40B4-BE49-F238E27FC236}">
                <a16:creationId xmlns:a16="http://schemas.microsoft.com/office/drawing/2014/main" id="{49A0E3FB-1FD0-4E92-AF4E-06A6B43401C2}"/>
              </a:ext>
            </a:extLst>
          </p:cNvPr>
          <p:cNvSpPr txBox="1"/>
          <p:nvPr/>
        </p:nvSpPr>
        <p:spPr>
          <a:xfrm>
            <a:off x="4578352" y="1632447"/>
            <a:ext cx="6845300" cy="4613442"/>
          </a:xfrm>
          <a:prstGeom prst="rect">
            <a:avLst/>
          </a:prstGeom>
          <a:noFill/>
        </p:spPr>
        <p:txBody>
          <a:bodyPr wrap="square">
            <a:spAutoFit/>
          </a:bodyPr>
          <a:lstStyle/>
          <a:p>
            <a:pPr marL="0" indent="0">
              <a:lnSpc>
                <a:spcPct val="150000"/>
              </a:lnSpc>
              <a:spcBef>
                <a:spcPts val="0"/>
              </a:spcBef>
              <a:buNone/>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1</a:t>
            </a:r>
            <a:r>
              <a:rPr lang="zh-CN" altLang="en-US" sz="1800">
                <a:latin typeface="微软雅黑" panose="020B0503020204020204" pitchFamily="34" charset="-122"/>
                <a:ea typeface="微软雅黑" panose="020B0503020204020204" pitchFamily="34" charset="-122"/>
                <a:cs typeface="+mn-ea"/>
                <a:sym typeface="+mn-lt"/>
              </a:rPr>
              <a:t>）最高人民法院行政审判庭关于退休人员与现工作单位之间是否构成劳动关系以及工作时间内受伤是否适用</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问题的答复（</a:t>
            </a:r>
            <a:r>
              <a:rPr lang="en-US" altLang="zh-CN" sz="1800">
                <a:latin typeface="微软雅黑" panose="020B0503020204020204" pitchFamily="34" charset="-122"/>
                <a:ea typeface="微软雅黑" panose="020B0503020204020204" pitchFamily="34" charset="-122"/>
                <a:cs typeface="+mn-ea"/>
                <a:sym typeface="+mn-lt"/>
              </a:rPr>
              <a:t>[2007]</a:t>
            </a:r>
            <a:r>
              <a:rPr lang="zh-CN" altLang="en-US" sz="1800">
                <a:latin typeface="微软雅黑" panose="020B0503020204020204" pitchFamily="34" charset="-122"/>
                <a:ea typeface="微软雅黑" panose="020B0503020204020204" pitchFamily="34" charset="-122"/>
                <a:cs typeface="+mn-ea"/>
                <a:sym typeface="+mn-lt"/>
              </a:rPr>
              <a:t>行他字第</a:t>
            </a:r>
            <a:r>
              <a:rPr lang="en-US" altLang="zh-CN" sz="1800">
                <a:latin typeface="微软雅黑" panose="020B0503020204020204" pitchFamily="34" charset="-122"/>
                <a:ea typeface="微软雅黑" panose="020B0503020204020204" pitchFamily="34" charset="-122"/>
                <a:cs typeface="+mn-ea"/>
                <a:sym typeface="+mn-lt"/>
              </a:rPr>
              <a:t>6</a:t>
            </a:r>
            <a:r>
              <a:rPr lang="zh-CN" altLang="en-US" sz="1800">
                <a:latin typeface="微软雅黑" panose="020B0503020204020204" pitchFamily="34" charset="-122"/>
                <a:ea typeface="微软雅黑" panose="020B0503020204020204" pitchFamily="34" charset="-122"/>
                <a:cs typeface="+mn-ea"/>
                <a:sym typeface="+mn-lt"/>
              </a:rPr>
              <a:t>号）认为，根据</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第</a:t>
            </a:r>
            <a:r>
              <a:rPr lang="en-US" altLang="zh-CN" sz="1800">
                <a:latin typeface="微软雅黑" panose="020B0503020204020204" pitchFamily="34" charset="-122"/>
                <a:ea typeface="微软雅黑" panose="020B0503020204020204" pitchFamily="34" charset="-122"/>
                <a:cs typeface="+mn-ea"/>
                <a:sym typeface="+mn-lt"/>
              </a:rPr>
              <a:t>2</a:t>
            </a:r>
            <a:r>
              <a:rPr lang="zh-CN" altLang="en-US" sz="1800">
                <a:latin typeface="微软雅黑" panose="020B0503020204020204" pitchFamily="34" charset="-122"/>
                <a:ea typeface="微软雅黑" panose="020B0503020204020204" pitchFamily="34" charset="-122"/>
                <a:cs typeface="+mn-ea"/>
                <a:sym typeface="+mn-lt"/>
              </a:rPr>
              <a:t>条、第</a:t>
            </a:r>
            <a:r>
              <a:rPr lang="en-US" altLang="zh-CN" sz="1800">
                <a:latin typeface="微软雅黑" panose="020B0503020204020204" pitchFamily="34" charset="-122"/>
                <a:ea typeface="微软雅黑" panose="020B0503020204020204" pitchFamily="34" charset="-122"/>
                <a:cs typeface="+mn-ea"/>
                <a:sym typeface="+mn-lt"/>
              </a:rPr>
              <a:t>61</a:t>
            </a:r>
            <a:r>
              <a:rPr lang="zh-CN" altLang="en-US" sz="1800">
                <a:latin typeface="微软雅黑" panose="020B0503020204020204" pitchFamily="34" charset="-122"/>
                <a:ea typeface="微软雅黑" panose="020B0503020204020204" pitchFamily="34" charset="-122"/>
                <a:cs typeface="+mn-ea"/>
                <a:sym typeface="+mn-lt"/>
              </a:rPr>
              <a:t>条等有关规定，离退休人员受聘于现工作单位，现工作单位已经为其缴纳了工伤保险费，其在受聘期间因工作受到事故伤害的，应当适用</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的有关规定处理；</a:t>
            </a:r>
          </a:p>
          <a:p>
            <a:pPr marL="0" indent="0">
              <a:lnSpc>
                <a:spcPct val="150000"/>
              </a:lnSpc>
              <a:spcBef>
                <a:spcPts val="0"/>
              </a:spcBef>
              <a:buNone/>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2</a:t>
            </a:r>
            <a:r>
              <a:rPr lang="zh-CN" altLang="en-US" sz="1800">
                <a:latin typeface="微软雅黑" panose="020B0503020204020204" pitchFamily="34" charset="-122"/>
                <a:ea typeface="微软雅黑" panose="020B0503020204020204" pitchFamily="34" charset="-122"/>
                <a:cs typeface="+mn-ea"/>
                <a:sym typeface="+mn-lt"/>
              </a:rPr>
              <a:t>）最高人民法院行政审判庭关于超过法定退休年龄的进城务工农民因工伤亡的，应否适用</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请示的答复（</a:t>
            </a:r>
            <a:r>
              <a:rPr lang="en-US" altLang="zh-CN" sz="1800">
                <a:latin typeface="微软雅黑" panose="020B0503020204020204" pitchFamily="34" charset="-122"/>
                <a:ea typeface="微软雅黑" panose="020B0503020204020204" pitchFamily="34" charset="-122"/>
                <a:cs typeface="+mn-ea"/>
                <a:sym typeface="+mn-lt"/>
              </a:rPr>
              <a:t>[2010]</a:t>
            </a:r>
            <a:r>
              <a:rPr lang="zh-CN" altLang="en-US" sz="1800">
                <a:latin typeface="微软雅黑" panose="020B0503020204020204" pitchFamily="34" charset="-122"/>
                <a:ea typeface="微软雅黑" panose="020B0503020204020204" pitchFamily="34" charset="-122"/>
                <a:cs typeface="+mn-ea"/>
                <a:sym typeface="+mn-lt"/>
              </a:rPr>
              <a:t>行他字第</a:t>
            </a:r>
            <a:r>
              <a:rPr lang="en-US" altLang="zh-CN" sz="1800">
                <a:latin typeface="微软雅黑" panose="020B0503020204020204" pitchFamily="34" charset="-122"/>
                <a:ea typeface="微软雅黑" panose="020B0503020204020204" pitchFamily="34" charset="-122"/>
                <a:cs typeface="+mn-ea"/>
                <a:sym typeface="+mn-lt"/>
              </a:rPr>
              <a:t>10</a:t>
            </a:r>
            <a:r>
              <a:rPr lang="zh-CN" altLang="en-US" sz="1800">
                <a:latin typeface="微软雅黑" panose="020B0503020204020204" pitchFamily="34" charset="-122"/>
                <a:ea typeface="微软雅黑" panose="020B0503020204020204" pitchFamily="34" charset="-122"/>
                <a:cs typeface="+mn-ea"/>
                <a:sym typeface="+mn-lt"/>
              </a:rPr>
              <a:t>号）认为，用人单位聘用的超过法定退休年龄的务工农民，在工作时间内、因工作原因伤亡的，应当适用</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工伤保险条例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的有关规定进行工伤认定。</a:t>
            </a:r>
            <a:endParaRPr lang="zh-CN" altLang="en-US" sz="180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731907212"/>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50"/>
                                        <p:tgtEl>
                                          <p:spTgt spid="3">
                                            <p:bg/>
                                          </p:spTgt>
                                        </p:tgtEl>
                                      </p:cBhvr>
                                    </p:animEffect>
                                    <p:anim calcmode="lin" valueType="num">
                                      <p:cBhvr>
                                        <p:cTn id="8" dur="750" fill="hold"/>
                                        <p:tgtEl>
                                          <p:spTgt spid="3">
                                            <p:bg/>
                                          </p:spTgt>
                                        </p:tgtEl>
                                        <p:attrNameLst>
                                          <p:attrName>ppt_x</p:attrName>
                                        </p:attrNameLst>
                                      </p:cBhvr>
                                      <p:tavLst>
                                        <p:tav tm="0">
                                          <p:val>
                                            <p:strVal val="#ppt_x"/>
                                          </p:val>
                                        </p:tav>
                                        <p:tav tm="100000">
                                          <p:val>
                                            <p:strVal val="#ppt_x"/>
                                          </p:val>
                                        </p:tav>
                                      </p:tavLst>
                                    </p:anim>
                                    <p:anim calcmode="lin" valueType="num">
                                      <p:cBhvr>
                                        <p:cTn id="9" dur="750" fill="hold"/>
                                        <p:tgtEl>
                                          <p:spTgt spid="3">
                                            <p:bg/>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750"/>
                                        <p:tgtEl>
                                          <p:spTgt spid="3">
                                            <p:txEl>
                                              <p:pRg st="0" end="0"/>
                                            </p:txEl>
                                          </p:spTgt>
                                        </p:tgtEl>
                                      </p:cBhvr>
                                    </p:animEffect>
                                    <p:anim calcmode="lin" valueType="num">
                                      <p:cBhvr>
                                        <p:cTn id="14"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750"/>
                                        <p:tgtEl>
                                          <p:spTgt spid="3">
                                            <p:txEl>
                                              <p:pRg st="1" end="1"/>
                                            </p:txEl>
                                          </p:spTgt>
                                        </p:tgtEl>
                                      </p:cBhvr>
                                    </p:animEffect>
                                    <p:anim calcmode="lin" valueType="num">
                                      <p:cBhvr>
                                        <p:cTn id="20"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750"/>
                                        <p:tgtEl>
                                          <p:spTgt spid="3">
                                            <p:txEl>
                                              <p:pRg st="2" end="2"/>
                                            </p:txEl>
                                          </p:spTgt>
                                        </p:tgtEl>
                                      </p:cBhvr>
                                    </p:animEffect>
                                    <p:anim calcmode="lin" valueType="num">
                                      <p:cBhvr>
                                        <p:cTn id="26"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750"/>
                                        <p:tgtEl>
                                          <p:spTgt spid="3">
                                            <p:txEl>
                                              <p:pRg st="3" end="3"/>
                                            </p:txEl>
                                          </p:spTgt>
                                        </p:tgtEl>
                                      </p:cBhvr>
                                    </p:animEffect>
                                    <p:anim calcmode="lin" valueType="num">
                                      <p:cBhvr>
                                        <p:cTn id="32"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16" presetClass="entr" presetSubtype="2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750"/>
                                        <p:tgtEl>
                                          <p:spTgt spid="5"/>
                                        </p:tgtEl>
                                      </p:cBhvr>
                                    </p:animEffect>
                                  </p:childTnLst>
                                </p:cTn>
                              </p:par>
                            </p:childTnLst>
                          </p:cTn>
                        </p:par>
                        <p:par>
                          <p:cTn id="38" fill="hold">
                            <p:stCondLst>
                              <p:cond delay="4500"/>
                            </p:stCondLst>
                            <p:childTnLst>
                              <p:par>
                                <p:cTn id="39" presetID="18" presetClass="entr" presetSubtype="12"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strips(downLeft)">
                                      <p:cBhvr>
                                        <p:cTn id="4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形状 49">
            <a:extLst>
              <a:ext uri="{FF2B5EF4-FFF2-40B4-BE49-F238E27FC236}">
                <a16:creationId xmlns:a16="http://schemas.microsoft.com/office/drawing/2014/main" id="{1F6FBDB2-B2F8-4560-B55F-A5D362A33A59}"/>
              </a:ext>
            </a:extLst>
          </p:cNvPr>
          <p:cNvSpPr/>
          <p:nvPr/>
        </p:nvSpPr>
        <p:spPr>
          <a:xfrm rot="20532304" flipH="1" flipV="1">
            <a:off x="-1399009" y="-731135"/>
            <a:ext cx="4830765" cy="3686466"/>
          </a:xfrm>
          <a:custGeom>
            <a:avLst/>
            <a:gdLst>
              <a:gd name="connsiteX0" fmla="*/ 4351137 w 4830765"/>
              <a:gd name="connsiteY0" fmla="*/ 3686466 h 3686466"/>
              <a:gd name="connsiteX1" fmla="*/ 0 w 4830765"/>
              <a:gd name="connsiteY1" fmla="*/ 2289893 h 3686466"/>
              <a:gd name="connsiteX2" fmla="*/ 3000 w 4830765"/>
              <a:gd name="connsiteY2" fmla="*/ 2287927 h 3686466"/>
              <a:gd name="connsiteX3" fmla="*/ 438235 w 4830765"/>
              <a:gd name="connsiteY3" fmla="*/ 1933641 h 3686466"/>
              <a:gd name="connsiteX4" fmla="*/ 3360546 w 4830765"/>
              <a:gd name="connsiteY4" fmla="*/ 293143 h 3686466"/>
              <a:gd name="connsiteX5" fmla="*/ 4361519 w 4830765"/>
              <a:gd name="connsiteY5" fmla="*/ 3676775 h 368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765" h="3686466">
                <a:moveTo>
                  <a:pt x="4351137" y="3686466"/>
                </a:moveTo>
                <a:lnTo>
                  <a:pt x="0" y="2289893"/>
                </a:lnTo>
                <a:lnTo>
                  <a:pt x="3000" y="2287927"/>
                </a:lnTo>
                <a:cubicBezTo>
                  <a:pt x="143798" y="2188011"/>
                  <a:pt x="288114" y="2070503"/>
                  <a:pt x="438235" y="1933641"/>
                </a:cubicBezTo>
                <a:cubicBezTo>
                  <a:pt x="1639203" y="838741"/>
                  <a:pt x="1453191" y="-634252"/>
                  <a:pt x="3360546" y="293143"/>
                </a:cubicBezTo>
                <a:cubicBezTo>
                  <a:pt x="4910272" y="1046650"/>
                  <a:pt x="5219084" y="2732311"/>
                  <a:pt x="4361519" y="3676775"/>
                </a:cubicBezTo>
                <a:close/>
              </a:path>
            </a:pathLst>
          </a:custGeom>
          <a:gradFill>
            <a:gsLst>
              <a:gs pos="82000">
                <a:srgbClr val="FDE022"/>
              </a:gs>
              <a:gs pos="28000">
                <a:srgbClr val="D7494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124A6F32-B2DF-4616-92EC-70A7E4142513}"/>
              </a:ext>
            </a:extLst>
          </p:cNvPr>
          <p:cNvGrpSpPr/>
          <p:nvPr/>
        </p:nvGrpSpPr>
        <p:grpSpPr>
          <a:xfrm>
            <a:off x="2190683" y="2028617"/>
            <a:ext cx="2971630" cy="4245909"/>
            <a:chOff x="2190683" y="2028617"/>
            <a:chExt cx="2971630" cy="4245909"/>
          </a:xfrm>
        </p:grpSpPr>
        <p:sp>
          <p:nvSpPr>
            <p:cNvPr id="29" name="文本框 8">
              <a:extLst>
                <a:ext uri="{FF2B5EF4-FFF2-40B4-BE49-F238E27FC236}">
                  <a16:creationId xmlns:a16="http://schemas.microsoft.com/office/drawing/2014/main" id="{3091E153-3C34-4DB6-BC2A-819A20B04116}"/>
                </a:ext>
              </a:extLst>
            </p:cNvPr>
            <p:cNvSpPr txBox="1">
              <a:spLocks noChangeArrowheads="1"/>
            </p:cNvSpPr>
            <p:nvPr/>
          </p:nvSpPr>
          <p:spPr bwMode="auto">
            <a:xfrm>
              <a:off x="4272467" y="3013633"/>
              <a:ext cx="889846" cy="326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135820" tIns="67910" rIns="135820" bIns="6791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b="1"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CONTENTS</a:t>
              </a:r>
              <a:endParaRPr lang="zh-CN" altLang="en-US" sz="4000" b="1"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endParaRPr>
            </a:p>
          </p:txBody>
        </p:sp>
        <p:sp>
          <p:nvSpPr>
            <p:cNvPr id="30" name="矩形 29">
              <a:extLst>
                <a:ext uri="{FF2B5EF4-FFF2-40B4-BE49-F238E27FC236}">
                  <a16:creationId xmlns:a16="http://schemas.microsoft.com/office/drawing/2014/main" id="{05BEC4A1-3A43-4103-A09F-EBECFF2AC03B}"/>
                </a:ext>
              </a:extLst>
            </p:cNvPr>
            <p:cNvSpPr>
              <a:spLocks noChangeArrowheads="1"/>
            </p:cNvSpPr>
            <p:nvPr/>
          </p:nvSpPr>
          <p:spPr bwMode="auto">
            <a:xfrm>
              <a:off x="2190683" y="2028617"/>
              <a:ext cx="28931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sz="8800" b="1"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目    录</a:t>
              </a:r>
            </a:p>
          </p:txBody>
        </p:sp>
      </p:grpSp>
      <p:grpSp>
        <p:nvGrpSpPr>
          <p:cNvPr id="6" name="组合 5">
            <a:extLst>
              <a:ext uri="{FF2B5EF4-FFF2-40B4-BE49-F238E27FC236}">
                <a16:creationId xmlns:a16="http://schemas.microsoft.com/office/drawing/2014/main" id="{814EA4E0-CB25-420E-BEFE-8FC0D0CF2B66}"/>
              </a:ext>
            </a:extLst>
          </p:cNvPr>
          <p:cNvGrpSpPr/>
          <p:nvPr/>
        </p:nvGrpSpPr>
        <p:grpSpPr>
          <a:xfrm>
            <a:off x="5948231" y="1448480"/>
            <a:ext cx="5643643" cy="4248263"/>
            <a:chOff x="5948231" y="1448480"/>
            <a:chExt cx="5643643" cy="4248263"/>
          </a:xfrm>
        </p:grpSpPr>
        <p:grpSp>
          <p:nvGrpSpPr>
            <p:cNvPr id="5" name="组合 4">
              <a:extLst>
                <a:ext uri="{FF2B5EF4-FFF2-40B4-BE49-F238E27FC236}">
                  <a16:creationId xmlns:a16="http://schemas.microsoft.com/office/drawing/2014/main" id="{F9A45462-7562-4CEA-8BA9-99E934503D70}"/>
                </a:ext>
              </a:extLst>
            </p:cNvPr>
            <p:cNvGrpSpPr/>
            <p:nvPr/>
          </p:nvGrpSpPr>
          <p:grpSpPr>
            <a:xfrm>
              <a:off x="6117468" y="1466770"/>
              <a:ext cx="4972876" cy="4150358"/>
              <a:chOff x="6117468" y="1466770"/>
              <a:chExt cx="4652968" cy="4150358"/>
            </a:xfrm>
          </p:grpSpPr>
          <p:sp>
            <p:nvSpPr>
              <p:cNvPr id="42" name="Rectangle: Top Corners Rounded 69">
                <a:extLst>
                  <a:ext uri="{FF2B5EF4-FFF2-40B4-BE49-F238E27FC236}">
                    <a16:creationId xmlns:a16="http://schemas.microsoft.com/office/drawing/2014/main" id="{B0BDCB67-4076-4361-A321-7C963E766885}"/>
                  </a:ext>
                </a:extLst>
              </p:cNvPr>
              <p:cNvSpPr/>
              <p:nvPr/>
            </p:nvSpPr>
            <p:spPr>
              <a:xfrm rot="5400000">
                <a:off x="8146098" y="299279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sp>
            <p:nvSpPr>
              <p:cNvPr id="44" name="Rectangle: Top Corners Rounded 69">
                <a:extLst>
                  <a:ext uri="{FF2B5EF4-FFF2-40B4-BE49-F238E27FC236}">
                    <a16:creationId xmlns:a16="http://schemas.microsoft.com/office/drawing/2014/main" id="{1DA7D51A-2CDB-4EFF-90EC-AFB63B317B25}"/>
                  </a:ext>
                </a:extLst>
              </p:cNvPr>
              <p:cNvSpPr/>
              <p:nvPr/>
            </p:nvSpPr>
            <p:spPr>
              <a:xfrm rot="5400000">
                <a:off x="8146098" y="14907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sp>
            <p:nvSpPr>
              <p:cNvPr id="45" name="Rectangle: Top Corners Rounded 69">
                <a:extLst>
                  <a:ext uri="{FF2B5EF4-FFF2-40B4-BE49-F238E27FC236}">
                    <a16:creationId xmlns:a16="http://schemas.microsoft.com/office/drawing/2014/main" id="{32743AA2-9392-4EBF-AB05-D6CE132749E2}"/>
                  </a:ext>
                </a:extLst>
              </p:cNvPr>
              <p:cNvSpPr/>
              <p:nvPr/>
            </p:nvSpPr>
            <p:spPr>
              <a:xfrm rot="5400000">
                <a:off x="8146098" y="86000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sp>
            <p:nvSpPr>
              <p:cNvPr id="46" name="Rectangle: Top Corners Rounded 69">
                <a:extLst>
                  <a:ext uri="{FF2B5EF4-FFF2-40B4-BE49-F238E27FC236}">
                    <a16:creationId xmlns:a16="http://schemas.microsoft.com/office/drawing/2014/main" id="{873B833E-A14C-4680-AFDB-2E72662CC132}"/>
                  </a:ext>
                </a:extLst>
              </p:cNvPr>
              <p:cNvSpPr/>
              <p:nvPr/>
            </p:nvSpPr>
            <p:spPr>
              <a:xfrm rot="5400000">
                <a:off x="8146098" y="157093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sp>
            <p:nvSpPr>
              <p:cNvPr id="47" name="Rectangle: Top Corners Rounded 69">
                <a:extLst>
                  <a:ext uri="{FF2B5EF4-FFF2-40B4-BE49-F238E27FC236}">
                    <a16:creationId xmlns:a16="http://schemas.microsoft.com/office/drawing/2014/main" id="{4F9F5CB3-6020-4C42-BCA0-E93D67AC075B}"/>
                  </a:ext>
                </a:extLst>
              </p:cNvPr>
              <p:cNvSpPr/>
              <p:nvPr/>
            </p:nvSpPr>
            <p:spPr>
              <a:xfrm rot="5400000">
                <a:off x="8146098" y="228186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sp>
            <p:nvSpPr>
              <p:cNvPr id="43" name="Rectangle: Top Corners Rounded 69">
                <a:extLst>
                  <a:ext uri="{FF2B5EF4-FFF2-40B4-BE49-F238E27FC236}">
                    <a16:creationId xmlns:a16="http://schemas.microsoft.com/office/drawing/2014/main" id="{D71479A4-EAAD-4750-B577-2432B0016328}"/>
                  </a:ext>
                </a:extLst>
              </p:cNvPr>
              <p:cNvSpPr/>
              <p:nvPr/>
            </p:nvSpPr>
            <p:spPr>
              <a:xfrm rot="5400000">
                <a:off x="8146098" y="-561860"/>
                <a:ext cx="595708" cy="4652968"/>
              </a:xfrm>
              <a:prstGeom prst="round2SameRect">
                <a:avLst>
                  <a:gd name="adj1" fmla="val 50000"/>
                  <a:gd name="adj2" fmla="val 0"/>
                </a:avLst>
              </a:prstGeom>
              <a:solidFill>
                <a:sysClr val="window" lastClr="FFFFFF"/>
              </a:solidFill>
              <a:ln w="12700" cap="flat" cmpd="sng" algn="ctr">
                <a:solidFill>
                  <a:sysClr val="window" lastClr="FFFFFF">
                    <a:lumMod val="85000"/>
                  </a:sysClr>
                </a:solidFill>
                <a:prstDash val="solid"/>
                <a:miter lim="800000"/>
              </a:ln>
              <a:effectLst>
                <a:outerShdw blurRad="50800" dist="38100" dir="5400000" algn="t" rotWithShape="0">
                  <a:prstClr val="black">
                    <a:alpha val="8000"/>
                  </a:prstClr>
                </a:outerShdw>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ID" sz="1600" b="0" i="0" u="none" strike="noStrike" kern="0" cap="none" spc="0" normalizeH="0" baseline="0" noProof="0" dirty="0">
                  <a:ln>
                    <a:noFill/>
                  </a:ln>
                  <a:solidFill>
                    <a:schemeClr val="tx1">
                      <a:lumMod val="75000"/>
                      <a:lumOff val="25000"/>
                    </a:schemeClr>
                  </a:solidFill>
                  <a:effectLst/>
                  <a:uLnTx/>
                  <a:uFillTx/>
                  <a:latin typeface="思源黑体 CN Bold" panose="020B0800000000000000" pitchFamily="34" charset="-122"/>
                  <a:ea typeface="思源黑体 CN Bold" panose="020B0800000000000000" pitchFamily="34" charset="-122"/>
                  <a:cs typeface="+mn-ea"/>
                  <a:sym typeface="+mn-lt"/>
                </a:endParaRPr>
              </a:p>
            </p:txBody>
          </p:sp>
        </p:grpSp>
        <p:sp>
          <p:nvSpPr>
            <p:cNvPr id="14" name="任意多边形: 形状 13">
              <a:extLst>
                <a:ext uri="{FF2B5EF4-FFF2-40B4-BE49-F238E27FC236}">
                  <a16:creationId xmlns:a16="http://schemas.microsoft.com/office/drawing/2014/main" id="{D062D2BF-B6F9-4D28-BA58-C6FACFF9457B}"/>
                </a:ext>
              </a:extLst>
            </p:cNvPr>
            <p:cNvSpPr/>
            <p:nvPr/>
          </p:nvSpPr>
          <p:spPr>
            <a:xfrm>
              <a:off x="6727068" y="1466732"/>
              <a:ext cx="4864806" cy="675021"/>
            </a:xfrm>
            <a:custGeom>
              <a:avLst/>
              <a:gdLst>
                <a:gd name="connsiteX0" fmla="*/ 0 w 4292468"/>
                <a:gd name="connsiteY0" fmla="*/ 129520 h 777103"/>
                <a:gd name="connsiteX1" fmla="*/ 129520 w 4292468"/>
                <a:gd name="connsiteY1" fmla="*/ 0 h 777103"/>
                <a:gd name="connsiteX2" fmla="*/ 4162948 w 4292468"/>
                <a:gd name="connsiteY2" fmla="*/ 0 h 777103"/>
                <a:gd name="connsiteX3" fmla="*/ 4292468 w 4292468"/>
                <a:gd name="connsiteY3" fmla="*/ 129520 h 777103"/>
                <a:gd name="connsiteX4" fmla="*/ 4292468 w 4292468"/>
                <a:gd name="connsiteY4" fmla="*/ 647583 h 777103"/>
                <a:gd name="connsiteX5" fmla="*/ 4162948 w 4292468"/>
                <a:gd name="connsiteY5" fmla="*/ 777103 h 777103"/>
                <a:gd name="connsiteX6" fmla="*/ 129520 w 4292468"/>
                <a:gd name="connsiteY6" fmla="*/ 777103 h 777103"/>
                <a:gd name="connsiteX7" fmla="*/ 0 w 4292468"/>
                <a:gd name="connsiteY7" fmla="*/ 647583 h 777103"/>
                <a:gd name="connsiteX8" fmla="*/ 0 w 4292468"/>
                <a:gd name="connsiteY8" fmla="*/ 129520 h 77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468" h="777103">
                  <a:moveTo>
                    <a:pt x="0" y="129520"/>
                  </a:moveTo>
                  <a:cubicBezTo>
                    <a:pt x="0" y="57988"/>
                    <a:pt x="57988" y="0"/>
                    <a:pt x="129520" y="0"/>
                  </a:cubicBezTo>
                  <a:lnTo>
                    <a:pt x="4162948" y="0"/>
                  </a:lnTo>
                  <a:cubicBezTo>
                    <a:pt x="4234480" y="0"/>
                    <a:pt x="4292468" y="57988"/>
                    <a:pt x="4292468" y="129520"/>
                  </a:cubicBezTo>
                  <a:lnTo>
                    <a:pt x="4292468" y="647583"/>
                  </a:lnTo>
                  <a:cubicBezTo>
                    <a:pt x="4292468" y="719115"/>
                    <a:pt x="4234480" y="777103"/>
                    <a:pt x="4162948" y="777103"/>
                  </a:cubicBezTo>
                  <a:lnTo>
                    <a:pt x="129520" y="777103"/>
                  </a:lnTo>
                  <a:cubicBezTo>
                    <a:pt x="57988" y="777103"/>
                    <a:pt x="0" y="719115"/>
                    <a:pt x="0" y="647583"/>
                  </a:cubicBezTo>
                  <a:lnTo>
                    <a:pt x="0" y="129520"/>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235" tIns="95085" rIns="152235" bIns="95085" numCol="1" spcCol="1270" anchor="ctr" anchorCtr="0">
              <a:noAutofit/>
            </a:bodyPr>
            <a:lstStyle/>
            <a:p>
              <a:pPr marL="0" lvl="0" indent="0" defTabSz="1333500" rtl="0">
                <a:lnSpc>
                  <a:spcPct val="90000"/>
                </a:lnSpc>
                <a:spcBef>
                  <a:spcPct val="0"/>
                </a:spcBef>
                <a:spcAft>
                  <a:spcPct val="35000"/>
                </a:spcAft>
                <a:buNone/>
              </a:pPr>
              <a:r>
                <a:rPr lang="zh-CN"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工伤及工伤保险的概述</a:t>
              </a:r>
            </a:p>
          </p:txBody>
        </p:sp>
        <p:sp>
          <p:nvSpPr>
            <p:cNvPr id="15" name="任意多边形: 形状 14">
              <a:extLst>
                <a:ext uri="{FF2B5EF4-FFF2-40B4-BE49-F238E27FC236}">
                  <a16:creationId xmlns:a16="http://schemas.microsoft.com/office/drawing/2014/main" id="{DD6757CE-6111-4E55-8E44-FFA29DAC86E2}"/>
                </a:ext>
              </a:extLst>
            </p:cNvPr>
            <p:cNvSpPr/>
            <p:nvPr/>
          </p:nvSpPr>
          <p:spPr>
            <a:xfrm>
              <a:off x="6727068" y="2172981"/>
              <a:ext cx="4252884" cy="675020"/>
            </a:xfrm>
            <a:custGeom>
              <a:avLst/>
              <a:gdLst>
                <a:gd name="connsiteX0" fmla="*/ 0 w 4252884"/>
                <a:gd name="connsiteY0" fmla="*/ 112506 h 675020"/>
                <a:gd name="connsiteX1" fmla="*/ 112506 w 4252884"/>
                <a:gd name="connsiteY1" fmla="*/ 0 h 675020"/>
                <a:gd name="connsiteX2" fmla="*/ 4140378 w 4252884"/>
                <a:gd name="connsiteY2" fmla="*/ 0 h 675020"/>
                <a:gd name="connsiteX3" fmla="*/ 4252884 w 4252884"/>
                <a:gd name="connsiteY3" fmla="*/ 112506 h 675020"/>
                <a:gd name="connsiteX4" fmla="*/ 4252884 w 4252884"/>
                <a:gd name="connsiteY4" fmla="*/ 562514 h 675020"/>
                <a:gd name="connsiteX5" fmla="*/ 4140378 w 4252884"/>
                <a:gd name="connsiteY5" fmla="*/ 675020 h 675020"/>
                <a:gd name="connsiteX6" fmla="*/ 112506 w 4252884"/>
                <a:gd name="connsiteY6" fmla="*/ 675020 h 675020"/>
                <a:gd name="connsiteX7" fmla="*/ 0 w 4252884"/>
                <a:gd name="connsiteY7" fmla="*/ 562514 h 675020"/>
                <a:gd name="connsiteX8" fmla="*/ 0 w 4252884"/>
                <a:gd name="connsiteY8" fmla="*/ 112506 h 67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2884" h="675020">
                  <a:moveTo>
                    <a:pt x="0" y="112506"/>
                  </a:moveTo>
                  <a:cubicBezTo>
                    <a:pt x="0" y="50371"/>
                    <a:pt x="50371" y="0"/>
                    <a:pt x="112506" y="0"/>
                  </a:cubicBezTo>
                  <a:lnTo>
                    <a:pt x="4140378" y="0"/>
                  </a:lnTo>
                  <a:cubicBezTo>
                    <a:pt x="4202513" y="0"/>
                    <a:pt x="4252884" y="50371"/>
                    <a:pt x="4252884" y="112506"/>
                  </a:cubicBezTo>
                  <a:lnTo>
                    <a:pt x="4252884" y="562514"/>
                  </a:lnTo>
                  <a:cubicBezTo>
                    <a:pt x="4252884" y="624649"/>
                    <a:pt x="4202513" y="675020"/>
                    <a:pt x="4140378" y="675020"/>
                  </a:cubicBezTo>
                  <a:lnTo>
                    <a:pt x="112506" y="675020"/>
                  </a:lnTo>
                  <a:cubicBezTo>
                    <a:pt x="50371" y="675020"/>
                    <a:pt x="0" y="624649"/>
                    <a:pt x="0" y="562514"/>
                  </a:cubicBezTo>
                  <a:lnTo>
                    <a:pt x="0" y="112506"/>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47252" tIns="90102" rIns="147252" bIns="90102" numCol="1" spcCol="1270" anchor="ctr" anchorCtr="0">
              <a:noAutofit/>
            </a:bodyPr>
            <a:lstStyle/>
            <a:p>
              <a:pPr marL="0" lvl="0" indent="0" defTabSz="1333500" rtl="0">
                <a:lnSpc>
                  <a:spcPct val="90000"/>
                </a:lnSpc>
                <a:spcBef>
                  <a:spcPct val="0"/>
                </a:spcBef>
                <a:spcAft>
                  <a:spcPct val="35000"/>
                </a:spcAft>
                <a:buNone/>
              </a:pPr>
              <a:r>
                <a:rPr lang="zh-CN" sz="2800" b="1" kern="120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a:t>
              </a:r>
              <a:r>
                <a:rPr lang="zh-CN"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认定</a:t>
              </a:r>
            </a:p>
          </p:txBody>
        </p:sp>
        <p:sp>
          <p:nvSpPr>
            <p:cNvPr id="16" name="任意多边形: 形状 15">
              <a:extLst>
                <a:ext uri="{FF2B5EF4-FFF2-40B4-BE49-F238E27FC236}">
                  <a16:creationId xmlns:a16="http://schemas.microsoft.com/office/drawing/2014/main" id="{FAD19370-4C50-42A5-BF9C-D039B286B876}"/>
                </a:ext>
              </a:extLst>
            </p:cNvPr>
            <p:cNvSpPr/>
            <p:nvPr/>
          </p:nvSpPr>
          <p:spPr>
            <a:xfrm>
              <a:off x="6727068" y="2879229"/>
              <a:ext cx="4275342" cy="680958"/>
            </a:xfrm>
            <a:custGeom>
              <a:avLst/>
              <a:gdLst>
                <a:gd name="connsiteX0" fmla="*/ 0 w 4275342"/>
                <a:gd name="connsiteY0" fmla="*/ 113495 h 680958"/>
                <a:gd name="connsiteX1" fmla="*/ 113495 w 4275342"/>
                <a:gd name="connsiteY1" fmla="*/ 0 h 680958"/>
                <a:gd name="connsiteX2" fmla="*/ 4161847 w 4275342"/>
                <a:gd name="connsiteY2" fmla="*/ 0 h 680958"/>
                <a:gd name="connsiteX3" fmla="*/ 4275342 w 4275342"/>
                <a:gd name="connsiteY3" fmla="*/ 113495 h 680958"/>
                <a:gd name="connsiteX4" fmla="*/ 4275342 w 4275342"/>
                <a:gd name="connsiteY4" fmla="*/ 567463 h 680958"/>
                <a:gd name="connsiteX5" fmla="*/ 4161847 w 4275342"/>
                <a:gd name="connsiteY5" fmla="*/ 680958 h 680958"/>
                <a:gd name="connsiteX6" fmla="*/ 113495 w 4275342"/>
                <a:gd name="connsiteY6" fmla="*/ 680958 h 680958"/>
                <a:gd name="connsiteX7" fmla="*/ 0 w 4275342"/>
                <a:gd name="connsiteY7" fmla="*/ 567463 h 680958"/>
                <a:gd name="connsiteX8" fmla="*/ 0 w 4275342"/>
                <a:gd name="connsiteY8" fmla="*/ 113495 h 6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342" h="680958">
                  <a:moveTo>
                    <a:pt x="0" y="113495"/>
                  </a:moveTo>
                  <a:cubicBezTo>
                    <a:pt x="0" y="50813"/>
                    <a:pt x="50813" y="0"/>
                    <a:pt x="113495" y="0"/>
                  </a:cubicBezTo>
                  <a:lnTo>
                    <a:pt x="4161847" y="0"/>
                  </a:lnTo>
                  <a:cubicBezTo>
                    <a:pt x="4224529" y="0"/>
                    <a:pt x="4275342" y="50813"/>
                    <a:pt x="4275342" y="113495"/>
                  </a:cubicBezTo>
                  <a:lnTo>
                    <a:pt x="4275342" y="567463"/>
                  </a:lnTo>
                  <a:cubicBezTo>
                    <a:pt x="4275342" y="630145"/>
                    <a:pt x="4224529" y="680958"/>
                    <a:pt x="4161847" y="680958"/>
                  </a:cubicBezTo>
                  <a:lnTo>
                    <a:pt x="113495" y="680958"/>
                  </a:lnTo>
                  <a:cubicBezTo>
                    <a:pt x="50813" y="680958"/>
                    <a:pt x="0" y="630145"/>
                    <a:pt x="0" y="567463"/>
                  </a:cubicBezTo>
                  <a:lnTo>
                    <a:pt x="0" y="113495"/>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47542" tIns="90392" rIns="147542" bIns="90392" numCol="1" spcCol="1270" anchor="ctr" anchorCtr="0">
              <a:noAutofit/>
            </a:bodyPr>
            <a:lstStyle/>
            <a:p>
              <a:pPr marL="0" lvl="0" indent="0" defTabSz="1333500" rtl="0">
                <a:lnSpc>
                  <a:spcPct val="90000"/>
                </a:lnSpc>
                <a:spcBef>
                  <a:spcPct val="0"/>
                </a:spcBef>
                <a:spcAft>
                  <a:spcPct val="35000"/>
                </a:spcAft>
                <a:buNone/>
              </a:pPr>
              <a:r>
                <a:rPr lang="zh-CN" sz="2800" b="1" kern="120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a:t>
              </a:r>
              <a:r>
                <a:rPr lang="zh-CN"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鉴定</a:t>
              </a:r>
            </a:p>
          </p:txBody>
        </p:sp>
        <p:sp>
          <p:nvSpPr>
            <p:cNvPr id="17" name="任意多边形: 形状 16">
              <a:extLst>
                <a:ext uri="{FF2B5EF4-FFF2-40B4-BE49-F238E27FC236}">
                  <a16:creationId xmlns:a16="http://schemas.microsoft.com/office/drawing/2014/main" id="{AAFB7700-F35C-4C7E-8E74-15BDE4BB0F4C}"/>
                </a:ext>
              </a:extLst>
            </p:cNvPr>
            <p:cNvSpPr/>
            <p:nvPr/>
          </p:nvSpPr>
          <p:spPr>
            <a:xfrm>
              <a:off x="6727068" y="3591415"/>
              <a:ext cx="4326845" cy="680958"/>
            </a:xfrm>
            <a:custGeom>
              <a:avLst/>
              <a:gdLst>
                <a:gd name="connsiteX0" fmla="*/ 0 w 4326845"/>
                <a:gd name="connsiteY0" fmla="*/ 113495 h 680958"/>
                <a:gd name="connsiteX1" fmla="*/ 113495 w 4326845"/>
                <a:gd name="connsiteY1" fmla="*/ 0 h 680958"/>
                <a:gd name="connsiteX2" fmla="*/ 4213350 w 4326845"/>
                <a:gd name="connsiteY2" fmla="*/ 0 h 680958"/>
                <a:gd name="connsiteX3" fmla="*/ 4326845 w 4326845"/>
                <a:gd name="connsiteY3" fmla="*/ 113495 h 680958"/>
                <a:gd name="connsiteX4" fmla="*/ 4326845 w 4326845"/>
                <a:gd name="connsiteY4" fmla="*/ 567463 h 680958"/>
                <a:gd name="connsiteX5" fmla="*/ 4213350 w 4326845"/>
                <a:gd name="connsiteY5" fmla="*/ 680958 h 680958"/>
                <a:gd name="connsiteX6" fmla="*/ 113495 w 4326845"/>
                <a:gd name="connsiteY6" fmla="*/ 680958 h 680958"/>
                <a:gd name="connsiteX7" fmla="*/ 0 w 4326845"/>
                <a:gd name="connsiteY7" fmla="*/ 567463 h 680958"/>
                <a:gd name="connsiteX8" fmla="*/ 0 w 4326845"/>
                <a:gd name="connsiteY8" fmla="*/ 113495 h 6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6845" h="680958">
                  <a:moveTo>
                    <a:pt x="0" y="113495"/>
                  </a:moveTo>
                  <a:cubicBezTo>
                    <a:pt x="0" y="50813"/>
                    <a:pt x="50813" y="0"/>
                    <a:pt x="113495" y="0"/>
                  </a:cubicBezTo>
                  <a:lnTo>
                    <a:pt x="4213350" y="0"/>
                  </a:lnTo>
                  <a:cubicBezTo>
                    <a:pt x="4276032" y="0"/>
                    <a:pt x="4326845" y="50813"/>
                    <a:pt x="4326845" y="113495"/>
                  </a:cubicBezTo>
                  <a:lnTo>
                    <a:pt x="4326845" y="567463"/>
                  </a:lnTo>
                  <a:cubicBezTo>
                    <a:pt x="4326845" y="630145"/>
                    <a:pt x="4276032" y="680958"/>
                    <a:pt x="4213350" y="680958"/>
                  </a:cubicBezTo>
                  <a:lnTo>
                    <a:pt x="113495" y="680958"/>
                  </a:lnTo>
                  <a:cubicBezTo>
                    <a:pt x="50813" y="680958"/>
                    <a:pt x="0" y="630145"/>
                    <a:pt x="0" y="567463"/>
                  </a:cubicBezTo>
                  <a:lnTo>
                    <a:pt x="0" y="113495"/>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47542" tIns="90392" rIns="147542" bIns="90392" numCol="1" spcCol="1270" anchor="ctr" anchorCtr="0">
              <a:noAutofit/>
            </a:bodyPr>
            <a:lstStyle/>
            <a:p>
              <a:pPr marL="0" lvl="0" indent="0" defTabSz="1333500" rtl="0">
                <a:lnSpc>
                  <a:spcPct val="90000"/>
                </a:lnSpc>
                <a:spcBef>
                  <a:spcPct val="0"/>
                </a:spcBef>
                <a:spcAft>
                  <a:spcPct val="35000"/>
                </a:spcAft>
                <a:buNone/>
              </a:pPr>
              <a:r>
                <a:rPr lang="zh-CN" sz="2800" b="1" kern="120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a:t>
              </a:r>
              <a:r>
                <a:rPr lang="zh-CN"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保险待遇</a:t>
              </a:r>
            </a:p>
          </p:txBody>
        </p:sp>
        <p:sp>
          <p:nvSpPr>
            <p:cNvPr id="18" name="任意多边形: 形状 17">
              <a:extLst>
                <a:ext uri="{FF2B5EF4-FFF2-40B4-BE49-F238E27FC236}">
                  <a16:creationId xmlns:a16="http://schemas.microsoft.com/office/drawing/2014/main" id="{070173EE-4C5A-450C-A2AF-CFE664A0B57A}"/>
                </a:ext>
              </a:extLst>
            </p:cNvPr>
            <p:cNvSpPr/>
            <p:nvPr/>
          </p:nvSpPr>
          <p:spPr>
            <a:xfrm>
              <a:off x="6727068" y="4303601"/>
              <a:ext cx="4348168" cy="680958"/>
            </a:xfrm>
            <a:custGeom>
              <a:avLst/>
              <a:gdLst>
                <a:gd name="connsiteX0" fmla="*/ 0 w 4348168"/>
                <a:gd name="connsiteY0" fmla="*/ 113495 h 680958"/>
                <a:gd name="connsiteX1" fmla="*/ 113495 w 4348168"/>
                <a:gd name="connsiteY1" fmla="*/ 0 h 680958"/>
                <a:gd name="connsiteX2" fmla="*/ 4234673 w 4348168"/>
                <a:gd name="connsiteY2" fmla="*/ 0 h 680958"/>
                <a:gd name="connsiteX3" fmla="*/ 4348168 w 4348168"/>
                <a:gd name="connsiteY3" fmla="*/ 113495 h 680958"/>
                <a:gd name="connsiteX4" fmla="*/ 4348168 w 4348168"/>
                <a:gd name="connsiteY4" fmla="*/ 567463 h 680958"/>
                <a:gd name="connsiteX5" fmla="*/ 4234673 w 4348168"/>
                <a:gd name="connsiteY5" fmla="*/ 680958 h 680958"/>
                <a:gd name="connsiteX6" fmla="*/ 113495 w 4348168"/>
                <a:gd name="connsiteY6" fmla="*/ 680958 h 680958"/>
                <a:gd name="connsiteX7" fmla="*/ 0 w 4348168"/>
                <a:gd name="connsiteY7" fmla="*/ 567463 h 680958"/>
                <a:gd name="connsiteX8" fmla="*/ 0 w 4348168"/>
                <a:gd name="connsiteY8" fmla="*/ 113495 h 6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8168" h="680958">
                  <a:moveTo>
                    <a:pt x="0" y="113495"/>
                  </a:moveTo>
                  <a:cubicBezTo>
                    <a:pt x="0" y="50813"/>
                    <a:pt x="50813" y="0"/>
                    <a:pt x="113495" y="0"/>
                  </a:cubicBezTo>
                  <a:lnTo>
                    <a:pt x="4234673" y="0"/>
                  </a:lnTo>
                  <a:cubicBezTo>
                    <a:pt x="4297355" y="0"/>
                    <a:pt x="4348168" y="50813"/>
                    <a:pt x="4348168" y="113495"/>
                  </a:cubicBezTo>
                  <a:lnTo>
                    <a:pt x="4348168" y="567463"/>
                  </a:lnTo>
                  <a:cubicBezTo>
                    <a:pt x="4348168" y="630145"/>
                    <a:pt x="4297355" y="680958"/>
                    <a:pt x="4234673" y="680958"/>
                  </a:cubicBezTo>
                  <a:lnTo>
                    <a:pt x="113495" y="680958"/>
                  </a:lnTo>
                  <a:cubicBezTo>
                    <a:pt x="50813" y="680958"/>
                    <a:pt x="0" y="630145"/>
                    <a:pt x="0" y="567463"/>
                  </a:cubicBezTo>
                  <a:lnTo>
                    <a:pt x="0" y="113495"/>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147542" tIns="90392" rIns="147542" bIns="90392" numCol="1" spcCol="1270" anchor="ctr" anchorCtr="0">
              <a:noAutofit/>
            </a:bodyPr>
            <a:lstStyle/>
            <a:p>
              <a:pPr marL="0" lvl="0" indent="0" defTabSz="1333500" rtl="0">
                <a:lnSpc>
                  <a:spcPct val="90000"/>
                </a:lnSpc>
                <a:spcBef>
                  <a:spcPct val="0"/>
                </a:spcBef>
                <a:spcAft>
                  <a:spcPct val="35000"/>
                </a:spcAft>
                <a:buNone/>
              </a:pPr>
              <a:r>
                <a:rPr lang="zh-CN" sz="2800" b="1" kern="120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a:t>
              </a:r>
              <a:r>
                <a:rPr lang="zh-CN"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责任主体</a:t>
              </a:r>
            </a:p>
          </p:txBody>
        </p:sp>
        <p:sp>
          <p:nvSpPr>
            <p:cNvPr id="19" name="任意多边形: 形状 18">
              <a:extLst>
                <a:ext uri="{FF2B5EF4-FFF2-40B4-BE49-F238E27FC236}">
                  <a16:creationId xmlns:a16="http://schemas.microsoft.com/office/drawing/2014/main" id="{C405B84C-BF44-41B1-8124-58E219E35874}"/>
                </a:ext>
              </a:extLst>
            </p:cNvPr>
            <p:cNvSpPr/>
            <p:nvPr/>
          </p:nvSpPr>
          <p:spPr>
            <a:xfrm>
              <a:off x="6727068" y="5015785"/>
              <a:ext cx="4864806" cy="680958"/>
            </a:xfrm>
            <a:custGeom>
              <a:avLst/>
              <a:gdLst>
                <a:gd name="connsiteX0" fmla="*/ 0 w 4348168"/>
                <a:gd name="connsiteY0" fmla="*/ 113495 h 680958"/>
                <a:gd name="connsiteX1" fmla="*/ 113495 w 4348168"/>
                <a:gd name="connsiteY1" fmla="*/ 0 h 680958"/>
                <a:gd name="connsiteX2" fmla="*/ 4234673 w 4348168"/>
                <a:gd name="connsiteY2" fmla="*/ 0 h 680958"/>
                <a:gd name="connsiteX3" fmla="*/ 4348168 w 4348168"/>
                <a:gd name="connsiteY3" fmla="*/ 113495 h 680958"/>
                <a:gd name="connsiteX4" fmla="*/ 4348168 w 4348168"/>
                <a:gd name="connsiteY4" fmla="*/ 567463 h 680958"/>
                <a:gd name="connsiteX5" fmla="*/ 4234673 w 4348168"/>
                <a:gd name="connsiteY5" fmla="*/ 680958 h 680958"/>
                <a:gd name="connsiteX6" fmla="*/ 113495 w 4348168"/>
                <a:gd name="connsiteY6" fmla="*/ 680958 h 680958"/>
                <a:gd name="connsiteX7" fmla="*/ 0 w 4348168"/>
                <a:gd name="connsiteY7" fmla="*/ 567463 h 680958"/>
                <a:gd name="connsiteX8" fmla="*/ 0 w 4348168"/>
                <a:gd name="connsiteY8" fmla="*/ 113495 h 6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8168" h="680958">
                  <a:moveTo>
                    <a:pt x="0" y="113495"/>
                  </a:moveTo>
                  <a:cubicBezTo>
                    <a:pt x="0" y="50813"/>
                    <a:pt x="50813" y="0"/>
                    <a:pt x="113495" y="0"/>
                  </a:cubicBezTo>
                  <a:lnTo>
                    <a:pt x="4234673" y="0"/>
                  </a:lnTo>
                  <a:cubicBezTo>
                    <a:pt x="4297355" y="0"/>
                    <a:pt x="4348168" y="50813"/>
                    <a:pt x="4348168" y="113495"/>
                  </a:cubicBezTo>
                  <a:lnTo>
                    <a:pt x="4348168" y="567463"/>
                  </a:lnTo>
                  <a:cubicBezTo>
                    <a:pt x="4348168" y="630145"/>
                    <a:pt x="4297355" y="680958"/>
                    <a:pt x="4234673" y="680958"/>
                  </a:cubicBezTo>
                  <a:lnTo>
                    <a:pt x="113495" y="680958"/>
                  </a:lnTo>
                  <a:cubicBezTo>
                    <a:pt x="50813" y="680958"/>
                    <a:pt x="0" y="630145"/>
                    <a:pt x="0" y="567463"/>
                  </a:cubicBezTo>
                  <a:lnTo>
                    <a:pt x="0" y="113495"/>
                  </a:lnTo>
                  <a:close/>
                </a:path>
              </a:pathLst>
            </a:custGeom>
            <a:noFill/>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24682" tIns="78962" rIns="124682" bIns="78962" numCol="1" spcCol="1270" anchor="ctr" anchorCtr="0">
              <a:noAutofit/>
            </a:bodyPr>
            <a:lstStyle/>
            <a:p>
              <a:pPr marL="0" lvl="0" indent="0" defTabSz="1066800" rtl="0">
                <a:lnSpc>
                  <a:spcPct val="90000"/>
                </a:lnSpc>
                <a:spcBef>
                  <a:spcPct val="0"/>
                </a:spcBef>
                <a:spcAft>
                  <a:spcPct val="35000"/>
                </a:spcAft>
                <a:buNone/>
              </a:pPr>
              <a:r>
                <a:rPr lang="zh-CN" altLang="en-US" sz="2800" b="1" kern="120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企业</a:t>
              </a:r>
              <a:r>
                <a:rPr lang="zh-CN" altLang="en-US" sz="2800" b="1" kern="12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工伤风险的预防方法</a:t>
              </a:r>
            </a:p>
          </p:txBody>
        </p:sp>
        <p:grpSp>
          <p:nvGrpSpPr>
            <p:cNvPr id="4" name="组合 3">
              <a:extLst>
                <a:ext uri="{FF2B5EF4-FFF2-40B4-BE49-F238E27FC236}">
                  <a16:creationId xmlns:a16="http://schemas.microsoft.com/office/drawing/2014/main" id="{F01572A7-4B71-4773-8C2B-41DAB45CE757}"/>
                </a:ext>
              </a:extLst>
            </p:cNvPr>
            <p:cNvGrpSpPr/>
            <p:nvPr/>
          </p:nvGrpSpPr>
          <p:grpSpPr>
            <a:xfrm>
              <a:off x="5948231" y="1448480"/>
              <a:ext cx="609600" cy="4150194"/>
              <a:chOff x="5948231" y="1308780"/>
              <a:chExt cx="609600" cy="4150194"/>
            </a:xfrm>
          </p:grpSpPr>
          <p:grpSp>
            <p:nvGrpSpPr>
              <p:cNvPr id="2" name="组合 1">
                <a:extLst>
                  <a:ext uri="{FF2B5EF4-FFF2-40B4-BE49-F238E27FC236}">
                    <a16:creationId xmlns:a16="http://schemas.microsoft.com/office/drawing/2014/main" id="{8D8B9732-20DE-4A27-B084-9D3B0DF8A0CD}"/>
                  </a:ext>
                </a:extLst>
              </p:cNvPr>
              <p:cNvGrpSpPr/>
              <p:nvPr/>
            </p:nvGrpSpPr>
            <p:grpSpPr>
              <a:xfrm>
                <a:off x="5948231" y="1308780"/>
                <a:ext cx="609600" cy="609600"/>
                <a:chOff x="6410062" y="1308780"/>
                <a:chExt cx="609600" cy="609600"/>
              </a:xfrm>
            </p:grpSpPr>
            <p:sp>
              <p:nvSpPr>
                <p:cNvPr id="23" name="椭圆 22">
                  <a:extLst>
                    <a:ext uri="{FF2B5EF4-FFF2-40B4-BE49-F238E27FC236}">
                      <a16:creationId xmlns:a16="http://schemas.microsoft.com/office/drawing/2014/main" id="{ED30FF7D-274D-4822-88F3-5B7C8F58C59B}"/>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24" name="文本框 23">
                  <a:extLst>
                    <a:ext uri="{FF2B5EF4-FFF2-40B4-BE49-F238E27FC236}">
                      <a16:creationId xmlns:a16="http://schemas.microsoft.com/office/drawing/2014/main" id="{B6D415B4-2D73-4A72-BDCA-6CFBE6343A35}"/>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01</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25" name="组合 24">
                <a:extLst>
                  <a:ext uri="{FF2B5EF4-FFF2-40B4-BE49-F238E27FC236}">
                    <a16:creationId xmlns:a16="http://schemas.microsoft.com/office/drawing/2014/main" id="{9EE42618-1740-458B-AEC2-14C9DBA7A164}"/>
                  </a:ext>
                </a:extLst>
              </p:cNvPr>
              <p:cNvGrpSpPr/>
              <p:nvPr/>
            </p:nvGrpSpPr>
            <p:grpSpPr>
              <a:xfrm>
                <a:off x="5948231" y="2016899"/>
                <a:ext cx="609600" cy="609600"/>
                <a:chOff x="6410062" y="1308780"/>
                <a:chExt cx="609600" cy="609600"/>
              </a:xfrm>
            </p:grpSpPr>
            <p:sp>
              <p:nvSpPr>
                <p:cNvPr id="26" name="椭圆 25">
                  <a:extLst>
                    <a:ext uri="{FF2B5EF4-FFF2-40B4-BE49-F238E27FC236}">
                      <a16:creationId xmlns:a16="http://schemas.microsoft.com/office/drawing/2014/main" id="{6BA07EBD-C42A-45B7-A488-4965C64CAAA5}"/>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27" name="文本框 26">
                  <a:extLst>
                    <a:ext uri="{FF2B5EF4-FFF2-40B4-BE49-F238E27FC236}">
                      <a16:creationId xmlns:a16="http://schemas.microsoft.com/office/drawing/2014/main" id="{52A46428-E177-4452-8B78-05F9DC06341A}"/>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02</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28" name="组合 27">
                <a:extLst>
                  <a:ext uri="{FF2B5EF4-FFF2-40B4-BE49-F238E27FC236}">
                    <a16:creationId xmlns:a16="http://schemas.microsoft.com/office/drawing/2014/main" id="{2804D4B9-E091-4274-8CE5-FEB67306AFB2}"/>
                  </a:ext>
                </a:extLst>
              </p:cNvPr>
              <p:cNvGrpSpPr/>
              <p:nvPr/>
            </p:nvGrpSpPr>
            <p:grpSpPr>
              <a:xfrm>
                <a:off x="5948231" y="3433137"/>
                <a:ext cx="609600" cy="609600"/>
                <a:chOff x="6410062" y="1308780"/>
                <a:chExt cx="609600" cy="609600"/>
              </a:xfrm>
            </p:grpSpPr>
            <p:sp>
              <p:nvSpPr>
                <p:cNvPr id="31" name="椭圆 30">
                  <a:extLst>
                    <a:ext uri="{FF2B5EF4-FFF2-40B4-BE49-F238E27FC236}">
                      <a16:creationId xmlns:a16="http://schemas.microsoft.com/office/drawing/2014/main" id="{E15C2270-99EF-4D22-8D37-5C916CAC32EA}"/>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32" name="文本框 31">
                  <a:extLst>
                    <a:ext uri="{FF2B5EF4-FFF2-40B4-BE49-F238E27FC236}">
                      <a16:creationId xmlns:a16="http://schemas.microsoft.com/office/drawing/2014/main" id="{37FA14BC-676D-45DD-BDC1-2C6A8EE94B2B}"/>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04</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33" name="组合 32">
                <a:extLst>
                  <a:ext uri="{FF2B5EF4-FFF2-40B4-BE49-F238E27FC236}">
                    <a16:creationId xmlns:a16="http://schemas.microsoft.com/office/drawing/2014/main" id="{E860C72C-3D34-4554-AD03-B94E7B4F5C87}"/>
                  </a:ext>
                </a:extLst>
              </p:cNvPr>
              <p:cNvGrpSpPr/>
              <p:nvPr/>
            </p:nvGrpSpPr>
            <p:grpSpPr>
              <a:xfrm>
                <a:off x="5948231" y="4849374"/>
                <a:ext cx="609600" cy="609600"/>
                <a:chOff x="6410062" y="1308780"/>
                <a:chExt cx="609600" cy="609600"/>
              </a:xfrm>
            </p:grpSpPr>
            <p:sp>
              <p:nvSpPr>
                <p:cNvPr id="34" name="椭圆 33">
                  <a:extLst>
                    <a:ext uri="{FF2B5EF4-FFF2-40B4-BE49-F238E27FC236}">
                      <a16:creationId xmlns:a16="http://schemas.microsoft.com/office/drawing/2014/main" id="{005C6A20-EBDC-471E-946C-3ECE7DE5F405}"/>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35" name="文本框 34">
                  <a:extLst>
                    <a:ext uri="{FF2B5EF4-FFF2-40B4-BE49-F238E27FC236}">
                      <a16:creationId xmlns:a16="http://schemas.microsoft.com/office/drawing/2014/main" id="{1B025093-6D0F-4D75-B05F-2E07B6A19B57}"/>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06</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36" name="组合 35">
                <a:extLst>
                  <a:ext uri="{FF2B5EF4-FFF2-40B4-BE49-F238E27FC236}">
                    <a16:creationId xmlns:a16="http://schemas.microsoft.com/office/drawing/2014/main" id="{EDFECFA9-5F9D-4670-9476-4C2D3B930A68}"/>
                  </a:ext>
                </a:extLst>
              </p:cNvPr>
              <p:cNvGrpSpPr/>
              <p:nvPr/>
            </p:nvGrpSpPr>
            <p:grpSpPr>
              <a:xfrm>
                <a:off x="5948231" y="4141256"/>
                <a:ext cx="609600" cy="609600"/>
                <a:chOff x="6410062" y="1308780"/>
                <a:chExt cx="609600" cy="609600"/>
              </a:xfrm>
            </p:grpSpPr>
            <p:sp>
              <p:nvSpPr>
                <p:cNvPr id="37" name="椭圆 36">
                  <a:extLst>
                    <a:ext uri="{FF2B5EF4-FFF2-40B4-BE49-F238E27FC236}">
                      <a16:creationId xmlns:a16="http://schemas.microsoft.com/office/drawing/2014/main" id="{1A38681C-B730-402A-BDDE-96FBEC4A05E3}"/>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38" name="文本框 37">
                  <a:extLst>
                    <a:ext uri="{FF2B5EF4-FFF2-40B4-BE49-F238E27FC236}">
                      <a16:creationId xmlns:a16="http://schemas.microsoft.com/office/drawing/2014/main" id="{821A147B-52A0-4B4C-AE54-FE0AE489CF1F}"/>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05</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nvGrpSpPr>
              <p:cNvPr id="39" name="组合 38">
                <a:extLst>
                  <a:ext uri="{FF2B5EF4-FFF2-40B4-BE49-F238E27FC236}">
                    <a16:creationId xmlns:a16="http://schemas.microsoft.com/office/drawing/2014/main" id="{876E4CD5-E2D9-4BD4-9E36-1210863849BF}"/>
                  </a:ext>
                </a:extLst>
              </p:cNvPr>
              <p:cNvGrpSpPr/>
              <p:nvPr/>
            </p:nvGrpSpPr>
            <p:grpSpPr>
              <a:xfrm>
                <a:off x="5948231" y="2725018"/>
                <a:ext cx="609600" cy="609600"/>
                <a:chOff x="6410062" y="1308780"/>
                <a:chExt cx="609600" cy="609600"/>
              </a:xfrm>
            </p:grpSpPr>
            <p:sp>
              <p:nvSpPr>
                <p:cNvPr id="40" name="椭圆 39">
                  <a:extLst>
                    <a:ext uri="{FF2B5EF4-FFF2-40B4-BE49-F238E27FC236}">
                      <a16:creationId xmlns:a16="http://schemas.microsoft.com/office/drawing/2014/main" id="{57A9C7E6-2365-46CB-AA08-CC05C6897F22}"/>
                    </a:ext>
                  </a:extLst>
                </p:cNvPr>
                <p:cNvSpPr/>
                <p:nvPr/>
              </p:nvSpPr>
              <p:spPr>
                <a:xfrm>
                  <a:off x="6410062" y="1308780"/>
                  <a:ext cx="609600" cy="609600"/>
                </a:xfrm>
                <a:prstGeom prst="ellipse">
                  <a:avLst/>
                </a:prstGeom>
                <a:gradFill>
                  <a:gsLst>
                    <a:gs pos="0">
                      <a:srgbClr val="FDE022"/>
                    </a:gs>
                    <a:gs pos="71000">
                      <a:srgbClr val="DF8725"/>
                    </a:gs>
                  </a:gsLst>
                  <a:lin ang="12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latin typeface="微软雅黑" panose="020B0503020204020204" pitchFamily="34" charset="-122"/>
                    <a:ea typeface="微软雅黑" panose="020B0503020204020204" pitchFamily="34" charset="-122"/>
                    <a:sym typeface="+mn-lt"/>
                  </a:endParaRPr>
                </a:p>
              </p:txBody>
            </p:sp>
            <p:sp>
              <p:nvSpPr>
                <p:cNvPr id="41" name="文本框 40">
                  <a:extLst>
                    <a:ext uri="{FF2B5EF4-FFF2-40B4-BE49-F238E27FC236}">
                      <a16:creationId xmlns:a16="http://schemas.microsoft.com/office/drawing/2014/main" id="{41A908B2-9652-4425-9015-315A5CA4B38A}"/>
                    </a:ext>
                  </a:extLst>
                </p:cNvPr>
                <p:cNvSpPr txBox="1"/>
                <p:nvPr/>
              </p:nvSpPr>
              <p:spPr>
                <a:xfrm>
                  <a:off x="6469016" y="1413825"/>
                  <a:ext cx="495649" cy="400110"/>
                </a:xfrm>
                <a:prstGeom prst="rect">
                  <a:avLst/>
                </a:prstGeom>
                <a:noFill/>
              </p:spPr>
              <p:txBody>
                <a:bodyPr wrap="none" rtlCol="0">
                  <a:spAutoFit/>
                </a:bodyPr>
                <a:lstStyle/>
                <a:p>
                  <a:pPr defTabSz="1219170"/>
                  <a:r>
                    <a:rPr lang="en-US" altLang="zh-CN" sz="2000">
                      <a:solidFill>
                        <a:schemeClr val="bg1"/>
                      </a:solidFill>
                      <a:latin typeface="思源宋体 CN Heavy" panose="02020900000000000000" pitchFamily="18" charset="-122"/>
                      <a:ea typeface="思源宋体 CN Heavy" panose="02020900000000000000" pitchFamily="18" charset="-122"/>
                      <a:cs typeface="+mn-ea"/>
                      <a:sym typeface="+mn-lt"/>
                    </a:rPr>
                    <a:t>03</a:t>
                  </a:r>
                  <a:endParaRPr lang="zh-CN" altLang="en-US" sz="2000" dirty="0">
                    <a:solidFill>
                      <a:schemeClr val="bg1"/>
                    </a:solidFill>
                    <a:latin typeface="思源宋体 CN Heavy" panose="02020900000000000000" pitchFamily="18" charset="-122"/>
                    <a:ea typeface="思源宋体 CN Heavy" panose="02020900000000000000" pitchFamily="18" charset="-122"/>
                    <a:cs typeface="+mn-ea"/>
                    <a:sym typeface="+mn-lt"/>
                  </a:endParaRPr>
                </a:p>
              </p:txBody>
            </p:sp>
          </p:grpSp>
        </p:grpSp>
      </p:gr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750"/>
                                        <p:tgtEl>
                                          <p:spTgt spid="50"/>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30" y="2186252"/>
            <a:ext cx="50763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工伤责任主体</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05</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2175939117"/>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356D080-4C54-4956-9C2F-842EAA74706A}"/>
              </a:ext>
            </a:extLst>
          </p:cNvPr>
          <p:cNvGrpSpPr/>
          <p:nvPr/>
        </p:nvGrpSpPr>
        <p:grpSpPr>
          <a:xfrm>
            <a:off x="1131528" y="1101928"/>
            <a:ext cx="5870120" cy="2905284"/>
            <a:chOff x="1131528" y="1101928"/>
            <a:chExt cx="5870120" cy="2905284"/>
          </a:xfrm>
        </p:grpSpPr>
        <p:grpSp>
          <p:nvGrpSpPr>
            <p:cNvPr id="16" name="组合 15">
              <a:extLst>
                <a:ext uri="{FF2B5EF4-FFF2-40B4-BE49-F238E27FC236}">
                  <a16:creationId xmlns:a16="http://schemas.microsoft.com/office/drawing/2014/main" id="{A700C1E7-90C4-4DD4-8235-35AAF1595A59}"/>
                </a:ext>
              </a:extLst>
            </p:cNvPr>
            <p:cNvGrpSpPr/>
            <p:nvPr/>
          </p:nvGrpSpPr>
          <p:grpSpPr>
            <a:xfrm>
              <a:off x="1131528" y="1101928"/>
              <a:ext cx="5870120" cy="2905284"/>
              <a:chOff x="1092200" y="1101928"/>
              <a:chExt cx="5870120" cy="2905284"/>
            </a:xfrm>
          </p:grpSpPr>
          <p:sp>
            <p:nvSpPr>
              <p:cNvPr id="12" name="椭圆 11">
                <a:extLst>
                  <a:ext uri="{FF2B5EF4-FFF2-40B4-BE49-F238E27FC236}">
                    <a16:creationId xmlns:a16="http://schemas.microsoft.com/office/drawing/2014/main" id="{BE7F3D71-3543-4619-B151-A35843619C86}"/>
                  </a:ext>
                </a:extLst>
              </p:cNvPr>
              <p:cNvSpPr/>
              <p:nvPr/>
            </p:nvSpPr>
            <p:spPr>
              <a:xfrm>
                <a:off x="1092200" y="1101928"/>
                <a:ext cx="447220" cy="4472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7FF18711-AEB3-4574-B3D8-E96CA419EE31}"/>
                  </a:ext>
                </a:extLst>
              </p:cNvPr>
              <p:cNvSpPr/>
              <p:nvPr/>
            </p:nvSpPr>
            <p:spPr>
              <a:xfrm>
                <a:off x="1092200" y="3559992"/>
                <a:ext cx="447220" cy="4472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椭圆 13">
                <a:extLst>
                  <a:ext uri="{FF2B5EF4-FFF2-40B4-BE49-F238E27FC236}">
                    <a16:creationId xmlns:a16="http://schemas.microsoft.com/office/drawing/2014/main" id="{02ED370C-902D-43B0-AA7D-E1FE9A1B1A4C}"/>
                  </a:ext>
                </a:extLst>
              </p:cNvPr>
              <p:cNvSpPr/>
              <p:nvPr/>
            </p:nvSpPr>
            <p:spPr>
              <a:xfrm>
                <a:off x="6515100" y="1101928"/>
                <a:ext cx="447220" cy="4472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椭圆 14">
                <a:extLst>
                  <a:ext uri="{FF2B5EF4-FFF2-40B4-BE49-F238E27FC236}">
                    <a16:creationId xmlns:a16="http://schemas.microsoft.com/office/drawing/2014/main" id="{240AEE1A-37EC-482F-BCE5-DC2E6F2CFC0D}"/>
                  </a:ext>
                </a:extLst>
              </p:cNvPr>
              <p:cNvSpPr/>
              <p:nvPr/>
            </p:nvSpPr>
            <p:spPr>
              <a:xfrm>
                <a:off x="6515100" y="1938080"/>
                <a:ext cx="447220" cy="4472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1" name="矩形: 圆角 10">
              <a:extLst>
                <a:ext uri="{FF2B5EF4-FFF2-40B4-BE49-F238E27FC236}">
                  <a16:creationId xmlns:a16="http://schemas.microsoft.com/office/drawing/2014/main" id="{9A371A9C-C9A0-46F4-9BAC-5D0CBB72B3EE}"/>
                </a:ext>
              </a:extLst>
            </p:cNvPr>
            <p:cNvSpPr/>
            <p:nvPr/>
          </p:nvSpPr>
          <p:spPr>
            <a:xfrm rot="5400000">
              <a:off x="5209039" y="2606289"/>
              <a:ext cx="2160000" cy="457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a16="http://schemas.microsoft.com/office/drawing/2014/main" id="{34055880-DB48-439A-A3CD-CF3F0D59F265}"/>
              </a:ext>
            </a:extLst>
          </p:cNvPr>
          <p:cNvGrpSpPr/>
          <p:nvPr/>
        </p:nvGrpSpPr>
        <p:grpSpPr>
          <a:xfrm>
            <a:off x="847725" y="5507683"/>
            <a:ext cx="1549400" cy="479224"/>
            <a:chOff x="1092200" y="1408081"/>
            <a:chExt cx="1549400" cy="677134"/>
          </a:xfrm>
        </p:grpSpPr>
        <p:sp>
          <p:nvSpPr>
            <p:cNvPr id="9" name="矩形: 圆角 8">
              <a:extLst>
                <a:ext uri="{FF2B5EF4-FFF2-40B4-BE49-F238E27FC236}">
                  <a16:creationId xmlns:a16="http://schemas.microsoft.com/office/drawing/2014/main" id="{624C6DB4-0C1E-4B3D-95A1-035E3362C9C7}"/>
                </a:ext>
              </a:extLst>
            </p:cNvPr>
            <p:cNvSpPr/>
            <p:nvPr/>
          </p:nvSpPr>
          <p:spPr>
            <a:xfrm>
              <a:off x="1092200" y="1415703"/>
              <a:ext cx="15494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806FDBFD-19F6-4088-BCB9-BF1D0295F9CC}"/>
                </a:ext>
              </a:extLst>
            </p:cNvPr>
            <p:cNvSpPr txBox="1"/>
            <p:nvPr/>
          </p:nvSpPr>
          <p:spPr>
            <a:xfrm>
              <a:off x="1498191" y="1408081"/>
              <a:ext cx="1016409" cy="652323"/>
            </a:xfrm>
            <a:prstGeom prst="rect">
              <a:avLst/>
            </a:prstGeom>
            <a:noFill/>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mn-ea"/>
                  <a:sym typeface="+mn-lt"/>
                </a:rPr>
                <a:t>要点：</a:t>
              </a:r>
            </a:p>
          </p:txBody>
        </p:sp>
      </p:grpSp>
      <p:sp>
        <p:nvSpPr>
          <p:cNvPr id="3" name="内容占位符 2"/>
          <p:cNvSpPr>
            <a:spLocks noGrp="1"/>
          </p:cNvSpPr>
          <p:nvPr>
            <p:ph idx="4294967295"/>
          </p:nvPr>
        </p:nvSpPr>
        <p:spPr>
          <a:xfrm>
            <a:off x="0" y="1065213"/>
            <a:ext cx="5248275" cy="3762375"/>
          </a:xfrm>
        </p:spPr>
        <p:txBody>
          <a:bodyPr>
            <a:noAutofit/>
          </a:bodyPr>
          <a:lstStyle/>
          <a:p>
            <a:pPr marL="0" indent="0">
              <a:lnSpc>
                <a:spcPct val="150000"/>
              </a:lnSpc>
              <a:spcBef>
                <a:spcPts val="0"/>
              </a:spcBef>
              <a:buNone/>
            </a:pPr>
            <a:r>
              <a:rPr lang="zh-CN" altLang="en-US" sz="1800" dirty="0">
                <a:cs typeface="+mn-ea"/>
                <a:sym typeface="+mn-lt"/>
              </a:rPr>
              <a:t>（</a:t>
            </a:r>
            <a:r>
              <a:rPr lang="en-US" sz="1800" dirty="0">
                <a:cs typeface="+mn-ea"/>
                <a:sym typeface="+mn-lt"/>
              </a:rPr>
              <a:t>1</a:t>
            </a:r>
            <a:r>
              <a:rPr lang="zh-CN" altLang="en-US" sz="1800" dirty="0">
                <a:cs typeface="+mn-ea"/>
                <a:sym typeface="+mn-lt"/>
              </a:rPr>
              <a:t>）职工与两个或两个以上单位建立劳动关系的；</a:t>
            </a:r>
          </a:p>
          <a:p>
            <a:pPr marL="0" indent="0">
              <a:lnSpc>
                <a:spcPct val="150000"/>
              </a:lnSpc>
              <a:spcBef>
                <a:spcPts val="0"/>
              </a:spcBef>
              <a:buNone/>
            </a:pPr>
            <a:r>
              <a:rPr lang="zh-CN" altLang="en-US" sz="1800" dirty="0">
                <a:cs typeface="+mn-ea"/>
                <a:sym typeface="+mn-lt"/>
              </a:rPr>
              <a:t>工伤事故发生时，职工为之工作的单位为承担工伤保险责任的单位。</a:t>
            </a:r>
          </a:p>
          <a:p>
            <a:pPr marL="0" indent="0">
              <a:lnSpc>
                <a:spcPct val="150000"/>
              </a:lnSpc>
              <a:spcBef>
                <a:spcPts val="0"/>
              </a:spcBef>
              <a:buNone/>
            </a:pPr>
            <a:r>
              <a:rPr lang="zh-CN" altLang="en-US" sz="1800" dirty="0">
                <a:cs typeface="+mn-ea"/>
                <a:sym typeface="+mn-lt"/>
              </a:rPr>
              <a:t>情形：企业停薪留职人员、未达到法定退休年龄的内退人员、下岗待岗人员、企业经营性停产放长假人员、非全日制劳动者。</a:t>
            </a:r>
          </a:p>
          <a:p>
            <a:pPr marL="0" indent="0">
              <a:lnSpc>
                <a:spcPct val="150000"/>
              </a:lnSpc>
              <a:spcBef>
                <a:spcPts val="0"/>
              </a:spcBef>
              <a:buNone/>
            </a:pPr>
            <a:r>
              <a:rPr lang="zh-CN" altLang="en-US" sz="1800">
                <a:cs typeface="+mn-ea"/>
                <a:sym typeface="+mn-lt"/>
              </a:rPr>
              <a:t>（</a:t>
            </a:r>
            <a:r>
              <a:rPr lang="en-US" sz="1800" dirty="0">
                <a:cs typeface="+mn-ea"/>
                <a:sym typeface="+mn-lt"/>
              </a:rPr>
              <a:t>2</a:t>
            </a:r>
            <a:r>
              <a:rPr lang="zh-CN" altLang="en-US" sz="1800" dirty="0">
                <a:cs typeface="+mn-ea"/>
                <a:sym typeface="+mn-lt"/>
              </a:rPr>
              <a:t>）劳务派遣单位派遣的职工在用工单位工作期间因工伤亡</a:t>
            </a:r>
            <a:r>
              <a:rPr lang="zh-CN" altLang="en-US" sz="1800">
                <a:cs typeface="+mn-ea"/>
                <a:sym typeface="+mn-lt"/>
              </a:rPr>
              <a:t>的；</a:t>
            </a:r>
            <a:r>
              <a:rPr lang="en-US" sz="1800">
                <a:cs typeface="+mn-ea"/>
                <a:sym typeface="+mn-lt"/>
              </a:rPr>
              <a:t>  </a:t>
            </a:r>
            <a:r>
              <a:rPr lang="zh-CN" altLang="en-US" sz="1800" dirty="0">
                <a:cs typeface="+mn-ea"/>
                <a:sym typeface="+mn-lt"/>
              </a:rPr>
              <a:t>派遣单位为承担工伤保险责任的</a:t>
            </a:r>
            <a:r>
              <a:rPr lang="zh-CN" altLang="en-US" sz="1800">
                <a:cs typeface="+mn-ea"/>
                <a:sym typeface="+mn-lt"/>
              </a:rPr>
              <a:t>单位。</a:t>
            </a:r>
            <a:endParaRPr lang="zh-CN" altLang="en-US" sz="1800" dirty="0">
              <a:cs typeface="+mn-ea"/>
              <a:sym typeface="+mn-lt"/>
            </a:endParaRPr>
          </a:p>
        </p:txBody>
      </p:sp>
      <p:sp>
        <p:nvSpPr>
          <p:cNvPr id="6" name="文本框 5">
            <a:extLst>
              <a:ext uri="{FF2B5EF4-FFF2-40B4-BE49-F238E27FC236}">
                <a16:creationId xmlns:a16="http://schemas.microsoft.com/office/drawing/2014/main" id="{202264AB-B4B4-4FD1-83DA-5B254F1E2C80}"/>
              </a:ext>
            </a:extLst>
          </p:cNvPr>
          <p:cNvSpPr txBox="1"/>
          <p:nvPr/>
        </p:nvSpPr>
        <p:spPr>
          <a:xfrm>
            <a:off x="1000125" y="281285"/>
            <a:ext cx="611505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五、工伤保险责任主体</a:t>
            </a:r>
          </a:p>
        </p:txBody>
      </p:sp>
      <p:sp>
        <p:nvSpPr>
          <p:cNvPr id="5" name="文本框 4">
            <a:extLst>
              <a:ext uri="{FF2B5EF4-FFF2-40B4-BE49-F238E27FC236}">
                <a16:creationId xmlns:a16="http://schemas.microsoft.com/office/drawing/2014/main" id="{5CE71110-7AEF-48CC-8642-2817969BA277}"/>
              </a:ext>
            </a:extLst>
          </p:cNvPr>
          <p:cNvSpPr txBox="1"/>
          <p:nvPr/>
        </p:nvSpPr>
        <p:spPr>
          <a:xfrm>
            <a:off x="6375400" y="1064567"/>
            <a:ext cx="4816475" cy="3365024"/>
          </a:xfrm>
          <a:prstGeom prst="rect">
            <a:avLst/>
          </a:prstGeom>
          <a:noFill/>
        </p:spPr>
        <p:txBody>
          <a:bodyPr wrap="square">
            <a:spAutoFit/>
          </a:bodyPr>
          <a:lstStyle/>
          <a:p>
            <a:pPr>
              <a:lnSpc>
                <a:spcPct val="150000"/>
              </a:lnSpc>
              <a:spcBef>
                <a:spcPts val="0"/>
              </a:spcBef>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3</a:t>
            </a:r>
            <a:r>
              <a:rPr lang="zh-CN" altLang="en-US" sz="1800">
                <a:latin typeface="微软雅黑" panose="020B0503020204020204" pitchFamily="34" charset="-122"/>
                <a:ea typeface="微软雅黑" panose="020B0503020204020204" pitchFamily="34" charset="-122"/>
                <a:cs typeface="+mn-ea"/>
                <a:sym typeface="+mn-lt"/>
              </a:rPr>
              <a:t>）单位指派到其他单位工作的职工因工伤亡的；</a:t>
            </a:r>
            <a:r>
              <a:rPr lang="en-US" altLang="zh-CN" sz="1800">
                <a:latin typeface="微软雅黑" panose="020B0503020204020204" pitchFamily="34" charset="-122"/>
                <a:ea typeface="微软雅黑" panose="020B0503020204020204" pitchFamily="34" charset="-122"/>
                <a:cs typeface="+mn-ea"/>
                <a:sym typeface="+mn-lt"/>
              </a:rPr>
              <a:t>  </a:t>
            </a:r>
            <a:r>
              <a:rPr lang="zh-CN" altLang="en-US" sz="1800">
                <a:latin typeface="微软雅黑" panose="020B0503020204020204" pitchFamily="34" charset="-122"/>
                <a:ea typeface="微软雅黑" panose="020B0503020204020204" pitchFamily="34" charset="-122"/>
                <a:cs typeface="+mn-ea"/>
                <a:sym typeface="+mn-lt"/>
              </a:rPr>
              <a:t>指派单位为承担工伤保险责任的单位。</a:t>
            </a:r>
            <a:endParaRPr lang="en-US" altLang="zh-CN" sz="1800">
              <a:latin typeface="微软雅黑" panose="020B0503020204020204" pitchFamily="34" charset="-122"/>
              <a:ea typeface="微软雅黑" panose="020B0503020204020204" pitchFamily="34" charset="-122"/>
              <a:cs typeface="+mn-ea"/>
              <a:sym typeface="+mn-lt"/>
            </a:endParaRPr>
          </a:p>
          <a:p>
            <a:pPr>
              <a:lnSpc>
                <a:spcPct val="150000"/>
              </a:lnSpc>
              <a:spcBef>
                <a:spcPts val="0"/>
              </a:spcBef>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4</a:t>
            </a:r>
            <a:r>
              <a:rPr lang="zh-CN" altLang="en-US" sz="1800">
                <a:latin typeface="微软雅黑" panose="020B0503020204020204" pitchFamily="34" charset="-122"/>
                <a:ea typeface="微软雅黑" panose="020B0503020204020204" pitchFamily="34" charset="-122"/>
                <a:cs typeface="+mn-ea"/>
                <a:sym typeface="+mn-lt"/>
              </a:rPr>
              <a:t>）用工单位违反法律、法规规定将承包业务转包给不具备用工主体资格的组织或者自然人，该组织或者自然人聘用的职工从事承包业务时因工伤亡的；用工单位为承担工伤保险责任的单位。</a:t>
            </a:r>
            <a:endParaRPr lang="en-US" altLang="zh-CN" sz="1800">
              <a:solidFill>
                <a:srgbClr val="0070C0"/>
              </a:solidFill>
              <a:latin typeface="微软雅黑" panose="020B0503020204020204" pitchFamily="34" charset="-122"/>
              <a:ea typeface="微软雅黑" panose="020B0503020204020204" pitchFamily="34" charset="-122"/>
              <a:cs typeface="+mn-ea"/>
              <a:sym typeface="+mn-lt"/>
            </a:endParaRPr>
          </a:p>
          <a:p>
            <a:pPr>
              <a:lnSpc>
                <a:spcPct val="150000"/>
              </a:lnSpc>
              <a:spcBef>
                <a:spcPts val="0"/>
              </a:spcBef>
            </a:pPr>
            <a:endParaRPr lang="zh-CN" altLang="en-US" sz="1800" dirty="0">
              <a:latin typeface="微软雅黑" panose="020B0503020204020204" pitchFamily="34" charset="-122"/>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90974BF7-C2AC-4C77-AB0F-E515A2B8636E}"/>
              </a:ext>
            </a:extLst>
          </p:cNvPr>
          <p:cNvSpPr txBox="1"/>
          <p:nvPr/>
        </p:nvSpPr>
        <p:spPr>
          <a:xfrm>
            <a:off x="2270125" y="5148705"/>
            <a:ext cx="8489950" cy="1289456"/>
          </a:xfrm>
          <a:prstGeom prst="rect">
            <a:avLst/>
          </a:prstGeom>
          <a:solidFill>
            <a:schemeClr val="bg1"/>
          </a:solidFill>
          <a:ln>
            <a:solidFill>
              <a:schemeClr val="accent1"/>
            </a:solidFill>
          </a:ln>
        </p:spPr>
        <p:txBody>
          <a:bodyPr wrap="square">
            <a:spAutoFit/>
          </a:bodyPr>
          <a:lstStyle/>
          <a:p>
            <a:pPr>
              <a:lnSpc>
                <a:spcPct val="150000"/>
              </a:lnSpc>
              <a:spcBef>
                <a:spcPts val="0"/>
              </a:spcBef>
            </a:pPr>
            <a:r>
              <a:rPr lang="zh-CN" altLang="en-US" sz="1800">
                <a:latin typeface="微软雅黑" panose="020B0503020204020204" pitchFamily="34" charset="-122"/>
                <a:ea typeface="微软雅黑" panose="020B0503020204020204" pitchFamily="34" charset="-122"/>
                <a:cs typeface="+mn-ea"/>
                <a:sym typeface="+mn-lt"/>
              </a:rPr>
              <a:t>①此类工伤人员仅限于不具备用工主体资质的单位或自然人聘用的人员；</a:t>
            </a:r>
          </a:p>
          <a:p>
            <a:pPr>
              <a:lnSpc>
                <a:spcPct val="150000"/>
              </a:lnSpc>
              <a:spcBef>
                <a:spcPts val="0"/>
              </a:spcBef>
            </a:pPr>
            <a:r>
              <a:rPr lang="zh-CN" altLang="en-US" sz="1800">
                <a:latin typeface="微软雅黑" panose="020B0503020204020204" pitchFamily="34" charset="-122"/>
                <a:ea typeface="微软雅黑" panose="020B0503020204020204" pitchFamily="34" charset="-122"/>
                <a:cs typeface="+mn-ea"/>
                <a:sym typeface="+mn-lt"/>
              </a:rPr>
              <a:t>②关于当中劳动关系的认定：不予直接认定受伤职工和用工单位存在劳动关系；</a:t>
            </a:r>
          </a:p>
          <a:p>
            <a:pPr>
              <a:lnSpc>
                <a:spcPct val="150000"/>
              </a:lnSpc>
              <a:spcBef>
                <a:spcPts val="0"/>
              </a:spcBef>
            </a:pPr>
            <a:r>
              <a:rPr lang="zh-CN" altLang="en-US" sz="1800">
                <a:latin typeface="微软雅黑" panose="020B0503020204020204" pitchFamily="34" charset="-122"/>
                <a:ea typeface="微软雅黑" panose="020B0503020204020204" pitchFamily="34" charset="-122"/>
                <a:cs typeface="+mn-ea"/>
                <a:sym typeface="+mn-lt"/>
              </a:rPr>
              <a:t>③关于赔偿责任的承担：保留追偿权。</a:t>
            </a: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61454766"/>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750"/>
                                        <p:tgtEl>
                                          <p:spTgt spid="3">
                                            <p:txEl>
                                              <p:pRg st="0" end="0"/>
                                            </p:txEl>
                                          </p:spTgt>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750"/>
                                        <p:tgtEl>
                                          <p:spTgt spid="3">
                                            <p:txEl>
                                              <p:pRg st="1" end="1"/>
                                            </p:txEl>
                                          </p:spTgt>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750"/>
                                        <p:tgtEl>
                                          <p:spTgt spid="3">
                                            <p:txEl>
                                              <p:pRg st="2" end="2"/>
                                            </p:txEl>
                                          </p:spTgt>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750"/>
                                        <p:tgtEl>
                                          <p:spTgt spid="3">
                                            <p:txEl>
                                              <p:pRg st="3" end="3"/>
                                            </p:txEl>
                                          </p:spTgt>
                                        </p:tgtEl>
                                      </p:cBhvr>
                                    </p:animEffect>
                                  </p:childTnLst>
                                </p:cTn>
                              </p:par>
                            </p:childTnLst>
                          </p:cTn>
                        </p:par>
                        <p:par>
                          <p:cTn id="20" fill="hold">
                            <p:stCondLst>
                              <p:cond delay="3000"/>
                            </p:stCondLst>
                            <p:childTnLst>
                              <p:par>
                                <p:cTn id="21" presetID="16" presetClass="entr" presetSubtype="37"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750"/>
                                        <p:tgtEl>
                                          <p:spTgt spid="2"/>
                                        </p:tgtEl>
                                      </p:cBhvr>
                                    </p:animEffect>
                                  </p:childTnLst>
                                </p:cTn>
                              </p:par>
                            </p:childTnLst>
                          </p:cTn>
                        </p:par>
                        <p:par>
                          <p:cTn id="28" fill="hold">
                            <p:stCondLst>
                              <p:cond delay="4500"/>
                            </p:stCondLst>
                            <p:childTnLst>
                              <p:par>
                                <p:cTn id="29" presetID="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750" fill="hold"/>
                                        <p:tgtEl>
                                          <p:spTgt spid="8"/>
                                        </p:tgtEl>
                                        <p:attrNameLst>
                                          <p:attrName>ppt_x</p:attrName>
                                        </p:attrNameLst>
                                      </p:cBhvr>
                                      <p:tavLst>
                                        <p:tav tm="0">
                                          <p:val>
                                            <p:strVal val="0-#ppt_w/2"/>
                                          </p:val>
                                        </p:tav>
                                        <p:tav tm="100000">
                                          <p:val>
                                            <p:strVal val="#ppt_x"/>
                                          </p:val>
                                        </p:tav>
                                      </p:tavLst>
                                    </p:anim>
                                    <p:anim calcmode="lin" valueType="num">
                                      <p:cBhvr additive="base">
                                        <p:cTn id="32" dur="75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525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31E89C33-E3C3-4708-956E-F41FFB28BE04}"/>
              </a:ext>
            </a:extLst>
          </p:cNvPr>
          <p:cNvSpPr/>
          <p:nvPr/>
        </p:nvSpPr>
        <p:spPr>
          <a:xfrm>
            <a:off x="1166351" y="2095396"/>
            <a:ext cx="447220" cy="44722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内容占位符 2"/>
          <p:cNvSpPr>
            <a:spLocks noGrp="1"/>
          </p:cNvSpPr>
          <p:nvPr>
            <p:ph idx="4294967295"/>
          </p:nvPr>
        </p:nvSpPr>
        <p:spPr>
          <a:xfrm>
            <a:off x="0" y="2033588"/>
            <a:ext cx="5643563" cy="6034087"/>
          </a:xfrm>
        </p:spPr>
        <p:txBody>
          <a:bodyPr>
            <a:normAutofit/>
          </a:bodyPr>
          <a:lstStyle/>
          <a:p>
            <a:pPr marL="0" indent="0">
              <a:lnSpc>
                <a:spcPct val="150000"/>
              </a:lnSpc>
              <a:spcBef>
                <a:spcPts val="0"/>
              </a:spcBef>
              <a:buNone/>
            </a:pPr>
            <a:r>
              <a:rPr lang="zh-CN" altLang="en-US" sz="1800">
                <a:cs typeface="+mn-ea"/>
                <a:sym typeface="+mn-lt"/>
              </a:rPr>
              <a:t>（</a:t>
            </a:r>
            <a:r>
              <a:rPr lang="en-US" altLang="zh-CN" sz="1800" dirty="0">
                <a:cs typeface="+mn-ea"/>
                <a:sym typeface="+mn-lt"/>
              </a:rPr>
              <a:t>5</a:t>
            </a:r>
            <a:r>
              <a:rPr lang="zh-CN" altLang="en-US" sz="1800" dirty="0">
                <a:cs typeface="+mn-ea"/>
                <a:sym typeface="+mn-lt"/>
              </a:rPr>
              <a:t>）个人挂靠其他单位对外经营，其聘用的人员因工伤亡的；被挂靠单位为承担工伤保险责任的单位。</a:t>
            </a:r>
            <a:endParaRPr lang="en-US" altLang="zh-CN" sz="1800" dirty="0">
              <a:cs typeface="+mn-ea"/>
              <a:sym typeface="+mn-lt"/>
            </a:endParaRPr>
          </a:p>
          <a:p>
            <a:pPr marL="0" indent="0">
              <a:lnSpc>
                <a:spcPct val="160000"/>
              </a:lnSpc>
              <a:spcBef>
                <a:spcPts val="0"/>
              </a:spcBef>
              <a:buNone/>
            </a:pPr>
            <a:endParaRPr lang="en-US" altLang="zh-CN" sz="1800">
              <a:cs typeface="+mn-ea"/>
              <a:sym typeface="+mn-lt"/>
            </a:endParaRPr>
          </a:p>
          <a:p>
            <a:pPr marL="0" indent="0">
              <a:lnSpc>
                <a:spcPct val="160000"/>
              </a:lnSpc>
              <a:spcBef>
                <a:spcPts val="0"/>
              </a:spcBef>
              <a:buNone/>
            </a:pPr>
            <a:endParaRPr lang="zh-CN" altLang="en-US" sz="1800" dirty="0">
              <a:cs typeface="+mn-ea"/>
              <a:sym typeface="+mn-lt"/>
            </a:endParaRPr>
          </a:p>
          <a:p>
            <a:pPr marL="0" indent="0">
              <a:lnSpc>
                <a:spcPct val="160000"/>
              </a:lnSpc>
              <a:spcBef>
                <a:spcPts val="0"/>
              </a:spcBef>
              <a:buNone/>
            </a:pPr>
            <a:r>
              <a:rPr lang="zh-CN" altLang="en-US" sz="1800" dirty="0">
                <a:cs typeface="+mn-ea"/>
                <a:sym typeface="+mn-lt"/>
              </a:rPr>
              <a:t>①此情形仅限于个人挂靠；</a:t>
            </a:r>
            <a:r>
              <a:rPr lang="en-US" altLang="en-US" sz="1800" dirty="0">
                <a:cs typeface="+mn-ea"/>
                <a:sym typeface="+mn-lt"/>
              </a:rPr>
              <a:t>         </a:t>
            </a:r>
          </a:p>
          <a:p>
            <a:pPr marL="0" indent="0">
              <a:lnSpc>
                <a:spcPct val="160000"/>
              </a:lnSpc>
              <a:spcBef>
                <a:spcPts val="0"/>
              </a:spcBef>
              <a:buNone/>
            </a:pPr>
            <a:r>
              <a:rPr lang="zh-CN" altLang="en-US" sz="1800" dirty="0">
                <a:cs typeface="+mn-ea"/>
                <a:sym typeface="+mn-lt"/>
              </a:rPr>
              <a:t>②受伤人员仅限于挂靠人聘用的人员，不包含挂靠人；</a:t>
            </a:r>
            <a:r>
              <a:rPr lang="en-US" altLang="en-US" sz="1800" dirty="0">
                <a:cs typeface="+mn-ea"/>
                <a:sym typeface="+mn-lt"/>
              </a:rPr>
              <a:t>        </a:t>
            </a:r>
          </a:p>
          <a:p>
            <a:pPr marL="0" indent="0">
              <a:lnSpc>
                <a:spcPct val="160000"/>
              </a:lnSpc>
              <a:spcBef>
                <a:spcPts val="0"/>
              </a:spcBef>
              <a:buNone/>
            </a:pPr>
            <a:r>
              <a:rPr lang="zh-CN" altLang="en-US" sz="1800" dirty="0">
                <a:cs typeface="+mn-ea"/>
                <a:sym typeface="+mn-lt"/>
              </a:rPr>
              <a:t>③关于赔偿责任的承担：保留追偿权。</a:t>
            </a:r>
          </a:p>
          <a:p>
            <a:pPr marL="0" indent="0">
              <a:lnSpc>
                <a:spcPct val="150000"/>
              </a:lnSpc>
              <a:spcBef>
                <a:spcPts val="0"/>
              </a:spcBef>
              <a:buNone/>
            </a:pPr>
            <a:endParaRPr lang="zh-CN" altLang="en-US" sz="1800" dirty="0">
              <a:cs typeface="+mn-ea"/>
              <a:sym typeface="+mn-lt"/>
            </a:endParaRPr>
          </a:p>
        </p:txBody>
      </p:sp>
      <p:sp>
        <p:nvSpPr>
          <p:cNvPr id="4" name="文本框 3">
            <a:extLst>
              <a:ext uri="{FF2B5EF4-FFF2-40B4-BE49-F238E27FC236}">
                <a16:creationId xmlns:a16="http://schemas.microsoft.com/office/drawing/2014/main" id="{42E69BF3-7C37-4D76-9775-83BE75B5CE58}"/>
              </a:ext>
            </a:extLst>
          </p:cNvPr>
          <p:cNvSpPr txBox="1"/>
          <p:nvPr/>
        </p:nvSpPr>
        <p:spPr>
          <a:xfrm>
            <a:off x="1000125" y="281285"/>
            <a:ext cx="611505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五、工伤保险责任主体</a:t>
            </a:r>
          </a:p>
        </p:txBody>
      </p:sp>
      <p:sp>
        <p:nvSpPr>
          <p:cNvPr id="6" name="文本框 5">
            <a:extLst>
              <a:ext uri="{FF2B5EF4-FFF2-40B4-BE49-F238E27FC236}">
                <a16:creationId xmlns:a16="http://schemas.microsoft.com/office/drawing/2014/main" id="{F835D695-7C1E-44DC-8EE1-4C94A4517AB0}"/>
              </a:ext>
            </a:extLst>
          </p:cNvPr>
          <p:cNvSpPr txBox="1"/>
          <p:nvPr/>
        </p:nvSpPr>
        <p:spPr>
          <a:xfrm>
            <a:off x="1000124" y="624129"/>
            <a:ext cx="10356134" cy="1289456"/>
          </a:xfrm>
          <a:prstGeom prst="rect">
            <a:avLst/>
          </a:prstGeom>
          <a:noFill/>
        </p:spPr>
        <p:txBody>
          <a:bodyPr wrap="square">
            <a:spAutoFit/>
          </a:bodyPr>
          <a:lstStyle/>
          <a:p>
            <a:pPr marL="0" indent="0">
              <a:lnSpc>
                <a:spcPct val="150000"/>
              </a:lnSpc>
              <a:spcBef>
                <a:spcPts val="0"/>
              </a:spcBef>
              <a:buNone/>
            </a:pPr>
            <a:endParaRPr lang="en-US" altLang="zh-CN" sz="1800">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None/>
            </a:pP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劳动合同法</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第九十四条：个人承包经营违反本法规定招用劳动者，给劳动者造成损害的，发包的组织与个人承包经营者承担连带赔偿责任。</a:t>
            </a:r>
            <a:endParaRPr lang="en-US" altLang="zh-CN" sz="1800" dirty="0">
              <a:latin typeface="微软雅黑" panose="020B0503020204020204" pitchFamily="34" charset="-122"/>
              <a:ea typeface="微软雅黑" panose="020B0503020204020204" pitchFamily="34" charset="-122"/>
              <a:cs typeface="+mn-ea"/>
              <a:sym typeface="+mn-lt"/>
            </a:endParaRPr>
          </a:p>
        </p:txBody>
      </p:sp>
      <p:grpSp>
        <p:nvGrpSpPr>
          <p:cNvPr id="7" name="组合 6">
            <a:extLst>
              <a:ext uri="{FF2B5EF4-FFF2-40B4-BE49-F238E27FC236}">
                <a16:creationId xmlns:a16="http://schemas.microsoft.com/office/drawing/2014/main" id="{7013E8C9-6F4F-4433-BB32-7B48F2F10513}"/>
              </a:ext>
            </a:extLst>
          </p:cNvPr>
          <p:cNvGrpSpPr/>
          <p:nvPr/>
        </p:nvGrpSpPr>
        <p:grpSpPr>
          <a:xfrm>
            <a:off x="1092200" y="3385137"/>
            <a:ext cx="1549400" cy="479224"/>
            <a:chOff x="1092200" y="1408081"/>
            <a:chExt cx="1549400" cy="677134"/>
          </a:xfrm>
        </p:grpSpPr>
        <p:sp>
          <p:nvSpPr>
            <p:cNvPr id="8" name="矩形: 圆角 7">
              <a:extLst>
                <a:ext uri="{FF2B5EF4-FFF2-40B4-BE49-F238E27FC236}">
                  <a16:creationId xmlns:a16="http://schemas.microsoft.com/office/drawing/2014/main" id="{EC2774C2-7B95-47BE-BF48-28FDA2939924}"/>
                </a:ext>
              </a:extLst>
            </p:cNvPr>
            <p:cNvSpPr/>
            <p:nvPr/>
          </p:nvSpPr>
          <p:spPr>
            <a:xfrm>
              <a:off x="1092200" y="1415703"/>
              <a:ext cx="15494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D7CDF4AC-49FA-4D18-A939-457864144B2A}"/>
                </a:ext>
              </a:extLst>
            </p:cNvPr>
            <p:cNvSpPr txBox="1"/>
            <p:nvPr/>
          </p:nvSpPr>
          <p:spPr>
            <a:xfrm>
              <a:off x="1498191" y="1408081"/>
              <a:ext cx="1016409" cy="652323"/>
            </a:xfrm>
            <a:prstGeom prst="rect">
              <a:avLst/>
            </a:prstGeom>
            <a:noFill/>
          </p:spPr>
          <p:txBody>
            <a:bodyPr wrap="square" rtlCol="0">
              <a:spAutoFit/>
            </a:bodyPr>
            <a:lstStyle/>
            <a:p>
              <a:r>
                <a:rPr lang="zh-CN" altLang="en-US" sz="2400" b="1">
                  <a:latin typeface="微软雅黑" panose="020B0503020204020204" pitchFamily="34" charset="-122"/>
                  <a:ea typeface="微软雅黑" panose="020B0503020204020204" pitchFamily="34" charset="-122"/>
                  <a:cs typeface="+mn-ea"/>
                  <a:sym typeface="+mn-lt"/>
                </a:rPr>
                <a:t>要点：</a:t>
              </a:r>
            </a:p>
          </p:txBody>
        </p:sp>
      </p:grpSp>
      <p:pic>
        <p:nvPicPr>
          <p:cNvPr id="11" name="图片 10" descr="图示&#10;&#10;描述已自动生成">
            <a:extLst>
              <a:ext uri="{FF2B5EF4-FFF2-40B4-BE49-F238E27FC236}">
                <a16:creationId xmlns:a16="http://schemas.microsoft.com/office/drawing/2014/main" id="{A1DF4D23-00CF-4742-A0E3-516658286B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78936" y="1591350"/>
            <a:ext cx="6583313" cy="5266650"/>
          </a:xfrm>
          <a:prstGeom prst="rect">
            <a:avLst/>
          </a:prstGeom>
        </p:spPr>
      </p:pic>
    </p:spTree>
    <p:extLst>
      <p:ext uri="{BB962C8B-B14F-4D97-AF65-F5344CB8AC3E}">
        <p14:creationId xmlns:p14="http://schemas.microsoft.com/office/powerpoint/2010/main" val="385772013"/>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750"/>
                                        <p:tgtEl>
                                          <p:spTgt spid="3">
                                            <p:txEl>
                                              <p:pRg st="0" end="0"/>
                                            </p:txEl>
                                          </p:spTgt>
                                        </p:tgtEl>
                                      </p:cBhvr>
                                    </p:animEffect>
                                    <p:anim calcmode="lin" valueType="num">
                                      <p:cBhvr>
                                        <p:cTn id="14"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anim calcmode="lin" valueType="num">
                                      <p:cBhvr>
                                        <p:cTn id="20"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750"/>
                                        <p:tgtEl>
                                          <p:spTgt spid="3">
                                            <p:txEl>
                                              <p:pRg st="4" end="4"/>
                                            </p:txEl>
                                          </p:spTgt>
                                        </p:tgtEl>
                                      </p:cBhvr>
                                    </p:animEffect>
                                    <p:anim calcmode="lin" valueType="num">
                                      <p:cBhvr>
                                        <p:cTn id="26"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750"/>
                                        <p:tgtEl>
                                          <p:spTgt spid="3">
                                            <p:txEl>
                                              <p:pRg st="5" end="5"/>
                                            </p:txEl>
                                          </p:spTgt>
                                        </p:tgtEl>
                                      </p:cBhvr>
                                    </p:animEffect>
                                    <p:anim calcmode="lin" valueType="num">
                                      <p:cBhvr>
                                        <p:cTn id="32" dur="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1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50"/>
                                        <p:tgtEl>
                                          <p:spTgt spid="5"/>
                                        </p:tgtEl>
                                      </p:cBhvr>
                                    </p:animEffect>
                                  </p:childTnLst>
                                </p:cTn>
                              </p:par>
                            </p:childTnLst>
                          </p:cTn>
                        </p:par>
                        <p:par>
                          <p:cTn id="38" fill="hold">
                            <p:stCondLst>
                              <p:cond delay="4500"/>
                            </p:stCondLst>
                            <p:childTnLst>
                              <p:par>
                                <p:cTn id="39" presetID="53" presetClass="entr" presetSubtype="16"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750" fill="hold"/>
                                        <p:tgtEl>
                                          <p:spTgt spid="7"/>
                                        </p:tgtEl>
                                        <p:attrNameLst>
                                          <p:attrName>ppt_w</p:attrName>
                                        </p:attrNameLst>
                                      </p:cBhvr>
                                      <p:tavLst>
                                        <p:tav tm="0">
                                          <p:val>
                                            <p:fltVal val="0"/>
                                          </p:val>
                                        </p:tav>
                                        <p:tav tm="100000">
                                          <p:val>
                                            <p:strVal val="#ppt_w"/>
                                          </p:val>
                                        </p:tav>
                                      </p:tavLst>
                                    </p:anim>
                                    <p:anim calcmode="lin" valueType="num">
                                      <p:cBhvr>
                                        <p:cTn id="42" dur="750" fill="hold"/>
                                        <p:tgtEl>
                                          <p:spTgt spid="7"/>
                                        </p:tgtEl>
                                        <p:attrNameLst>
                                          <p:attrName>ppt_h</p:attrName>
                                        </p:attrNameLst>
                                      </p:cBhvr>
                                      <p:tavLst>
                                        <p:tav tm="0">
                                          <p:val>
                                            <p:fltVal val="0"/>
                                          </p:val>
                                        </p:tav>
                                        <p:tav tm="100000">
                                          <p:val>
                                            <p:strVal val="#ppt_h"/>
                                          </p:val>
                                        </p:tav>
                                      </p:tavLst>
                                    </p:anim>
                                    <p:animEffect transition="in" filter="fade">
                                      <p:cBhvr>
                                        <p:cTn id="43" dur="750"/>
                                        <p:tgtEl>
                                          <p:spTgt spid="7"/>
                                        </p:tgtEl>
                                      </p:cBhvr>
                                    </p:animEffect>
                                  </p:childTnLst>
                                </p:cTn>
                              </p:par>
                            </p:childTnLst>
                          </p:cTn>
                        </p:par>
                        <p:par>
                          <p:cTn id="44" fill="hold">
                            <p:stCondLst>
                              <p:cond delay="5250"/>
                            </p:stCondLst>
                            <p:childTnLst>
                              <p:par>
                                <p:cTn id="45" presetID="6" presetClass="entr" presetSubtype="16"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29" y="2186252"/>
            <a:ext cx="584562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4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企业工伤风险的预防方法</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06</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4156712197"/>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游戏机, 交通, 卡车&#10;&#10;描述已自动生成">
            <a:extLst>
              <a:ext uri="{FF2B5EF4-FFF2-40B4-BE49-F238E27FC236}">
                <a16:creationId xmlns:a16="http://schemas.microsoft.com/office/drawing/2014/main" id="{F0E37967-047B-4EC1-A82B-9D530C7D1802}"/>
              </a:ext>
            </a:extLst>
          </p:cNvPr>
          <p:cNvPicPr>
            <a:picLocks noChangeAspect="1"/>
          </p:cNvPicPr>
          <p:nvPr/>
        </p:nvPicPr>
        <p:blipFill rotWithShape="1">
          <a:blip r:embed="rId2">
            <a:extLst>
              <a:ext uri="{28A0092B-C50C-407E-A947-70E740481C1C}">
                <a14:useLocalDpi xmlns:a14="http://schemas.microsoft.com/office/drawing/2010/main" val="0"/>
              </a:ext>
            </a:extLst>
          </a:blip>
          <a:srcRect t="22902" b="21832"/>
          <a:stretch/>
        </p:blipFill>
        <p:spPr>
          <a:xfrm>
            <a:off x="1023640" y="1251506"/>
            <a:ext cx="10144721" cy="5606494"/>
          </a:xfrm>
          <a:prstGeom prst="rect">
            <a:avLst/>
          </a:prstGeom>
        </p:spPr>
      </p:pic>
      <p:sp>
        <p:nvSpPr>
          <p:cNvPr id="10" name="文本框 9">
            <a:extLst>
              <a:ext uri="{FF2B5EF4-FFF2-40B4-BE49-F238E27FC236}">
                <a16:creationId xmlns:a16="http://schemas.microsoft.com/office/drawing/2014/main" id="{4B605485-DEF7-40F8-A482-7C074218682D}"/>
              </a:ext>
            </a:extLst>
          </p:cNvPr>
          <p:cNvSpPr txBox="1"/>
          <p:nvPr/>
        </p:nvSpPr>
        <p:spPr>
          <a:xfrm>
            <a:off x="4255904" y="2002357"/>
            <a:ext cx="3870693" cy="2814425"/>
          </a:xfrm>
          <a:prstGeom prst="rect">
            <a:avLst/>
          </a:prstGeom>
          <a:noFill/>
        </p:spPr>
        <p:txBody>
          <a:bodyPr wrap="square">
            <a:spAutoFit/>
          </a:bodyPr>
          <a:lstStyle/>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加强安全生产教育 </a:t>
            </a:r>
          </a:p>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及时参加工伤保险 </a:t>
            </a:r>
          </a:p>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把好员工入职审查关 </a:t>
            </a:r>
          </a:p>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积极向第三方追偿 </a:t>
            </a:r>
          </a:p>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有效利用商业保险 </a:t>
            </a:r>
          </a:p>
          <a:p>
            <a:pPr marL="342900" lvl="0" indent="-342900" rtl="0">
              <a:lnSpc>
                <a:spcPct val="150000"/>
              </a:lnSpc>
              <a:buFont typeface="+mj-ea"/>
              <a:buAutoNum type="circleNumDbPlain"/>
            </a:pPr>
            <a:r>
              <a:rPr lang="zh-CN" altLang="en-US" sz="2000" b="0" dirty="0">
                <a:latin typeface="微软雅黑" panose="020B0503020204020204" pitchFamily="34" charset="-122"/>
                <a:ea typeface="微软雅黑" panose="020B0503020204020204" pitchFamily="34" charset="-122"/>
                <a:cs typeface="+mn-ea"/>
                <a:sym typeface="+mn-lt"/>
              </a:rPr>
              <a:t>创新用工形式转移风险 </a:t>
            </a:r>
          </a:p>
        </p:txBody>
      </p:sp>
    </p:spTree>
    <p:extLst>
      <p:ext uri="{BB962C8B-B14F-4D97-AF65-F5344CB8AC3E}">
        <p14:creationId xmlns:p14="http://schemas.microsoft.com/office/powerpoint/2010/main" val="370892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descr="Rectangle: Click to edit Master text styles&#10;Second level&#10;Third level&#10;Fourth level&#10;Fifth level"/>
          <p:cNvSpPr>
            <a:spLocks noGrp="1" noChangeArrowheads="1"/>
          </p:cNvSpPr>
          <p:nvPr>
            <p:ph sz="half" idx="4294967295"/>
          </p:nvPr>
        </p:nvSpPr>
        <p:spPr>
          <a:xfrm>
            <a:off x="6406437" y="2006600"/>
            <a:ext cx="3808413" cy="4114800"/>
          </a:xfrm>
          <a:solidFill>
            <a:schemeClr val="bg1"/>
          </a:solidFill>
          <a:ln>
            <a:solidFill>
              <a:schemeClr val="accent1"/>
            </a:solidFill>
          </a:ln>
          <a:effectLst>
            <a:outerShdw blurRad="63500" sx="102000" sy="102000" algn="ctr" rotWithShape="0">
              <a:prstClr val="black">
                <a:alpha val="20000"/>
              </a:prstClr>
            </a:outerShdw>
          </a:effectLst>
        </p:spPr>
        <p:txBody>
          <a:bodyPr vert="horz" lIns="91440" tIns="45720" rIns="91440" bIns="45720" rtlCol="0">
            <a:normAutofit/>
          </a:bodyPr>
          <a:lstStyle/>
          <a:p>
            <a:pPr marL="0" indent="0" algn="ctr">
              <a:lnSpc>
                <a:spcPct val="150000"/>
              </a:lnSpc>
              <a:buNone/>
            </a:pPr>
            <a:r>
              <a:rPr lang="zh-CN" altLang="en-US" sz="1800" b="1" dirty="0">
                <a:cs typeface="+mn-ea"/>
                <a:sym typeface="+mn-lt"/>
              </a:rPr>
              <a:t>火灾</a:t>
            </a:r>
          </a:p>
          <a:p>
            <a:pPr marL="0" indent="0" algn="ctr">
              <a:lnSpc>
                <a:spcPct val="150000"/>
              </a:lnSpc>
              <a:buNone/>
            </a:pPr>
            <a:r>
              <a:rPr lang="zh-CN" altLang="en-US" sz="1800" dirty="0">
                <a:cs typeface="+mn-ea"/>
                <a:sym typeface="+mn-lt"/>
              </a:rPr>
              <a:t>报警早，损失小</a:t>
            </a:r>
          </a:p>
          <a:p>
            <a:pPr marL="0" indent="0" algn="ctr">
              <a:lnSpc>
                <a:spcPct val="150000"/>
              </a:lnSpc>
              <a:buNone/>
            </a:pPr>
            <a:r>
              <a:rPr lang="zh-CN" altLang="en-US" sz="1800" dirty="0">
                <a:cs typeface="+mn-ea"/>
                <a:sym typeface="+mn-lt"/>
              </a:rPr>
              <a:t>边报警，边扑救</a:t>
            </a:r>
          </a:p>
          <a:p>
            <a:pPr marL="0" indent="0" algn="ctr">
              <a:lnSpc>
                <a:spcPct val="150000"/>
              </a:lnSpc>
              <a:buNone/>
            </a:pPr>
            <a:r>
              <a:rPr lang="zh-CN" altLang="en-US" sz="1800" dirty="0">
                <a:cs typeface="+mn-ea"/>
                <a:sym typeface="+mn-lt"/>
              </a:rPr>
              <a:t>先控制，后灭火</a:t>
            </a:r>
          </a:p>
          <a:p>
            <a:pPr marL="0" indent="0" algn="ctr">
              <a:lnSpc>
                <a:spcPct val="150000"/>
              </a:lnSpc>
              <a:buNone/>
            </a:pPr>
            <a:r>
              <a:rPr lang="zh-CN" altLang="en-US" sz="1800" dirty="0">
                <a:cs typeface="+mn-ea"/>
                <a:sym typeface="+mn-lt"/>
              </a:rPr>
              <a:t>先救人，后救物</a:t>
            </a:r>
          </a:p>
          <a:p>
            <a:pPr marL="0" indent="0" algn="ctr">
              <a:lnSpc>
                <a:spcPct val="150000"/>
              </a:lnSpc>
              <a:buNone/>
            </a:pPr>
            <a:r>
              <a:rPr lang="zh-CN" altLang="en-US" sz="1800" dirty="0">
                <a:cs typeface="+mn-ea"/>
                <a:sym typeface="+mn-lt"/>
              </a:rPr>
              <a:t>防中毒，防窒息</a:t>
            </a:r>
          </a:p>
          <a:p>
            <a:pPr marL="0" indent="0" algn="ctr">
              <a:lnSpc>
                <a:spcPct val="150000"/>
              </a:lnSpc>
              <a:buNone/>
            </a:pPr>
            <a:r>
              <a:rPr lang="zh-CN" altLang="en-US" sz="1800" dirty="0">
                <a:cs typeface="+mn-ea"/>
                <a:sym typeface="+mn-lt"/>
              </a:rPr>
              <a:t>听指挥，莫惊慌</a:t>
            </a:r>
          </a:p>
        </p:txBody>
      </p:sp>
      <p:sp>
        <p:nvSpPr>
          <p:cNvPr id="22532" name="Rectangle 4" descr="Rectangle: Click to edit Master text styles&#10;Second level&#10;Third level&#10;Fourth level&#10;Fifth level"/>
          <p:cNvSpPr>
            <a:spLocks noGrp="1" noChangeArrowheads="1"/>
          </p:cNvSpPr>
          <p:nvPr>
            <p:ph sz="half" idx="4294967295"/>
          </p:nvPr>
        </p:nvSpPr>
        <p:spPr>
          <a:xfrm>
            <a:off x="1592943" y="2010229"/>
            <a:ext cx="3808413" cy="4114800"/>
          </a:xfrm>
          <a:solidFill>
            <a:schemeClr val="bg1"/>
          </a:solidFill>
          <a:ln>
            <a:solidFill>
              <a:schemeClr val="accent1"/>
            </a:solidFill>
          </a:ln>
          <a:effectLst>
            <a:outerShdw blurRad="63500" sx="102000" sy="102000" algn="ctr" rotWithShape="0">
              <a:prstClr val="black">
                <a:alpha val="20000"/>
              </a:prstClr>
            </a:outerShdw>
          </a:effectLst>
        </p:spPr>
        <p:txBody>
          <a:bodyPr/>
          <a:lstStyle/>
          <a:p>
            <a:pPr marL="0" indent="0" algn="ctr">
              <a:lnSpc>
                <a:spcPct val="150000"/>
              </a:lnSpc>
              <a:buNone/>
            </a:pPr>
            <a:r>
              <a:rPr lang="zh-CN" altLang="en-US" sz="1800" b="1" dirty="0">
                <a:cs typeface="+mn-ea"/>
                <a:sym typeface="+mn-lt"/>
              </a:rPr>
              <a:t>泄漏</a:t>
            </a:r>
          </a:p>
          <a:p>
            <a:pPr marL="0" indent="0" algn="ctr">
              <a:lnSpc>
                <a:spcPct val="150000"/>
              </a:lnSpc>
              <a:buNone/>
            </a:pPr>
            <a:r>
              <a:rPr lang="zh-CN" altLang="en-US" sz="1800" dirty="0">
                <a:cs typeface="+mn-ea"/>
                <a:sym typeface="+mn-lt"/>
              </a:rPr>
              <a:t>报警早，损失小</a:t>
            </a:r>
          </a:p>
          <a:p>
            <a:pPr marL="0" indent="0" algn="ctr">
              <a:lnSpc>
                <a:spcPct val="150000"/>
              </a:lnSpc>
              <a:buNone/>
            </a:pPr>
            <a:r>
              <a:rPr lang="zh-CN" altLang="en-US" sz="1800" dirty="0">
                <a:cs typeface="+mn-ea"/>
                <a:sym typeface="+mn-lt"/>
              </a:rPr>
              <a:t>边报警，边堵漏</a:t>
            </a:r>
          </a:p>
          <a:p>
            <a:pPr marL="0" indent="0" algn="ctr">
              <a:lnSpc>
                <a:spcPct val="150000"/>
              </a:lnSpc>
              <a:buNone/>
            </a:pPr>
            <a:r>
              <a:rPr lang="zh-CN" altLang="en-US" sz="1800" dirty="0">
                <a:cs typeface="+mn-ea"/>
                <a:sym typeface="+mn-lt"/>
              </a:rPr>
              <a:t>边疏散，边控制</a:t>
            </a:r>
          </a:p>
          <a:p>
            <a:pPr marL="0" indent="0" algn="ctr">
              <a:lnSpc>
                <a:spcPct val="150000"/>
              </a:lnSpc>
              <a:buNone/>
            </a:pPr>
            <a:r>
              <a:rPr lang="zh-CN" altLang="en-US" sz="1800" dirty="0">
                <a:cs typeface="+mn-ea"/>
                <a:sym typeface="+mn-lt"/>
              </a:rPr>
              <a:t>先救人，后救物</a:t>
            </a:r>
          </a:p>
          <a:p>
            <a:pPr marL="0" indent="0" algn="ctr">
              <a:lnSpc>
                <a:spcPct val="150000"/>
              </a:lnSpc>
              <a:buNone/>
            </a:pPr>
            <a:r>
              <a:rPr lang="zh-CN" altLang="en-US" sz="1800" dirty="0">
                <a:cs typeface="+mn-ea"/>
                <a:sym typeface="+mn-lt"/>
              </a:rPr>
              <a:t>防中毒，防火灾</a:t>
            </a:r>
          </a:p>
          <a:p>
            <a:pPr marL="0" indent="0" algn="ctr">
              <a:lnSpc>
                <a:spcPct val="150000"/>
              </a:lnSpc>
              <a:buNone/>
            </a:pPr>
            <a:r>
              <a:rPr lang="zh-CN" altLang="en-US" sz="1800" dirty="0">
                <a:cs typeface="+mn-ea"/>
                <a:sym typeface="+mn-lt"/>
              </a:rPr>
              <a:t>听指挥，莫惊慌</a:t>
            </a:r>
          </a:p>
        </p:txBody>
      </p:sp>
      <p:sp>
        <p:nvSpPr>
          <p:cNvPr id="6" name="文本框 5">
            <a:extLst>
              <a:ext uri="{FF2B5EF4-FFF2-40B4-BE49-F238E27FC236}">
                <a16:creationId xmlns:a16="http://schemas.microsoft.com/office/drawing/2014/main" id="{63EE74E4-920A-427F-A2C1-534CA33640D7}"/>
              </a:ext>
            </a:extLst>
          </p:cNvPr>
          <p:cNvSpPr txBox="1"/>
          <p:nvPr/>
        </p:nvSpPr>
        <p:spPr>
          <a:xfrm>
            <a:off x="3038475" y="1269894"/>
            <a:ext cx="6115050" cy="461665"/>
          </a:xfrm>
          <a:prstGeom prst="rect">
            <a:avLst/>
          </a:prstGeom>
          <a:noFill/>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cs typeface="+mn-ea"/>
                <a:sym typeface="+mn-lt"/>
              </a:rPr>
              <a:t>一般事故的处置原则</a:t>
            </a:r>
          </a:p>
        </p:txBody>
      </p:sp>
    </p:spTree>
    <p:extLst>
      <p:ext uri="{BB962C8B-B14F-4D97-AF65-F5344CB8AC3E}">
        <p14:creationId xmlns:p14="http://schemas.microsoft.com/office/powerpoint/2010/main" val="4116371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22531"/>
                                        </p:tgtEl>
                                        <p:attrNameLst>
                                          <p:attrName>style.visibility</p:attrName>
                                        </p:attrNameLst>
                                      </p:cBhvr>
                                      <p:to>
                                        <p:strVal val="visible"/>
                                      </p:to>
                                    </p:set>
                                    <p:animEffect transition="in" filter="fade">
                                      <p:cBhvr>
                                        <p:cTn id="11" dur="750"/>
                                        <p:tgtEl>
                                          <p:spTgt spid="22531"/>
                                        </p:tgtEl>
                                      </p:cBhvr>
                                    </p:animEffect>
                                    <p:anim calcmode="lin" valueType="num">
                                      <p:cBhvr>
                                        <p:cTn id="12" dur="750" fill="hold"/>
                                        <p:tgtEl>
                                          <p:spTgt spid="22531"/>
                                        </p:tgtEl>
                                        <p:attrNameLst>
                                          <p:attrName>ppt_x</p:attrName>
                                        </p:attrNameLst>
                                      </p:cBhvr>
                                      <p:tavLst>
                                        <p:tav tm="0">
                                          <p:val>
                                            <p:strVal val="#ppt_x"/>
                                          </p:val>
                                        </p:tav>
                                        <p:tav tm="100000">
                                          <p:val>
                                            <p:strVal val="#ppt_x"/>
                                          </p:val>
                                        </p:tav>
                                      </p:tavLst>
                                    </p:anim>
                                    <p:anim calcmode="lin" valueType="num">
                                      <p:cBhvr>
                                        <p:cTn id="13" dur="750" fill="hold"/>
                                        <p:tgtEl>
                                          <p:spTgt spid="225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750"/>
                                        <p:tgtEl>
                                          <p:spTgt spid="22532"/>
                                        </p:tgtEl>
                                      </p:cBhvr>
                                    </p:animEffect>
                                    <p:anim calcmode="lin" valueType="num">
                                      <p:cBhvr>
                                        <p:cTn id="18" dur="750" fill="hold"/>
                                        <p:tgtEl>
                                          <p:spTgt spid="22532"/>
                                        </p:tgtEl>
                                        <p:attrNameLst>
                                          <p:attrName>ppt_x</p:attrName>
                                        </p:attrNameLst>
                                      </p:cBhvr>
                                      <p:tavLst>
                                        <p:tav tm="0">
                                          <p:val>
                                            <p:strVal val="#ppt_x"/>
                                          </p:val>
                                        </p:tav>
                                        <p:tav tm="100000">
                                          <p:val>
                                            <p:strVal val="#ppt_x"/>
                                          </p:val>
                                        </p:tav>
                                      </p:tavLst>
                                    </p:anim>
                                    <p:anim calcmode="lin" valueType="num">
                                      <p:cBhvr>
                                        <p:cTn id="19" dur="750" fill="hold"/>
                                        <p:tgtEl>
                                          <p:spTgt spid="22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animBg="1"/>
      <p:bldP spid="22532"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1">
            <a:extLst>
              <a:ext uri="{FF2B5EF4-FFF2-40B4-BE49-F238E27FC236}">
                <a16:creationId xmlns:a16="http://schemas.microsoft.com/office/drawing/2014/main" id="{E4A83BFF-0208-423A-8131-34B6576952EE}"/>
              </a:ext>
            </a:extLst>
          </p:cNvPr>
          <p:cNvGraphicFramePr>
            <a:graphicFrameLocks noGrp="1"/>
          </p:cNvGraphicFramePr>
          <p:nvPr/>
        </p:nvGraphicFramePr>
        <p:xfrm>
          <a:off x="2032000" y="2542540"/>
          <a:ext cx="8128000" cy="3350898"/>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1218942744"/>
                    </a:ext>
                  </a:extLst>
                </a:gridCol>
                <a:gridCol w="4089400">
                  <a:extLst>
                    <a:ext uri="{9D8B030D-6E8A-4147-A177-3AD203B41FA5}">
                      <a16:colId xmlns:a16="http://schemas.microsoft.com/office/drawing/2014/main" val="2871919952"/>
                    </a:ext>
                  </a:extLst>
                </a:gridCol>
              </a:tblGrid>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832626431"/>
                  </a:ext>
                </a:extLst>
              </a:tr>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202847200"/>
                  </a:ext>
                </a:extLst>
              </a:tr>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596171243"/>
                  </a:ext>
                </a:extLst>
              </a:tr>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22020332"/>
                  </a:ext>
                </a:extLst>
              </a:tr>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574470102"/>
                  </a:ext>
                </a:extLst>
              </a:tr>
              <a:tr h="558483">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264655705"/>
                  </a:ext>
                </a:extLst>
              </a:tr>
            </a:tbl>
          </a:graphicData>
        </a:graphic>
      </p:graphicFrame>
      <p:sp>
        <p:nvSpPr>
          <p:cNvPr id="10242" name="Rectangle 2"/>
          <p:cNvSpPr>
            <a:spLocks noGrp="1" noChangeArrowheads="1"/>
          </p:cNvSpPr>
          <p:nvPr>
            <p:ph type="title" idx="4294967295"/>
          </p:nvPr>
        </p:nvSpPr>
        <p:spPr>
          <a:xfrm>
            <a:off x="838200" y="1320030"/>
            <a:ext cx="10515600" cy="1325563"/>
          </a:xfrm>
        </p:spPr>
        <p:txBody>
          <a:bodyPr>
            <a:normAutofit/>
          </a:bodyPr>
          <a:lstStyle/>
          <a:p>
            <a:pPr algn="ctr"/>
            <a:r>
              <a:rPr lang="zh-CN" altLang="en-US" sz="2400" b="1" spc="600" dirty="0">
                <a:latin typeface="微软雅黑" panose="020B0503020204020204" pitchFamily="34" charset="-122"/>
                <a:ea typeface="微软雅黑" panose="020B0503020204020204" pitchFamily="34" charset="-122"/>
                <a:cs typeface="+mn-ea"/>
                <a:sym typeface="+mn-lt"/>
              </a:rPr>
              <a:t>应急处置程序</a:t>
            </a:r>
          </a:p>
        </p:txBody>
      </p:sp>
      <p:grpSp>
        <p:nvGrpSpPr>
          <p:cNvPr id="21" name="组合 20">
            <a:extLst>
              <a:ext uri="{FF2B5EF4-FFF2-40B4-BE49-F238E27FC236}">
                <a16:creationId xmlns:a16="http://schemas.microsoft.com/office/drawing/2014/main" id="{DE90922C-CEEF-4C4C-8307-5E82C019890F}"/>
              </a:ext>
            </a:extLst>
          </p:cNvPr>
          <p:cNvGrpSpPr/>
          <p:nvPr/>
        </p:nvGrpSpPr>
        <p:grpSpPr>
          <a:xfrm>
            <a:off x="2376368" y="2476301"/>
            <a:ext cx="8363678" cy="3983098"/>
            <a:chOff x="2477968" y="1186989"/>
            <a:chExt cx="8363678" cy="3983098"/>
          </a:xfrm>
          <a:noFill/>
        </p:grpSpPr>
        <p:sp>
          <p:nvSpPr>
            <p:cNvPr id="4" name="任意多边形: 形状 3">
              <a:extLst>
                <a:ext uri="{FF2B5EF4-FFF2-40B4-BE49-F238E27FC236}">
                  <a16:creationId xmlns:a16="http://schemas.microsoft.com/office/drawing/2014/main" id="{F2FB8504-D884-41A8-B7C3-884EA191B2B6}"/>
                </a:ext>
              </a:extLst>
            </p:cNvPr>
            <p:cNvSpPr/>
            <p:nvPr/>
          </p:nvSpPr>
          <p:spPr>
            <a:xfrm>
              <a:off x="2477968" y="1780759"/>
              <a:ext cx="1386613" cy="538026"/>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dirty="0">
                  <a:solidFill>
                    <a:schemeClr val="tx1"/>
                  </a:solidFill>
                  <a:latin typeface="微软雅黑" panose="020B0503020204020204" pitchFamily="34" charset="-122"/>
                  <a:cs typeface="+mn-ea"/>
                  <a:sym typeface="+mn-lt"/>
                </a:rPr>
                <a:t>1</a:t>
              </a:r>
              <a:r>
                <a:rPr lang="zh-CN" kern="1200" dirty="0">
                  <a:solidFill>
                    <a:schemeClr val="tx1"/>
                  </a:solidFill>
                  <a:latin typeface="微软雅黑" panose="020B0503020204020204" pitchFamily="34" charset="-122"/>
                  <a:ea typeface="微软雅黑" panose="020B0503020204020204" pitchFamily="34" charset="-122"/>
                  <a:cs typeface="+mn-ea"/>
                  <a:sym typeface="+mn-lt"/>
                </a:rPr>
                <a:t>、报警</a:t>
              </a:r>
            </a:p>
          </p:txBody>
        </p:sp>
        <p:sp>
          <p:nvSpPr>
            <p:cNvPr id="5" name="任意多边形: 形状 4">
              <a:extLst>
                <a:ext uri="{FF2B5EF4-FFF2-40B4-BE49-F238E27FC236}">
                  <a16:creationId xmlns:a16="http://schemas.microsoft.com/office/drawing/2014/main" id="{FD4F1508-4480-4212-A11E-14CC81DABD6C}"/>
                </a:ext>
              </a:extLst>
            </p:cNvPr>
            <p:cNvSpPr/>
            <p:nvPr/>
          </p:nvSpPr>
          <p:spPr>
            <a:xfrm>
              <a:off x="3529595" y="2163617"/>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 name="任意多边形: 形状 5">
              <a:extLst>
                <a:ext uri="{FF2B5EF4-FFF2-40B4-BE49-F238E27FC236}">
                  <a16:creationId xmlns:a16="http://schemas.microsoft.com/office/drawing/2014/main" id="{11A17775-B728-48E3-B342-387B2F63D478}"/>
                </a:ext>
              </a:extLst>
            </p:cNvPr>
            <p:cNvSpPr/>
            <p:nvPr/>
          </p:nvSpPr>
          <p:spPr>
            <a:xfrm>
              <a:off x="2477968" y="2261071"/>
              <a:ext cx="3449672" cy="57557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2</a:t>
              </a:r>
              <a:r>
                <a:rPr lang="zh-CN" kern="1200">
                  <a:solidFill>
                    <a:schemeClr val="tx1"/>
                  </a:solidFill>
                  <a:latin typeface="微软雅黑" panose="020B0503020204020204" pitchFamily="34" charset="-122"/>
                  <a:ea typeface="微软雅黑" panose="020B0503020204020204" pitchFamily="34" charset="-122"/>
                  <a:cs typeface="+mn-ea"/>
                  <a:sym typeface="+mn-lt"/>
                </a:rPr>
                <a:t>、成立应急救援指挥部</a:t>
              </a:r>
            </a:p>
          </p:txBody>
        </p:sp>
        <p:sp>
          <p:nvSpPr>
            <p:cNvPr id="7" name="任意多边形: 形状 6">
              <a:extLst>
                <a:ext uri="{FF2B5EF4-FFF2-40B4-BE49-F238E27FC236}">
                  <a16:creationId xmlns:a16="http://schemas.microsoft.com/office/drawing/2014/main" id="{244549CD-4F65-41F9-A837-EC4E75932BAB}"/>
                </a:ext>
              </a:extLst>
            </p:cNvPr>
            <p:cNvSpPr/>
            <p:nvPr/>
          </p:nvSpPr>
          <p:spPr>
            <a:xfrm>
              <a:off x="5290395" y="2188510"/>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8" name="任意多边形: 形状 7">
              <a:extLst>
                <a:ext uri="{FF2B5EF4-FFF2-40B4-BE49-F238E27FC236}">
                  <a16:creationId xmlns:a16="http://schemas.microsoft.com/office/drawing/2014/main" id="{5DF71E85-C6BA-4F34-B772-167B1D3021FE}"/>
                </a:ext>
              </a:extLst>
            </p:cNvPr>
            <p:cNvSpPr/>
            <p:nvPr/>
          </p:nvSpPr>
          <p:spPr>
            <a:xfrm>
              <a:off x="2477968" y="2776113"/>
              <a:ext cx="2408933" cy="644212"/>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3</a:t>
              </a:r>
              <a:r>
                <a:rPr lang="zh-CN" kern="1200">
                  <a:solidFill>
                    <a:schemeClr val="tx1"/>
                  </a:solidFill>
                  <a:latin typeface="微软雅黑" panose="020B0503020204020204" pitchFamily="34" charset="-122"/>
                  <a:ea typeface="微软雅黑" panose="020B0503020204020204" pitchFamily="34" charset="-122"/>
                  <a:cs typeface="+mn-ea"/>
                  <a:sym typeface="+mn-lt"/>
                </a:rPr>
                <a:t>、警戒、疏散</a:t>
              </a:r>
            </a:p>
          </p:txBody>
        </p:sp>
        <p:sp>
          <p:nvSpPr>
            <p:cNvPr id="9" name="任意多边形: 形状 8">
              <a:extLst>
                <a:ext uri="{FF2B5EF4-FFF2-40B4-BE49-F238E27FC236}">
                  <a16:creationId xmlns:a16="http://schemas.microsoft.com/office/drawing/2014/main" id="{F3C9D9FC-B875-4163-BC0C-A7E2D5F7824A}"/>
                </a:ext>
              </a:extLst>
            </p:cNvPr>
            <p:cNvSpPr/>
            <p:nvPr/>
          </p:nvSpPr>
          <p:spPr>
            <a:xfrm>
              <a:off x="7051195" y="2163617"/>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0" name="任意多边形: 形状 9">
              <a:extLst>
                <a:ext uri="{FF2B5EF4-FFF2-40B4-BE49-F238E27FC236}">
                  <a16:creationId xmlns:a16="http://schemas.microsoft.com/office/drawing/2014/main" id="{DB2FC99D-32CF-4EDA-A28F-D234564C19CF}"/>
                </a:ext>
              </a:extLst>
            </p:cNvPr>
            <p:cNvSpPr/>
            <p:nvPr/>
          </p:nvSpPr>
          <p:spPr>
            <a:xfrm>
              <a:off x="2477968" y="2870086"/>
              <a:ext cx="2217778"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4</a:t>
              </a:r>
              <a:r>
                <a:rPr lang="zh-CN" kern="1200">
                  <a:solidFill>
                    <a:schemeClr val="tx1"/>
                  </a:solidFill>
                  <a:latin typeface="微软雅黑" panose="020B0503020204020204" pitchFamily="34" charset="-122"/>
                  <a:ea typeface="微软雅黑" panose="020B0503020204020204" pitchFamily="34" charset="-122"/>
                  <a:cs typeface="+mn-ea"/>
                  <a:sym typeface="+mn-lt"/>
                </a:rPr>
                <a:t>、向上级报告</a:t>
              </a:r>
            </a:p>
          </p:txBody>
        </p:sp>
        <p:sp>
          <p:nvSpPr>
            <p:cNvPr id="11" name="任意多边形: 形状 10">
              <a:extLst>
                <a:ext uri="{FF2B5EF4-FFF2-40B4-BE49-F238E27FC236}">
                  <a16:creationId xmlns:a16="http://schemas.microsoft.com/office/drawing/2014/main" id="{1AED1F0F-430F-461A-A1C8-50F4F5ACDD39}"/>
                </a:ext>
              </a:extLst>
            </p:cNvPr>
            <p:cNvSpPr/>
            <p:nvPr/>
          </p:nvSpPr>
          <p:spPr>
            <a:xfrm>
              <a:off x="8811995" y="2195519"/>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 name="任意多边形: 形状 11">
              <a:extLst>
                <a:ext uri="{FF2B5EF4-FFF2-40B4-BE49-F238E27FC236}">
                  <a16:creationId xmlns:a16="http://schemas.microsoft.com/office/drawing/2014/main" id="{6F67C072-719F-4D08-B4E4-E2BAE1D6CA4B}"/>
                </a:ext>
              </a:extLst>
            </p:cNvPr>
            <p:cNvSpPr/>
            <p:nvPr/>
          </p:nvSpPr>
          <p:spPr>
            <a:xfrm>
              <a:off x="2477968" y="3472633"/>
              <a:ext cx="3717622"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dirty="0">
                  <a:solidFill>
                    <a:schemeClr val="tx1"/>
                  </a:solidFill>
                  <a:latin typeface="微软雅黑" panose="020B0503020204020204" pitchFamily="34" charset="-122"/>
                  <a:cs typeface="+mn-ea"/>
                  <a:sym typeface="+mn-lt"/>
                </a:rPr>
                <a:t>5</a:t>
              </a:r>
              <a:r>
                <a:rPr lang="zh-CN" kern="1200" dirty="0">
                  <a:solidFill>
                    <a:schemeClr val="tx1"/>
                  </a:solidFill>
                  <a:latin typeface="微软雅黑" panose="020B0503020204020204" pitchFamily="34" charset="-122"/>
                  <a:ea typeface="微软雅黑" panose="020B0503020204020204" pitchFamily="34" charset="-122"/>
                  <a:cs typeface="+mn-ea"/>
                  <a:sym typeface="+mn-lt"/>
                </a:rPr>
                <a:t>、确定事故情况、进行事故处置</a:t>
              </a:r>
            </a:p>
          </p:txBody>
        </p:sp>
        <p:sp>
          <p:nvSpPr>
            <p:cNvPr id="13" name="任意多边形: 形状 12">
              <a:extLst>
                <a:ext uri="{FF2B5EF4-FFF2-40B4-BE49-F238E27FC236}">
                  <a16:creationId xmlns:a16="http://schemas.microsoft.com/office/drawing/2014/main" id="{F6209BA1-9249-4DB6-A1D1-E6197FD7D970}"/>
                </a:ext>
              </a:extLst>
            </p:cNvPr>
            <p:cNvSpPr/>
            <p:nvPr/>
          </p:nvSpPr>
          <p:spPr>
            <a:xfrm rot="5400000">
              <a:off x="9692391" y="3306395"/>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任意多边形: 形状 13">
              <a:extLst>
                <a:ext uri="{FF2B5EF4-FFF2-40B4-BE49-F238E27FC236}">
                  <a16:creationId xmlns:a16="http://schemas.microsoft.com/office/drawing/2014/main" id="{0FAA3FD6-5E6F-4121-A1A1-8995BBB6D306}"/>
                </a:ext>
              </a:extLst>
            </p:cNvPr>
            <p:cNvSpPr/>
            <p:nvPr/>
          </p:nvSpPr>
          <p:spPr>
            <a:xfrm flipH="1">
              <a:off x="6400555" y="1186989"/>
              <a:ext cx="2999323"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6</a:t>
              </a:r>
              <a:r>
                <a:rPr lang="zh-CN" kern="1200">
                  <a:solidFill>
                    <a:schemeClr val="tx1"/>
                  </a:solidFill>
                  <a:latin typeface="微软雅黑" panose="020B0503020204020204" pitchFamily="34" charset="-122"/>
                  <a:ea typeface="微软雅黑" panose="020B0503020204020204" pitchFamily="34" charset="-122"/>
                  <a:cs typeface="+mn-ea"/>
                  <a:sym typeface="+mn-lt"/>
                </a:rPr>
                <a:t>、现场救护</a:t>
              </a:r>
            </a:p>
          </p:txBody>
        </p:sp>
        <p:sp>
          <p:nvSpPr>
            <p:cNvPr id="15" name="任意多边形: 形状 14">
              <a:extLst>
                <a:ext uri="{FF2B5EF4-FFF2-40B4-BE49-F238E27FC236}">
                  <a16:creationId xmlns:a16="http://schemas.microsoft.com/office/drawing/2014/main" id="{86EC841F-98E9-4525-82A2-280FB39E0558}"/>
                </a:ext>
              </a:extLst>
            </p:cNvPr>
            <p:cNvSpPr/>
            <p:nvPr/>
          </p:nvSpPr>
          <p:spPr>
            <a:xfrm flipH="1">
              <a:off x="5295384" y="4464848"/>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6" name="任意多边形: 形状 15">
              <a:extLst>
                <a:ext uri="{FF2B5EF4-FFF2-40B4-BE49-F238E27FC236}">
                  <a16:creationId xmlns:a16="http://schemas.microsoft.com/office/drawing/2014/main" id="{A77E62C8-AAAC-4B0B-93A1-7FAEDF4280D1}"/>
                </a:ext>
              </a:extLst>
            </p:cNvPr>
            <p:cNvSpPr/>
            <p:nvPr/>
          </p:nvSpPr>
          <p:spPr>
            <a:xfrm flipH="1">
              <a:off x="6400555" y="1764525"/>
              <a:ext cx="2408931"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7</a:t>
              </a:r>
              <a:r>
                <a:rPr lang="zh-CN" kern="1200">
                  <a:solidFill>
                    <a:schemeClr val="tx1"/>
                  </a:solidFill>
                  <a:latin typeface="微软雅黑" panose="020B0503020204020204" pitchFamily="34" charset="-122"/>
                  <a:ea typeface="微软雅黑" panose="020B0503020204020204" pitchFamily="34" charset="-122"/>
                  <a:cs typeface="+mn-ea"/>
                  <a:sym typeface="+mn-lt"/>
                </a:rPr>
                <a:t>、现场监测</a:t>
              </a:r>
            </a:p>
          </p:txBody>
        </p:sp>
        <p:sp>
          <p:nvSpPr>
            <p:cNvPr id="18" name="任意多边形: 形状 17">
              <a:extLst>
                <a:ext uri="{FF2B5EF4-FFF2-40B4-BE49-F238E27FC236}">
                  <a16:creationId xmlns:a16="http://schemas.microsoft.com/office/drawing/2014/main" id="{A8C23491-F33C-4604-960D-332BFD987020}"/>
                </a:ext>
              </a:extLst>
            </p:cNvPr>
            <p:cNvSpPr/>
            <p:nvPr/>
          </p:nvSpPr>
          <p:spPr>
            <a:xfrm flipH="1">
              <a:off x="6400555" y="2316923"/>
              <a:ext cx="2112220"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dirty="0">
                  <a:solidFill>
                    <a:schemeClr val="tx1"/>
                  </a:solidFill>
                  <a:latin typeface="微软雅黑" panose="020B0503020204020204" pitchFamily="34" charset="-122"/>
                  <a:cs typeface="+mn-ea"/>
                  <a:sym typeface="+mn-lt"/>
                </a:rPr>
                <a:t>8</a:t>
              </a:r>
              <a:r>
                <a:rPr lang="zh-CN" kern="1200" dirty="0">
                  <a:solidFill>
                    <a:schemeClr val="tx1"/>
                  </a:solidFill>
                  <a:latin typeface="微软雅黑" panose="020B0503020204020204" pitchFamily="34" charset="-122"/>
                  <a:ea typeface="微软雅黑" panose="020B0503020204020204" pitchFamily="34" charset="-122"/>
                  <a:cs typeface="+mn-ea"/>
                  <a:sym typeface="+mn-lt"/>
                </a:rPr>
                <a:t>、紧急抢修</a:t>
              </a:r>
            </a:p>
          </p:txBody>
        </p:sp>
        <p:sp>
          <p:nvSpPr>
            <p:cNvPr id="19" name="任意多边形: 形状 18">
              <a:extLst>
                <a:ext uri="{FF2B5EF4-FFF2-40B4-BE49-F238E27FC236}">
                  <a16:creationId xmlns:a16="http://schemas.microsoft.com/office/drawing/2014/main" id="{A91218B4-CEE9-42D1-836B-BC355C64CD63}"/>
                </a:ext>
              </a:extLst>
            </p:cNvPr>
            <p:cNvSpPr/>
            <p:nvPr/>
          </p:nvSpPr>
          <p:spPr>
            <a:xfrm flipH="1">
              <a:off x="8870672" y="4464848"/>
              <a:ext cx="293961" cy="289115"/>
            </a:xfrm>
            <a:custGeom>
              <a:avLst/>
              <a:gdLst>
                <a:gd name="connsiteX0" fmla="*/ 0 w 182600"/>
                <a:gd name="connsiteY0" fmla="*/ 42722 h 213608"/>
                <a:gd name="connsiteX1" fmla="*/ 91300 w 182600"/>
                <a:gd name="connsiteY1" fmla="*/ 42722 h 213608"/>
                <a:gd name="connsiteX2" fmla="*/ 91300 w 182600"/>
                <a:gd name="connsiteY2" fmla="*/ 0 h 213608"/>
                <a:gd name="connsiteX3" fmla="*/ 182600 w 182600"/>
                <a:gd name="connsiteY3" fmla="*/ 106804 h 213608"/>
                <a:gd name="connsiteX4" fmla="*/ 91300 w 182600"/>
                <a:gd name="connsiteY4" fmla="*/ 213608 h 213608"/>
                <a:gd name="connsiteX5" fmla="*/ 91300 w 182600"/>
                <a:gd name="connsiteY5" fmla="*/ 170886 h 213608"/>
                <a:gd name="connsiteX6" fmla="*/ 0 w 182600"/>
                <a:gd name="connsiteY6" fmla="*/ 170886 h 213608"/>
                <a:gd name="connsiteX7" fmla="*/ 0 w 182600"/>
                <a:gd name="connsiteY7" fmla="*/ 42722 h 21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600" h="213608">
                  <a:moveTo>
                    <a:pt x="0" y="42722"/>
                  </a:moveTo>
                  <a:lnTo>
                    <a:pt x="91300" y="42722"/>
                  </a:lnTo>
                  <a:lnTo>
                    <a:pt x="91300" y="0"/>
                  </a:lnTo>
                  <a:lnTo>
                    <a:pt x="182600" y="106804"/>
                  </a:lnTo>
                  <a:lnTo>
                    <a:pt x="91300" y="213608"/>
                  </a:lnTo>
                  <a:lnTo>
                    <a:pt x="91300" y="170886"/>
                  </a:lnTo>
                  <a:lnTo>
                    <a:pt x="0" y="170886"/>
                  </a:lnTo>
                  <a:lnTo>
                    <a:pt x="0" y="42722"/>
                  </a:lnTo>
                  <a:close/>
                </a:path>
              </a:pathLst>
            </a:custGeom>
            <a:grpFill/>
            <a:ln>
              <a:noFill/>
            </a:ln>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42722" rIns="54780" bIns="42722" numCol="1" spcCol="1270" anchor="ctr" anchorCtr="0">
              <a:noAutofit/>
            </a:bodyPr>
            <a:lstStyle/>
            <a:p>
              <a:pPr marL="0" lvl="0" indent="0" algn="just" defTabSz="355600">
                <a:lnSpc>
                  <a:spcPct val="150000"/>
                </a:lnSpc>
                <a:spcBef>
                  <a:spcPct val="0"/>
                </a:spcBef>
                <a:spcAft>
                  <a:spcPct val="35000"/>
                </a:spcAft>
                <a:buNone/>
              </a:pPr>
              <a:endParaRPr lang="zh-CN" altLang="en-US" kern="120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0" name="任意多边形: 形状 19">
              <a:extLst>
                <a:ext uri="{FF2B5EF4-FFF2-40B4-BE49-F238E27FC236}">
                  <a16:creationId xmlns:a16="http://schemas.microsoft.com/office/drawing/2014/main" id="{2BB53B58-DC1B-4B88-B969-547E97794050}"/>
                </a:ext>
              </a:extLst>
            </p:cNvPr>
            <p:cNvSpPr/>
            <p:nvPr/>
          </p:nvSpPr>
          <p:spPr>
            <a:xfrm flipH="1">
              <a:off x="6400555" y="2903203"/>
              <a:ext cx="4441091" cy="1697454"/>
            </a:xfrm>
            <a:custGeom>
              <a:avLst/>
              <a:gdLst>
                <a:gd name="connsiteX0" fmla="*/ 0 w 861324"/>
                <a:gd name="connsiteY0" fmla="*/ 86132 h 1254135"/>
                <a:gd name="connsiteX1" fmla="*/ 86132 w 861324"/>
                <a:gd name="connsiteY1" fmla="*/ 0 h 1254135"/>
                <a:gd name="connsiteX2" fmla="*/ 775192 w 861324"/>
                <a:gd name="connsiteY2" fmla="*/ 0 h 1254135"/>
                <a:gd name="connsiteX3" fmla="*/ 861324 w 861324"/>
                <a:gd name="connsiteY3" fmla="*/ 86132 h 1254135"/>
                <a:gd name="connsiteX4" fmla="*/ 861324 w 861324"/>
                <a:gd name="connsiteY4" fmla="*/ 1168003 h 1254135"/>
                <a:gd name="connsiteX5" fmla="*/ 775192 w 861324"/>
                <a:gd name="connsiteY5" fmla="*/ 1254135 h 1254135"/>
                <a:gd name="connsiteX6" fmla="*/ 86132 w 861324"/>
                <a:gd name="connsiteY6" fmla="*/ 1254135 h 1254135"/>
                <a:gd name="connsiteX7" fmla="*/ 0 w 861324"/>
                <a:gd name="connsiteY7" fmla="*/ 1168003 h 1254135"/>
                <a:gd name="connsiteX8" fmla="*/ 0 w 861324"/>
                <a:gd name="connsiteY8" fmla="*/ 86132 h 125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24" h="1254135">
                  <a:moveTo>
                    <a:pt x="0" y="86132"/>
                  </a:moveTo>
                  <a:cubicBezTo>
                    <a:pt x="0" y="38563"/>
                    <a:pt x="38563" y="0"/>
                    <a:pt x="86132" y="0"/>
                  </a:cubicBezTo>
                  <a:lnTo>
                    <a:pt x="775192" y="0"/>
                  </a:lnTo>
                  <a:cubicBezTo>
                    <a:pt x="822761" y="0"/>
                    <a:pt x="861324" y="38563"/>
                    <a:pt x="861324" y="86132"/>
                  </a:cubicBezTo>
                  <a:lnTo>
                    <a:pt x="861324" y="1168003"/>
                  </a:lnTo>
                  <a:cubicBezTo>
                    <a:pt x="861324" y="1215572"/>
                    <a:pt x="822761" y="1254135"/>
                    <a:pt x="775192" y="1254135"/>
                  </a:cubicBezTo>
                  <a:lnTo>
                    <a:pt x="86132" y="1254135"/>
                  </a:lnTo>
                  <a:cubicBezTo>
                    <a:pt x="38563" y="1254135"/>
                    <a:pt x="0" y="1215572"/>
                    <a:pt x="0" y="1168003"/>
                  </a:cubicBezTo>
                  <a:lnTo>
                    <a:pt x="0" y="86132"/>
                  </a:lnTo>
                  <a:close/>
                </a:path>
              </a:pathLst>
            </a:cu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8567" tIns="78567" rIns="78567" bIns="78567" numCol="1" spcCol="1270" anchor="ctr" anchorCtr="0">
              <a:noAutofit/>
            </a:bodyPr>
            <a:lstStyle/>
            <a:p>
              <a:pPr marL="0" lvl="0" indent="0" algn="just" defTabSz="622300">
                <a:lnSpc>
                  <a:spcPct val="150000"/>
                </a:lnSpc>
                <a:spcBef>
                  <a:spcPct val="0"/>
                </a:spcBef>
                <a:spcAft>
                  <a:spcPct val="35000"/>
                </a:spcAft>
                <a:buNone/>
              </a:pPr>
              <a:r>
                <a:rPr lang="en-US" kern="1200">
                  <a:solidFill>
                    <a:schemeClr val="tx1"/>
                  </a:solidFill>
                  <a:latin typeface="微软雅黑" panose="020B0503020204020204" pitchFamily="34" charset="-122"/>
                  <a:cs typeface="+mn-ea"/>
                  <a:sym typeface="+mn-lt"/>
                </a:rPr>
                <a:t>9</a:t>
              </a:r>
              <a:r>
                <a:rPr lang="zh-CN" kern="1200">
                  <a:solidFill>
                    <a:schemeClr val="tx1"/>
                  </a:solidFill>
                  <a:latin typeface="微软雅黑" panose="020B0503020204020204" pitchFamily="34" charset="-122"/>
                  <a:ea typeface="微软雅黑" panose="020B0503020204020204" pitchFamily="34" charset="-122"/>
                  <a:cs typeface="+mn-ea"/>
                  <a:sym typeface="+mn-lt"/>
                </a:rPr>
                <a:t>、警报解除，人员返回，事故处理。</a:t>
              </a:r>
            </a:p>
          </p:txBody>
        </p:sp>
      </p:grpSp>
    </p:spTree>
    <p:extLst>
      <p:ext uri="{BB962C8B-B14F-4D97-AF65-F5344CB8AC3E}">
        <p14:creationId xmlns:p14="http://schemas.microsoft.com/office/powerpoint/2010/main" val="23727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750" fill="hold"/>
                                        <p:tgtEl>
                                          <p:spTgt spid="10242"/>
                                        </p:tgtEl>
                                        <p:attrNameLst>
                                          <p:attrName>ppt_w</p:attrName>
                                        </p:attrNameLst>
                                      </p:cBhvr>
                                      <p:tavLst>
                                        <p:tav tm="0">
                                          <p:val>
                                            <p:fltVal val="0"/>
                                          </p:val>
                                        </p:tav>
                                        <p:tav tm="100000">
                                          <p:val>
                                            <p:strVal val="#ppt_w"/>
                                          </p:val>
                                        </p:tav>
                                      </p:tavLst>
                                    </p:anim>
                                    <p:anim calcmode="lin" valueType="num">
                                      <p:cBhvr>
                                        <p:cTn id="8" dur="750" fill="hold"/>
                                        <p:tgtEl>
                                          <p:spTgt spid="10242"/>
                                        </p:tgtEl>
                                        <p:attrNameLst>
                                          <p:attrName>ppt_h</p:attrName>
                                        </p:attrNameLst>
                                      </p:cBhvr>
                                      <p:tavLst>
                                        <p:tav tm="0">
                                          <p:val>
                                            <p:fltVal val="0"/>
                                          </p:val>
                                        </p:tav>
                                        <p:tav tm="100000">
                                          <p:val>
                                            <p:strVal val="#ppt_h"/>
                                          </p:val>
                                        </p:tav>
                                      </p:tavLst>
                                    </p:anim>
                                    <p:animEffect transition="in" filter="fade">
                                      <p:cBhvr>
                                        <p:cTn id="9" dur="750"/>
                                        <p:tgtEl>
                                          <p:spTgt spid="10242"/>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5C33BCE9-8B52-447C-A907-C1C13D4041D0}"/>
              </a:ext>
            </a:extLst>
          </p:cNvPr>
          <p:cNvSpPr/>
          <p:nvPr/>
        </p:nvSpPr>
        <p:spPr>
          <a:xfrm>
            <a:off x="3609976" y="1836325"/>
            <a:ext cx="1549400"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3B4E6FAE-E5B2-47DA-9276-34A7937E8943}"/>
              </a:ext>
            </a:extLst>
          </p:cNvPr>
          <p:cNvSpPr txBox="1"/>
          <p:nvPr/>
        </p:nvSpPr>
        <p:spPr>
          <a:xfrm>
            <a:off x="3609976" y="1836325"/>
            <a:ext cx="7689850" cy="5217326"/>
          </a:xfrm>
          <a:prstGeom prst="rect">
            <a:avLst/>
          </a:prstGeom>
          <a:noFill/>
        </p:spPr>
        <p:txBody>
          <a:bodyPr wrap="square">
            <a:spAutoFit/>
          </a:bodyPr>
          <a:lstStyle/>
          <a:p>
            <a:pPr algn="just">
              <a:lnSpc>
                <a:spcPct val="150000"/>
              </a:lnSpc>
            </a:pPr>
            <a:r>
              <a:rPr lang="zh-CN" altLang="en-US" sz="1600" b="1">
                <a:latin typeface="微软雅黑" panose="020B0503020204020204" pitchFamily="34" charset="-122"/>
                <a:ea typeface="微软雅黑" panose="020B0503020204020204" pitchFamily="34" charset="-122"/>
                <a:cs typeface="+mn-ea"/>
                <a:sym typeface="+mn-lt"/>
              </a:rPr>
              <a:t>警戒</a:t>
            </a:r>
            <a:r>
              <a:rPr lang="zh-CN" altLang="en-US" sz="1600" b="1" dirty="0">
                <a:latin typeface="微软雅黑" panose="020B0503020204020204" pitchFamily="34" charset="-122"/>
                <a:ea typeface="微软雅黑" panose="020B0503020204020204" pitchFamily="34" charset="-122"/>
                <a:cs typeface="+mn-ea"/>
                <a:sym typeface="+mn-lt"/>
              </a:rPr>
              <a:t>疏散</a:t>
            </a:r>
            <a:r>
              <a:rPr lang="zh-CN" altLang="en-US" sz="1600" b="1">
                <a:latin typeface="微软雅黑" panose="020B0503020204020204" pitchFamily="34" charset="-122"/>
                <a:ea typeface="微软雅黑" panose="020B0503020204020204" pitchFamily="34" charset="-122"/>
                <a:cs typeface="+mn-ea"/>
                <a:sym typeface="+mn-lt"/>
              </a:rPr>
              <a:t>方法：</a:t>
            </a:r>
            <a:endParaRPr lang="en-US" altLang="zh-CN" sz="1600" b="1">
              <a:latin typeface="微软雅黑" panose="020B0503020204020204" pitchFamily="34" charset="-122"/>
              <a:ea typeface="微软雅黑" panose="020B0503020204020204" pitchFamily="34" charset="-122"/>
              <a:cs typeface="+mn-ea"/>
              <a:sym typeface="+mn-lt"/>
            </a:endParaRPr>
          </a:p>
          <a:p>
            <a:pPr algn="just">
              <a:lnSpc>
                <a:spcPct val="150000"/>
              </a:lnSpc>
            </a:pPr>
            <a:endParaRPr lang="en-US" altLang="zh-CN" sz="1200" b="1" dirty="0">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1</a:t>
            </a:r>
            <a:r>
              <a:rPr lang="zh-CN" altLang="en-US" sz="1600" dirty="0">
                <a:latin typeface="微软雅黑" panose="020B0503020204020204" pitchFamily="34" charset="-122"/>
                <a:ea typeface="微软雅黑" panose="020B0503020204020204" pitchFamily="34" charset="-122"/>
                <a:cs typeface="+mn-ea"/>
                <a:sym typeface="+mn-lt"/>
              </a:rPr>
              <a:t>）在事故现场周围</a:t>
            </a:r>
            <a:r>
              <a:rPr lang="en-US" altLang="zh-CN" sz="1600" dirty="0">
                <a:latin typeface="微软雅黑" panose="020B0503020204020204" pitchFamily="34" charset="-122"/>
                <a:ea typeface="微软雅黑" panose="020B0503020204020204" pitchFamily="34" charset="-122"/>
                <a:cs typeface="+mn-ea"/>
                <a:sym typeface="+mn-lt"/>
              </a:rPr>
              <a:t>50</a:t>
            </a:r>
            <a:r>
              <a:rPr lang="zh-CN" altLang="en-US" sz="1600" dirty="0">
                <a:latin typeface="微软雅黑" panose="020B0503020204020204" pitchFamily="34" charset="-122"/>
                <a:ea typeface="微软雅黑" panose="020B0503020204020204" pitchFamily="34" charset="-122"/>
                <a:cs typeface="+mn-ea"/>
                <a:sym typeface="+mn-lt"/>
              </a:rPr>
              <a:t>米内设立警戒线，除抢险人员外禁止无关人员进入。</a:t>
            </a:r>
          </a:p>
          <a:p>
            <a:pPr algn="just">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2</a:t>
            </a:r>
            <a:r>
              <a:rPr lang="zh-CN" altLang="en-US" sz="1600" dirty="0">
                <a:latin typeface="微软雅黑" panose="020B0503020204020204" pitchFamily="34" charset="-122"/>
                <a:ea typeface="微软雅黑" panose="020B0503020204020204" pitchFamily="34" charset="-122"/>
                <a:cs typeface="+mn-ea"/>
                <a:sym typeface="+mn-lt"/>
              </a:rPr>
              <a:t>）在事故现场周围</a:t>
            </a:r>
            <a:r>
              <a:rPr lang="en-US" altLang="zh-CN" sz="1600" dirty="0">
                <a:latin typeface="微软雅黑" panose="020B0503020204020204" pitchFamily="34" charset="-122"/>
                <a:ea typeface="微软雅黑" panose="020B0503020204020204" pitchFamily="34" charset="-122"/>
                <a:cs typeface="+mn-ea"/>
                <a:sym typeface="+mn-lt"/>
              </a:rPr>
              <a:t>60</a:t>
            </a:r>
            <a:r>
              <a:rPr lang="zh-CN" altLang="en-US" sz="1600" dirty="0">
                <a:latin typeface="微软雅黑" panose="020B0503020204020204" pitchFamily="34" charset="-122"/>
                <a:ea typeface="微软雅黑" panose="020B0503020204020204" pitchFamily="34" charset="-122"/>
                <a:cs typeface="+mn-ea"/>
                <a:sym typeface="+mn-lt"/>
              </a:rPr>
              <a:t>米设立警戒线，除抢险指挥人员和其它与抢险有关的人员外，无关人员禁止入内。如果事故涉及面积较大，则下风向的主干道则应禁止行人通行。</a:t>
            </a:r>
            <a:endParaRPr lang="en-US" altLang="zh-CN" sz="1600" dirty="0">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3</a:t>
            </a:r>
            <a:r>
              <a:rPr lang="zh-CN" altLang="en-US" sz="1600" dirty="0">
                <a:latin typeface="微软雅黑" panose="020B0503020204020204" pitchFamily="34" charset="-122"/>
                <a:ea typeface="微软雅黑" panose="020B0503020204020204" pitchFamily="34" charset="-122"/>
                <a:cs typeface="+mn-ea"/>
                <a:sym typeface="+mn-lt"/>
              </a:rPr>
              <a:t>）发生事故后，车间组织当班人员迅速撤离现场（毒物泄漏时要戴防毒面具）。撤离后，以点名册为准清点人数，确保人员全部撤出，并向指挥部报告当班人数，撤出人数，未撤出人数。有残疾人的车间应定好互助组，以确保人员全部撤出。</a:t>
            </a:r>
          </a:p>
          <a:p>
            <a:pPr algn="just">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4</a:t>
            </a:r>
            <a:r>
              <a:rPr lang="zh-CN" altLang="en-US" sz="1600" dirty="0">
                <a:latin typeface="微软雅黑" panose="020B0503020204020204" pitchFamily="34" charset="-122"/>
                <a:ea typeface="微软雅黑" panose="020B0503020204020204" pitchFamily="34" charset="-122"/>
                <a:cs typeface="+mn-ea"/>
                <a:sym typeface="+mn-lt"/>
              </a:rPr>
              <a:t>）抢险人员进入现场要向指挥部报告，撤离现场后再次向指挥部报告。</a:t>
            </a:r>
          </a:p>
          <a:p>
            <a:pPr algn="just">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5</a:t>
            </a:r>
            <a:r>
              <a:rPr lang="zh-CN" altLang="en-US" sz="1600" dirty="0">
                <a:latin typeface="微软雅黑" panose="020B0503020204020204" pitchFamily="34" charset="-122"/>
                <a:ea typeface="微软雅黑" panose="020B0503020204020204" pitchFamily="34" charset="-122"/>
                <a:cs typeface="+mn-ea"/>
                <a:sym typeface="+mn-lt"/>
              </a:rPr>
              <a:t>）事故现场产生毒气，应立即通知下风向人员和附近人员紧急撤离至侧上风向。并对人数进行清点后，向指挥部报告。</a:t>
            </a:r>
            <a:endParaRPr lang="en-US" altLang="zh-CN" sz="1600" dirty="0">
              <a:latin typeface="微软雅黑" panose="020B0503020204020204" pitchFamily="34" charset="-122"/>
              <a:ea typeface="微软雅黑" panose="020B0503020204020204" pitchFamily="34" charset="-122"/>
              <a:cs typeface="+mn-ea"/>
              <a:sym typeface="+mn-lt"/>
            </a:endParaRPr>
          </a:p>
          <a:p>
            <a:pPr algn="just">
              <a:lnSpc>
                <a:spcPct val="150000"/>
              </a:lnSpc>
            </a:pPr>
            <a:endParaRPr lang="zh-CN" altLang="en-US" sz="1600" dirty="0">
              <a:latin typeface="微软雅黑" panose="020B0503020204020204" pitchFamily="34" charset="-122"/>
              <a:ea typeface="微软雅黑" panose="020B0503020204020204" pitchFamily="34" charset="-122"/>
              <a:cs typeface="+mn-ea"/>
              <a:sym typeface="+mn-lt"/>
            </a:endParaRPr>
          </a:p>
          <a:p>
            <a:pPr algn="just">
              <a:lnSpc>
                <a:spcPct val="150000"/>
              </a:lnSpc>
            </a:pPr>
            <a:endParaRPr lang="zh-CN" altLang="en-US" sz="1600" dirty="0">
              <a:latin typeface="微软雅黑" panose="020B0503020204020204" pitchFamily="34" charset="-122"/>
              <a:ea typeface="微软雅黑" panose="020B0503020204020204" pitchFamily="34" charset="-122"/>
              <a:cs typeface="+mn-ea"/>
              <a:sym typeface="+mn-lt"/>
            </a:endParaRPr>
          </a:p>
          <a:p>
            <a:pPr algn="just">
              <a:lnSpc>
                <a:spcPct val="150000"/>
              </a:lnSpc>
            </a:pP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E7F309F8-D67C-4649-A14A-9E2D8E6D20C5}"/>
              </a:ext>
            </a:extLst>
          </p:cNvPr>
          <p:cNvSpPr txBox="1"/>
          <p:nvPr/>
        </p:nvSpPr>
        <p:spPr>
          <a:xfrm>
            <a:off x="1085850" y="1836325"/>
            <a:ext cx="2262620" cy="4111062"/>
          </a:xfrm>
          <a:prstGeom prst="rect">
            <a:avLst/>
          </a:prstGeom>
          <a:noFill/>
          <a:ln>
            <a:solidFill>
              <a:schemeClr val="accent1"/>
            </a:solidFill>
          </a:ln>
        </p:spPr>
        <p:txBody>
          <a:bodyPr wrap="square">
            <a:spAutoFit/>
          </a:bodyPr>
          <a:lstStyle/>
          <a:p>
            <a:pPr algn="just">
              <a:lnSpc>
                <a:spcPct val="150000"/>
              </a:lnSpc>
            </a:pPr>
            <a:r>
              <a:rPr lang="zh-CN" altLang="en-US" sz="1600" b="1">
                <a:latin typeface="微软雅黑" panose="020B0503020204020204" pitchFamily="34" charset="-122"/>
                <a:ea typeface="微软雅黑" panose="020B0503020204020204" pitchFamily="34" charset="-122"/>
                <a:cs typeface="+mn-ea"/>
                <a:sym typeface="+mn-lt"/>
              </a:rPr>
              <a:t>报警方式：</a:t>
            </a:r>
            <a:endParaRPr lang="en-US" altLang="zh-CN" sz="1600" b="1">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600">
                <a:latin typeface="微软雅黑" panose="020B0503020204020204" pitchFamily="34" charset="-122"/>
                <a:ea typeface="微软雅黑" panose="020B0503020204020204" pitchFamily="34" charset="-122"/>
                <a:cs typeface="+mn-ea"/>
                <a:sym typeface="+mn-lt"/>
              </a:rPr>
              <a:t>白天应向安全保卫处、公司消防队和</a:t>
            </a:r>
            <a:r>
              <a:rPr lang="en-US" altLang="zh-CN" sz="1600">
                <a:latin typeface="微软雅黑" panose="020B0503020204020204" pitchFamily="34" charset="-122"/>
                <a:ea typeface="微软雅黑" panose="020B0503020204020204" pitchFamily="34" charset="-122"/>
                <a:cs typeface="+mn-ea"/>
                <a:sym typeface="+mn-lt"/>
              </a:rPr>
              <a:t>119</a:t>
            </a:r>
            <a:r>
              <a:rPr lang="zh-CN" altLang="en-US" sz="1600">
                <a:latin typeface="微软雅黑" panose="020B0503020204020204" pitchFamily="34" charset="-122"/>
                <a:ea typeface="微软雅黑" panose="020B0503020204020204" pitchFamily="34" charset="-122"/>
                <a:cs typeface="+mn-ea"/>
                <a:sym typeface="+mn-lt"/>
              </a:rPr>
              <a:t>同时报警；晚上应向公司消防队和值大班人员和</a:t>
            </a:r>
            <a:r>
              <a:rPr lang="en-US" altLang="zh-CN" sz="1600">
                <a:latin typeface="微软雅黑" panose="020B0503020204020204" pitchFamily="34" charset="-122"/>
                <a:ea typeface="微软雅黑" panose="020B0503020204020204" pitchFamily="34" charset="-122"/>
                <a:cs typeface="+mn-ea"/>
                <a:sym typeface="+mn-lt"/>
              </a:rPr>
              <a:t>119</a:t>
            </a:r>
            <a:r>
              <a:rPr lang="zh-CN" altLang="en-US" sz="1600">
                <a:latin typeface="微软雅黑" panose="020B0503020204020204" pitchFamily="34" charset="-122"/>
                <a:ea typeface="微软雅黑" panose="020B0503020204020204" pitchFamily="34" charset="-122"/>
                <a:cs typeface="+mn-ea"/>
                <a:sym typeface="+mn-lt"/>
              </a:rPr>
              <a:t>报警，值大班人员接到报警后迅速通知安全保卫处和公司主要领导，并迅速赶往事故现场。同时组织人员进行扑救，并切断气源。</a:t>
            </a:r>
            <a:endParaRPr lang="en-US" altLang="zh-CN" sz="1600" dirty="0">
              <a:latin typeface="微软雅黑" panose="020B0503020204020204" pitchFamily="34" charset="-122"/>
              <a:ea typeface="微软雅黑" panose="020B0503020204020204" pitchFamily="34" charset="-122"/>
              <a:cs typeface="+mn-ea"/>
              <a:sym typeface="+mn-lt"/>
            </a:endParaRPr>
          </a:p>
        </p:txBody>
      </p:sp>
      <p:sp>
        <p:nvSpPr>
          <p:cNvPr id="9" name="Rectangle 2">
            <a:extLst>
              <a:ext uri="{FF2B5EF4-FFF2-40B4-BE49-F238E27FC236}">
                <a16:creationId xmlns:a16="http://schemas.microsoft.com/office/drawing/2014/main" id="{4F97F0F2-0EB4-4789-9308-2135BFCC1345}"/>
              </a:ext>
            </a:extLst>
          </p:cNvPr>
          <p:cNvSpPr txBox="1">
            <a:spLocks noChangeArrowheads="1"/>
          </p:cNvSpPr>
          <p:nvPr/>
        </p:nvSpPr>
        <p:spPr>
          <a:xfrm>
            <a:off x="-3040640" y="819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spc="600">
                <a:latin typeface="微软雅黑" panose="020B0503020204020204" pitchFamily="34" charset="-122"/>
                <a:ea typeface="微软雅黑" panose="020B0503020204020204" pitchFamily="34" charset="-122"/>
                <a:cs typeface="+mn-ea"/>
                <a:sym typeface="+mn-lt"/>
              </a:rPr>
              <a:t>应急处置程序</a:t>
            </a:r>
            <a:endParaRPr lang="zh-CN" altLang="en-US" sz="2400" b="1" spc="600"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80598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ppt_x"/>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25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5AEFBFF-791B-40C3-AAB6-440E21E5A244}"/>
              </a:ext>
            </a:extLst>
          </p:cNvPr>
          <p:cNvSpPr txBox="1"/>
          <p:nvPr/>
        </p:nvSpPr>
        <p:spPr>
          <a:xfrm>
            <a:off x="1092200" y="1555486"/>
            <a:ext cx="10007600" cy="1289456"/>
          </a:xfrm>
          <a:prstGeom prst="rect">
            <a:avLst/>
          </a:prstGeom>
          <a:noFill/>
          <a:ln>
            <a:solidFill>
              <a:schemeClr val="accent1"/>
            </a:solidFill>
          </a:ln>
        </p:spPr>
        <p:txBody>
          <a:bodyPr wrap="square">
            <a:spAutoFit/>
          </a:bodyPr>
          <a:lstStyle/>
          <a:p>
            <a:pPr algn="just">
              <a:lnSpc>
                <a:spcPct val="150000"/>
              </a:lnSpc>
            </a:pP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6</a:t>
            </a:r>
            <a:r>
              <a:rPr lang="zh-CN" altLang="en-US" sz="1800" dirty="0">
                <a:latin typeface="微软雅黑" panose="020B0503020204020204" pitchFamily="34" charset="-122"/>
                <a:ea typeface="微软雅黑" panose="020B0503020204020204" pitchFamily="34" charset="-122"/>
                <a:cs typeface="+mn-ea"/>
                <a:sym typeface="+mn-lt"/>
              </a:rPr>
              <a:t>）高层楼房可以采用绳索</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顺雨水管</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雨棚等。</a:t>
            </a:r>
            <a:endParaRPr lang="en-US" altLang="zh-CN" sz="1800" dirty="0">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7</a:t>
            </a:r>
            <a:r>
              <a:rPr lang="zh-CN" altLang="en-US" sz="1800" dirty="0">
                <a:latin typeface="微软雅黑" panose="020B0503020204020204" pitchFamily="34" charset="-122"/>
                <a:ea typeface="微软雅黑" panose="020B0503020204020204" pitchFamily="34" charset="-122"/>
                <a:cs typeface="+mn-ea"/>
                <a:sym typeface="+mn-lt"/>
              </a:rPr>
              <a:t>）被迫跳楼</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高层楼向地面抛下厚的棉被</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沙发垫子等物增加缓冲</a:t>
            </a:r>
            <a:r>
              <a:rPr lang="zh-CN" altLang="en-US" dirty="0">
                <a:latin typeface="微软雅黑" panose="020B0503020204020204" pitchFamily="34" charset="-122"/>
                <a:ea typeface="微软雅黑" panose="020B0503020204020204" pitchFamily="34" charset="-122"/>
                <a:cs typeface="+mn-ea"/>
                <a:sym typeface="+mn-lt"/>
              </a:rPr>
              <a:t>。</a:t>
            </a:r>
            <a:endParaRPr lang="en-US" altLang="zh-CN" sz="1800" dirty="0">
              <a:latin typeface="微软雅黑" panose="020B0503020204020204" pitchFamily="34" charset="-122"/>
              <a:ea typeface="微软雅黑" panose="020B0503020204020204" pitchFamily="34" charset="-122"/>
              <a:cs typeface="+mn-ea"/>
              <a:sym typeface="+mn-lt"/>
            </a:endParaRPr>
          </a:p>
          <a:p>
            <a:pPr algn="just">
              <a:lnSpc>
                <a:spcPct val="150000"/>
              </a:lnSpc>
            </a:pP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8</a:t>
            </a:r>
            <a:r>
              <a:rPr lang="zh-CN" altLang="en-US" sz="1800" dirty="0">
                <a:latin typeface="微软雅黑" panose="020B0503020204020204" pitchFamily="34" charset="-122"/>
                <a:ea typeface="微软雅黑" panose="020B0503020204020204" pitchFamily="34" charset="-122"/>
                <a:cs typeface="+mn-ea"/>
                <a:sym typeface="+mn-lt"/>
              </a:rPr>
              <a:t>）求救呼救</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呼叫</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敲打金属物件</a:t>
            </a:r>
            <a:r>
              <a:rPr lang="en-US" altLang="zh-CN" sz="1800" dirty="0">
                <a:latin typeface="微软雅黑" panose="020B0503020204020204" pitchFamily="34" charset="-122"/>
                <a:ea typeface="微软雅黑" panose="020B0503020204020204" pitchFamily="34" charset="-122"/>
                <a:cs typeface="+mn-ea"/>
                <a:sym typeface="+mn-lt"/>
              </a:rPr>
              <a:t>,</a:t>
            </a:r>
            <a:r>
              <a:rPr lang="zh-CN" altLang="en-US" sz="1800" dirty="0">
                <a:latin typeface="微软雅黑" panose="020B0503020204020204" pitchFamily="34" charset="-122"/>
                <a:ea typeface="微软雅黑" panose="020B0503020204020204" pitchFamily="34" charset="-122"/>
                <a:cs typeface="+mn-ea"/>
                <a:sym typeface="+mn-lt"/>
              </a:rPr>
              <a:t>夜间可以用</a:t>
            </a:r>
            <a:r>
              <a:rPr lang="zh-CN" altLang="en-US" sz="1800">
                <a:latin typeface="微软雅黑" panose="020B0503020204020204" pitchFamily="34" charset="-122"/>
                <a:ea typeface="微软雅黑" panose="020B0503020204020204" pitchFamily="34" charset="-122"/>
                <a:cs typeface="+mn-ea"/>
                <a:sym typeface="+mn-lt"/>
              </a:rPr>
              <a:t>手电筒</a:t>
            </a:r>
            <a:r>
              <a:rPr lang="zh-CN" altLang="en-US">
                <a:latin typeface="微软雅黑" panose="020B0503020204020204" pitchFamily="34" charset="-122"/>
                <a:ea typeface="微软雅黑" panose="020B0503020204020204" pitchFamily="34" charset="-122"/>
                <a:cs typeface="+mn-ea"/>
                <a:sym typeface="+mn-lt"/>
              </a:rPr>
              <a:t>。</a:t>
            </a:r>
            <a:endParaRPr lang="en-US" altLang="zh-CN" sz="1800" dirty="0">
              <a:latin typeface="微软雅黑" panose="020B0503020204020204" pitchFamily="34" charset="-122"/>
              <a:ea typeface="微软雅黑" panose="020B0503020204020204" pitchFamily="34" charset="-122"/>
              <a:cs typeface="+mn-ea"/>
              <a:sym typeface="+mn-lt"/>
            </a:endParaRPr>
          </a:p>
        </p:txBody>
      </p:sp>
      <p:sp>
        <p:nvSpPr>
          <p:cNvPr id="4" name="Rectangle 2">
            <a:extLst>
              <a:ext uri="{FF2B5EF4-FFF2-40B4-BE49-F238E27FC236}">
                <a16:creationId xmlns:a16="http://schemas.microsoft.com/office/drawing/2014/main" id="{99CB2043-2C79-4A7C-8720-9AAD6A68C631}"/>
              </a:ext>
            </a:extLst>
          </p:cNvPr>
          <p:cNvSpPr txBox="1">
            <a:spLocks noChangeArrowheads="1"/>
          </p:cNvSpPr>
          <p:nvPr/>
        </p:nvSpPr>
        <p:spPr>
          <a:xfrm>
            <a:off x="-3027940" y="537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spc="600">
                <a:latin typeface="微软雅黑" panose="020B0503020204020204" pitchFamily="34" charset="-122"/>
                <a:ea typeface="微软雅黑" panose="020B0503020204020204" pitchFamily="34" charset="-122"/>
                <a:cs typeface="+mn-ea"/>
                <a:sym typeface="+mn-lt"/>
              </a:rPr>
              <a:t>应急处置程序</a:t>
            </a:r>
            <a:endParaRPr lang="zh-CN" altLang="en-US" sz="2400" b="1" spc="600" dirty="0">
              <a:latin typeface="微软雅黑" panose="020B0503020204020204" pitchFamily="34" charset="-122"/>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D36D0B37-FCED-424E-9F1A-AA27ED2231AC}"/>
              </a:ext>
            </a:extLst>
          </p:cNvPr>
          <p:cNvSpPr txBox="1"/>
          <p:nvPr/>
        </p:nvSpPr>
        <p:spPr>
          <a:xfrm>
            <a:off x="1092200" y="3616647"/>
            <a:ext cx="7594600" cy="2308324"/>
          </a:xfrm>
          <a:prstGeom prst="rect">
            <a:avLst/>
          </a:prstGeom>
          <a:noFill/>
        </p:spPr>
        <p:txBody>
          <a:bodyPr wrap="square">
            <a:spAutoFit/>
          </a:bodyPr>
          <a:lstStyle/>
          <a:p>
            <a:pPr marL="342900" indent="-342900">
              <a:buFont typeface="+mj-ea"/>
              <a:buAutoNum type="circleNumDbPlain"/>
            </a:pPr>
            <a:r>
              <a:rPr lang="zh-CN" altLang="en-US" sz="1800">
                <a:latin typeface="微软雅黑" panose="020B0503020204020204" pitchFamily="34" charset="-122"/>
                <a:ea typeface="微软雅黑" panose="020B0503020204020204" pitchFamily="34" charset="-122"/>
                <a:cs typeface="+mn-ea"/>
                <a:sym typeface="+mn-lt"/>
              </a:rPr>
              <a:t>氯气少量泄漏紧急隔离</a:t>
            </a:r>
            <a:r>
              <a:rPr lang="en-US" altLang="zh-CN" sz="1800">
                <a:latin typeface="微软雅黑" panose="020B0503020204020204" pitchFamily="34" charset="-122"/>
                <a:ea typeface="微软雅黑" panose="020B0503020204020204" pitchFamily="34" charset="-122"/>
                <a:cs typeface="+mn-ea"/>
                <a:sym typeface="+mn-lt"/>
              </a:rPr>
              <a:t>30</a:t>
            </a:r>
            <a:r>
              <a:rPr lang="zh-CN" altLang="en-US" sz="1800">
                <a:latin typeface="微软雅黑" panose="020B0503020204020204" pitchFamily="34" charset="-122"/>
                <a:ea typeface="微软雅黑" panose="020B0503020204020204" pitchFamily="34" charset="-122"/>
                <a:cs typeface="+mn-ea"/>
                <a:sym typeface="+mn-lt"/>
              </a:rPr>
              <a:t>米，下风向白天疏散</a:t>
            </a:r>
            <a:r>
              <a:rPr lang="en-US" altLang="zh-CN" sz="1800">
                <a:latin typeface="微软雅黑" panose="020B0503020204020204" pitchFamily="34" charset="-122"/>
                <a:ea typeface="微软雅黑" panose="020B0503020204020204" pitchFamily="34" charset="-122"/>
                <a:cs typeface="+mn-ea"/>
                <a:sym typeface="+mn-lt"/>
              </a:rPr>
              <a:t>300</a:t>
            </a:r>
            <a:r>
              <a:rPr lang="zh-CN" altLang="en-US" sz="1800">
                <a:latin typeface="微软雅黑" panose="020B0503020204020204" pitchFamily="34" charset="-122"/>
                <a:ea typeface="微软雅黑" panose="020B0503020204020204" pitchFamily="34" charset="-122"/>
                <a:cs typeface="+mn-ea"/>
                <a:sym typeface="+mn-lt"/>
              </a:rPr>
              <a:t>米，夜晚疏散</a:t>
            </a:r>
            <a:r>
              <a:rPr lang="en-US" altLang="zh-CN" sz="1800">
                <a:latin typeface="微软雅黑" panose="020B0503020204020204" pitchFamily="34" charset="-122"/>
                <a:ea typeface="微软雅黑" panose="020B0503020204020204" pitchFamily="34" charset="-122"/>
                <a:cs typeface="+mn-ea"/>
                <a:sym typeface="+mn-lt"/>
              </a:rPr>
              <a:t>1.1km</a:t>
            </a:r>
            <a:r>
              <a:rPr lang="zh-CN" altLang="en-US" sz="1800">
                <a:latin typeface="微软雅黑" panose="020B0503020204020204" pitchFamily="34" charset="-122"/>
                <a:ea typeface="微软雅黑" panose="020B0503020204020204" pitchFamily="34" charset="-122"/>
                <a:cs typeface="+mn-ea"/>
                <a:sym typeface="+mn-lt"/>
              </a:rPr>
              <a:t>。大量泄漏紧急隔离</a:t>
            </a:r>
            <a:r>
              <a:rPr lang="en-US" altLang="zh-CN" sz="1800">
                <a:latin typeface="微软雅黑" panose="020B0503020204020204" pitchFamily="34" charset="-122"/>
                <a:ea typeface="微软雅黑" panose="020B0503020204020204" pitchFamily="34" charset="-122"/>
                <a:cs typeface="+mn-ea"/>
                <a:sym typeface="+mn-lt"/>
              </a:rPr>
              <a:t>275</a:t>
            </a:r>
            <a:r>
              <a:rPr lang="zh-CN" altLang="en-US" sz="1800">
                <a:latin typeface="微软雅黑" panose="020B0503020204020204" pitchFamily="34" charset="-122"/>
                <a:ea typeface="微软雅黑" panose="020B0503020204020204" pitchFamily="34" charset="-122"/>
                <a:cs typeface="+mn-ea"/>
                <a:sym typeface="+mn-lt"/>
              </a:rPr>
              <a:t>米，下风向白天疏散</a:t>
            </a:r>
            <a:r>
              <a:rPr lang="en-US" altLang="zh-CN" sz="1800">
                <a:latin typeface="微软雅黑" panose="020B0503020204020204" pitchFamily="34" charset="-122"/>
                <a:ea typeface="微软雅黑" panose="020B0503020204020204" pitchFamily="34" charset="-122"/>
                <a:cs typeface="+mn-ea"/>
                <a:sym typeface="+mn-lt"/>
              </a:rPr>
              <a:t>2.7</a:t>
            </a:r>
            <a:r>
              <a:rPr lang="zh-CN" altLang="en-US" sz="1800">
                <a:latin typeface="微软雅黑" panose="020B0503020204020204" pitchFamily="34" charset="-122"/>
                <a:ea typeface="微软雅黑" panose="020B0503020204020204" pitchFamily="34" charset="-122"/>
                <a:cs typeface="+mn-ea"/>
                <a:sym typeface="+mn-lt"/>
              </a:rPr>
              <a:t>千米</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夜晚疏散</a:t>
            </a:r>
            <a:r>
              <a:rPr lang="en-US" altLang="zh-CN" sz="1800">
                <a:latin typeface="微软雅黑" panose="020B0503020204020204" pitchFamily="34" charset="-122"/>
                <a:ea typeface="微软雅黑" panose="020B0503020204020204" pitchFamily="34" charset="-122"/>
                <a:cs typeface="+mn-ea"/>
                <a:sym typeface="+mn-lt"/>
              </a:rPr>
              <a:t>6.8</a:t>
            </a:r>
            <a:r>
              <a:rPr lang="zh-CN" altLang="en-US" sz="1800">
                <a:latin typeface="微软雅黑" panose="020B0503020204020204" pitchFamily="34" charset="-122"/>
                <a:ea typeface="微软雅黑" panose="020B0503020204020204" pitchFamily="34" charset="-122"/>
                <a:cs typeface="+mn-ea"/>
                <a:sym typeface="+mn-lt"/>
              </a:rPr>
              <a:t>千米。</a:t>
            </a:r>
          </a:p>
          <a:p>
            <a:pPr marL="342900" indent="-342900">
              <a:buFont typeface="+mj-ea"/>
              <a:buAutoNum type="circleNumDbPlain"/>
            </a:pPr>
            <a:r>
              <a:rPr lang="zh-CN" altLang="en-US" sz="1800">
                <a:latin typeface="微软雅黑" panose="020B0503020204020204" pitchFamily="34" charset="-122"/>
                <a:ea typeface="微软雅黑" panose="020B0503020204020204" pitchFamily="34" charset="-122"/>
                <a:cs typeface="+mn-ea"/>
                <a:sym typeface="+mn-lt"/>
              </a:rPr>
              <a:t>氨少量泄漏紧急隔离</a:t>
            </a:r>
            <a:r>
              <a:rPr lang="en-US" altLang="zh-CN" sz="1800">
                <a:latin typeface="微软雅黑" panose="020B0503020204020204" pitchFamily="34" charset="-122"/>
                <a:ea typeface="微软雅黑" panose="020B0503020204020204" pitchFamily="34" charset="-122"/>
                <a:cs typeface="+mn-ea"/>
                <a:sym typeface="+mn-lt"/>
              </a:rPr>
              <a:t>30</a:t>
            </a:r>
            <a:r>
              <a:rPr lang="zh-CN" altLang="en-US" sz="1800">
                <a:latin typeface="微软雅黑" panose="020B0503020204020204" pitchFamily="34" charset="-122"/>
                <a:ea typeface="微软雅黑" panose="020B0503020204020204" pitchFamily="34" charset="-122"/>
                <a:cs typeface="+mn-ea"/>
                <a:sym typeface="+mn-lt"/>
              </a:rPr>
              <a:t>米</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下风向白天疏散</a:t>
            </a:r>
            <a:r>
              <a:rPr lang="en-US" altLang="zh-CN" sz="1800">
                <a:latin typeface="微软雅黑" panose="020B0503020204020204" pitchFamily="34" charset="-122"/>
                <a:ea typeface="微软雅黑" panose="020B0503020204020204" pitchFamily="34" charset="-122"/>
                <a:cs typeface="+mn-ea"/>
                <a:sym typeface="+mn-lt"/>
              </a:rPr>
              <a:t>200</a:t>
            </a:r>
            <a:r>
              <a:rPr lang="zh-CN" altLang="en-US" sz="1800">
                <a:latin typeface="微软雅黑" panose="020B0503020204020204" pitchFamily="34" charset="-122"/>
                <a:ea typeface="微软雅黑" panose="020B0503020204020204" pitchFamily="34" charset="-122"/>
                <a:cs typeface="+mn-ea"/>
                <a:sym typeface="+mn-lt"/>
              </a:rPr>
              <a:t>米，夜晚疏散</a:t>
            </a:r>
            <a:r>
              <a:rPr lang="en-US" altLang="zh-CN" sz="1800">
                <a:latin typeface="微软雅黑" panose="020B0503020204020204" pitchFamily="34" charset="-122"/>
                <a:ea typeface="微软雅黑" panose="020B0503020204020204" pitchFamily="34" charset="-122"/>
                <a:cs typeface="+mn-ea"/>
                <a:sym typeface="+mn-lt"/>
              </a:rPr>
              <a:t>200</a:t>
            </a:r>
            <a:r>
              <a:rPr lang="zh-CN" altLang="en-US" sz="1800">
                <a:latin typeface="微软雅黑" panose="020B0503020204020204" pitchFamily="34" charset="-122"/>
                <a:ea typeface="微软雅黑" panose="020B0503020204020204" pitchFamily="34" charset="-122"/>
                <a:cs typeface="+mn-ea"/>
                <a:sym typeface="+mn-lt"/>
              </a:rPr>
              <a:t>米。大量泄漏紧急隔离</a:t>
            </a:r>
            <a:r>
              <a:rPr lang="en-US" altLang="zh-CN" sz="1800">
                <a:latin typeface="微软雅黑" panose="020B0503020204020204" pitchFamily="34" charset="-122"/>
                <a:ea typeface="微软雅黑" panose="020B0503020204020204" pitchFamily="34" charset="-122"/>
                <a:cs typeface="+mn-ea"/>
                <a:sym typeface="+mn-lt"/>
              </a:rPr>
              <a:t>60</a:t>
            </a:r>
            <a:r>
              <a:rPr lang="zh-CN" altLang="en-US" sz="1800">
                <a:latin typeface="微软雅黑" panose="020B0503020204020204" pitchFamily="34" charset="-122"/>
                <a:ea typeface="微软雅黑" panose="020B0503020204020204" pitchFamily="34" charset="-122"/>
                <a:cs typeface="+mn-ea"/>
                <a:sym typeface="+mn-lt"/>
              </a:rPr>
              <a:t>米，下风向白天疏散</a:t>
            </a:r>
            <a:r>
              <a:rPr lang="en-US" altLang="zh-CN" sz="1800">
                <a:latin typeface="微软雅黑" panose="020B0503020204020204" pitchFamily="34" charset="-122"/>
                <a:ea typeface="微软雅黑" panose="020B0503020204020204" pitchFamily="34" charset="-122"/>
                <a:cs typeface="+mn-ea"/>
                <a:sym typeface="+mn-lt"/>
              </a:rPr>
              <a:t>500</a:t>
            </a:r>
            <a:r>
              <a:rPr lang="zh-CN" altLang="en-US" sz="1800">
                <a:latin typeface="微软雅黑" panose="020B0503020204020204" pitchFamily="34" charset="-122"/>
                <a:ea typeface="微软雅黑" panose="020B0503020204020204" pitchFamily="34" charset="-122"/>
                <a:cs typeface="+mn-ea"/>
                <a:sym typeface="+mn-lt"/>
              </a:rPr>
              <a:t>米</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夜晚疏散</a:t>
            </a:r>
            <a:r>
              <a:rPr lang="en-US" altLang="zh-CN" sz="1800">
                <a:latin typeface="微软雅黑" panose="020B0503020204020204" pitchFamily="34" charset="-122"/>
                <a:ea typeface="微软雅黑" panose="020B0503020204020204" pitchFamily="34" charset="-122"/>
                <a:cs typeface="+mn-ea"/>
                <a:sym typeface="+mn-lt"/>
              </a:rPr>
              <a:t>1.1</a:t>
            </a:r>
            <a:r>
              <a:rPr lang="zh-CN" altLang="en-US" sz="1800">
                <a:latin typeface="微软雅黑" panose="020B0503020204020204" pitchFamily="34" charset="-122"/>
                <a:ea typeface="微软雅黑" panose="020B0503020204020204" pitchFamily="34" charset="-122"/>
                <a:cs typeface="+mn-ea"/>
                <a:sym typeface="+mn-lt"/>
              </a:rPr>
              <a:t>千米。</a:t>
            </a:r>
            <a:endParaRPr lang="en-US" altLang="zh-CN" sz="1800">
              <a:latin typeface="微软雅黑" panose="020B0503020204020204" pitchFamily="34" charset="-122"/>
              <a:ea typeface="微软雅黑" panose="020B0503020204020204" pitchFamily="34" charset="-122"/>
              <a:cs typeface="+mn-ea"/>
              <a:sym typeface="+mn-lt"/>
            </a:endParaRPr>
          </a:p>
          <a:p>
            <a:pPr marL="342900" indent="-342900">
              <a:buFont typeface="+mj-ea"/>
              <a:buAutoNum type="circleNumDbPlain"/>
            </a:pPr>
            <a:r>
              <a:rPr lang="zh-CN" altLang="en-US" sz="1800">
                <a:latin typeface="微软雅黑" panose="020B0503020204020204" pitchFamily="34" charset="-122"/>
                <a:ea typeface="微软雅黑" panose="020B0503020204020204" pitchFamily="34" charset="-122"/>
                <a:cs typeface="+mn-ea"/>
                <a:sym typeface="+mn-lt"/>
              </a:rPr>
              <a:t>少量泄漏：小包装（</a:t>
            </a:r>
            <a:r>
              <a:rPr lang="en-US" altLang="zh-CN" sz="1800">
                <a:latin typeface="微软雅黑" panose="020B0503020204020204" pitchFamily="34" charset="-122"/>
                <a:ea typeface="微软雅黑" panose="020B0503020204020204" pitchFamily="34" charset="-122"/>
                <a:cs typeface="+mn-ea"/>
                <a:sym typeface="+mn-lt"/>
              </a:rPr>
              <a:t>&lt;200 L</a:t>
            </a:r>
            <a:r>
              <a:rPr lang="zh-CN" altLang="en-US" sz="1800">
                <a:latin typeface="微软雅黑" panose="020B0503020204020204" pitchFamily="34" charset="-122"/>
                <a:ea typeface="微软雅黑" panose="020B0503020204020204" pitchFamily="34" charset="-122"/>
                <a:cs typeface="+mn-ea"/>
                <a:sym typeface="+mn-lt"/>
              </a:rPr>
              <a:t>）泄漏或大包装少量泄漏。</a:t>
            </a:r>
          </a:p>
          <a:p>
            <a:pPr marL="342900" indent="-342900">
              <a:buFont typeface="+mj-ea"/>
              <a:buAutoNum type="circleNumDbPlain"/>
            </a:pPr>
            <a:r>
              <a:rPr lang="zh-CN" altLang="en-US" sz="1800">
                <a:latin typeface="微软雅黑" panose="020B0503020204020204" pitchFamily="34" charset="-122"/>
                <a:ea typeface="微软雅黑" panose="020B0503020204020204" pitchFamily="34" charset="-122"/>
                <a:cs typeface="+mn-ea"/>
                <a:sym typeface="+mn-lt"/>
              </a:rPr>
              <a:t>大量泄漏：大包装（</a:t>
            </a:r>
            <a:r>
              <a:rPr lang="en-US" altLang="zh-CN" sz="1800">
                <a:latin typeface="微软雅黑" panose="020B0503020204020204" pitchFamily="34" charset="-122"/>
                <a:ea typeface="微软雅黑" panose="020B0503020204020204" pitchFamily="34" charset="-122"/>
                <a:cs typeface="+mn-ea"/>
                <a:sym typeface="+mn-lt"/>
              </a:rPr>
              <a:t>&gt;200 L</a:t>
            </a:r>
            <a:r>
              <a:rPr lang="zh-CN" altLang="en-US" sz="1800">
                <a:latin typeface="微软雅黑" panose="020B0503020204020204" pitchFamily="34" charset="-122"/>
                <a:ea typeface="微软雅黑" panose="020B0503020204020204" pitchFamily="34" charset="-122"/>
                <a:cs typeface="+mn-ea"/>
                <a:sym typeface="+mn-lt"/>
              </a:rPr>
              <a:t>）泄漏或多个小包装同时泄漏。</a:t>
            </a:r>
          </a:p>
          <a:p>
            <a:pPr marL="342900" indent="-342900">
              <a:buFont typeface="+mj-ea"/>
              <a:buAutoNum type="circleNumDbPlain"/>
            </a:pPr>
            <a:r>
              <a:rPr lang="zh-CN" altLang="en-US" sz="1800">
                <a:latin typeface="微软雅黑" panose="020B0503020204020204" pitchFamily="34" charset="-122"/>
                <a:ea typeface="微软雅黑" panose="020B0503020204020204" pitchFamily="34" charset="-122"/>
                <a:cs typeface="+mn-ea"/>
                <a:sym typeface="+mn-lt"/>
              </a:rPr>
              <a:t>在某些气象条件下，如温度升高</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风力增大等气象条件下</a:t>
            </a:r>
            <a:r>
              <a:rPr lang="en-US" altLang="zh-CN" sz="1800">
                <a:latin typeface="微软雅黑" panose="020B0503020204020204" pitchFamily="34" charset="-122"/>
                <a:ea typeface="微软雅黑" panose="020B0503020204020204" pitchFamily="34" charset="-122"/>
                <a:cs typeface="+mn-ea"/>
                <a:sym typeface="+mn-lt"/>
              </a:rPr>
              <a:t>,</a:t>
            </a:r>
            <a:r>
              <a:rPr lang="zh-CN" altLang="en-US" sz="1800">
                <a:latin typeface="微软雅黑" panose="020B0503020204020204" pitchFamily="34" charset="-122"/>
                <a:ea typeface="微软雅黑" panose="020B0503020204020204" pitchFamily="34" charset="-122"/>
                <a:cs typeface="+mn-ea"/>
                <a:sym typeface="+mn-lt"/>
              </a:rPr>
              <a:t>应增加下风向的疏散距离。 </a:t>
            </a:r>
            <a:endParaRPr lang="zh-CN" altLang="en-US">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B228AB4D-12C5-4D3B-B529-33416AE2BE48}"/>
              </a:ext>
            </a:extLst>
          </p:cNvPr>
          <p:cNvGrpSpPr/>
          <p:nvPr/>
        </p:nvGrpSpPr>
        <p:grpSpPr>
          <a:xfrm>
            <a:off x="5321300" y="2920960"/>
            <a:ext cx="1549400" cy="508040"/>
            <a:chOff x="5321300" y="2920960"/>
            <a:chExt cx="1549400" cy="508040"/>
          </a:xfrm>
        </p:grpSpPr>
        <p:sp>
          <p:nvSpPr>
            <p:cNvPr id="8" name="矩形: 圆角 7">
              <a:extLst>
                <a:ext uri="{FF2B5EF4-FFF2-40B4-BE49-F238E27FC236}">
                  <a16:creationId xmlns:a16="http://schemas.microsoft.com/office/drawing/2014/main" id="{FC1B1763-75FF-4843-A2B1-13C11B699B48}"/>
                </a:ext>
              </a:extLst>
            </p:cNvPr>
            <p:cNvSpPr/>
            <p:nvPr/>
          </p:nvSpPr>
          <p:spPr>
            <a:xfrm>
              <a:off x="5321300" y="2955170"/>
              <a:ext cx="1549400"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ADD2143A-F978-4FF9-A00D-130D52AC0308}"/>
                </a:ext>
              </a:extLst>
            </p:cNvPr>
            <p:cNvSpPr txBox="1"/>
            <p:nvPr/>
          </p:nvSpPr>
          <p:spPr>
            <a:xfrm>
              <a:off x="5718175" y="2920960"/>
              <a:ext cx="908050" cy="464166"/>
            </a:xfrm>
            <a:prstGeom prst="rect">
              <a:avLst/>
            </a:prstGeom>
            <a:noFill/>
          </p:spPr>
          <p:txBody>
            <a:bodyPr wrap="square">
              <a:spAutoFit/>
            </a:bodyPr>
            <a:lstStyle/>
            <a:p>
              <a:pPr algn="dist">
                <a:lnSpc>
                  <a:spcPct val="150000"/>
                </a:lnSpc>
              </a:pPr>
              <a:r>
                <a:rPr lang="zh-CN" altLang="en-US" sz="1800" b="1">
                  <a:latin typeface="微软雅黑" panose="020B0503020204020204" pitchFamily="34" charset="-122"/>
                  <a:ea typeface="微软雅黑" panose="020B0503020204020204" pitchFamily="34" charset="-122"/>
                  <a:cs typeface="+mn-ea"/>
                  <a:sym typeface="+mn-lt"/>
                </a:rPr>
                <a:t>注意：</a:t>
              </a:r>
              <a:endParaRPr lang="en-US" altLang="zh-CN" sz="1800" b="1">
                <a:latin typeface="微软雅黑" panose="020B0503020204020204" pitchFamily="34" charset="-122"/>
                <a:ea typeface="微软雅黑" panose="020B0503020204020204" pitchFamily="34" charset="-122"/>
                <a:cs typeface="+mn-ea"/>
                <a:sym typeface="+mn-lt"/>
              </a:endParaRPr>
            </a:p>
          </p:txBody>
        </p:sp>
      </p:grpSp>
      <p:pic>
        <p:nvPicPr>
          <p:cNvPr id="11" name="图片 10" descr="徽标&#10;&#10;描述已自动生成">
            <a:extLst>
              <a:ext uri="{FF2B5EF4-FFF2-40B4-BE49-F238E27FC236}">
                <a16:creationId xmlns:a16="http://schemas.microsoft.com/office/drawing/2014/main" id="{83E7A859-1A68-4758-9914-17B2FD0BD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5614" y="3429000"/>
            <a:ext cx="2654300" cy="2654300"/>
          </a:xfrm>
          <a:prstGeom prst="rect">
            <a:avLst/>
          </a:prstGeom>
        </p:spPr>
      </p:pic>
    </p:spTree>
    <p:extLst>
      <p:ext uri="{BB962C8B-B14F-4D97-AF65-F5344CB8AC3E}">
        <p14:creationId xmlns:p14="http://schemas.microsoft.com/office/powerpoint/2010/main" val="35800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750" fill="hold"/>
                                        <p:tgtEl>
                                          <p:spTgt spid="2"/>
                                        </p:tgtEl>
                                        <p:attrNameLst>
                                          <p:attrName>ppt_w</p:attrName>
                                        </p:attrNameLst>
                                      </p:cBhvr>
                                      <p:tavLst>
                                        <p:tav tm="0">
                                          <p:val>
                                            <p:fltVal val="0"/>
                                          </p:val>
                                        </p:tav>
                                        <p:tav tm="100000">
                                          <p:val>
                                            <p:strVal val="#ppt_w"/>
                                          </p:val>
                                        </p:tav>
                                      </p:tavLst>
                                    </p:anim>
                                    <p:anim calcmode="lin" valueType="num">
                                      <p:cBhvr>
                                        <p:cTn id="18" dur="750" fill="hold"/>
                                        <p:tgtEl>
                                          <p:spTgt spid="2"/>
                                        </p:tgtEl>
                                        <p:attrNameLst>
                                          <p:attrName>ppt_h</p:attrName>
                                        </p:attrNameLst>
                                      </p:cBhvr>
                                      <p:tavLst>
                                        <p:tav tm="0">
                                          <p:val>
                                            <p:fltVal val="0"/>
                                          </p:val>
                                        </p:tav>
                                        <p:tav tm="100000">
                                          <p:val>
                                            <p:strVal val="#ppt_h"/>
                                          </p:val>
                                        </p:tav>
                                      </p:tavLst>
                                    </p:anim>
                                    <p:animEffect transition="in" filter="fade">
                                      <p:cBhvr>
                                        <p:cTn id="19" dur="750"/>
                                        <p:tgtEl>
                                          <p:spTgt spid="2"/>
                                        </p:tgtEl>
                                      </p:cBhvr>
                                    </p:animEffect>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750" fill="hold"/>
                                        <p:tgtEl>
                                          <p:spTgt spid="11"/>
                                        </p:tgtEl>
                                        <p:attrNameLst>
                                          <p:attrName>ppt_w</p:attrName>
                                        </p:attrNameLst>
                                      </p:cBhvr>
                                      <p:tavLst>
                                        <p:tav tm="0">
                                          <p:val>
                                            <p:fltVal val="0"/>
                                          </p:val>
                                        </p:tav>
                                        <p:tav tm="100000">
                                          <p:val>
                                            <p:strVal val="#ppt_w"/>
                                          </p:val>
                                        </p:tav>
                                      </p:tavLst>
                                    </p:anim>
                                    <p:anim calcmode="lin" valueType="num">
                                      <p:cBhvr>
                                        <p:cTn id="30" dur="750" fill="hold"/>
                                        <p:tgtEl>
                                          <p:spTgt spid="11"/>
                                        </p:tgtEl>
                                        <p:attrNameLst>
                                          <p:attrName>ppt_h</p:attrName>
                                        </p:attrNameLst>
                                      </p:cBhvr>
                                      <p:tavLst>
                                        <p:tav tm="0">
                                          <p:val>
                                            <p:fltVal val="0"/>
                                          </p:val>
                                        </p:tav>
                                        <p:tav tm="100000">
                                          <p:val>
                                            <p:strVal val="#ppt_h"/>
                                          </p:val>
                                        </p:tav>
                                      </p:tavLst>
                                    </p:anim>
                                    <p:animEffect transition="in" filter="fade">
                                      <p:cBhvr>
                                        <p:cTn id="3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20E0D240-F8E1-40EE-8B0F-82E3E6BE47B9}"/>
              </a:ext>
            </a:extLst>
          </p:cNvPr>
          <p:cNvSpPr txBox="1"/>
          <p:nvPr/>
        </p:nvSpPr>
        <p:spPr>
          <a:xfrm>
            <a:off x="1092200" y="1495721"/>
            <a:ext cx="3373664" cy="461665"/>
          </a:xfrm>
          <a:prstGeom prst="rect">
            <a:avLst/>
          </a:prstGeom>
          <a:solidFill>
            <a:schemeClr val="accent1"/>
          </a:solidFill>
        </p:spPr>
        <p:txBody>
          <a:bodyPr wrap="square">
            <a:spAutoFit/>
          </a:bodyPr>
          <a:lstStyle/>
          <a:p>
            <a:r>
              <a:rPr lang="zh-CN" altLang="en-US" sz="2400" b="1">
                <a:latin typeface="微软雅黑" panose="020B0503020204020204" pitchFamily="34" charset="-122"/>
                <a:ea typeface="微软雅黑" panose="020B0503020204020204" pitchFamily="34" charset="-122"/>
                <a:cs typeface="+mn-ea"/>
                <a:sym typeface="+mn-lt"/>
              </a:rPr>
              <a:t>火场逃生</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nvGrpSpPr>
          <p:cNvPr id="5" name="组合 4">
            <a:extLst>
              <a:ext uri="{FF2B5EF4-FFF2-40B4-BE49-F238E27FC236}">
                <a16:creationId xmlns:a16="http://schemas.microsoft.com/office/drawing/2014/main" id="{3C010F06-7FFD-4C24-9419-99F942380134}"/>
              </a:ext>
            </a:extLst>
          </p:cNvPr>
          <p:cNvGrpSpPr/>
          <p:nvPr/>
        </p:nvGrpSpPr>
        <p:grpSpPr>
          <a:xfrm>
            <a:off x="870405" y="2347233"/>
            <a:ext cx="10451191" cy="2722335"/>
            <a:chOff x="731159" y="2599078"/>
            <a:chExt cx="10451191" cy="2722335"/>
          </a:xfrm>
        </p:grpSpPr>
        <p:grpSp>
          <p:nvGrpSpPr>
            <p:cNvPr id="3" name="组合 2">
              <a:extLst>
                <a:ext uri="{FF2B5EF4-FFF2-40B4-BE49-F238E27FC236}">
                  <a16:creationId xmlns:a16="http://schemas.microsoft.com/office/drawing/2014/main" id="{BFD60B2B-CBF5-4013-AE79-63D24644F228}"/>
                </a:ext>
              </a:extLst>
            </p:cNvPr>
            <p:cNvGrpSpPr/>
            <p:nvPr/>
          </p:nvGrpSpPr>
          <p:grpSpPr>
            <a:xfrm>
              <a:off x="731159" y="2599078"/>
              <a:ext cx="10451191" cy="2722335"/>
              <a:chOff x="731159" y="2599078"/>
              <a:chExt cx="10451191" cy="2722335"/>
            </a:xfrm>
          </p:grpSpPr>
          <p:sp>
            <p:nvSpPr>
              <p:cNvPr id="2" name="菱形 1">
                <a:extLst>
                  <a:ext uri="{FF2B5EF4-FFF2-40B4-BE49-F238E27FC236}">
                    <a16:creationId xmlns:a16="http://schemas.microsoft.com/office/drawing/2014/main" id="{B6CA8909-B119-4A10-8C28-141C6A1C04A1}"/>
                  </a:ext>
                </a:extLst>
              </p:cNvPr>
              <p:cNvSpPr/>
              <p:nvPr/>
            </p:nvSpPr>
            <p:spPr>
              <a:xfrm>
                <a:off x="3307444" y="2599078"/>
                <a:ext cx="2722335" cy="2722335"/>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菱形 5">
                <a:extLst>
                  <a:ext uri="{FF2B5EF4-FFF2-40B4-BE49-F238E27FC236}">
                    <a16:creationId xmlns:a16="http://schemas.microsoft.com/office/drawing/2014/main" id="{1EA20C7F-DB55-4430-B2E9-969141A6313C}"/>
                  </a:ext>
                </a:extLst>
              </p:cNvPr>
              <p:cNvSpPr/>
              <p:nvPr/>
            </p:nvSpPr>
            <p:spPr>
              <a:xfrm>
                <a:off x="5883729" y="2599078"/>
                <a:ext cx="2722335" cy="2722335"/>
              </a:xfrm>
              <a:prstGeom prst="diamon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菱形 9">
                <a:extLst>
                  <a:ext uri="{FF2B5EF4-FFF2-40B4-BE49-F238E27FC236}">
                    <a16:creationId xmlns:a16="http://schemas.microsoft.com/office/drawing/2014/main" id="{4605C193-25BC-4972-AC37-2AD886E45D31}"/>
                  </a:ext>
                </a:extLst>
              </p:cNvPr>
              <p:cNvSpPr/>
              <p:nvPr/>
            </p:nvSpPr>
            <p:spPr>
              <a:xfrm>
                <a:off x="731159" y="2599078"/>
                <a:ext cx="2722335" cy="2722335"/>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菱形 10">
                <a:extLst>
                  <a:ext uri="{FF2B5EF4-FFF2-40B4-BE49-F238E27FC236}">
                    <a16:creationId xmlns:a16="http://schemas.microsoft.com/office/drawing/2014/main" id="{A8A95B69-0D98-491B-A0E7-CE6E6E456022}"/>
                  </a:ext>
                </a:extLst>
              </p:cNvPr>
              <p:cNvSpPr/>
              <p:nvPr/>
            </p:nvSpPr>
            <p:spPr>
              <a:xfrm>
                <a:off x="8460015" y="2599078"/>
                <a:ext cx="2722335" cy="2722335"/>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244F11AF-6341-4255-9168-AD16F80349ED}"/>
                </a:ext>
              </a:extLst>
            </p:cNvPr>
            <p:cNvSpPr txBox="1"/>
            <p:nvPr/>
          </p:nvSpPr>
          <p:spPr>
            <a:xfrm>
              <a:off x="1400175" y="3429000"/>
              <a:ext cx="1628777" cy="923330"/>
            </a:xfrm>
            <a:prstGeom prst="rect">
              <a:avLst/>
            </a:prstGeom>
            <a:noFill/>
          </p:spPr>
          <p:txBody>
            <a:bodyPr wrap="square">
              <a:spAutoFit/>
            </a:bodyPr>
            <a:lstStyle/>
            <a:p>
              <a:r>
                <a:rPr lang="zh-CN" altLang="en-US">
                  <a:latin typeface="微软雅黑" panose="020B0503020204020204" pitchFamily="34" charset="-122"/>
                  <a:ea typeface="微软雅黑" panose="020B0503020204020204" pitchFamily="34" charset="-122"/>
                  <a:cs typeface="+mn-ea"/>
                  <a:sym typeface="+mn-lt"/>
                </a:rPr>
                <a:t>⑴身上着火，地上打滚，不能跑；</a:t>
              </a:r>
              <a:endParaRPr lang="zh-CN" altLang="en-US">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6B75BD75-BBD4-41D1-ACFA-E104AC3E087D}"/>
                </a:ext>
              </a:extLst>
            </p:cNvPr>
            <p:cNvSpPr txBox="1"/>
            <p:nvPr/>
          </p:nvSpPr>
          <p:spPr>
            <a:xfrm>
              <a:off x="3960056" y="3429000"/>
              <a:ext cx="1628777" cy="646331"/>
            </a:xfrm>
            <a:prstGeom prst="rect">
              <a:avLst/>
            </a:prstGeom>
            <a:noFill/>
          </p:spPr>
          <p:txBody>
            <a:bodyPr wrap="square">
              <a:spAutoFit/>
            </a:bodyPr>
            <a:lstStyle/>
            <a:p>
              <a:r>
                <a:rPr lang="zh-CN" altLang="en-US">
                  <a:latin typeface="微软雅黑" panose="020B0503020204020204" pitchFamily="34" charset="-122"/>
                  <a:ea typeface="微软雅黑" panose="020B0503020204020204" pitchFamily="34" charset="-122"/>
                  <a:cs typeface="+mn-ea"/>
                  <a:sym typeface="+mn-lt"/>
                </a:rPr>
                <a:t>⑵用毛巾、手帕捂鼻护嘴；</a:t>
              </a:r>
              <a:endParaRPr lang="zh-CN" altLang="en-US">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E4C4A996-39F1-49C6-939E-CEE9CE6C62A3}"/>
                </a:ext>
              </a:extLst>
            </p:cNvPr>
            <p:cNvSpPr txBox="1"/>
            <p:nvPr/>
          </p:nvSpPr>
          <p:spPr>
            <a:xfrm>
              <a:off x="6519937" y="3429000"/>
              <a:ext cx="1628777" cy="646331"/>
            </a:xfrm>
            <a:prstGeom prst="rect">
              <a:avLst/>
            </a:prstGeom>
            <a:noFill/>
          </p:spPr>
          <p:txBody>
            <a:bodyPr wrap="square">
              <a:spAutoFit/>
            </a:bodyPr>
            <a:lstStyle/>
            <a:p>
              <a:r>
                <a:rPr lang="zh-CN" altLang="en-US">
                  <a:latin typeface="微软雅黑" panose="020B0503020204020204" pitchFamily="34" charset="-122"/>
                  <a:ea typeface="微软雅黑" panose="020B0503020204020204" pitchFamily="34" charset="-122"/>
                  <a:cs typeface="+mn-ea"/>
                  <a:sym typeface="+mn-lt"/>
                </a:rPr>
                <a:t>⑶用湿棉被、毛毯遮盖身体；</a:t>
              </a:r>
              <a:endParaRPr lang="zh-CN" altLang="en-US">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AC5EE3EC-17CB-44D4-AED4-89135F70F777}"/>
                </a:ext>
              </a:extLst>
            </p:cNvPr>
            <p:cNvSpPr txBox="1"/>
            <p:nvPr/>
          </p:nvSpPr>
          <p:spPr>
            <a:xfrm>
              <a:off x="9079818" y="3429000"/>
              <a:ext cx="1628777" cy="646331"/>
            </a:xfrm>
            <a:prstGeom prst="rect">
              <a:avLst/>
            </a:prstGeom>
            <a:noFill/>
          </p:spPr>
          <p:txBody>
            <a:bodyPr wrap="square">
              <a:spAutoFit/>
            </a:bodyPr>
            <a:lstStyle/>
            <a:p>
              <a:r>
                <a:rPr lang="zh-CN" altLang="en-US">
                  <a:latin typeface="微软雅黑" panose="020B0503020204020204" pitchFamily="34" charset="-122"/>
                  <a:ea typeface="微软雅黑" panose="020B0503020204020204" pitchFamily="34" charset="-122"/>
                  <a:cs typeface="+mn-ea"/>
                  <a:sym typeface="+mn-lt"/>
                </a:rPr>
                <a:t>⑷无路可逃，寻找避难处。</a:t>
              </a: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12278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30" y="2186252"/>
            <a:ext cx="564969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0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工伤及工伤保险的概述</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01</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2158755343"/>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8E3A35E-0C07-4463-B221-4EFFBD4E7F55}"/>
              </a:ext>
            </a:extLst>
          </p:cNvPr>
          <p:cNvSpPr/>
          <p:nvPr/>
        </p:nvSpPr>
        <p:spPr>
          <a:xfrm>
            <a:off x="1663700" y="1955800"/>
            <a:ext cx="9509125" cy="3733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30156F93-AE3E-4854-9AF4-2147E65DF95D}"/>
              </a:ext>
            </a:extLst>
          </p:cNvPr>
          <p:cNvSpPr/>
          <p:nvPr/>
        </p:nvSpPr>
        <p:spPr>
          <a:xfrm>
            <a:off x="1123270" y="1696237"/>
            <a:ext cx="2943296"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794" name="Rectangle 2"/>
          <p:cNvSpPr>
            <a:spLocks noGrp="1" noChangeArrowheads="1"/>
          </p:cNvSpPr>
          <p:nvPr>
            <p:ph type="title" idx="4294967295"/>
          </p:nvPr>
        </p:nvSpPr>
        <p:spPr>
          <a:xfrm>
            <a:off x="1197649" y="1303866"/>
            <a:ext cx="4713514" cy="1325563"/>
          </a:xfrm>
        </p:spPr>
        <p:txBody>
          <a:bodyPr>
            <a:normAutofit/>
          </a:bodyPr>
          <a:lstStyle/>
          <a:p>
            <a:r>
              <a:rPr lang="zh-CN" altLang="en-US" sz="2400" b="1" dirty="0">
                <a:latin typeface="微软雅黑" panose="020B0503020204020204" pitchFamily="34" charset="-122"/>
                <a:ea typeface="微软雅黑" panose="020B0503020204020204" pitchFamily="34" charset="-122"/>
                <a:cs typeface="+mn-ea"/>
                <a:sym typeface="+mn-lt"/>
              </a:rPr>
              <a:t>事故处置注意事项</a:t>
            </a:r>
          </a:p>
        </p:txBody>
      </p:sp>
      <p:sp>
        <p:nvSpPr>
          <p:cNvPr id="8" name="文本框 7">
            <a:extLst>
              <a:ext uri="{FF2B5EF4-FFF2-40B4-BE49-F238E27FC236}">
                <a16:creationId xmlns:a16="http://schemas.microsoft.com/office/drawing/2014/main" id="{9AA336B0-291E-473E-A26B-E35C35E8516D}"/>
              </a:ext>
            </a:extLst>
          </p:cNvPr>
          <p:cNvSpPr txBox="1"/>
          <p:nvPr/>
        </p:nvSpPr>
        <p:spPr>
          <a:xfrm>
            <a:off x="1885822" y="2562438"/>
            <a:ext cx="3615651" cy="2743700"/>
          </a:xfrm>
          <a:prstGeom prst="rect">
            <a:avLst/>
          </a:prstGeom>
          <a:solidFill>
            <a:schemeClr val="accent1"/>
          </a:solidFill>
          <a:ln>
            <a:solidFill>
              <a:schemeClr val="accent1"/>
            </a:solidFill>
          </a:ln>
        </p:spPr>
        <p:txBody>
          <a:bodyPr wrap="square">
            <a:spAutoFit/>
          </a:bodyPr>
          <a:lstStyle/>
          <a:p>
            <a:pPr marL="342900" indent="-342900">
              <a:lnSpc>
                <a:spcPct val="250000"/>
              </a:lnSpc>
              <a:buFont typeface="+mj-lt"/>
              <a:buAutoNum type="arabicPeriod"/>
            </a:pPr>
            <a:r>
              <a:rPr lang="zh-CN" altLang="en-US" b="1" dirty="0">
                <a:latin typeface="微软雅黑" panose="020B0503020204020204" pitchFamily="34" charset="-122"/>
                <a:ea typeface="微软雅黑" panose="020B0503020204020204" pitchFamily="34" charset="-122"/>
                <a:cs typeface="+mn-ea"/>
                <a:sym typeface="+mn-lt"/>
              </a:rPr>
              <a:t>灭火人员不应单独灭火； </a:t>
            </a:r>
          </a:p>
          <a:p>
            <a:pPr marL="342900" indent="-342900">
              <a:lnSpc>
                <a:spcPct val="250000"/>
              </a:lnSpc>
              <a:buFont typeface="+mj-lt"/>
              <a:buAutoNum type="arabicPeriod"/>
            </a:pPr>
            <a:r>
              <a:rPr lang="zh-CN" altLang="en-US" b="1" dirty="0">
                <a:latin typeface="微软雅黑" panose="020B0503020204020204" pitchFamily="34" charset="-122"/>
                <a:ea typeface="微软雅黑" panose="020B0503020204020204" pitchFamily="34" charset="-122"/>
                <a:cs typeface="+mn-ea"/>
                <a:sym typeface="+mn-lt"/>
              </a:rPr>
              <a:t>出口应始终保持清洁和畅通；</a:t>
            </a:r>
          </a:p>
          <a:p>
            <a:pPr marL="342900" indent="-342900">
              <a:lnSpc>
                <a:spcPct val="250000"/>
              </a:lnSpc>
              <a:buFont typeface="+mj-lt"/>
              <a:buAutoNum type="arabicPeriod"/>
            </a:pPr>
            <a:r>
              <a:rPr lang="zh-CN" altLang="en-US" b="1" dirty="0">
                <a:latin typeface="微软雅黑" panose="020B0503020204020204" pitchFamily="34" charset="-122"/>
                <a:ea typeface="微软雅黑" panose="020B0503020204020204" pitchFamily="34" charset="-122"/>
                <a:cs typeface="+mn-ea"/>
                <a:sym typeface="+mn-lt"/>
              </a:rPr>
              <a:t>要选择正确的灭火剂；</a:t>
            </a:r>
          </a:p>
          <a:p>
            <a:pPr marL="342900" indent="-342900">
              <a:lnSpc>
                <a:spcPct val="250000"/>
              </a:lnSpc>
              <a:buFont typeface="+mj-lt"/>
              <a:buAutoNum type="arabicPeriod"/>
            </a:pPr>
            <a:r>
              <a:rPr lang="zh-CN" altLang="en-US" b="1" dirty="0">
                <a:latin typeface="微软雅黑" panose="020B0503020204020204" pitchFamily="34" charset="-122"/>
                <a:ea typeface="微软雅黑" panose="020B0503020204020204" pitchFamily="34" charset="-122"/>
                <a:cs typeface="+mn-ea"/>
                <a:sym typeface="+mn-lt"/>
              </a:rPr>
              <a:t>灭火时还应考虑人员的</a:t>
            </a:r>
            <a:r>
              <a:rPr lang="zh-CN" altLang="en-US" b="1">
                <a:latin typeface="微软雅黑" panose="020B0503020204020204" pitchFamily="34" charset="-122"/>
                <a:ea typeface="微软雅黑" panose="020B0503020204020204" pitchFamily="34" charset="-122"/>
                <a:cs typeface="+mn-ea"/>
                <a:sym typeface="+mn-lt"/>
              </a:rPr>
              <a:t>安全；</a:t>
            </a:r>
            <a:endParaRPr lang="zh-CN" altLang="en-US" b="1" dirty="0">
              <a:latin typeface="微软雅黑" panose="020B0503020204020204" pitchFamily="34" charset="-122"/>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9780AFFA-F48C-4002-AC55-71D011B867B1}"/>
              </a:ext>
            </a:extLst>
          </p:cNvPr>
          <p:cNvSpPr txBox="1"/>
          <p:nvPr/>
        </p:nvSpPr>
        <p:spPr>
          <a:xfrm>
            <a:off x="5734499" y="1933152"/>
            <a:ext cx="5264837" cy="3597780"/>
          </a:xfrm>
          <a:prstGeom prst="rect">
            <a:avLst/>
          </a:prstGeom>
          <a:noFill/>
        </p:spPr>
        <p:txBody>
          <a:bodyPr wrap="square">
            <a:spAutoFit/>
          </a:bodyPr>
          <a:lstStyle/>
          <a:p>
            <a:pPr marL="342900" indent="-342900">
              <a:lnSpc>
                <a:spcPct val="150000"/>
              </a:lnSpc>
              <a:buFont typeface="+mj-lt"/>
              <a:buAutoNum type="arabicPeriod"/>
            </a:pPr>
            <a:endParaRPr lang="zh-CN" altLang="en-US">
              <a:latin typeface="微软雅黑" panose="020B0503020204020204" pitchFamily="34" charset="-122"/>
              <a:ea typeface="微软雅黑" panose="020B0503020204020204" pitchFamily="34" charset="-122"/>
              <a:cs typeface="+mn-ea"/>
              <a:sym typeface="+mn-lt"/>
            </a:endParaRPr>
          </a:p>
          <a:p>
            <a:pPr>
              <a:lnSpc>
                <a:spcPct val="150000"/>
              </a:lnSpc>
            </a:pPr>
            <a:r>
              <a:rPr lang="en-US" altLang="zh-CN" b="1">
                <a:latin typeface="微软雅黑" panose="020B0503020204020204" pitchFamily="34" charset="-122"/>
                <a:ea typeface="微软雅黑" panose="020B0503020204020204" pitchFamily="34" charset="-122"/>
                <a:cs typeface="+mn-ea"/>
                <a:sym typeface="+mn-lt"/>
              </a:rPr>
              <a:t>5.</a:t>
            </a:r>
            <a:r>
              <a:rPr lang="zh-CN" altLang="en-US" b="1">
                <a:latin typeface="微软雅黑" panose="020B0503020204020204" pitchFamily="34" charset="-122"/>
                <a:ea typeface="微软雅黑" panose="020B0503020204020204" pitchFamily="34" charset="-122"/>
                <a:cs typeface="+mn-ea"/>
                <a:sym typeface="+mn-lt"/>
              </a:rPr>
              <a:t>进入泄漏现场进行处理时，应注意以下几项：</a:t>
            </a:r>
            <a:endParaRPr lang="en-US" altLang="zh-CN" b="1">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1000" b="1">
              <a:latin typeface="微软雅黑" panose="020B0503020204020204" pitchFamily="34" charset="-122"/>
              <a:ea typeface="微软雅黑" panose="020B0503020204020204" pitchFamily="34" charset="-122"/>
              <a:cs typeface="+mn-ea"/>
              <a:sym typeface="+mn-lt"/>
            </a:endParaRP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mn-ea"/>
                <a:sym typeface="+mn-lt"/>
              </a:rPr>
              <a:t>进入现场人员必须配备必要的个人防护器具。</a:t>
            </a: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mn-ea"/>
                <a:sym typeface="+mn-lt"/>
              </a:rPr>
              <a:t>如果泄漏物化学品是易燃易爆的，应严禁火种。扑灭任何明火及任何其它形式的热源和火源；</a:t>
            </a: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mn-ea"/>
                <a:sym typeface="+mn-lt"/>
              </a:rPr>
              <a:t>应急处理时严禁单独行动，要有监护人，必要时用水枪、水炮掩护。</a:t>
            </a:r>
          </a:p>
          <a:p>
            <a:pPr marL="285750" indent="-285750">
              <a:lnSpc>
                <a:spcPct val="150000"/>
              </a:lnSpc>
              <a:buFont typeface="Arial" panose="020B0604020202020204" pitchFamily="34" charset="0"/>
              <a:buChar char="•"/>
            </a:pPr>
            <a:r>
              <a:rPr lang="zh-CN" altLang="en-US">
                <a:latin typeface="微软雅黑" panose="020B0503020204020204" pitchFamily="34" charset="-122"/>
                <a:ea typeface="微软雅黑" panose="020B0503020204020204" pitchFamily="34" charset="-122"/>
                <a:cs typeface="+mn-ea"/>
                <a:sym typeface="+mn-lt"/>
              </a:rPr>
              <a:t>应从上风、上坡处接近现场，严禁盲目进入。</a:t>
            </a:r>
            <a:endParaRPr lang="zh-CN" altLang="en-US">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8" y="5763756"/>
            <a:ext cx="2069841" cy="1155556"/>
          </a:xfrm>
          <a:prstGeom prst="rect">
            <a:avLst/>
          </a:prstGeom>
        </p:spPr>
      </p:pic>
    </p:spTree>
    <p:extLst>
      <p:ext uri="{BB962C8B-B14F-4D97-AF65-F5344CB8AC3E}">
        <p14:creationId xmlns:p14="http://schemas.microsoft.com/office/powerpoint/2010/main" val="360006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33794"/>
                                        </p:tgtEl>
                                        <p:attrNameLst>
                                          <p:attrName>style.visibility</p:attrName>
                                        </p:attrNameLst>
                                      </p:cBhvr>
                                      <p:to>
                                        <p:strVal val="visible"/>
                                      </p:to>
                                    </p:set>
                                    <p:animEffect transition="in" filter="fade">
                                      <p:cBhvr>
                                        <p:cTn id="13" dur="750"/>
                                        <p:tgtEl>
                                          <p:spTgt spid="3379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25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750" fill="hold"/>
                                        <p:tgtEl>
                                          <p:spTgt spid="8"/>
                                        </p:tgtEl>
                                        <p:attrNameLst>
                                          <p:attrName>ppt_w</p:attrName>
                                        </p:attrNameLst>
                                      </p:cBhvr>
                                      <p:tavLst>
                                        <p:tav tm="0">
                                          <p:val>
                                            <p:fltVal val="0"/>
                                          </p:val>
                                        </p:tav>
                                        <p:tav tm="100000">
                                          <p:val>
                                            <p:strVal val="#ppt_w"/>
                                          </p:val>
                                        </p:tav>
                                      </p:tavLst>
                                    </p:anim>
                                    <p:anim calcmode="lin" valueType="num">
                                      <p:cBhvr>
                                        <p:cTn id="22" dur="750" fill="hold"/>
                                        <p:tgtEl>
                                          <p:spTgt spid="8"/>
                                        </p:tgtEl>
                                        <p:attrNameLst>
                                          <p:attrName>ppt_h</p:attrName>
                                        </p:attrNameLst>
                                      </p:cBhvr>
                                      <p:tavLst>
                                        <p:tav tm="0">
                                          <p:val>
                                            <p:fltVal val="0"/>
                                          </p:val>
                                        </p:tav>
                                        <p:tav tm="100000">
                                          <p:val>
                                            <p:strVal val="#ppt_h"/>
                                          </p:val>
                                        </p:tav>
                                      </p:tavLst>
                                    </p:anim>
                                    <p:animEffect transition="in" filter="fade">
                                      <p:cBhvr>
                                        <p:cTn id="23" dur="750"/>
                                        <p:tgtEl>
                                          <p:spTgt spid="8"/>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3794" grpId="0"/>
      <p:bldP spid="8"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664A7FF-35BF-47F0-8E3A-1FC5756EBC13}"/>
              </a:ext>
            </a:extLst>
          </p:cNvPr>
          <p:cNvGrpSpPr/>
          <p:nvPr/>
        </p:nvGrpSpPr>
        <p:grpSpPr>
          <a:xfrm>
            <a:off x="4624352" y="803275"/>
            <a:ext cx="2943296" cy="1325563"/>
            <a:chOff x="4624352" y="803275"/>
            <a:chExt cx="2943296" cy="1325563"/>
          </a:xfrm>
        </p:grpSpPr>
        <p:sp>
          <p:nvSpPr>
            <p:cNvPr id="6" name="矩形: 圆角 5">
              <a:extLst>
                <a:ext uri="{FF2B5EF4-FFF2-40B4-BE49-F238E27FC236}">
                  <a16:creationId xmlns:a16="http://schemas.microsoft.com/office/drawing/2014/main" id="{88ECEA91-76CC-4516-A455-9ACEBAF864FF}"/>
                </a:ext>
              </a:extLst>
            </p:cNvPr>
            <p:cNvSpPr/>
            <p:nvPr/>
          </p:nvSpPr>
          <p:spPr>
            <a:xfrm>
              <a:off x="4624352" y="1229141"/>
              <a:ext cx="2943296"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Rectangle 2">
              <a:extLst>
                <a:ext uri="{FF2B5EF4-FFF2-40B4-BE49-F238E27FC236}">
                  <a16:creationId xmlns:a16="http://schemas.microsoft.com/office/drawing/2014/main" id="{31F9C379-06B1-4F8A-8410-E9EF51DB21B5}"/>
                </a:ext>
              </a:extLst>
            </p:cNvPr>
            <p:cNvSpPr txBox="1">
              <a:spLocks noChangeArrowheads="1"/>
            </p:cNvSpPr>
            <p:nvPr/>
          </p:nvSpPr>
          <p:spPr>
            <a:xfrm>
              <a:off x="4787900" y="803275"/>
              <a:ext cx="27797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a:latin typeface="微软雅黑" panose="020B0503020204020204" pitchFamily="34" charset="-122"/>
                  <a:ea typeface="微软雅黑" panose="020B0503020204020204" pitchFamily="34" charset="-122"/>
                  <a:cs typeface="+mn-ea"/>
                  <a:sym typeface="+mn-lt"/>
                </a:rPr>
                <a:t>事故处置注意事项</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sp>
        <p:nvSpPr>
          <p:cNvPr id="7" name="文本框 6">
            <a:extLst>
              <a:ext uri="{FF2B5EF4-FFF2-40B4-BE49-F238E27FC236}">
                <a16:creationId xmlns:a16="http://schemas.microsoft.com/office/drawing/2014/main" id="{221F0CD5-2231-4EF1-9708-CD35C692C90B}"/>
              </a:ext>
            </a:extLst>
          </p:cNvPr>
          <p:cNvSpPr txBox="1"/>
          <p:nvPr/>
        </p:nvSpPr>
        <p:spPr>
          <a:xfrm>
            <a:off x="1001076" y="1931614"/>
            <a:ext cx="3240000" cy="4197944"/>
          </a:xfrm>
          <a:prstGeom prst="rect">
            <a:avLst/>
          </a:prstGeom>
          <a:noFill/>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cs typeface="+mn-ea"/>
                <a:sym typeface="+mn-lt"/>
              </a:rPr>
              <a:t>抢险救援方式、方法及人员的防护、监护措施：</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a:t>
            </a:r>
            <a:r>
              <a:rPr lang="en-US" altLang="zh-CN" dirty="0">
                <a:latin typeface="微软雅黑" panose="020B0503020204020204" pitchFamily="34" charset="-122"/>
                <a:ea typeface="微软雅黑" panose="020B0503020204020204" pitchFamily="34" charset="-122"/>
                <a:cs typeface="+mn-ea"/>
                <a:sym typeface="+mn-lt"/>
              </a:rPr>
              <a:t>1</a:t>
            </a:r>
            <a:r>
              <a:rPr lang="zh-CN" altLang="en-US" dirty="0">
                <a:latin typeface="微软雅黑" panose="020B0503020204020204" pitchFamily="34" charset="-122"/>
                <a:ea typeface="微软雅黑" panose="020B0503020204020204" pitchFamily="34" charset="-122"/>
                <a:cs typeface="+mn-ea"/>
                <a:sym typeface="+mn-lt"/>
              </a:rPr>
              <a:t>）应急救援人员应穿戴好防毒面具、空气呼吸器、战斗服或防化服，并佩戴专用手套。</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a:t>
            </a:r>
            <a:r>
              <a:rPr lang="en-US" altLang="zh-CN" dirty="0">
                <a:latin typeface="微软雅黑" panose="020B0503020204020204" pitchFamily="34" charset="-122"/>
                <a:ea typeface="微软雅黑" panose="020B0503020204020204" pitchFamily="34" charset="-122"/>
                <a:cs typeface="+mn-ea"/>
                <a:sym typeface="+mn-lt"/>
              </a:rPr>
              <a:t>2</a:t>
            </a:r>
            <a:r>
              <a:rPr lang="zh-CN" altLang="en-US" dirty="0">
                <a:latin typeface="微软雅黑" panose="020B0503020204020204" pitchFamily="34" charset="-122"/>
                <a:ea typeface="微软雅黑" panose="020B0503020204020204" pitchFamily="34" charset="-122"/>
                <a:cs typeface="+mn-ea"/>
                <a:sym typeface="+mn-lt"/>
              </a:rPr>
              <a:t>）抢险时，抢险人员应至少两人一组，后备人员及时替换抢险。</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a:t>
            </a:r>
            <a:r>
              <a:rPr lang="en-US" altLang="zh-CN" dirty="0">
                <a:latin typeface="微软雅黑" panose="020B0503020204020204" pitchFamily="34" charset="-122"/>
                <a:ea typeface="微软雅黑" panose="020B0503020204020204" pitchFamily="34" charset="-122"/>
                <a:cs typeface="+mn-ea"/>
                <a:sym typeface="+mn-lt"/>
              </a:rPr>
              <a:t>3</a:t>
            </a:r>
            <a:r>
              <a:rPr lang="zh-CN" altLang="en-US" dirty="0">
                <a:latin typeface="微软雅黑" panose="020B0503020204020204" pitchFamily="34" charset="-122"/>
                <a:ea typeface="微软雅黑" panose="020B0503020204020204" pitchFamily="34" charset="-122"/>
                <a:cs typeface="+mn-ea"/>
                <a:sym typeface="+mn-lt"/>
              </a:rPr>
              <a:t>）抢险人员应与指挥部随时保持联络。</a:t>
            </a:r>
          </a:p>
        </p:txBody>
      </p:sp>
      <p:sp>
        <p:nvSpPr>
          <p:cNvPr id="8" name="文本框 7">
            <a:extLst>
              <a:ext uri="{FF2B5EF4-FFF2-40B4-BE49-F238E27FC236}">
                <a16:creationId xmlns:a16="http://schemas.microsoft.com/office/drawing/2014/main" id="{1420B7D8-C348-4045-A301-80A9EE3834E7}"/>
              </a:ext>
            </a:extLst>
          </p:cNvPr>
          <p:cNvSpPr txBox="1"/>
          <p:nvPr/>
        </p:nvSpPr>
        <p:spPr>
          <a:xfrm>
            <a:off x="4597204" y="2156651"/>
            <a:ext cx="3240000" cy="2535951"/>
          </a:xfrm>
          <a:prstGeom prst="rect">
            <a:avLst/>
          </a:prstGeom>
          <a:noFill/>
        </p:spPr>
        <p:txBody>
          <a:bodyPr wrap="square">
            <a:spAutoFit/>
          </a:bodyPr>
          <a:lstStyle/>
          <a:p>
            <a:pPr>
              <a:lnSpc>
                <a:spcPct val="150000"/>
              </a:lnSpc>
            </a:pPr>
            <a:r>
              <a:rPr lang="zh-CN" altLang="en-US" b="1">
                <a:latin typeface="微软雅黑" panose="020B0503020204020204" pitchFamily="34" charset="-122"/>
                <a:ea typeface="微软雅黑" panose="020B0503020204020204" pitchFamily="34" charset="-122"/>
                <a:cs typeface="+mn-ea"/>
                <a:sym typeface="+mn-lt"/>
              </a:rPr>
              <a:t>应急器材的使用：</a:t>
            </a: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每一个人应会正确使用灭火器、防毒面具、空气呼吸器、氯气捕消器等应急器材。</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 name="文本框 9">
            <a:extLst>
              <a:ext uri="{FF2B5EF4-FFF2-40B4-BE49-F238E27FC236}">
                <a16:creationId xmlns:a16="http://schemas.microsoft.com/office/drawing/2014/main" id="{8959E2F0-2C3F-4AFB-BD9D-237D9F353941}"/>
              </a:ext>
            </a:extLst>
          </p:cNvPr>
          <p:cNvSpPr txBox="1"/>
          <p:nvPr/>
        </p:nvSpPr>
        <p:spPr>
          <a:xfrm>
            <a:off x="7920940" y="1931614"/>
            <a:ext cx="3240000" cy="4205126"/>
          </a:xfrm>
          <a:prstGeom prst="rect">
            <a:avLst/>
          </a:prstGeom>
          <a:noFill/>
        </p:spPr>
        <p:txBody>
          <a:bodyPr wrap="square">
            <a:spAutoFit/>
          </a:bodyPr>
          <a:lstStyle/>
          <a:p>
            <a:pPr>
              <a:lnSpc>
                <a:spcPct val="150000"/>
              </a:lnSpc>
            </a:pPr>
            <a:r>
              <a:rPr lang="zh-CN" altLang="en-US" b="1">
                <a:latin typeface="微软雅黑" panose="020B0503020204020204" pitchFamily="34" charset="-122"/>
                <a:ea typeface="微软雅黑" panose="020B0503020204020204" pitchFamily="34" charset="-122"/>
                <a:cs typeface="+mn-ea"/>
                <a:sym typeface="+mn-lt"/>
              </a:rPr>
              <a:t>异常情况下抢险人员的撤离条件、方法：</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a:t>
            </a:r>
            <a:r>
              <a:rPr lang="en-US" altLang="zh-CN">
                <a:latin typeface="微软雅黑" panose="020B0503020204020204" pitchFamily="34" charset="-122"/>
                <a:ea typeface="微软雅黑" panose="020B0503020204020204" pitchFamily="34" charset="-122"/>
                <a:cs typeface="+mn-ea"/>
                <a:sym typeface="+mn-lt"/>
              </a:rPr>
              <a:t>1</a:t>
            </a:r>
            <a:r>
              <a:rPr lang="zh-CN" altLang="en-US">
                <a:latin typeface="微软雅黑" panose="020B0503020204020204" pitchFamily="34" charset="-122"/>
                <a:ea typeface="微软雅黑" panose="020B0503020204020204" pitchFamily="34" charset="-122"/>
                <a:cs typeface="+mn-ea"/>
                <a:sym typeface="+mn-lt"/>
              </a:rPr>
              <a:t>）抢险人员空气呼吸器，防毒面具等气量不足时立即撤离，并报告指挥部。</a:t>
            </a:r>
            <a:br>
              <a:rPr lang="zh-CN" altLang="en-US">
                <a:latin typeface="微软雅黑" panose="020B0503020204020204" pitchFamily="34" charset="-122"/>
                <a:ea typeface="微软雅黑" panose="020B0503020204020204" pitchFamily="34" charset="-122"/>
                <a:cs typeface="+mn-ea"/>
                <a:sym typeface="+mn-lt"/>
              </a:rPr>
            </a:br>
            <a:r>
              <a:rPr lang="zh-CN" altLang="en-US">
                <a:latin typeface="微软雅黑" panose="020B0503020204020204" pitchFamily="34" charset="-122"/>
                <a:ea typeface="微软雅黑" panose="020B0503020204020204" pitchFamily="34" charset="-122"/>
                <a:cs typeface="+mn-ea"/>
                <a:sym typeface="+mn-lt"/>
              </a:rPr>
              <a:t>（</a:t>
            </a:r>
            <a:r>
              <a:rPr lang="en-US" altLang="zh-CN">
                <a:latin typeface="微软雅黑" panose="020B0503020204020204" pitchFamily="34" charset="-122"/>
                <a:ea typeface="微软雅黑" panose="020B0503020204020204" pitchFamily="34" charset="-122"/>
                <a:cs typeface="+mn-ea"/>
                <a:sym typeface="+mn-lt"/>
              </a:rPr>
              <a:t>2</a:t>
            </a:r>
            <a:r>
              <a:rPr lang="zh-CN" altLang="en-US">
                <a:latin typeface="微软雅黑" panose="020B0503020204020204" pitchFamily="34" charset="-122"/>
                <a:ea typeface="微软雅黑" panose="020B0503020204020204" pitchFamily="34" charset="-122"/>
                <a:cs typeface="+mn-ea"/>
                <a:sym typeface="+mn-lt"/>
              </a:rPr>
              <a:t>）事故现场或建筑物、设备等发出异响，发光或变动时必须迅速撤离。</a:t>
            </a:r>
            <a:br>
              <a:rPr lang="zh-CN" altLang="en-US">
                <a:latin typeface="微软雅黑" panose="020B0503020204020204" pitchFamily="34" charset="-122"/>
                <a:ea typeface="微软雅黑" panose="020B0503020204020204" pitchFamily="34" charset="-122"/>
                <a:cs typeface="+mn-ea"/>
                <a:sym typeface="+mn-lt"/>
              </a:rPr>
            </a:br>
            <a:r>
              <a:rPr lang="zh-CN" altLang="en-US">
                <a:latin typeface="微软雅黑" panose="020B0503020204020204" pitchFamily="34" charset="-122"/>
                <a:ea typeface="微软雅黑" panose="020B0503020204020204" pitchFamily="34" charset="-122"/>
                <a:cs typeface="+mn-ea"/>
                <a:sym typeface="+mn-lt"/>
              </a:rPr>
              <a:t>（</a:t>
            </a:r>
            <a:r>
              <a:rPr lang="en-US" altLang="zh-CN">
                <a:latin typeface="微软雅黑" panose="020B0503020204020204" pitchFamily="34" charset="-122"/>
                <a:ea typeface="微软雅黑" panose="020B0503020204020204" pitchFamily="34" charset="-122"/>
                <a:cs typeface="+mn-ea"/>
                <a:sym typeface="+mn-lt"/>
              </a:rPr>
              <a:t>3</a:t>
            </a:r>
            <a:r>
              <a:rPr lang="zh-CN" altLang="en-US">
                <a:latin typeface="微软雅黑" panose="020B0503020204020204" pitchFamily="34" charset="-122"/>
                <a:ea typeface="微软雅黑" panose="020B0503020204020204" pitchFamily="34" charset="-122"/>
                <a:cs typeface="+mn-ea"/>
                <a:sym typeface="+mn-lt"/>
              </a:rPr>
              <a:t>）钢架结构燃烧</a:t>
            </a:r>
            <a:r>
              <a:rPr lang="en-US" altLang="zh-CN">
                <a:latin typeface="微软雅黑" panose="020B0503020204020204" pitchFamily="34" charset="-122"/>
                <a:ea typeface="微软雅黑" panose="020B0503020204020204" pitchFamily="34" charset="-122"/>
                <a:cs typeface="+mn-ea"/>
                <a:sym typeface="+mn-lt"/>
              </a:rPr>
              <a:t>15</a:t>
            </a:r>
            <a:r>
              <a:rPr lang="zh-CN" altLang="en-US">
                <a:latin typeface="微软雅黑" panose="020B0503020204020204" pitchFamily="34" charset="-122"/>
                <a:ea typeface="微软雅黑" panose="020B0503020204020204" pitchFamily="34" charset="-122"/>
                <a:cs typeface="+mn-ea"/>
                <a:sym typeface="+mn-lt"/>
              </a:rPr>
              <a:t>分钟以上，必须撤离。</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3" name="组合 2">
            <a:extLst>
              <a:ext uri="{FF2B5EF4-FFF2-40B4-BE49-F238E27FC236}">
                <a16:creationId xmlns:a16="http://schemas.microsoft.com/office/drawing/2014/main" id="{A7376734-C151-41F6-AE68-95DF804EB0ED}"/>
              </a:ext>
            </a:extLst>
          </p:cNvPr>
          <p:cNvGrpSpPr/>
          <p:nvPr/>
        </p:nvGrpSpPr>
        <p:grpSpPr>
          <a:xfrm>
            <a:off x="1051772" y="2128837"/>
            <a:ext cx="10088456" cy="4189039"/>
            <a:chOff x="1092200" y="2326061"/>
            <a:chExt cx="10088456" cy="4189039"/>
          </a:xfrm>
        </p:grpSpPr>
        <p:sp>
          <p:nvSpPr>
            <p:cNvPr id="11" name="矩形: 圆角 10">
              <a:extLst>
                <a:ext uri="{FF2B5EF4-FFF2-40B4-BE49-F238E27FC236}">
                  <a16:creationId xmlns:a16="http://schemas.microsoft.com/office/drawing/2014/main" id="{9C716B54-4E8D-4CC0-8CF0-888C9E7AC0EE}"/>
                </a:ext>
              </a:extLst>
            </p:cNvPr>
            <p:cNvSpPr/>
            <p:nvPr/>
          </p:nvSpPr>
          <p:spPr>
            <a:xfrm>
              <a:off x="1092200" y="3035300"/>
              <a:ext cx="3189304" cy="3479800"/>
            </a:xfrm>
            <a:prstGeom prst="roundRect">
              <a:avLst>
                <a:gd name="adj" fmla="val 31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矩形: 圆角 11">
              <a:extLst>
                <a:ext uri="{FF2B5EF4-FFF2-40B4-BE49-F238E27FC236}">
                  <a16:creationId xmlns:a16="http://schemas.microsoft.com/office/drawing/2014/main" id="{D332B8F2-1620-45D0-AE31-9AB9C6504DBD}"/>
                </a:ext>
              </a:extLst>
            </p:cNvPr>
            <p:cNvSpPr/>
            <p:nvPr/>
          </p:nvSpPr>
          <p:spPr>
            <a:xfrm>
              <a:off x="4594272" y="3035300"/>
              <a:ext cx="3189304" cy="3479800"/>
            </a:xfrm>
            <a:prstGeom prst="roundRect">
              <a:avLst>
                <a:gd name="adj" fmla="val 31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矩形: 圆角 12">
              <a:extLst>
                <a:ext uri="{FF2B5EF4-FFF2-40B4-BE49-F238E27FC236}">
                  <a16:creationId xmlns:a16="http://schemas.microsoft.com/office/drawing/2014/main" id="{78CD2F70-350A-46C6-83AD-D621E6ECA8FF}"/>
                </a:ext>
              </a:extLst>
            </p:cNvPr>
            <p:cNvSpPr/>
            <p:nvPr/>
          </p:nvSpPr>
          <p:spPr>
            <a:xfrm>
              <a:off x="7991352" y="3035300"/>
              <a:ext cx="3189304" cy="3479800"/>
            </a:xfrm>
            <a:prstGeom prst="roundRect">
              <a:avLst>
                <a:gd name="adj" fmla="val 313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矩形: 圆角 13">
              <a:extLst>
                <a:ext uri="{FF2B5EF4-FFF2-40B4-BE49-F238E27FC236}">
                  <a16:creationId xmlns:a16="http://schemas.microsoft.com/office/drawing/2014/main" id="{B44A76B6-EBC7-4B2A-B393-7D27E0430BED}"/>
                </a:ext>
              </a:extLst>
            </p:cNvPr>
            <p:cNvSpPr/>
            <p:nvPr/>
          </p:nvSpPr>
          <p:spPr>
            <a:xfrm>
              <a:off x="4594272" y="2326061"/>
              <a:ext cx="3189304" cy="637048"/>
            </a:xfrm>
            <a:prstGeom prst="roundRect">
              <a:avLst>
                <a:gd name="adj" fmla="val 247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55839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anim calcmode="lin" valueType="num">
                                      <p:cBhvr>
                                        <p:cTn id="20" dur="750" fill="hold"/>
                                        <p:tgtEl>
                                          <p:spTgt spid="8"/>
                                        </p:tgtEl>
                                        <p:attrNameLst>
                                          <p:attrName>ppt_x</p:attrName>
                                        </p:attrNameLst>
                                      </p:cBhvr>
                                      <p:tavLst>
                                        <p:tav tm="0">
                                          <p:val>
                                            <p:strVal val="#ppt_x"/>
                                          </p:val>
                                        </p:tav>
                                        <p:tav tm="100000">
                                          <p:val>
                                            <p:strVal val="#ppt_x"/>
                                          </p:val>
                                        </p:tav>
                                      </p:tavLst>
                                    </p:anim>
                                    <p:anim calcmode="lin" valueType="num">
                                      <p:cBhvr>
                                        <p:cTn id="21" dur="7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50"/>
                                        <p:tgtEl>
                                          <p:spTgt spid="10"/>
                                        </p:tgtEl>
                                      </p:cBhvr>
                                    </p:animEffect>
                                    <p:anim calcmode="lin" valueType="num">
                                      <p:cBhvr>
                                        <p:cTn id="26" dur="750" fill="hold"/>
                                        <p:tgtEl>
                                          <p:spTgt spid="10"/>
                                        </p:tgtEl>
                                        <p:attrNameLst>
                                          <p:attrName>ppt_x</p:attrName>
                                        </p:attrNameLst>
                                      </p:cBhvr>
                                      <p:tavLst>
                                        <p:tav tm="0">
                                          <p:val>
                                            <p:strVal val="#ppt_x"/>
                                          </p:val>
                                        </p:tav>
                                        <p:tav tm="100000">
                                          <p:val>
                                            <p:strVal val="#ppt_x"/>
                                          </p:val>
                                        </p:tav>
                                      </p:tavLst>
                                    </p:anim>
                                    <p:anim calcmode="lin" valueType="num">
                                      <p:cBhvr>
                                        <p:cTn id="27" dur="75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F9B9CE4-2C86-4A55-B727-24397EDF8A33}"/>
              </a:ext>
            </a:extLst>
          </p:cNvPr>
          <p:cNvSpPr txBox="1"/>
          <p:nvPr/>
        </p:nvSpPr>
        <p:spPr>
          <a:xfrm>
            <a:off x="1076325" y="2005012"/>
            <a:ext cx="4905375" cy="3822072"/>
          </a:xfrm>
          <a:prstGeom prst="rect">
            <a:avLst/>
          </a:prstGeom>
          <a:noFill/>
        </p:spPr>
        <p:txBody>
          <a:bodyPr wrap="square">
            <a:spAutoFit/>
          </a:bodyPr>
          <a:lstStyle/>
          <a:p>
            <a:pPr marL="0" indent="0">
              <a:lnSpc>
                <a:spcPct val="150000"/>
              </a:lnSpc>
              <a:buNone/>
            </a:pPr>
            <a:r>
              <a:rPr lang="zh-CN" altLang="en-US" sz="1800" b="1" dirty="0">
                <a:latin typeface="微软雅黑" panose="020B0503020204020204" pitchFamily="34" charset="-122"/>
                <a:ea typeface="微软雅黑" panose="020B0503020204020204" pitchFamily="34" charset="-122"/>
                <a:cs typeface="+mn-ea"/>
                <a:sym typeface="+mn-lt"/>
              </a:rPr>
              <a:t>控制事故扩大的措施：</a:t>
            </a:r>
            <a:r>
              <a:rPr lang="en-US" altLang="zh-CN" sz="1800">
                <a:latin typeface="微软雅黑" panose="020B0503020204020204" pitchFamily="34" charset="-122"/>
                <a:ea typeface="微软雅黑" panose="020B0503020204020204" pitchFamily="34" charset="-122"/>
                <a:cs typeface="+mn-ea"/>
                <a:sym typeface="+mn-lt"/>
              </a:rPr>
              <a:t/>
            </a:r>
            <a:br>
              <a:rPr lang="en-US" altLang="zh-CN" sz="1800">
                <a:latin typeface="微软雅黑" panose="020B0503020204020204" pitchFamily="34" charset="-122"/>
                <a:ea typeface="微软雅黑" panose="020B0503020204020204" pitchFamily="34" charset="-122"/>
                <a:cs typeface="+mn-ea"/>
                <a:sym typeface="+mn-lt"/>
              </a:rPr>
            </a:br>
            <a:endParaRPr lang="en-US" altLang="zh-CN" sz="1800">
              <a:latin typeface="微软雅黑" panose="020B0503020204020204" pitchFamily="34" charset="-122"/>
              <a:ea typeface="微软雅黑" panose="020B0503020204020204" pitchFamily="34" charset="-122"/>
              <a:cs typeface="+mn-ea"/>
              <a:sym typeface="+mn-lt"/>
            </a:endParaRPr>
          </a:p>
          <a:p>
            <a:pPr marL="0" indent="0">
              <a:lnSpc>
                <a:spcPct val="150000"/>
              </a:lnSpc>
              <a:buNone/>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1</a:t>
            </a:r>
            <a:r>
              <a:rPr lang="zh-CN" altLang="en-US" sz="1800" dirty="0">
                <a:latin typeface="微软雅黑" panose="020B0503020204020204" pitchFamily="34" charset="-122"/>
                <a:ea typeface="微软雅黑" panose="020B0503020204020204" pitchFamily="34" charset="-122"/>
                <a:cs typeface="+mn-ea"/>
                <a:sym typeface="+mn-lt"/>
              </a:rPr>
              <a:t>）切断着火源，或控制明火。</a:t>
            </a:r>
            <a:br>
              <a:rPr lang="zh-CN" altLang="en-US" sz="1800" dirty="0">
                <a:latin typeface="微软雅黑" panose="020B0503020204020204" pitchFamily="34" charset="-122"/>
                <a:ea typeface="微软雅黑" panose="020B0503020204020204" pitchFamily="34" charset="-122"/>
                <a:cs typeface="+mn-ea"/>
                <a:sym typeface="+mn-lt"/>
              </a:rPr>
            </a:b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2</a:t>
            </a:r>
            <a:r>
              <a:rPr lang="zh-CN" altLang="en-US" sz="1800" dirty="0">
                <a:latin typeface="微软雅黑" panose="020B0503020204020204" pitchFamily="34" charset="-122"/>
                <a:ea typeface="微软雅黑" panose="020B0503020204020204" pitchFamily="34" charset="-122"/>
                <a:cs typeface="+mn-ea"/>
                <a:sym typeface="+mn-lt"/>
              </a:rPr>
              <a:t>）转移现场的易燃易爆物品，对于不能转移的易燃易爆物品要实施降温、隔离等措施。</a:t>
            </a:r>
            <a:br>
              <a:rPr lang="zh-CN" altLang="en-US" sz="1800" dirty="0">
                <a:latin typeface="微软雅黑" panose="020B0503020204020204" pitchFamily="34" charset="-122"/>
                <a:ea typeface="微软雅黑" panose="020B0503020204020204" pitchFamily="34" charset="-122"/>
                <a:cs typeface="+mn-ea"/>
                <a:sym typeface="+mn-lt"/>
              </a:rPr>
            </a:b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3</a:t>
            </a:r>
            <a:r>
              <a:rPr lang="zh-CN" altLang="en-US" sz="1800" dirty="0">
                <a:latin typeface="微软雅黑" panose="020B0503020204020204" pitchFamily="34" charset="-122"/>
                <a:ea typeface="微软雅黑" panose="020B0503020204020204" pitchFamily="34" charset="-122"/>
                <a:cs typeface="+mn-ea"/>
                <a:sym typeface="+mn-lt"/>
              </a:rPr>
              <a:t>）拆除毗连的易燃建筑物，或进行降温。</a:t>
            </a:r>
            <a:br>
              <a:rPr lang="zh-CN" altLang="en-US" sz="1800" dirty="0">
                <a:latin typeface="微软雅黑" panose="020B0503020204020204" pitchFamily="34" charset="-122"/>
                <a:ea typeface="微软雅黑" panose="020B0503020204020204" pitchFamily="34" charset="-122"/>
                <a:cs typeface="+mn-ea"/>
                <a:sym typeface="+mn-lt"/>
              </a:rPr>
            </a:b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4</a:t>
            </a:r>
            <a:r>
              <a:rPr lang="zh-CN" altLang="en-US" sz="1800" dirty="0">
                <a:latin typeface="微软雅黑" panose="020B0503020204020204" pitchFamily="34" charset="-122"/>
                <a:ea typeface="微软雅黑" panose="020B0503020204020204" pitchFamily="34" charset="-122"/>
                <a:cs typeface="+mn-ea"/>
                <a:sym typeface="+mn-lt"/>
              </a:rPr>
              <a:t>）向上级和友邻单位请求援助。</a:t>
            </a:r>
            <a:br>
              <a:rPr lang="zh-CN" altLang="en-US" sz="1800" dirty="0">
                <a:latin typeface="微软雅黑" panose="020B0503020204020204" pitchFamily="34" charset="-122"/>
                <a:ea typeface="微软雅黑" panose="020B0503020204020204" pitchFamily="34" charset="-122"/>
                <a:cs typeface="+mn-ea"/>
                <a:sym typeface="+mn-lt"/>
              </a:rPr>
            </a:br>
            <a:r>
              <a:rPr lang="zh-CN" altLang="en-US" sz="1800" dirty="0">
                <a:latin typeface="微软雅黑" panose="020B0503020204020204" pitchFamily="34" charset="-122"/>
                <a:ea typeface="微软雅黑" panose="020B0503020204020204" pitchFamily="34" charset="-122"/>
                <a:cs typeface="+mn-ea"/>
                <a:sym typeface="+mn-lt"/>
              </a:rPr>
              <a:t>（</a:t>
            </a:r>
            <a:r>
              <a:rPr lang="en-US" altLang="zh-CN" sz="1800" dirty="0">
                <a:latin typeface="微软雅黑" panose="020B0503020204020204" pitchFamily="34" charset="-122"/>
                <a:ea typeface="微软雅黑" panose="020B0503020204020204" pitchFamily="34" charset="-122"/>
                <a:cs typeface="+mn-ea"/>
                <a:sym typeface="+mn-lt"/>
              </a:rPr>
              <a:t>5</a:t>
            </a:r>
            <a:r>
              <a:rPr lang="zh-CN" altLang="en-US" sz="1800" dirty="0">
                <a:latin typeface="微软雅黑" panose="020B0503020204020204" pitchFamily="34" charset="-122"/>
                <a:ea typeface="微软雅黑" panose="020B0503020204020204" pitchFamily="34" charset="-122"/>
                <a:cs typeface="+mn-ea"/>
                <a:sym typeface="+mn-lt"/>
              </a:rPr>
              <a:t>）迅速组织有关人员进行紧急警戒疏散</a:t>
            </a:r>
            <a:endParaRPr lang="en-US" altLang="zh-CN" sz="1800" dirty="0">
              <a:latin typeface="微软雅黑" panose="020B0503020204020204" pitchFamily="34" charset="-122"/>
              <a:ea typeface="微软雅黑" panose="020B0503020204020204" pitchFamily="34" charset="-122"/>
              <a:cs typeface="+mn-ea"/>
              <a:sym typeface="+mn-lt"/>
            </a:endParaRPr>
          </a:p>
          <a:p>
            <a:pPr marL="0" indent="0">
              <a:lnSpc>
                <a:spcPct val="170000"/>
              </a:lnSpc>
              <a:buNone/>
            </a:pPr>
            <a:r>
              <a:rPr lang="zh-CN" altLang="en-US" sz="1800" dirty="0">
                <a:latin typeface="微软雅黑" panose="020B0503020204020204" pitchFamily="34" charset="-122"/>
                <a:ea typeface="微软雅黑" panose="020B0503020204020204" pitchFamily="34" charset="-122"/>
                <a:cs typeface="+mn-ea"/>
                <a:sym typeface="+mn-lt"/>
              </a:rPr>
              <a:t> </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4" name="组合 3">
            <a:extLst>
              <a:ext uri="{FF2B5EF4-FFF2-40B4-BE49-F238E27FC236}">
                <a16:creationId xmlns:a16="http://schemas.microsoft.com/office/drawing/2014/main" id="{BB365A07-FB5C-4669-8D85-9225A3EB0DB6}"/>
              </a:ext>
            </a:extLst>
          </p:cNvPr>
          <p:cNvGrpSpPr/>
          <p:nvPr/>
        </p:nvGrpSpPr>
        <p:grpSpPr>
          <a:xfrm>
            <a:off x="4624352" y="803275"/>
            <a:ext cx="2943296" cy="1325563"/>
            <a:chOff x="4624352" y="803275"/>
            <a:chExt cx="2943296" cy="1325563"/>
          </a:xfrm>
        </p:grpSpPr>
        <p:sp>
          <p:nvSpPr>
            <p:cNvPr id="7" name="矩形: 圆角 6">
              <a:extLst>
                <a:ext uri="{FF2B5EF4-FFF2-40B4-BE49-F238E27FC236}">
                  <a16:creationId xmlns:a16="http://schemas.microsoft.com/office/drawing/2014/main" id="{62EB46F9-5D02-4BD2-9644-705DC184B878}"/>
                </a:ext>
              </a:extLst>
            </p:cNvPr>
            <p:cNvSpPr/>
            <p:nvPr/>
          </p:nvSpPr>
          <p:spPr>
            <a:xfrm>
              <a:off x="4624352" y="1229141"/>
              <a:ext cx="2943296"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Rectangle 2">
              <a:extLst>
                <a:ext uri="{FF2B5EF4-FFF2-40B4-BE49-F238E27FC236}">
                  <a16:creationId xmlns:a16="http://schemas.microsoft.com/office/drawing/2014/main" id="{EACF768D-6889-4516-A814-D64C0AF70FF3}"/>
                </a:ext>
              </a:extLst>
            </p:cNvPr>
            <p:cNvSpPr txBox="1">
              <a:spLocks noChangeArrowheads="1"/>
            </p:cNvSpPr>
            <p:nvPr/>
          </p:nvSpPr>
          <p:spPr>
            <a:xfrm>
              <a:off x="4787900" y="803275"/>
              <a:ext cx="27797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a:latin typeface="微软雅黑" panose="020B0503020204020204" pitchFamily="34" charset="-122"/>
                  <a:ea typeface="微软雅黑" panose="020B0503020204020204" pitchFamily="34" charset="-122"/>
                  <a:cs typeface="+mn-ea"/>
                  <a:sym typeface="+mn-lt"/>
                </a:rPr>
                <a:t>事故处置注意事项</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sp>
        <p:nvSpPr>
          <p:cNvPr id="9" name="文本框 8">
            <a:extLst>
              <a:ext uri="{FF2B5EF4-FFF2-40B4-BE49-F238E27FC236}">
                <a16:creationId xmlns:a16="http://schemas.microsoft.com/office/drawing/2014/main" id="{C0910B64-8010-4CC2-92F6-371E013694C9}"/>
              </a:ext>
            </a:extLst>
          </p:cNvPr>
          <p:cNvSpPr txBox="1"/>
          <p:nvPr/>
        </p:nvSpPr>
        <p:spPr>
          <a:xfrm>
            <a:off x="6526248" y="2005012"/>
            <a:ext cx="4879975" cy="4196020"/>
          </a:xfrm>
          <a:prstGeom prst="rect">
            <a:avLst/>
          </a:prstGeom>
          <a:noFill/>
        </p:spPr>
        <p:txBody>
          <a:bodyPr wrap="square">
            <a:spAutoFit/>
          </a:bodyPr>
          <a:lstStyle/>
          <a:p>
            <a:pPr marL="0" indent="0">
              <a:lnSpc>
                <a:spcPct val="150000"/>
              </a:lnSpc>
              <a:buNone/>
            </a:pPr>
            <a:r>
              <a:rPr lang="zh-CN" altLang="en-US" sz="1800" b="1">
                <a:latin typeface="微软雅黑" panose="020B0503020204020204" pitchFamily="34" charset="-122"/>
                <a:ea typeface="微软雅黑" panose="020B0503020204020204" pitchFamily="34" charset="-122"/>
                <a:cs typeface="+mn-ea"/>
                <a:sym typeface="+mn-lt"/>
              </a:rPr>
              <a:t>事故现场急救的注意事项：</a:t>
            </a:r>
            <a:endParaRPr lang="en-US" altLang="zh-CN" b="1">
              <a:latin typeface="微软雅黑" panose="020B0503020204020204" pitchFamily="34" charset="-122"/>
              <a:ea typeface="微软雅黑" panose="020B0503020204020204" pitchFamily="34" charset="-122"/>
              <a:cs typeface="+mn-ea"/>
              <a:sym typeface="+mn-lt"/>
            </a:endParaRPr>
          </a:p>
          <a:p>
            <a:pPr marL="0" indent="0">
              <a:lnSpc>
                <a:spcPct val="150000"/>
              </a:lnSpc>
              <a:buNone/>
            </a:pP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1</a:t>
            </a:r>
            <a:r>
              <a:rPr lang="zh-CN" altLang="en-US" sz="1800">
                <a:latin typeface="微软雅黑" panose="020B0503020204020204" pitchFamily="34" charset="-122"/>
                <a:ea typeface="微软雅黑" panose="020B0503020204020204" pitchFamily="34" charset="-122"/>
                <a:cs typeface="+mn-ea"/>
                <a:sym typeface="+mn-lt"/>
              </a:rPr>
              <a:t>）进行急救时，不论患者还是救援人员都需要进行适当的防护。这一点非常重要！特别是把患者从严重污染的场所救出时，救援人员必须加以预防，避免成为新的受害者。</a:t>
            </a:r>
            <a:br>
              <a:rPr lang="zh-CN" altLang="en-US" sz="1800">
                <a:latin typeface="微软雅黑" panose="020B0503020204020204" pitchFamily="34" charset="-122"/>
                <a:ea typeface="微软雅黑" panose="020B0503020204020204" pitchFamily="34" charset="-122"/>
                <a:cs typeface="+mn-ea"/>
                <a:sym typeface="+mn-lt"/>
              </a:rPr>
            </a:b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2</a:t>
            </a:r>
            <a:r>
              <a:rPr lang="zh-CN" altLang="en-US" sz="1800">
                <a:latin typeface="微软雅黑" panose="020B0503020204020204" pitchFamily="34" charset="-122"/>
                <a:ea typeface="微软雅黑" panose="020B0503020204020204" pitchFamily="34" charset="-122"/>
                <a:cs typeface="+mn-ea"/>
                <a:sym typeface="+mn-lt"/>
              </a:rPr>
              <a:t>）．应将受伤人员小心地从危险的环境转移到安全的地点。</a:t>
            </a:r>
            <a:br>
              <a:rPr lang="zh-CN" altLang="en-US" sz="1800">
                <a:latin typeface="微软雅黑" panose="020B0503020204020204" pitchFamily="34" charset="-122"/>
                <a:ea typeface="微软雅黑" panose="020B0503020204020204" pitchFamily="34" charset="-122"/>
                <a:cs typeface="+mn-ea"/>
                <a:sym typeface="+mn-lt"/>
              </a:rPr>
            </a:b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3</a:t>
            </a:r>
            <a:r>
              <a:rPr lang="zh-CN" altLang="en-US" sz="1800">
                <a:latin typeface="微软雅黑" panose="020B0503020204020204" pitchFamily="34" charset="-122"/>
                <a:ea typeface="微软雅黑" panose="020B0503020204020204" pitchFamily="34" charset="-122"/>
                <a:cs typeface="+mn-ea"/>
                <a:sym typeface="+mn-lt"/>
              </a:rPr>
              <a:t>）．应至少</a:t>
            </a:r>
            <a:r>
              <a:rPr lang="en-US" altLang="zh-CN" sz="1800">
                <a:latin typeface="微软雅黑" panose="020B0503020204020204" pitchFamily="34" charset="-122"/>
                <a:ea typeface="微软雅黑" panose="020B0503020204020204" pitchFamily="34" charset="-122"/>
                <a:cs typeface="+mn-ea"/>
                <a:sym typeface="+mn-lt"/>
              </a:rPr>
              <a:t>2</a:t>
            </a: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3</a:t>
            </a:r>
            <a:r>
              <a:rPr lang="zh-CN" altLang="en-US" sz="1800">
                <a:latin typeface="微软雅黑" panose="020B0503020204020204" pitchFamily="34" charset="-122"/>
                <a:ea typeface="微软雅黑" panose="020B0503020204020204" pitchFamily="34" charset="-122"/>
                <a:cs typeface="+mn-ea"/>
                <a:sym typeface="+mn-lt"/>
              </a:rPr>
              <a:t>人为一组集体行动，以便互相监护照应，所用的救援器材必须是防爆的。</a:t>
            </a:r>
            <a:br>
              <a:rPr lang="zh-CN" altLang="en-US" sz="1800">
                <a:latin typeface="微软雅黑" panose="020B0503020204020204" pitchFamily="34" charset="-122"/>
                <a:ea typeface="微软雅黑" panose="020B0503020204020204" pitchFamily="34" charset="-122"/>
                <a:cs typeface="+mn-ea"/>
                <a:sym typeface="+mn-lt"/>
              </a:rPr>
            </a:br>
            <a:endParaRPr lang="en-US" altLang="zh-CN" sz="1800" dirty="0">
              <a:latin typeface="微软雅黑" panose="020B0503020204020204" pitchFamily="34" charset="-122"/>
              <a:ea typeface="微软雅黑" panose="020B0503020204020204" pitchFamily="34" charset="-122"/>
              <a:cs typeface="+mn-ea"/>
              <a:sym typeface="+mn-lt"/>
            </a:endParaRPr>
          </a:p>
        </p:txBody>
      </p:sp>
      <p:grpSp>
        <p:nvGrpSpPr>
          <p:cNvPr id="3" name="组合 2">
            <a:extLst>
              <a:ext uri="{FF2B5EF4-FFF2-40B4-BE49-F238E27FC236}">
                <a16:creationId xmlns:a16="http://schemas.microsoft.com/office/drawing/2014/main" id="{3F3F68D4-33F4-472F-BC8E-7945F0373860}"/>
              </a:ext>
            </a:extLst>
          </p:cNvPr>
          <p:cNvGrpSpPr/>
          <p:nvPr/>
        </p:nvGrpSpPr>
        <p:grpSpPr>
          <a:xfrm>
            <a:off x="1076325" y="2500421"/>
            <a:ext cx="10329898" cy="3354280"/>
            <a:chOff x="1076325" y="2500421"/>
            <a:chExt cx="10329898" cy="3354280"/>
          </a:xfrm>
        </p:grpSpPr>
        <p:sp>
          <p:nvSpPr>
            <p:cNvPr id="2" name="矩形: 圆角 1">
              <a:extLst>
                <a:ext uri="{FF2B5EF4-FFF2-40B4-BE49-F238E27FC236}">
                  <a16:creationId xmlns:a16="http://schemas.microsoft.com/office/drawing/2014/main" id="{53ECAAE7-1558-4E76-8A86-1D09830FBAB9}"/>
                </a:ext>
              </a:extLst>
            </p:cNvPr>
            <p:cNvSpPr/>
            <p:nvPr/>
          </p:nvSpPr>
          <p:spPr>
            <a:xfrm>
              <a:off x="1076325" y="2500421"/>
              <a:ext cx="5019675" cy="3354280"/>
            </a:xfrm>
            <a:prstGeom prst="roundRect">
              <a:avLst>
                <a:gd name="adj" fmla="val 92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矩形: 圆角 9">
              <a:extLst>
                <a:ext uri="{FF2B5EF4-FFF2-40B4-BE49-F238E27FC236}">
                  <a16:creationId xmlns:a16="http://schemas.microsoft.com/office/drawing/2014/main" id="{B43A2BED-CC21-422A-9038-DE48FE22D4F3}"/>
                </a:ext>
              </a:extLst>
            </p:cNvPr>
            <p:cNvSpPr/>
            <p:nvPr/>
          </p:nvSpPr>
          <p:spPr>
            <a:xfrm>
              <a:off x="6386548" y="2500421"/>
              <a:ext cx="5019675" cy="3354280"/>
            </a:xfrm>
            <a:prstGeom prst="roundRect">
              <a:avLst>
                <a:gd name="adj" fmla="val 92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4156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8462004-E114-4460-A56E-E507869E06E5}"/>
              </a:ext>
            </a:extLst>
          </p:cNvPr>
          <p:cNvSpPr txBox="1"/>
          <p:nvPr/>
        </p:nvSpPr>
        <p:spPr>
          <a:xfrm>
            <a:off x="998538" y="1481935"/>
            <a:ext cx="10194924" cy="3741730"/>
          </a:xfrm>
          <a:prstGeom prst="rect">
            <a:avLst/>
          </a:prstGeom>
          <a:noFill/>
        </p:spPr>
        <p:txBody>
          <a:bodyPr wrap="square">
            <a:spAutoFit/>
          </a:bodyPr>
          <a:lstStyle/>
          <a:p>
            <a:pPr>
              <a:lnSpc>
                <a:spcPct val="150000"/>
              </a:lnSpc>
            </a:pPr>
            <a:r>
              <a:rPr lang="zh-CN" altLang="en-US" sz="1600" b="1" dirty="0">
                <a:latin typeface="微软雅黑" panose="020B0503020204020204" pitchFamily="34" charset="-122"/>
                <a:ea typeface="微软雅黑" panose="020B0503020204020204" pitchFamily="34" charset="-122"/>
                <a:cs typeface="+mn-ea"/>
                <a:sym typeface="+mn-lt"/>
              </a:rPr>
              <a:t>其他情况：</a:t>
            </a:r>
            <a:endParaRPr lang="en-US" altLang="zh-CN" sz="1600" b="1"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1</a:t>
            </a:r>
            <a:r>
              <a:rPr lang="zh-CN" altLang="en-US" sz="1600" dirty="0">
                <a:latin typeface="微软雅黑" panose="020B0503020204020204" pitchFamily="34" charset="-122"/>
                <a:ea typeface="微软雅黑" panose="020B0503020204020204" pitchFamily="34" charset="-122"/>
                <a:cs typeface="+mn-ea"/>
                <a:sym typeface="+mn-lt"/>
              </a:rPr>
              <a:t>）皮肤污染时，脱去污染的衣服，用流动清水冲洗；头面部灼伤时，要注意眼、耳、鼻、口腔的清洗。 </a:t>
            </a: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2</a:t>
            </a:r>
            <a:r>
              <a:rPr lang="zh-CN" altLang="en-US" sz="1600" dirty="0">
                <a:latin typeface="微软雅黑" panose="020B0503020204020204" pitchFamily="34" charset="-122"/>
                <a:ea typeface="微软雅黑" panose="020B0503020204020204" pitchFamily="34" charset="-122"/>
                <a:cs typeface="+mn-ea"/>
                <a:sym typeface="+mn-lt"/>
              </a:rPr>
              <a:t>）眼睛污染时，立即提起眼睑，用大量流动清水彻底</a:t>
            </a:r>
            <a:r>
              <a:rPr lang="zh-CN" altLang="en-US" sz="1600" dirty="0">
                <a:solidFill>
                  <a:srgbClr val="000000"/>
                </a:solidFill>
                <a:latin typeface="微软雅黑" panose="020B0503020204020204" pitchFamily="34" charset="-122"/>
                <a:ea typeface="微软雅黑" panose="020B0503020204020204" pitchFamily="34" charset="-122"/>
                <a:cs typeface="+mn-ea"/>
                <a:sym typeface="+mn-lt"/>
              </a:rPr>
              <a:t>冲洗</a:t>
            </a:r>
            <a:r>
              <a:rPr lang="zh-CN" altLang="en-US" sz="1600" dirty="0">
                <a:latin typeface="微软雅黑" panose="020B0503020204020204" pitchFamily="34" charset="-122"/>
                <a:ea typeface="微软雅黑" panose="020B0503020204020204" pitchFamily="34" charset="-122"/>
                <a:cs typeface="+mn-ea"/>
                <a:sym typeface="+mn-lt"/>
              </a:rPr>
              <a:t>或用洗眼器进行冲洗，或者把面部浸入水中轻轻摇动头部，越快越好，越彻底越好。冲洗时间至少</a:t>
            </a:r>
            <a:r>
              <a:rPr lang="en-US" altLang="zh-CN" sz="1600" dirty="0">
                <a:latin typeface="微软雅黑" panose="020B0503020204020204" pitchFamily="34" charset="-122"/>
                <a:ea typeface="微软雅黑" panose="020B0503020204020204" pitchFamily="34" charset="-122"/>
                <a:cs typeface="+mn-ea"/>
                <a:sym typeface="+mn-lt"/>
              </a:rPr>
              <a:t>15</a:t>
            </a:r>
            <a:r>
              <a:rPr lang="zh-CN" altLang="en-US" sz="1600" dirty="0">
                <a:latin typeface="微软雅黑" panose="020B0503020204020204" pitchFamily="34" charset="-122"/>
                <a:ea typeface="微软雅黑" panose="020B0503020204020204" pitchFamily="34" charset="-122"/>
                <a:cs typeface="+mn-ea"/>
                <a:sym typeface="+mn-lt"/>
              </a:rPr>
              <a:t>分钟。注意不要用手揉眼睛。 </a:t>
            </a:r>
            <a:endParaRPr lang="en-US" altLang="zh-CN" sz="16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3</a:t>
            </a:r>
            <a:r>
              <a:rPr lang="zh-CN" altLang="en-US" sz="1600" dirty="0">
                <a:latin typeface="微软雅黑" panose="020B0503020204020204" pitchFamily="34" charset="-122"/>
                <a:ea typeface="微软雅黑" panose="020B0503020204020204" pitchFamily="34" charset="-122"/>
                <a:cs typeface="+mn-ea"/>
                <a:sym typeface="+mn-lt"/>
              </a:rPr>
              <a:t>）当人员发生冻伤时，应迅速复温。复温的方法是采用</a:t>
            </a:r>
            <a:r>
              <a:rPr lang="en-US" altLang="zh-CN" sz="1600" dirty="0">
                <a:latin typeface="微软雅黑" panose="020B0503020204020204" pitchFamily="34" charset="-122"/>
                <a:ea typeface="微软雅黑" panose="020B0503020204020204" pitchFamily="34" charset="-122"/>
                <a:cs typeface="+mn-ea"/>
                <a:sym typeface="+mn-lt"/>
              </a:rPr>
              <a:t>40℃ </a:t>
            </a: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42℃</a:t>
            </a:r>
            <a:r>
              <a:rPr lang="zh-CN" altLang="en-US" sz="1600" dirty="0">
                <a:latin typeface="微软雅黑" panose="020B0503020204020204" pitchFamily="34" charset="-122"/>
                <a:ea typeface="微软雅黑" panose="020B0503020204020204" pitchFamily="34" charset="-122"/>
                <a:cs typeface="+mn-ea"/>
                <a:sym typeface="+mn-lt"/>
              </a:rPr>
              <a:t>恒温热水浸泡，使其在</a:t>
            </a:r>
            <a:r>
              <a:rPr lang="en-US" altLang="zh-CN" sz="1600" dirty="0">
                <a:latin typeface="微软雅黑" panose="020B0503020204020204" pitchFamily="34" charset="-122"/>
                <a:ea typeface="微软雅黑" panose="020B0503020204020204" pitchFamily="34" charset="-122"/>
                <a:cs typeface="+mn-ea"/>
                <a:sym typeface="+mn-lt"/>
              </a:rPr>
              <a:t>15</a:t>
            </a: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30</a:t>
            </a:r>
            <a:r>
              <a:rPr lang="zh-CN" altLang="en-US" sz="1600" dirty="0">
                <a:latin typeface="微软雅黑" panose="020B0503020204020204" pitchFamily="34" charset="-122"/>
                <a:ea typeface="微软雅黑" panose="020B0503020204020204" pitchFamily="34" charset="-122"/>
                <a:cs typeface="+mn-ea"/>
                <a:sym typeface="+mn-lt"/>
              </a:rPr>
              <a:t>分钟内温度提高至接近正常。在对冻伤的部位进行轻柔按摩时，应注意不要将伤处的皮肤擦破，以防感染。 </a:t>
            </a: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4</a:t>
            </a:r>
            <a:r>
              <a:rPr lang="zh-CN" altLang="en-US" sz="1600" dirty="0">
                <a:latin typeface="微软雅黑" panose="020B0503020204020204" pitchFamily="34" charset="-122"/>
                <a:ea typeface="微软雅黑" panose="020B0503020204020204" pitchFamily="34" charset="-122"/>
                <a:cs typeface="+mn-ea"/>
                <a:sym typeface="+mn-lt"/>
              </a:rPr>
              <a:t>）当人员发生烧伤时，应迅速将患者衣服脱去，用水冲洗降温，用清洁布覆盖创伤面，避免伤面污染；不要任意把水疱弄破。患者口渴时，可适量饮水或含盐饮料。 </a:t>
            </a:r>
            <a:endParaRPr lang="en-US" altLang="zh-CN" sz="16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5</a:t>
            </a:r>
            <a:r>
              <a:rPr lang="zh-CN" altLang="en-US" sz="1600" dirty="0">
                <a:latin typeface="微软雅黑" panose="020B0503020204020204" pitchFamily="34" charset="-122"/>
                <a:ea typeface="微软雅黑" panose="020B0503020204020204" pitchFamily="34" charset="-122"/>
                <a:cs typeface="+mn-ea"/>
                <a:sym typeface="+mn-lt"/>
              </a:rPr>
              <a:t>）口服者，可根据物料性质，对症处理；有必要进行</a:t>
            </a:r>
            <a:r>
              <a:rPr lang="zh-CN" altLang="en-US" sz="1600" dirty="0">
                <a:solidFill>
                  <a:srgbClr val="000000"/>
                </a:solidFill>
                <a:latin typeface="微软雅黑" panose="020B0503020204020204" pitchFamily="34" charset="-122"/>
                <a:ea typeface="微软雅黑" panose="020B0503020204020204" pitchFamily="34" charset="-122"/>
                <a:cs typeface="+mn-ea"/>
                <a:sym typeface="+mn-lt"/>
              </a:rPr>
              <a:t>洗胃</a:t>
            </a:r>
            <a:r>
              <a:rPr lang="zh-CN" altLang="en-US" sz="1600" dirty="0">
                <a:latin typeface="微软雅黑" panose="020B0503020204020204" pitchFamily="34" charset="-122"/>
                <a:ea typeface="微软雅黑" panose="020B0503020204020204" pitchFamily="34" charset="-122"/>
                <a:cs typeface="+mn-ea"/>
                <a:sym typeface="+mn-lt"/>
              </a:rPr>
              <a:t>。</a:t>
            </a:r>
          </a:p>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a:t>
            </a:r>
            <a:r>
              <a:rPr lang="en-US" altLang="zh-CN" sz="1600" dirty="0">
                <a:latin typeface="微软雅黑" panose="020B0503020204020204" pitchFamily="34" charset="-122"/>
                <a:ea typeface="微软雅黑" panose="020B0503020204020204" pitchFamily="34" charset="-122"/>
                <a:cs typeface="+mn-ea"/>
                <a:sym typeface="+mn-lt"/>
              </a:rPr>
              <a:t>6</a:t>
            </a:r>
            <a:r>
              <a:rPr lang="zh-CN" altLang="en-US" sz="1600" dirty="0">
                <a:latin typeface="微软雅黑" panose="020B0503020204020204" pitchFamily="34" charset="-122"/>
                <a:ea typeface="微软雅黑" panose="020B0503020204020204" pitchFamily="34" charset="-122"/>
                <a:cs typeface="+mn-ea"/>
                <a:sym typeface="+mn-lt"/>
              </a:rPr>
              <a:t>）经现场处理后，应迅速护送至医院救治。 </a:t>
            </a:r>
            <a:endParaRPr lang="en-US" altLang="zh-CN" sz="1600" dirty="0">
              <a:latin typeface="微软雅黑" panose="020B0503020204020204" pitchFamily="34" charset="-122"/>
              <a:ea typeface="微软雅黑" panose="020B0503020204020204" pitchFamily="34" charset="-122"/>
              <a:cs typeface="+mn-ea"/>
              <a:sym typeface="+mn-lt"/>
            </a:endParaRPr>
          </a:p>
        </p:txBody>
      </p:sp>
      <p:grpSp>
        <p:nvGrpSpPr>
          <p:cNvPr id="4" name="组合 3">
            <a:extLst>
              <a:ext uri="{FF2B5EF4-FFF2-40B4-BE49-F238E27FC236}">
                <a16:creationId xmlns:a16="http://schemas.microsoft.com/office/drawing/2014/main" id="{806CF42E-15F0-4820-8F9C-5D6808E951A9}"/>
              </a:ext>
            </a:extLst>
          </p:cNvPr>
          <p:cNvGrpSpPr/>
          <p:nvPr/>
        </p:nvGrpSpPr>
        <p:grpSpPr>
          <a:xfrm>
            <a:off x="4644989" y="604565"/>
            <a:ext cx="2943296" cy="1325563"/>
            <a:chOff x="4624352" y="828675"/>
            <a:chExt cx="2943296" cy="1325563"/>
          </a:xfrm>
        </p:grpSpPr>
        <p:sp>
          <p:nvSpPr>
            <p:cNvPr id="7" name="矩形: 圆角 6">
              <a:extLst>
                <a:ext uri="{FF2B5EF4-FFF2-40B4-BE49-F238E27FC236}">
                  <a16:creationId xmlns:a16="http://schemas.microsoft.com/office/drawing/2014/main" id="{1E2D4B41-85FB-4103-A06A-B26392560CC3}"/>
                </a:ext>
              </a:extLst>
            </p:cNvPr>
            <p:cNvSpPr/>
            <p:nvPr/>
          </p:nvSpPr>
          <p:spPr>
            <a:xfrm>
              <a:off x="4624352" y="1229141"/>
              <a:ext cx="2943296"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Rectangle 2">
              <a:extLst>
                <a:ext uri="{FF2B5EF4-FFF2-40B4-BE49-F238E27FC236}">
                  <a16:creationId xmlns:a16="http://schemas.microsoft.com/office/drawing/2014/main" id="{E17326CF-7E17-4BDA-81E9-C804AE8B6C7B}"/>
                </a:ext>
              </a:extLst>
            </p:cNvPr>
            <p:cNvSpPr txBox="1">
              <a:spLocks noChangeArrowheads="1"/>
            </p:cNvSpPr>
            <p:nvPr/>
          </p:nvSpPr>
          <p:spPr>
            <a:xfrm>
              <a:off x="4787900" y="828675"/>
              <a:ext cx="27797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a:latin typeface="微软雅黑" panose="020B0503020204020204" pitchFamily="34" charset="-122"/>
                  <a:ea typeface="微软雅黑" panose="020B0503020204020204" pitchFamily="34" charset="-122"/>
                  <a:cs typeface="+mn-ea"/>
                  <a:sym typeface="+mn-lt"/>
                </a:rPr>
                <a:t>事故处置注意事项</a:t>
              </a:r>
              <a:endParaRPr lang="zh-CN" altLang="en-US" sz="2400" b="1" dirty="0">
                <a:latin typeface="微软雅黑" panose="020B0503020204020204" pitchFamily="34" charset="-122"/>
                <a:ea typeface="微软雅黑" panose="020B0503020204020204" pitchFamily="34" charset="-122"/>
                <a:cs typeface="+mn-ea"/>
                <a:sym typeface="+mn-lt"/>
              </a:endParaRPr>
            </a:p>
          </p:txBody>
        </p:sp>
      </p:grpSp>
      <p:sp>
        <p:nvSpPr>
          <p:cNvPr id="9" name="文本框 8">
            <a:extLst>
              <a:ext uri="{FF2B5EF4-FFF2-40B4-BE49-F238E27FC236}">
                <a16:creationId xmlns:a16="http://schemas.microsoft.com/office/drawing/2014/main" id="{EC5A7AF9-4AA6-4170-B279-F3EBDDE3B320}"/>
              </a:ext>
            </a:extLst>
          </p:cNvPr>
          <p:cNvSpPr txBox="1"/>
          <p:nvPr/>
        </p:nvSpPr>
        <p:spPr>
          <a:xfrm>
            <a:off x="998538" y="5354215"/>
            <a:ext cx="10194924" cy="923330"/>
          </a:xfrm>
          <a:prstGeom prst="rect">
            <a:avLst/>
          </a:prstGeom>
          <a:noFill/>
          <a:ln>
            <a:solidFill>
              <a:schemeClr val="accent1"/>
            </a:solidFill>
          </a:ln>
        </p:spPr>
        <p:txBody>
          <a:bodyPr wrap="square">
            <a:spAutoFit/>
          </a:bodyPr>
          <a:lstStyle/>
          <a:p>
            <a:r>
              <a:rPr lang="zh-CN" altLang="en-US" sz="1800" b="1">
                <a:latin typeface="微软雅黑" panose="020B0503020204020204" pitchFamily="34" charset="-122"/>
                <a:ea typeface="微软雅黑" panose="020B0503020204020204" pitchFamily="34" charset="-122"/>
                <a:cs typeface="+mn-ea"/>
                <a:sym typeface="+mn-lt"/>
              </a:rPr>
              <a:t>事故的现场保护</a:t>
            </a:r>
            <a:r>
              <a:rPr lang="zh-CN" altLang="en-US" b="1">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
            </a:r>
            <a:br>
              <a:rPr lang="en-US" altLang="zh-CN" sz="1800">
                <a:latin typeface="微软雅黑" panose="020B0503020204020204" pitchFamily="34" charset="-122"/>
                <a:ea typeface="微软雅黑" panose="020B0503020204020204" pitchFamily="34" charset="-122"/>
                <a:cs typeface="+mn-ea"/>
                <a:sym typeface="+mn-lt"/>
              </a:rPr>
            </a:b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1</a:t>
            </a:r>
            <a:r>
              <a:rPr lang="zh-CN" altLang="en-US" sz="1800">
                <a:latin typeface="微软雅黑" panose="020B0503020204020204" pitchFamily="34" charset="-122"/>
                <a:ea typeface="微软雅黑" panose="020B0503020204020204" pitchFamily="34" charset="-122"/>
                <a:cs typeface="+mn-ea"/>
                <a:sym typeface="+mn-lt"/>
              </a:rPr>
              <a:t>）应急救援结束，应对事故现场进行洗消，防止造成环境污染。</a:t>
            </a:r>
            <a:br>
              <a:rPr lang="zh-CN" altLang="en-US" sz="1800">
                <a:latin typeface="微软雅黑" panose="020B0503020204020204" pitchFamily="34" charset="-122"/>
                <a:ea typeface="微软雅黑" panose="020B0503020204020204" pitchFamily="34" charset="-122"/>
                <a:cs typeface="+mn-ea"/>
                <a:sym typeface="+mn-lt"/>
              </a:rPr>
            </a:b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2</a:t>
            </a:r>
            <a:r>
              <a:rPr lang="zh-CN" altLang="en-US" sz="1800">
                <a:latin typeface="微软雅黑" panose="020B0503020204020204" pitchFamily="34" charset="-122"/>
                <a:ea typeface="微软雅黑" panose="020B0503020204020204" pitchFamily="34" charset="-122"/>
                <a:cs typeface="+mn-ea"/>
                <a:sym typeface="+mn-lt"/>
              </a:rPr>
              <a:t>）同时尽量保护事故现场，以便对事故进行调查处理。</a:t>
            </a:r>
            <a:endParaRPr lang="zh-CN" altLang="en-US"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629343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8" presetClass="entr" presetSubtype="1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750"/>
                                        <p:tgtEl>
                                          <p:spTgt spid="5"/>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descr="Rectangle: Click to edit Master text styles&#10;Second level&#10;Third level&#10;Fourth level&#10;Fifth level"/>
          <p:cNvSpPr>
            <a:spLocks noGrp="1" noChangeArrowheads="1"/>
          </p:cNvSpPr>
          <p:nvPr>
            <p:ph idx="4294967295"/>
          </p:nvPr>
        </p:nvSpPr>
        <p:spPr>
          <a:xfrm>
            <a:off x="5030752" y="2080454"/>
            <a:ext cx="6142073" cy="4003675"/>
          </a:xfrm>
        </p:spPr>
        <p:txBody>
          <a:bodyPr>
            <a:noAutofit/>
          </a:bodyPr>
          <a:lstStyle/>
          <a:p>
            <a:pPr>
              <a:lnSpc>
                <a:spcPct val="100000"/>
              </a:lnSpc>
              <a:buFont typeface="Wingdings" panose="05000000000000000000" pitchFamily="2" charset="2"/>
              <a:buChar char="ü"/>
            </a:pPr>
            <a:r>
              <a:rPr lang="en-US" altLang="zh-CN" sz="1800" dirty="0">
                <a:cs typeface="+mn-ea"/>
                <a:sym typeface="+mn-lt"/>
              </a:rPr>
              <a:t>1</a:t>
            </a:r>
            <a:r>
              <a:rPr lang="zh-CN" altLang="en-US" sz="1800" dirty="0">
                <a:cs typeface="+mn-ea"/>
                <a:sym typeface="+mn-lt"/>
              </a:rPr>
              <a:t>、报警 （会报警方式、方法）</a:t>
            </a:r>
          </a:p>
          <a:p>
            <a:pPr>
              <a:lnSpc>
                <a:spcPct val="100000"/>
              </a:lnSpc>
              <a:buFont typeface="Wingdings" panose="05000000000000000000" pitchFamily="2" charset="2"/>
              <a:buChar char="ü"/>
            </a:pPr>
            <a:r>
              <a:rPr lang="en-US" altLang="zh-CN" sz="1800" dirty="0">
                <a:cs typeface="+mn-ea"/>
                <a:sym typeface="+mn-lt"/>
              </a:rPr>
              <a:t>2</a:t>
            </a:r>
            <a:r>
              <a:rPr lang="zh-CN" altLang="en-US" sz="1800" dirty="0">
                <a:cs typeface="+mn-ea"/>
                <a:sym typeface="+mn-lt"/>
              </a:rPr>
              <a:t>、成立应急救援指挥部</a:t>
            </a:r>
          </a:p>
          <a:p>
            <a:pPr>
              <a:lnSpc>
                <a:spcPct val="100000"/>
              </a:lnSpc>
              <a:buFont typeface="Wingdings" panose="05000000000000000000" pitchFamily="2" charset="2"/>
              <a:buChar char="ü"/>
            </a:pPr>
            <a:r>
              <a:rPr lang="en-US" altLang="zh-CN" sz="1800" dirty="0">
                <a:cs typeface="+mn-ea"/>
                <a:sym typeface="+mn-lt"/>
              </a:rPr>
              <a:t>3</a:t>
            </a:r>
            <a:r>
              <a:rPr lang="zh-CN" altLang="en-US" sz="1800" dirty="0">
                <a:cs typeface="+mn-ea"/>
                <a:sym typeface="+mn-lt"/>
              </a:rPr>
              <a:t>、警戒、疏散   （ 警戒疏散的方法及逃生技巧）</a:t>
            </a:r>
          </a:p>
          <a:p>
            <a:pPr>
              <a:lnSpc>
                <a:spcPct val="100000"/>
              </a:lnSpc>
              <a:buFont typeface="Wingdings" panose="05000000000000000000" pitchFamily="2" charset="2"/>
              <a:buChar char="ü"/>
            </a:pPr>
            <a:r>
              <a:rPr lang="en-US" altLang="zh-CN" sz="1800" dirty="0">
                <a:cs typeface="+mn-ea"/>
                <a:sym typeface="+mn-lt"/>
              </a:rPr>
              <a:t>4</a:t>
            </a:r>
            <a:r>
              <a:rPr lang="zh-CN" altLang="en-US" sz="1800" dirty="0">
                <a:cs typeface="+mn-ea"/>
                <a:sym typeface="+mn-lt"/>
              </a:rPr>
              <a:t>、向上级报告</a:t>
            </a:r>
          </a:p>
          <a:p>
            <a:pPr>
              <a:lnSpc>
                <a:spcPct val="100000"/>
              </a:lnSpc>
              <a:buFont typeface="Wingdings" panose="05000000000000000000" pitchFamily="2" charset="2"/>
              <a:buChar char="ü"/>
            </a:pPr>
            <a:r>
              <a:rPr lang="en-US" altLang="zh-CN" sz="1800" dirty="0">
                <a:cs typeface="+mn-ea"/>
                <a:sym typeface="+mn-lt"/>
              </a:rPr>
              <a:t>5</a:t>
            </a:r>
            <a:r>
              <a:rPr lang="zh-CN" altLang="en-US" sz="1800" dirty="0">
                <a:cs typeface="+mn-ea"/>
                <a:sym typeface="+mn-lt"/>
              </a:rPr>
              <a:t>、确定事故情况、进行事故处置 （ 注意事项</a:t>
            </a:r>
            <a:r>
              <a:rPr lang="zh-CN" altLang="en-US" sz="1800">
                <a:cs typeface="+mn-ea"/>
                <a:sym typeface="+mn-lt"/>
              </a:rPr>
              <a:t>、抢险</a:t>
            </a:r>
            <a:endParaRPr lang="en-US" altLang="zh-CN" sz="1800">
              <a:cs typeface="+mn-ea"/>
              <a:sym typeface="+mn-lt"/>
            </a:endParaRPr>
          </a:p>
          <a:p>
            <a:pPr marL="0" indent="0">
              <a:lnSpc>
                <a:spcPct val="100000"/>
              </a:lnSpc>
              <a:buNone/>
            </a:pPr>
            <a:r>
              <a:rPr lang="en-US" altLang="zh-CN" sz="1800">
                <a:cs typeface="+mn-ea"/>
                <a:sym typeface="+mn-lt"/>
              </a:rPr>
              <a:t>   </a:t>
            </a:r>
            <a:r>
              <a:rPr lang="zh-CN" altLang="en-US" sz="1800">
                <a:cs typeface="+mn-ea"/>
                <a:sym typeface="+mn-lt"/>
              </a:rPr>
              <a:t>     方式</a:t>
            </a:r>
            <a:r>
              <a:rPr lang="zh-CN" altLang="en-US" sz="1800" dirty="0">
                <a:cs typeface="+mn-ea"/>
                <a:sym typeface="+mn-lt"/>
              </a:rPr>
              <a:t>，人员防护、器材的使用、撤离、及其它措施）</a:t>
            </a:r>
          </a:p>
          <a:p>
            <a:pPr>
              <a:lnSpc>
                <a:spcPct val="100000"/>
              </a:lnSpc>
              <a:buFont typeface="Wingdings" panose="05000000000000000000" pitchFamily="2" charset="2"/>
              <a:buChar char="ü"/>
            </a:pPr>
            <a:r>
              <a:rPr lang="en-US" altLang="zh-CN" sz="1800" dirty="0">
                <a:cs typeface="+mn-ea"/>
                <a:sym typeface="+mn-lt"/>
              </a:rPr>
              <a:t>6</a:t>
            </a:r>
            <a:r>
              <a:rPr lang="zh-CN" altLang="en-US" sz="1800" dirty="0">
                <a:cs typeface="+mn-ea"/>
                <a:sym typeface="+mn-lt"/>
              </a:rPr>
              <a:t>、现场救护   （现场监护的方法及注意事项）</a:t>
            </a:r>
          </a:p>
          <a:p>
            <a:pPr>
              <a:lnSpc>
                <a:spcPct val="100000"/>
              </a:lnSpc>
              <a:buFont typeface="Wingdings" panose="05000000000000000000" pitchFamily="2" charset="2"/>
              <a:buChar char="ü"/>
            </a:pPr>
            <a:r>
              <a:rPr lang="en-US" altLang="zh-CN" sz="1800" dirty="0">
                <a:cs typeface="+mn-ea"/>
                <a:sym typeface="+mn-lt"/>
              </a:rPr>
              <a:t>7</a:t>
            </a:r>
            <a:r>
              <a:rPr lang="zh-CN" altLang="en-US" sz="1800" dirty="0">
                <a:cs typeface="+mn-ea"/>
                <a:sym typeface="+mn-lt"/>
              </a:rPr>
              <a:t>、现场监测</a:t>
            </a:r>
          </a:p>
          <a:p>
            <a:pPr>
              <a:lnSpc>
                <a:spcPct val="100000"/>
              </a:lnSpc>
              <a:buFont typeface="Wingdings" panose="05000000000000000000" pitchFamily="2" charset="2"/>
              <a:buChar char="ü"/>
            </a:pPr>
            <a:r>
              <a:rPr lang="en-US" altLang="zh-CN" sz="1800" dirty="0">
                <a:cs typeface="+mn-ea"/>
                <a:sym typeface="+mn-lt"/>
              </a:rPr>
              <a:t>8</a:t>
            </a:r>
            <a:r>
              <a:rPr lang="zh-CN" altLang="en-US" sz="1800" dirty="0">
                <a:cs typeface="+mn-ea"/>
                <a:sym typeface="+mn-lt"/>
              </a:rPr>
              <a:t>、紧急抢修</a:t>
            </a:r>
          </a:p>
          <a:p>
            <a:pPr>
              <a:lnSpc>
                <a:spcPct val="100000"/>
              </a:lnSpc>
              <a:buFont typeface="Wingdings" panose="05000000000000000000" pitchFamily="2" charset="2"/>
              <a:buChar char="ü"/>
            </a:pPr>
            <a:r>
              <a:rPr lang="en-US" altLang="zh-CN" sz="1800" dirty="0">
                <a:cs typeface="+mn-ea"/>
                <a:sym typeface="+mn-lt"/>
              </a:rPr>
              <a:t>9</a:t>
            </a:r>
            <a:r>
              <a:rPr lang="zh-CN" altLang="en-US" sz="1800" dirty="0">
                <a:cs typeface="+mn-ea"/>
                <a:sym typeface="+mn-lt"/>
              </a:rPr>
              <a:t>、警报解除，通知人员返回，事故处理。</a:t>
            </a:r>
          </a:p>
          <a:p>
            <a:pPr>
              <a:lnSpc>
                <a:spcPct val="100000"/>
              </a:lnSpc>
              <a:buFont typeface="Wingdings" panose="05000000000000000000" pitchFamily="2" charset="2"/>
              <a:buChar char="ü"/>
            </a:pPr>
            <a:endParaRPr lang="en-US" altLang="zh-CN" sz="1800" dirty="0">
              <a:cs typeface="+mn-ea"/>
              <a:sym typeface="+mn-lt"/>
            </a:endParaRPr>
          </a:p>
        </p:txBody>
      </p:sp>
      <p:sp>
        <p:nvSpPr>
          <p:cNvPr id="4" name="矩形: 圆角 3">
            <a:extLst>
              <a:ext uri="{FF2B5EF4-FFF2-40B4-BE49-F238E27FC236}">
                <a16:creationId xmlns:a16="http://schemas.microsoft.com/office/drawing/2014/main" id="{28E03B16-BD6D-4D11-8343-ED0506AD0911}"/>
              </a:ext>
            </a:extLst>
          </p:cNvPr>
          <p:cNvSpPr/>
          <p:nvPr/>
        </p:nvSpPr>
        <p:spPr>
          <a:xfrm>
            <a:off x="4624352" y="1229141"/>
            <a:ext cx="2943296" cy="47383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034" name="Rectangle 2"/>
          <p:cNvSpPr>
            <a:spLocks noGrp="1" noChangeArrowheads="1"/>
          </p:cNvSpPr>
          <p:nvPr>
            <p:ph type="title" idx="4294967295"/>
          </p:nvPr>
        </p:nvSpPr>
        <p:spPr>
          <a:xfrm>
            <a:off x="5435600" y="889000"/>
            <a:ext cx="1576387" cy="1143000"/>
          </a:xfrm>
        </p:spPr>
        <p:txBody>
          <a:bodyPr>
            <a:normAutofit/>
          </a:bodyPr>
          <a:lstStyle/>
          <a:p>
            <a:r>
              <a:rPr lang="zh-CN" altLang="en-US" sz="2400" b="1" dirty="0">
                <a:latin typeface="微软雅黑" panose="020B0503020204020204" pitchFamily="34" charset="-122"/>
                <a:ea typeface="微软雅黑" panose="020B0503020204020204" pitchFamily="34" charset="-122"/>
                <a:cs typeface="+mn-ea"/>
                <a:sym typeface="+mn-lt"/>
              </a:rPr>
              <a:t>内容回顾</a:t>
            </a:r>
          </a:p>
        </p:txBody>
      </p:sp>
      <p:pic>
        <p:nvPicPr>
          <p:cNvPr id="3" name="图片 2" descr="图标&#10;&#10;描述已自动生成">
            <a:extLst>
              <a:ext uri="{FF2B5EF4-FFF2-40B4-BE49-F238E27FC236}">
                <a16:creationId xmlns:a16="http://schemas.microsoft.com/office/drawing/2014/main" id="{8BE09A42-14D8-43E7-A765-5CD921965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12894"/>
            <a:ext cx="5245106" cy="5245106"/>
          </a:xfrm>
          <a:prstGeom prst="rect">
            <a:avLst/>
          </a:prstGeom>
        </p:spPr>
      </p:pic>
    </p:spTree>
    <p:extLst>
      <p:ext uri="{BB962C8B-B14F-4D97-AF65-F5344CB8AC3E}">
        <p14:creationId xmlns:p14="http://schemas.microsoft.com/office/powerpoint/2010/main" val="295871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750"/>
                                        <p:tgtEl>
                                          <p:spTgt spid="44034"/>
                                        </p:tgtEl>
                                      </p:cBhvr>
                                    </p:animEffect>
                                    <p:anim calcmode="lin" valueType="num">
                                      <p:cBhvr>
                                        <p:cTn id="8" dur="750" fill="hold"/>
                                        <p:tgtEl>
                                          <p:spTgt spid="44034"/>
                                        </p:tgtEl>
                                        <p:attrNameLst>
                                          <p:attrName>ppt_x</p:attrName>
                                        </p:attrNameLst>
                                      </p:cBhvr>
                                      <p:tavLst>
                                        <p:tav tm="0">
                                          <p:val>
                                            <p:strVal val="#ppt_x"/>
                                          </p:val>
                                        </p:tav>
                                        <p:tav tm="100000">
                                          <p:val>
                                            <p:strVal val="#ppt_x"/>
                                          </p:val>
                                        </p:tav>
                                      </p:tavLst>
                                    </p:anim>
                                    <p:anim calcmode="lin" valueType="num">
                                      <p:cBhvr>
                                        <p:cTn id="9" dur="750" fill="hold"/>
                                        <p:tgtEl>
                                          <p:spTgt spid="4403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par>
                          <p:cTn id="22" fill="hold">
                            <p:stCondLst>
                              <p:cond delay="2250"/>
                            </p:stCondLst>
                            <p:childTnLst>
                              <p:par>
                                <p:cTn id="23" presetID="18" presetClass="entr" presetSubtype="12" fill="hold" grpId="0" nodeType="afterEffect">
                                  <p:stCondLst>
                                    <p:cond delay="0"/>
                                  </p:stCondLst>
                                  <p:childTnLst>
                                    <p:set>
                                      <p:cBhvr>
                                        <p:cTn id="24" dur="1" fill="hold">
                                          <p:stCondLst>
                                            <p:cond delay="0"/>
                                          </p:stCondLst>
                                        </p:cTn>
                                        <p:tgtEl>
                                          <p:spTgt spid="44035"/>
                                        </p:tgtEl>
                                        <p:attrNameLst>
                                          <p:attrName>style.visibility</p:attrName>
                                        </p:attrNameLst>
                                      </p:cBhvr>
                                      <p:to>
                                        <p:strVal val="visible"/>
                                      </p:to>
                                    </p:set>
                                    <p:animEffect transition="in" filter="strips(downLeft)">
                                      <p:cBhvr>
                                        <p:cTn id="25" dur="75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 grpId="0" animBg="1"/>
      <p:bldP spid="440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D1A61C1-6575-4965-8FBC-1D08F4D5D249}"/>
              </a:ext>
            </a:extLst>
          </p:cNvPr>
          <p:cNvSpPr/>
          <p:nvPr/>
        </p:nvSpPr>
        <p:spPr>
          <a:xfrm>
            <a:off x="0" y="0"/>
            <a:ext cx="12191779" cy="6858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任意多边形: 形状 31">
            <a:extLst>
              <a:ext uri="{FF2B5EF4-FFF2-40B4-BE49-F238E27FC236}">
                <a16:creationId xmlns:a16="http://schemas.microsoft.com/office/drawing/2014/main" id="{FAB2670F-D4D8-42D9-A1DD-DC8F6022EAE7}"/>
              </a:ext>
            </a:extLst>
          </p:cNvPr>
          <p:cNvSpPr/>
          <p:nvPr/>
        </p:nvSpPr>
        <p:spPr>
          <a:xfrm>
            <a:off x="3848100" y="4299396"/>
            <a:ext cx="8343680" cy="2592564"/>
          </a:xfrm>
          <a:custGeom>
            <a:avLst/>
            <a:gdLst>
              <a:gd name="connsiteX0" fmla="*/ 3555414 w 8092607"/>
              <a:gd name="connsiteY0" fmla="*/ 82 h 2514550"/>
              <a:gd name="connsiteX1" fmla="*/ 5166512 w 8092607"/>
              <a:gd name="connsiteY1" fmla="*/ 275976 h 2514550"/>
              <a:gd name="connsiteX2" fmla="*/ 7838632 w 8092607"/>
              <a:gd name="connsiteY2" fmla="*/ 472439 h 2514550"/>
              <a:gd name="connsiteX3" fmla="*/ 8008150 w 8092607"/>
              <a:gd name="connsiteY3" fmla="*/ 416785 h 2514550"/>
              <a:gd name="connsiteX4" fmla="*/ 8092607 w 8092607"/>
              <a:gd name="connsiteY4" fmla="*/ 379223 h 2514550"/>
              <a:gd name="connsiteX5" fmla="*/ 8092607 w 8092607"/>
              <a:gd name="connsiteY5" fmla="*/ 2514550 h 2514550"/>
              <a:gd name="connsiteX6" fmla="*/ 54700 w 8092607"/>
              <a:gd name="connsiteY6" fmla="*/ 2514550 h 2514550"/>
              <a:gd name="connsiteX7" fmla="*/ 19402 w 8092607"/>
              <a:gd name="connsiteY7" fmla="*/ 2490579 h 2514550"/>
              <a:gd name="connsiteX8" fmla="*/ 2427373 w 8092607"/>
              <a:gd name="connsiteY8" fmla="*/ 824835 h 2514550"/>
              <a:gd name="connsiteX9" fmla="*/ 3555414 w 8092607"/>
              <a:gd name="connsiteY9" fmla="*/ 82 h 25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2607" h="2514550">
                <a:moveTo>
                  <a:pt x="3555414" y="82"/>
                </a:moveTo>
                <a:cubicBezTo>
                  <a:pt x="4088497" y="5799"/>
                  <a:pt x="4659208" y="309014"/>
                  <a:pt x="5166512" y="275976"/>
                </a:cubicBezTo>
                <a:cubicBezTo>
                  <a:pt x="6068386" y="217243"/>
                  <a:pt x="6906227" y="713112"/>
                  <a:pt x="7838632" y="472439"/>
                </a:cubicBezTo>
                <a:cubicBezTo>
                  <a:pt x="7893265" y="458337"/>
                  <a:pt x="7949879" y="439574"/>
                  <a:pt x="8008150" y="416785"/>
                </a:cubicBezTo>
                <a:lnTo>
                  <a:pt x="8092607" y="379223"/>
                </a:lnTo>
                <a:lnTo>
                  <a:pt x="8092607" y="2514550"/>
                </a:lnTo>
                <a:lnTo>
                  <a:pt x="54700" y="2514550"/>
                </a:lnTo>
                <a:lnTo>
                  <a:pt x="19402" y="2490579"/>
                </a:lnTo>
                <a:cubicBezTo>
                  <a:pt x="-219041" y="2272227"/>
                  <a:pt x="1807220" y="2085495"/>
                  <a:pt x="2427373" y="824835"/>
                </a:cubicBezTo>
                <a:cubicBezTo>
                  <a:pt x="2748934" y="171159"/>
                  <a:pt x="3140793" y="-4363"/>
                  <a:pt x="3555414" y="82"/>
                </a:cubicBezTo>
                <a:close/>
              </a:path>
            </a:pathLst>
          </a:cu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3" name="任意多边形: 形状 32">
            <a:extLst>
              <a:ext uri="{FF2B5EF4-FFF2-40B4-BE49-F238E27FC236}">
                <a16:creationId xmlns:a16="http://schemas.microsoft.com/office/drawing/2014/main" id="{76F6952B-39C9-4D3E-B987-82B71E25E8AB}"/>
              </a:ext>
            </a:extLst>
          </p:cNvPr>
          <p:cNvSpPr/>
          <p:nvPr/>
        </p:nvSpPr>
        <p:spPr>
          <a:xfrm rot="20532304" flipH="1" flipV="1">
            <a:off x="-891811" y="-4671121"/>
            <a:ext cx="11710008" cy="4204912"/>
          </a:xfrm>
          <a:custGeom>
            <a:avLst/>
            <a:gdLst>
              <a:gd name="connsiteX0" fmla="*/ 11710008 w 11710008"/>
              <a:gd name="connsiteY0" fmla="*/ 1283987 h 4204912"/>
              <a:gd name="connsiteX1" fmla="*/ 8848930 w 11710008"/>
              <a:gd name="connsiteY1" fmla="*/ 365675 h 4204912"/>
              <a:gd name="connsiteX2" fmla="*/ 8857396 w 11710008"/>
              <a:gd name="connsiteY2" fmla="*/ 355031 h 4204912"/>
              <a:gd name="connsiteX3" fmla="*/ 10583447 w 11710008"/>
              <a:gd name="connsiteY3" fmla="*/ 293142 h 4204912"/>
              <a:gd name="connsiteX4" fmla="*/ 11663686 w 11710008"/>
              <a:gd name="connsiteY4" fmla="*/ 1204696 h 4204912"/>
              <a:gd name="connsiteX5" fmla="*/ 230677 w 11710008"/>
              <a:gd name="connsiteY5" fmla="*/ 4083361 h 4204912"/>
              <a:gd name="connsiteX6" fmla="*/ 381 w 11710008"/>
              <a:gd name="connsiteY6" fmla="*/ 3906051 h 4204912"/>
              <a:gd name="connsiteX7" fmla="*/ 0 w 11710008"/>
              <a:gd name="connsiteY7" fmla="*/ 3887752 h 4204912"/>
              <a:gd name="connsiteX8" fmla="*/ 988138 w 11710008"/>
              <a:gd name="connsiteY8" fmla="*/ 4204912 h 4204912"/>
              <a:gd name="connsiteX9" fmla="*/ 940336 w 11710008"/>
              <a:gd name="connsiteY9" fmla="*/ 4199426 h 4204912"/>
              <a:gd name="connsiteX10" fmla="*/ 230677 w 11710008"/>
              <a:gd name="connsiteY10" fmla="*/ 4083361 h 4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10008" h="4204912">
                <a:moveTo>
                  <a:pt x="11710008" y="1283987"/>
                </a:moveTo>
                <a:lnTo>
                  <a:pt x="8848930" y="365675"/>
                </a:lnTo>
                <a:lnTo>
                  <a:pt x="8857396" y="355031"/>
                </a:lnTo>
                <a:cubicBezTo>
                  <a:pt x="9199434" y="-34155"/>
                  <a:pt x="9629769" y="-170555"/>
                  <a:pt x="10583447" y="293142"/>
                </a:cubicBezTo>
                <a:cubicBezTo>
                  <a:pt x="11060286" y="524991"/>
                  <a:pt x="11419642" y="845091"/>
                  <a:pt x="11663686" y="1204696"/>
                </a:cubicBezTo>
                <a:close/>
                <a:moveTo>
                  <a:pt x="230677" y="4083361"/>
                </a:moveTo>
                <a:cubicBezTo>
                  <a:pt x="88943" y="4046136"/>
                  <a:pt x="16122" y="3984491"/>
                  <a:pt x="381" y="3906051"/>
                </a:cubicBezTo>
                <a:lnTo>
                  <a:pt x="0" y="3887752"/>
                </a:lnTo>
                <a:lnTo>
                  <a:pt x="988138" y="4204912"/>
                </a:lnTo>
                <a:lnTo>
                  <a:pt x="940336" y="4199426"/>
                </a:lnTo>
                <a:cubicBezTo>
                  <a:pt x="617173" y="4160068"/>
                  <a:pt x="372412" y="4120586"/>
                  <a:pt x="230677" y="4083361"/>
                </a:cubicBezTo>
                <a:close/>
              </a:path>
            </a:pathLst>
          </a:custGeom>
          <a:gradFill>
            <a:gsLst>
              <a:gs pos="82000">
                <a:srgbClr val="FDE022"/>
              </a:gs>
              <a:gs pos="28000">
                <a:srgbClr val="D7494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06358D41-CD8E-4C27-B310-CB60283C0ADC}"/>
              </a:ext>
            </a:extLst>
          </p:cNvPr>
          <p:cNvSpPr/>
          <p:nvPr/>
        </p:nvSpPr>
        <p:spPr>
          <a:xfrm>
            <a:off x="956582" y="5269155"/>
            <a:ext cx="3512462" cy="307777"/>
          </a:xfrm>
          <a:prstGeom prst="rect">
            <a:avLst/>
          </a:prstGeom>
        </p:spPr>
        <p:txBody>
          <a:bodyPr wrap="square">
            <a:spAutoFit/>
          </a:bodyPr>
          <a:lstStyle/>
          <a:p>
            <a:pPr algn="dist" defTabSz="914400" fontAlgn="base">
              <a:spcBef>
                <a:spcPct val="0"/>
              </a:spcBef>
              <a:spcAft>
                <a:spcPct val="0"/>
              </a:spcAft>
              <a:defRPr/>
            </a:pPr>
            <a:r>
              <a:rPr lang="zh-CN" altLang="en-US"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汇报人：</a:t>
            </a:r>
            <a:r>
              <a:rPr lang="zh-CN" altLang="en-US"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小</a:t>
            </a:r>
            <a:r>
              <a:rPr lang="en-US" altLang="zh-CN"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1</a:t>
            </a:r>
            <a:r>
              <a:rPr lang="zh-CN" altLang="en-US" sz="1400" b="1" kern="0" dirty="0" smtClean="0">
                <a:ln w="3175">
                  <a:noFill/>
                </a:ln>
                <a:solidFill>
                  <a:srgbClr val="474746"/>
                </a:solidFill>
                <a:latin typeface="汉仪雅酷黑 85W" panose="020B0904020202020204" pitchFamily="34" charset="-122"/>
                <a:ea typeface="汉仪雅酷黑 85W" panose="020B0904020202020204" pitchFamily="34" charset="-122"/>
                <a:cs typeface="+mn-ea"/>
                <a:sym typeface="+mn-lt"/>
              </a:rPr>
              <a:t>猫   </a:t>
            </a:r>
            <a:r>
              <a:rPr lang="zh-CN" altLang="en-US"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汇报时间：</a:t>
            </a:r>
            <a:r>
              <a:rPr lang="en-US" altLang="zh-CN" sz="1400" b="1" kern="0" dirty="0">
                <a:ln w="3175">
                  <a:noFill/>
                </a:ln>
                <a:solidFill>
                  <a:srgbClr val="474746"/>
                </a:solidFill>
                <a:latin typeface="汉仪雅酷黑 85W" panose="020B0904020202020204" pitchFamily="34" charset="-122"/>
                <a:ea typeface="汉仪雅酷黑 85W" panose="020B0904020202020204" pitchFamily="34" charset="-122"/>
                <a:cs typeface="+mn-ea"/>
                <a:sym typeface="+mn-lt"/>
              </a:rPr>
              <a:t>20XX.X</a:t>
            </a:r>
          </a:p>
        </p:txBody>
      </p:sp>
      <p:grpSp>
        <p:nvGrpSpPr>
          <p:cNvPr id="10" name="组合 9">
            <a:extLst>
              <a:ext uri="{FF2B5EF4-FFF2-40B4-BE49-F238E27FC236}">
                <a16:creationId xmlns:a16="http://schemas.microsoft.com/office/drawing/2014/main" id="{75432648-820F-48F1-8381-3C3CCECA278D}"/>
              </a:ext>
            </a:extLst>
          </p:cNvPr>
          <p:cNvGrpSpPr/>
          <p:nvPr/>
        </p:nvGrpSpPr>
        <p:grpSpPr>
          <a:xfrm>
            <a:off x="9801191" y="6095540"/>
            <a:ext cx="2612570" cy="584775"/>
            <a:chOff x="2811684" y="1412997"/>
            <a:chExt cx="2057180" cy="584775"/>
          </a:xfrm>
          <a:noFill/>
        </p:grpSpPr>
        <p:sp>
          <p:nvSpPr>
            <p:cNvPr id="11" name="矩形: 圆角 10">
              <a:extLst>
                <a:ext uri="{FF2B5EF4-FFF2-40B4-BE49-F238E27FC236}">
                  <a16:creationId xmlns:a16="http://schemas.microsoft.com/office/drawing/2014/main" id="{1FBD2242-EA07-493B-9D84-D72C7FAC6FEA}"/>
                </a:ext>
              </a:extLst>
            </p:cNvPr>
            <p:cNvSpPr/>
            <p:nvPr/>
          </p:nvSpPr>
          <p:spPr>
            <a:xfrm>
              <a:off x="2811684" y="1412997"/>
              <a:ext cx="2057180" cy="470005"/>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ED213C35-6179-47B0-8BF1-00B9AAF6CEA0}"/>
                </a:ext>
              </a:extLst>
            </p:cNvPr>
            <p:cNvSpPr>
              <a:spLocks noChangeArrowheads="1"/>
            </p:cNvSpPr>
            <p:nvPr/>
          </p:nvSpPr>
          <p:spPr bwMode="auto">
            <a:xfrm>
              <a:off x="3075484" y="1412997"/>
              <a:ext cx="1053294" cy="58477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en-US" altLang="zh-CN" sz="3200" b="1" dirty="0">
                  <a:solidFill>
                    <a:schemeClr val="bg1">
                      <a:lumMod val="95000"/>
                    </a:schemeClr>
                  </a:solidFill>
                  <a:latin typeface="汉仪雅酷黑 85W" panose="020B0904020202020204" pitchFamily="34" charset="-122"/>
                  <a:ea typeface="汉仪雅酷黑 85W" panose="020B0904020202020204" pitchFamily="34" charset="-122"/>
                  <a:cs typeface="+mn-ea"/>
                  <a:sym typeface="+mn-lt"/>
                </a:rPr>
                <a:t>2021</a:t>
              </a:r>
              <a:endParaRPr lang="zh-CN" altLang="en-US" sz="3200" b="1" dirty="0">
                <a:solidFill>
                  <a:schemeClr val="bg1">
                    <a:lumMod val="95000"/>
                  </a:schemeClr>
                </a:solidFill>
                <a:latin typeface="汉仪雅酷黑 85W" panose="020B0904020202020204" pitchFamily="34" charset="-122"/>
                <a:ea typeface="汉仪雅酷黑 85W" panose="020B0904020202020204" pitchFamily="34" charset="-122"/>
                <a:cs typeface="+mn-ea"/>
                <a:sym typeface="+mn-lt"/>
              </a:endParaRPr>
            </a:p>
          </p:txBody>
        </p:sp>
      </p:grpSp>
      <p:grpSp>
        <p:nvGrpSpPr>
          <p:cNvPr id="13" name="组合 12">
            <a:extLst>
              <a:ext uri="{FF2B5EF4-FFF2-40B4-BE49-F238E27FC236}">
                <a16:creationId xmlns:a16="http://schemas.microsoft.com/office/drawing/2014/main" id="{1D36D7F8-FFF1-40EA-A6F3-DFC3195E23F2}"/>
              </a:ext>
            </a:extLst>
          </p:cNvPr>
          <p:cNvGrpSpPr/>
          <p:nvPr/>
        </p:nvGrpSpPr>
        <p:grpSpPr>
          <a:xfrm>
            <a:off x="1004875" y="3817068"/>
            <a:ext cx="5234279" cy="381633"/>
            <a:chOff x="2811683" y="3408197"/>
            <a:chExt cx="6342163" cy="462409"/>
          </a:xfrm>
        </p:grpSpPr>
        <p:grpSp>
          <p:nvGrpSpPr>
            <p:cNvPr id="14" name="组合 13">
              <a:extLst>
                <a:ext uri="{FF2B5EF4-FFF2-40B4-BE49-F238E27FC236}">
                  <a16:creationId xmlns:a16="http://schemas.microsoft.com/office/drawing/2014/main" id="{EFA6BCD7-FCE1-4672-ADF5-3064609BEC74}"/>
                </a:ext>
              </a:extLst>
            </p:cNvPr>
            <p:cNvGrpSpPr/>
            <p:nvPr/>
          </p:nvGrpSpPr>
          <p:grpSpPr>
            <a:xfrm>
              <a:off x="3003127" y="3439464"/>
              <a:ext cx="6026571" cy="410212"/>
              <a:chOff x="3041598" y="3432883"/>
              <a:chExt cx="7100420" cy="468664"/>
            </a:xfrm>
          </p:grpSpPr>
          <p:sp>
            <p:nvSpPr>
              <p:cNvPr id="21" name="矩形 20">
                <a:extLst>
                  <a:ext uri="{FF2B5EF4-FFF2-40B4-BE49-F238E27FC236}">
                    <a16:creationId xmlns:a16="http://schemas.microsoft.com/office/drawing/2014/main" id="{4B525981-2AB8-49E7-ABF5-F734659F600D}"/>
                  </a:ext>
                </a:extLst>
              </p:cNvPr>
              <p:cNvSpPr>
                <a:spLocks noChangeArrowheads="1"/>
              </p:cNvSpPr>
              <p:nvPr/>
            </p:nvSpPr>
            <p:spPr bwMode="auto">
              <a:xfrm>
                <a:off x="3041598" y="3432883"/>
                <a:ext cx="2068935" cy="4686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a:solidFill>
                      <a:srgbClr val="474746"/>
                    </a:solidFill>
                    <a:latin typeface="汉仪雅酷黑 85W" panose="020B0904020202020204" pitchFamily="34" charset="-122"/>
                    <a:ea typeface="汉仪雅酷黑 85W" panose="020B0904020202020204" pitchFamily="34" charset="-122"/>
                    <a:cs typeface="+mn-ea"/>
                    <a:sym typeface="+mn-lt"/>
                  </a:rPr>
                  <a:t>工伤认定</a:t>
                </a:r>
                <a:endPar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endParaRPr>
              </a:p>
            </p:txBody>
          </p:sp>
          <p:sp>
            <p:nvSpPr>
              <p:cNvPr id="22" name="矩形 21">
                <a:extLst>
                  <a:ext uri="{FF2B5EF4-FFF2-40B4-BE49-F238E27FC236}">
                    <a16:creationId xmlns:a16="http://schemas.microsoft.com/office/drawing/2014/main" id="{078036AC-1395-4DD1-B12D-C7F07B44249D}"/>
                  </a:ext>
                </a:extLst>
              </p:cNvPr>
              <p:cNvSpPr>
                <a:spLocks noChangeArrowheads="1"/>
              </p:cNvSpPr>
              <p:nvPr/>
            </p:nvSpPr>
            <p:spPr bwMode="auto">
              <a:xfrm>
                <a:off x="5557340" y="3432883"/>
                <a:ext cx="2068937" cy="46866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a:solidFill>
                      <a:srgbClr val="474746"/>
                    </a:solidFill>
                    <a:latin typeface="汉仪雅酷黑 85W" panose="020B0904020202020204" pitchFamily="34" charset="-122"/>
                    <a:ea typeface="汉仪雅酷黑 85W" panose="020B0904020202020204" pitchFamily="34" charset="-122"/>
                    <a:cs typeface="+mn-ea"/>
                    <a:sym typeface="+mn-lt"/>
                  </a:rPr>
                  <a:t>工伤保险</a:t>
                </a:r>
                <a:endPar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endParaRPr>
              </a:p>
            </p:txBody>
          </p:sp>
          <p:sp>
            <p:nvSpPr>
              <p:cNvPr id="23" name="矩形 22">
                <a:extLst>
                  <a:ext uri="{FF2B5EF4-FFF2-40B4-BE49-F238E27FC236}">
                    <a16:creationId xmlns:a16="http://schemas.microsoft.com/office/drawing/2014/main" id="{B2368C49-D040-4DBD-848A-96B8B7E98D56}"/>
                  </a:ext>
                </a:extLst>
              </p:cNvPr>
              <p:cNvSpPr>
                <a:spLocks noChangeArrowheads="1"/>
              </p:cNvSpPr>
              <p:nvPr/>
            </p:nvSpPr>
            <p:spPr bwMode="auto">
              <a:xfrm>
                <a:off x="8073081" y="3432883"/>
                <a:ext cx="2068937" cy="46866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1600" b="1" dirty="0">
                    <a:solidFill>
                      <a:srgbClr val="474746"/>
                    </a:solidFill>
                    <a:latin typeface="汉仪雅酷黑 85W" panose="020B0904020202020204" pitchFamily="34" charset="-122"/>
                    <a:ea typeface="汉仪雅酷黑 85W" panose="020B0904020202020204" pitchFamily="34" charset="-122"/>
                    <a:cs typeface="+mn-ea"/>
                    <a:sym typeface="+mn-lt"/>
                  </a:rPr>
                  <a:t>工伤理偿</a:t>
                </a:r>
              </a:p>
            </p:txBody>
          </p:sp>
        </p:grpSp>
        <p:grpSp>
          <p:nvGrpSpPr>
            <p:cNvPr id="15" name="组合 14">
              <a:extLst>
                <a:ext uri="{FF2B5EF4-FFF2-40B4-BE49-F238E27FC236}">
                  <a16:creationId xmlns:a16="http://schemas.microsoft.com/office/drawing/2014/main" id="{8D202696-47A4-4E1D-889D-D7A21990770B}"/>
                </a:ext>
              </a:extLst>
            </p:cNvPr>
            <p:cNvGrpSpPr/>
            <p:nvPr/>
          </p:nvGrpSpPr>
          <p:grpSpPr>
            <a:xfrm>
              <a:off x="2811683" y="3408197"/>
              <a:ext cx="6342163" cy="462409"/>
              <a:chOff x="2811683" y="3408197"/>
              <a:chExt cx="6342163" cy="569865"/>
            </a:xfrm>
          </p:grpSpPr>
          <p:sp>
            <p:nvSpPr>
              <p:cNvPr id="18" name="矩形: 圆角 17">
                <a:extLst>
                  <a:ext uri="{FF2B5EF4-FFF2-40B4-BE49-F238E27FC236}">
                    <a16:creationId xmlns:a16="http://schemas.microsoft.com/office/drawing/2014/main" id="{52AA5789-BDF5-41C5-B940-C624EB367D4F}"/>
                  </a:ext>
                </a:extLst>
              </p:cNvPr>
              <p:cNvSpPr/>
              <p:nvPr/>
            </p:nvSpPr>
            <p:spPr>
              <a:xfrm>
                <a:off x="2811683"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sp>
            <p:nvSpPr>
              <p:cNvPr id="19" name="矩形: 圆角 18">
                <a:extLst>
                  <a:ext uri="{FF2B5EF4-FFF2-40B4-BE49-F238E27FC236}">
                    <a16:creationId xmlns:a16="http://schemas.microsoft.com/office/drawing/2014/main" id="{307F62BA-3FFF-4461-82F8-DAF186F11816}"/>
                  </a:ext>
                </a:extLst>
              </p:cNvPr>
              <p:cNvSpPr/>
              <p:nvPr/>
            </p:nvSpPr>
            <p:spPr>
              <a:xfrm>
                <a:off x="4924159"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95B804D3-CB71-4EE0-978B-B027EB28DBC8}"/>
                  </a:ext>
                </a:extLst>
              </p:cNvPr>
              <p:cNvSpPr/>
              <p:nvPr/>
            </p:nvSpPr>
            <p:spPr>
              <a:xfrm>
                <a:off x="7036635" y="3408197"/>
                <a:ext cx="2117211" cy="569865"/>
              </a:xfrm>
              <a:prstGeom prst="roundRect">
                <a:avLst>
                  <a:gd name="adj" fmla="val 5000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rgbClr val="474746"/>
                  </a:solidFill>
                  <a:latin typeface="微软雅黑" panose="020B0503020204020204" pitchFamily="34" charset="-122"/>
                  <a:ea typeface="微软雅黑" panose="020B0503020204020204" pitchFamily="34" charset="-122"/>
                </a:endParaRPr>
              </a:p>
            </p:txBody>
          </p:sp>
        </p:grpSp>
        <p:sp>
          <p:nvSpPr>
            <p:cNvPr id="16" name="椭圆 15">
              <a:extLst>
                <a:ext uri="{FF2B5EF4-FFF2-40B4-BE49-F238E27FC236}">
                  <a16:creationId xmlns:a16="http://schemas.microsoft.com/office/drawing/2014/main" id="{F1FA0ED1-D13F-47FE-BC24-10FE824D8F44}"/>
                </a:ext>
              </a:extLst>
            </p:cNvPr>
            <p:cNvSpPr/>
            <p:nvPr/>
          </p:nvSpPr>
          <p:spPr>
            <a:xfrm>
              <a:off x="4844332" y="3561732"/>
              <a:ext cx="136012" cy="13601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4746"/>
                </a:solidFill>
                <a:latin typeface="微软雅黑" panose="020B0503020204020204" pitchFamily="34" charset="-122"/>
                <a:ea typeface="微软雅黑" panose="020B0503020204020204" pitchFamily="34" charset="-122"/>
              </a:endParaRPr>
            </a:p>
          </p:txBody>
        </p:sp>
        <p:sp>
          <p:nvSpPr>
            <p:cNvPr id="17" name="椭圆 16">
              <a:extLst>
                <a:ext uri="{FF2B5EF4-FFF2-40B4-BE49-F238E27FC236}">
                  <a16:creationId xmlns:a16="http://schemas.microsoft.com/office/drawing/2014/main" id="{CDE0AC74-DCAC-4F5A-B208-F2EA0EC76101}"/>
                </a:ext>
              </a:extLst>
            </p:cNvPr>
            <p:cNvSpPr/>
            <p:nvPr/>
          </p:nvSpPr>
          <p:spPr>
            <a:xfrm>
              <a:off x="6967918" y="3561732"/>
              <a:ext cx="136012" cy="13601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474746"/>
                </a:solidFill>
                <a:latin typeface="微软雅黑" panose="020B0503020204020204" pitchFamily="34" charset="-122"/>
                <a:ea typeface="微软雅黑" panose="020B0503020204020204" pitchFamily="34" charset="-122"/>
              </a:endParaRPr>
            </a:p>
          </p:txBody>
        </p:sp>
      </p:grpSp>
      <p:pic>
        <p:nvPicPr>
          <p:cNvPr id="34" name="图片 33" descr="卡通人物&#10;&#10;低可信度描述已自动生成">
            <a:extLst>
              <a:ext uri="{FF2B5EF4-FFF2-40B4-BE49-F238E27FC236}">
                <a16:creationId xmlns:a16="http://schemas.microsoft.com/office/drawing/2014/main" id="{3AA88AFE-95DB-4904-B002-8AB817D06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168" y="0"/>
            <a:ext cx="7035552" cy="7035552"/>
          </a:xfrm>
          <a:prstGeom prst="rect">
            <a:avLst/>
          </a:prstGeom>
        </p:spPr>
      </p:pic>
      <p:grpSp>
        <p:nvGrpSpPr>
          <p:cNvPr id="35" name="组合 34">
            <a:extLst>
              <a:ext uri="{FF2B5EF4-FFF2-40B4-BE49-F238E27FC236}">
                <a16:creationId xmlns:a16="http://schemas.microsoft.com/office/drawing/2014/main" id="{4DE5283E-3978-4133-80E5-56A0C51256DE}"/>
              </a:ext>
            </a:extLst>
          </p:cNvPr>
          <p:cNvGrpSpPr/>
          <p:nvPr/>
        </p:nvGrpSpPr>
        <p:grpSpPr>
          <a:xfrm>
            <a:off x="5123774" y="4697507"/>
            <a:ext cx="2347912" cy="1690421"/>
            <a:chOff x="6169332" y="4821204"/>
            <a:chExt cx="2347912" cy="1690421"/>
          </a:xfrm>
        </p:grpSpPr>
        <p:sp>
          <p:nvSpPr>
            <p:cNvPr id="28" name="椭圆 27">
              <a:extLst>
                <a:ext uri="{FF2B5EF4-FFF2-40B4-BE49-F238E27FC236}">
                  <a16:creationId xmlns:a16="http://schemas.microsoft.com/office/drawing/2014/main" id="{D9374BB3-1FE4-46A5-B138-5A9899745D20}"/>
                </a:ext>
              </a:extLst>
            </p:cNvPr>
            <p:cNvSpPr/>
            <p:nvPr/>
          </p:nvSpPr>
          <p:spPr>
            <a:xfrm>
              <a:off x="6169332" y="6129992"/>
              <a:ext cx="2347912" cy="381633"/>
            </a:xfrm>
            <a:prstGeom prst="ellipse">
              <a:avLst/>
            </a:prstGeom>
            <a:solidFill>
              <a:srgbClr val="C9B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27" name="图片 26" descr="卡通人物&#10;&#10;低可信度描述已自动生成">
              <a:extLst>
                <a:ext uri="{FF2B5EF4-FFF2-40B4-BE49-F238E27FC236}">
                  <a16:creationId xmlns:a16="http://schemas.microsoft.com/office/drawing/2014/main" id="{AE2C049A-A55F-4F03-AF66-9012AEA19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3092" y="4821204"/>
              <a:ext cx="2201170" cy="1510667"/>
            </a:xfrm>
            <a:prstGeom prst="rect">
              <a:avLst/>
            </a:prstGeom>
          </p:spPr>
        </p:pic>
      </p:grpSp>
      <p:grpSp>
        <p:nvGrpSpPr>
          <p:cNvPr id="4" name="组合 3">
            <a:extLst>
              <a:ext uri="{FF2B5EF4-FFF2-40B4-BE49-F238E27FC236}">
                <a16:creationId xmlns:a16="http://schemas.microsoft.com/office/drawing/2014/main" id="{FE4788FA-97F1-4087-83EB-F435C61A3109}"/>
              </a:ext>
            </a:extLst>
          </p:cNvPr>
          <p:cNvGrpSpPr/>
          <p:nvPr/>
        </p:nvGrpSpPr>
        <p:grpSpPr>
          <a:xfrm>
            <a:off x="842149" y="1346879"/>
            <a:ext cx="6418878" cy="2341189"/>
            <a:chOff x="924410" y="1799208"/>
            <a:chExt cx="6418878" cy="2341189"/>
          </a:xfrm>
        </p:grpSpPr>
        <p:sp>
          <p:nvSpPr>
            <p:cNvPr id="8" name="矩形 7">
              <a:extLst>
                <a:ext uri="{FF2B5EF4-FFF2-40B4-BE49-F238E27FC236}">
                  <a16:creationId xmlns:a16="http://schemas.microsoft.com/office/drawing/2014/main" id="{0FFEE8AA-BF36-4118-A8A6-4E89CC6AD8BF}"/>
                </a:ext>
              </a:extLst>
            </p:cNvPr>
            <p:cNvSpPr>
              <a:spLocks noChangeArrowheads="1"/>
            </p:cNvSpPr>
            <p:nvPr/>
          </p:nvSpPr>
          <p:spPr bwMode="auto">
            <a:xfrm>
              <a:off x="924410" y="2816958"/>
              <a:ext cx="641887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dist" defTabSz="870875" fontAlgn="base">
                <a:spcBef>
                  <a:spcPct val="0"/>
                </a:spcBef>
                <a:spcAft>
                  <a:spcPct val="0"/>
                </a:spcAft>
              </a:pPr>
              <a:r>
                <a:rPr lang="zh-CN" altLang="en-US" sz="8000" b="1" dirty="0">
                  <a:solidFill>
                    <a:srgbClr val="474746"/>
                  </a:solidFill>
                  <a:latin typeface="汉仪雅酷黑 85W" panose="020B0904020202020204" pitchFamily="34" charset="-122"/>
                  <a:ea typeface="汉仪雅酷黑 85W" panose="020B0904020202020204" pitchFamily="34" charset="-122"/>
                  <a:cs typeface="+mn-ea"/>
                  <a:sym typeface="+mn-lt"/>
                </a:rPr>
                <a:t>感谢您的观看</a:t>
              </a:r>
            </a:p>
          </p:txBody>
        </p:sp>
        <p:sp>
          <p:nvSpPr>
            <p:cNvPr id="24" name="文本框 23">
              <a:extLst>
                <a:ext uri="{FF2B5EF4-FFF2-40B4-BE49-F238E27FC236}">
                  <a16:creationId xmlns:a16="http://schemas.microsoft.com/office/drawing/2014/main" id="{DBD21EBE-CC0D-470D-B49E-AE232D312CFB}"/>
                </a:ext>
              </a:extLst>
            </p:cNvPr>
            <p:cNvSpPr txBox="1"/>
            <p:nvPr/>
          </p:nvSpPr>
          <p:spPr>
            <a:xfrm>
              <a:off x="947449" y="1799208"/>
              <a:ext cx="5980111" cy="954107"/>
            </a:xfrm>
            <a:prstGeom prst="rect">
              <a:avLst/>
            </a:prstGeom>
            <a:noFill/>
          </p:spPr>
          <p:txBody>
            <a:bodyPr wrap="square">
              <a:spAutoFit/>
            </a:bodyPr>
            <a:lstStyle/>
            <a:p>
              <a:r>
                <a:rPr lang="en-US" altLang="zh-CN" sz="2800" spc="600" dirty="0">
                  <a:solidFill>
                    <a:schemeClr val="tx1">
                      <a:lumMod val="75000"/>
                      <a:lumOff val="25000"/>
                    </a:schemeClr>
                  </a:solidFill>
                  <a:latin typeface="汉仪雅酷黑 85W" panose="020B0904020202020204" pitchFamily="34" charset="-122"/>
                  <a:ea typeface="汉仪雅酷黑 85W" panose="020B0904020202020204" pitchFamily="34" charset="-122"/>
                </a:rPr>
                <a:t>INDUSTRIAL INJURY KNOWLEDGE TRAINING</a:t>
              </a:r>
              <a:endParaRPr lang="zh-CN" altLang="en-US" sz="2800" spc="600" dirty="0">
                <a:solidFill>
                  <a:schemeClr val="tx1">
                    <a:lumMod val="75000"/>
                    <a:lumOff val="25000"/>
                  </a:schemeClr>
                </a:solidFill>
                <a:latin typeface="汉仪雅酷黑 85W" panose="020B0904020202020204" pitchFamily="34" charset="-122"/>
                <a:ea typeface="汉仪雅酷黑 85W" panose="020B0904020202020204" pitchFamily="34" charset="-122"/>
              </a:endParaRPr>
            </a:p>
          </p:txBody>
        </p:sp>
      </p:grpSp>
    </p:spTree>
    <p:extLst>
      <p:ext uri="{BB962C8B-B14F-4D97-AF65-F5344CB8AC3E}">
        <p14:creationId xmlns:p14="http://schemas.microsoft.com/office/powerpoint/2010/main" val="2749167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750"/>
                                        <p:tgtEl>
                                          <p:spTgt spid="3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750"/>
                                        <p:tgtEl>
                                          <p:spTgt spid="34"/>
                                        </p:tgtEl>
                                      </p:cBhvr>
                                    </p:animEffect>
                                    <p:anim calcmode="lin" valueType="num">
                                      <p:cBhvr>
                                        <p:cTn id="16" dur="750" fill="hold"/>
                                        <p:tgtEl>
                                          <p:spTgt spid="34"/>
                                        </p:tgtEl>
                                        <p:attrNameLst>
                                          <p:attrName>ppt_x</p:attrName>
                                        </p:attrNameLst>
                                      </p:cBhvr>
                                      <p:tavLst>
                                        <p:tav tm="0">
                                          <p:val>
                                            <p:strVal val="#ppt_x"/>
                                          </p:val>
                                        </p:tav>
                                        <p:tav tm="100000">
                                          <p:val>
                                            <p:strVal val="#ppt_x"/>
                                          </p:val>
                                        </p:tav>
                                      </p:tavLst>
                                    </p:anim>
                                    <p:anim calcmode="lin" valueType="num">
                                      <p:cBhvr>
                                        <p:cTn id="17" dur="750" fill="hold"/>
                                        <p:tgtEl>
                                          <p:spTgt spid="34"/>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750"/>
                                        <p:tgtEl>
                                          <p:spTgt spid="35"/>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fltVal val="0"/>
                                          </p:val>
                                        </p:tav>
                                        <p:tav tm="100000">
                                          <p:val>
                                            <p:strVal val="#ppt_w"/>
                                          </p:val>
                                        </p:tav>
                                      </p:tavLst>
                                    </p:anim>
                                    <p:anim calcmode="lin" valueType="num">
                                      <p:cBhvr>
                                        <p:cTn id="26" dur="750" fill="hold"/>
                                        <p:tgtEl>
                                          <p:spTgt spid="4"/>
                                        </p:tgtEl>
                                        <p:attrNameLst>
                                          <p:attrName>ppt_h</p:attrName>
                                        </p:attrNameLst>
                                      </p:cBhvr>
                                      <p:tavLst>
                                        <p:tav tm="0">
                                          <p:val>
                                            <p:fltVal val="0"/>
                                          </p:val>
                                        </p:tav>
                                        <p:tav tm="100000">
                                          <p:val>
                                            <p:strVal val="#ppt_h"/>
                                          </p:val>
                                        </p:tav>
                                      </p:tavLst>
                                    </p:anim>
                                    <p:animEffect transition="in" filter="fade">
                                      <p:cBhvr>
                                        <p:cTn id="27" dur="750"/>
                                        <p:tgtEl>
                                          <p:spTgt spid="4"/>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750"/>
                                        <p:tgtEl>
                                          <p:spTgt spid="13"/>
                                        </p:tgtEl>
                                      </p:cBhvr>
                                    </p:animEffect>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5250"/>
                            </p:stCondLst>
                            <p:childTnLst>
                              <p:par>
                                <p:cTn id="39" presetID="42"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750"/>
                                        <p:tgtEl>
                                          <p:spTgt spid="10"/>
                                        </p:tgtEl>
                                      </p:cBhvr>
                                    </p:animEffect>
                                    <p:anim calcmode="lin" valueType="num">
                                      <p:cBhvr>
                                        <p:cTn id="42" dur="750" fill="hold"/>
                                        <p:tgtEl>
                                          <p:spTgt spid="10"/>
                                        </p:tgtEl>
                                        <p:attrNameLst>
                                          <p:attrName>ppt_x</p:attrName>
                                        </p:attrNameLst>
                                      </p:cBhvr>
                                      <p:tavLst>
                                        <p:tav tm="0">
                                          <p:val>
                                            <p:strVal val="#ppt_x"/>
                                          </p:val>
                                        </p:tav>
                                        <p:tav tm="100000">
                                          <p:val>
                                            <p:strVal val="#ppt_x"/>
                                          </p:val>
                                        </p:tav>
                                      </p:tavLst>
                                    </p:anim>
                                    <p:anim calcmode="lin" valueType="num">
                                      <p:cBhvr>
                                        <p:cTn id="43"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C83D1C1-E5F5-4312-BC32-F8C9A8A0CC11}"/>
              </a:ext>
            </a:extLst>
          </p:cNvPr>
          <p:cNvGraphicFramePr>
            <a:graphicFrameLocks noGrp="1"/>
          </p:cNvGraphicFramePr>
          <p:nvPr/>
        </p:nvGraphicFramePr>
        <p:xfrm>
          <a:off x="2032000" y="1994301"/>
          <a:ext cx="8128000" cy="3925236"/>
        </p:xfrm>
        <a:graphic>
          <a:graphicData uri="http://schemas.openxmlformats.org/drawingml/2006/table">
            <a:tbl>
              <a:tblPr firstRow="1" bandRow="1">
                <a:tableStyleId>{00A15C55-8517-42AA-B614-E9B94910E393}</a:tableStyleId>
              </a:tblPr>
              <a:tblGrid>
                <a:gridCol w="1596725">
                  <a:extLst>
                    <a:ext uri="{9D8B030D-6E8A-4147-A177-3AD203B41FA5}">
                      <a16:colId xmlns:a16="http://schemas.microsoft.com/office/drawing/2014/main" val="3042792541"/>
                    </a:ext>
                  </a:extLst>
                </a:gridCol>
                <a:gridCol w="6531275">
                  <a:extLst>
                    <a:ext uri="{9D8B030D-6E8A-4147-A177-3AD203B41FA5}">
                      <a16:colId xmlns:a16="http://schemas.microsoft.com/office/drawing/2014/main" val="745922281"/>
                    </a:ext>
                  </a:extLst>
                </a:gridCol>
              </a:tblGrid>
              <a:tr h="981309">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184135943"/>
                  </a:ext>
                </a:extLst>
              </a:tr>
              <a:tr h="981309">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172366249"/>
                  </a:ext>
                </a:extLst>
              </a:tr>
              <a:tr h="981309">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525488231"/>
                  </a:ext>
                </a:extLst>
              </a:tr>
              <a:tr h="981309">
                <a:tc>
                  <a:txBody>
                    <a:bodyPr/>
                    <a:lstStyle/>
                    <a:p>
                      <a:endParaRPr lang="zh-CN" altLang="en-US">
                        <a:latin typeface="微软雅黑" panose="020B0503020204020204" pitchFamily="34" charset="-122"/>
                        <a:ea typeface="微软雅黑" panose="020B0503020204020204" pitchFamily="34" charset="-122"/>
                      </a:endParaRPr>
                    </a:p>
                  </a:txBody>
                  <a:tcPr/>
                </a:tc>
                <a:tc>
                  <a:txBody>
                    <a:bodyPr/>
                    <a:lstStyle/>
                    <a:p>
                      <a:endParaRPr lang="zh-CN" altLang="en-US">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658137354"/>
                  </a:ext>
                </a:extLst>
              </a:tr>
            </a:tbl>
          </a:graphicData>
        </a:graphic>
      </p:graphicFrame>
      <p:grpSp>
        <p:nvGrpSpPr>
          <p:cNvPr id="11" name="组合 10">
            <a:extLst>
              <a:ext uri="{FF2B5EF4-FFF2-40B4-BE49-F238E27FC236}">
                <a16:creationId xmlns:a16="http://schemas.microsoft.com/office/drawing/2014/main" id="{75AB6D13-ACEB-42C7-A166-A97DC5D0B193}"/>
              </a:ext>
            </a:extLst>
          </p:cNvPr>
          <p:cNvGrpSpPr/>
          <p:nvPr/>
        </p:nvGrpSpPr>
        <p:grpSpPr>
          <a:xfrm>
            <a:off x="2227197" y="1885867"/>
            <a:ext cx="6123280" cy="4151656"/>
            <a:chOff x="2227197" y="1885867"/>
            <a:chExt cx="6123280" cy="4151656"/>
          </a:xfrm>
        </p:grpSpPr>
        <p:sp>
          <p:nvSpPr>
            <p:cNvPr id="3" name="任意多边形: 形状 2">
              <a:extLst>
                <a:ext uri="{FF2B5EF4-FFF2-40B4-BE49-F238E27FC236}">
                  <a16:creationId xmlns:a16="http://schemas.microsoft.com/office/drawing/2014/main" id="{2B0D33A3-BE75-42EB-AA17-031608CD494A}"/>
                </a:ext>
              </a:extLst>
            </p:cNvPr>
            <p:cNvSpPr/>
            <p:nvPr/>
          </p:nvSpPr>
          <p:spPr>
            <a:xfrm>
              <a:off x="2324794" y="4893798"/>
              <a:ext cx="1143725" cy="1143725"/>
            </a:xfrm>
            <a:custGeom>
              <a:avLst/>
              <a:gdLst>
                <a:gd name="connsiteX0" fmla="*/ 0 w 1143725"/>
                <a:gd name="connsiteY0" fmla="*/ 571863 h 1143725"/>
                <a:gd name="connsiteX1" fmla="*/ 571863 w 1143725"/>
                <a:gd name="connsiteY1" fmla="*/ 0 h 1143725"/>
                <a:gd name="connsiteX2" fmla="*/ 1143726 w 1143725"/>
                <a:gd name="connsiteY2" fmla="*/ 571863 h 1143725"/>
                <a:gd name="connsiteX3" fmla="*/ 571863 w 1143725"/>
                <a:gd name="connsiteY3" fmla="*/ 1143726 h 1143725"/>
                <a:gd name="connsiteX4" fmla="*/ 0 w 1143725"/>
                <a:gd name="connsiteY4" fmla="*/ 571863 h 114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25" h="1143725">
                  <a:moveTo>
                    <a:pt x="0" y="571863"/>
                  </a:moveTo>
                  <a:cubicBezTo>
                    <a:pt x="0" y="256032"/>
                    <a:pt x="256032" y="0"/>
                    <a:pt x="571863" y="0"/>
                  </a:cubicBezTo>
                  <a:cubicBezTo>
                    <a:pt x="887694" y="0"/>
                    <a:pt x="1143726" y="256032"/>
                    <a:pt x="1143726" y="571863"/>
                  </a:cubicBezTo>
                  <a:cubicBezTo>
                    <a:pt x="1143726" y="887694"/>
                    <a:pt x="887694" y="1143726"/>
                    <a:pt x="571863" y="1143726"/>
                  </a:cubicBezTo>
                  <a:cubicBezTo>
                    <a:pt x="256032" y="1143726"/>
                    <a:pt x="0" y="887694"/>
                    <a:pt x="0" y="571863"/>
                  </a:cubicBezTo>
                  <a:close/>
                </a:path>
              </a:pathLst>
            </a:custGeom>
            <a:no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87815" tIns="187815" rIns="187815" bIns="187815" numCol="1" spcCol="1270" anchor="ctr" anchorCtr="0">
              <a:noAutofit/>
            </a:bodyPr>
            <a:lstStyle/>
            <a:p>
              <a:pPr marL="0" lvl="0" indent="0" algn="ctr" defTabSz="711200">
                <a:lnSpc>
                  <a:spcPct val="90000"/>
                </a:lnSpc>
                <a:spcBef>
                  <a:spcPct val="0"/>
                </a:spcBef>
                <a:spcAft>
                  <a:spcPct val="35000"/>
                </a:spcAft>
                <a:buNone/>
              </a:pPr>
              <a:r>
                <a:rPr lang="zh-CN" altLang="en-US" sz="1600" b="0" kern="1200">
                  <a:solidFill>
                    <a:schemeClr val="tx1"/>
                  </a:solidFill>
                  <a:latin typeface="微软雅黑" panose="020B0503020204020204" pitchFamily="34" charset="-122"/>
                  <a:ea typeface="微软雅黑" panose="020B0503020204020204" pitchFamily="34" charset="-122"/>
                  <a:cs typeface="+mn-ea"/>
                  <a:sym typeface="+mn-lt"/>
                </a:rPr>
                <a:t>工作地</a:t>
              </a:r>
              <a:endParaRPr lang="zh-CN" altLang="en-US" sz="1600" b="0" kern="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任意多边形: 形状 3">
              <a:extLst>
                <a:ext uri="{FF2B5EF4-FFF2-40B4-BE49-F238E27FC236}">
                  <a16:creationId xmlns:a16="http://schemas.microsoft.com/office/drawing/2014/main" id="{6EB0D46F-3049-4715-B6D2-91222B9A509C}"/>
                </a:ext>
              </a:extLst>
            </p:cNvPr>
            <p:cNvSpPr/>
            <p:nvPr/>
          </p:nvSpPr>
          <p:spPr>
            <a:xfrm>
              <a:off x="2227197" y="3893695"/>
              <a:ext cx="1525653" cy="1143725"/>
            </a:xfrm>
            <a:custGeom>
              <a:avLst/>
              <a:gdLst>
                <a:gd name="connsiteX0" fmla="*/ 0 w 1143725"/>
                <a:gd name="connsiteY0" fmla="*/ 571863 h 1143725"/>
                <a:gd name="connsiteX1" fmla="*/ 571863 w 1143725"/>
                <a:gd name="connsiteY1" fmla="*/ 0 h 1143725"/>
                <a:gd name="connsiteX2" fmla="*/ 1143726 w 1143725"/>
                <a:gd name="connsiteY2" fmla="*/ 571863 h 1143725"/>
                <a:gd name="connsiteX3" fmla="*/ 571863 w 1143725"/>
                <a:gd name="connsiteY3" fmla="*/ 1143726 h 1143725"/>
                <a:gd name="connsiteX4" fmla="*/ 0 w 1143725"/>
                <a:gd name="connsiteY4" fmla="*/ 571863 h 114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25" h="1143725">
                  <a:moveTo>
                    <a:pt x="0" y="571863"/>
                  </a:moveTo>
                  <a:cubicBezTo>
                    <a:pt x="0" y="256032"/>
                    <a:pt x="256032" y="0"/>
                    <a:pt x="571863" y="0"/>
                  </a:cubicBezTo>
                  <a:cubicBezTo>
                    <a:pt x="887694" y="0"/>
                    <a:pt x="1143726" y="256032"/>
                    <a:pt x="1143726" y="571863"/>
                  </a:cubicBezTo>
                  <a:cubicBezTo>
                    <a:pt x="1143726" y="887694"/>
                    <a:pt x="887694" y="1143726"/>
                    <a:pt x="571863" y="1143726"/>
                  </a:cubicBezTo>
                  <a:cubicBezTo>
                    <a:pt x="256032" y="1143726"/>
                    <a:pt x="0" y="887694"/>
                    <a:pt x="0" y="571863"/>
                  </a:cubicBezTo>
                  <a:close/>
                </a:path>
              </a:pathLst>
            </a:custGeom>
            <a:no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87815" tIns="187815" rIns="187815" bIns="187815"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solidFill>
                    <a:schemeClr val="tx1"/>
                  </a:solidFill>
                  <a:latin typeface="微软雅黑" panose="020B0503020204020204" pitchFamily="34" charset="-122"/>
                  <a:ea typeface="微软雅黑" panose="020B0503020204020204" pitchFamily="34" charset="-122"/>
                  <a:cs typeface="+mn-ea"/>
                  <a:sym typeface="+mn-lt"/>
                </a:rPr>
                <a:t>附加上下班</a:t>
              </a:r>
            </a:p>
          </p:txBody>
        </p:sp>
        <p:sp>
          <p:nvSpPr>
            <p:cNvPr id="5" name="任意多边形: 形状 4">
              <a:extLst>
                <a:ext uri="{FF2B5EF4-FFF2-40B4-BE49-F238E27FC236}">
                  <a16:creationId xmlns:a16="http://schemas.microsoft.com/office/drawing/2014/main" id="{F2A78896-D62E-4BAE-9909-7BB65E374BB0}"/>
                </a:ext>
              </a:extLst>
            </p:cNvPr>
            <p:cNvSpPr/>
            <p:nvPr/>
          </p:nvSpPr>
          <p:spPr>
            <a:xfrm>
              <a:off x="2227197" y="2919277"/>
              <a:ext cx="1338921" cy="1143725"/>
            </a:xfrm>
            <a:custGeom>
              <a:avLst/>
              <a:gdLst>
                <a:gd name="connsiteX0" fmla="*/ 0 w 1143725"/>
                <a:gd name="connsiteY0" fmla="*/ 571863 h 1143725"/>
                <a:gd name="connsiteX1" fmla="*/ 571863 w 1143725"/>
                <a:gd name="connsiteY1" fmla="*/ 0 h 1143725"/>
                <a:gd name="connsiteX2" fmla="*/ 1143726 w 1143725"/>
                <a:gd name="connsiteY2" fmla="*/ 571863 h 1143725"/>
                <a:gd name="connsiteX3" fmla="*/ 571863 w 1143725"/>
                <a:gd name="connsiteY3" fmla="*/ 1143726 h 1143725"/>
                <a:gd name="connsiteX4" fmla="*/ 0 w 1143725"/>
                <a:gd name="connsiteY4" fmla="*/ 571863 h 114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25" h="1143725">
                  <a:moveTo>
                    <a:pt x="0" y="571863"/>
                  </a:moveTo>
                  <a:cubicBezTo>
                    <a:pt x="0" y="256032"/>
                    <a:pt x="256032" y="0"/>
                    <a:pt x="571863" y="0"/>
                  </a:cubicBezTo>
                  <a:cubicBezTo>
                    <a:pt x="887694" y="0"/>
                    <a:pt x="1143726" y="256032"/>
                    <a:pt x="1143726" y="571863"/>
                  </a:cubicBezTo>
                  <a:cubicBezTo>
                    <a:pt x="1143726" y="887694"/>
                    <a:pt x="887694" y="1143726"/>
                    <a:pt x="571863" y="1143726"/>
                  </a:cubicBezTo>
                  <a:cubicBezTo>
                    <a:pt x="256032" y="1143726"/>
                    <a:pt x="0" y="887694"/>
                    <a:pt x="0" y="571863"/>
                  </a:cubicBezTo>
                  <a:close/>
                </a:path>
              </a:pathLst>
            </a:custGeom>
            <a:no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87815" tIns="187815" rIns="187815" bIns="187815" numCol="1" spcCol="1270" anchor="ctr" anchorCtr="0">
              <a:noAutofit/>
            </a:bodyPr>
            <a:lstStyle/>
            <a:p>
              <a:pPr marL="0" lvl="0" indent="0" algn="ctr" defTabSz="711200">
                <a:lnSpc>
                  <a:spcPct val="90000"/>
                </a:lnSpc>
                <a:spcBef>
                  <a:spcPct val="0"/>
                </a:spcBef>
                <a:spcAft>
                  <a:spcPct val="35000"/>
                </a:spcAft>
                <a:buNone/>
              </a:pPr>
              <a:r>
                <a:rPr lang="zh-CN" altLang="en-US" sz="1600" b="0" kern="1200">
                  <a:solidFill>
                    <a:schemeClr val="tx1"/>
                  </a:solidFill>
                  <a:latin typeface="微软雅黑" panose="020B0503020204020204" pitchFamily="34" charset="-122"/>
                  <a:ea typeface="微软雅黑" panose="020B0503020204020204" pitchFamily="34" charset="-122"/>
                  <a:cs typeface="+mn-ea"/>
                  <a:sym typeface="+mn-lt"/>
                </a:rPr>
                <a:t>工作内容</a:t>
              </a:r>
              <a:endParaRPr lang="zh-CN" altLang="en-US" sz="1600" b="0" kern="1200"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 name="任意多边形: 形状 5">
              <a:extLst>
                <a:ext uri="{FF2B5EF4-FFF2-40B4-BE49-F238E27FC236}">
                  <a16:creationId xmlns:a16="http://schemas.microsoft.com/office/drawing/2014/main" id="{49217CF9-2E99-4692-9705-968BD418C602}"/>
                </a:ext>
              </a:extLst>
            </p:cNvPr>
            <p:cNvSpPr/>
            <p:nvPr/>
          </p:nvSpPr>
          <p:spPr>
            <a:xfrm>
              <a:off x="2227198" y="1885867"/>
              <a:ext cx="1338921" cy="1143725"/>
            </a:xfrm>
            <a:custGeom>
              <a:avLst/>
              <a:gdLst>
                <a:gd name="connsiteX0" fmla="*/ 0 w 1143725"/>
                <a:gd name="connsiteY0" fmla="*/ 571863 h 1143725"/>
                <a:gd name="connsiteX1" fmla="*/ 571863 w 1143725"/>
                <a:gd name="connsiteY1" fmla="*/ 0 h 1143725"/>
                <a:gd name="connsiteX2" fmla="*/ 1143726 w 1143725"/>
                <a:gd name="connsiteY2" fmla="*/ 571863 h 1143725"/>
                <a:gd name="connsiteX3" fmla="*/ 571863 w 1143725"/>
                <a:gd name="connsiteY3" fmla="*/ 1143726 h 1143725"/>
                <a:gd name="connsiteX4" fmla="*/ 0 w 1143725"/>
                <a:gd name="connsiteY4" fmla="*/ 571863 h 114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25" h="1143725">
                  <a:moveTo>
                    <a:pt x="0" y="571863"/>
                  </a:moveTo>
                  <a:cubicBezTo>
                    <a:pt x="0" y="256032"/>
                    <a:pt x="256032" y="0"/>
                    <a:pt x="571863" y="0"/>
                  </a:cubicBezTo>
                  <a:cubicBezTo>
                    <a:pt x="887694" y="0"/>
                    <a:pt x="1143726" y="256032"/>
                    <a:pt x="1143726" y="571863"/>
                  </a:cubicBezTo>
                  <a:cubicBezTo>
                    <a:pt x="1143726" y="887694"/>
                    <a:pt x="887694" y="1143726"/>
                    <a:pt x="571863" y="1143726"/>
                  </a:cubicBezTo>
                  <a:cubicBezTo>
                    <a:pt x="256032" y="1143726"/>
                    <a:pt x="0" y="887694"/>
                    <a:pt x="0" y="571863"/>
                  </a:cubicBezTo>
                  <a:close/>
                </a:path>
              </a:pathLst>
            </a:custGeom>
            <a:no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87815" tIns="187815" rIns="187815" bIns="187815" numCol="1" spcCol="1270" anchor="ctr" anchorCtr="0">
              <a:noAutofit/>
            </a:bodyPr>
            <a:lstStyle/>
            <a:p>
              <a:pPr marL="0" lvl="0" indent="0" algn="ctr" defTabSz="711200">
                <a:lnSpc>
                  <a:spcPct val="90000"/>
                </a:lnSpc>
                <a:spcBef>
                  <a:spcPct val="0"/>
                </a:spcBef>
                <a:spcAft>
                  <a:spcPct val="35000"/>
                </a:spcAft>
                <a:buNone/>
              </a:pPr>
              <a:r>
                <a:rPr lang="zh-CN" altLang="en-US" sz="1600" b="0" kern="1200" dirty="0">
                  <a:solidFill>
                    <a:schemeClr val="tx1"/>
                  </a:solidFill>
                  <a:latin typeface="微软雅黑" panose="020B0503020204020204" pitchFamily="34" charset="-122"/>
                  <a:ea typeface="微软雅黑" panose="020B0503020204020204" pitchFamily="34" charset="-122"/>
                  <a:cs typeface="+mn-ea"/>
                  <a:sym typeface="+mn-lt"/>
                </a:rPr>
                <a:t>工作时间</a:t>
              </a:r>
            </a:p>
          </p:txBody>
        </p:sp>
        <p:sp>
          <p:nvSpPr>
            <p:cNvPr id="7" name="TextBox 4">
              <a:extLst>
                <a:ext uri="{FF2B5EF4-FFF2-40B4-BE49-F238E27FC236}">
                  <a16:creationId xmlns:a16="http://schemas.microsoft.com/office/drawing/2014/main" id="{B3B73CC5-8AF2-4094-B647-F5B26718D037}"/>
                </a:ext>
              </a:extLst>
            </p:cNvPr>
            <p:cNvSpPr txBox="1"/>
            <p:nvPr/>
          </p:nvSpPr>
          <p:spPr>
            <a:xfrm>
              <a:off x="4612803" y="5274533"/>
              <a:ext cx="2711052"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mn-ea"/>
                  <a:sym typeface="+mn-lt"/>
                </a:rPr>
                <a:t>所指在日常工作范围内</a:t>
              </a:r>
            </a:p>
          </p:txBody>
        </p:sp>
        <p:sp>
          <p:nvSpPr>
            <p:cNvPr id="8" name="TextBox 5">
              <a:extLst>
                <a:ext uri="{FF2B5EF4-FFF2-40B4-BE49-F238E27FC236}">
                  <a16:creationId xmlns:a16="http://schemas.microsoft.com/office/drawing/2014/main" id="{71FDBA2C-ACDA-4030-937D-D592AC4C0CC7}"/>
                </a:ext>
              </a:extLst>
            </p:cNvPr>
            <p:cNvSpPr txBox="1"/>
            <p:nvPr/>
          </p:nvSpPr>
          <p:spPr>
            <a:xfrm>
              <a:off x="4612803" y="2334502"/>
              <a:ext cx="3737674"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mn-ea"/>
                  <a:sym typeface="+mn-lt"/>
                </a:rPr>
                <a:t>所指工作前、后相应时间范围</a:t>
              </a:r>
            </a:p>
          </p:txBody>
        </p:sp>
        <p:sp>
          <p:nvSpPr>
            <p:cNvPr id="9" name="TextBox 6">
              <a:extLst>
                <a:ext uri="{FF2B5EF4-FFF2-40B4-BE49-F238E27FC236}">
                  <a16:creationId xmlns:a16="http://schemas.microsoft.com/office/drawing/2014/main" id="{E4D7BF20-2CE7-4B27-89D6-F87D699A999C}"/>
                </a:ext>
              </a:extLst>
            </p:cNvPr>
            <p:cNvSpPr txBox="1"/>
            <p:nvPr/>
          </p:nvSpPr>
          <p:spPr>
            <a:xfrm>
              <a:off x="4612803" y="3275184"/>
              <a:ext cx="2299692"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mn-ea"/>
                  <a:sym typeface="+mn-lt"/>
                </a:rPr>
                <a:t>日常指定工作安排</a:t>
              </a:r>
            </a:p>
          </p:txBody>
        </p:sp>
        <p:sp>
          <p:nvSpPr>
            <p:cNvPr id="10" name="TextBox 7">
              <a:extLst>
                <a:ext uri="{FF2B5EF4-FFF2-40B4-BE49-F238E27FC236}">
                  <a16:creationId xmlns:a16="http://schemas.microsoft.com/office/drawing/2014/main" id="{EDAA47AC-4ABC-4F49-ABBB-7A02AA8B475C}"/>
                </a:ext>
              </a:extLst>
            </p:cNvPr>
            <p:cNvSpPr txBox="1"/>
            <p:nvPr/>
          </p:nvSpPr>
          <p:spPr>
            <a:xfrm>
              <a:off x="4612803" y="4296280"/>
              <a:ext cx="1800200"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cs typeface="+mn-ea"/>
                  <a:sym typeface="+mn-lt"/>
                </a:rPr>
                <a:t>正常上下班路径</a:t>
              </a:r>
            </a:p>
          </p:txBody>
        </p:sp>
      </p:grpSp>
      <p:sp>
        <p:nvSpPr>
          <p:cNvPr id="13" name="文本框 12">
            <a:extLst>
              <a:ext uri="{FF2B5EF4-FFF2-40B4-BE49-F238E27FC236}">
                <a16:creationId xmlns:a16="http://schemas.microsoft.com/office/drawing/2014/main" id="{D077DF0B-550D-4450-AE18-C7E10E3CC79E}"/>
              </a:ext>
            </a:extLst>
          </p:cNvPr>
          <p:cNvSpPr txBox="1"/>
          <p:nvPr/>
        </p:nvSpPr>
        <p:spPr>
          <a:xfrm>
            <a:off x="2032000" y="1293127"/>
            <a:ext cx="4120456" cy="400110"/>
          </a:xfrm>
          <a:prstGeom prst="rect">
            <a:avLst/>
          </a:prstGeom>
          <a:solidFill>
            <a:srgbClr val="FFC000"/>
          </a:solidFill>
        </p:spPr>
        <p:txBody>
          <a:bodyPr wrap="square">
            <a:spAutoFit/>
          </a:bodyPr>
          <a:lstStyle/>
          <a:p>
            <a:pPr algn="dist"/>
            <a:r>
              <a:rPr lang="zh-CN" altLang="en-US" sz="2000" b="1" dirty="0">
                <a:latin typeface="微软雅黑" panose="020B0503020204020204" pitchFamily="34" charset="-122"/>
                <a:ea typeface="微软雅黑" panose="020B0503020204020204" pitchFamily="34" charset="-122"/>
                <a:cs typeface="+mn-ea"/>
                <a:sym typeface="+mn-lt"/>
              </a:rPr>
              <a:t>认定工伤前提</a:t>
            </a:r>
            <a:endParaRPr lang="zh-CN" altLang="en-US" sz="2000"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69A86A73-F987-4630-85DC-648B2E1CE3D8}"/>
              </a:ext>
            </a:extLst>
          </p:cNvPr>
          <p:cNvSpPr txBox="1"/>
          <p:nvPr/>
        </p:nvSpPr>
        <p:spPr>
          <a:xfrm>
            <a:off x="984212" y="188868"/>
            <a:ext cx="6098458" cy="584519"/>
          </a:xfrm>
          <a:prstGeom prst="rect">
            <a:avLst/>
          </a:prstGeom>
          <a:noFill/>
        </p:spPr>
        <p:txBody>
          <a:bodyPr wrap="square">
            <a:spAutoFit/>
          </a:bodyPr>
          <a:lstStyle/>
          <a:p>
            <a:pPr marL="0" indent="0">
              <a:lnSpc>
                <a:spcPct val="150000"/>
              </a:lnSpc>
              <a:spcBef>
                <a:spcPts val="0"/>
              </a:spcBef>
              <a:buNone/>
            </a:pPr>
            <a:r>
              <a:rPr lang="zh-CN" altLang="en-US" sz="2400" b="1" dirty="0">
                <a:latin typeface="微软雅黑" panose="020B0503020204020204" pitchFamily="34" charset="-122"/>
                <a:ea typeface="微软雅黑" panose="020B0503020204020204" pitchFamily="34" charset="-122"/>
                <a:cs typeface="+mn-ea"/>
                <a:sym typeface="+mn-lt"/>
              </a:rPr>
              <a:t>一、工伤及工伤保险的概述</a:t>
            </a:r>
          </a:p>
        </p:txBody>
      </p:sp>
    </p:spTree>
    <p:extLst>
      <p:ext uri="{BB962C8B-B14F-4D97-AF65-F5344CB8AC3E}">
        <p14:creationId xmlns:p14="http://schemas.microsoft.com/office/powerpoint/2010/main" val="3884046209"/>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750"/>
                                        <p:tgtEl>
                                          <p:spTgt spid="2"/>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anim calcmode="lin" valueType="num">
                                      <p:cBhvr>
                                        <p:cTn id="16" dur="750" fill="hold"/>
                                        <p:tgtEl>
                                          <p:spTgt spid="11"/>
                                        </p:tgtEl>
                                        <p:attrNameLst>
                                          <p:attrName>ppt_x</p:attrName>
                                        </p:attrNameLst>
                                      </p:cBhvr>
                                      <p:tavLst>
                                        <p:tav tm="0">
                                          <p:val>
                                            <p:strVal val="#ppt_x"/>
                                          </p:val>
                                        </p:tav>
                                        <p:tav tm="100000">
                                          <p:val>
                                            <p:strVal val="#ppt_x"/>
                                          </p:val>
                                        </p:tav>
                                      </p:tavLst>
                                    </p:anim>
                                    <p:anim calcmode="lin" valueType="num">
                                      <p:cBhvr>
                                        <p:cTn id="17"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5514E4-AC42-4477-B7ED-DFE58E60CEB3}"/>
              </a:ext>
            </a:extLst>
          </p:cNvPr>
          <p:cNvSpPr txBox="1"/>
          <p:nvPr/>
        </p:nvSpPr>
        <p:spPr>
          <a:xfrm>
            <a:off x="999202" y="1177791"/>
            <a:ext cx="9811365" cy="1704954"/>
          </a:xfrm>
          <a:prstGeom prst="rect">
            <a:avLst/>
          </a:prstGeom>
          <a:noFill/>
        </p:spPr>
        <p:txBody>
          <a:bodyPr wrap="square">
            <a:spAutoFit/>
          </a:bodyPr>
          <a:lstStyle/>
          <a:p>
            <a:pPr marL="0" indent="0">
              <a:lnSpc>
                <a:spcPct val="150000"/>
              </a:lnSpc>
              <a:spcBef>
                <a:spcPts val="0"/>
              </a:spcBef>
              <a:buNone/>
            </a:pPr>
            <a:r>
              <a:rPr lang="en-US" altLang="zh-CN" b="1" dirty="0">
                <a:latin typeface="微软雅黑" panose="020B0503020204020204" pitchFamily="34" charset="-122"/>
                <a:ea typeface="微软雅黑" panose="020B0503020204020204" pitchFamily="34" charset="-122"/>
                <a:cs typeface="+mn-ea"/>
                <a:sym typeface="+mn-lt"/>
              </a:rPr>
              <a:t>1</a:t>
            </a:r>
            <a:r>
              <a:rPr lang="zh-CN" altLang="en-US" b="1" dirty="0">
                <a:latin typeface="微软雅黑" panose="020B0503020204020204" pitchFamily="34" charset="-122"/>
                <a:ea typeface="微软雅黑" panose="020B0503020204020204" pitchFamily="34" charset="-122"/>
                <a:cs typeface="+mn-ea"/>
                <a:sym typeface="+mn-lt"/>
              </a:rPr>
              <a:t>、工伤的含义</a:t>
            </a:r>
          </a:p>
          <a:p>
            <a:pPr marL="0" indent="0">
              <a:lnSpc>
                <a:spcPct val="150000"/>
              </a:lnSpc>
              <a:spcBef>
                <a:spcPts val="0"/>
              </a:spcBef>
              <a:buNone/>
            </a:pPr>
            <a:r>
              <a:rPr lang="zh-CN" altLang="en-US" dirty="0">
                <a:latin typeface="微软雅黑" panose="020B0503020204020204" pitchFamily="34" charset="-122"/>
                <a:ea typeface="微软雅黑" panose="020B0503020204020204" pitchFamily="34" charset="-122"/>
                <a:cs typeface="+mn-ea"/>
                <a:sym typeface="+mn-lt"/>
              </a:rPr>
              <a:t>工伤也称职业伤害，是指劳动者在工作或者其他职业活动中因意外事故或职业病造成的伤残或死亡；简而言之就是劳动者在工作过程中因工作原因受到的事故伤害或者患职业病。</a:t>
            </a:r>
            <a:endParaRPr lang="en-US" altLang="zh-CN" dirty="0">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SzPct val="80000"/>
              <a:buNone/>
            </a:pPr>
            <a:r>
              <a:rPr lang="zh-CN" altLang="en-US">
                <a:latin typeface="微软雅黑" panose="020B0503020204020204" pitchFamily="34" charset="-122"/>
                <a:ea typeface="微软雅黑" panose="020B0503020204020204" pitchFamily="34" charset="-122"/>
                <a:cs typeface="+mn-ea"/>
                <a:sym typeface="+mn-lt"/>
              </a:rPr>
              <a:t>要点：</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 name="文本框 5">
            <a:extLst>
              <a:ext uri="{FF2B5EF4-FFF2-40B4-BE49-F238E27FC236}">
                <a16:creationId xmlns:a16="http://schemas.microsoft.com/office/drawing/2014/main" id="{C9F7CEFD-E460-49D0-A7AE-D0443AC043D9}"/>
              </a:ext>
            </a:extLst>
          </p:cNvPr>
          <p:cNvSpPr txBox="1"/>
          <p:nvPr/>
        </p:nvSpPr>
        <p:spPr>
          <a:xfrm>
            <a:off x="984212" y="188868"/>
            <a:ext cx="6098458" cy="584519"/>
          </a:xfrm>
          <a:prstGeom prst="rect">
            <a:avLst/>
          </a:prstGeom>
          <a:noFill/>
        </p:spPr>
        <p:txBody>
          <a:bodyPr wrap="square">
            <a:spAutoFit/>
          </a:bodyPr>
          <a:lstStyle/>
          <a:p>
            <a:pPr marL="0" indent="0">
              <a:lnSpc>
                <a:spcPct val="150000"/>
              </a:lnSpc>
              <a:spcBef>
                <a:spcPts val="0"/>
              </a:spcBef>
              <a:buNone/>
            </a:pPr>
            <a:r>
              <a:rPr lang="zh-CN" altLang="en-US" sz="2400" b="1" dirty="0">
                <a:latin typeface="微软雅黑" panose="020B0503020204020204" pitchFamily="34" charset="-122"/>
                <a:ea typeface="微软雅黑" panose="020B0503020204020204" pitchFamily="34" charset="-122"/>
                <a:cs typeface="+mn-ea"/>
                <a:sym typeface="+mn-lt"/>
              </a:rPr>
              <a:t>一、工伤及工伤保险的概述</a:t>
            </a:r>
          </a:p>
        </p:txBody>
      </p:sp>
      <p:sp>
        <p:nvSpPr>
          <p:cNvPr id="5" name="文本框 4">
            <a:extLst>
              <a:ext uri="{FF2B5EF4-FFF2-40B4-BE49-F238E27FC236}">
                <a16:creationId xmlns:a16="http://schemas.microsoft.com/office/drawing/2014/main" id="{187150F7-B4E7-4BD4-B9E5-EC2479996FB7}"/>
              </a:ext>
            </a:extLst>
          </p:cNvPr>
          <p:cNvSpPr txBox="1"/>
          <p:nvPr/>
        </p:nvSpPr>
        <p:spPr>
          <a:xfrm>
            <a:off x="999202" y="2693607"/>
            <a:ext cx="7099300" cy="3366947"/>
          </a:xfrm>
          <a:prstGeom prst="rect">
            <a:avLst/>
          </a:prstGeom>
          <a:noFill/>
        </p:spPr>
        <p:txBody>
          <a:bodyPr wrap="square">
            <a:spAutoFit/>
          </a:bodyPr>
          <a:lstStyle/>
          <a:p>
            <a:pPr marL="0" indent="0">
              <a:lnSpc>
                <a:spcPct val="150000"/>
              </a:lnSpc>
              <a:spcBef>
                <a:spcPts val="0"/>
              </a:spcBef>
              <a:buSzPct val="80000"/>
              <a:buNone/>
            </a:pPr>
            <a:endParaRPr lang="en-US" altLang="zh-CN">
              <a:latin typeface="微软雅黑" panose="020B0503020204020204" pitchFamily="34" charset="-122"/>
              <a:ea typeface="微软雅黑" panose="020B0503020204020204" pitchFamily="34" charset="-122"/>
              <a:cs typeface="+mn-ea"/>
              <a:sym typeface="+mn-lt"/>
            </a:endParaRPr>
          </a:p>
          <a:p>
            <a:pPr marL="0" indent="0">
              <a:lnSpc>
                <a:spcPct val="150000"/>
              </a:lnSpc>
              <a:spcBef>
                <a:spcPts val="0"/>
              </a:spcBef>
              <a:buSzPct val="80000"/>
              <a:buNone/>
            </a:pPr>
            <a:r>
              <a:rPr lang="zh-CN" altLang="en-US">
                <a:latin typeface="微软雅黑" panose="020B0503020204020204" pitchFamily="34" charset="-122"/>
                <a:ea typeface="微软雅黑" panose="020B0503020204020204" pitchFamily="34" charset="-122"/>
                <a:cs typeface="+mn-ea"/>
                <a:sym typeface="+mn-lt"/>
              </a:rPr>
              <a:t>①工伤具体包含事故伤害和职业病；</a:t>
            </a:r>
          </a:p>
          <a:p>
            <a:pPr marL="0" indent="0">
              <a:lnSpc>
                <a:spcPct val="150000"/>
              </a:lnSpc>
              <a:spcBef>
                <a:spcPts val="0"/>
              </a:spcBef>
              <a:buSzPct val="80000"/>
              <a:buNone/>
            </a:pPr>
            <a:r>
              <a:rPr lang="zh-CN" altLang="en-US">
                <a:latin typeface="微软雅黑" panose="020B0503020204020204" pitchFamily="34" charset="-122"/>
                <a:ea typeface="微软雅黑" panose="020B0503020204020204" pitchFamily="34" charset="-122"/>
                <a:cs typeface="+mn-ea"/>
                <a:sym typeface="+mn-lt"/>
              </a:rPr>
              <a:t>②工伤的界定范围在劳动关系下劳动者的身体损害，区别于人身损害；</a:t>
            </a:r>
          </a:p>
          <a:p>
            <a:pPr marL="0" indent="0">
              <a:lnSpc>
                <a:spcPct val="150000"/>
              </a:lnSpc>
              <a:spcBef>
                <a:spcPts val="0"/>
              </a:spcBef>
              <a:buSzPct val="80000"/>
              <a:buNone/>
            </a:pPr>
            <a:r>
              <a:rPr lang="zh-CN" altLang="en-US">
                <a:latin typeface="微软雅黑" panose="020B0503020204020204" pitchFamily="34" charset="-122"/>
                <a:ea typeface="微软雅黑" panose="020B0503020204020204" pitchFamily="34" charset="-122"/>
                <a:cs typeface="+mn-ea"/>
                <a:sym typeface="+mn-lt"/>
              </a:rPr>
              <a:t>③工伤强调的是因工作原因导致的伤害，区别于患病及非因工负伤；</a:t>
            </a:r>
          </a:p>
          <a:p>
            <a:pPr marL="0" indent="0">
              <a:lnSpc>
                <a:spcPct val="150000"/>
              </a:lnSpc>
              <a:spcBef>
                <a:spcPts val="0"/>
              </a:spcBef>
              <a:buSzPct val="80000"/>
              <a:buNone/>
            </a:pPr>
            <a:r>
              <a:rPr lang="zh-CN" altLang="en-US">
                <a:latin typeface="微软雅黑" panose="020B0503020204020204" pitchFamily="34" charset="-122"/>
                <a:ea typeface="微软雅黑" panose="020B0503020204020204" pitchFamily="34" charset="-122"/>
                <a:cs typeface="+mn-ea"/>
                <a:sym typeface="+mn-lt"/>
              </a:rPr>
              <a:t>④明确事故伤害和职业病的含义。</a:t>
            </a:r>
          </a:p>
          <a:p>
            <a:pPr marL="0" indent="0">
              <a:lnSpc>
                <a:spcPct val="150000"/>
              </a:lnSpc>
              <a:spcBef>
                <a:spcPts val="0"/>
              </a:spcBef>
              <a:buSzPct val="80000"/>
              <a:buNone/>
            </a:pP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职业病防治法</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第二条：本法所称职业病，是指企业、事业单位和个体经济组织等用人单位的劳动者在职业活动中，因接触粉尘、放射性物质和其他有毒、有害因素而引起的疾病。</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41923395-FBAD-444E-9D90-7FD1E1FE0FD2}"/>
              </a:ext>
            </a:extLst>
          </p:cNvPr>
          <p:cNvSpPr txBox="1"/>
          <p:nvPr/>
        </p:nvSpPr>
        <p:spPr>
          <a:xfrm>
            <a:off x="8258993" y="2485857"/>
            <a:ext cx="2416483" cy="3782446"/>
          </a:xfrm>
          <a:prstGeom prst="rect">
            <a:avLst/>
          </a:prstGeom>
          <a:noFill/>
          <a:ln w="31750">
            <a:solidFill>
              <a:srgbClr val="FFC000"/>
            </a:solidFill>
          </a:ln>
        </p:spPr>
        <p:txBody>
          <a:bodyPr wrap="square">
            <a:spAutoFit/>
          </a:bodyPr>
          <a:lstStyle/>
          <a:p>
            <a:pPr marL="0" indent="0">
              <a:lnSpc>
                <a:spcPct val="150000"/>
              </a:lnSpc>
              <a:spcBef>
                <a:spcPts val="0"/>
              </a:spcBef>
              <a:buSzPct val="80000"/>
              <a:buNone/>
            </a:pP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职业病防治法</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第二条：本法所称职业病，是指企业、事业单位和个体经济组织等用人单位的劳动者在职业活动中，因接触粉尘、放射性物质和其他有毒、有害因素而引起的疾病。</a:t>
            </a:r>
            <a:endParaRPr lang="zh-CN" altLang="en-US" dirty="0">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696688645"/>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750"/>
                                        <p:tgtEl>
                                          <p:spTgt spid="4"/>
                                        </p:tgtEl>
                                      </p:cBhvr>
                                    </p:animEffect>
                                  </p:childTnLst>
                                </p:cTn>
                              </p:par>
                            </p:childTnLst>
                          </p:cTn>
                        </p:par>
                        <p:par>
                          <p:cTn id="8" fill="hold">
                            <p:stCondLst>
                              <p:cond delay="75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750"/>
                                        <p:tgtEl>
                                          <p:spTgt spid="5"/>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1FEF1E41-9B93-4325-8495-8BC881A4DD63}"/>
              </a:ext>
            </a:extLst>
          </p:cNvPr>
          <p:cNvSpPr txBox="1"/>
          <p:nvPr/>
        </p:nvSpPr>
        <p:spPr>
          <a:xfrm>
            <a:off x="999201" y="1211086"/>
            <a:ext cx="9958850" cy="1703030"/>
          </a:xfrm>
          <a:prstGeom prst="rect">
            <a:avLst/>
          </a:prstGeom>
          <a:noFill/>
        </p:spPr>
        <p:txBody>
          <a:bodyPr wrap="square">
            <a:spAutoFit/>
          </a:bodyPr>
          <a:lstStyle/>
          <a:p>
            <a:pPr>
              <a:lnSpc>
                <a:spcPct val="150000"/>
              </a:lnSpc>
            </a:pPr>
            <a:r>
              <a:rPr lang="en-US" altLang="zh-CN" b="1" dirty="0">
                <a:latin typeface="微软雅黑" panose="020B0503020204020204" pitchFamily="34" charset="-122"/>
                <a:ea typeface="微软雅黑" panose="020B0503020204020204" pitchFamily="34" charset="-122"/>
                <a:cs typeface="+mn-ea"/>
                <a:sym typeface="+mn-lt"/>
              </a:rPr>
              <a:t>2</a:t>
            </a:r>
            <a:r>
              <a:rPr lang="zh-CN" altLang="en-US" b="1" dirty="0">
                <a:latin typeface="微软雅黑" panose="020B0503020204020204" pitchFamily="34" charset="-122"/>
                <a:ea typeface="微软雅黑" panose="020B0503020204020204" pitchFamily="34" charset="-122"/>
                <a:cs typeface="+mn-ea"/>
                <a:sym typeface="+mn-lt"/>
              </a:rPr>
              <a:t>、工伤保险</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劳动者在工作中或者规定的特殊情况下，遭受意外伤害或患职业病导致暂时或永久丧失劳动能力以及死亡时，劳动者或其遗属从国家和社会获得物质帮助的一种社会保险制度。</a:t>
            </a:r>
          </a:p>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5181A5BC-9EFA-4DB0-B0F3-9DD78DA5CF2B}"/>
              </a:ext>
            </a:extLst>
          </p:cNvPr>
          <p:cNvSpPr txBox="1"/>
          <p:nvPr/>
        </p:nvSpPr>
        <p:spPr>
          <a:xfrm>
            <a:off x="984212" y="188868"/>
            <a:ext cx="6098458" cy="584519"/>
          </a:xfrm>
          <a:prstGeom prst="rect">
            <a:avLst/>
          </a:prstGeom>
          <a:noFill/>
        </p:spPr>
        <p:txBody>
          <a:bodyPr wrap="square">
            <a:spAutoFit/>
          </a:bodyPr>
          <a:lstStyle/>
          <a:p>
            <a:pPr marL="0" indent="0">
              <a:lnSpc>
                <a:spcPct val="150000"/>
              </a:lnSpc>
              <a:spcBef>
                <a:spcPts val="0"/>
              </a:spcBef>
              <a:buNone/>
            </a:pPr>
            <a:r>
              <a:rPr lang="zh-CN" altLang="en-US" sz="2400" b="1" dirty="0">
                <a:latin typeface="微软雅黑" panose="020B0503020204020204" pitchFamily="34" charset="-122"/>
                <a:ea typeface="微软雅黑" panose="020B0503020204020204" pitchFamily="34" charset="-122"/>
                <a:cs typeface="+mn-ea"/>
                <a:sym typeface="+mn-lt"/>
              </a:rPr>
              <a:t>一、工伤及工伤保险的概述</a:t>
            </a:r>
          </a:p>
        </p:txBody>
      </p:sp>
      <p:sp>
        <p:nvSpPr>
          <p:cNvPr id="5" name="文本框 4">
            <a:extLst>
              <a:ext uri="{FF2B5EF4-FFF2-40B4-BE49-F238E27FC236}">
                <a16:creationId xmlns:a16="http://schemas.microsoft.com/office/drawing/2014/main" id="{F1BA37D8-0639-48F6-9979-EEFD958F4CE0}"/>
              </a:ext>
            </a:extLst>
          </p:cNvPr>
          <p:cNvSpPr txBox="1"/>
          <p:nvPr/>
        </p:nvSpPr>
        <p:spPr>
          <a:xfrm>
            <a:off x="984212" y="2989808"/>
            <a:ext cx="6096000" cy="2535951"/>
          </a:xfrm>
          <a:prstGeom prst="rect">
            <a:avLst/>
          </a:prstGeom>
          <a:noFill/>
        </p:spPr>
        <p:txBody>
          <a:bodyPr wrap="square">
            <a:spAutoFit/>
          </a:bodyPr>
          <a:lstStyle/>
          <a:p>
            <a:pPr>
              <a:lnSpc>
                <a:spcPct val="150000"/>
              </a:lnSpc>
            </a:pP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工伤保险条例</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第二条：中华人民共和国境内的企业、事业单位、社会团体、民办非企业单位、基金会、律师事务所、会计师事务所等组织和有雇工的个体工商户（以下称用人单位）应当依照本条例规定参加工伤保险，为本单位全部职工或者雇工（以下称职工）缴纳工伤保险费。 </a:t>
            </a:r>
          </a:p>
          <a:p>
            <a:pPr>
              <a:lnSpc>
                <a:spcPct val="150000"/>
              </a:lnSpc>
            </a:pPr>
            <a:r>
              <a:rPr lang="zh-CN" altLang="en-US">
                <a:latin typeface="微软雅黑" panose="020B0503020204020204" pitchFamily="34" charset="-122"/>
                <a:ea typeface="微软雅黑" panose="020B0503020204020204" pitchFamily="34" charset="-122"/>
                <a:cs typeface="+mn-ea"/>
                <a:sym typeface="+mn-lt"/>
              </a:rPr>
              <a:t>要点：</a:t>
            </a:r>
            <a:endParaRPr lang="zh-CN" altLang="en-US" dirty="0">
              <a:latin typeface="微软雅黑" panose="020B0503020204020204" pitchFamily="34" charset="-122"/>
              <a:ea typeface="微软雅黑" panose="020B0503020204020204" pitchFamily="34" charset="-122"/>
              <a:cs typeface="+mn-ea"/>
              <a:sym typeface="+mn-lt"/>
            </a:endParaRPr>
          </a:p>
        </p:txBody>
      </p:sp>
      <p:grpSp>
        <p:nvGrpSpPr>
          <p:cNvPr id="3" name="组合 2">
            <a:extLst>
              <a:ext uri="{FF2B5EF4-FFF2-40B4-BE49-F238E27FC236}">
                <a16:creationId xmlns:a16="http://schemas.microsoft.com/office/drawing/2014/main" id="{CE69CCAE-20A7-47F0-9007-BAABA0F192B9}"/>
              </a:ext>
            </a:extLst>
          </p:cNvPr>
          <p:cNvGrpSpPr/>
          <p:nvPr/>
        </p:nvGrpSpPr>
        <p:grpSpPr>
          <a:xfrm>
            <a:off x="7264400" y="2675909"/>
            <a:ext cx="3440113" cy="2594591"/>
            <a:chOff x="7264400" y="2675909"/>
            <a:chExt cx="3440113" cy="2594591"/>
          </a:xfrm>
        </p:grpSpPr>
        <p:sp>
          <p:nvSpPr>
            <p:cNvPr id="2" name="矩形 1">
              <a:extLst>
                <a:ext uri="{FF2B5EF4-FFF2-40B4-BE49-F238E27FC236}">
                  <a16:creationId xmlns:a16="http://schemas.microsoft.com/office/drawing/2014/main" id="{F3E51B4C-7BF2-479B-AA2A-E41E388D600F}"/>
                </a:ext>
              </a:extLst>
            </p:cNvPr>
            <p:cNvSpPr/>
            <p:nvPr/>
          </p:nvSpPr>
          <p:spPr>
            <a:xfrm>
              <a:off x="7264400" y="3111500"/>
              <a:ext cx="3440113" cy="2159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583B8079-F083-4409-89CB-1CA6EDB2B410}"/>
                </a:ext>
              </a:extLst>
            </p:cNvPr>
            <p:cNvSpPr txBox="1"/>
            <p:nvPr/>
          </p:nvSpPr>
          <p:spPr>
            <a:xfrm>
              <a:off x="7435888" y="2675909"/>
              <a:ext cx="2940012" cy="2535951"/>
            </a:xfrm>
            <a:prstGeom prst="rect">
              <a:avLst/>
            </a:prstGeom>
            <a:noFill/>
          </p:spPr>
          <p:txBody>
            <a:bodyPr wrap="square">
              <a:spAutoFit/>
            </a:bodyPr>
            <a:lstStyle/>
            <a:p>
              <a:pPr>
                <a:lnSpc>
                  <a:spcPct val="150000"/>
                </a:lnSpc>
              </a:pP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①工伤保险的特点：强制性、非营利性、保障性、互助互利性，区别于商业保险；</a:t>
              </a:r>
              <a:endParaRPr lang="en-US" altLang="zh-CN">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②工伤保险的适用范围。</a:t>
              </a:r>
              <a:endParaRPr lang="zh-CN" altLang="en-US" dirty="0">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1693713832"/>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750"/>
                                        <p:tgtEl>
                                          <p:spTgt spid="5"/>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9B04D082-F809-496D-9133-F205B10C678C}"/>
              </a:ext>
            </a:extLst>
          </p:cNvPr>
          <p:cNvGrpSpPr/>
          <p:nvPr/>
        </p:nvGrpSpPr>
        <p:grpSpPr>
          <a:xfrm>
            <a:off x="1092200" y="2039816"/>
            <a:ext cx="2159000" cy="669512"/>
            <a:chOff x="1092200" y="1415703"/>
            <a:chExt cx="2159000" cy="669512"/>
          </a:xfrm>
        </p:grpSpPr>
        <p:sp>
          <p:nvSpPr>
            <p:cNvPr id="3" name="矩形: 圆角 2">
              <a:extLst>
                <a:ext uri="{FF2B5EF4-FFF2-40B4-BE49-F238E27FC236}">
                  <a16:creationId xmlns:a16="http://schemas.microsoft.com/office/drawing/2014/main" id="{A9B3CC8D-6BAF-457F-BA44-E084AF2750F8}"/>
                </a:ext>
              </a:extLst>
            </p:cNvPr>
            <p:cNvSpPr/>
            <p:nvPr/>
          </p:nvSpPr>
          <p:spPr>
            <a:xfrm>
              <a:off x="1092200" y="1415703"/>
              <a:ext cx="2159000" cy="66951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B50B3722-BA09-4EA6-82F9-A7F7F28CFC16}"/>
                </a:ext>
              </a:extLst>
            </p:cNvPr>
            <p:cNvSpPr txBox="1"/>
            <p:nvPr/>
          </p:nvSpPr>
          <p:spPr>
            <a:xfrm>
              <a:off x="1773494" y="1519626"/>
              <a:ext cx="796413"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mn-ea"/>
                  <a:sym typeface="+mn-lt"/>
                </a:rPr>
                <a:t>案例</a:t>
              </a:r>
            </a:p>
          </p:txBody>
        </p:sp>
      </p:grpSp>
      <p:sp>
        <p:nvSpPr>
          <p:cNvPr id="8" name="文本框 7">
            <a:extLst>
              <a:ext uri="{FF2B5EF4-FFF2-40B4-BE49-F238E27FC236}">
                <a16:creationId xmlns:a16="http://schemas.microsoft.com/office/drawing/2014/main" id="{63FE6F55-7A0C-4CC5-A3F4-E5F1B747A915}"/>
              </a:ext>
            </a:extLst>
          </p:cNvPr>
          <p:cNvSpPr txBox="1"/>
          <p:nvPr/>
        </p:nvSpPr>
        <p:spPr>
          <a:xfrm>
            <a:off x="1092200" y="2709327"/>
            <a:ext cx="6098458" cy="2051203"/>
          </a:xfrm>
          <a:prstGeom prst="rect">
            <a:avLst/>
          </a:prstGeom>
          <a:noFill/>
        </p:spPr>
        <p:txBody>
          <a:bodyPr wrap="square">
            <a:spAutoFit/>
          </a:bodyPr>
          <a:lstStyle/>
          <a:p>
            <a:pPr>
              <a:lnSpc>
                <a:spcPct val="250000"/>
              </a:lnSpc>
            </a:pPr>
            <a:r>
              <a:rPr lang="zh-CN" altLang="en-US">
                <a:latin typeface="微软雅黑" panose="020B0503020204020204" pitchFamily="34" charset="-122"/>
                <a:ea typeface="微软雅黑" panose="020B0503020204020204" pitchFamily="34" charset="-122"/>
                <a:cs typeface="+mn-ea"/>
                <a:sym typeface="+mn-lt"/>
              </a:rPr>
              <a:t>① 退休</a:t>
            </a:r>
            <a:r>
              <a:rPr lang="zh-CN" altLang="en-US" dirty="0">
                <a:latin typeface="微软雅黑" panose="020B0503020204020204" pitchFamily="34" charset="-122"/>
                <a:ea typeface="微软雅黑" panose="020B0503020204020204" pitchFamily="34" charset="-122"/>
                <a:cs typeface="+mn-ea"/>
                <a:sym typeface="+mn-lt"/>
              </a:rPr>
              <a:t>人员、实习生工作过程中受伤是否属于工伤？</a:t>
            </a:r>
          </a:p>
          <a:p>
            <a:pPr>
              <a:lnSpc>
                <a:spcPct val="250000"/>
              </a:lnSpc>
            </a:pPr>
            <a:r>
              <a:rPr lang="zh-CN" altLang="en-US">
                <a:latin typeface="微软雅黑" panose="020B0503020204020204" pitchFamily="34" charset="-122"/>
                <a:ea typeface="微软雅黑" panose="020B0503020204020204" pitchFamily="34" charset="-122"/>
                <a:cs typeface="+mn-ea"/>
                <a:sym typeface="+mn-lt"/>
              </a:rPr>
              <a:t>② 长期</a:t>
            </a:r>
            <a:r>
              <a:rPr lang="zh-CN" altLang="en-US" dirty="0">
                <a:latin typeface="微软雅黑" panose="020B0503020204020204" pitchFamily="34" charset="-122"/>
                <a:ea typeface="微软雅黑" panose="020B0503020204020204" pitchFamily="34" charset="-122"/>
                <a:cs typeface="+mn-ea"/>
                <a:sym typeface="+mn-lt"/>
              </a:rPr>
              <a:t>伏案工作落下的颈椎腰椎病是否属于工伤？</a:t>
            </a:r>
          </a:p>
          <a:p>
            <a:pPr>
              <a:lnSpc>
                <a:spcPct val="250000"/>
              </a:lnSpc>
            </a:pPr>
            <a:r>
              <a:rPr lang="zh-CN" altLang="en-US">
                <a:latin typeface="微软雅黑" panose="020B0503020204020204" pitchFamily="34" charset="-122"/>
                <a:ea typeface="微软雅黑" panose="020B0503020204020204" pitchFamily="34" charset="-122"/>
                <a:cs typeface="+mn-ea"/>
                <a:sym typeface="+mn-lt"/>
              </a:rPr>
              <a:t>③ 单位</a:t>
            </a:r>
            <a:r>
              <a:rPr lang="zh-CN" altLang="en-US" dirty="0">
                <a:latin typeface="微软雅黑" panose="020B0503020204020204" pitchFamily="34" charset="-122"/>
                <a:ea typeface="微软雅黑" panose="020B0503020204020204" pitchFamily="34" charset="-122"/>
                <a:cs typeface="+mn-ea"/>
                <a:sym typeface="+mn-lt"/>
              </a:rPr>
              <a:t>聚餐醉酒死亡是否属于工伤？</a:t>
            </a:r>
          </a:p>
        </p:txBody>
      </p:sp>
      <p:sp>
        <p:nvSpPr>
          <p:cNvPr id="4" name="文本框 3">
            <a:extLst>
              <a:ext uri="{FF2B5EF4-FFF2-40B4-BE49-F238E27FC236}">
                <a16:creationId xmlns:a16="http://schemas.microsoft.com/office/drawing/2014/main" id="{CD49989C-8EB2-425F-B990-32FEEEFB9903}"/>
              </a:ext>
            </a:extLst>
          </p:cNvPr>
          <p:cNvSpPr txBox="1"/>
          <p:nvPr/>
        </p:nvSpPr>
        <p:spPr>
          <a:xfrm>
            <a:off x="984212" y="188868"/>
            <a:ext cx="6098458" cy="584519"/>
          </a:xfrm>
          <a:prstGeom prst="rect">
            <a:avLst/>
          </a:prstGeom>
          <a:noFill/>
        </p:spPr>
        <p:txBody>
          <a:bodyPr wrap="square">
            <a:spAutoFit/>
          </a:bodyPr>
          <a:lstStyle/>
          <a:p>
            <a:pPr marL="0" indent="0">
              <a:lnSpc>
                <a:spcPct val="150000"/>
              </a:lnSpc>
              <a:spcBef>
                <a:spcPts val="0"/>
              </a:spcBef>
              <a:buNone/>
            </a:pPr>
            <a:r>
              <a:rPr lang="zh-CN" altLang="en-US" sz="2400" b="1" dirty="0">
                <a:latin typeface="微软雅黑" panose="020B0503020204020204" pitchFamily="34" charset="-122"/>
                <a:ea typeface="微软雅黑" panose="020B0503020204020204" pitchFamily="34" charset="-122"/>
                <a:cs typeface="+mn-ea"/>
                <a:sym typeface="+mn-lt"/>
              </a:rPr>
              <a:t>一、工伤及工伤保险的概述</a:t>
            </a:r>
          </a:p>
        </p:txBody>
      </p:sp>
      <p:pic>
        <p:nvPicPr>
          <p:cNvPr id="6" name="图片 5" descr="游戏机里面的人物手上拿着玩具&#10;&#10;低可信度描述已自动生成">
            <a:extLst>
              <a:ext uri="{FF2B5EF4-FFF2-40B4-BE49-F238E27FC236}">
                <a16:creationId xmlns:a16="http://schemas.microsoft.com/office/drawing/2014/main" id="{547E3578-B465-4BDA-B24C-AD742CE67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200" y="1519626"/>
            <a:ext cx="5384800" cy="5384800"/>
          </a:xfrm>
          <a:prstGeom prst="rect">
            <a:avLst/>
          </a:prstGeom>
        </p:spPr>
      </p:pic>
    </p:spTree>
    <p:extLst>
      <p:ext uri="{BB962C8B-B14F-4D97-AF65-F5344CB8AC3E}">
        <p14:creationId xmlns:p14="http://schemas.microsoft.com/office/powerpoint/2010/main" val="2475464948"/>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AFC9B270-DA33-4962-B538-6E7FBF0C15FA}"/>
              </a:ext>
            </a:extLst>
          </p:cNvPr>
          <p:cNvSpPr>
            <a:spLocks noChangeArrowheads="1"/>
          </p:cNvSpPr>
          <p:nvPr/>
        </p:nvSpPr>
        <p:spPr bwMode="auto">
          <a:xfrm>
            <a:off x="1019630" y="2186252"/>
            <a:ext cx="56496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9600" b="1" spc="600" dirty="0">
                <a:solidFill>
                  <a:schemeClr val="tx1">
                    <a:lumMod val="75000"/>
                    <a:lumOff val="25000"/>
                  </a:schemeClr>
                </a:solidFill>
                <a:latin typeface="汉仪雅酷黑 85W" panose="020B0904020202020204" pitchFamily="34" charset="-122"/>
                <a:ea typeface="汉仪雅酷黑 85W" panose="020B0904020202020204" pitchFamily="34" charset="-122"/>
                <a:cs typeface="+mn-ea"/>
                <a:sym typeface="+mn-lt"/>
              </a:rPr>
              <a:t>工伤认定</a:t>
            </a:r>
          </a:p>
        </p:txBody>
      </p:sp>
      <p:grpSp>
        <p:nvGrpSpPr>
          <p:cNvPr id="9" name="组合 8">
            <a:extLst>
              <a:ext uri="{FF2B5EF4-FFF2-40B4-BE49-F238E27FC236}">
                <a16:creationId xmlns:a16="http://schemas.microsoft.com/office/drawing/2014/main" id="{FB69374B-8659-453C-81EE-B9C74D0F78F5}"/>
              </a:ext>
            </a:extLst>
          </p:cNvPr>
          <p:cNvGrpSpPr/>
          <p:nvPr/>
        </p:nvGrpSpPr>
        <p:grpSpPr>
          <a:xfrm>
            <a:off x="1092200" y="870863"/>
            <a:ext cx="3143160" cy="830996"/>
            <a:chOff x="1092200" y="870863"/>
            <a:chExt cx="3143160" cy="830996"/>
          </a:xfrm>
        </p:grpSpPr>
        <p:sp>
          <p:nvSpPr>
            <p:cNvPr id="10" name="矩形: 圆角 9">
              <a:extLst>
                <a:ext uri="{FF2B5EF4-FFF2-40B4-BE49-F238E27FC236}">
                  <a16:creationId xmlns:a16="http://schemas.microsoft.com/office/drawing/2014/main" id="{48D978A6-78BB-4DC0-9DC7-6EF8E0A84E9D}"/>
                </a:ext>
              </a:extLst>
            </p:cNvPr>
            <p:cNvSpPr/>
            <p:nvPr userDrawn="1"/>
          </p:nvSpPr>
          <p:spPr>
            <a:xfrm flipH="1">
              <a:off x="1092200" y="870863"/>
              <a:ext cx="3143160" cy="830996"/>
            </a:xfrm>
            <a:prstGeom prst="roundRect">
              <a:avLst>
                <a:gd name="adj" fmla="val 36027"/>
              </a:avLst>
            </a:prstGeom>
            <a:gradFill>
              <a:gsLst>
                <a:gs pos="0">
                  <a:srgbClr val="FDE022"/>
                </a:gs>
                <a:gs pos="71000">
                  <a:srgbClr val="DF8725"/>
                </a:gs>
              </a:gsLst>
              <a:lin ang="1200000" scaled="0"/>
            </a:gradFill>
            <a:ln w="28575">
              <a:solidFill>
                <a:srgbClr val="FCDF2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雅酷黑 85W" panose="020B0904020202020204" pitchFamily="34" charset="-122"/>
                <a:ea typeface="汉仪雅酷黑 85W" panose="020B0904020202020204" pitchFamily="34" charset="-122"/>
              </a:endParaRPr>
            </a:p>
          </p:txBody>
        </p:sp>
        <p:sp>
          <p:nvSpPr>
            <p:cNvPr id="11" name="文本框 10">
              <a:extLst>
                <a:ext uri="{FF2B5EF4-FFF2-40B4-BE49-F238E27FC236}">
                  <a16:creationId xmlns:a16="http://schemas.microsoft.com/office/drawing/2014/main" id="{7C54402B-2BD2-492E-B69C-3E1544697BE0}"/>
                </a:ext>
              </a:extLst>
            </p:cNvPr>
            <p:cNvSpPr txBox="1">
              <a:spLocks noChangeArrowheads="1"/>
            </p:cNvSpPr>
            <p:nvPr userDrawn="1"/>
          </p:nvSpPr>
          <p:spPr bwMode="auto">
            <a:xfrm>
              <a:off x="1376983" y="905109"/>
              <a:ext cx="26693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dirty="0">
                  <a:solidFill>
                    <a:schemeClr val="bg1"/>
                  </a:solidFill>
                  <a:latin typeface="汉仪雅酷黑 85W" panose="020B0904020202020204" pitchFamily="34" charset="-122"/>
                  <a:ea typeface="汉仪雅酷黑 85W" panose="020B0904020202020204" pitchFamily="34" charset="-122"/>
                  <a:cs typeface="+mn-ea"/>
                  <a:sym typeface="+mn-lt"/>
                </a:rPr>
                <a:t>Part   02</a:t>
              </a:r>
              <a:endParaRPr lang="zh-CN" altLang="en-US" sz="4400" b="1" dirty="0">
                <a:solidFill>
                  <a:schemeClr val="bg1"/>
                </a:solidFill>
                <a:latin typeface="汉仪雅酷黑 85W" panose="020B0904020202020204" pitchFamily="34" charset="-122"/>
                <a:ea typeface="汉仪雅酷黑 85W" panose="020B0904020202020204" pitchFamily="34" charset="-122"/>
                <a:cs typeface="+mn-ea"/>
                <a:sym typeface="+mn-lt"/>
              </a:endParaRPr>
            </a:p>
          </p:txBody>
        </p:sp>
      </p:grpSp>
    </p:spTree>
    <p:extLst>
      <p:ext uri="{BB962C8B-B14F-4D97-AF65-F5344CB8AC3E}">
        <p14:creationId xmlns:p14="http://schemas.microsoft.com/office/powerpoint/2010/main" val="3925995689"/>
      </p:ext>
    </p:extLst>
  </p:cSld>
  <p:clrMapOvr>
    <a:masterClrMapping/>
  </p:clrMapOvr>
  <mc:AlternateContent xmlns:mc="http://schemas.openxmlformats.org/markup-compatibility/2006" xmlns:p14="http://schemas.microsoft.com/office/powerpoint/2010/main">
    <mc:Choice Requires="p14">
      <p:transition p14:dur="250" advTm="3000">
        <p:fade/>
      </p:transition>
    </mc:Choice>
    <mc:Fallback xmlns="">
      <p:transition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2862370-D256-4E0B-A611-34E1A3BB7258}"/>
              </a:ext>
            </a:extLst>
          </p:cNvPr>
          <p:cNvGrpSpPr/>
          <p:nvPr/>
        </p:nvGrpSpPr>
        <p:grpSpPr>
          <a:xfrm>
            <a:off x="1035459" y="1154530"/>
            <a:ext cx="10121081" cy="1703030"/>
            <a:chOff x="1035459" y="1154530"/>
            <a:chExt cx="10121081" cy="1703030"/>
          </a:xfrm>
        </p:grpSpPr>
        <p:sp>
          <p:nvSpPr>
            <p:cNvPr id="4" name="矩形: 圆角 3">
              <a:extLst>
                <a:ext uri="{FF2B5EF4-FFF2-40B4-BE49-F238E27FC236}">
                  <a16:creationId xmlns:a16="http://schemas.microsoft.com/office/drawing/2014/main" id="{55F444A3-C73C-422F-B745-5D1A590A51A1}"/>
                </a:ext>
              </a:extLst>
            </p:cNvPr>
            <p:cNvSpPr/>
            <p:nvPr/>
          </p:nvSpPr>
          <p:spPr>
            <a:xfrm>
              <a:off x="1092200" y="1154530"/>
              <a:ext cx="4902200" cy="46166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EF7FD0A6-F591-4F4F-BE97-6924A130EE4F}"/>
                </a:ext>
              </a:extLst>
            </p:cNvPr>
            <p:cNvSpPr txBox="1"/>
            <p:nvPr/>
          </p:nvSpPr>
          <p:spPr>
            <a:xfrm>
              <a:off x="1035459" y="1154530"/>
              <a:ext cx="10121081" cy="1703030"/>
            </a:xfrm>
            <a:prstGeom prst="rect">
              <a:avLst/>
            </a:prstGeom>
            <a:noFill/>
          </p:spPr>
          <p:txBody>
            <a:bodyPr wrap="square">
              <a:spAutoFit/>
            </a:bodyPr>
            <a:lstStyle/>
            <a:p>
              <a:pPr>
                <a:lnSpc>
                  <a:spcPct val="150000"/>
                </a:lnSpc>
              </a:pPr>
              <a:r>
                <a:rPr lang="en-US" altLang="zh-CN" b="1" dirty="0">
                  <a:latin typeface="微软雅黑" panose="020B0503020204020204" pitchFamily="34" charset="-122"/>
                  <a:ea typeface="微软雅黑" panose="020B0503020204020204" pitchFamily="34" charset="-122"/>
                  <a:cs typeface="+mn-ea"/>
                  <a:sym typeface="+mn-lt"/>
                </a:rPr>
                <a:t>1</a:t>
              </a:r>
              <a:r>
                <a:rPr lang="zh-CN" altLang="en-US" b="1" dirty="0">
                  <a:latin typeface="微软雅黑" panose="020B0503020204020204" pitchFamily="34" charset="-122"/>
                  <a:ea typeface="微软雅黑" panose="020B0503020204020204" pitchFamily="34" charset="-122"/>
                  <a:cs typeface="+mn-ea"/>
                  <a:sym typeface="+mn-lt"/>
                </a:rPr>
                <a:t>、申请主体、申请期限、认定主体、认定期限</a:t>
              </a:r>
            </a:p>
            <a:p>
              <a:pPr>
                <a:lnSpc>
                  <a:spcPct val="150000"/>
                </a:lnSpc>
              </a:pPr>
              <a:r>
                <a:rPr lang="zh-CN" altLang="en-US" dirty="0">
                  <a:latin typeface="微软雅黑" panose="020B0503020204020204" pitchFamily="34" charset="-122"/>
                  <a:ea typeface="微软雅黑" panose="020B0503020204020204" pitchFamily="34" charset="-122"/>
                  <a:cs typeface="+mn-ea"/>
                  <a:sym typeface="+mn-lt"/>
                </a:rPr>
                <a:t>要点：用人单位未在规定的时限内提交工伤认定申请，在此期间发生符合规定的工伤待遇等有关费用由该用人单位负担。</a:t>
              </a:r>
            </a:p>
            <a:p>
              <a:pPr>
                <a:lnSpc>
                  <a:spcPct val="150000"/>
                </a:lnSpc>
              </a:pPr>
              <a:endParaRPr lang="zh-CN" altLang="en-US" dirty="0">
                <a:latin typeface="微软雅黑" panose="020B0503020204020204" pitchFamily="34" charset="-122"/>
                <a:ea typeface="微软雅黑" panose="020B0503020204020204" pitchFamily="34" charset="-122"/>
                <a:cs typeface="+mn-ea"/>
                <a:sym typeface="+mn-lt"/>
              </a:endParaRPr>
            </a:p>
          </p:txBody>
        </p:sp>
      </p:grpSp>
      <p:sp>
        <p:nvSpPr>
          <p:cNvPr id="8" name="文本框 7">
            <a:extLst>
              <a:ext uri="{FF2B5EF4-FFF2-40B4-BE49-F238E27FC236}">
                <a16:creationId xmlns:a16="http://schemas.microsoft.com/office/drawing/2014/main" id="{0229DA6E-40D9-4903-8E5B-9184D7454A2E}"/>
              </a:ext>
            </a:extLst>
          </p:cNvPr>
          <p:cNvSpPr txBox="1"/>
          <p:nvPr/>
        </p:nvSpPr>
        <p:spPr>
          <a:xfrm>
            <a:off x="999203" y="279910"/>
            <a:ext cx="6098458"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cs typeface="+mn-ea"/>
                <a:sym typeface="+mn-lt"/>
              </a:rPr>
              <a:t>二、工伤认定</a:t>
            </a:r>
          </a:p>
        </p:txBody>
      </p:sp>
      <p:grpSp>
        <p:nvGrpSpPr>
          <p:cNvPr id="5" name="组合 4">
            <a:extLst>
              <a:ext uri="{FF2B5EF4-FFF2-40B4-BE49-F238E27FC236}">
                <a16:creationId xmlns:a16="http://schemas.microsoft.com/office/drawing/2014/main" id="{AAA2EF37-C059-4C36-9D87-CF2DD1722EB8}"/>
              </a:ext>
            </a:extLst>
          </p:cNvPr>
          <p:cNvGrpSpPr/>
          <p:nvPr/>
        </p:nvGrpSpPr>
        <p:grpSpPr>
          <a:xfrm>
            <a:off x="6090825" y="2778154"/>
            <a:ext cx="4780374" cy="3721925"/>
            <a:chOff x="6090825" y="2778154"/>
            <a:chExt cx="4780374" cy="3721925"/>
          </a:xfrm>
        </p:grpSpPr>
        <p:sp>
          <p:nvSpPr>
            <p:cNvPr id="18" name="矩形: 圆角 17">
              <a:extLst>
                <a:ext uri="{FF2B5EF4-FFF2-40B4-BE49-F238E27FC236}">
                  <a16:creationId xmlns:a16="http://schemas.microsoft.com/office/drawing/2014/main" id="{5B85977F-8DD8-4491-83AF-00BF5364B259}"/>
                </a:ext>
              </a:extLst>
            </p:cNvPr>
            <p:cNvSpPr/>
            <p:nvPr/>
          </p:nvSpPr>
          <p:spPr>
            <a:xfrm>
              <a:off x="6090825" y="2778154"/>
              <a:ext cx="4613688" cy="46166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FBAAAD7C-2FC1-463D-881F-BA34FEF4D17C}"/>
                </a:ext>
              </a:extLst>
            </p:cNvPr>
            <p:cNvSpPr txBox="1"/>
            <p:nvPr/>
          </p:nvSpPr>
          <p:spPr>
            <a:xfrm>
              <a:off x="6095998" y="2806760"/>
              <a:ext cx="4775201" cy="3693319"/>
            </a:xfrm>
            <a:prstGeom prst="rect">
              <a:avLst/>
            </a:prstGeom>
            <a:noFill/>
          </p:spPr>
          <p:txBody>
            <a:bodyPr wrap="square">
              <a:spAutoFit/>
            </a:bodyPr>
            <a:lstStyle/>
            <a:p>
              <a:r>
                <a:rPr lang="en-US" altLang="zh-CN" sz="1800" b="1">
                  <a:latin typeface="微软雅黑" panose="020B0503020204020204" pitchFamily="34" charset="-122"/>
                  <a:ea typeface="微软雅黑" panose="020B0503020204020204" pitchFamily="34" charset="-122"/>
                  <a:cs typeface="+mn-ea"/>
                  <a:sym typeface="+mn-lt"/>
                </a:rPr>
                <a:t>3</a:t>
              </a:r>
              <a:r>
                <a:rPr lang="zh-CN" altLang="en-US" sz="1800" b="1">
                  <a:latin typeface="微软雅黑" panose="020B0503020204020204" pitchFamily="34" charset="-122"/>
                  <a:ea typeface="微软雅黑" panose="020B0503020204020204" pitchFamily="34" charset="-122"/>
                  <a:cs typeface="+mn-ea"/>
                  <a:sym typeface="+mn-lt"/>
                </a:rPr>
                <a:t>、工伤情形：七三三原则</a:t>
              </a:r>
              <a:endParaRPr lang="en-US" altLang="zh-CN" sz="1800" b="1">
                <a:latin typeface="微软雅黑" panose="020B0503020204020204" pitchFamily="34" charset="-122"/>
                <a:ea typeface="微软雅黑" panose="020B0503020204020204" pitchFamily="34" charset="-122"/>
                <a:cs typeface="+mn-ea"/>
                <a:sym typeface="+mn-lt"/>
              </a:endParaRPr>
            </a:p>
            <a:p>
              <a:r>
                <a:rPr lang="en-US" altLang="zh-CN" sz="1800">
                  <a:solidFill>
                    <a:schemeClr val="tx1"/>
                  </a:solidFill>
                  <a:effectLst/>
                  <a:latin typeface="微软雅黑" panose="020B0503020204020204" pitchFamily="34" charset="-122"/>
                  <a:ea typeface="微软雅黑" panose="020B0503020204020204" pitchFamily="34" charset="-122"/>
                  <a:cs typeface="+mn-ea"/>
                  <a:sym typeface="+mn-lt"/>
                </a:rPr>
                <a:t/>
              </a:r>
              <a:br>
                <a:rPr lang="en-US" altLang="zh-CN" sz="1800">
                  <a:solidFill>
                    <a:schemeClr val="tx1"/>
                  </a:solidFill>
                  <a:effectLst/>
                  <a:latin typeface="微软雅黑" panose="020B0503020204020204" pitchFamily="34" charset="-122"/>
                  <a:ea typeface="微软雅黑" panose="020B0503020204020204" pitchFamily="34" charset="-122"/>
                  <a:cs typeface="+mn-ea"/>
                  <a:sym typeface="+mn-lt"/>
                </a:rPr>
              </a:br>
              <a:r>
                <a:rPr lang="zh-CN" altLang="en-US" sz="1800">
                  <a:latin typeface="微软雅黑" panose="020B0503020204020204" pitchFamily="34" charset="-122"/>
                  <a:ea typeface="微软雅黑" panose="020B0503020204020204" pitchFamily="34" charset="-122"/>
                  <a:cs typeface="+mn-ea"/>
                  <a:sym typeface="+mn-lt"/>
                </a:rPr>
                <a:t>（</a:t>
              </a:r>
              <a:r>
                <a:rPr lang="en-US" altLang="zh-CN" sz="1800">
                  <a:latin typeface="微软雅黑" panose="020B0503020204020204" pitchFamily="34" charset="-122"/>
                  <a:ea typeface="微软雅黑" panose="020B0503020204020204" pitchFamily="34" charset="-122"/>
                  <a:cs typeface="+mn-ea"/>
                  <a:sym typeface="+mn-lt"/>
                </a:rPr>
                <a:t>1</a:t>
              </a:r>
              <a:r>
                <a:rPr lang="zh-CN" altLang="en-US" sz="1800">
                  <a:latin typeface="微软雅黑" panose="020B0503020204020204" pitchFamily="34" charset="-122"/>
                  <a:ea typeface="微软雅黑" panose="020B0503020204020204" pitchFamily="34" charset="-122"/>
                  <a:cs typeface="+mn-ea"/>
                  <a:sym typeface="+mn-lt"/>
                </a:rPr>
                <a:t>）七类属于工伤的情形</a:t>
              </a:r>
              <a:endParaRPr lang="en-US" altLang="zh-CN" sz="1800">
                <a:latin typeface="微软雅黑" panose="020B0503020204020204" pitchFamily="34" charset="-122"/>
                <a:ea typeface="微软雅黑" panose="020B0503020204020204" pitchFamily="34" charset="-122"/>
                <a:cs typeface="+mn-ea"/>
                <a:sym typeface="+mn-lt"/>
              </a:endParaRPr>
            </a:p>
            <a:p>
              <a:endParaRPr lang="en-US" altLang="zh-CN" sz="1800">
                <a:latin typeface="微软雅黑" panose="020B0503020204020204" pitchFamily="34" charset="-122"/>
                <a:ea typeface="微软雅黑" panose="020B0503020204020204" pitchFamily="34" charset="-122"/>
                <a:cs typeface="+mn-ea"/>
                <a:sym typeface="+mn-lt"/>
              </a:endParaRPr>
            </a:p>
            <a:p>
              <a:r>
                <a:rPr lang="zh-CN" altLang="en-US">
                  <a:latin typeface="微软雅黑" panose="020B0503020204020204" pitchFamily="34" charset="-122"/>
                  <a:ea typeface="微软雅黑" panose="020B0503020204020204" pitchFamily="34" charset="-122"/>
                  <a:cs typeface="+mn-ea"/>
                  <a:sym typeface="+mn-lt"/>
                </a:rPr>
                <a:t>①在工作时间和工作场所内，因工作原因受到事故伤害的；</a:t>
              </a:r>
            </a:p>
            <a:p>
              <a:r>
                <a:rPr lang="zh-CN" altLang="en-US">
                  <a:latin typeface="微软雅黑" panose="020B0503020204020204" pitchFamily="34" charset="-122"/>
                  <a:ea typeface="微软雅黑" panose="020B0503020204020204" pitchFamily="34" charset="-122"/>
                  <a:cs typeface="+mn-ea"/>
                  <a:sym typeface="+mn-lt"/>
                </a:rPr>
                <a:t>②工作时间前后在工作场所内，从事与工作有关的预备性或者收尾性工作受到事故伤害的；</a:t>
              </a:r>
            </a:p>
            <a:p>
              <a:r>
                <a:rPr lang="zh-CN" altLang="en-US">
                  <a:latin typeface="微软雅黑" panose="020B0503020204020204" pitchFamily="34" charset="-122"/>
                  <a:ea typeface="微软雅黑" panose="020B0503020204020204" pitchFamily="34" charset="-122"/>
                  <a:cs typeface="+mn-ea"/>
                  <a:sym typeface="+mn-lt"/>
                </a:rPr>
                <a:t>③在工作时间和工作场所内，因履行工作职责受到暴力等意外伤害的；</a:t>
              </a:r>
            </a:p>
            <a:p>
              <a:r>
                <a:rPr lang="zh-CN" altLang="en-US">
                  <a:latin typeface="微软雅黑" panose="020B0503020204020204" pitchFamily="34" charset="-122"/>
                  <a:ea typeface="微软雅黑" panose="020B0503020204020204" pitchFamily="34" charset="-122"/>
                  <a:cs typeface="+mn-ea"/>
                  <a:sym typeface="+mn-lt"/>
                </a:rPr>
                <a:t>④患职业病的；</a:t>
              </a:r>
              <a:endParaRPr lang="en-US" altLang="zh-CN">
                <a:latin typeface="微软雅黑" panose="020B0503020204020204" pitchFamily="34" charset="-122"/>
                <a:ea typeface="微软雅黑" panose="020B0503020204020204" pitchFamily="34" charset="-122"/>
                <a:cs typeface="+mn-ea"/>
                <a:sym typeface="+mn-lt"/>
              </a:endParaRPr>
            </a:p>
            <a:p>
              <a:r>
                <a:rPr lang="zh-CN" altLang="en-US">
                  <a:latin typeface="微软雅黑" panose="020B0503020204020204" pitchFamily="34" charset="-122"/>
                  <a:ea typeface="微软雅黑" panose="020B0503020204020204" pitchFamily="34" charset="-122"/>
                  <a:cs typeface="+mn-ea"/>
                  <a:sym typeface="+mn-lt"/>
                </a:rPr>
                <a:t>⑤因工外出期间，由于工作原因受到伤害或者发生事故下落不明的；</a:t>
              </a:r>
              <a:endParaRPr lang="zh-CN" altLang="en-US">
                <a:latin typeface="微软雅黑" panose="020B0503020204020204" pitchFamily="34" charset="-122"/>
                <a:ea typeface="微软雅黑" panose="020B0503020204020204" pitchFamily="34" charset="-122"/>
              </a:endParaRPr>
            </a:p>
          </p:txBody>
        </p:sp>
      </p:grpSp>
      <p:grpSp>
        <p:nvGrpSpPr>
          <p:cNvPr id="3" name="组合 2">
            <a:extLst>
              <a:ext uri="{FF2B5EF4-FFF2-40B4-BE49-F238E27FC236}">
                <a16:creationId xmlns:a16="http://schemas.microsoft.com/office/drawing/2014/main" id="{1FC347A8-824A-4156-A573-6BD1AB25E8C4}"/>
              </a:ext>
            </a:extLst>
          </p:cNvPr>
          <p:cNvGrpSpPr/>
          <p:nvPr/>
        </p:nvGrpSpPr>
        <p:grpSpPr>
          <a:xfrm>
            <a:off x="1035459" y="2705160"/>
            <a:ext cx="4958941" cy="1520288"/>
            <a:chOff x="1035459" y="2705160"/>
            <a:chExt cx="4958941" cy="1520288"/>
          </a:xfrm>
        </p:grpSpPr>
        <p:sp>
          <p:nvSpPr>
            <p:cNvPr id="17" name="矩形: 圆角 16">
              <a:extLst>
                <a:ext uri="{FF2B5EF4-FFF2-40B4-BE49-F238E27FC236}">
                  <a16:creationId xmlns:a16="http://schemas.microsoft.com/office/drawing/2014/main" id="{473546EE-5E76-4C65-BCC5-E8DB69663462}"/>
                </a:ext>
              </a:extLst>
            </p:cNvPr>
            <p:cNvSpPr/>
            <p:nvPr/>
          </p:nvSpPr>
          <p:spPr>
            <a:xfrm>
              <a:off x="1063829" y="2778153"/>
              <a:ext cx="4902200" cy="101462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98E1D2C7-4EF9-4123-A7C0-AFF942C1FEC6}"/>
                </a:ext>
              </a:extLst>
            </p:cNvPr>
            <p:cNvSpPr txBox="1"/>
            <p:nvPr/>
          </p:nvSpPr>
          <p:spPr>
            <a:xfrm>
              <a:off x="1035459" y="2705160"/>
              <a:ext cx="4958941" cy="1520288"/>
            </a:xfrm>
            <a:prstGeom prst="rect">
              <a:avLst/>
            </a:prstGeom>
            <a:noFill/>
          </p:spPr>
          <p:txBody>
            <a:bodyPr wrap="square">
              <a:spAutoFit/>
            </a:bodyPr>
            <a:lstStyle/>
            <a:p>
              <a:pPr>
                <a:lnSpc>
                  <a:spcPct val="150000"/>
                </a:lnSpc>
              </a:pPr>
              <a:r>
                <a:rPr lang="en-US" altLang="zh-CN" b="1">
                  <a:latin typeface="微软雅黑" panose="020B0503020204020204" pitchFamily="34" charset="-122"/>
                  <a:ea typeface="微软雅黑" panose="020B0503020204020204" pitchFamily="34" charset="-122"/>
                  <a:cs typeface="+mn-ea"/>
                  <a:sym typeface="+mn-lt"/>
                </a:rPr>
                <a:t>2</a:t>
              </a:r>
              <a:r>
                <a:rPr lang="zh-CN" altLang="en-US" b="1">
                  <a:latin typeface="微软雅黑" panose="020B0503020204020204" pitchFamily="34" charset="-122"/>
                  <a:ea typeface="微软雅黑" panose="020B0503020204020204" pitchFamily="34" charset="-122"/>
                  <a:cs typeface="+mn-ea"/>
                  <a:sym typeface="+mn-lt"/>
                </a:rPr>
                <a:t>、申请认定所需材料：申请表、劳动关系证明、疾病证明</a:t>
              </a:r>
            </a:p>
            <a:p>
              <a:pPr>
                <a:lnSpc>
                  <a:spcPct val="150000"/>
                </a:lnSpc>
              </a:pPr>
              <a:endParaRPr lang="en-US" altLang="zh-CN" sz="100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a:latin typeface="微软雅黑" panose="020B0503020204020204" pitchFamily="34" charset="-122"/>
                  <a:ea typeface="微软雅黑" panose="020B0503020204020204" pitchFamily="34" charset="-122"/>
                  <a:cs typeface="+mn-ea"/>
                  <a:sym typeface="+mn-lt"/>
                </a:rPr>
                <a:t>法律依据：</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工伤保险条例</a:t>
              </a:r>
              <a:r>
                <a:rPr lang="en-US" altLang="zh-CN">
                  <a:latin typeface="微软雅黑" panose="020B0503020204020204" pitchFamily="34" charset="-122"/>
                  <a:ea typeface="微软雅黑" panose="020B0503020204020204" pitchFamily="34" charset="-122"/>
                  <a:cs typeface="+mn-ea"/>
                  <a:sym typeface="+mn-lt"/>
                </a:rPr>
                <a:t>》</a:t>
              </a:r>
              <a:r>
                <a:rPr lang="zh-CN" altLang="en-US">
                  <a:latin typeface="微软雅黑" panose="020B0503020204020204" pitchFamily="34" charset="-122"/>
                  <a:ea typeface="微软雅黑" panose="020B0503020204020204" pitchFamily="34" charset="-122"/>
                  <a:cs typeface="+mn-ea"/>
                  <a:sym typeface="+mn-lt"/>
                </a:rPr>
                <a:t>第</a:t>
              </a:r>
              <a:r>
                <a:rPr lang="en-US" altLang="zh-CN">
                  <a:latin typeface="微软雅黑" panose="020B0503020204020204" pitchFamily="34" charset="-122"/>
                  <a:ea typeface="微软雅黑" panose="020B0503020204020204" pitchFamily="34" charset="-122"/>
                  <a:cs typeface="+mn-ea"/>
                  <a:sym typeface="+mn-lt"/>
                </a:rPr>
                <a:t>17—20</a:t>
              </a:r>
              <a:r>
                <a:rPr lang="zh-CN" altLang="en-US">
                  <a:latin typeface="微软雅黑" panose="020B0503020204020204" pitchFamily="34" charset="-122"/>
                  <a:ea typeface="微软雅黑" panose="020B0503020204020204" pitchFamily="34" charset="-122"/>
                  <a:cs typeface="+mn-ea"/>
                  <a:sym typeface="+mn-lt"/>
                </a:rPr>
                <a:t>条</a:t>
              </a:r>
              <a:endParaRPr lang="en-US" altLang="zh-CN" dirty="0">
                <a:latin typeface="微软雅黑" panose="020B0503020204020204" pitchFamily="34" charset="-122"/>
                <a:ea typeface="微软雅黑" panose="020B0503020204020204" pitchFamily="34" charset="-122"/>
                <a:cs typeface="+mn-ea"/>
                <a:sym typeface="+mn-lt"/>
              </a:endParaRPr>
            </a:p>
          </p:txBody>
        </p:sp>
      </p:grpSp>
      <p:pic>
        <p:nvPicPr>
          <p:cNvPr id="11" name="图片 10" descr="卡通人物&#10;&#10;低可信度描述已自动生成">
            <a:extLst>
              <a:ext uri="{FF2B5EF4-FFF2-40B4-BE49-F238E27FC236}">
                <a16:creationId xmlns:a16="http://schemas.microsoft.com/office/drawing/2014/main" id="{C6F4C8C9-2290-44E8-9C5D-6DAA36E51E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420" y="4430171"/>
            <a:ext cx="2569626" cy="1763538"/>
          </a:xfrm>
          <a:prstGeom prst="rect">
            <a:avLst/>
          </a:prstGeom>
        </p:spPr>
      </p:pic>
      <p:sp>
        <p:nvSpPr>
          <p:cNvPr id="12" name="矩形: 圆角 11">
            <a:extLst>
              <a:ext uri="{FF2B5EF4-FFF2-40B4-BE49-F238E27FC236}">
                <a16:creationId xmlns:a16="http://schemas.microsoft.com/office/drawing/2014/main" id="{F50977F6-191B-4775-8DDA-6704DC88405B}"/>
              </a:ext>
            </a:extLst>
          </p:cNvPr>
          <p:cNvSpPr/>
          <p:nvPr/>
        </p:nvSpPr>
        <p:spPr>
          <a:xfrm>
            <a:off x="6090825" y="3349888"/>
            <a:ext cx="4613688" cy="422073"/>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a16="http://schemas.microsoft.com/office/drawing/2014/main" id="{D7CCFCB9-38E0-44A5-BE4E-33E8ABEA3420}"/>
              </a:ext>
            </a:extLst>
          </p:cNvPr>
          <p:cNvGrpSpPr/>
          <p:nvPr/>
        </p:nvGrpSpPr>
        <p:grpSpPr>
          <a:xfrm>
            <a:off x="5810657" y="3946526"/>
            <a:ext cx="280168" cy="2399807"/>
            <a:chOff x="5810657" y="3946526"/>
            <a:chExt cx="280168" cy="2399807"/>
          </a:xfrm>
        </p:grpSpPr>
        <p:sp>
          <p:nvSpPr>
            <p:cNvPr id="10" name="矩形: 圆角 9">
              <a:extLst>
                <a:ext uri="{FF2B5EF4-FFF2-40B4-BE49-F238E27FC236}">
                  <a16:creationId xmlns:a16="http://schemas.microsoft.com/office/drawing/2014/main" id="{12F091E2-5A90-413B-BBA4-C98CC46FA118}"/>
                </a:ext>
              </a:extLst>
            </p:cNvPr>
            <p:cNvSpPr/>
            <p:nvPr/>
          </p:nvSpPr>
          <p:spPr>
            <a:xfrm rot="5400000">
              <a:off x="4870741" y="5003666"/>
              <a:ext cx="2160000" cy="457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等腰三角形 14">
              <a:extLst>
                <a:ext uri="{FF2B5EF4-FFF2-40B4-BE49-F238E27FC236}">
                  <a16:creationId xmlns:a16="http://schemas.microsoft.com/office/drawing/2014/main" id="{F02365D4-A1F9-4DA9-82F0-5A376A5ABC8E}"/>
                </a:ext>
              </a:extLst>
            </p:cNvPr>
            <p:cNvSpPr/>
            <p:nvPr/>
          </p:nvSpPr>
          <p:spPr>
            <a:xfrm flipV="1">
              <a:off x="5810657" y="6104809"/>
              <a:ext cx="280168" cy="241524"/>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4843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750"/>
                                        <p:tgtEl>
                                          <p:spTgt spid="3"/>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750"/>
                                        <p:tgtEl>
                                          <p:spTgt spid="16"/>
                                        </p:tgtEl>
                                      </p:cBhvr>
                                    </p:animEffect>
                                  </p:childTnLst>
                                </p:cTn>
                              </p:par>
                            </p:childTnLst>
                          </p:cTn>
                        </p:par>
                        <p:par>
                          <p:cTn id="28" fill="hold">
                            <p:stCondLst>
                              <p:cond delay="375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Effect transition="in" filter="fade">
                                      <p:cBhvr>
                                        <p:cTn id="3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自定义 972">
      <a:dk1>
        <a:sysClr val="windowText" lastClr="000000"/>
      </a:dk1>
      <a:lt1>
        <a:sysClr val="window" lastClr="FFFFFF"/>
      </a:lt1>
      <a:dk2>
        <a:srgbClr val="44546A"/>
      </a:dk2>
      <a:lt2>
        <a:srgbClr val="E7E6E6"/>
      </a:lt2>
      <a:accent1>
        <a:srgbClr val="FFC00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3396</Words>
  <Application>Microsoft Office PowerPoint</Application>
  <PresentationFormat>宽屏</PresentationFormat>
  <Paragraphs>330</Paragraphs>
  <Slides>35</Slides>
  <Notes>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等线</vt:lpstr>
      <vt:lpstr>等线 Light</vt:lpstr>
      <vt:lpstr>汉仪雅酷黑 85W</vt:lpstr>
      <vt:lpstr>思源黑体 CN Bold</vt:lpstr>
      <vt:lpstr>思源宋体 CN Heavy</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应急处置程序</vt:lpstr>
      <vt:lpstr>PowerPoint 演示文稿</vt:lpstr>
      <vt:lpstr>PowerPoint 演示文稿</vt:lpstr>
      <vt:lpstr>PowerPoint 演示文稿</vt:lpstr>
      <vt:lpstr>事故处置注意事项</vt:lpstr>
      <vt:lpstr>PowerPoint 演示文稿</vt:lpstr>
      <vt:lpstr>PowerPoint 演示文稿</vt:lpstr>
      <vt:lpstr>PowerPoint 演示文稿</vt:lpstr>
      <vt:lpstr>内容回顾</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滕 理者</dc:creator>
  <cp:lastModifiedBy>111</cp:lastModifiedBy>
  <cp:revision>8</cp:revision>
  <dcterms:created xsi:type="dcterms:W3CDTF">2021-03-10T11:26:40Z</dcterms:created>
  <dcterms:modified xsi:type="dcterms:W3CDTF">2021-06-15T12:21:46Z</dcterms:modified>
</cp:coreProperties>
</file>