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70" r:id="rId14"/>
    <p:sldId id="272" r:id="rId15"/>
    <p:sldId id="273" r:id="rId16"/>
    <p:sldId id="274" r:id="rId17"/>
    <p:sldId id="275" r:id="rId18"/>
    <p:sldId id="276" r:id="rId19"/>
    <p:sldId id="277" r:id="rId20"/>
    <p:sldId id="278" r:id="rId21"/>
    <p:sldId id="279" r:id="rId22"/>
    <p:sldId id="280" r:id="rId23"/>
    <p:sldId id="281" r:id="rId24"/>
    <p:sldId id="282" r:id="rId25"/>
    <p:sldId id="284"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83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116" autoAdjust="0"/>
  </p:normalViewPr>
  <p:slideViewPr>
    <p:cSldViewPr snapToGrid="0">
      <p:cViewPr varScale="1">
        <p:scale>
          <a:sx n="77" d="100"/>
          <a:sy n="77" d="100"/>
        </p:scale>
        <p:origin x="120" y="5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BE5EB79-0618-4B08-9F24-AAE80CE4B6EA}" type="datetimeFigureOut">
              <a:rPr lang="zh-CN" altLang="en-US" smtClean="0"/>
              <a:t>2021/6/15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6FD197-F904-4215-A24C-428B94AB375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BE5EB79-0618-4B08-9F24-AAE80CE4B6EA}" type="datetimeFigureOut">
              <a:rPr lang="zh-CN" altLang="en-US" smtClean="0"/>
              <a:t>2021/6/15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6FD197-F904-4215-A24C-428B94AB375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BE5EB79-0618-4B08-9F24-AAE80CE4B6EA}" type="datetimeFigureOut">
              <a:rPr lang="zh-CN" altLang="en-US" smtClean="0"/>
              <a:t>2021/6/15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6FD197-F904-4215-A24C-428B94AB375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BE5EB79-0618-4B08-9F24-AAE80CE4B6EA}" type="datetimeFigureOut">
              <a:rPr lang="zh-CN" altLang="en-US" smtClean="0"/>
              <a:t>2021/6/15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6FD197-F904-4215-A24C-428B94AB375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BE5EB79-0618-4B08-9F24-AAE80CE4B6EA}" type="datetimeFigureOut">
              <a:rPr lang="zh-CN" altLang="en-US" smtClean="0"/>
              <a:t>2021/6/15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6FD197-F904-4215-A24C-428B94AB375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BE5EB79-0618-4B08-9F24-AAE80CE4B6EA}" type="datetimeFigureOut">
              <a:rPr lang="zh-CN" altLang="en-US" smtClean="0"/>
              <a:t>2021/6/15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6FD197-F904-4215-A24C-428B94AB375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BE5EB79-0618-4B08-9F24-AAE80CE4B6EA}" type="datetimeFigureOut">
              <a:rPr lang="zh-CN" altLang="en-US" smtClean="0"/>
              <a:t>2021/6/15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46FD197-F904-4215-A24C-428B94AB375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BE5EB79-0618-4B08-9F24-AAE80CE4B6EA}" type="datetimeFigureOut">
              <a:rPr lang="zh-CN" altLang="en-US" smtClean="0"/>
              <a:t>2021/6/15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46FD197-F904-4215-A24C-428B94AB375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BE5EB79-0618-4B08-9F24-AAE80CE4B6EA}" type="datetimeFigureOut">
              <a:rPr lang="zh-CN" altLang="en-US" smtClean="0"/>
              <a:t>2021/6/15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46FD197-F904-4215-A24C-428B94AB375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BE5EB79-0618-4B08-9F24-AAE80CE4B6EA}" type="datetimeFigureOut">
              <a:rPr lang="zh-CN" altLang="en-US" smtClean="0"/>
              <a:t>2021/6/15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6FD197-F904-4215-A24C-428B94AB375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BE5EB79-0618-4B08-9F24-AAE80CE4B6EA}" type="datetimeFigureOut">
              <a:rPr lang="zh-CN" altLang="en-US" smtClean="0"/>
              <a:t>2021/6/15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6FD197-F904-4215-A24C-428B94AB375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panose="020B0500000000000000" pitchFamily="34" charset="-122"/>
                <a:ea typeface="思源黑体" panose="020B0500000000000000" pitchFamily="34" charset="-122"/>
              </a:defRPr>
            </a:lvl1pPr>
          </a:lstStyle>
          <a:p>
            <a:fld id="{2BE5EB79-0618-4B08-9F24-AAE80CE4B6EA}" type="datetimeFigureOut">
              <a:rPr lang="zh-CN" altLang="en-US" smtClean="0"/>
              <a:t>2021/6/15</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panose="020B0500000000000000" pitchFamily="34" charset="-122"/>
                <a:ea typeface="思源黑体" panose="020B0500000000000000"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panose="020B0500000000000000" pitchFamily="34" charset="-122"/>
                <a:ea typeface="思源黑体" panose="020B0500000000000000" pitchFamily="34" charset="-122"/>
              </a:defRPr>
            </a:lvl1pPr>
          </a:lstStyle>
          <a:p>
            <a:fld id="{646FD197-F904-4215-A24C-428B94AB375E}"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思源黑体" panose="020B0500000000000000" pitchFamily="34" charset="-122"/>
          <a:ea typeface="思源黑体" panose="020B05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panose="020B0500000000000000" pitchFamily="34" charset="-122"/>
          <a:ea typeface="思源黑体" panose="020B05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panose="020B0500000000000000" pitchFamily="34" charset="-122"/>
          <a:ea typeface="思源黑体" panose="020B05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panose="020B0500000000000000" pitchFamily="34" charset="-122"/>
          <a:ea typeface="思源黑体" panose="020B05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扁平卡通培训学习banner"/>
          <p:cNvPicPr>
            <a:picLocks noChangeAspect="1" noChangeArrowheads="1"/>
          </p:cNvPicPr>
          <p:nvPr/>
        </p:nvPicPr>
        <p:blipFill rotWithShape="1">
          <a:blip r:embed="rId4">
            <a:extLst>
              <a:ext uri="{28A0092B-C50C-407E-A947-70E740481C1C}">
                <a14:useLocalDpi xmlns:a14="http://schemas.microsoft.com/office/drawing/2010/main" val="0"/>
              </a:ext>
            </a:extLst>
          </a:blip>
          <a:srcRect l="35593" r="7078"/>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ctrTitle"/>
          </p:nvPr>
        </p:nvSpPr>
        <p:spPr>
          <a:xfrm>
            <a:off x="250722" y="2651308"/>
            <a:ext cx="9144000" cy="1430593"/>
          </a:xfrm>
        </p:spPr>
        <p:txBody>
          <a:bodyPr>
            <a:normAutofit/>
          </a:bodyPr>
          <a:lstStyle/>
          <a:p>
            <a:pPr algn="l"/>
            <a:r>
              <a:rPr lang="zh-CN" altLang="en-US" sz="7200" dirty="0" smtClean="0">
                <a:solidFill>
                  <a:schemeClr val="tx2"/>
                </a:solidFill>
                <a:effectLst>
                  <a:outerShdw blurRad="38100" dist="38100" dir="2700000" algn="tl">
                    <a:srgbClr val="000000">
                      <a:alpha val="43137"/>
                    </a:srgbClr>
                  </a:outerShdw>
                </a:effectLst>
                <a:latin typeface="微软雅黑" panose="020B0503020204020204" charset="-122"/>
                <a:ea typeface="微软雅黑" panose="020B0503020204020204" charset="-122"/>
              </a:rPr>
              <a:t>工伤保险培训课程</a:t>
            </a:r>
            <a:endParaRPr lang="zh-CN" altLang="en-US" sz="7200" dirty="0">
              <a:solidFill>
                <a:schemeClr val="tx2"/>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5" name="标题 1"/>
          <p:cNvSpPr txBox="1"/>
          <p:nvPr/>
        </p:nvSpPr>
        <p:spPr>
          <a:xfrm>
            <a:off x="-501650" y="4167505"/>
            <a:ext cx="9144000" cy="5130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思源黑体" panose="020B0500000000000000" pitchFamily="34" charset="-122"/>
                <a:ea typeface="思源黑体" panose="020B0500000000000000" pitchFamily="34" charset="-122"/>
                <a:cs typeface="+mj-cs"/>
              </a:defRPr>
            </a:lvl1pPr>
          </a:lstStyle>
          <a:p>
            <a:r>
              <a:rPr lang="zh-CN" altLang="en-US" sz="2400" dirty="0" smtClean="0">
                <a:solidFill>
                  <a:schemeClr val="tx2"/>
                </a:solidFill>
                <a:effectLst>
                  <a:outerShdw blurRad="38100" dist="38100" dir="2700000" algn="tl">
                    <a:srgbClr val="000000">
                      <a:alpha val="43137"/>
                    </a:srgbClr>
                  </a:outerShdw>
                </a:effectLst>
                <a:latin typeface="Aa炒面筋" panose="02010600010101010101" pitchFamily="2" charset="-122"/>
                <a:ea typeface="Aa炒面筋" panose="02010600010101010101" pitchFamily="2" charset="-122"/>
              </a:rPr>
              <a:t>演讲人</a:t>
            </a:r>
            <a:r>
              <a:rPr lang="zh-CN" altLang="en-US" sz="2400" dirty="0" smtClean="0">
                <a:solidFill>
                  <a:schemeClr val="tx2"/>
                </a:solidFill>
                <a:effectLst>
                  <a:outerShdw blurRad="38100" dist="38100" dir="2700000" algn="tl">
                    <a:srgbClr val="000000">
                      <a:alpha val="43137"/>
                    </a:srgbClr>
                  </a:outerShdw>
                </a:effectLst>
                <a:latin typeface="Aa炒面筋" panose="02010600010101010101" pitchFamily="2" charset="-122"/>
                <a:ea typeface="Aa炒面筋" panose="02010600010101010101" pitchFamily="2" charset="-122"/>
              </a:rPr>
              <a:t>：</a:t>
            </a:r>
            <a:r>
              <a:rPr lang="en-US" altLang="zh-CN" sz="2400" dirty="0" smtClean="0">
                <a:solidFill>
                  <a:schemeClr val="tx2"/>
                </a:solidFill>
                <a:effectLst>
                  <a:outerShdw blurRad="38100" dist="38100" dir="2700000" algn="tl">
                    <a:srgbClr val="000000">
                      <a:alpha val="43137"/>
                    </a:srgbClr>
                  </a:outerShdw>
                </a:effectLst>
                <a:latin typeface="Aa炒面筋" panose="02010600010101010101" pitchFamily="2" charset="-122"/>
                <a:ea typeface="Aa炒面筋" panose="02010600010101010101" pitchFamily="2" charset="-122"/>
              </a:rPr>
              <a:t>1</a:t>
            </a:r>
            <a:r>
              <a:rPr lang="zh-CN" altLang="en-US" sz="2400" dirty="0" smtClean="0">
                <a:solidFill>
                  <a:schemeClr val="tx2"/>
                </a:solidFill>
                <a:effectLst>
                  <a:outerShdw blurRad="38100" dist="38100" dir="2700000" algn="tl">
                    <a:srgbClr val="000000">
                      <a:alpha val="43137"/>
                    </a:srgbClr>
                  </a:outerShdw>
                </a:effectLst>
                <a:latin typeface="Aa炒面筋" panose="02010600010101010101" pitchFamily="2" charset="-122"/>
                <a:ea typeface="Aa炒面筋" panose="02010600010101010101" pitchFamily="2" charset="-122"/>
              </a:rPr>
              <a:t>夏</a:t>
            </a:r>
            <a:endParaRPr lang="zh-CN" altLang="en-US" sz="2400" dirty="0">
              <a:solidFill>
                <a:schemeClr val="tx2"/>
              </a:solidFill>
              <a:effectLst>
                <a:outerShdw blurRad="38100" dist="38100" dir="2700000" algn="tl">
                  <a:srgbClr val="000000">
                    <a:alpha val="43137"/>
                  </a:srgbClr>
                </a:outerShdw>
              </a:effectLst>
              <a:latin typeface="Aa炒面筋" panose="02010600010101010101" pitchFamily="2" charset="-122"/>
              <a:ea typeface="Aa炒面筋" panose="02010600010101010101" pitchFamily="2" charset="-122"/>
            </a:endParaRPr>
          </a:p>
        </p:txBody>
      </p:sp>
      <p:sp>
        <p:nvSpPr>
          <p:cNvPr id="3" name="标题 1"/>
          <p:cNvSpPr>
            <a:spLocks noGrp="1"/>
          </p:cNvSpPr>
          <p:nvPr/>
        </p:nvSpPr>
        <p:spPr>
          <a:xfrm>
            <a:off x="2586355" y="1543050"/>
            <a:ext cx="2985770" cy="14306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思源黑体" panose="020B0500000000000000" pitchFamily="34" charset="-122"/>
                <a:ea typeface="思源黑体" panose="020B0500000000000000" pitchFamily="34" charset="-122"/>
                <a:cs typeface="+mj-cs"/>
              </a:defRPr>
            </a:lvl1pPr>
          </a:lstStyle>
          <a:p>
            <a:pPr algn="ctr"/>
            <a:r>
              <a:rPr lang="en-US" altLang="zh-CN" sz="8800" dirty="0" smtClean="0">
                <a:solidFill>
                  <a:schemeClr val="tx2"/>
                </a:solidFill>
                <a:effectLst>
                  <a:outerShdw blurRad="38100" dist="38100" dir="2700000" algn="tl">
                    <a:srgbClr val="000000">
                      <a:alpha val="43137"/>
                    </a:srgbClr>
                  </a:outerShdw>
                </a:effectLst>
                <a:latin typeface="微软雅黑" panose="020B0503020204020204" charset="-122"/>
                <a:ea typeface="微软雅黑" panose="020B0503020204020204" charset="-122"/>
              </a:rPr>
              <a:t>2031</a:t>
            </a:r>
            <a:endParaRPr lang="en-US" altLang="zh-CN" sz="8800" dirty="0" smtClean="0">
              <a:solidFill>
                <a:schemeClr val="tx2"/>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pic>
        <p:nvPicPr>
          <p:cNvPr id="6" name="Nicoleta Matei - Love Mai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82077" y="-856981"/>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smtClean="0">
                <a:ea typeface="思源黑体" panose="020B0500000000000000" pitchFamily="34" charset="-122"/>
              </a:rPr>
              <a:t>工伤处理</a:t>
            </a:r>
            <a:br>
              <a:rPr lang="zh-CN" altLang="en-US" dirty="0" smtClean="0">
                <a:ea typeface="思源黑体" panose="020B0500000000000000" pitchFamily="34" charset="-122"/>
              </a:rPr>
            </a:br>
            <a:endParaRPr lang="zh-CN" altLang="en-US" dirty="0">
              <a:ea typeface="思源黑体" panose="020B0500000000000000"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
          <p:cNvSpPr>
            <a:spLocks noGrp="1" noChangeArrowheads="1"/>
          </p:cNvSpPr>
          <p:nvPr>
            <p:ph type="title"/>
          </p:nvPr>
        </p:nvSpPr>
        <p:spPr>
          <a:xfrm>
            <a:off x="1875279" y="201352"/>
            <a:ext cx="8229600" cy="792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zh-CN" altLang="en-US" dirty="0">
                <a:ea typeface="思源黑体" panose="020B0500000000000000" pitchFamily="34" charset="-122"/>
              </a:rPr>
              <a:t>工伤处理</a:t>
            </a:r>
          </a:p>
        </p:txBody>
      </p:sp>
      <p:grpSp>
        <p:nvGrpSpPr>
          <p:cNvPr id="2" name="组合 1"/>
          <p:cNvGrpSpPr/>
          <p:nvPr/>
        </p:nvGrpSpPr>
        <p:grpSpPr>
          <a:xfrm>
            <a:off x="1891656" y="3404269"/>
            <a:ext cx="8427740" cy="2736850"/>
            <a:chOff x="1844973" y="3644900"/>
            <a:chExt cx="8427740" cy="2736850"/>
          </a:xfrm>
        </p:grpSpPr>
        <p:sp>
          <p:nvSpPr>
            <p:cNvPr id="20489" name="Text Box 4"/>
            <p:cNvSpPr txBox="1">
              <a:spLocks noChangeArrowheads="1"/>
            </p:cNvSpPr>
            <p:nvPr/>
          </p:nvSpPr>
          <p:spPr bwMode="auto">
            <a:xfrm>
              <a:off x="1844973" y="4005263"/>
              <a:ext cx="461665" cy="122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dirty="0">
                  <a:latin typeface="思源黑体" panose="020B0500000000000000" pitchFamily="34" charset="-122"/>
                  <a:ea typeface="思源黑体" panose="020B0500000000000000" pitchFamily="34" charset="-122"/>
                </a:rPr>
                <a:t>事故发生</a:t>
              </a:r>
            </a:p>
          </p:txBody>
        </p:sp>
        <p:sp>
          <p:nvSpPr>
            <p:cNvPr id="20490" name="Line 6"/>
            <p:cNvSpPr>
              <a:spLocks noChangeShapeType="1"/>
            </p:cNvSpPr>
            <p:nvPr/>
          </p:nvSpPr>
          <p:spPr bwMode="auto">
            <a:xfrm>
              <a:off x="3071813" y="3933826"/>
              <a:ext cx="0" cy="1368425"/>
            </a:xfrm>
            <a:prstGeom prst="line">
              <a:avLst/>
            </a:prstGeom>
            <a:noFill/>
            <a:ln w="9525" cap="flat" cmpd="sng">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latin typeface="思源黑体" panose="020B0500000000000000" pitchFamily="34" charset="-122"/>
                <a:ea typeface="思源黑体" panose="020B0500000000000000" pitchFamily="34" charset="-122"/>
              </a:endParaRPr>
            </a:p>
          </p:txBody>
        </p:sp>
        <p:sp>
          <p:nvSpPr>
            <p:cNvPr id="20491" name="Line 7"/>
            <p:cNvSpPr>
              <a:spLocks noChangeShapeType="1"/>
            </p:cNvSpPr>
            <p:nvPr/>
          </p:nvSpPr>
          <p:spPr bwMode="auto">
            <a:xfrm>
              <a:off x="3071814" y="3933825"/>
              <a:ext cx="504825" cy="0"/>
            </a:xfrm>
            <a:prstGeom prst="line">
              <a:avLst/>
            </a:prstGeom>
            <a:noFill/>
            <a:ln w="9525" cap="flat" cmpd="sng">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latin typeface="思源黑体" panose="020B0500000000000000" pitchFamily="34" charset="-122"/>
                <a:ea typeface="思源黑体" panose="020B0500000000000000" pitchFamily="34" charset="-122"/>
              </a:endParaRPr>
            </a:p>
          </p:txBody>
        </p:sp>
        <p:sp>
          <p:nvSpPr>
            <p:cNvPr id="20492" name="Line 8"/>
            <p:cNvSpPr>
              <a:spLocks noChangeShapeType="1"/>
            </p:cNvSpPr>
            <p:nvPr/>
          </p:nvSpPr>
          <p:spPr bwMode="auto">
            <a:xfrm>
              <a:off x="3071813" y="5302250"/>
              <a:ext cx="431800" cy="0"/>
            </a:xfrm>
            <a:prstGeom prst="line">
              <a:avLst/>
            </a:prstGeom>
            <a:noFill/>
            <a:ln w="9525" cap="flat" cmpd="sng">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latin typeface="思源黑体" panose="020B0500000000000000" pitchFamily="34" charset="-122"/>
                <a:ea typeface="思源黑体" panose="020B0500000000000000" pitchFamily="34" charset="-122"/>
              </a:endParaRPr>
            </a:p>
          </p:txBody>
        </p:sp>
        <p:sp>
          <p:nvSpPr>
            <p:cNvPr id="20493" name="Text Box 11"/>
            <p:cNvSpPr txBox="1">
              <a:spLocks noChangeArrowheads="1"/>
            </p:cNvSpPr>
            <p:nvPr/>
          </p:nvSpPr>
          <p:spPr bwMode="auto">
            <a:xfrm>
              <a:off x="3576639" y="3789363"/>
              <a:ext cx="180022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dirty="0">
                  <a:latin typeface="思源黑体" panose="020B0500000000000000" pitchFamily="34" charset="-122"/>
                  <a:ea typeface="思源黑体" panose="020B0500000000000000" pitchFamily="34" charset="-122"/>
                </a:rPr>
                <a:t>用人单位</a:t>
              </a:r>
              <a:r>
                <a:rPr lang="zh-CN" altLang="zh-CN" dirty="0">
                  <a:solidFill>
                    <a:srgbClr val="C00000"/>
                  </a:solidFill>
                  <a:latin typeface="思源黑体" panose="020B0500000000000000" pitchFamily="34" charset="-122"/>
                  <a:ea typeface="思源黑体" panose="020B0500000000000000" pitchFamily="34" charset="-122"/>
                </a:rPr>
                <a:t>30天</a:t>
              </a:r>
              <a:r>
                <a:rPr lang="zh-CN" altLang="zh-CN" dirty="0">
                  <a:latin typeface="思源黑体" panose="020B0500000000000000" pitchFamily="34" charset="-122"/>
                  <a:ea typeface="思源黑体" panose="020B0500000000000000" pitchFamily="34" charset="-122"/>
                </a:rPr>
                <a:t>内提出申请</a:t>
              </a:r>
            </a:p>
          </p:txBody>
        </p:sp>
        <p:sp>
          <p:nvSpPr>
            <p:cNvPr id="20494" name="Text Box 14"/>
            <p:cNvSpPr txBox="1">
              <a:spLocks noChangeArrowheads="1"/>
            </p:cNvSpPr>
            <p:nvPr/>
          </p:nvSpPr>
          <p:spPr bwMode="auto">
            <a:xfrm>
              <a:off x="3576638" y="4797426"/>
              <a:ext cx="1655762"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dirty="0">
                  <a:latin typeface="思源黑体" panose="020B0500000000000000" pitchFamily="34" charset="-122"/>
                  <a:ea typeface="思源黑体" panose="020B0500000000000000" pitchFamily="34" charset="-122"/>
                </a:rPr>
                <a:t>受伤职工或其直系亲属、工会组织</a:t>
              </a:r>
              <a:r>
                <a:rPr lang="zh-CN" altLang="zh-CN" dirty="0">
                  <a:solidFill>
                    <a:srgbClr val="C00000"/>
                  </a:solidFill>
                  <a:latin typeface="思源黑体" panose="020B0500000000000000" pitchFamily="34" charset="-122"/>
                  <a:ea typeface="思源黑体" panose="020B0500000000000000" pitchFamily="34" charset="-122"/>
                </a:rPr>
                <a:t>1年内</a:t>
              </a:r>
              <a:r>
                <a:rPr lang="zh-CN" altLang="zh-CN" dirty="0">
                  <a:latin typeface="思源黑体" panose="020B0500000000000000" pitchFamily="34" charset="-122"/>
                  <a:ea typeface="思源黑体" panose="020B0500000000000000" pitchFamily="34" charset="-122"/>
                </a:rPr>
                <a:t>提出申请</a:t>
              </a:r>
            </a:p>
          </p:txBody>
        </p:sp>
        <p:sp>
          <p:nvSpPr>
            <p:cNvPr id="20495" name="Line 15"/>
            <p:cNvSpPr>
              <a:spLocks noChangeShapeType="1"/>
            </p:cNvSpPr>
            <p:nvPr/>
          </p:nvSpPr>
          <p:spPr bwMode="auto">
            <a:xfrm>
              <a:off x="5232401" y="4005263"/>
              <a:ext cx="360363" cy="0"/>
            </a:xfrm>
            <a:prstGeom prst="line">
              <a:avLst/>
            </a:prstGeom>
            <a:noFill/>
            <a:ln w="9525" cap="flat" cmpd="sng">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latin typeface="思源黑体" panose="020B0500000000000000" pitchFamily="34" charset="-122"/>
                <a:ea typeface="思源黑体" panose="020B0500000000000000" pitchFamily="34" charset="-122"/>
              </a:endParaRPr>
            </a:p>
          </p:txBody>
        </p:sp>
        <p:sp>
          <p:nvSpPr>
            <p:cNvPr id="20496" name="Line 16"/>
            <p:cNvSpPr>
              <a:spLocks noChangeShapeType="1"/>
            </p:cNvSpPr>
            <p:nvPr/>
          </p:nvSpPr>
          <p:spPr bwMode="auto">
            <a:xfrm>
              <a:off x="5592763" y="4005264"/>
              <a:ext cx="0" cy="1368425"/>
            </a:xfrm>
            <a:prstGeom prst="line">
              <a:avLst/>
            </a:prstGeom>
            <a:noFill/>
            <a:ln w="9525" cap="flat" cmpd="sng">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latin typeface="思源黑体" panose="020B0500000000000000" pitchFamily="34" charset="-122"/>
                <a:ea typeface="思源黑体" panose="020B0500000000000000" pitchFamily="34" charset="-122"/>
              </a:endParaRPr>
            </a:p>
          </p:txBody>
        </p:sp>
        <p:sp>
          <p:nvSpPr>
            <p:cNvPr id="20497" name="Line 17"/>
            <p:cNvSpPr>
              <a:spLocks noChangeShapeType="1"/>
            </p:cNvSpPr>
            <p:nvPr/>
          </p:nvSpPr>
          <p:spPr bwMode="auto">
            <a:xfrm>
              <a:off x="5160963" y="5373688"/>
              <a:ext cx="431800" cy="0"/>
            </a:xfrm>
            <a:prstGeom prst="line">
              <a:avLst/>
            </a:prstGeom>
            <a:noFill/>
            <a:ln w="9525" cap="flat" cmpd="sng">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latin typeface="思源黑体" panose="020B0500000000000000" pitchFamily="34" charset="-122"/>
                <a:ea typeface="思源黑体" panose="020B0500000000000000" pitchFamily="34" charset="-122"/>
              </a:endParaRPr>
            </a:p>
          </p:txBody>
        </p:sp>
        <p:sp>
          <p:nvSpPr>
            <p:cNvPr id="20498" name="Line 18"/>
            <p:cNvSpPr>
              <a:spLocks noChangeShapeType="1"/>
            </p:cNvSpPr>
            <p:nvPr/>
          </p:nvSpPr>
          <p:spPr bwMode="auto">
            <a:xfrm>
              <a:off x="5592764" y="4652963"/>
              <a:ext cx="287337" cy="0"/>
            </a:xfrm>
            <a:prstGeom prst="line">
              <a:avLst/>
            </a:prstGeom>
            <a:noFill/>
            <a:ln w="9525" cap="flat" cmpd="sng">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latin typeface="思源黑体" panose="020B0500000000000000" pitchFamily="34" charset="-122"/>
                <a:ea typeface="思源黑体" panose="020B0500000000000000" pitchFamily="34" charset="-122"/>
              </a:endParaRPr>
            </a:p>
          </p:txBody>
        </p:sp>
        <p:sp>
          <p:nvSpPr>
            <p:cNvPr id="20499" name="Text Box 19"/>
            <p:cNvSpPr txBox="1">
              <a:spLocks noChangeArrowheads="1"/>
            </p:cNvSpPr>
            <p:nvPr/>
          </p:nvSpPr>
          <p:spPr bwMode="auto">
            <a:xfrm>
              <a:off x="5850236" y="4076701"/>
              <a:ext cx="461665" cy="136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dirty="0">
                  <a:latin typeface="思源黑体" panose="020B0500000000000000" pitchFamily="34" charset="-122"/>
                  <a:ea typeface="思源黑体" panose="020B0500000000000000" pitchFamily="34" charset="-122"/>
                </a:rPr>
                <a:t>提交资料</a:t>
              </a:r>
            </a:p>
          </p:txBody>
        </p:sp>
        <p:sp>
          <p:nvSpPr>
            <p:cNvPr id="20500" name="Line 21"/>
            <p:cNvSpPr>
              <a:spLocks noChangeShapeType="1"/>
            </p:cNvSpPr>
            <p:nvPr/>
          </p:nvSpPr>
          <p:spPr bwMode="auto">
            <a:xfrm>
              <a:off x="6240464" y="4652963"/>
              <a:ext cx="287337" cy="0"/>
            </a:xfrm>
            <a:prstGeom prst="line">
              <a:avLst/>
            </a:prstGeom>
            <a:noFill/>
            <a:ln w="9525" cap="flat" cmpd="sng">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latin typeface="思源黑体" panose="020B0500000000000000" pitchFamily="34" charset="-122"/>
                <a:ea typeface="思源黑体" panose="020B0500000000000000" pitchFamily="34" charset="-122"/>
              </a:endParaRPr>
            </a:p>
          </p:txBody>
        </p:sp>
        <p:sp>
          <p:nvSpPr>
            <p:cNvPr id="20501" name="Text Box 22"/>
            <p:cNvSpPr txBox="1">
              <a:spLocks noChangeArrowheads="1"/>
            </p:cNvSpPr>
            <p:nvPr/>
          </p:nvSpPr>
          <p:spPr bwMode="auto">
            <a:xfrm>
              <a:off x="6453486" y="4076700"/>
              <a:ext cx="461665"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dirty="0">
                  <a:latin typeface="思源黑体" panose="020B0500000000000000" pitchFamily="34" charset="-122"/>
                  <a:ea typeface="思源黑体" panose="020B0500000000000000" pitchFamily="34" charset="-122"/>
                </a:rPr>
                <a:t>受理审查</a:t>
              </a:r>
            </a:p>
          </p:txBody>
        </p:sp>
        <p:sp>
          <p:nvSpPr>
            <p:cNvPr id="20502" name="Line 24"/>
            <p:cNvSpPr>
              <a:spLocks noChangeShapeType="1"/>
            </p:cNvSpPr>
            <p:nvPr/>
          </p:nvSpPr>
          <p:spPr bwMode="auto">
            <a:xfrm>
              <a:off x="6816725" y="4652963"/>
              <a:ext cx="215900" cy="0"/>
            </a:xfrm>
            <a:prstGeom prst="line">
              <a:avLst/>
            </a:prstGeom>
            <a:noFill/>
            <a:ln w="9525" cap="flat" cmpd="sng">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latin typeface="思源黑体" panose="020B0500000000000000" pitchFamily="34" charset="-122"/>
                <a:ea typeface="思源黑体" panose="020B0500000000000000" pitchFamily="34" charset="-122"/>
              </a:endParaRPr>
            </a:p>
          </p:txBody>
        </p:sp>
        <p:sp>
          <p:nvSpPr>
            <p:cNvPr id="20503" name="Line 26"/>
            <p:cNvSpPr>
              <a:spLocks noChangeShapeType="1"/>
            </p:cNvSpPr>
            <p:nvPr/>
          </p:nvSpPr>
          <p:spPr bwMode="auto">
            <a:xfrm>
              <a:off x="7032625" y="3933826"/>
              <a:ext cx="0" cy="1368425"/>
            </a:xfrm>
            <a:prstGeom prst="line">
              <a:avLst/>
            </a:prstGeom>
            <a:noFill/>
            <a:ln w="9525" cap="flat" cmpd="sng">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latin typeface="思源黑体" panose="020B0500000000000000" pitchFamily="34" charset="-122"/>
                <a:ea typeface="思源黑体" panose="020B0500000000000000" pitchFamily="34" charset="-122"/>
              </a:endParaRPr>
            </a:p>
          </p:txBody>
        </p:sp>
        <p:sp>
          <p:nvSpPr>
            <p:cNvPr id="20504" name="Line 28"/>
            <p:cNvSpPr>
              <a:spLocks noChangeShapeType="1"/>
            </p:cNvSpPr>
            <p:nvPr/>
          </p:nvSpPr>
          <p:spPr bwMode="auto">
            <a:xfrm>
              <a:off x="7032625" y="5302250"/>
              <a:ext cx="215900" cy="0"/>
            </a:xfrm>
            <a:prstGeom prst="line">
              <a:avLst/>
            </a:prstGeom>
            <a:noFill/>
            <a:ln w="9525" cap="flat" cmpd="sng">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latin typeface="思源黑体" panose="020B0500000000000000" pitchFamily="34" charset="-122"/>
                <a:ea typeface="思源黑体" panose="020B0500000000000000" pitchFamily="34" charset="-122"/>
              </a:endParaRPr>
            </a:p>
          </p:txBody>
        </p:sp>
        <p:sp>
          <p:nvSpPr>
            <p:cNvPr id="20505" name="Line 29"/>
            <p:cNvSpPr>
              <a:spLocks noChangeShapeType="1"/>
            </p:cNvSpPr>
            <p:nvPr/>
          </p:nvSpPr>
          <p:spPr bwMode="auto">
            <a:xfrm>
              <a:off x="7032625" y="3933825"/>
              <a:ext cx="215900" cy="0"/>
            </a:xfrm>
            <a:prstGeom prst="line">
              <a:avLst/>
            </a:prstGeom>
            <a:noFill/>
            <a:ln w="9525" cap="flat" cmpd="sng">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latin typeface="思源黑体" panose="020B0500000000000000" pitchFamily="34" charset="-122"/>
                <a:ea typeface="思源黑体" panose="020B0500000000000000" pitchFamily="34" charset="-122"/>
              </a:endParaRPr>
            </a:p>
          </p:txBody>
        </p:sp>
        <p:sp>
          <p:nvSpPr>
            <p:cNvPr id="20506" name="Text Box 30"/>
            <p:cNvSpPr txBox="1">
              <a:spLocks noChangeArrowheads="1"/>
            </p:cNvSpPr>
            <p:nvPr/>
          </p:nvSpPr>
          <p:spPr bwMode="auto">
            <a:xfrm>
              <a:off x="7248526" y="3789363"/>
              <a:ext cx="93662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endParaRPr lang="zh-CN" altLang="en-US" dirty="0">
                <a:latin typeface="思源黑体" panose="020B0500000000000000" pitchFamily="34" charset="-122"/>
                <a:ea typeface="思源黑体" panose="020B0500000000000000" pitchFamily="34" charset="-122"/>
              </a:endParaRPr>
            </a:p>
          </p:txBody>
        </p:sp>
        <p:sp>
          <p:nvSpPr>
            <p:cNvPr id="20507" name="Text Box 31"/>
            <p:cNvSpPr txBox="1">
              <a:spLocks noChangeArrowheads="1"/>
            </p:cNvSpPr>
            <p:nvPr/>
          </p:nvSpPr>
          <p:spPr bwMode="auto">
            <a:xfrm>
              <a:off x="7104064" y="3644900"/>
              <a:ext cx="1081087"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dirty="0">
                  <a:latin typeface="思源黑体" panose="020B0500000000000000" pitchFamily="34" charset="-122"/>
                  <a:ea typeface="思源黑体" panose="020B0500000000000000" pitchFamily="34" charset="-122"/>
                </a:rPr>
                <a:t>材料不完整</a:t>
              </a:r>
            </a:p>
          </p:txBody>
        </p:sp>
        <p:sp>
          <p:nvSpPr>
            <p:cNvPr id="20508" name="Text Box 33"/>
            <p:cNvSpPr txBox="1">
              <a:spLocks noChangeArrowheads="1"/>
            </p:cNvSpPr>
            <p:nvPr/>
          </p:nvSpPr>
          <p:spPr bwMode="auto">
            <a:xfrm>
              <a:off x="7248525" y="5013325"/>
              <a:ext cx="8636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dirty="0">
                  <a:latin typeface="思源黑体" panose="020B0500000000000000" pitchFamily="34" charset="-122"/>
                  <a:ea typeface="思源黑体" panose="020B0500000000000000" pitchFamily="34" charset="-122"/>
                </a:rPr>
                <a:t>材料完整</a:t>
              </a:r>
            </a:p>
          </p:txBody>
        </p:sp>
        <p:sp>
          <p:nvSpPr>
            <p:cNvPr id="20509" name="Line 34"/>
            <p:cNvSpPr>
              <a:spLocks noChangeShapeType="1"/>
            </p:cNvSpPr>
            <p:nvPr/>
          </p:nvSpPr>
          <p:spPr bwMode="auto">
            <a:xfrm>
              <a:off x="7824788" y="3933825"/>
              <a:ext cx="1439862" cy="0"/>
            </a:xfrm>
            <a:prstGeom prst="line">
              <a:avLst/>
            </a:prstGeom>
            <a:noFill/>
            <a:ln w="9525" cap="flat" cmpd="sng">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latin typeface="思源黑体" panose="020B0500000000000000" pitchFamily="34" charset="-122"/>
                <a:ea typeface="思源黑体" panose="020B0500000000000000" pitchFamily="34" charset="-122"/>
              </a:endParaRPr>
            </a:p>
          </p:txBody>
        </p:sp>
        <p:sp>
          <p:nvSpPr>
            <p:cNvPr id="20510" name="Text Box 35"/>
            <p:cNvSpPr txBox="1">
              <a:spLocks noChangeArrowheads="1"/>
            </p:cNvSpPr>
            <p:nvPr/>
          </p:nvSpPr>
          <p:spPr bwMode="auto">
            <a:xfrm>
              <a:off x="9193213" y="3789363"/>
              <a:ext cx="10795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endParaRPr lang="zh-CN" altLang="en-US" dirty="0">
                <a:latin typeface="思源黑体" panose="020B0500000000000000" pitchFamily="34" charset="-122"/>
                <a:ea typeface="思源黑体" panose="020B0500000000000000" pitchFamily="34" charset="-122"/>
              </a:endParaRPr>
            </a:p>
          </p:txBody>
        </p:sp>
        <p:sp>
          <p:nvSpPr>
            <p:cNvPr id="20511" name="Text Box 36"/>
            <p:cNvSpPr txBox="1">
              <a:spLocks noChangeArrowheads="1"/>
            </p:cNvSpPr>
            <p:nvPr/>
          </p:nvSpPr>
          <p:spPr bwMode="auto">
            <a:xfrm>
              <a:off x="9264650" y="3717926"/>
              <a:ext cx="86518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dirty="0">
                  <a:latin typeface="思源黑体" panose="020B0500000000000000" pitchFamily="34" charset="-122"/>
                  <a:ea typeface="思源黑体" panose="020B0500000000000000" pitchFamily="34" charset="-122"/>
                </a:rPr>
                <a:t>补正</a:t>
              </a:r>
            </a:p>
          </p:txBody>
        </p:sp>
        <p:sp>
          <p:nvSpPr>
            <p:cNvPr id="20512" name="Line 37"/>
            <p:cNvSpPr>
              <a:spLocks noChangeShapeType="1"/>
            </p:cNvSpPr>
            <p:nvPr/>
          </p:nvSpPr>
          <p:spPr bwMode="auto">
            <a:xfrm flipH="1">
              <a:off x="7608889" y="4076701"/>
              <a:ext cx="2016125" cy="936625"/>
            </a:xfrm>
            <a:prstGeom prst="line">
              <a:avLst/>
            </a:prstGeom>
            <a:noFill/>
            <a:ln w="9525" cap="flat" cmpd="sng">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latin typeface="思源黑体" panose="020B0500000000000000" pitchFamily="34" charset="-122"/>
                <a:ea typeface="思源黑体" panose="020B0500000000000000" pitchFamily="34" charset="-122"/>
              </a:endParaRPr>
            </a:p>
          </p:txBody>
        </p:sp>
        <p:sp>
          <p:nvSpPr>
            <p:cNvPr id="20513" name="Line 39"/>
            <p:cNvSpPr>
              <a:spLocks noChangeShapeType="1"/>
            </p:cNvSpPr>
            <p:nvPr/>
          </p:nvSpPr>
          <p:spPr bwMode="auto">
            <a:xfrm>
              <a:off x="7824789" y="5302250"/>
              <a:ext cx="287337" cy="0"/>
            </a:xfrm>
            <a:prstGeom prst="line">
              <a:avLst/>
            </a:prstGeom>
            <a:noFill/>
            <a:ln w="9525" cap="flat" cmpd="sng">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latin typeface="思源黑体" panose="020B0500000000000000" pitchFamily="34" charset="-122"/>
                <a:ea typeface="思源黑体" panose="020B0500000000000000" pitchFamily="34" charset="-122"/>
              </a:endParaRPr>
            </a:p>
          </p:txBody>
        </p:sp>
        <p:sp>
          <p:nvSpPr>
            <p:cNvPr id="20514" name="Line 40"/>
            <p:cNvSpPr>
              <a:spLocks noChangeShapeType="1"/>
            </p:cNvSpPr>
            <p:nvPr/>
          </p:nvSpPr>
          <p:spPr bwMode="auto">
            <a:xfrm>
              <a:off x="8185150" y="5013326"/>
              <a:ext cx="0" cy="720725"/>
            </a:xfrm>
            <a:prstGeom prst="line">
              <a:avLst/>
            </a:prstGeom>
            <a:noFill/>
            <a:ln w="9525" cap="flat" cmpd="sng">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latin typeface="思源黑体" panose="020B0500000000000000" pitchFamily="34" charset="-122"/>
                <a:ea typeface="思源黑体" panose="020B0500000000000000" pitchFamily="34" charset="-122"/>
              </a:endParaRPr>
            </a:p>
          </p:txBody>
        </p:sp>
        <p:sp>
          <p:nvSpPr>
            <p:cNvPr id="20515" name="Line 41"/>
            <p:cNvSpPr>
              <a:spLocks noChangeShapeType="1"/>
            </p:cNvSpPr>
            <p:nvPr/>
          </p:nvSpPr>
          <p:spPr bwMode="auto">
            <a:xfrm>
              <a:off x="8185150" y="5013325"/>
              <a:ext cx="215900" cy="0"/>
            </a:xfrm>
            <a:prstGeom prst="line">
              <a:avLst/>
            </a:prstGeom>
            <a:noFill/>
            <a:ln w="9525" cap="flat" cmpd="sng">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latin typeface="思源黑体" panose="020B0500000000000000" pitchFamily="34" charset="-122"/>
                <a:ea typeface="思源黑体" panose="020B0500000000000000" pitchFamily="34" charset="-122"/>
              </a:endParaRPr>
            </a:p>
          </p:txBody>
        </p:sp>
        <p:sp>
          <p:nvSpPr>
            <p:cNvPr id="20516" name="Line 46"/>
            <p:cNvSpPr>
              <a:spLocks noChangeShapeType="1"/>
            </p:cNvSpPr>
            <p:nvPr/>
          </p:nvSpPr>
          <p:spPr bwMode="auto">
            <a:xfrm>
              <a:off x="8185150" y="5734050"/>
              <a:ext cx="215900" cy="0"/>
            </a:xfrm>
            <a:prstGeom prst="line">
              <a:avLst/>
            </a:prstGeom>
            <a:noFill/>
            <a:ln w="9525" cap="flat" cmpd="sng">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latin typeface="思源黑体" panose="020B0500000000000000" pitchFamily="34" charset="-122"/>
                <a:ea typeface="思源黑体" panose="020B0500000000000000" pitchFamily="34" charset="-122"/>
              </a:endParaRPr>
            </a:p>
          </p:txBody>
        </p:sp>
        <p:sp>
          <p:nvSpPr>
            <p:cNvPr id="20517" name="Text Box 47"/>
            <p:cNvSpPr txBox="1">
              <a:spLocks noChangeArrowheads="1"/>
            </p:cNvSpPr>
            <p:nvPr/>
          </p:nvSpPr>
          <p:spPr bwMode="auto">
            <a:xfrm>
              <a:off x="8401051" y="4797426"/>
              <a:ext cx="15843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dirty="0">
                  <a:latin typeface="思源黑体" panose="020B0500000000000000" pitchFamily="34" charset="-122"/>
                  <a:ea typeface="思源黑体" panose="020B0500000000000000" pitchFamily="34" charset="-122"/>
                </a:rPr>
                <a:t>不符合条件</a:t>
              </a:r>
            </a:p>
          </p:txBody>
        </p:sp>
        <p:sp>
          <p:nvSpPr>
            <p:cNvPr id="20518" name="Text Box 48"/>
            <p:cNvSpPr txBox="1">
              <a:spLocks noChangeArrowheads="1"/>
            </p:cNvSpPr>
            <p:nvPr/>
          </p:nvSpPr>
          <p:spPr bwMode="auto">
            <a:xfrm>
              <a:off x="8472488" y="5589588"/>
              <a:ext cx="8636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endParaRPr lang="zh-CN" altLang="en-US" dirty="0">
                <a:latin typeface="思源黑体" panose="020B0500000000000000" pitchFamily="34" charset="-122"/>
                <a:ea typeface="思源黑体" panose="020B0500000000000000" pitchFamily="34" charset="-122"/>
              </a:endParaRPr>
            </a:p>
          </p:txBody>
        </p:sp>
        <p:sp>
          <p:nvSpPr>
            <p:cNvPr id="20519" name="Text Box 49"/>
            <p:cNvSpPr txBox="1">
              <a:spLocks noChangeArrowheads="1"/>
            </p:cNvSpPr>
            <p:nvPr/>
          </p:nvSpPr>
          <p:spPr bwMode="auto">
            <a:xfrm>
              <a:off x="8401050" y="5518151"/>
              <a:ext cx="93503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dirty="0">
                  <a:latin typeface="思源黑体" panose="020B0500000000000000" pitchFamily="34" charset="-122"/>
                  <a:ea typeface="思源黑体" panose="020B0500000000000000" pitchFamily="34" charset="-122"/>
                </a:rPr>
                <a:t>受理</a:t>
              </a:r>
            </a:p>
          </p:txBody>
        </p:sp>
        <p:sp>
          <p:nvSpPr>
            <p:cNvPr id="20520" name="Line 50"/>
            <p:cNvSpPr>
              <a:spLocks noChangeShapeType="1"/>
            </p:cNvSpPr>
            <p:nvPr/>
          </p:nvSpPr>
          <p:spPr bwMode="auto">
            <a:xfrm>
              <a:off x="8977314" y="5734050"/>
              <a:ext cx="287337" cy="0"/>
            </a:xfrm>
            <a:prstGeom prst="line">
              <a:avLst/>
            </a:prstGeom>
            <a:noFill/>
            <a:ln w="9525" cap="flat" cmpd="sng">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latin typeface="思源黑体" panose="020B0500000000000000" pitchFamily="34" charset="-122"/>
                <a:ea typeface="思源黑体" panose="020B0500000000000000" pitchFamily="34" charset="-122"/>
              </a:endParaRPr>
            </a:p>
          </p:txBody>
        </p:sp>
        <p:sp>
          <p:nvSpPr>
            <p:cNvPr id="20521" name="Text Box 51"/>
            <p:cNvSpPr txBox="1">
              <a:spLocks noChangeArrowheads="1"/>
            </p:cNvSpPr>
            <p:nvPr/>
          </p:nvSpPr>
          <p:spPr bwMode="auto">
            <a:xfrm>
              <a:off x="9190336" y="5302250"/>
              <a:ext cx="461665"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dirty="0">
                  <a:latin typeface="思源黑体" panose="020B0500000000000000" pitchFamily="34" charset="-122"/>
                  <a:ea typeface="思源黑体" panose="020B0500000000000000" pitchFamily="34" charset="-122"/>
                </a:rPr>
                <a:t>调查核实</a:t>
              </a:r>
            </a:p>
          </p:txBody>
        </p:sp>
        <p:sp>
          <p:nvSpPr>
            <p:cNvPr id="20522" name="Line 52"/>
            <p:cNvSpPr>
              <a:spLocks noChangeShapeType="1"/>
            </p:cNvSpPr>
            <p:nvPr/>
          </p:nvSpPr>
          <p:spPr bwMode="auto">
            <a:xfrm>
              <a:off x="9553575" y="5734050"/>
              <a:ext cx="287338" cy="0"/>
            </a:xfrm>
            <a:prstGeom prst="line">
              <a:avLst/>
            </a:prstGeom>
            <a:noFill/>
            <a:ln w="9525" cap="flat" cmpd="sng">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latin typeface="思源黑体" panose="020B0500000000000000" pitchFamily="34" charset="-122"/>
                <a:ea typeface="思源黑体" panose="020B0500000000000000" pitchFamily="34" charset="-122"/>
              </a:endParaRPr>
            </a:p>
          </p:txBody>
        </p:sp>
        <p:sp>
          <p:nvSpPr>
            <p:cNvPr id="20523" name="Text Box 53"/>
            <p:cNvSpPr txBox="1">
              <a:spLocks noChangeArrowheads="1"/>
            </p:cNvSpPr>
            <p:nvPr/>
          </p:nvSpPr>
          <p:spPr bwMode="auto">
            <a:xfrm>
              <a:off x="9811048" y="5302251"/>
              <a:ext cx="461665"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dirty="0">
                  <a:latin typeface="思源黑体" panose="020B0500000000000000" pitchFamily="34" charset="-122"/>
                  <a:ea typeface="思源黑体" panose="020B0500000000000000" pitchFamily="34" charset="-122"/>
                </a:rPr>
                <a:t>作出认定</a:t>
              </a:r>
            </a:p>
          </p:txBody>
        </p:sp>
        <p:sp>
          <p:nvSpPr>
            <p:cNvPr id="20524" name="Line 54"/>
            <p:cNvSpPr>
              <a:spLocks noChangeShapeType="1"/>
            </p:cNvSpPr>
            <p:nvPr/>
          </p:nvSpPr>
          <p:spPr bwMode="auto">
            <a:xfrm>
              <a:off x="2136775" y="4510088"/>
              <a:ext cx="863600" cy="0"/>
            </a:xfrm>
            <a:prstGeom prst="line">
              <a:avLst/>
            </a:prstGeom>
            <a:noFill/>
            <a:ln w="9525" cap="flat" cmpd="sng">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latin typeface="思源黑体" panose="020B0500000000000000" pitchFamily="34" charset="-122"/>
                <a:ea typeface="思源黑体" panose="020B0500000000000000" pitchFamily="34" charset="-122"/>
              </a:endParaRPr>
            </a:p>
          </p:txBody>
        </p:sp>
        <p:sp>
          <p:nvSpPr>
            <p:cNvPr id="20525" name="Text Box 57"/>
            <p:cNvSpPr txBox="1">
              <a:spLocks noChangeArrowheads="1"/>
            </p:cNvSpPr>
            <p:nvPr/>
          </p:nvSpPr>
          <p:spPr bwMode="auto">
            <a:xfrm>
              <a:off x="2208213" y="4005263"/>
              <a:ext cx="10795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sz="1400" dirty="0">
                  <a:latin typeface="思源黑体" panose="020B0500000000000000" pitchFamily="34" charset="-122"/>
                  <a:ea typeface="思源黑体" panose="020B0500000000000000" pitchFamily="34" charset="-122"/>
                </a:rPr>
                <a:t>24小时内申报</a:t>
              </a:r>
            </a:p>
          </p:txBody>
        </p:sp>
        <p:sp>
          <p:nvSpPr>
            <p:cNvPr id="20526" name="Line 60"/>
            <p:cNvSpPr>
              <a:spLocks noChangeShapeType="1"/>
            </p:cNvSpPr>
            <p:nvPr/>
          </p:nvSpPr>
          <p:spPr bwMode="auto">
            <a:xfrm>
              <a:off x="9104314" y="5861050"/>
              <a:ext cx="287337" cy="0"/>
            </a:xfrm>
            <a:prstGeom prst="line">
              <a:avLst/>
            </a:prstGeom>
            <a:noFill/>
            <a:ln w="9525" cap="flat" cmpd="sng">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latin typeface="思源黑体" panose="020B0500000000000000" pitchFamily="34" charset="-122"/>
                <a:ea typeface="思源黑体" panose="020B0500000000000000" pitchFamily="34" charset="-122"/>
              </a:endParaRPr>
            </a:p>
          </p:txBody>
        </p:sp>
        <p:sp>
          <p:nvSpPr>
            <p:cNvPr id="20527" name="Line 61"/>
            <p:cNvSpPr>
              <a:spLocks noChangeShapeType="1"/>
            </p:cNvSpPr>
            <p:nvPr/>
          </p:nvSpPr>
          <p:spPr bwMode="auto">
            <a:xfrm>
              <a:off x="9625014" y="5013325"/>
              <a:ext cx="287337" cy="0"/>
            </a:xfrm>
            <a:prstGeom prst="line">
              <a:avLst/>
            </a:prstGeom>
            <a:noFill/>
            <a:ln w="9525" cap="flat" cmpd="sng">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latin typeface="思源黑体" panose="020B0500000000000000" pitchFamily="34" charset="-122"/>
                <a:ea typeface="思源黑体" panose="020B0500000000000000" pitchFamily="34" charset="-122"/>
              </a:endParaRPr>
            </a:p>
          </p:txBody>
        </p:sp>
      </p:grpSp>
      <p:sp>
        <p:nvSpPr>
          <p:cNvPr id="20528" name="Rectangle 2"/>
          <p:cNvSpPr txBox="1">
            <a:spLocks noChangeArrowheads="1"/>
          </p:cNvSpPr>
          <p:nvPr/>
        </p:nvSpPr>
        <p:spPr bwMode="auto">
          <a:xfrm>
            <a:off x="3308350" y="2194270"/>
            <a:ext cx="5529263"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zh-CN" sz="3200" dirty="0">
                <a:latin typeface="思源黑体" panose="020B0500000000000000" pitchFamily="34" charset="-122"/>
                <a:ea typeface="思源黑体" panose="020B0500000000000000" pitchFamily="34" charset="-122"/>
              </a:rPr>
              <a:t>工伤认定流程图</a:t>
            </a:r>
          </a:p>
        </p:txBody>
      </p:sp>
      <p:grpSp>
        <p:nvGrpSpPr>
          <p:cNvPr id="48" name="Group 4"/>
          <p:cNvGrpSpPr/>
          <p:nvPr/>
        </p:nvGrpSpPr>
        <p:grpSpPr bwMode="auto">
          <a:xfrm>
            <a:off x="1208088" y="1192310"/>
            <a:ext cx="4897438" cy="792163"/>
            <a:chOff x="0" y="0"/>
            <a:chExt cx="2976" cy="432"/>
          </a:xfrm>
        </p:grpSpPr>
        <p:sp>
          <p:nvSpPr>
            <p:cNvPr id="49" name="AutoShape 5"/>
            <p:cNvSpPr>
              <a:spLocks noChangeArrowheads="1"/>
            </p:cNvSpPr>
            <p:nvPr/>
          </p:nvSpPr>
          <p:spPr bwMode="auto">
            <a:xfrm>
              <a:off x="240" y="75"/>
              <a:ext cx="2736" cy="288"/>
            </a:xfrm>
            <a:prstGeom prst="roundRect">
              <a:avLst>
                <a:gd name="adj" fmla="val 16667"/>
              </a:avLst>
            </a:prstGeom>
            <a:solidFill>
              <a:schemeClr val="tx2">
                <a:lumMod val="60000"/>
                <a:lumOff val="40000"/>
              </a:schemeClr>
            </a:solidFill>
            <a:ln w="12700" cap="flat" cmpd="sng">
              <a:solidFill>
                <a:schemeClr val="bg1"/>
              </a:solidFill>
              <a:round/>
            </a:ln>
            <a:effectLst>
              <a:outerShdw dist="99190" dir="2388334" algn="ctr" rotWithShape="0">
                <a:srgbClr val="333333">
                  <a:alpha val="50000"/>
                </a:srgbClr>
              </a:outerShdw>
            </a:effectLst>
          </p:spPr>
          <p:txBody>
            <a:bodyPr wrap="none" anchor="ctr"/>
            <a:lstStyle/>
            <a:p>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50" name="AutoShape 6"/>
            <p:cNvSpPr>
              <a:spLocks noChangeArrowheads="1"/>
            </p:cNvSpPr>
            <p:nvPr/>
          </p:nvSpPr>
          <p:spPr bwMode="auto">
            <a:xfrm>
              <a:off x="0" y="0"/>
              <a:ext cx="432" cy="432"/>
            </a:xfrm>
            <a:prstGeom prst="diamond">
              <a:avLst/>
            </a:prstGeom>
            <a:solidFill>
              <a:schemeClr val="tx2">
                <a:lumMod val="60000"/>
                <a:lumOff val="40000"/>
              </a:schemeClr>
            </a:solidFill>
            <a:ln w="25400" cap="flat" cmpd="sng">
              <a:solidFill>
                <a:schemeClr val="bg1"/>
              </a:solidFill>
              <a:miter lim="800000"/>
            </a:ln>
            <a:effectLst>
              <a:outerShdw dist="63500" dir="2212194" algn="ctr" rotWithShape="0">
                <a:srgbClr val="333333">
                  <a:alpha val="50000"/>
                </a:srgbClr>
              </a:outerShdw>
            </a:effectLst>
          </p:spPr>
          <p:txBody>
            <a:bodyPr wrap="none" anchor="ctr"/>
            <a:lstStyle/>
            <a:p>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51" name="Text Box 7"/>
            <p:cNvSpPr txBox="1">
              <a:spLocks noChangeArrowheads="1"/>
            </p:cNvSpPr>
            <p:nvPr/>
          </p:nvSpPr>
          <p:spPr bwMode="auto">
            <a:xfrm>
              <a:off x="432" y="80"/>
              <a:ext cx="2160"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800" dirty="0" smtClean="0">
                  <a:solidFill>
                    <a:schemeClr val="bg1"/>
                  </a:solidFill>
                  <a:latin typeface="思源黑体" panose="020B0500000000000000" pitchFamily="34" charset="-122"/>
                  <a:ea typeface="思源黑体" panose="020B0500000000000000" pitchFamily="34" charset="-122"/>
                </a:rPr>
                <a:t>工伤认定</a:t>
              </a:r>
              <a:endParaRPr lang="zh-CN" altLang="en-US" sz="2800" dirty="0">
                <a:solidFill>
                  <a:schemeClr val="bg1"/>
                </a:solidFill>
                <a:latin typeface="思源黑体" panose="020B0500000000000000" pitchFamily="34" charset="-122"/>
                <a:ea typeface="思源黑体" panose="020B0500000000000000" pitchFamily="34" charset="-122"/>
              </a:endParaRPr>
            </a:p>
          </p:txBody>
        </p:sp>
        <p:sp>
          <p:nvSpPr>
            <p:cNvPr id="52" name="Text Box 8"/>
            <p:cNvSpPr txBox="1">
              <a:spLocks noChangeArrowheads="1"/>
            </p:cNvSpPr>
            <p:nvPr/>
          </p:nvSpPr>
          <p:spPr bwMode="auto">
            <a:xfrm>
              <a:off x="100" y="62"/>
              <a:ext cx="28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a:r>
                <a:rPr lang="en-US" altLang="zh-CN" sz="2400" dirty="0">
                  <a:solidFill>
                    <a:schemeClr val="bg1"/>
                  </a:solidFill>
                  <a:latin typeface="思源黑体" panose="020B0500000000000000" pitchFamily="34" charset="-122"/>
                  <a:ea typeface="思源黑体" panose="020B0500000000000000" pitchFamily="34" charset="-122"/>
                </a:rPr>
                <a:t>1</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3" name="Rectangle 2"/>
          <p:cNvSpPr txBox="1">
            <a:spLocks noChangeArrowheads="1"/>
          </p:cNvSpPr>
          <p:nvPr/>
        </p:nvSpPr>
        <p:spPr bwMode="auto">
          <a:xfrm>
            <a:off x="947990" y="638844"/>
            <a:ext cx="5529263"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3200" dirty="0">
                <a:latin typeface="思源黑体" panose="020B0500000000000000" pitchFamily="34" charset="-122"/>
                <a:ea typeface="思源黑体" panose="020B0500000000000000" pitchFamily="34" charset="-122"/>
              </a:rPr>
              <a:t>工伤申报的程序</a:t>
            </a:r>
          </a:p>
        </p:txBody>
      </p:sp>
      <p:sp>
        <p:nvSpPr>
          <p:cNvPr id="21514" name="Rectangle 3"/>
          <p:cNvSpPr>
            <a:spLocks noGrp="1" noChangeArrowheads="1"/>
          </p:cNvSpPr>
          <p:nvPr/>
        </p:nvSpPr>
        <p:spPr bwMode="auto">
          <a:xfrm>
            <a:off x="947990" y="1643482"/>
            <a:ext cx="10377736" cy="413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3050" indent="-273050">
              <a:spcBef>
                <a:spcPct val="20000"/>
              </a:spcBef>
              <a:buChar char="•"/>
              <a:defRPr sz="24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0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6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16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16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16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1600">
                <a:solidFill>
                  <a:schemeClr val="tx1"/>
                </a:solidFill>
                <a:latin typeface="Arial" panose="020B0604020202020204" pitchFamily="34" charset="0"/>
                <a:ea typeface="宋体" panose="02010600030101010101" pitchFamily="2" charset="-122"/>
              </a:defRPr>
            </a:lvl9pPr>
          </a:lstStyle>
          <a:p>
            <a:pPr>
              <a:lnSpc>
                <a:spcPct val="250000"/>
              </a:lnSpc>
            </a:pPr>
            <a:r>
              <a:rPr lang="zh-CN" altLang="zh-CN" sz="2000" dirty="0">
                <a:latin typeface="思源黑体" panose="020B0500000000000000" pitchFamily="34" charset="-122"/>
                <a:ea typeface="思源黑体" panose="020B0500000000000000" pitchFamily="34" charset="-122"/>
              </a:rPr>
              <a:t>根据《办法》规定：从业人员发生事故伤害或者鉴定为职业病，所在单位应在</a:t>
            </a:r>
            <a:r>
              <a:rPr lang="zh-CN" altLang="zh-CN" sz="2000" dirty="0">
                <a:solidFill>
                  <a:srgbClr val="C00000"/>
                </a:solidFill>
                <a:latin typeface="思源黑体" panose="020B0500000000000000" pitchFamily="34" charset="-122"/>
                <a:ea typeface="思源黑体" panose="020B0500000000000000" pitchFamily="34" charset="-122"/>
              </a:rPr>
              <a:t>24小时</a:t>
            </a:r>
            <a:r>
              <a:rPr lang="zh-CN" altLang="zh-CN" sz="2000" dirty="0">
                <a:latin typeface="思源黑体" panose="020B0500000000000000" pitchFamily="34" charset="-122"/>
                <a:ea typeface="思源黑体" panose="020B0500000000000000" pitchFamily="34" charset="-122"/>
              </a:rPr>
              <a:t>内向社保申报备案，并应当在</a:t>
            </a:r>
            <a:r>
              <a:rPr lang="zh-CN" altLang="zh-CN" sz="2000" dirty="0">
                <a:solidFill>
                  <a:srgbClr val="C00000"/>
                </a:solidFill>
                <a:latin typeface="思源黑体" panose="020B0500000000000000" pitchFamily="34" charset="-122"/>
                <a:ea typeface="思源黑体" panose="020B0500000000000000" pitchFamily="34" charset="-122"/>
              </a:rPr>
              <a:t>30日内</a:t>
            </a:r>
            <a:r>
              <a:rPr lang="zh-CN" altLang="zh-CN" sz="2000" dirty="0">
                <a:latin typeface="思源黑体" panose="020B0500000000000000" pitchFamily="34" charset="-122"/>
                <a:ea typeface="思源黑体" panose="020B0500000000000000" pitchFamily="34" charset="-122"/>
              </a:rPr>
              <a:t>，向劳动保障行政部门提出工伤认定申请，领取《工伤认定申请表》并按要求</a:t>
            </a:r>
            <a:r>
              <a:rPr lang="zh-CN" altLang="zh-CN" sz="2000" dirty="0" smtClean="0">
                <a:latin typeface="思源黑体" panose="020B0500000000000000" pitchFamily="34" charset="-122"/>
                <a:ea typeface="思源黑体" panose="020B0500000000000000" pitchFamily="34" charset="-122"/>
              </a:rPr>
              <a:t>填写</a:t>
            </a:r>
            <a:endParaRPr lang="en-US" altLang="zh-CN" sz="2000" dirty="0" smtClean="0">
              <a:latin typeface="思源黑体" panose="020B0500000000000000" pitchFamily="34" charset="-122"/>
              <a:ea typeface="思源黑体" panose="020B0500000000000000" pitchFamily="34" charset="-122"/>
            </a:endParaRPr>
          </a:p>
          <a:p>
            <a:pPr>
              <a:lnSpc>
                <a:spcPct val="250000"/>
              </a:lnSpc>
            </a:pPr>
            <a:r>
              <a:rPr lang="zh-CN" altLang="zh-CN" sz="2000" dirty="0">
                <a:latin typeface="思源黑体" panose="020B0500000000000000" pitchFamily="34" charset="-122"/>
                <a:ea typeface="思源黑体" panose="020B0500000000000000" pitchFamily="34" charset="-122"/>
              </a:rPr>
              <a:t>单位未提出申请的，受伤职工或者其直系亲属、工会组织在事故伤害发生之日或被诊断、鉴定为职业病之日起</a:t>
            </a:r>
            <a:r>
              <a:rPr lang="zh-CN" altLang="zh-CN" sz="2000" dirty="0">
                <a:solidFill>
                  <a:srgbClr val="C00000"/>
                </a:solidFill>
                <a:latin typeface="思源黑体" panose="020B0500000000000000" pitchFamily="34" charset="-122"/>
                <a:ea typeface="思源黑体" panose="020B0500000000000000" pitchFamily="34" charset="-122"/>
              </a:rPr>
              <a:t>一年</a:t>
            </a:r>
            <a:r>
              <a:rPr lang="zh-CN" altLang="zh-CN" sz="2000" dirty="0">
                <a:latin typeface="思源黑体" panose="020B0500000000000000" pitchFamily="34" charset="-122"/>
                <a:ea typeface="思源黑体" panose="020B0500000000000000" pitchFamily="34" charset="-122"/>
              </a:rPr>
              <a:t>内，可直接向劳动保障行政部门提出认定</a:t>
            </a:r>
            <a:r>
              <a:rPr lang="zh-CN" altLang="zh-CN" sz="2000" dirty="0" smtClean="0">
                <a:latin typeface="思源黑体" panose="020B0500000000000000" pitchFamily="34" charset="-122"/>
                <a:ea typeface="思源黑体" panose="020B0500000000000000" pitchFamily="34" charset="-122"/>
              </a:rPr>
              <a:t>申请</a:t>
            </a:r>
            <a:endParaRPr lang="zh-CN" altLang="zh-CN" sz="2000" dirty="0">
              <a:latin typeface="思源黑体" panose="020B0500000000000000" pitchFamily="34" charset="-122"/>
              <a:ea typeface="思源黑体" panose="020B0500000000000000" pitchFamily="34" charset="-122"/>
            </a:endParaRPr>
          </a:p>
          <a:p>
            <a:pPr>
              <a:lnSpc>
                <a:spcPct val="250000"/>
              </a:lnSpc>
            </a:pPr>
            <a:endParaRPr lang="zh-CN" altLang="zh-CN" sz="1800" dirty="0">
              <a:latin typeface="思源黑体" panose="020B0500000000000000" pitchFamily="34" charset="-122"/>
              <a:ea typeface="思源黑体" panose="020B0500000000000000"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1" name="Rectangle 2"/>
          <p:cNvSpPr txBox="1">
            <a:spLocks noChangeArrowheads="1"/>
          </p:cNvSpPr>
          <p:nvPr/>
        </p:nvSpPr>
        <p:spPr bwMode="auto">
          <a:xfrm>
            <a:off x="539583" y="306056"/>
            <a:ext cx="69850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3200" dirty="0">
                <a:latin typeface="思源黑体" panose="020B0500000000000000" pitchFamily="34" charset="-122"/>
                <a:ea typeface="思源黑体" panose="020B0500000000000000" pitchFamily="34" charset="-122"/>
              </a:rPr>
              <a:t>申请工伤认定应当提交的材料</a:t>
            </a:r>
          </a:p>
        </p:txBody>
      </p:sp>
      <p:sp>
        <p:nvSpPr>
          <p:cNvPr id="23562" name="Rectangle 3"/>
          <p:cNvSpPr>
            <a:spLocks noGrp="1" noChangeArrowheads="1"/>
          </p:cNvSpPr>
          <p:nvPr/>
        </p:nvSpPr>
        <p:spPr bwMode="auto">
          <a:xfrm>
            <a:off x="3494255" y="1293146"/>
            <a:ext cx="6836861" cy="447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3050" indent="-273050">
              <a:spcBef>
                <a:spcPct val="20000"/>
              </a:spcBef>
              <a:buChar char="•"/>
              <a:defRPr sz="24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0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6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16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16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16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1600">
                <a:solidFill>
                  <a:schemeClr val="tx1"/>
                </a:solidFill>
                <a:latin typeface="Arial" panose="020B0604020202020204" pitchFamily="34" charset="0"/>
                <a:ea typeface="宋体" panose="02010600030101010101" pitchFamily="2" charset="-122"/>
              </a:defRPr>
            </a:lvl9pPr>
          </a:lstStyle>
          <a:p>
            <a:pPr>
              <a:lnSpc>
                <a:spcPct val="150000"/>
              </a:lnSpc>
              <a:buFontTx/>
              <a:buNone/>
            </a:pPr>
            <a:r>
              <a:rPr lang="zh-CN" altLang="en-US" sz="2000" dirty="0">
                <a:latin typeface="思源黑体" panose="020B0500000000000000" pitchFamily="34" charset="-122"/>
                <a:ea typeface="思源黑体" panose="020B0500000000000000" pitchFamily="34" charset="-122"/>
              </a:rPr>
              <a:t>1）《工伤认定申请表》  </a:t>
            </a:r>
            <a:r>
              <a:rPr lang="zh-CN" altLang="en-US" sz="2000" u="sng" dirty="0">
                <a:latin typeface="思源黑体" panose="020B0500000000000000" pitchFamily="34" charset="-122"/>
                <a:ea typeface="思源黑体" panose="020B0500000000000000" pitchFamily="34" charset="-122"/>
              </a:rPr>
              <a:t>（原件）</a:t>
            </a:r>
          </a:p>
          <a:p>
            <a:pPr>
              <a:lnSpc>
                <a:spcPct val="150000"/>
              </a:lnSpc>
              <a:buFontTx/>
              <a:buNone/>
            </a:pPr>
            <a:r>
              <a:rPr lang="zh-CN" altLang="en-US" sz="2000" dirty="0">
                <a:latin typeface="思源黑体" panose="020B0500000000000000" pitchFamily="34" charset="-122"/>
                <a:ea typeface="思源黑体" panose="020B0500000000000000" pitchFamily="34" charset="-122"/>
              </a:rPr>
              <a:t>2）经办人工作证复印件  </a:t>
            </a:r>
            <a:r>
              <a:rPr lang="zh-CN" altLang="en-US" sz="2000" u="sng" dirty="0">
                <a:latin typeface="思源黑体" panose="020B0500000000000000" pitchFamily="34" charset="-122"/>
                <a:ea typeface="思源黑体" panose="020B0500000000000000" pitchFamily="34" charset="-122"/>
              </a:rPr>
              <a:t>（有单位公章，此项不需要）</a:t>
            </a:r>
          </a:p>
          <a:p>
            <a:pPr>
              <a:lnSpc>
                <a:spcPct val="150000"/>
              </a:lnSpc>
              <a:buFontTx/>
              <a:buNone/>
            </a:pPr>
            <a:r>
              <a:rPr lang="zh-CN" altLang="en-US" sz="2000" dirty="0">
                <a:latin typeface="思源黑体" panose="020B0500000000000000" pitchFamily="34" charset="-122"/>
                <a:ea typeface="思源黑体" panose="020B0500000000000000" pitchFamily="34" charset="-122"/>
              </a:rPr>
              <a:t>3）证人证言：两个人以上   </a:t>
            </a:r>
            <a:r>
              <a:rPr lang="zh-CN" altLang="en-US" sz="2000" u="sng" dirty="0">
                <a:latin typeface="思源黑体" panose="020B0500000000000000" pitchFamily="34" charset="-122"/>
                <a:ea typeface="思源黑体" panose="020B0500000000000000" pitchFamily="34" charset="-122"/>
              </a:rPr>
              <a:t>（证人签字，按手印）</a:t>
            </a:r>
          </a:p>
          <a:p>
            <a:pPr>
              <a:lnSpc>
                <a:spcPct val="150000"/>
              </a:lnSpc>
              <a:buFontTx/>
              <a:buNone/>
            </a:pPr>
            <a:r>
              <a:rPr lang="zh-CN" altLang="en-US" sz="2000" dirty="0">
                <a:latin typeface="思源黑体" panose="020B0500000000000000" pitchFamily="34" charset="-122"/>
                <a:ea typeface="思源黑体" panose="020B0500000000000000" pitchFamily="34" charset="-122"/>
              </a:rPr>
              <a:t>4）事故见证人身份证复印件</a:t>
            </a:r>
          </a:p>
          <a:p>
            <a:pPr>
              <a:lnSpc>
                <a:spcPct val="150000"/>
              </a:lnSpc>
              <a:buFontTx/>
              <a:buNone/>
            </a:pPr>
            <a:r>
              <a:rPr lang="zh-CN" altLang="en-US" sz="2000" dirty="0">
                <a:latin typeface="思源黑体" panose="020B0500000000000000" pitchFamily="34" charset="-122"/>
                <a:ea typeface="思源黑体" panose="020B0500000000000000" pitchFamily="34" charset="-122"/>
              </a:rPr>
              <a:t>5）事故见证人工作证复印件</a:t>
            </a:r>
          </a:p>
          <a:p>
            <a:pPr>
              <a:lnSpc>
                <a:spcPct val="150000"/>
              </a:lnSpc>
              <a:buFontTx/>
              <a:buNone/>
            </a:pPr>
            <a:r>
              <a:rPr lang="zh-CN" altLang="en-US" sz="2000" dirty="0">
                <a:latin typeface="思源黑体" panose="020B0500000000000000" pitchFamily="34" charset="-122"/>
                <a:ea typeface="思源黑体" panose="020B0500000000000000" pitchFamily="34" charset="-122"/>
              </a:rPr>
              <a:t>6）受伤员工本人身份证复印件   </a:t>
            </a:r>
            <a:r>
              <a:rPr lang="zh-CN" altLang="en-US" sz="2000" u="sng" dirty="0">
                <a:latin typeface="思源黑体" panose="020B0500000000000000" pitchFamily="34" charset="-122"/>
                <a:ea typeface="思源黑体" panose="020B0500000000000000" pitchFamily="34" charset="-122"/>
              </a:rPr>
              <a:t>（原件备用</a:t>
            </a:r>
            <a:r>
              <a:rPr lang="zh-CN" altLang="en-US" sz="2000" u="sng" dirty="0" smtClean="0">
                <a:latin typeface="思源黑体" panose="020B0500000000000000" pitchFamily="34" charset="-122"/>
                <a:ea typeface="思源黑体" panose="020B0500000000000000" pitchFamily="34" charset="-122"/>
              </a:rPr>
              <a:t>）</a:t>
            </a:r>
            <a:endParaRPr lang="en-US" altLang="zh-CN" sz="2000" u="sng" dirty="0" smtClean="0">
              <a:latin typeface="思源黑体" panose="020B0500000000000000" pitchFamily="34" charset="-122"/>
              <a:ea typeface="思源黑体" panose="020B0500000000000000" pitchFamily="34" charset="-122"/>
            </a:endParaRPr>
          </a:p>
          <a:p>
            <a:pPr>
              <a:lnSpc>
                <a:spcPct val="150000"/>
              </a:lnSpc>
              <a:buFontTx/>
              <a:buNone/>
            </a:pPr>
            <a:r>
              <a:rPr lang="zh-CN" altLang="en-US" sz="2000" dirty="0">
                <a:latin typeface="思源黑体" panose="020B0500000000000000" pitchFamily="34" charset="-122"/>
                <a:ea typeface="思源黑体" panose="020B0500000000000000" pitchFamily="34" charset="-122"/>
              </a:rPr>
              <a:t>7）受伤员工本人工作证复印件  </a:t>
            </a:r>
          </a:p>
          <a:p>
            <a:pPr>
              <a:lnSpc>
                <a:spcPct val="150000"/>
              </a:lnSpc>
              <a:buFontTx/>
              <a:buNone/>
            </a:pPr>
            <a:r>
              <a:rPr lang="zh-CN" altLang="en-US" sz="2000" dirty="0">
                <a:latin typeface="思源黑体" panose="020B0500000000000000" pitchFamily="34" charset="-122"/>
                <a:ea typeface="思源黑体" panose="020B0500000000000000" pitchFamily="34" charset="-122"/>
              </a:rPr>
              <a:t>8）受伤员工</a:t>
            </a:r>
            <a:r>
              <a:rPr lang="zh-CN" altLang="en-US" sz="2000" u="sng" dirty="0">
                <a:latin typeface="思源黑体" panose="020B0500000000000000" pitchFamily="34" charset="-122"/>
                <a:ea typeface="思源黑体" panose="020B0500000000000000" pitchFamily="34" charset="-122"/>
              </a:rPr>
              <a:t>当月考勤记录复印件</a:t>
            </a:r>
            <a:r>
              <a:rPr lang="zh-CN" altLang="en-US" sz="2000" dirty="0">
                <a:latin typeface="思源黑体" panose="020B0500000000000000" pitchFamily="34" charset="-122"/>
                <a:ea typeface="思源黑体" panose="020B0500000000000000" pitchFamily="34" charset="-122"/>
              </a:rPr>
              <a:t> </a:t>
            </a:r>
          </a:p>
          <a:p>
            <a:pPr>
              <a:lnSpc>
                <a:spcPct val="150000"/>
              </a:lnSpc>
              <a:buFontTx/>
              <a:buNone/>
            </a:pPr>
            <a:r>
              <a:rPr lang="zh-CN" altLang="en-US" sz="2000" dirty="0">
                <a:latin typeface="思源黑体" panose="020B0500000000000000" pitchFamily="34" charset="-122"/>
                <a:ea typeface="思源黑体" panose="020B0500000000000000" pitchFamily="34" charset="-122"/>
              </a:rPr>
              <a:t>9）受伤员工</a:t>
            </a:r>
            <a:r>
              <a:rPr lang="zh-CN" altLang="en-US" sz="2000" u="sng" dirty="0">
                <a:latin typeface="思源黑体" panose="020B0500000000000000" pitchFamily="34" charset="-122"/>
                <a:ea typeface="思源黑体" panose="020B0500000000000000" pitchFamily="34" charset="-122"/>
              </a:rPr>
              <a:t>首次医疗资料或首次病历本首页</a:t>
            </a:r>
            <a:r>
              <a:rPr lang="zh-CN" altLang="en-US" sz="2000" dirty="0">
                <a:latin typeface="思源黑体" panose="020B0500000000000000" pitchFamily="34" charset="-122"/>
                <a:ea typeface="思源黑体" panose="020B0500000000000000" pitchFamily="34" charset="-122"/>
              </a:rPr>
              <a:t>复印件   </a:t>
            </a:r>
          </a:p>
          <a:p>
            <a:pPr>
              <a:lnSpc>
                <a:spcPct val="150000"/>
              </a:lnSpc>
              <a:buFontTx/>
              <a:buNone/>
            </a:pPr>
            <a:r>
              <a:rPr lang="zh-CN" altLang="en-US" sz="2000" dirty="0">
                <a:latin typeface="思源黑体" panose="020B0500000000000000" pitchFamily="34" charset="-122"/>
                <a:ea typeface="思源黑体" panose="020B0500000000000000" pitchFamily="34" charset="-122"/>
              </a:rPr>
              <a:t>10）受伤员工</a:t>
            </a:r>
            <a:r>
              <a:rPr lang="zh-CN" altLang="en-US" sz="2000" u="sng" dirty="0">
                <a:latin typeface="思源黑体" panose="020B0500000000000000" pitchFamily="34" charset="-122"/>
                <a:ea typeface="思源黑体" panose="020B0500000000000000" pitchFamily="34" charset="-122"/>
              </a:rPr>
              <a:t>医疗诊断证明或出院证明</a:t>
            </a:r>
            <a:r>
              <a:rPr lang="zh-CN" altLang="en-US" sz="2000" dirty="0">
                <a:latin typeface="思源黑体" panose="020B0500000000000000" pitchFamily="34" charset="-122"/>
                <a:ea typeface="思源黑体" panose="020B0500000000000000" pitchFamily="34" charset="-122"/>
              </a:rPr>
              <a:t>复印件</a:t>
            </a:r>
          </a:p>
          <a:p>
            <a:pPr>
              <a:lnSpc>
                <a:spcPct val="150000"/>
              </a:lnSpc>
              <a:buFontTx/>
              <a:buNone/>
            </a:pPr>
            <a:endParaRPr lang="zh-CN" altLang="en-US" sz="2000" dirty="0">
              <a:latin typeface="思源黑体" panose="020B0500000000000000" pitchFamily="34" charset="-122"/>
              <a:ea typeface="思源黑体" panose="020B0500000000000000" pitchFamily="34" charset="-122"/>
            </a:endParaRPr>
          </a:p>
          <a:p>
            <a:pPr>
              <a:lnSpc>
                <a:spcPct val="150000"/>
              </a:lnSpc>
              <a:buFontTx/>
              <a:buNone/>
            </a:pPr>
            <a:endParaRPr lang="zh-CN" altLang="en-US" sz="2000" u="sng" dirty="0">
              <a:latin typeface="思源黑体" panose="020B0500000000000000" pitchFamily="34" charset="-122"/>
              <a:ea typeface="思源黑体" panose="020B0500000000000000"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10"/>
          <p:cNvSpPr>
            <a:spLocks noGrp="1" noChangeArrowheads="1"/>
          </p:cNvSpPr>
          <p:nvPr>
            <p:ph type="title"/>
          </p:nvPr>
        </p:nvSpPr>
        <p:spPr>
          <a:xfrm>
            <a:off x="1919006" y="213032"/>
            <a:ext cx="8229600" cy="792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zh-CN" altLang="en-US" dirty="0">
                <a:ea typeface="思源黑体" panose="020B0500000000000000" pitchFamily="34" charset="-122"/>
              </a:rPr>
              <a:t>工伤处理</a:t>
            </a:r>
          </a:p>
        </p:txBody>
      </p:sp>
      <p:sp>
        <p:nvSpPr>
          <p:cNvPr id="25609" name="Rectangle 2"/>
          <p:cNvSpPr txBox="1">
            <a:spLocks noChangeArrowheads="1"/>
          </p:cNvSpPr>
          <p:nvPr/>
        </p:nvSpPr>
        <p:spPr bwMode="auto">
          <a:xfrm>
            <a:off x="1119158" y="1853105"/>
            <a:ext cx="69850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2800" dirty="0">
                <a:latin typeface="思源黑体" panose="020B0500000000000000" pitchFamily="34" charset="-122"/>
                <a:ea typeface="思源黑体" panose="020B0500000000000000" pitchFamily="34" charset="-122"/>
              </a:rPr>
              <a:t>劳动能力鉴定</a:t>
            </a:r>
          </a:p>
        </p:txBody>
      </p:sp>
      <p:sp>
        <p:nvSpPr>
          <p:cNvPr id="25610" name="Rectangle 10"/>
          <p:cNvSpPr>
            <a:spLocks noChangeArrowheads="1"/>
          </p:cNvSpPr>
          <p:nvPr/>
        </p:nvSpPr>
        <p:spPr bwMode="auto">
          <a:xfrm>
            <a:off x="1119158" y="2799779"/>
            <a:ext cx="8504238" cy="532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zh-CN" altLang="en-US" sz="2000" dirty="0" smtClean="0">
                <a:solidFill>
                  <a:srgbClr val="FF0000"/>
                </a:solidFill>
                <a:latin typeface="思源黑体" panose="020B0500000000000000" pitchFamily="34" charset="-122"/>
                <a:ea typeface="思源黑体" panose="020B0500000000000000" pitchFamily="34" charset="-122"/>
              </a:rPr>
              <a:t>劳动</a:t>
            </a:r>
            <a:r>
              <a:rPr lang="zh-CN" altLang="en-US" sz="2000" dirty="0">
                <a:solidFill>
                  <a:srgbClr val="FF0000"/>
                </a:solidFill>
                <a:latin typeface="思源黑体" panose="020B0500000000000000" pitchFamily="34" charset="-122"/>
                <a:ea typeface="思源黑体" panose="020B0500000000000000" pitchFamily="34" charset="-122"/>
              </a:rPr>
              <a:t>能力鉴定：</a:t>
            </a:r>
            <a:r>
              <a:rPr lang="zh-CN" altLang="en-US" sz="2000" dirty="0">
                <a:latin typeface="思源黑体" panose="020B0500000000000000" pitchFamily="34" charset="-122"/>
                <a:ea typeface="思源黑体" panose="020B0500000000000000" pitchFamily="34" charset="-122"/>
              </a:rPr>
              <a:t>是指劳动功能障碍程度和生活自理障碍程度的等级鉴定</a:t>
            </a:r>
          </a:p>
        </p:txBody>
      </p:sp>
      <p:sp>
        <p:nvSpPr>
          <p:cNvPr id="25611" name="Rectangle 11"/>
          <p:cNvSpPr>
            <a:spLocks noChangeArrowheads="1"/>
          </p:cNvSpPr>
          <p:nvPr/>
        </p:nvSpPr>
        <p:spPr bwMode="auto">
          <a:xfrm>
            <a:off x="1088981" y="3564364"/>
            <a:ext cx="9855229"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250000"/>
              </a:lnSpc>
            </a:pPr>
            <a:r>
              <a:rPr lang="zh-CN" altLang="en-US" sz="2000" dirty="0" smtClean="0">
                <a:solidFill>
                  <a:srgbClr val="FF0000"/>
                </a:solidFill>
                <a:latin typeface="思源黑体" panose="020B0500000000000000" pitchFamily="34" charset="-122"/>
                <a:ea typeface="思源黑体" panose="020B0500000000000000" pitchFamily="34" charset="-122"/>
              </a:rPr>
              <a:t>劳动</a:t>
            </a:r>
            <a:r>
              <a:rPr lang="zh-CN" altLang="en-US" sz="2000" dirty="0">
                <a:solidFill>
                  <a:srgbClr val="FF0000"/>
                </a:solidFill>
                <a:latin typeface="思源黑体" panose="020B0500000000000000" pitchFamily="34" charset="-122"/>
                <a:ea typeface="思源黑体" panose="020B0500000000000000" pitchFamily="34" charset="-122"/>
              </a:rPr>
              <a:t>功能障碍等级鉴定：</a:t>
            </a:r>
            <a:r>
              <a:rPr lang="zh-CN" altLang="en-US" sz="2000" dirty="0">
                <a:latin typeface="思源黑体" panose="020B0500000000000000" pitchFamily="34" charset="-122"/>
                <a:ea typeface="思源黑体" panose="020B0500000000000000" pitchFamily="34" charset="-122"/>
              </a:rPr>
              <a:t>是确定受害职工因工伤致使其劳动能力下降的程度。按照规定，劳动功能障碍的等级分为十个伤残等级。最重的为一级，最轻的为十级</a:t>
            </a:r>
          </a:p>
          <a:p>
            <a:pPr>
              <a:lnSpc>
                <a:spcPct val="250000"/>
              </a:lnSpc>
            </a:pPr>
            <a:endParaRPr lang="zh-CN" altLang="en-US" sz="2000" dirty="0">
              <a:latin typeface="思源黑体" panose="020B0500000000000000" pitchFamily="34" charset="-122"/>
              <a:ea typeface="思源黑体" panose="020B0500000000000000" pitchFamily="34" charset="-122"/>
            </a:endParaRPr>
          </a:p>
        </p:txBody>
      </p:sp>
      <p:grpSp>
        <p:nvGrpSpPr>
          <p:cNvPr id="11" name="Group 4"/>
          <p:cNvGrpSpPr/>
          <p:nvPr/>
        </p:nvGrpSpPr>
        <p:grpSpPr bwMode="auto">
          <a:xfrm>
            <a:off x="1119158" y="1010764"/>
            <a:ext cx="4897438" cy="792163"/>
            <a:chOff x="0" y="0"/>
            <a:chExt cx="2976" cy="432"/>
          </a:xfrm>
        </p:grpSpPr>
        <p:sp>
          <p:nvSpPr>
            <p:cNvPr id="12" name="AutoShape 5"/>
            <p:cNvSpPr>
              <a:spLocks noChangeArrowheads="1"/>
            </p:cNvSpPr>
            <p:nvPr/>
          </p:nvSpPr>
          <p:spPr bwMode="auto">
            <a:xfrm>
              <a:off x="240" y="75"/>
              <a:ext cx="2736" cy="288"/>
            </a:xfrm>
            <a:prstGeom prst="roundRect">
              <a:avLst>
                <a:gd name="adj" fmla="val 16667"/>
              </a:avLst>
            </a:prstGeom>
            <a:solidFill>
              <a:schemeClr val="tx2">
                <a:lumMod val="60000"/>
                <a:lumOff val="40000"/>
              </a:schemeClr>
            </a:solidFill>
            <a:ln w="12700" cap="flat" cmpd="sng">
              <a:solidFill>
                <a:schemeClr val="bg1"/>
              </a:solidFill>
              <a:round/>
            </a:ln>
            <a:effectLst>
              <a:outerShdw dist="99190" dir="2388334" algn="ctr" rotWithShape="0">
                <a:srgbClr val="333333">
                  <a:alpha val="50000"/>
                </a:srgbClr>
              </a:outerShdw>
            </a:effectLst>
          </p:spPr>
          <p:txBody>
            <a:bodyPr wrap="none" anchor="ctr"/>
            <a:lstStyle/>
            <a:p>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13" name="AutoShape 6"/>
            <p:cNvSpPr>
              <a:spLocks noChangeArrowheads="1"/>
            </p:cNvSpPr>
            <p:nvPr/>
          </p:nvSpPr>
          <p:spPr bwMode="auto">
            <a:xfrm>
              <a:off x="0" y="0"/>
              <a:ext cx="432" cy="432"/>
            </a:xfrm>
            <a:prstGeom prst="diamond">
              <a:avLst/>
            </a:prstGeom>
            <a:solidFill>
              <a:schemeClr val="tx2">
                <a:lumMod val="60000"/>
                <a:lumOff val="40000"/>
              </a:schemeClr>
            </a:solidFill>
            <a:ln w="25400" cap="flat" cmpd="sng">
              <a:solidFill>
                <a:schemeClr val="bg1"/>
              </a:solidFill>
              <a:miter lim="800000"/>
            </a:ln>
            <a:effectLst>
              <a:outerShdw dist="63500" dir="2212194" algn="ctr" rotWithShape="0">
                <a:srgbClr val="333333">
                  <a:alpha val="50000"/>
                </a:srgbClr>
              </a:outerShdw>
            </a:effectLst>
          </p:spPr>
          <p:txBody>
            <a:bodyPr wrap="none" anchor="ctr"/>
            <a:lstStyle/>
            <a:p>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14" name="Text Box 7"/>
            <p:cNvSpPr txBox="1">
              <a:spLocks noChangeArrowheads="1"/>
            </p:cNvSpPr>
            <p:nvPr/>
          </p:nvSpPr>
          <p:spPr bwMode="auto">
            <a:xfrm>
              <a:off x="432" y="80"/>
              <a:ext cx="2160"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800" dirty="0" smtClean="0">
                  <a:solidFill>
                    <a:schemeClr val="bg1"/>
                  </a:solidFill>
                  <a:latin typeface="思源黑体" panose="020B0500000000000000" pitchFamily="34" charset="-122"/>
                  <a:ea typeface="思源黑体" panose="020B0500000000000000" pitchFamily="34" charset="-122"/>
                </a:rPr>
                <a:t>劳动能力鉴定</a:t>
              </a:r>
              <a:endParaRPr lang="zh-CN" altLang="en-US" sz="2800" dirty="0">
                <a:solidFill>
                  <a:schemeClr val="bg1"/>
                </a:solidFill>
                <a:latin typeface="思源黑体" panose="020B0500000000000000" pitchFamily="34" charset="-122"/>
                <a:ea typeface="思源黑体" panose="020B0500000000000000" pitchFamily="34" charset="-122"/>
              </a:endParaRPr>
            </a:p>
          </p:txBody>
        </p:sp>
        <p:sp>
          <p:nvSpPr>
            <p:cNvPr id="15" name="Text Box 8"/>
            <p:cNvSpPr txBox="1">
              <a:spLocks noChangeArrowheads="1"/>
            </p:cNvSpPr>
            <p:nvPr/>
          </p:nvSpPr>
          <p:spPr bwMode="auto">
            <a:xfrm>
              <a:off x="100" y="62"/>
              <a:ext cx="28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a:r>
                <a:rPr lang="en-US" altLang="zh-CN" sz="2400" dirty="0" smtClean="0">
                  <a:solidFill>
                    <a:schemeClr val="bg1"/>
                  </a:solidFill>
                  <a:latin typeface="思源黑体" panose="020B0500000000000000" pitchFamily="34" charset="-122"/>
                  <a:ea typeface="思源黑体" panose="020B0500000000000000" pitchFamily="34" charset="-122"/>
                </a:rPr>
                <a:t>2</a:t>
              </a:r>
              <a:endParaRPr lang="en-US" altLang="zh-CN" sz="2400" dirty="0">
                <a:solidFill>
                  <a:schemeClr val="bg1"/>
                </a:solidFill>
                <a:latin typeface="思源黑体" panose="020B0500000000000000" pitchFamily="34" charset="-122"/>
                <a:ea typeface="思源黑体" panose="020B0500000000000000" pitchFamily="34" charset="-122"/>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Rectangle 2"/>
          <p:cNvSpPr txBox="1">
            <a:spLocks noChangeArrowheads="1"/>
          </p:cNvSpPr>
          <p:nvPr/>
        </p:nvSpPr>
        <p:spPr bwMode="auto">
          <a:xfrm>
            <a:off x="812299" y="546686"/>
            <a:ext cx="69850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200" dirty="0">
                <a:latin typeface="思源黑体" panose="020B0500000000000000" pitchFamily="34" charset="-122"/>
                <a:ea typeface="思源黑体" panose="020B0500000000000000" pitchFamily="34" charset="-122"/>
              </a:rPr>
              <a:t>劳动能力鉴定申请所需材料</a:t>
            </a:r>
          </a:p>
        </p:txBody>
      </p:sp>
      <p:sp>
        <p:nvSpPr>
          <p:cNvPr id="26634" name="Rectangle 10"/>
          <p:cNvSpPr>
            <a:spLocks noChangeArrowheads="1"/>
          </p:cNvSpPr>
          <p:nvPr/>
        </p:nvSpPr>
        <p:spPr bwMode="auto">
          <a:xfrm>
            <a:off x="2747630" y="1875424"/>
            <a:ext cx="8135937"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300000"/>
              </a:lnSpc>
            </a:pPr>
            <a:r>
              <a:rPr lang="zh-CN" altLang="zh-CN" sz="2000" dirty="0">
                <a:latin typeface="思源黑体" panose="020B0500000000000000" pitchFamily="34" charset="-122"/>
                <a:ea typeface="思源黑体" panose="020B0500000000000000" pitchFamily="34" charset="-122"/>
              </a:rPr>
              <a:t>（1）劳动能力鉴定申请书</a:t>
            </a:r>
          </a:p>
          <a:p>
            <a:pPr>
              <a:lnSpc>
                <a:spcPct val="300000"/>
              </a:lnSpc>
            </a:pPr>
            <a:r>
              <a:rPr lang="zh-CN" altLang="zh-CN" sz="2000" dirty="0">
                <a:latin typeface="思源黑体" panose="020B0500000000000000" pitchFamily="34" charset="-122"/>
                <a:ea typeface="思源黑体" panose="020B0500000000000000" pitchFamily="34" charset="-122"/>
              </a:rPr>
              <a:t>（2）劳动行政部门作出的工伤认定通知书</a:t>
            </a:r>
          </a:p>
          <a:p>
            <a:pPr>
              <a:lnSpc>
                <a:spcPct val="300000"/>
              </a:lnSpc>
            </a:pPr>
            <a:r>
              <a:rPr lang="zh-CN" altLang="zh-CN" sz="2000" dirty="0">
                <a:latin typeface="思源黑体" panose="020B0500000000000000" pitchFamily="34" charset="-122"/>
                <a:ea typeface="思源黑体" panose="020B0500000000000000" pitchFamily="34" charset="-122"/>
              </a:rPr>
              <a:t>（3）伤病劳动者的身份证（复印件）、照片</a:t>
            </a:r>
          </a:p>
          <a:p>
            <a:pPr>
              <a:lnSpc>
                <a:spcPct val="300000"/>
              </a:lnSpc>
            </a:pPr>
            <a:r>
              <a:rPr lang="zh-CN" altLang="zh-CN" sz="2000" dirty="0">
                <a:latin typeface="思源黑体" panose="020B0500000000000000" pitchFamily="34" charset="-122"/>
                <a:ea typeface="思源黑体" panose="020B0500000000000000" pitchFamily="34" charset="-122"/>
              </a:rPr>
              <a:t>（4）伤病职工完整连续的原始病历、诊断证明、理化检验报告等材料</a:t>
            </a:r>
          </a:p>
          <a:p>
            <a:pPr>
              <a:lnSpc>
                <a:spcPct val="300000"/>
              </a:lnSpc>
            </a:pPr>
            <a:r>
              <a:rPr lang="zh-CN" altLang="zh-CN" sz="2000" dirty="0">
                <a:latin typeface="思源黑体" panose="020B0500000000000000" pitchFamily="34" charset="-122"/>
                <a:ea typeface="思源黑体" panose="020B0500000000000000" pitchFamily="34" charset="-122"/>
              </a:rPr>
              <a:t>（5）劳动能力鉴定机构需要的其他材料</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smtClean="0">
                <a:ea typeface="思源黑体" panose="020B0500000000000000" pitchFamily="34" charset="-122"/>
              </a:rPr>
              <a:t>工伤保险待遇</a:t>
            </a:r>
            <a:br>
              <a:rPr lang="zh-CN" altLang="en-US" dirty="0" smtClean="0">
                <a:ea typeface="思源黑体" panose="020B0500000000000000" pitchFamily="34" charset="-122"/>
              </a:rPr>
            </a:br>
            <a:endParaRPr lang="zh-CN" altLang="en-US" dirty="0">
              <a:ea typeface="思源黑体" panose="020B0500000000000000"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0"/>
          <p:cNvSpPr>
            <a:spLocks noGrp="1" noChangeArrowheads="1"/>
          </p:cNvSpPr>
          <p:nvPr>
            <p:ph type="title"/>
          </p:nvPr>
        </p:nvSpPr>
        <p:spPr>
          <a:xfrm>
            <a:off x="2067927" y="288952"/>
            <a:ext cx="8229600" cy="79057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zh-CN" altLang="en-US" dirty="0">
                <a:ea typeface="思源黑体" panose="020B0500000000000000" pitchFamily="34" charset="-122"/>
              </a:rPr>
              <a:t>工伤保险待遇</a:t>
            </a:r>
          </a:p>
        </p:txBody>
      </p:sp>
      <p:sp>
        <p:nvSpPr>
          <p:cNvPr id="27657" name="Rectangle 9"/>
          <p:cNvSpPr>
            <a:spLocks noGrp="1" noChangeArrowheads="1"/>
          </p:cNvSpPr>
          <p:nvPr>
            <p:ph idx="1"/>
          </p:nvPr>
        </p:nvSpPr>
        <p:spPr>
          <a:xfrm>
            <a:off x="4583501" y="2343295"/>
            <a:ext cx="5040312" cy="4392613"/>
          </a:xfrm>
          <a:noFill/>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nSpc>
                <a:spcPct val="300000"/>
              </a:lnSpc>
              <a:buFont typeface="Wingdings" panose="05000000000000000000" pitchFamily="2" charset="2"/>
              <a:buNone/>
            </a:pPr>
            <a:r>
              <a:rPr lang="en-US" altLang="zh-CN" sz="2400" dirty="0" smtClean="0">
                <a:ea typeface="思源黑体" panose="020B0500000000000000" pitchFamily="34" charset="-122"/>
              </a:rPr>
              <a:t> 1</a:t>
            </a:r>
            <a:r>
              <a:rPr lang="zh-CN" altLang="en-US" sz="2400" dirty="0">
                <a:ea typeface="思源黑体" panose="020B0500000000000000" pitchFamily="34" charset="-122"/>
              </a:rPr>
              <a:t>、工伤医疗待遇 </a:t>
            </a:r>
          </a:p>
          <a:p>
            <a:pPr>
              <a:lnSpc>
                <a:spcPct val="300000"/>
              </a:lnSpc>
              <a:buFontTx/>
              <a:buNone/>
            </a:pPr>
            <a:r>
              <a:rPr lang="en-US" altLang="zh-CN" sz="2400" dirty="0">
                <a:ea typeface="思源黑体" panose="020B0500000000000000" pitchFamily="34" charset="-122"/>
              </a:rPr>
              <a:t>  2</a:t>
            </a:r>
            <a:r>
              <a:rPr lang="zh-CN" altLang="en-US" sz="2400" dirty="0">
                <a:ea typeface="思源黑体" panose="020B0500000000000000" pitchFamily="34" charset="-122"/>
              </a:rPr>
              <a:t>、停工留薪期</a:t>
            </a:r>
            <a:r>
              <a:rPr lang="zh-CN" altLang="en-US" sz="2400" dirty="0" smtClean="0">
                <a:ea typeface="思源黑体" panose="020B0500000000000000" pitchFamily="34" charset="-122"/>
              </a:rPr>
              <a:t>待遇</a:t>
            </a:r>
            <a:endParaRPr lang="zh-CN" altLang="en-US" sz="2400" dirty="0">
              <a:ea typeface="思源黑体" panose="020B0500000000000000" pitchFamily="34" charset="-122"/>
            </a:endParaRPr>
          </a:p>
          <a:p>
            <a:pPr>
              <a:lnSpc>
                <a:spcPct val="300000"/>
              </a:lnSpc>
              <a:buFontTx/>
              <a:buNone/>
            </a:pPr>
            <a:r>
              <a:rPr lang="en-US" altLang="zh-CN" sz="2400" dirty="0">
                <a:ea typeface="思源黑体" panose="020B0500000000000000" pitchFamily="34" charset="-122"/>
              </a:rPr>
              <a:t>  3</a:t>
            </a:r>
            <a:r>
              <a:rPr lang="zh-CN" altLang="en-US" sz="2400" dirty="0">
                <a:ea typeface="思源黑体" panose="020B0500000000000000" pitchFamily="34" charset="-122"/>
              </a:rPr>
              <a:t>、伤残待遇 </a:t>
            </a:r>
          </a:p>
          <a:p>
            <a:pPr>
              <a:lnSpc>
                <a:spcPct val="300000"/>
              </a:lnSpc>
              <a:buFontTx/>
              <a:buNone/>
            </a:pPr>
            <a:r>
              <a:rPr lang="en-US" altLang="zh-CN" sz="2400" dirty="0">
                <a:ea typeface="思源黑体" panose="020B0500000000000000" pitchFamily="34" charset="-122"/>
              </a:rPr>
              <a:t>  </a:t>
            </a:r>
            <a:r>
              <a:rPr lang="zh-CN" altLang="en-US" sz="2400" dirty="0">
                <a:ea typeface="思源黑体" panose="020B0500000000000000" pitchFamily="34" charset="-122"/>
              </a:rPr>
              <a:t> </a:t>
            </a:r>
          </a:p>
        </p:txBody>
      </p:sp>
      <p:grpSp>
        <p:nvGrpSpPr>
          <p:cNvPr id="9" name="Group 4"/>
          <p:cNvGrpSpPr/>
          <p:nvPr/>
        </p:nvGrpSpPr>
        <p:grpSpPr bwMode="auto">
          <a:xfrm>
            <a:off x="1119158" y="1251395"/>
            <a:ext cx="4897438" cy="792163"/>
            <a:chOff x="0" y="0"/>
            <a:chExt cx="2976" cy="432"/>
          </a:xfrm>
        </p:grpSpPr>
        <p:sp>
          <p:nvSpPr>
            <p:cNvPr id="10" name="AutoShape 5"/>
            <p:cNvSpPr>
              <a:spLocks noChangeArrowheads="1"/>
            </p:cNvSpPr>
            <p:nvPr/>
          </p:nvSpPr>
          <p:spPr bwMode="auto">
            <a:xfrm>
              <a:off x="240" y="75"/>
              <a:ext cx="2736" cy="288"/>
            </a:xfrm>
            <a:prstGeom prst="roundRect">
              <a:avLst>
                <a:gd name="adj" fmla="val 16667"/>
              </a:avLst>
            </a:prstGeom>
            <a:solidFill>
              <a:schemeClr val="tx2">
                <a:lumMod val="60000"/>
                <a:lumOff val="40000"/>
              </a:schemeClr>
            </a:solidFill>
            <a:ln w="12700" cap="flat" cmpd="sng">
              <a:solidFill>
                <a:schemeClr val="bg1"/>
              </a:solidFill>
              <a:round/>
            </a:ln>
            <a:effectLst>
              <a:outerShdw dist="99190" dir="2388334" algn="ctr" rotWithShape="0">
                <a:srgbClr val="333333">
                  <a:alpha val="50000"/>
                </a:srgbClr>
              </a:outerShdw>
            </a:effectLst>
          </p:spPr>
          <p:txBody>
            <a:bodyPr wrap="none" anchor="ctr"/>
            <a:lstStyle/>
            <a:p>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11" name="AutoShape 6"/>
            <p:cNvSpPr>
              <a:spLocks noChangeArrowheads="1"/>
            </p:cNvSpPr>
            <p:nvPr/>
          </p:nvSpPr>
          <p:spPr bwMode="auto">
            <a:xfrm>
              <a:off x="0" y="0"/>
              <a:ext cx="432" cy="432"/>
            </a:xfrm>
            <a:prstGeom prst="diamond">
              <a:avLst/>
            </a:prstGeom>
            <a:solidFill>
              <a:schemeClr val="tx2">
                <a:lumMod val="60000"/>
                <a:lumOff val="40000"/>
              </a:schemeClr>
            </a:solidFill>
            <a:ln w="25400" cap="flat" cmpd="sng">
              <a:solidFill>
                <a:schemeClr val="bg1"/>
              </a:solidFill>
              <a:miter lim="800000"/>
            </a:ln>
            <a:effectLst>
              <a:outerShdw dist="63500" dir="2212194" algn="ctr" rotWithShape="0">
                <a:srgbClr val="333333">
                  <a:alpha val="50000"/>
                </a:srgbClr>
              </a:outerShdw>
            </a:effectLst>
          </p:spPr>
          <p:txBody>
            <a:bodyPr wrap="none" anchor="ctr"/>
            <a:lstStyle/>
            <a:p>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12" name="Text Box 7"/>
            <p:cNvSpPr txBox="1">
              <a:spLocks noChangeArrowheads="1"/>
            </p:cNvSpPr>
            <p:nvPr/>
          </p:nvSpPr>
          <p:spPr bwMode="auto">
            <a:xfrm>
              <a:off x="432" y="80"/>
              <a:ext cx="2160"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800" dirty="0" smtClean="0">
                  <a:solidFill>
                    <a:schemeClr val="bg1"/>
                  </a:solidFill>
                  <a:latin typeface="思源黑体" panose="020B0500000000000000" pitchFamily="34" charset="-122"/>
                  <a:ea typeface="思源黑体" panose="020B0500000000000000" pitchFamily="34" charset="-122"/>
                </a:rPr>
                <a:t>待遇项目</a:t>
              </a:r>
              <a:endParaRPr lang="zh-CN" altLang="en-US" sz="2800" dirty="0">
                <a:solidFill>
                  <a:schemeClr val="bg1"/>
                </a:solidFill>
                <a:latin typeface="思源黑体" panose="020B0500000000000000" pitchFamily="34" charset="-122"/>
                <a:ea typeface="思源黑体" panose="020B0500000000000000" pitchFamily="34" charset="-122"/>
              </a:endParaRPr>
            </a:p>
          </p:txBody>
        </p:sp>
        <p:sp>
          <p:nvSpPr>
            <p:cNvPr id="13" name="Text Box 8"/>
            <p:cNvSpPr txBox="1">
              <a:spLocks noChangeArrowheads="1"/>
            </p:cNvSpPr>
            <p:nvPr/>
          </p:nvSpPr>
          <p:spPr bwMode="auto">
            <a:xfrm>
              <a:off x="100" y="62"/>
              <a:ext cx="28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a:r>
                <a:rPr lang="en-US" altLang="zh-CN" sz="2400" dirty="0" smtClean="0">
                  <a:solidFill>
                    <a:schemeClr val="bg1"/>
                  </a:solidFill>
                  <a:latin typeface="思源黑体" panose="020B0500000000000000" pitchFamily="34" charset="-122"/>
                  <a:ea typeface="思源黑体" panose="020B0500000000000000" pitchFamily="34" charset="-122"/>
                </a:rPr>
                <a:t>1</a:t>
              </a:r>
              <a:endParaRPr lang="en-US" altLang="zh-CN" sz="2400" dirty="0">
                <a:solidFill>
                  <a:schemeClr val="bg1"/>
                </a:solidFill>
                <a:latin typeface="思源黑体" panose="020B0500000000000000" pitchFamily="34" charset="-122"/>
                <a:ea typeface="思源黑体" panose="020B05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7">
                                            <p:txEl>
                                              <p:pRg st="0" end="0"/>
                                            </p:txEl>
                                          </p:spTgt>
                                        </p:tgtEl>
                                        <p:attrNameLst>
                                          <p:attrName>style.visibility</p:attrName>
                                        </p:attrNameLst>
                                      </p:cBhvr>
                                      <p:to>
                                        <p:strVal val="visible"/>
                                      </p:to>
                                    </p:set>
                                    <p:anim calcmode="lin" valueType="num">
                                      <p:cBhvr additive="base">
                                        <p:cTn id="7" dur="500" fill="hold"/>
                                        <p:tgtEl>
                                          <p:spTgt spid="2765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27657">
                                            <p:txEl>
                                              <p:charRg st="35" end="37"/>
                                            </p:txEl>
                                          </p:spTgt>
                                        </p:tgtEl>
                                        <p:attrNameLst>
                                          <p:attrName>style.visibility</p:attrName>
                                        </p:attrNameLst>
                                      </p:cBhvr>
                                      <p:to>
                                        <p:strVal val="visible"/>
                                      </p:to>
                                    </p:set>
                                    <p:anim to="" calcmode="lin" valueType="num">
                                      <p:cBhvr>
                                        <p:cTn id="13" dur="1" fill="hold"/>
                                        <p:tgtEl>
                                          <p:spTgt spid="27657">
                                            <p:txEl>
                                              <p:charRg st="35" end="37"/>
                                            </p:txEl>
                                          </p:spTgt>
                                        </p:tgtEl>
                                      </p:cBhvr>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7657">
                                            <p:txEl>
                                              <p:charRg st="37" end="37"/>
                                            </p:txEl>
                                          </p:spTgt>
                                        </p:tgtEl>
                                        <p:attrNameLst>
                                          <p:attrName>style.visibility</p:attrName>
                                        </p:attrNameLst>
                                      </p:cBhvr>
                                      <p:to>
                                        <p:strVal val="visible"/>
                                      </p:to>
                                    </p:set>
                                    <p:animEffect transition="in" filter="checkerboard(across)">
                                      <p:cBhvr>
                                        <p:cTn id="18" dur="500"/>
                                        <p:tgtEl>
                                          <p:spTgt spid="27657">
                                            <p:txEl>
                                              <p:charRg st="37" end="3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0"/>
          <p:cNvSpPr>
            <a:spLocks noGrp="1" noChangeArrowheads="1"/>
          </p:cNvSpPr>
          <p:nvPr>
            <p:ph type="title"/>
          </p:nvPr>
        </p:nvSpPr>
        <p:spPr>
          <a:xfrm>
            <a:off x="1677988" y="284886"/>
            <a:ext cx="8229600" cy="792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zh-CN" altLang="en-US" dirty="0">
                <a:ea typeface="思源黑体" panose="020B0500000000000000" pitchFamily="34" charset="-122"/>
              </a:rPr>
              <a:t>工伤保险待遇</a:t>
            </a:r>
          </a:p>
        </p:txBody>
      </p:sp>
      <p:sp>
        <p:nvSpPr>
          <p:cNvPr id="28681" name="Rectangle 9"/>
          <p:cNvSpPr>
            <a:spLocks noGrp="1" noChangeArrowheads="1"/>
          </p:cNvSpPr>
          <p:nvPr>
            <p:ph idx="1"/>
          </p:nvPr>
        </p:nvSpPr>
        <p:spPr>
          <a:xfrm>
            <a:off x="1119158" y="2504051"/>
            <a:ext cx="9901768" cy="4114800"/>
          </a:xfrm>
          <a:noFill/>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300000"/>
              </a:lnSpc>
              <a:buFont typeface="Wingdings" panose="05000000000000000000" pitchFamily="2" charset="2"/>
              <a:buNone/>
            </a:pPr>
            <a:r>
              <a:rPr lang="zh-CN" altLang="en-US" sz="2000" dirty="0" smtClean="0">
                <a:ea typeface="思源黑体" panose="020B0500000000000000" pitchFamily="34" charset="-122"/>
              </a:rPr>
              <a:t>             职工</a:t>
            </a:r>
            <a:r>
              <a:rPr lang="zh-CN" altLang="en-US" sz="2000" dirty="0">
                <a:ea typeface="思源黑体" panose="020B0500000000000000" pitchFamily="34" charset="-122"/>
              </a:rPr>
              <a:t>治疗工伤，所需费用符合工伤保险诊疗项目目录、工伤保险药品目录、工伤保险住院服务标准的，从工伤保险基金支付</a:t>
            </a:r>
          </a:p>
          <a:p>
            <a:pPr>
              <a:lnSpc>
                <a:spcPct val="300000"/>
              </a:lnSpc>
              <a:buFontTx/>
              <a:buNone/>
            </a:pPr>
            <a:r>
              <a:rPr lang="zh-CN" altLang="en-US" sz="2000" dirty="0">
                <a:ea typeface="思源黑体" panose="020B0500000000000000" pitchFamily="34" charset="-122"/>
              </a:rPr>
              <a:t>       </a:t>
            </a:r>
            <a:endParaRPr lang="en-US" altLang="zh-CN" sz="2000" dirty="0">
              <a:solidFill>
                <a:srgbClr val="0000FF"/>
              </a:solidFill>
              <a:ea typeface="思源黑体" panose="020B0500000000000000" pitchFamily="34" charset="-122"/>
            </a:endParaRPr>
          </a:p>
        </p:txBody>
      </p:sp>
      <p:grpSp>
        <p:nvGrpSpPr>
          <p:cNvPr id="9" name="Group 4"/>
          <p:cNvGrpSpPr/>
          <p:nvPr/>
        </p:nvGrpSpPr>
        <p:grpSpPr bwMode="auto">
          <a:xfrm>
            <a:off x="1119158" y="1251395"/>
            <a:ext cx="4897438" cy="792163"/>
            <a:chOff x="0" y="0"/>
            <a:chExt cx="2976" cy="432"/>
          </a:xfrm>
        </p:grpSpPr>
        <p:sp>
          <p:nvSpPr>
            <p:cNvPr id="10" name="AutoShape 5"/>
            <p:cNvSpPr>
              <a:spLocks noChangeArrowheads="1"/>
            </p:cNvSpPr>
            <p:nvPr/>
          </p:nvSpPr>
          <p:spPr bwMode="auto">
            <a:xfrm>
              <a:off x="240" y="75"/>
              <a:ext cx="2736" cy="288"/>
            </a:xfrm>
            <a:prstGeom prst="roundRect">
              <a:avLst>
                <a:gd name="adj" fmla="val 16667"/>
              </a:avLst>
            </a:prstGeom>
            <a:solidFill>
              <a:schemeClr val="tx2">
                <a:lumMod val="60000"/>
                <a:lumOff val="40000"/>
              </a:schemeClr>
            </a:solidFill>
            <a:ln w="12700" cap="flat" cmpd="sng">
              <a:solidFill>
                <a:schemeClr val="bg1"/>
              </a:solidFill>
              <a:round/>
            </a:ln>
            <a:effectLst>
              <a:outerShdw dist="99190" dir="2388334" algn="ctr" rotWithShape="0">
                <a:srgbClr val="333333">
                  <a:alpha val="50000"/>
                </a:srgbClr>
              </a:outerShdw>
            </a:effectLst>
          </p:spPr>
          <p:txBody>
            <a:bodyPr wrap="none" anchor="ctr"/>
            <a:lstStyle/>
            <a:p>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11" name="AutoShape 6"/>
            <p:cNvSpPr>
              <a:spLocks noChangeArrowheads="1"/>
            </p:cNvSpPr>
            <p:nvPr/>
          </p:nvSpPr>
          <p:spPr bwMode="auto">
            <a:xfrm>
              <a:off x="0" y="0"/>
              <a:ext cx="432" cy="432"/>
            </a:xfrm>
            <a:prstGeom prst="diamond">
              <a:avLst/>
            </a:prstGeom>
            <a:solidFill>
              <a:schemeClr val="tx2">
                <a:lumMod val="60000"/>
                <a:lumOff val="40000"/>
              </a:schemeClr>
            </a:solidFill>
            <a:ln w="25400" cap="flat" cmpd="sng">
              <a:solidFill>
                <a:schemeClr val="bg1"/>
              </a:solidFill>
              <a:miter lim="800000"/>
            </a:ln>
            <a:effectLst>
              <a:outerShdw dist="63500" dir="2212194" algn="ctr" rotWithShape="0">
                <a:srgbClr val="333333">
                  <a:alpha val="50000"/>
                </a:srgbClr>
              </a:outerShdw>
            </a:effectLst>
          </p:spPr>
          <p:txBody>
            <a:bodyPr wrap="none" anchor="ctr"/>
            <a:lstStyle/>
            <a:p>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12" name="Text Box 7"/>
            <p:cNvSpPr txBox="1">
              <a:spLocks noChangeArrowheads="1"/>
            </p:cNvSpPr>
            <p:nvPr/>
          </p:nvSpPr>
          <p:spPr bwMode="auto">
            <a:xfrm>
              <a:off x="432" y="80"/>
              <a:ext cx="2160"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800" dirty="0" smtClean="0">
                  <a:solidFill>
                    <a:schemeClr val="bg1"/>
                  </a:solidFill>
                  <a:latin typeface="思源黑体" panose="020B0500000000000000" pitchFamily="34" charset="-122"/>
                  <a:ea typeface="思源黑体" panose="020B0500000000000000" pitchFamily="34" charset="-122"/>
                </a:rPr>
                <a:t>工伤医疗待遇</a:t>
              </a:r>
              <a:endParaRPr lang="zh-CN" altLang="en-US" sz="2800" dirty="0">
                <a:solidFill>
                  <a:schemeClr val="bg1"/>
                </a:solidFill>
                <a:latin typeface="思源黑体" panose="020B0500000000000000" pitchFamily="34" charset="-122"/>
                <a:ea typeface="思源黑体" panose="020B0500000000000000" pitchFamily="34" charset="-122"/>
              </a:endParaRPr>
            </a:p>
          </p:txBody>
        </p:sp>
        <p:sp>
          <p:nvSpPr>
            <p:cNvPr id="13" name="Text Box 8"/>
            <p:cNvSpPr txBox="1">
              <a:spLocks noChangeArrowheads="1"/>
            </p:cNvSpPr>
            <p:nvPr/>
          </p:nvSpPr>
          <p:spPr bwMode="auto">
            <a:xfrm>
              <a:off x="100" y="62"/>
              <a:ext cx="28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a:r>
                <a:rPr lang="en-US" altLang="zh-CN" sz="2400" dirty="0" smtClean="0">
                  <a:solidFill>
                    <a:schemeClr val="bg1"/>
                  </a:solidFill>
                  <a:latin typeface="思源黑体" panose="020B0500000000000000" pitchFamily="34" charset="-122"/>
                  <a:ea typeface="思源黑体" panose="020B0500000000000000" pitchFamily="34" charset="-122"/>
                </a:rPr>
                <a:t>2</a:t>
              </a:r>
              <a:endParaRPr lang="en-US" altLang="zh-CN" sz="2400" dirty="0">
                <a:solidFill>
                  <a:schemeClr val="bg1"/>
                </a:solidFill>
                <a:latin typeface="思源黑体" panose="020B0500000000000000" pitchFamily="34" charset="-122"/>
                <a:ea typeface="思源黑体" panose="020B05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81">
                                            <p:txEl>
                                              <p:pRg st="0" end="0"/>
                                            </p:txEl>
                                          </p:spTgt>
                                        </p:tgtEl>
                                        <p:attrNameLst>
                                          <p:attrName>style.visibility</p:attrName>
                                        </p:attrNameLst>
                                      </p:cBhvr>
                                      <p:to>
                                        <p:strVal val="visible"/>
                                      </p:to>
                                    </p:set>
                                    <p:anim calcmode="lin" valueType="num">
                                      <p:cBhvr additive="base">
                                        <p:cTn id="7" dur="500" fill="hold"/>
                                        <p:tgtEl>
                                          <p:spTgt spid="286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81">
                                            <p:txEl>
                                              <p:pRg st="1" end="1"/>
                                            </p:txEl>
                                          </p:spTgt>
                                        </p:tgtEl>
                                        <p:attrNameLst>
                                          <p:attrName>style.visibility</p:attrName>
                                        </p:attrNameLst>
                                      </p:cBhvr>
                                      <p:to>
                                        <p:strVal val="visible"/>
                                      </p:to>
                                    </p:set>
                                    <p:anim calcmode="lin" valueType="num">
                                      <p:cBhvr additive="base">
                                        <p:cTn id="13" dur="500" fill="hold"/>
                                        <p:tgtEl>
                                          <p:spTgt spid="2868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28681">
                                            <p:txEl>
                                              <p:charRg st="20" end="20"/>
                                            </p:txEl>
                                          </p:spTgt>
                                        </p:tgtEl>
                                        <p:attrNameLst>
                                          <p:attrName>style.visibility</p:attrName>
                                        </p:attrNameLst>
                                      </p:cBhvr>
                                      <p:to>
                                        <p:strVal val="visible"/>
                                      </p:to>
                                    </p:set>
                                    <p:anim to="" calcmode="lin" valueType="num">
                                      <p:cBhvr>
                                        <p:cTn id="19" dur="1" fill="hold"/>
                                        <p:tgtEl>
                                          <p:spTgt spid="28681">
                                            <p:txEl>
                                              <p:charRg st="20" end="20"/>
                                            </p:txEl>
                                          </p:spTgt>
                                        </p:tgtEl>
                                      </p:cBhvr>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28681">
                                            <p:txEl>
                                              <p:charRg st="20" end="20"/>
                                            </p:txEl>
                                          </p:spTgt>
                                        </p:tgtEl>
                                        <p:attrNameLst>
                                          <p:attrName>style.visibility</p:attrName>
                                        </p:attrNameLst>
                                      </p:cBhvr>
                                      <p:to>
                                        <p:strVal val="visible"/>
                                      </p:to>
                                    </p:set>
                                    <p:animEffect transition="in" filter="checkerboard(across)">
                                      <p:cBhvr>
                                        <p:cTn id="24" dur="500"/>
                                        <p:tgtEl>
                                          <p:spTgt spid="28681">
                                            <p:txEl>
                                              <p:char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0"/>
          <p:cNvSpPr>
            <a:spLocks noGrp="1" noChangeArrowheads="1"/>
          </p:cNvSpPr>
          <p:nvPr>
            <p:ph type="title"/>
          </p:nvPr>
        </p:nvSpPr>
        <p:spPr>
          <a:xfrm>
            <a:off x="1849438" y="357118"/>
            <a:ext cx="8229600" cy="792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zh-CN" altLang="en-US" dirty="0">
                <a:ea typeface="思源黑体" panose="020B0500000000000000" pitchFamily="34" charset="-122"/>
              </a:rPr>
              <a:t>工伤保险待遇</a:t>
            </a:r>
          </a:p>
        </p:txBody>
      </p:sp>
      <p:sp>
        <p:nvSpPr>
          <p:cNvPr id="29705" name="Rectangle 9"/>
          <p:cNvSpPr>
            <a:spLocks noGrp="1" noChangeArrowheads="1"/>
          </p:cNvSpPr>
          <p:nvPr>
            <p:ph idx="1"/>
          </p:nvPr>
        </p:nvSpPr>
        <p:spPr>
          <a:xfrm>
            <a:off x="928866" y="2156675"/>
            <a:ext cx="9498502" cy="1539170"/>
          </a:xfrm>
          <a:noFill/>
          <a:extLs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nSpc>
                <a:spcPct val="200000"/>
              </a:lnSpc>
              <a:buFont typeface="Wingdings" panose="05000000000000000000" pitchFamily="2" charset="2"/>
              <a:buNone/>
            </a:pPr>
            <a:r>
              <a:rPr lang="zh-CN" altLang="en-US" sz="2400" dirty="0" smtClean="0">
                <a:solidFill>
                  <a:srgbClr val="FF0000"/>
                </a:solidFill>
                <a:ea typeface="思源黑体" panose="020B0500000000000000" pitchFamily="34" charset="-122"/>
              </a:rPr>
              <a:t>   停工</a:t>
            </a:r>
            <a:r>
              <a:rPr lang="zh-CN" altLang="en-US" sz="2400" dirty="0">
                <a:solidFill>
                  <a:srgbClr val="FF0000"/>
                </a:solidFill>
                <a:ea typeface="思源黑体" panose="020B0500000000000000" pitchFamily="34" charset="-122"/>
              </a:rPr>
              <a:t>留薪期：</a:t>
            </a:r>
            <a:r>
              <a:rPr lang="zh-CN" altLang="en-US" sz="2400" dirty="0">
                <a:ea typeface="思源黑体" panose="020B0500000000000000" pitchFamily="34" charset="-122"/>
              </a:rPr>
              <a:t>指职工因工作遭受事故伤害或者患职业病需要暂停工作接受工伤医疗的期限</a:t>
            </a:r>
          </a:p>
        </p:txBody>
      </p:sp>
      <p:sp>
        <p:nvSpPr>
          <p:cNvPr id="29706" name="Rectangle 10"/>
          <p:cNvSpPr>
            <a:spLocks noGrp="1" noChangeArrowheads="1"/>
          </p:cNvSpPr>
          <p:nvPr/>
        </p:nvSpPr>
        <p:spPr bwMode="auto">
          <a:xfrm>
            <a:off x="1849438" y="3653879"/>
            <a:ext cx="8650872"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250000"/>
              </a:lnSpc>
              <a:buFont typeface="Wingdings" panose="05000000000000000000" pitchFamily="2" charset="2"/>
              <a:buNone/>
            </a:pPr>
            <a:r>
              <a:rPr lang="en-US" altLang="zh-CN" sz="2000" dirty="0">
                <a:latin typeface="思源黑体" panose="020B0500000000000000" pitchFamily="34" charset="-122"/>
                <a:ea typeface="思源黑体" panose="020B0500000000000000" pitchFamily="34" charset="-122"/>
              </a:rPr>
              <a:t>1</a:t>
            </a:r>
            <a:r>
              <a:rPr lang="zh-CN" altLang="en-US" sz="2000" dirty="0">
                <a:latin typeface="思源黑体" panose="020B0500000000000000" pitchFamily="34" charset="-122"/>
                <a:ea typeface="思源黑体" panose="020B0500000000000000" pitchFamily="34" charset="-122"/>
              </a:rPr>
              <a:t>、在停工留薪期内员工资福利待遇不变，由所在单位按月支付</a:t>
            </a:r>
          </a:p>
          <a:p>
            <a:pPr>
              <a:lnSpc>
                <a:spcPct val="250000"/>
              </a:lnSpc>
              <a:buFont typeface="Wingdings" panose="05000000000000000000" pitchFamily="2" charset="2"/>
              <a:buNone/>
            </a:pPr>
            <a:r>
              <a:rPr lang="en-US" altLang="zh-CN" sz="2000" dirty="0">
                <a:latin typeface="思源黑体" panose="020B0500000000000000" pitchFamily="34" charset="-122"/>
                <a:ea typeface="思源黑体" panose="020B0500000000000000" pitchFamily="34" charset="-122"/>
              </a:rPr>
              <a:t>2</a:t>
            </a:r>
            <a:r>
              <a:rPr lang="zh-CN" altLang="en-US" sz="2000" dirty="0">
                <a:latin typeface="思源黑体" panose="020B0500000000000000" pitchFamily="34" charset="-122"/>
                <a:ea typeface="思源黑体" panose="020B0500000000000000" pitchFamily="34" charset="-122"/>
              </a:rPr>
              <a:t>、生活不能自理的工伤职工在停工留薪期需要护理的，由所在单位负责</a:t>
            </a:r>
          </a:p>
          <a:p>
            <a:pPr>
              <a:lnSpc>
                <a:spcPct val="250000"/>
              </a:lnSpc>
              <a:buFont typeface="Wingdings" panose="05000000000000000000" pitchFamily="2" charset="2"/>
              <a:buNone/>
            </a:pPr>
            <a:r>
              <a:rPr lang="en-US" altLang="zh-CN" sz="2000" dirty="0">
                <a:latin typeface="思源黑体" panose="020B0500000000000000" pitchFamily="34" charset="-122"/>
                <a:ea typeface="思源黑体" panose="020B0500000000000000" pitchFamily="34" charset="-122"/>
              </a:rPr>
              <a:t>3</a:t>
            </a:r>
            <a:r>
              <a:rPr lang="zh-CN" altLang="en-US" sz="2000" dirty="0">
                <a:latin typeface="思源黑体" panose="020B0500000000000000" pitchFamily="34" charset="-122"/>
                <a:ea typeface="思源黑体" panose="020B0500000000000000" pitchFamily="34" charset="-122"/>
              </a:rPr>
              <a:t>、工伤职工在停工留薪期期间，用人单位不得与其解除或终止劳动关系</a:t>
            </a:r>
          </a:p>
        </p:txBody>
      </p:sp>
      <p:grpSp>
        <p:nvGrpSpPr>
          <p:cNvPr id="10" name="Group 4"/>
          <p:cNvGrpSpPr/>
          <p:nvPr/>
        </p:nvGrpSpPr>
        <p:grpSpPr bwMode="auto">
          <a:xfrm>
            <a:off x="1119158" y="1251395"/>
            <a:ext cx="4897438" cy="792163"/>
            <a:chOff x="0" y="0"/>
            <a:chExt cx="2976" cy="432"/>
          </a:xfrm>
        </p:grpSpPr>
        <p:sp>
          <p:nvSpPr>
            <p:cNvPr id="11" name="AutoShape 5"/>
            <p:cNvSpPr>
              <a:spLocks noChangeArrowheads="1"/>
            </p:cNvSpPr>
            <p:nvPr/>
          </p:nvSpPr>
          <p:spPr bwMode="auto">
            <a:xfrm>
              <a:off x="240" y="75"/>
              <a:ext cx="2736" cy="288"/>
            </a:xfrm>
            <a:prstGeom prst="roundRect">
              <a:avLst>
                <a:gd name="adj" fmla="val 16667"/>
              </a:avLst>
            </a:prstGeom>
            <a:solidFill>
              <a:schemeClr val="tx2">
                <a:lumMod val="60000"/>
                <a:lumOff val="40000"/>
              </a:schemeClr>
            </a:solidFill>
            <a:ln w="12700" cap="flat" cmpd="sng">
              <a:solidFill>
                <a:schemeClr val="bg1"/>
              </a:solidFill>
              <a:round/>
            </a:ln>
            <a:effectLst>
              <a:outerShdw dist="99190" dir="2388334" algn="ctr" rotWithShape="0">
                <a:srgbClr val="333333">
                  <a:alpha val="50000"/>
                </a:srgbClr>
              </a:outerShdw>
            </a:effectLst>
          </p:spPr>
          <p:txBody>
            <a:bodyPr wrap="none" anchor="ctr"/>
            <a:lstStyle/>
            <a:p>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12" name="AutoShape 6"/>
            <p:cNvSpPr>
              <a:spLocks noChangeArrowheads="1"/>
            </p:cNvSpPr>
            <p:nvPr/>
          </p:nvSpPr>
          <p:spPr bwMode="auto">
            <a:xfrm>
              <a:off x="0" y="0"/>
              <a:ext cx="432" cy="432"/>
            </a:xfrm>
            <a:prstGeom prst="diamond">
              <a:avLst/>
            </a:prstGeom>
            <a:solidFill>
              <a:schemeClr val="tx2">
                <a:lumMod val="60000"/>
                <a:lumOff val="40000"/>
              </a:schemeClr>
            </a:solidFill>
            <a:ln w="25400" cap="flat" cmpd="sng">
              <a:solidFill>
                <a:schemeClr val="bg1"/>
              </a:solidFill>
              <a:miter lim="800000"/>
            </a:ln>
            <a:effectLst>
              <a:outerShdw dist="63500" dir="2212194" algn="ctr" rotWithShape="0">
                <a:srgbClr val="333333">
                  <a:alpha val="50000"/>
                </a:srgbClr>
              </a:outerShdw>
            </a:effectLst>
          </p:spPr>
          <p:txBody>
            <a:bodyPr wrap="none" anchor="ctr"/>
            <a:lstStyle/>
            <a:p>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13" name="Text Box 7"/>
            <p:cNvSpPr txBox="1">
              <a:spLocks noChangeArrowheads="1"/>
            </p:cNvSpPr>
            <p:nvPr/>
          </p:nvSpPr>
          <p:spPr bwMode="auto">
            <a:xfrm>
              <a:off x="432" y="80"/>
              <a:ext cx="2160"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800" dirty="0" smtClean="0">
                  <a:solidFill>
                    <a:schemeClr val="bg1"/>
                  </a:solidFill>
                  <a:latin typeface="思源黑体" panose="020B0500000000000000" pitchFamily="34" charset="-122"/>
                  <a:ea typeface="思源黑体" panose="020B0500000000000000" pitchFamily="34" charset="-122"/>
                </a:rPr>
                <a:t>停工留薪期待遇</a:t>
              </a:r>
              <a:endParaRPr lang="zh-CN" altLang="en-US" sz="2800" dirty="0">
                <a:solidFill>
                  <a:schemeClr val="bg1"/>
                </a:solidFill>
                <a:latin typeface="思源黑体" panose="020B0500000000000000" pitchFamily="34" charset="-122"/>
                <a:ea typeface="思源黑体" panose="020B0500000000000000" pitchFamily="34" charset="-122"/>
              </a:endParaRPr>
            </a:p>
          </p:txBody>
        </p:sp>
        <p:sp>
          <p:nvSpPr>
            <p:cNvPr id="14" name="Text Box 8"/>
            <p:cNvSpPr txBox="1">
              <a:spLocks noChangeArrowheads="1"/>
            </p:cNvSpPr>
            <p:nvPr/>
          </p:nvSpPr>
          <p:spPr bwMode="auto">
            <a:xfrm>
              <a:off x="100" y="62"/>
              <a:ext cx="28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a:r>
                <a:rPr lang="en-US" altLang="zh-CN" sz="2400" dirty="0" smtClean="0">
                  <a:solidFill>
                    <a:schemeClr val="bg1"/>
                  </a:solidFill>
                  <a:latin typeface="思源黑体" panose="020B0500000000000000" pitchFamily="34" charset="-122"/>
                  <a:ea typeface="思源黑体" panose="020B0500000000000000" pitchFamily="34" charset="-122"/>
                </a:rPr>
                <a:t>3</a:t>
              </a:r>
              <a:endParaRPr lang="en-US" altLang="zh-CN" sz="2400" dirty="0">
                <a:solidFill>
                  <a:schemeClr val="bg1"/>
                </a:solidFill>
                <a:latin typeface="思源黑体" panose="020B0500000000000000" pitchFamily="34" charset="-122"/>
                <a:ea typeface="思源黑体" panose="020B05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705">
                                            <p:txEl>
                                              <p:pRg st="0" end="0"/>
                                            </p:txEl>
                                          </p:spTgt>
                                        </p:tgtEl>
                                        <p:attrNameLst>
                                          <p:attrName>style.visibility</p:attrName>
                                        </p:attrNameLst>
                                      </p:cBhvr>
                                      <p:to>
                                        <p:strVal val="visible"/>
                                      </p:to>
                                    </p:set>
                                    <p:anim calcmode="lin" valueType="num">
                                      <p:cBhvr additive="base">
                                        <p:cTn id="7" dur="500" fill="hold"/>
                                        <p:tgtEl>
                                          <p:spTgt spid="2970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7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29705">
                                            <p:txEl>
                                              <p:charRg st="19" end="19"/>
                                            </p:txEl>
                                          </p:spTgt>
                                        </p:tgtEl>
                                        <p:attrNameLst>
                                          <p:attrName>style.visibility</p:attrName>
                                        </p:attrNameLst>
                                      </p:cBhvr>
                                      <p:to>
                                        <p:strVal val="visible"/>
                                      </p:to>
                                    </p:set>
                                    <p:anim to="" calcmode="lin" valueType="num">
                                      <p:cBhvr>
                                        <p:cTn id="13" dur="1" fill="hold"/>
                                        <p:tgtEl>
                                          <p:spTgt spid="29705">
                                            <p:txEl>
                                              <p:charRg st="19" end="19"/>
                                            </p:txEl>
                                          </p:spTgt>
                                        </p:tgtEl>
                                      </p:cBhvr>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9705">
                                            <p:txEl>
                                              <p:charRg st="19" end="19"/>
                                            </p:txEl>
                                          </p:spTgt>
                                        </p:tgtEl>
                                        <p:attrNameLst>
                                          <p:attrName>style.visibility</p:attrName>
                                        </p:attrNameLst>
                                      </p:cBhvr>
                                      <p:to>
                                        <p:strVal val="visible"/>
                                      </p:to>
                                    </p:set>
                                    <p:animEffect transition="in" filter="checkerboard(across)">
                                      <p:cBhvr>
                                        <p:cTn id="18" dur="500"/>
                                        <p:tgtEl>
                                          <p:spTgt spid="29705">
                                            <p:txEl>
                                              <p:charRg st="19" end="19"/>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9706">
                                            <p:txEl>
                                              <p:pRg st="0" end="0"/>
                                            </p:txEl>
                                          </p:spTgt>
                                        </p:tgtEl>
                                        <p:attrNameLst>
                                          <p:attrName>style.visibility</p:attrName>
                                        </p:attrNameLst>
                                      </p:cBhvr>
                                      <p:to>
                                        <p:strVal val="visible"/>
                                      </p:to>
                                    </p:set>
                                    <p:anim calcmode="lin" valueType="num">
                                      <p:cBhvr additive="base">
                                        <p:cTn id="23" dur="500" fill="hold"/>
                                        <p:tgtEl>
                                          <p:spTgt spid="2970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97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9706">
                                            <p:txEl>
                                              <p:pRg st="1" end="1"/>
                                            </p:txEl>
                                          </p:spTgt>
                                        </p:tgtEl>
                                        <p:attrNameLst>
                                          <p:attrName>style.visibility</p:attrName>
                                        </p:attrNameLst>
                                      </p:cBhvr>
                                      <p:to>
                                        <p:strVal val="visible"/>
                                      </p:to>
                                    </p:set>
                                    <p:anim calcmode="lin" valueType="num">
                                      <p:cBhvr additive="base">
                                        <p:cTn id="29" dur="500" fill="hold"/>
                                        <p:tgtEl>
                                          <p:spTgt spid="2970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97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9706">
                                            <p:txEl>
                                              <p:pRg st="2" end="2"/>
                                            </p:txEl>
                                          </p:spTgt>
                                        </p:tgtEl>
                                        <p:attrNameLst>
                                          <p:attrName>style.visibility</p:attrName>
                                        </p:attrNameLst>
                                      </p:cBhvr>
                                      <p:to>
                                        <p:strVal val="visible"/>
                                      </p:to>
                                    </p:set>
                                    <p:anim calcmode="lin" valueType="num">
                                      <p:cBhvr additive="base">
                                        <p:cTn id="35" dur="500" fill="hold"/>
                                        <p:tgtEl>
                                          <p:spTgt spid="29706">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97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29706">
                                            <p:txEl>
                                              <p:charRg st="19" end="19"/>
                                            </p:txEl>
                                          </p:spTgt>
                                        </p:tgtEl>
                                        <p:attrNameLst>
                                          <p:attrName>style.visibility</p:attrName>
                                        </p:attrNameLst>
                                      </p:cBhvr>
                                      <p:to>
                                        <p:strVal val="visible"/>
                                      </p:to>
                                    </p:set>
                                    <p:anim to="" calcmode="lin" valueType="num">
                                      <p:cBhvr>
                                        <p:cTn id="41" dur="1" fill="hold"/>
                                        <p:tgtEl>
                                          <p:spTgt spid="29706">
                                            <p:txEl>
                                              <p:charRg st="19" end="19"/>
                                            </p:txEl>
                                          </p:spTgt>
                                        </p:tgtEl>
                                      </p:cBhvr>
                                    </p:anim>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29706">
                                            <p:txEl>
                                              <p:charRg st="19" end="19"/>
                                            </p:txEl>
                                          </p:spTgt>
                                        </p:tgtEl>
                                        <p:attrNameLst>
                                          <p:attrName>style.visibility</p:attrName>
                                        </p:attrNameLst>
                                      </p:cBhvr>
                                      <p:to>
                                        <p:strVal val="visible"/>
                                      </p:to>
                                    </p:set>
                                    <p:animEffect transition="in" filter="checkerboard(across)">
                                      <p:cBhvr>
                                        <p:cTn id="46" dur="500"/>
                                        <p:tgtEl>
                                          <p:spTgt spid="29706">
                                            <p:txEl>
                                              <p:char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nvSpPr>
        <p:spPr bwMode="auto">
          <a:xfrm>
            <a:off x="3861594" y="120334"/>
            <a:ext cx="3671888"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7" rIns="92075" bIns="46037" anchor="ctr"/>
          <a:lstStyle>
            <a:lvl1pPr algn="ctr">
              <a:defRPr sz="4400">
                <a:solidFill>
                  <a:schemeClr val="tx2"/>
                </a:solidFill>
                <a:latin typeface="Arial" panose="020B0604020202020204" pitchFamily="34" charset="0"/>
                <a:ea typeface="宋体" panose="02010600030101010101" pitchFamily="2" charset="-122"/>
              </a:defRPr>
            </a:lvl1pPr>
            <a:lvl2pPr algn="ctr">
              <a:defRPr sz="4400">
                <a:solidFill>
                  <a:schemeClr val="tx2"/>
                </a:solidFill>
                <a:latin typeface="Arial" panose="020B0604020202020204" pitchFamily="34" charset="0"/>
                <a:ea typeface="宋体" panose="02010600030101010101" pitchFamily="2" charset="-122"/>
              </a:defRPr>
            </a:lvl2pPr>
            <a:lvl3pPr algn="ctr">
              <a:defRPr sz="4400">
                <a:solidFill>
                  <a:schemeClr val="tx2"/>
                </a:solidFill>
                <a:latin typeface="Arial" panose="020B0604020202020204" pitchFamily="34" charset="0"/>
                <a:ea typeface="宋体" panose="02010600030101010101" pitchFamily="2" charset="-122"/>
              </a:defRPr>
            </a:lvl3pPr>
            <a:lvl4pPr algn="ctr">
              <a:defRPr sz="4400">
                <a:solidFill>
                  <a:schemeClr val="tx2"/>
                </a:solidFill>
                <a:latin typeface="Arial" panose="020B0604020202020204" pitchFamily="34" charset="0"/>
                <a:ea typeface="宋体" panose="02010600030101010101" pitchFamily="2" charset="-122"/>
              </a:defRPr>
            </a:lvl4pPr>
            <a:lvl5pPr algn="ctr">
              <a:defRPr sz="4400">
                <a:solidFill>
                  <a:schemeClr val="tx2"/>
                </a:solidFill>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4800" dirty="0">
                <a:solidFill>
                  <a:schemeClr val="tx1"/>
                </a:solidFill>
                <a:latin typeface="思源黑体" panose="020B0500000000000000" pitchFamily="34" charset="-122"/>
                <a:ea typeface="思源黑体" panose="020B0500000000000000" pitchFamily="34" charset="-122"/>
              </a:rPr>
              <a:t>目 录</a:t>
            </a:r>
          </a:p>
        </p:txBody>
      </p:sp>
      <p:sp>
        <p:nvSpPr>
          <p:cNvPr id="10244" name="Rectangle 4"/>
          <p:cNvSpPr>
            <a:spLocks noGrp="1" noChangeArrowheads="1"/>
          </p:cNvSpPr>
          <p:nvPr/>
        </p:nvSpPr>
        <p:spPr bwMode="auto">
          <a:xfrm>
            <a:off x="4383088" y="1582421"/>
            <a:ext cx="3038792" cy="338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62" tIns="46037" rIns="182562" bIns="46037"/>
          <a:lstStyle>
            <a:lvl1pPr algn="ctr">
              <a:spcBef>
                <a:spcPct val="20000"/>
              </a:spcBef>
              <a:defRPr sz="3200">
                <a:solidFill>
                  <a:schemeClr val="tx1"/>
                </a:solidFill>
                <a:latin typeface="Arial" panose="020B0604020202020204" pitchFamily="34" charset="0"/>
                <a:ea typeface="宋体" panose="02010600030101010101" pitchFamily="2" charset="-122"/>
              </a:defRPr>
            </a:lvl1pPr>
            <a:lvl2pPr algn="ctr">
              <a:spcBef>
                <a:spcPct val="20000"/>
              </a:spcBef>
              <a:defRPr sz="2800">
                <a:solidFill>
                  <a:schemeClr val="tx1"/>
                </a:solidFill>
                <a:latin typeface="Arial" panose="020B0604020202020204" pitchFamily="34" charset="0"/>
                <a:ea typeface="宋体" panose="02010600030101010101" pitchFamily="2" charset="-122"/>
              </a:defRPr>
            </a:lvl2pPr>
            <a:lvl3pPr algn="ctr">
              <a:spcBef>
                <a:spcPct val="20000"/>
              </a:spcBef>
              <a:defRPr sz="2400">
                <a:solidFill>
                  <a:schemeClr val="tx1"/>
                </a:solidFill>
                <a:latin typeface="Arial" panose="020B0604020202020204" pitchFamily="34" charset="0"/>
                <a:ea typeface="宋体" panose="02010600030101010101" pitchFamily="2" charset="-122"/>
              </a:defRPr>
            </a:lvl3pPr>
            <a:lvl4pPr algn="ctr">
              <a:spcBef>
                <a:spcPct val="20000"/>
              </a:spcBef>
              <a:defRPr sz="2000">
                <a:solidFill>
                  <a:schemeClr val="tx1"/>
                </a:solidFill>
                <a:latin typeface="Arial" panose="020B0604020202020204" pitchFamily="34" charset="0"/>
                <a:ea typeface="宋体" panose="02010600030101010101" pitchFamily="2" charset="-122"/>
              </a:defRPr>
            </a:lvl4pPr>
            <a:lvl5pPr algn="ctr">
              <a:spcBef>
                <a:spcPct val="20000"/>
              </a:spcBef>
              <a:defRPr sz="2000">
                <a:solidFill>
                  <a:schemeClr val="tx1"/>
                </a:solidFill>
                <a:latin typeface="Arial" panose="020B0604020202020204" pitchFamily="34" charset="0"/>
                <a:ea typeface="宋体" panose="02010600030101010101" pitchFamily="2" charset="-122"/>
              </a:defRPr>
            </a:lvl5pPr>
            <a:lvl6pPr algn="ctr"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6pPr>
            <a:lvl7pPr algn="ctr"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7pPr>
            <a:lvl8pPr algn="ctr"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8pPr>
            <a:lvl9pPr algn="ctr" fontAlgn="base">
              <a:spcBef>
                <a:spcPct val="20000"/>
              </a:spcBef>
              <a:spcAft>
                <a:spcPct val="0"/>
              </a:spcAft>
              <a:defRPr sz="2000">
                <a:solidFill>
                  <a:schemeClr val="tx1"/>
                </a:solidFill>
                <a:latin typeface="Arial" panose="020B0604020202020204" pitchFamily="34" charset="0"/>
                <a:ea typeface="宋体" panose="02010600030101010101" pitchFamily="2" charset="-122"/>
              </a:defRPr>
            </a:lvl9pPr>
          </a:lstStyle>
          <a:p>
            <a:pPr algn="l">
              <a:lnSpc>
                <a:spcPct val="250000"/>
              </a:lnSpc>
            </a:pPr>
            <a:r>
              <a:rPr lang="zh-CN" altLang="en-US" sz="2800" dirty="0">
                <a:latin typeface="思源黑体" panose="020B0500000000000000" pitchFamily="34" charset="-122"/>
                <a:ea typeface="思源黑体" panose="020B0500000000000000" pitchFamily="34" charset="-122"/>
              </a:rPr>
              <a:t>工伤保险概述</a:t>
            </a:r>
          </a:p>
          <a:p>
            <a:pPr algn="l">
              <a:lnSpc>
                <a:spcPct val="250000"/>
              </a:lnSpc>
            </a:pPr>
            <a:r>
              <a:rPr lang="zh-CN" altLang="en-US" sz="2800" dirty="0">
                <a:latin typeface="思源黑体" panose="020B0500000000000000" pitchFamily="34" charset="-122"/>
                <a:ea typeface="思源黑体" panose="020B0500000000000000" pitchFamily="34" charset="-122"/>
              </a:rPr>
              <a:t>工伤处理</a:t>
            </a:r>
          </a:p>
          <a:p>
            <a:pPr algn="l">
              <a:lnSpc>
                <a:spcPct val="250000"/>
              </a:lnSpc>
            </a:pPr>
            <a:r>
              <a:rPr lang="zh-CN" altLang="en-US" sz="2800" dirty="0">
                <a:latin typeface="思源黑体" panose="020B0500000000000000" pitchFamily="34" charset="-122"/>
                <a:ea typeface="思源黑体" panose="020B0500000000000000" pitchFamily="34" charset="-122"/>
              </a:rPr>
              <a:t>工伤保险待遇</a:t>
            </a:r>
          </a:p>
          <a:p>
            <a:pPr algn="l">
              <a:lnSpc>
                <a:spcPct val="250000"/>
              </a:lnSpc>
            </a:pPr>
            <a:r>
              <a:rPr lang="zh-CN" altLang="en-US" sz="2800" dirty="0">
                <a:latin typeface="思源黑体" panose="020B0500000000000000" pitchFamily="34" charset="-122"/>
                <a:ea typeface="思源黑体" panose="020B0500000000000000" pitchFamily="34" charset="-122"/>
              </a:rPr>
              <a:t>工伤瞒报的</a:t>
            </a:r>
            <a:r>
              <a:rPr lang="zh-CN" altLang="en-US" sz="2800" dirty="0" smtClean="0">
                <a:latin typeface="思源黑体" panose="020B0500000000000000" pitchFamily="34" charset="-122"/>
                <a:ea typeface="思源黑体" panose="020B0500000000000000" pitchFamily="34" charset="-122"/>
              </a:rPr>
              <a:t>危害</a:t>
            </a:r>
            <a:endParaRPr lang="en-US" altLang="zh-CN" sz="2800" dirty="0">
              <a:latin typeface="思源黑体" panose="020B0500000000000000" pitchFamily="34" charset="-122"/>
              <a:ea typeface="思源黑体"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44">
                                            <p:txEl>
                                              <p:pRg st="1" end="1"/>
                                            </p:txEl>
                                          </p:spTgt>
                                        </p:tgtEl>
                                        <p:attrNameLst>
                                          <p:attrName>style.visibility</p:attrName>
                                        </p:attrNameLst>
                                      </p:cBhvr>
                                      <p:to>
                                        <p:strVal val="visible"/>
                                      </p:to>
                                    </p:set>
                                    <p:animEffect transition="in" filter="box(in)">
                                      <p:cBhvr>
                                        <p:cTn id="7" dur="500"/>
                                        <p:tgtEl>
                                          <p:spTgt spid="1024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44">
                                            <p:txEl>
                                              <p:pRg st="0" end="0"/>
                                            </p:txEl>
                                          </p:spTgt>
                                        </p:tgtEl>
                                        <p:attrNameLst>
                                          <p:attrName>style.visibility</p:attrName>
                                        </p:attrNameLst>
                                      </p:cBhvr>
                                      <p:to>
                                        <p:strVal val="visible"/>
                                      </p:to>
                                    </p:set>
                                    <p:animEffect transition="in" filter="box(in)">
                                      <p:cBhvr>
                                        <p:cTn id="12" dur="500"/>
                                        <p:tgtEl>
                                          <p:spTgt spid="102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244">
                                            <p:txEl>
                                              <p:pRg st="2" end="2"/>
                                            </p:txEl>
                                          </p:spTgt>
                                        </p:tgtEl>
                                        <p:attrNameLst>
                                          <p:attrName>style.visibility</p:attrName>
                                        </p:attrNameLst>
                                      </p:cBhvr>
                                      <p:to>
                                        <p:strVal val="visible"/>
                                      </p:to>
                                    </p:set>
                                    <p:animEffect transition="in" filter="box(in)">
                                      <p:cBhvr>
                                        <p:cTn id="17" dur="500"/>
                                        <p:tgtEl>
                                          <p:spTgt spid="102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244">
                                            <p:txEl>
                                              <p:pRg st="3" end="3"/>
                                            </p:txEl>
                                          </p:spTgt>
                                        </p:tgtEl>
                                        <p:attrNameLst>
                                          <p:attrName>style.visibility</p:attrName>
                                        </p:attrNameLst>
                                      </p:cBhvr>
                                      <p:to>
                                        <p:strVal val="visible"/>
                                      </p:to>
                                    </p:set>
                                    <p:animEffect transition="in" filter="box(in)">
                                      <p:cBhvr>
                                        <p:cTn id="22" dur="500"/>
                                        <p:tgtEl>
                                          <p:spTgt spid="102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0"/>
          <p:cNvSpPr>
            <a:spLocks noGrp="1" noChangeArrowheads="1"/>
          </p:cNvSpPr>
          <p:nvPr>
            <p:ph type="title"/>
          </p:nvPr>
        </p:nvSpPr>
        <p:spPr>
          <a:xfrm>
            <a:off x="2206409" y="210894"/>
            <a:ext cx="8229600" cy="792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zh-CN" altLang="en-US" dirty="0">
                <a:ea typeface="思源黑体" panose="020B0500000000000000" pitchFamily="34" charset="-122"/>
              </a:rPr>
              <a:t>工伤保险待遇</a:t>
            </a:r>
          </a:p>
        </p:txBody>
      </p:sp>
      <p:sp>
        <p:nvSpPr>
          <p:cNvPr id="30729" name="Rectangle 9"/>
          <p:cNvSpPr>
            <a:spLocks noGrp="1" noChangeArrowheads="1"/>
          </p:cNvSpPr>
          <p:nvPr>
            <p:ph idx="1"/>
          </p:nvPr>
        </p:nvSpPr>
        <p:spPr>
          <a:xfrm>
            <a:off x="1220289" y="2169581"/>
            <a:ext cx="9924292" cy="4263303"/>
          </a:xfrm>
          <a:noFill/>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lnSpc>
                <a:spcPct val="150000"/>
              </a:lnSpc>
              <a:spcBef>
                <a:spcPts val="0"/>
              </a:spcBef>
              <a:buFont typeface="Wingdings" panose="05000000000000000000" pitchFamily="2" charset="2"/>
              <a:buNone/>
            </a:pPr>
            <a:r>
              <a:rPr lang="zh-CN" altLang="en-US" sz="2400" dirty="0" smtClean="0">
                <a:ea typeface="思源黑体" panose="020B0500000000000000" pitchFamily="34" charset="-122"/>
              </a:rPr>
              <a:t>         根据</a:t>
            </a:r>
            <a:r>
              <a:rPr lang="en-US" altLang="zh-CN" sz="2400" dirty="0">
                <a:ea typeface="思源黑体" panose="020B0500000000000000" pitchFamily="34" charset="-122"/>
              </a:rPr>
              <a:t>《</a:t>
            </a:r>
            <a:r>
              <a:rPr lang="zh-CN" altLang="en-US" sz="2400" dirty="0">
                <a:ea typeface="思源黑体" panose="020B0500000000000000" pitchFamily="34" charset="-122"/>
              </a:rPr>
              <a:t>工伤保险条例</a:t>
            </a:r>
            <a:r>
              <a:rPr lang="en-US" altLang="zh-CN" sz="2400" dirty="0">
                <a:ea typeface="思源黑体" panose="020B0500000000000000" pitchFamily="34" charset="-122"/>
              </a:rPr>
              <a:t>》</a:t>
            </a:r>
            <a:r>
              <a:rPr lang="zh-CN" altLang="en-US" sz="2400" dirty="0">
                <a:ea typeface="思源黑体" panose="020B0500000000000000" pitchFamily="34" charset="-122"/>
              </a:rPr>
              <a:t>三十五、六、七条规定，职工因工致残评定伤残等级为</a:t>
            </a:r>
            <a:r>
              <a:rPr lang="en-US" altLang="zh-CN" sz="2400" dirty="0">
                <a:ea typeface="思源黑体" panose="020B0500000000000000" pitchFamily="34" charset="-122"/>
              </a:rPr>
              <a:t>1-10</a:t>
            </a:r>
            <a:r>
              <a:rPr lang="zh-CN" altLang="en-US" sz="2400" dirty="0">
                <a:ea typeface="思源黑体" panose="020B0500000000000000" pitchFamily="34" charset="-122"/>
              </a:rPr>
              <a:t>级，从工伤保险基金支付，享受的一次性待遇分别为：</a:t>
            </a:r>
          </a:p>
          <a:p>
            <a:pPr>
              <a:lnSpc>
                <a:spcPct val="150000"/>
              </a:lnSpc>
              <a:buFont typeface="Wingdings" panose="05000000000000000000" pitchFamily="2" charset="2"/>
              <a:buNone/>
            </a:pPr>
            <a:r>
              <a:rPr lang="zh-CN" altLang="en-US" sz="2000" dirty="0">
                <a:ea typeface="思源黑体" panose="020B0500000000000000" pitchFamily="34" charset="-122"/>
              </a:rPr>
              <a:t>1）一级伤残为</a:t>
            </a:r>
            <a:r>
              <a:rPr lang="en-US" altLang="zh-CN" sz="2000" u="sng" dirty="0">
                <a:ea typeface="思源黑体" panose="020B0500000000000000" pitchFamily="34" charset="-122"/>
              </a:rPr>
              <a:t>27</a:t>
            </a:r>
            <a:r>
              <a:rPr lang="zh-CN" altLang="en-US" sz="2000" u="sng" dirty="0">
                <a:ea typeface="思源黑体" panose="020B0500000000000000" pitchFamily="34" charset="-122"/>
              </a:rPr>
              <a:t>个月</a:t>
            </a:r>
            <a:r>
              <a:rPr lang="zh-CN" altLang="en-US" sz="2000" dirty="0">
                <a:ea typeface="思源黑体" panose="020B0500000000000000" pitchFamily="34" charset="-122"/>
              </a:rPr>
              <a:t>的本人工资</a:t>
            </a:r>
          </a:p>
          <a:p>
            <a:pPr>
              <a:lnSpc>
                <a:spcPct val="150000"/>
              </a:lnSpc>
              <a:buFont typeface="Wingdings" panose="05000000000000000000" pitchFamily="2" charset="2"/>
              <a:buNone/>
            </a:pPr>
            <a:r>
              <a:rPr lang="zh-CN" altLang="en-US" sz="2000" dirty="0">
                <a:ea typeface="思源黑体" panose="020B0500000000000000" pitchFamily="34" charset="-122"/>
              </a:rPr>
              <a:t>2）二级伤残为</a:t>
            </a:r>
            <a:r>
              <a:rPr lang="en-US" altLang="zh-CN" sz="2000" u="sng" dirty="0">
                <a:ea typeface="思源黑体" panose="020B0500000000000000" pitchFamily="34" charset="-122"/>
              </a:rPr>
              <a:t>25</a:t>
            </a:r>
            <a:r>
              <a:rPr lang="zh-CN" altLang="en-US" sz="2000" u="sng" dirty="0">
                <a:ea typeface="思源黑体" panose="020B0500000000000000" pitchFamily="34" charset="-122"/>
              </a:rPr>
              <a:t>个月</a:t>
            </a:r>
            <a:r>
              <a:rPr lang="zh-CN" altLang="en-US" sz="2000" dirty="0">
                <a:ea typeface="思源黑体" panose="020B0500000000000000" pitchFamily="34" charset="-122"/>
              </a:rPr>
              <a:t>的本人工资</a:t>
            </a:r>
          </a:p>
          <a:p>
            <a:pPr>
              <a:lnSpc>
                <a:spcPct val="150000"/>
              </a:lnSpc>
              <a:buFont typeface="Wingdings" panose="05000000000000000000" pitchFamily="2" charset="2"/>
              <a:buNone/>
            </a:pPr>
            <a:r>
              <a:rPr lang="zh-CN" altLang="en-US" sz="2000" dirty="0">
                <a:ea typeface="思源黑体" panose="020B0500000000000000" pitchFamily="34" charset="-122"/>
              </a:rPr>
              <a:t>3）三级伤残为</a:t>
            </a:r>
            <a:r>
              <a:rPr lang="en-US" altLang="zh-CN" sz="2000" u="sng" dirty="0">
                <a:ea typeface="思源黑体" panose="020B0500000000000000" pitchFamily="34" charset="-122"/>
              </a:rPr>
              <a:t>23</a:t>
            </a:r>
            <a:r>
              <a:rPr lang="zh-CN" altLang="en-US" sz="2000" u="sng" dirty="0">
                <a:ea typeface="思源黑体" panose="020B0500000000000000" pitchFamily="34" charset="-122"/>
              </a:rPr>
              <a:t>个月</a:t>
            </a:r>
            <a:r>
              <a:rPr lang="zh-CN" altLang="en-US" sz="2000" dirty="0">
                <a:ea typeface="思源黑体" panose="020B0500000000000000" pitchFamily="34" charset="-122"/>
              </a:rPr>
              <a:t>的本人工资</a:t>
            </a:r>
          </a:p>
          <a:p>
            <a:pPr>
              <a:lnSpc>
                <a:spcPct val="150000"/>
              </a:lnSpc>
              <a:buFont typeface="Wingdings" panose="05000000000000000000" pitchFamily="2" charset="2"/>
              <a:buNone/>
            </a:pPr>
            <a:r>
              <a:rPr lang="zh-CN" altLang="en-US" sz="2000" dirty="0">
                <a:ea typeface="思源黑体" panose="020B0500000000000000" pitchFamily="34" charset="-122"/>
              </a:rPr>
              <a:t>4）四级伤残为</a:t>
            </a:r>
            <a:r>
              <a:rPr lang="en-US" altLang="zh-CN" sz="2000" u="sng" dirty="0">
                <a:ea typeface="思源黑体" panose="020B0500000000000000" pitchFamily="34" charset="-122"/>
              </a:rPr>
              <a:t>21</a:t>
            </a:r>
            <a:r>
              <a:rPr lang="zh-CN" altLang="en-US" sz="2000" u="sng" dirty="0">
                <a:ea typeface="思源黑体" panose="020B0500000000000000" pitchFamily="34" charset="-122"/>
              </a:rPr>
              <a:t>个月</a:t>
            </a:r>
            <a:r>
              <a:rPr lang="zh-CN" altLang="en-US" sz="2000" dirty="0">
                <a:ea typeface="思源黑体" panose="020B0500000000000000" pitchFamily="34" charset="-122"/>
              </a:rPr>
              <a:t>的本人</a:t>
            </a:r>
            <a:r>
              <a:rPr lang="zh-CN" altLang="en-US" sz="2000" dirty="0" smtClean="0">
                <a:ea typeface="思源黑体" panose="020B0500000000000000" pitchFamily="34" charset="-122"/>
              </a:rPr>
              <a:t>工资</a:t>
            </a:r>
            <a:endParaRPr lang="zh-CN" altLang="en-US" sz="2000" dirty="0">
              <a:ea typeface="思源黑体" panose="020B0500000000000000" pitchFamily="34" charset="-122"/>
            </a:endParaRPr>
          </a:p>
        </p:txBody>
      </p:sp>
      <p:grpSp>
        <p:nvGrpSpPr>
          <p:cNvPr id="9" name="Group 4"/>
          <p:cNvGrpSpPr/>
          <p:nvPr/>
        </p:nvGrpSpPr>
        <p:grpSpPr bwMode="auto">
          <a:xfrm>
            <a:off x="1284997" y="1003057"/>
            <a:ext cx="4897438" cy="792163"/>
            <a:chOff x="0" y="0"/>
            <a:chExt cx="2976" cy="432"/>
          </a:xfrm>
        </p:grpSpPr>
        <p:sp>
          <p:nvSpPr>
            <p:cNvPr id="10" name="AutoShape 5"/>
            <p:cNvSpPr>
              <a:spLocks noChangeArrowheads="1"/>
            </p:cNvSpPr>
            <p:nvPr/>
          </p:nvSpPr>
          <p:spPr bwMode="auto">
            <a:xfrm>
              <a:off x="240" y="75"/>
              <a:ext cx="2736" cy="288"/>
            </a:xfrm>
            <a:prstGeom prst="roundRect">
              <a:avLst>
                <a:gd name="adj" fmla="val 16667"/>
              </a:avLst>
            </a:prstGeom>
            <a:solidFill>
              <a:schemeClr val="tx2">
                <a:lumMod val="60000"/>
                <a:lumOff val="40000"/>
              </a:schemeClr>
            </a:solidFill>
            <a:ln w="12700" cap="flat" cmpd="sng">
              <a:solidFill>
                <a:schemeClr val="bg1"/>
              </a:solidFill>
              <a:round/>
            </a:ln>
            <a:effectLst>
              <a:outerShdw dist="99190" dir="2388334" algn="ctr" rotWithShape="0">
                <a:srgbClr val="333333">
                  <a:alpha val="50000"/>
                </a:srgbClr>
              </a:outerShdw>
            </a:effectLst>
          </p:spPr>
          <p:txBody>
            <a:bodyPr wrap="none" anchor="ctr"/>
            <a:lstStyle/>
            <a:p>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11" name="AutoShape 6"/>
            <p:cNvSpPr>
              <a:spLocks noChangeArrowheads="1"/>
            </p:cNvSpPr>
            <p:nvPr/>
          </p:nvSpPr>
          <p:spPr bwMode="auto">
            <a:xfrm>
              <a:off x="0" y="0"/>
              <a:ext cx="432" cy="432"/>
            </a:xfrm>
            <a:prstGeom prst="diamond">
              <a:avLst/>
            </a:prstGeom>
            <a:solidFill>
              <a:schemeClr val="tx2">
                <a:lumMod val="60000"/>
                <a:lumOff val="40000"/>
              </a:schemeClr>
            </a:solidFill>
            <a:ln w="25400" cap="flat" cmpd="sng">
              <a:solidFill>
                <a:schemeClr val="bg1"/>
              </a:solidFill>
              <a:miter lim="800000"/>
            </a:ln>
            <a:effectLst>
              <a:outerShdw dist="63500" dir="2212194" algn="ctr" rotWithShape="0">
                <a:srgbClr val="333333">
                  <a:alpha val="50000"/>
                </a:srgbClr>
              </a:outerShdw>
            </a:effectLst>
          </p:spPr>
          <p:txBody>
            <a:bodyPr wrap="none" anchor="ctr"/>
            <a:lstStyle/>
            <a:p>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12" name="Text Box 7"/>
            <p:cNvSpPr txBox="1">
              <a:spLocks noChangeArrowheads="1"/>
            </p:cNvSpPr>
            <p:nvPr/>
          </p:nvSpPr>
          <p:spPr bwMode="auto">
            <a:xfrm>
              <a:off x="432" y="80"/>
              <a:ext cx="2160"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800" dirty="0" smtClean="0">
                  <a:solidFill>
                    <a:schemeClr val="bg1"/>
                  </a:solidFill>
                  <a:latin typeface="思源黑体" panose="020B0500000000000000" pitchFamily="34" charset="-122"/>
                  <a:ea typeface="思源黑体" panose="020B0500000000000000" pitchFamily="34" charset="-122"/>
                </a:rPr>
                <a:t>伤残待遇</a:t>
              </a:r>
              <a:endParaRPr lang="zh-CN" altLang="en-US" sz="2800" dirty="0">
                <a:solidFill>
                  <a:schemeClr val="bg1"/>
                </a:solidFill>
                <a:latin typeface="思源黑体" panose="020B0500000000000000" pitchFamily="34" charset="-122"/>
                <a:ea typeface="思源黑体" panose="020B0500000000000000" pitchFamily="34" charset="-122"/>
              </a:endParaRPr>
            </a:p>
          </p:txBody>
        </p:sp>
        <p:sp>
          <p:nvSpPr>
            <p:cNvPr id="13" name="Text Box 8"/>
            <p:cNvSpPr txBox="1">
              <a:spLocks noChangeArrowheads="1"/>
            </p:cNvSpPr>
            <p:nvPr/>
          </p:nvSpPr>
          <p:spPr bwMode="auto">
            <a:xfrm>
              <a:off x="100" y="62"/>
              <a:ext cx="28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a:r>
                <a:rPr lang="en-US" altLang="zh-CN" sz="2400" dirty="0" smtClean="0">
                  <a:solidFill>
                    <a:schemeClr val="bg1"/>
                  </a:solidFill>
                  <a:latin typeface="思源黑体" panose="020B0500000000000000" pitchFamily="34" charset="-122"/>
                  <a:ea typeface="思源黑体" panose="020B0500000000000000" pitchFamily="34" charset="-122"/>
                </a:rPr>
                <a:t>4</a:t>
              </a:r>
              <a:endParaRPr lang="en-US" altLang="zh-CN" sz="2400" dirty="0">
                <a:solidFill>
                  <a:schemeClr val="bg1"/>
                </a:solidFill>
                <a:latin typeface="思源黑体" panose="020B0500000000000000" pitchFamily="34" charset="-122"/>
                <a:ea typeface="思源黑体" panose="020B05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9">
                                            <p:txEl>
                                              <p:pRg st="0" end="0"/>
                                            </p:txEl>
                                          </p:spTgt>
                                        </p:tgtEl>
                                        <p:attrNameLst>
                                          <p:attrName>style.visibility</p:attrName>
                                        </p:attrNameLst>
                                      </p:cBhvr>
                                      <p:to>
                                        <p:strVal val="visible"/>
                                      </p:to>
                                    </p:set>
                                    <p:anim calcmode="lin" valueType="num">
                                      <p:cBhvr additive="base">
                                        <p:cTn id="7" dur="500" fill="hold"/>
                                        <p:tgtEl>
                                          <p:spTgt spid="307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9">
                                            <p:txEl>
                                              <p:pRg st="1" end="1"/>
                                            </p:txEl>
                                          </p:spTgt>
                                        </p:tgtEl>
                                        <p:attrNameLst>
                                          <p:attrName>style.visibility</p:attrName>
                                        </p:attrNameLst>
                                      </p:cBhvr>
                                      <p:to>
                                        <p:strVal val="visible"/>
                                      </p:to>
                                    </p:set>
                                    <p:anim calcmode="lin" valueType="num">
                                      <p:cBhvr additive="base">
                                        <p:cTn id="13" dur="500" fill="hold"/>
                                        <p:tgtEl>
                                          <p:spTgt spid="3072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29">
                                            <p:txEl>
                                              <p:pRg st="2" end="2"/>
                                            </p:txEl>
                                          </p:spTgt>
                                        </p:tgtEl>
                                        <p:attrNameLst>
                                          <p:attrName>style.visibility</p:attrName>
                                        </p:attrNameLst>
                                      </p:cBhvr>
                                      <p:to>
                                        <p:strVal val="visible"/>
                                      </p:to>
                                    </p:set>
                                    <p:anim calcmode="lin" valueType="num">
                                      <p:cBhvr additive="base">
                                        <p:cTn id="19" dur="500" fill="hold"/>
                                        <p:tgtEl>
                                          <p:spTgt spid="3072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29">
                                            <p:txEl>
                                              <p:pRg st="3" end="3"/>
                                            </p:txEl>
                                          </p:spTgt>
                                        </p:tgtEl>
                                        <p:attrNameLst>
                                          <p:attrName>style.visibility</p:attrName>
                                        </p:attrNameLst>
                                      </p:cBhvr>
                                      <p:to>
                                        <p:strVal val="visible"/>
                                      </p:to>
                                    </p:set>
                                    <p:anim calcmode="lin" valueType="num">
                                      <p:cBhvr additive="base">
                                        <p:cTn id="25" dur="500" fill="hold"/>
                                        <p:tgtEl>
                                          <p:spTgt spid="3072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29">
                                            <p:txEl>
                                              <p:pRg st="4" end="4"/>
                                            </p:txEl>
                                          </p:spTgt>
                                        </p:tgtEl>
                                        <p:attrNameLst>
                                          <p:attrName>style.visibility</p:attrName>
                                        </p:attrNameLst>
                                      </p:cBhvr>
                                      <p:to>
                                        <p:strVal val="visible"/>
                                      </p:to>
                                    </p:set>
                                    <p:anim calcmode="lin" valueType="num">
                                      <p:cBhvr additive="base">
                                        <p:cTn id="31" dur="500" fill="hold"/>
                                        <p:tgtEl>
                                          <p:spTgt spid="3072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0729">
                                            <p:txEl>
                                              <p:charRg st="19" end="19"/>
                                            </p:txEl>
                                          </p:spTgt>
                                        </p:tgtEl>
                                        <p:attrNameLst>
                                          <p:attrName>style.visibility</p:attrName>
                                        </p:attrNameLst>
                                      </p:cBhvr>
                                      <p:to>
                                        <p:strVal val="visible"/>
                                      </p:to>
                                    </p:set>
                                    <p:anim to="" calcmode="lin" valueType="num">
                                      <p:cBhvr>
                                        <p:cTn id="37" dur="1" fill="hold"/>
                                        <p:tgtEl>
                                          <p:spTgt spid="30729">
                                            <p:txEl>
                                              <p:charRg st="19" end="19"/>
                                            </p:txEl>
                                          </p:spTgt>
                                        </p:tgtEl>
                                      </p:cBhvr>
                                    </p:anim>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0729">
                                            <p:txEl>
                                              <p:charRg st="19" end="19"/>
                                            </p:txEl>
                                          </p:spTgt>
                                        </p:tgtEl>
                                        <p:attrNameLst>
                                          <p:attrName>style.visibility</p:attrName>
                                        </p:attrNameLst>
                                      </p:cBhvr>
                                      <p:to>
                                        <p:strVal val="visible"/>
                                      </p:to>
                                    </p:set>
                                    <p:animEffect transition="in" filter="checkerboard(across)">
                                      <p:cBhvr>
                                        <p:cTn id="42" dur="500"/>
                                        <p:tgtEl>
                                          <p:spTgt spid="30729">
                                            <p:txEl>
                                              <p:char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idx="1"/>
          </p:nvPr>
        </p:nvSpPr>
        <p:spPr>
          <a:xfrm>
            <a:off x="3678239" y="1004723"/>
            <a:ext cx="4631572" cy="5229225"/>
          </a:xfrm>
          <a:noFill/>
          <a:extLs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nSpc>
                <a:spcPct val="200000"/>
              </a:lnSpc>
              <a:buFont typeface="Wingdings" panose="05000000000000000000" pitchFamily="2" charset="2"/>
              <a:buNone/>
            </a:pPr>
            <a:r>
              <a:rPr lang="zh-CN" altLang="en-US" sz="2400" dirty="0">
                <a:ea typeface="思源黑体" panose="020B0500000000000000" pitchFamily="34" charset="-122"/>
              </a:rPr>
              <a:t>伤残待遇  </a:t>
            </a:r>
          </a:p>
          <a:p>
            <a:pPr>
              <a:lnSpc>
                <a:spcPct val="200000"/>
              </a:lnSpc>
              <a:buNone/>
            </a:pPr>
            <a:r>
              <a:rPr lang="zh-CN" altLang="en-US" sz="2000" dirty="0"/>
              <a:t>5）五级伤残为</a:t>
            </a:r>
            <a:r>
              <a:rPr lang="en-US" altLang="zh-CN" sz="2000" u="sng" dirty="0"/>
              <a:t>18</a:t>
            </a:r>
            <a:r>
              <a:rPr lang="zh-CN" altLang="en-US" sz="2000" u="sng" dirty="0"/>
              <a:t>个月</a:t>
            </a:r>
            <a:r>
              <a:rPr lang="zh-CN" altLang="en-US" sz="2000" dirty="0"/>
              <a:t>的本人工资</a:t>
            </a:r>
          </a:p>
          <a:p>
            <a:pPr>
              <a:lnSpc>
                <a:spcPct val="200000"/>
              </a:lnSpc>
              <a:buFont typeface="Wingdings" panose="05000000000000000000" pitchFamily="2" charset="2"/>
              <a:buNone/>
            </a:pPr>
            <a:r>
              <a:rPr lang="zh-CN" altLang="en-US" sz="2000" dirty="0" smtClean="0">
                <a:ea typeface="思源黑体" panose="020B0500000000000000" pitchFamily="34" charset="-122"/>
              </a:rPr>
              <a:t>6</a:t>
            </a:r>
            <a:r>
              <a:rPr lang="zh-CN" altLang="en-US" sz="2000" dirty="0">
                <a:ea typeface="思源黑体" panose="020B0500000000000000" pitchFamily="34" charset="-122"/>
              </a:rPr>
              <a:t>）六级伤残为</a:t>
            </a:r>
            <a:r>
              <a:rPr lang="en-US" altLang="zh-CN" sz="2000" u="sng" dirty="0">
                <a:ea typeface="思源黑体" panose="020B0500000000000000" pitchFamily="34" charset="-122"/>
              </a:rPr>
              <a:t>16</a:t>
            </a:r>
            <a:r>
              <a:rPr lang="zh-CN" altLang="en-US" sz="2000" u="sng" dirty="0">
                <a:ea typeface="思源黑体" panose="020B0500000000000000" pitchFamily="34" charset="-122"/>
              </a:rPr>
              <a:t>个月</a:t>
            </a:r>
            <a:r>
              <a:rPr lang="zh-CN" altLang="en-US" sz="2000" dirty="0">
                <a:ea typeface="思源黑体" panose="020B0500000000000000" pitchFamily="34" charset="-122"/>
              </a:rPr>
              <a:t>的本人工资</a:t>
            </a:r>
          </a:p>
          <a:p>
            <a:pPr>
              <a:lnSpc>
                <a:spcPct val="200000"/>
              </a:lnSpc>
              <a:buFont typeface="Wingdings" panose="05000000000000000000" pitchFamily="2" charset="2"/>
              <a:buNone/>
            </a:pPr>
            <a:r>
              <a:rPr lang="zh-CN" altLang="en-US" sz="2000" dirty="0">
                <a:ea typeface="思源黑体" panose="020B0500000000000000" pitchFamily="34" charset="-122"/>
              </a:rPr>
              <a:t>7）七级伤残为</a:t>
            </a:r>
            <a:r>
              <a:rPr lang="en-US" altLang="zh-CN" sz="2000" u="sng" dirty="0">
                <a:ea typeface="思源黑体" panose="020B0500000000000000" pitchFamily="34" charset="-122"/>
              </a:rPr>
              <a:t>13</a:t>
            </a:r>
            <a:r>
              <a:rPr lang="zh-CN" altLang="en-US" sz="2000" u="sng" dirty="0">
                <a:ea typeface="思源黑体" panose="020B0500000000000000" pitchFamily="34" charset="-122"/>
              </a:rPr>
              <a:t>个月</a:t>
            </a:r>
            <a:r>
              <a:rPr lang="zh-CN" altLang="en-US" sz="2000" dirty="0">
                <a:ea typeface="思源黑体" panose="020B0500000000000000" pitchFamily="34" charset="-122"/>
              </a:rPr>
              <a:t>的本人工资</a:t>
            </a:r>
          </a:p>
          <a:p>
            <a:pPr>
              <a:lnSpc>
                <a:spcPct val="200000"/>
              </a:lnSpc>
              <a:buFont typeface="Wingdings" panose="05000000000000000000" pitchFamily="2" charset="2"/>
              <a:buNone/>
            </a:pPr>
            <a:r>
              <a:rPr lang="zh-CN" altLang="en-US" sz="2000" dirty="0">
                <a:ea typeface="思源黑体" panose="020B0500000000000000" pitchFamily="34" charset="-122"/>
              </a:rPr>
              <a:t>8）八级伤残为</a:t>
            </a:r>
            <a:r>
              <a:rPr lang="en-US" altLang="zh-CN" sz="2000" u="sng" dirty="0">
                <a:ea typeface="思源黑体" panose="020B0500000000000000" pitchFamily="34" charset="-122"/>
              </a:rPr>
              <a:t>11</a:t>
            </a:r>
            <a:r>
              <a:rPr lang="zh-CN" altLang="en-US" sz="2000" u="sng" dirty="0">
                <a:ea typeface="思源黑体" panose="020B0500000000000000" pitchFamily="34" charset="-122"/>
              </a:rPr>
              <a:t>个月</a:t>
            </a:r>
            <a:r>
              <a:rPr lang="zh-CN" altLang="en-US" sz="2000" dirty="0">
                <a:ea typeface="思源黑体" panose="020B0500000000000000" pitchFamily="34" charset="-122"/>
              </a:rPr>
              <a:t>的本人工资</a:t>
            </a:r>
          </a:p>
          <a:p>
            <a:pPr>
              <a:lnSpc>
                <a:spcPct val="200000"/>
              </a:lnSpc>
              <a:buFont typeface="Wingdings" panose="05000000000000000000" pitchFamily="2" charset="2"/>
              <a:buNone/>
            </a:pPr>
            <a:r>
              <a:rPr lang="zh-CN" altLang="en-US" sz="2000" dirty="0">
                <a:ea typeface="思源黑体" panose="020B0500000000000000" pitchFamily="34" charset="-122"/>
              </a:rPr>
              <a:t>9）九级伤残为</a:t>
            </a:r>
            <a:r>
              <a:rPr lang="en-US" altLang="zh-CN" sz="2000" u="sng" dirty="0">
                <a:ea typeface="思源黑体" panose="020B0500000000000000" pitchFamily="34" charset="-122"/>
              </a:rPr>
              <a:t>9</a:t>
            </a:r>
            <a:r>
              <a:rPr lang="zh-CN" altLang="en-US" sz="2000" u="sng" dirty="0">
                <a:ea typeface="思源黑体" panose="020B0500000000000000" pitchFamily="34" charset="-122"/>
              </a:rPr>
              <a:t>个月</a:t>
            </a:r>
            <a:r>
              <a:rPr lang="zh-CN" altLang="en-US" sz="2000" dirty="0">
                <a:ea typeface="思源黑体" panose="020B0500000000000000" pitchFamily="34" charset="-122"/>
              </a:rPr>
              <a:t>的本人工资</a:t>
            </a:r>
          </a:p>
          <a:p>
            <a:pPr>
              <a:lnSpc>
                <a:spcPct val="200000"/>
              </a:lnSpc>
              <a:buFont typeface="Wingdings" panose="05000000000000000000" pitchFamily="2" charset="2"/>
              <a:buNone/>
            </a:pPr>
            <a:r>
              <a:rPr lang="zh-CN" altLang="en-US" sz="2000" dirty="0">
                <a:ea typeface="思源黑体" panose="020B0500000000000000" pitchFamily="34" charset="-122"/>
              </a:rPr>
              <a:t>10）十级伤残为</a:t>
            </a:r>
            <a:r>
              <a:rPr lang="en-US" altLang="zh-CN" sz="2000" u="sng" dirty="0">
                <a:ea typeface="思源黑体" panose="020B0500000000000000" pitchFamily="34" charset="-122"/>
              </a:rPr>
              <a:t>7</a:t>
            </a:r>
            <a:r>
              <a:rPr lang="zh-CN" altLang="en-US" sz="2000" u="sng" dirty="0">
                <a:ea typeface="思源黑体" panose="020B0500000000000000" pitchFamily="34" charset="-122"/>
              </a:rPr>
              <a:t>个月</a:t>
            </a:r>
            <a:r>
              <a:rPr lang="zh-CN" altLang="en-US" sz="2000" dirty="0">
                <a:ea typeface="思源黑体" panose="020B0500000000000000" pitchFamily="34" charset="-122"/>
              </a:rPr>
              <a:t>的本人工资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 calcmode="lin" valueType="num">
                                      <p:cBhvr additive="base">
                                        <p:cTn id="7" dur="500" fill="hold"/>
                                        <p:tgtEl>
                                          <p:spTgt spid="317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48">
                                            <p:txEl>
                                              <p:pRg st="2" end="2"/>
                                            </p:txEl>
                                          </p:spTgt>
                                        </p:tgtEl>
                                        <p:attrNameLst>
                                          <p:attrName>style.visibility</p:attrName>
                                        </p:attrNameLst>
                                      </p:cBhvr>
                                      <p:to>
                                        <p:strVal val="visible"/>
                                      </p:to>
                                    </p:set>
                                    <p:anim calcmode="lin" valueType="num">
                                      <p:cBhvr additive="base">
                                        <p:cTn id="13" dur="500" fill="hold"/>
                                        <p:tgtEl>
                                          <p:spTgt spid="3174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748">
                                            <p:txEl>
                                              <p:pRg st="1" end="1"/>
                                            </p:txEl>
                                          </p:spTgt>
                                        </p:tgtEl>
                                        <p:attrNameLst>
                                          <p:attrName>style.visibility</p:attrName>
                                        </p:attrNameLst>
                                      </p:cBhvr>
                                      <p:to>
                                        <p:strVal val="visible"/>
                                      </p:to>
                                    </p:set>
                                    <p:anim calcmode="lin" valueType="num">
                                      <p:cBhvr additive="base">
                                        <p:cTn id="19" dur="500" fill="hold"/>
                                        <p:tgtEl>
                                          <p:spTgt spid="3174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748">
                                            <p:txEl>
                                              <p:pRg st="3" end="3"/>
                                            </p:txEl>
                                          </p:spTgt>
                                        </p:tgtEl>
                                        <p:attrNameLst>
                                          <p:attrName>style.visibility</p:attrName>
                                        </p:attrNameLst>
                                      </p:cBhvr>
                                      <p:to>
                                        <p:strVal val="visible"/>
                                      </p:to>
                                    </p:set>
                                    <p:anim calcmode="lin" valueType="num">
                                      <p:cBhvr additive="base">
                                        <p:cTn id="25" dur="500" fill="hold"/>
                                        <p:tgtEl>
                                          <p:spTgt spid="3174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1748">
                                            <p:txEl>
                                              <p:pRg st="4" end="4"/>
                                            </p:txEl>
                                          </p:spTgt>
                                        </p:tgtEl>
                                        <p:attrNameLst>
                                          <p:attrName>style.visibility</p:attrName>
                                        </p:attrNameLst>
                                      </p:cBhvr>
                                      <p:to>
                                        <p:strVal val="visible"/>
                                      </p:to>
                                    </p:set>
                                    <p:anim calcmode="lin" valueType="num">
                                      <p:cBhvr additive="base">
                                        <p:cTn id="31" dur="500" fill="hold"/>
                                        <p:tgtEl>
                                          <p:spTgt spid="3174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1748">
                                            <p:txEl>
                                              <p:pRg st="5" end="5"/>
                                            </p:txEl>
                                          </p:spTgt>
                                        </p:tgtEl>
                                        <p:attrNameLst>
                                          <p:attrName>style.visibility</p:attrName>
                                        </p:attrNameLst>
                                      </p:cBhvr>
                                      <p:to>
                                        <p:strVal val="visible"/>
                                      </p:to>
                                    </p:set>
                                    <p:anim calcmode="lin" valueType="num">
                                      <p:cBhvr additive="base">
                                        <p:cTn id="37" dur="500" fill="hold"/>
                                        <p:tgtEl>
                                          <p:spTgt spid="3174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74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1748">
                                            <p:txEl>
                                              <p:pRg st="6" end="6"/>
                                            </p:txEl>
                                          </p:spTgt>
                                        </p:tgtEl>
                                        <p:attrNameLst>
                                          <p:attrName>style.visibility</p:attrName>
                                        </p:attrNameLst>
                                      </p:cBhvr>
                                      <p:to>
                                        <p:strVal val="visible"/>
                                      </p:to>
                                    </p:set>
                                    <p:anim calcmode="lin" valueType="num">
                                      <p:cBhvr additive="base">
                                        <p:cTn id="43" dur="500" fill="hold"/>
                                        <p:tgtEl>
                                          <p:spTgt spid="3174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74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nodeType="clickEffect">
                                  <p:stCondLst>
                                    <p:cond delay="0"/>
                                  </p:stCondLst>
                                  <p:childTnLst>
                                    <p:set>
                                      <p:cBhvr>
                                        <p:cTn id="48" dur="1" fill="hold">
                                          <p:stCondLst>
                                            <p:cond delay="0"/>
                                          </p:stCondLst>
                                        </p:cTn>
                                        <p:tgtEl>
                                          <p:spTgt spid="31748">
                                            <p:txEl>
                                              <p:charRg st="19" end="19"/>
                                            </p:txEl>
                                          </p:spTgt>
                                        </p:tgtEl>
                                        <p:attrNameLst>
                                          <p:attrName>style.visibility</p:attrName>
                                        </p:attrNameLst>
                                      </p:cBhvr>
                                      <p:to>
                                        <p:strVal val="visible"/>
                                      </p:to>
                                    </p:set>
                                    <p:anim to="" calcmode="lin" valueType="num">
                                      <p:cBhvr>
                                        <p:cTn id="49" dur="1" fill="hold"/>
                                        <p:tgtEl>
                                          <p:spTgt spid="31748">
                                            <p:txEl>
                                              <p:charRg st="19" end="19"/>
                                            </p:txEl>
                                          </p:spTgt>
                                        </p:tgtEl>
                                      </p:cBhvr>
                                    </p:anim>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nodeType="clickEffect">
                                  <p:stCondLst>
                                    <p:cond delay="0"/>
                                  </p:stCondLst>
                                  <p:childTnLst>
                                    <p:set>
                                      <p:cBhvr>
                                        <p:cTn id="53" dur="1" fill="hold">
                                          <p:stCondLst>
                                            <p:cond delay="0"/>
                                          </p:stCondLst>
                                        </p:cTn>
                                        <p:tgtEl>
                                          <p:spTgt spid="31748">
                                            <p:txEl>
                                              <p:charRg st="19" end="19"/>
                                            </p:txEl>
                                          </p:spTgt>
                                        </p:tgtEl>
                                        <p:attrNameLst>
                                          <p:attrName>style.visibility</p:attrName>
                                        </p:attrNameLst>
                                      </p:cBhvr>
                                      <p:to>
                                        <p:strVal val="visible"/>
                                      </p:to>
                                    </p:set>
                                    <p:animEffect transition="in" filter="checkerboard(across)">
                                      <p:cBhvr>
                                        <p:cTn id="54" dur="500"/>
                                        <p:tgtEl>
                                          <p:spTgt spid="31748">
                                            <p:txEl>
                                              <p:char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smtClean="0">
                <a:ea typeface="思源黑体" panose="020B0500000000000000" pitchFamily="34" charset="-122"/>
              </a:rPr>
              <a:t>工伤瞒报的危害</a:t>
            </a:r>
            <a:br>
              <a:rPr lang="zh-CN" altLang="en-US" dirty="0" smtClean="0">
                <a:ea typeface="思源黑体" panose="020B0500000000000000" pitchFamily="34" charset="-122"/>
              </a:rPr>
            </a:br>
            <a:endParaRPr lang="zh-CN" altLang="en-US" dirty="0">
              <a:ea typeface="思源黑体" panose="020B0500000000000000"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10"/>
          <p:cNvSpPr>
            <a:spLocks noGrp="1" noChangeArrowheads="1"/>
          </p:cNvSpPr>
          <p:nvPr>
            <p:ph type="title"/>
          </p:nvPr>
        </p:nvSpPr>
        <p:spPr>
          <a:xfrm>
            <a:off x="1970088" y="397377"/>
            <a:ext cx="8229600" cy="792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zh-CN" altLang="en-US" dirty="0">
                <a:ea typeface="思源黑体" panose="020B0500000000000000" pitchFamily="34" charset="-122"/>
              </a:rPr>
              <a:t>工伤瞒报危害</a:t>
            </a:r>
          </a:p>
        </p:txBody>
      </p:sp>
      <p:sp>
        <p:nvSpPr>
          <p:cNvPr id="33796" name="Rectangle 4"/>
          <p:cNvSpPr>
            <a:spLocks noChangeArrowheads="1"/>
          </p:cNvSpPr>
          <p:nvPr/>
        </p:nvSpPr>
        <p:spPr bwMode="auto">
          <a:xfrm>
            <a:off x="1185529" y="1757111"/>
            <a:ext cx="9798718"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42900" indent="-342900">
              <a:lnSpc>
                <a:spcPct val="250000"/>
              </a:lnSpc>
              <a:buFont typeface="Wingdings" panose="05000000000000000000" pitchFamily="2" charset="2"/>
              <a:buChar char="u"/>
            </a:pPr>
            <a:r>
              <a:rPr lang="zh-CN" altLang="en-US" sz="2000" dirty="0" smtClean="0">
                <a:latin typeface="思源黑体" panose="020B0500000000000000" pitchFamily="34" charset="-122"/>
                <a:ea typeface="思源黑体" panose="020B0500000000000000" pitchFamily="34" charset="-122"/>
              </a:rPr>
              <a:t>对</a:t>
            </a:r>
            <a:r>
              <a:rPr lang="zh-CN" altLang="en-US" sz="2000" dirty="0">
                <a:latin typeface="思源黑体" panose="020B0500000000000000" pitchFamily="34" charset="-122"/>
                <a:ea typeface="思源黑体" panose="020B0500000000000000" pitchFamily="34" charset="-122"/>
              </a:rPr>
              <a:t>工伤职工个人的正当权益造成的危害： （工伤隐瞒不报，工伤职工便失去了工伤保险的保护，其医疗、康复及其他工伤保险待遇均不能享受）</a:t>
            </a:r>
          </a:p>
          <a:p>
            <a:pPr marL="342900" indent="-342900">
              <a:lnSpc>
                <a:spcPct val="250000"/>
              </a:lnSpc>
              <a:buFont typeface="Wingdings" panose="05000000000000000000" pitchFamily="2" charset="2"/>
              <a:buChar char="u"/>
            </a:pPr>
            <a:endParaRPr lang="zh-CN" altLang="en-US" sz="2000" dirty="0">
              <a:latin typeface="思源黑体" panose="020B0500000000000000" pitchFamily="34" charset="-122"/>
              <a:ea typeface="思源黑体" panose="020B0500000000000000" pitchFamily="34" charset="-122"/>
            </a:endParaRPr>
          </a:p>
          <a:p>
            <a:pPr marL="342900" indent="-342900">
              <a:lnSpc>
                <a:spcPct val="250000"/>
              </a:lnSpc>
              <a:buFont typeface="Wingdings" panose="05000000000000000000" pitchFamily="2" charset="2"/>
              <a:buChar char="u"/>
            </a:pPr>
            <a:r>
              <a:rPr lang="zh-CN" altLang="en-US" sz="2000" dirty="0">
                <a:latin typeface="思源黑体" panose="020B0500000000000000" pitchFamily="34" charset="-122"/>
                <a:ea typeface="思源黑体" panose="020B0500000000000000" pitchFamily="34" charset="-122"/>
              </a:rPr>
              <a:t>对企业的危害：（隐瞒不报，使工伤职工身体健康和经济利益受到损害，引发上访或劳动仲裁争议。从而给职工个人及单位都带来不良影响，给企业信誉度及形象带来负面影响，）</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0"/>
          <p:cNvSpPr>
            <a:spLocks noGrp="1" noChangeArrowheads="1"/>
          </p:cNvSpPr>
          <p:nvPr>
            <p:ph type="title"/>
          </p:nvPr>
        </p:nvSpPr>
        <p:spPr>
          <a:xfrm>
            <a:off x="2053432" y="236956"/>
            <a:ext cx="8229600" cy="792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zh-CN" altLang="en-US" dirty="0">
                <a:ea typeface="思源黑体" panose="020B0500000000000000" pitchFamily="34" charset="-122"/>
              </a:rPr>
              <a:t>工伤瞒报危害</a:t>
            </a:r>
          </a:p>
        </p:txBody>
      </p:sp>
      <p:sp>
        <p:nvSpPr>
          <p:cNvPr id="34820" name="Rectangle 4"/>
          <p:cNvSpPr>
            <a:spLocks noChangeArrowheads="1"/>
          </p:cNvSpPr>
          <p:nvPr/>
        </p:nvSpPr>
        <p:spPr bwMode="auto">
          <a:xfrm>
            <a:off x="1148557" y="528137"/>
            <a:ext cx="10039349" cy="576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200000"/>
              </a:lnSpc>
            </a:pPr>
            <a:r>
              <a:rPr lang="zh-CN" altLang="en-US" sz="2800" dirty="0" smtClean="0">
                <a:latin typeface="思源黑体" panose="020B0500000000000000" pitchFamily="34" charset="-122"/>
                <a:ea typeface="思源黑体" panose="020B0500000000000000" pitchFamily="34" charset="-122"/>
              </a:rPr>
              <a:t>例</a:t>
            </a:r>
            <a:r>
              <a:rPr lang="zh-CN" altLang="en-US" sz="2800" dirty="0">
                <a:latin typeface="思源黑体" panose="020B0500000000000000" pitchFamily="34" charset="-122"/>
                <a:ea typeface="思源黑体" panose="020B0500000000000000" pitchFamily="34" charset="-122"/>
              </a:rPr>
              <a:t>：</a:t>
            </a:r>
            <a:r>
              <a:rPr lang="zh-CN" altLang="en-US" sz="2800" u="sng" dirty="0">
                <a:latin typeface="思源黑体" panose="020B0500000000000000" pitchFamily="34" charset="-122"/>
                <a:ea typeface="思源黑体" panose="020B0500000000000000" pitchFamily="34" charset="-122"/>
              </a:rPr>
              <a:t>受伤隐瞒不报 造成残疾后悔</a:t>
            </a:r>
            <a:r>
              <a:rPr lang="zh-CN" altLang="en-US" sz="2800" u="sng" dirty="0" smtClean="0">
                <a:latin typeface="思源黑体" panose="020B0500000000000000" pitchFamily="34" charset="-122"/>
                <a:ea typeface="思源黑体" panose="020B0500000000000000" pitchFamily="34" charset="-122"/>
              </a:rPr>
              <a:t>终身</a:t>
            </a:r>
            <a:endParaRPr lang="zh-CN" altLang="en-US" sz="2800" u="sng" dirty="0">
              <a:latin typeface="思源黑体" panose="020B0500000000000000" pitchFamily="34" charset="-122"/>
              <a:ea typeface="思源黑体" panose="020B0500000000000000" pitchFamily="34" charset="-122"/>
            </a:endParaRPr>
          </a:p>
          <a:p>
            <a:pPr>
              <a:lnSpc>
                <a:spcPct val="200000"/>
              </a:lnSpc>
            </a:pPr>
            <a:r>
              <a:rPr lang="zh-CN" altLang="en-US" sz="2000" dirty="0">
                <a:latin typeface="思源黑体" panose="020B0500000000000000" pitchFamily="34" charset="-122"/>
                <a:ea typeface="思源黑体" panose="020B0500000000000000" pitchFamily="34" charset="-122"/>
              </a:rPr>
              <a:t>       </a:t>
            </a:r>
            <a:r>
              <a:rPr lang="zh-CN" altLang="en-US" sz="2000" dirty="0" smtClean="0">
                <a:latin typeface="思源黑体" panose="020B0500000000000000" pitchFamily="34" charset="-122"/>
                <a:ea typeface="思源黑体" panose="020B0500000000000000" pitchFamily="34" charset="-122"/>
              </a:rPr>
              <a:t>  某</a:t>
            </a:r>
            <a:r>
              <a:rPr lang="zh-CN" altLang="en-US" sz="2000" dirty="0">
                <a:latin typeface="思源黑体" panose="020B0500000000000000" pitchFamily="34" charset="-122"/>
                <a:ea typeface="思源黑体" panose="020B0500000000000000" pitchFamily="34" charset="-122"/>
              </a:rPr>
              <a:t>公司职工冯松</a:t>
            </a:r>
            <a:r>
              <a:rPr lang="en-US" altLang="zh-CN" sz="2000" dirty="0">
                <a:latin typeface="思源黑体" panose="020B0500000000000000" pitchFamily="34" charset="-122"/>
                <a:ea typeface="思源黑体" panose="020B0500000000000000" pitchFamily="34" charset="-122"/>
              </a:rPr>
              <a:t>(</a:t>
            </a:r>
            <a:r>
              <a:rPr lang="zh-CN" altLang="en-US" sz="2000" dirty="0">
                <a:latin typeface="思源黑体" panose="020B0500000000000000" pitchFamily="34" charset="-122"/>
                <a:ea typeface="思源黑体" panose="020B0500000000000000" pitchFamily="34" charset="-122"/>
              </a:rPr>
              <a:t>化名</a:t>
            </a:r>
            <a:r>
              <a:rPr lang="en-US" altLang="zh-CN" sz="2000" dirty="0">
                <a:latin typeface="思源黑体" panose="020B0500000000000000" pitchFamily="34" charset="-122"/>
                <a:ea typeface="思源黑体" panose="020B0500000000000000" pitchFamily="34" charset="-122"/>
              </a:rPr>
              <a:t>)</a:t>
            </a:r>
            <a:r>
              <a:rPr lang="zh-CN" altLang="en-US" sz="2000" dirty="0">
                <a:latin typeface="思源黑体" panose="020B0500000000000000" pitchFamily="34" charset="-122"/>
                <a:ea typeface="思源黑体" panose="020B0500000000000000" pitchFamily="34" charset="-122"/>
              </a:rPr>
              <a:t>，在给刮板输送机接链条时，被断裂的套包弹伤右手小拇指。因为当时只是有一点红肿，而且没感觉太疼痛，冯某未上报公司，回家自行调养。疏忽大意的冯松回家后找了点草药自己包扎并泡酒服用，两个月后，小拇指开始发炎化脓，拇指骨节处长出一个大大的骨痂，造成指头无法伸直，整个手掌也因伤势的恶化而变得红肿弯曲，后经医院检查，由于耽误了最佳治疗时期，他的小拇指神经血管坏死，今后再也无法伸直了</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扁平卡通培训学习banner"/>
          <p:cNvPicPr>
            <a:picLocks noChangeAspect="1" noChangeArrowheads="1"/>
          </p:cNvPicPr>
          <p:nvPr/>
        </p:nvPicPr>
        <p:blipFill rotWithShape="1">
          <a:blip r:embed="rId2">
            <a:extLst>
              <a:ext uri="{28A0092B-C50C-407E-A947-70E740481C1C}">
                <a14:useLocalDpi xmlns:a14="http://schemas.microsoft.com/office/drawing/2010/main" val="0"/>
              </a:ext>
            </a:extLst>
          </a:blip>
          <a:srcRect l="35593" r="7078"/>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ctrTitle"/>
          </p:nvPr>
        </p:nvSpPr>
        <p:spPr>
          <a:xfrm>
            <a:off x="316098" y="2370517"/>
            <a:ext cx="7545741" cy="1430593"/>
          </a:xfrm>
        </p:spPr>
        <p:txBody>
          <a:bodyPr>
            <a:noAutofit/>
          </a:bodyPr>
          <a:lstStyle/>
          <a:p>
            <a:r>
              <a:rPr lang="zh-CN" altLang="en-US" sz="9600" dirty="0" smtClean="0">
                <a:solidFill>
                  <a:schemeClr val="tx2"/>
                </a:solidFill>
                <a:effectLst>
                  <a:outerShdw blurRad="38100" dist="38100" dir="2700000" algn="tl">
                    <a:srgbClr val="000000">
                      <a:alpha val="43137"/>
                    </a:srgbClr>
                  </a:outerShdw>
                </a:effectLst>
                <a:latin typeface="Aa炒面筋" panose="02010600010101010101" pitchFamily="2" charset="-122"/>
                <a:ea typeface="Aa炒面筋" panose="02010600010101010101" pitchFamily="2" charset="-122"/>
              </a:rPr>
              <a:t>感谢观看</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smtClean="0">
                <a:ea typeface="思源黑体" panose="020B0500000000000000" pitchFamily="34" charset="-122"/>
              </a:rPr>
              <a:t>工伤保险概述</a:t>
            </a:r>
            <a:br>
              <a:rPr lang="zh-CN" altLang="en-US" dirty="0" smtClean="0">
                <a:ea typeface="思源黑体" panose="020B0500000000000000" pitchFamily="34" charset="-122"/>
              </a:rPr>
            </a:br>
            <a:endParaRPr lang="zh-CN" altLang="en-US" dirty="0">
              <a:ea typeface="思源黑体" panose="020B0500000000000000"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
          <p:cNvSpPr>
            <a:spLocks noGrp="1" noChangeArrowheads="1"/>
          </p:cNvSpPr>
          <p:nvPr>
            <p:ph type="title"/>
          </p:nvPr>
        </p:nvSpPr>
        <p:spPr>
          <a:xfrm>
            <a:off x="1977268" y="252426"/>
            <a:ext cx="8229600" cy="792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zh-CN" altLang="en-US" dirty="0">
                <a:ea typeface="思源黑体" panose="020B0500000000000000" pitchFamily="34" charset="-122"/>
              </a:rPr>
              <a:t>工伤保险概述</a:t>
            </a:r>
          </a:p>
        </p:txBody>
      </p:sp>
      <p:grpSp>
        <p:nvGrpSpPr>
          <p:cNvPr id="11268" name="Group 4"/>
          <p:cNvGrpSpPr/>
          <p:nvPr/>
        </p:nvGrpSpPr>
        <p:grpSpPr bwMode="auto">
          <a:xfrm>
            <a:off x="1066958" y="1286881"/>
            <a:ext cx="4897438" cy="792163"/>
            <a:chOff x="0" y="0"/>
            <a:chExt cx="2976" cy="432"/>
          </a:xfrm>
        </p:grpSpPr>
        <p:sp>
          <p:nvSpPr>
            <p:cNvPr id="11269" name="AutoShape 5"/>
            <p:cNvSpPr>
              <a:spLocks noChangeArrowheads="1"/>
            </p:cNvSpPr>
            <p:nvPr/>
          </p:nvSpPr>
          <p:spPr bwMode="auto">
            <a:xfrm>
              <a:off x="240" y="75"/>
              <a:ext cx="2736" cy="288"/>
            </a:xfrm>
            <a:prstGeom prst="roundRect">
              <a:avLst>
                <a:gd name="adj" fmla="val 16667"/>
              </a:avLst>
            </a:prstGeom>
            <a:solidFill>
              <a:schemeClr val="tx2">
                <a:lumMod val="60000"/>
                <a:lumOff val="40000"/>
              </a:schemeClr>
            </a:solidFill>
            <a:ln w="12700" cap="flat" cmpd="sng">
              <a:solidFill>
                <a:schemeClr val="bg1"/>
              </a:solidFill>
              <a:round/>
            </a:ln>
            <a:effectLst>
              <a:outerShdw dist="99190" dir="2388334" algn="ctr" rotWithShape="0">
                <a:srgbClr val="333333">
                  <a:alpha val="50000"/>
                </a:srgbClr>
              </a:outerShdw>
            </a:effectLst>
          </p:spPr>
          <p:txBody>
            <a:bodyPr wrap="none" anchor="ctr"/>
            <a:lstStyle/>
            <a:p>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11270" name="AutoShape 6"/>
            <p:cNvSpPr>
              <a:spLocks noChangeArrowheads="1"/>
            </p:cNvSpPr>
            <p:nvPr/>
          </p:nvSpPr>
          <p:spPr bwMode="auto">
            <a:xfrm>
              <a:off x="0" y="0"/>
              <a:ext cx="432" cy="432"/>
            </a:xfrm>
            <a:prstGeom prst="diamond">
              <a:avLst/>
            </a:prstGeom>
            <a:solidFill>
              <a:schemeClr val="tx2">
                <a:lumMod val="60000"/>
                <a:lumOff val="40000"/>
              </a:schemeClr>
            </a:solidFill>
            <a:ln w="25400" cap="flat" cmpd="sng">
              <a:solidFill>
                <a:schemeClr val="bg1"/>
              </a:solidFill>
              <a:miter lim="800000"/>
            </a:ln>
            <a:effectLst>
              <a:outerShdw dist="63500" dir="2212194" algn="ctr" rotWithShape="0">
                <a:srgbClr val="333333">
                  <a:alpha val="50000"/>
                </a:srgbClr>
              </a:outerShdw>
            </a:effectLst>
          </p:spPr>
          <p:txBody>
            <a:bodyPr wrap="none" anchor="ctr"/>
            <a:lstStyle/>
            <a:p>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11271" name="Text Box 7"/>
            <p:cNvSpPr txBox="1">
              <a:spLocks noChangeArrowheads="1"/>
            </p:cNvSpPr>
            <p:nvPr/>
          </p:nvSpPr>
          <p:spPr bwMode="auto">
            <a:xfrm>
              <a:off x="432" y="80"/>
              <a:ext cx="2160"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800" dirty="0">
                  <a:solidFill>
                    <a:schemeClr val="bg1"/>
                  </a:solidFill>
                  <a:latin typeface="思源黑体" panose="020B0500000000000000" pitchFamily="34" charset="-122"/>
                  <a:ea typeface="思源黑体" panose="020B0500000000000000" pitchFamily="34" charset="-122"/>
                </a:rPr>
                <a:t>什 么 是 工 伤 保 险</a:t>
              </a:r>
            </a:p>
          </p:txBody>
        </p:sp>
        <p:sp>
          <p:nvSpPr>
            <p:cNvPr id="11272" name="Text Box 8"/>
            <p:cNvSpPr txBox="1">
              <a:spLocks noChangeArrowheads="1"/>
            </p:cNvSpPr>
            <p:nvPr/>
          </p:nvSpPr>
          <p:spPr bwMode="auto">
            <a:xfrm>
              <a:off x="100" y="62"/>
              <a:ext cx="28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a:r>
                <a:rPr lang="en-US" altLang="zh-CN" sz="2400" dirty="0">
                  <a:solidFill>
                    <a:schemeClr val="bg1"/>
                  </a:solidFill>
                  <a:latin typeface="思源黑体" panose="020B0500000000000000" pitchFamily="34" charset="-122"/>
                  <a:ea typeface="思源黑体" panose="020B0500000000000000" pitchFamily="34" charset="-122"/>
                </a:rPr>
                <a:t>1</a:t>
              </a:r>
            </a:p>
          </p:txBody>
        </p:sp>
      </p:grpSp>
      <p:sp>
        <p:nvSpPr>
          <p:cNvPr id="11273" name="Rectangle 9"/>
          <p:cNvSpPr>
            <a:spLocks noChangeArrowheads="1"/>
          </p:cNvSpPr>
          <p:nvPr/>
        </p:nvSpPr>
        <p:spPr bwMode="auto">
          <a:xfrm>
            <a:off x="1066958" y="1958503"/>
            <a:ext cx="10050221" cy="3928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250000"/>
              </a:lnSpc>
            </a:pPr>
            <a:r>
              <a:rPr lang="zh-CN" altLang="en-US" sz="2000" dirty="0">
                <a:latin typeface="思源黑体" panose="020B0500000000000000" pitchFamily="34" charset="-122"/>
                <a:ea typeface="思源黑体" panose="020B0500000000000000" pitchFamily="34" charset="-122"/>
              </a:rPr>
              <a:t>       工伤保险是通过社会统筹的办法，集中用人单位缴纳的工伤保险费，建立工伤保险基金，对劳动者在生产经营活动中遭受意外伤害或职业病，并由此造成死亡、暂时或永久丧失劳动能力时，给予劳动者及其家属法定的医疗救治以及必要的经济补偿的一种社会保障制度。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0"/>
          <p:cNvSpPr>
            <a:spLocks noGrp="1" noChangeArrowheads="1"/>
          </p:cNvSpPr>
          <p:nvPr>
            <p:ph type="title"/>
          </p:nvPr>
        </p:nvSpPr>
        <p:spPr>
          <a:xfrm>
            <a:off x="2063750" y="338348"/>
            <a:ext cx="8229600" cy="792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zh-CN" altLang="en-US" dirty="0">
                <a:ea typeface="思源黑体" panose="020B0500000000000000" pitchFamily="34" charset="-122"/>
              </a:rPr>
              <a:t>工伤保险概述</a:t>
            </a:r>
          </a:p>
        </p:txBody>
      </p:sp>
      <p:sp>
        <p:nvSpPr>
          <p:cNvPr id="12297" name="Rectangle 9"/>
          <p:cNvSpPr>
            <a:spLocks noGrp="1" noChangeArrowheads="1"/>
          </p:cNvSpPr>
          <p:nvPr>
            <p:ph idx="1"/>
          </p:nvPr>
        </p:nvSpPr>
        <p:spPr>
          <a:xfrm>
            <a:off x="1817688" y="2296256"/>
            <a:ext cx="8420100" cy="792163"/>
          </a:xfrm>
          <a:noFill/>
          <a:extLst>
            <a:ext uri="{91240B29-F687-4F45-9708-019B960494DF}">
              <a14:hiddenLine xmlns:a14="http://schemas.microsoft.com/office/drawing/2010/main" w="9525">
                <a:solidFill>
                  <a:srgbClr val="000000"/>
                </a:solidFill>
                <a:miter lim="800000"/>
                <a:headEnd/>
                <a:tailEnd/>
              </a14:hiddenLine>
            </a:ext>
          </a:extLst>
        </p:spPr>
        <p:txBody>
          <a:bodyPr vert="horz" wrap="square" lIns="182562" tIns="46037" rIns="182562" bIns="46037" numCol="1" anchor="t" anchorCtr="0" compatLnSpc="1">
            <a:normAutofit/>
          </a:bodyPr>
          <a:lstStyle/>
          <a:p>
            <a:pPr marL="0" indent="0">
              <a:buNone/>
            </a:pPr>
            <a:r>
              <a:rPr lang="zh-CN" altLang="zh-CN" dirty="0">
                <a:ea typeface="思源黑体" panose="020B0500000000000000" pitchFamily="34" charset="-122"/>
              </a:rPr>
              <a:t>建立工伤保险制度的主要目的</a:t>
            </a:r>
            <a:r>
              <a:rPr lang="zh-CN" altLang="zh-CN" dirty="0">
                <a:solidFill>
                  <a:schemeClr val="hlink"/>
                </a:solidFill>
                <a:ea typeface="思源黑体" panose="020B0500000000000000" pitchFamily="34" charset="-122"/>
              </a:rPr>
              <a:t> </a:t>
            </a:r>
            <a:r>
              <a:rPr lang="zh-CN" altLang="zh-CN" dirty="0">
                <a:ea typeface="思源黑体" panose="020B0500000000000000" pitchFamily="34" charset="-122"/>
              </a:rPr>
              <a:t>  </a:t>
            </a:r>
          </a:p>
        </p:txBody>
      </p:sp>
      <p:sp>
        <p:nvSpPr>
          <p:cNvPr id="12298" name="Rectangle 10"/>
          <p:cNvSpPr>
            <a:spLocks noChangeArrowheads="1"/>
          </p:cNvSpPr>
          <p:nvPr/>
        </p:nvSpPr>
        <p:spPr bwMode="auto">
          <a:xfrm>
            <a:off x="3139240" y="3125025"/>
            <a:ext cx="74453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zh-CN" sz="2000" dirty="0">
                <a:latin typeface="思源黑体" panose="020B0500000000000000" pitchFamily="34" charset="-122"/>
                <a:ea typeface="思源黑体" panose="020B0500000000000000" pitchFamily="34" charset="-122"/>
              </a:rPr>
              <a:t>1</a:t>
            </a:r>
            <a:r>
              <a:rPr lang="zh-CN" altLang="en-US" sz="2000" dirty="0">
                <a:latin typeface="思源黑体" panose="020B0500000000000000" pitchFamily="34" charset="-122"/>
                <a:ea typeface="思源黑体" panose="020B0500000000000000" pitchFamily="34" charset="-122"/>
              </a:rPr>
              <a:t>、切实保障工伤职工的救治权与经济补偿权 </a:t>
            </a:r>
          </a:p>
        </p:txBody>
      </p:sp>
      <p:sp>
        <p:nvSpPr>
          <p:cNvPr id="12299" name="Rectangle 11"/>
          <p:cNvSpPr>
            <a:spLocks noChangeArrowheads="1"/>
          </p:cNvSpPr>
          <p:nvPr/>
        </p:nvSpPr>
        <p:spPr bwMode="auto">
          <a:xfrm>
            <a:off x="3139240" y="4054109"/>
            <a:ext cx="74453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zh-CN" sz="2000" dirty="0">
                <a:latin typeface="思源黑体" panose="020B0500000000000000" pitchFamily="34" charset="-122"/>
                <a:ea typeface="思源黑体" panose="020B0500000000000000" pitchFamily="34" charset="-122"/>
              </a:rPr>
              <a:t>2</a:t>
            </a:r>
            <a:r>
              <a:rPr lang="zh-CN" altLang="en-US" sz="2000" dirty="0">
                <a:latin typeface="思源黑体" panose="020B0500000000000000" pitchFamily="34" charset="-122"/>
                <a:ea typeface="思源黑体" panose="020B0500000000000000" pitchFamily="34" charset="-122"/>
              </a:rPr>
              <a:t>、促进工伤预防与职业康复 </a:t>
            </a:r>
          </a:p>
        </p:txBody>
      </p:sp>
      <p:sp>
        <p:nvSpPr>
          <p:cNvPr id="12300" name="Rectangle 12"/>
          <p:cNvSpPr>
            <a:spLocks noChangeArrowheads="1"/>
          </p:cNvSpPr>
          <p:nvPr/>
        </p:nvSpPr>
        <p:spPr bwMode="auto">
          <a:xfrm>
            <a:off x="3139240" y="4983194"/>
            <a:ext cx="74453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zh-CN" sz="2000" dirty="0">
                <a:latin typeface="思源黑体" panose="020B0500000000000000" pitchFamily="34" charset="-122"/>
                <a:ea typeface="思源黑体" panose="020B0500000000000000" pitchFamily="34" charset="-122"/>
              </a:rPr>
              <a:t>3</a:t>
            </a:r>
            <a:r>
              <a:rPr lang="zh-CN" altLang="en-US" sz="2000" dirty="0">
                <a:latin typeface="思源黑体" panose="020B0500000000000000" pitchFamily="34" charset="-122"/>
                <a:ea typeface="思源黑体" panose="020B0500000000000000" pitchFamily="34" charset="-122"/>
              </a:rPr>
              <a:t>、分散用人单位的工伤风险</a:t>
            </a:r>
          </a:p>
        </p:txBody>
      </p:sp>
      <p:grpSp>
        <p:nvGrpSpPr>
          <p:cNvPr id="12" name="Group 4"/>
          <p:cNvGrpSpPr/>
          <p:nvPr/>
        </p:nvGrpSpPr>
        <p:grpSpPr bwMode="auto">
          <a:xfrm>
            <a:off x="1066958" y="1286881"/>
            <a:ext cx="4897438" cy="792163"/>
            <a:chOff x="0" y="0"/>
            <a:chExt cx="2976" cy="432"/>
          </a:xfrm>
        </p:grpSpPr>
        <p:sp>
          <p:nvSpPr>
            <p:cNvPr id="13" name="AutoShape 5"/>
            <p:cNvSpPr>
              <a:spLocks noChangeArrowheads="1"/>
            </p:cNvSpPr>
            <p:nvPr/>
          </p:nvSpPr>
          <p:spPr bwMode="auto">
            <a:xfrm>
              <a:off x="240" y="75"/>
              <a:ext cx="2736" cy="288"/>
            </a:xfrm>
            <a:prstGeom prst="roundRect">
              <a:avLst>
                <a:gd name="adj" fmla="val 16667"/>
              </a:avLst>
            </a:prstGeom>
            <a:solidFill>
              <a:schemeClr val="tx2">
                <a:lumMod val="60000"/>
                <a:lumOff val="40000"/>
              </a:schemeClr>
            </a:solidFill>
            <a:ln w="12700" cap="flat" cmpd="sng">
              <a:solidFill>
                <a:schemeClr val="bg1"/>
              </a:solidFill>
              <a:round/>
            </a:ln>
            <a:effectLst>
              <a:outerShdw dist="99190" dir="2388334" algn="ctr" rotWithShape="0">
                <a:srgbClr val="333333">
                  <a:alpha val="50000"/>
                </a:srgbClr>
              </a:outerShdw>
            </a:effectLst>
          </p:spPr>
          <p:txBody>
            <a:bodyPr wrap="none" anchor="ctr"/>
            <a:lstStyle/>
            <a:p>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14" name="AutoShape 6"/>
            <p:cNvSpPr>
              <a:spLocks noChangeArrowheads="1"/>
            </p:cNvSpPr>
            <p:nvPr/>
          </p:nvSpPr>
          <p:spPr bwMode="auto">
            <a:xfrm>
              <a:off x="0" y="0"/>
              <a:ext cx="432" cy="432"/>
            </a:xfrm>
            <a:prstGeom prst="diamond">
              <a:avLst/>
            </a:prstGeom>
            <a:solidFill>
              <a:schemeClr val="tx2">
                <a:lumMod val="60000"/>
                <a:lumOff val="40000"/>
              </a:schemeClr>
            </a:solidFill>
            <a:ln w="25400" cap="flat" cmpd="sng">
              <a:solidFill>
                <a:schemeClr val="bg1"/>
              </a:solidFill>
              <a:miter lim="800000"/>
            </a:ln>
            <a:effectLst>
              <a:outerShdw dist="63500" dir="2212194" algn="ctr" rotWithShape="0">
                <a:srgbClr val="333333">
                  <a:alpha val="50000"/>
                </a:srgbClr>
              </a:outerShdw>
            </a:effectLst>
          </p:spPr>
          <p:txBody>
            <a:bodyPr wrap="none" anchor="ctr"/>
            <a:lstStyle/>
            <a:p>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15" name="Text Box 7"/>
            <p:cNvSpPr txBox="1">
              <a:spLocks noChangeArrowheads="1"/>
            </p:cNvSpPr>
            <p:nvPr/>
          </p:nvSpPr>
          <p:spPr bwMode="auto">
            <a:xfrm>
              <a:off x="432" y="80"/>
              <a:ext cx="2160"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800" dirty="0" smtClean="0">
                  <a:solidFill>
                    <a:schemeClr val="bg1"/>
                  </a:solidFill>
                  <a:latin typeface="思源黑体" panose="020B0500000000000000" pitchFamily="34" charset="-122"/>
                  <a:ea typeface="思源黑体" panose="020B0500000000000000" pitchFamily="34" charset="-122"/>
                </a:rPr>
                <a:t>主要目的</a:t>
              </a:r>
              <a:endParaRPr lang="zh-CN" altLang="en-US" sz="2800" dirty="0">
                <a:solidFill>
                  <a:schemeClr val="bg1"/>
                </a:solidFill>
                <a:latin typeface="思源黑体" panose="020B0500000000000000" pitchFamily="34" charset="-122"/>
                <a:ea typeface="思源黑体" panose="020B0500000000000000" pitchFamily="34" charset="-122"/>
              </a:endParaRPr>
            </a:p>
          </p:txBody>
        </p:sp>
        <p:sp>
          <p:nvSpPr>
            <p:cNvPr id="16" name="Text Box 8"/>
            <p:cNvSpPr txBox="1">
              <a:spLocks noChangeArrowheads="1"/>
            </p:cNvSpPr>
            <p:nvPr/>
          </p:nvSpPr>
          <p:spPr bwMode="auto">
            <a:xfrm>
              <a:off x="100" y="62"/>
              <a:ext cx="28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a:r>
                <a:rPr lang="en-US" altLang="zh-CN" sz="2400" dirty="0" smtClean="0">
                  <a:solidFill>
                    <a:schemeClr val="bg1"/>
                  </a:solidFill>
                  <a:latin typeface="思源黑体" panose="020B0500000000000000" pitchFamily="34" charset="-122"/>
                  <a:ea typeface="思源黑体" panose="020B0500000000000000" pitchFamily="34" charset="-122"/>
                </a:rPr>
                <a:t>2</a:t>
              </a:r>
              <a:endParaRPr lang="en-US" altLang="zh-CN" sz="2400" dirty="0">
                <a:solidFill>
                  <a:schemeClr val="bg1"/>
                </a:solidFill>
                <a:latin typeface="思源黑体" panose="020B0500000000000000" pitchFamily="34" charset="-122"/>
                <a:ea typeface="思源黑体" panose="020B05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97">
                                            <p:txEl>
                                              <p:pRg st="0" end="0"/>
                                            </p:txEl>
                                          </p:spTgt>
                                        </p:tgtEl>
                                        <p:attrNameLst>
                                          <p:attrName>style.visibility</p:attrName>
                                        </p:attrNameLst>
                                      </p:cBhvr>
                                      <p:to>
                                        <p:strVal val="visible"/>
                                      </p:to>
                                    </p:set>
                                    <p:animEffect transition="in" filter="blinds(horizontal)">
                                      <p:cBhvr>
                                        <p:cTn id="7" dur="500"/>
                                        <p:tgtEl>
                                          <p:spTgt spid="122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
          <p:cNvSpPr>
            <a:spLocks noGrp="1" noChangeArrowheads="1"/>
          </p:cNvSpPr>
          <p:nvPr>
            <p:ph type="title"/>
          </p:nvPr>
        </p:nvSpPr>
        <p:spPr>
          <a:xfrm>
            <a:off x="1990725" y="343879"/>
            <a:ext cx="8229600" cy="792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zh-CN" altLang="en-US" dirty="0">
                <a:ea typeface="思源黑体" panose="020B0500000000000000" pitchFamily="34" charset="-122"/>
              </a:rPr>
              <a:t>工伤保险概述</a:t>
            </a:r>
          </a:p>
        </p:txBody>
      </p:sp>
      <p:sp>
        <p:nvSpPr>
          <p:cNvPr id="13321" name="Rectangle 9"/>
          <p:cNvSpPr>
            <a:spLocks noGrp="1" noChangeArrowheads="1"/>
          </p:cNvSpPr>
          <p:nvPr>
            <p:ph idx="1"/>
          </p:nvPr>
        </p:nvSpPr>
        <p:spPr>
          <a:xfrm>
            <a:off x="1066957" y="2573087"/>
            <a:ext cx="9153367" cy="4114800"/>
          </a:xfrm>
          <a:noFill/>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250000"/>
              </a:lnSpc>
            </a:pPr>
            <a:r>
              <a:rPr lang="zh-CN" altLang="en-US" sz="2000" dirty="0">
                <a:ea typeface="思源黑体" panose="020B0500000000000000" pitchFamily="34" charset="-122"/>
              </a:rPr>
              <a:t>工伤：</a:t>
            </a:r>
            <a:r>
              <a:rPr lang="zh-CN" altLang="en-US" sz="2000" u="sng" dirty="0">
                <a:ea typeface="思源黑体" panose="020B0500000000000000" pitchFamily="34" charset="-122"/>
              </a:rPr>
              <a:t>是指劳动者由于工作原因并在工作过程中遭受意外伤害</a:t>
            </a:r>
          </a:p>
          <a:p>
            <a:pPr>
              <a:lnSpc>
                <a:spcPct val="250000"/>
              </a:lnSpc>
              <a:buFontTx/>
              <a:buNone/>
            </a:pPr>
            <a:r>
              <a:rPr lang="zh-CN" altLang="en-US" sz="2000" dirty="0">
                <a:ea typeface="思源黑体" panose="020B0500000000000000" pitchFamily="34" charset="-122"/>
              </a:rPr>
              <a:t>             </a:t>
            </a:r>
          </a:p>
          <a:p>
            <a:pPr>
              <a:lnSpc>
                <a:spcPct val="250000"/>
              </a:lnSpc>
            </a:pPr>
            <a:r>
              <a:rPr lang="zh-CN" altLang="en-US" sz="2000" dirty="0">
                <a:ea typeface="思源黑体" panose="020B0500000000000000" pitchFamily="34" charset="-122"/>
              </a:rPr>
              <a:t>公司为每个员工买了工伤保险，参保的费用占个人工资的</a:t>
            </a:r>
            <a:r>
              <a:rPr lang="zh-CN" altLang="en-US" sz="2000" u="sng" dirty="0">
                <a:ea typeface="思源黑体" panose="020B0500000000000000" pitchFamily="34" charset="-122"/>
              </a:rPr>
              <a:t>1%</a:t>
            </a:r>
            <a:r>
              <a:rPr lang="zh-CN" altLang="en-US" sz="2000" dirty="0">
                <a:ea typeface="思源黑体" panose="020B0500000000000000" pitchFamily="34" charset="-122"/>
              </a:rPr>
              <a:t>，</a:t>
            </a:r>
            <a:r>
              <a:rPr lang="zh-CN" altLang="en-US" sz="2000" u="sng" dirty="0">
                <a:ea typeface="思源黑体" panose="020B0500000000000000" pitchFamily="34" charset="-122"/>
              </a:rPr>
              <a:t>由公司支付</a:t>
            </a:r>
          </a:p>
        </p:txBody>
      </p:sp>
      <p:grpSp>
        <p:nvGrpSpPr>
          <p:cNvPr id="9" name="Group 4"/>
          <p:cNvGrpSpPr/>
          <p:nvPr/>
        </p:nvGrpSpPr>
        <p:grpSpPr bwMode="auto">
          <a:xfrm>
            <a:off x="1066958" y="1286881"/>
            <a:ext cx="4897438" cy="792163"/>
            <a:chOff x="0" y="0"/>
            <a:chExt cx="2976" cy="432"/>
          </a:xfrm>
        </p:grpSpPr>
        <p:sp>
          <p:nvSpPr>
            <p:cNvPr id="10" name="AutoShape 5"/>
            <p:cNvSpPr>
              <a:spLocks noChangeArrowheads="1"/>
            </p:cNvSpPr>
            <p:nvPr/>
          </p:nvSpPr>
          <p:spPr bwMode="auto">
            <a:xfrm>
              <a:off x="240" y="75"/>
              <a:ext cx="2736" cy="288"/>
            </a:xfrm>
            <a:prstGeom prst="roundRect">
              <a:avLst>
                <a:gd name="adj" fmla="val 16667"/>
              </a:avLst>
            </a:prstGeom>
            <a:solidFill>
              <a:schemeClr val="tx2">
                <a:lumMod val="60000"/>
                <a:lumOff val="40000"/>
              </a:schemeClr>
            </a:solidFill>
            <a:ln w="12700" cap="flat" cmpd="sng">
              <a:solidFill>
                <a:schemeClr val="bg1"/>
              </a:solidFill>
              <a:round/>
            </a:ln>
            <a:effectLst>
              <a:outerShdw dist="99190" dir="2388334" algn="ctr" rotWithShape="0">
                <a:srgbClr val="333333">
                  <a:alpha val="50000"/>
                </a:srgbClr>
              </a:outerShdw>
            </a:effectLst>
          </p:spPr>
          <p:txBody>
            <a:bodyPr wrap="none" anchor="ctr"/>
            <a:lstStyle/>
            <a:p>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11" name="AutoShape 6"/>
            <p:cNvSpPr>
              <a:spLocks noChangeArrowheads="1"/>
            </p:cNvSpPr>
            <p:nvPr/>
          </p:nvSpPr>
          <p:spPr bwMode="auto">
            <a:xfrm>
              <a:off x="0" y="0"/>
              <a:ext cx="432" cy="432"/>
            </a:xfrm>
            <a:prstGeom prst="diamond">
              <a:avLst/>
            </a:prstGeom>
            <a:solidFill>
              <a:schemeClr val="tx2">
                <a:lumMod val="60000"/>
                <a:lumOff val="40000"/>
              </a:schemeClr>
            </a:solidFill>
            <a:ln w="25400" cap="flat" cmpd="sng">
              <a:solidFill>
                <a:schemeClr val="bg1"/>
              </a:solidFill>
              <a:miter lim="800000"/>
            </a:ln>
            <a:effectLst>
              <a:outerShdw dist="63500" dir="2212194" algn="ctr" rotWithShape="0">
                <a:srgbClr val="333333">
                  <a:alpha val="50000"/>
                </a:srgbClr>
              </a:outerShdw>
            </a:effectLst>
          </p:spPr>
          <p:txBody>
            <a:bodyPr wrap="none" anchor="ctr"/>
            <a:lstStyle/>
            <a:p>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12" name="Text Box 7"/>
            <p:cNvSpPr txBox="1">
              <a:spLocks noChangeArrowheads="1"/>
            </p:cNvSpPr>
            <p:nvPr/>
          </p:nvSpPr>
          <p:spPr bwMode="auto">
            <a:xfrm>
              <a:off x="432" y="80"/>
              <a:ext cx="2160"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800" dirty="0" smtClean="0">
                  <a:solidFill>
                    <a:schemeClr val="bg1"/>
                  </a:solidFill>
                  <a:latin typeface="思源黑体" panose="020B0500000000000000" pitchFamily="34" charset="-122"/>
                  <a:ea typeface="思源黑体" panose="020B0500000000000000" pitchFamily="34" charset="-122"/>
                </a:rPr>
                <a:t>工伤的定义</a:t>
              </a:r>
              <a:endParaRPr lang="zh-CN" altLang="en-US" sz="2800" dirty="0">
                <a:solidFill>
                  <a:schemeClr val="bg1"/>
                </a:solidFill>
                <a:latin typeface="思源黑体" panose="020B0500000000000000" pitchFamily="34" charset="-122"/>
                <a:ea typeface="思源黑体" panose="020B0500000000000000" pitchFamily="34" charset="-122"/>
              </a:endParaRPr>
            </a:p>
          </p:txBody>
        </p:sp>
        <p:sp>
          <p:nvSpPr>
            <p:cNvPr id="13" name="Text Box 8"/>
            <p:cNvSpPr txBox="1">
              <a:spLocks noChangeArrowheads="1"/>
            </p:cNvSpPr>
            <p:nvPr/>
          </p:nvSpPr>
          <p:spPr bwMode="auto">
            <a:xfrm>
              <a:off x="100" y="62"/>
              <a:ext cx="28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a:r>
                <a:rPr lang="en-US" altLang="zh-CN" sz="2400" dirty="0" smtClean="0">
                  <a:solidFill>
                    <a:schemeClr val="bg1"/>
                  </a:solidFill>
                  <a:latin typeface="思源黑体" panose="020B0500000000000000" pitchFamily="34" charset="-122"/>
                  <a:ea typeface="思源黑体" panose="020B0500000000000000" pitchFamily="34" charset="-122"/>
                </a:rPr>
                <a:t>3</a:t>
              </a:r>
              <a:endParaRPr lang="en-US" altLang="zh-CN" sz="2400" dirty="0">
                <a:solidFill>
                  <a:schemeClr val="bg1"/>
                </a:solidFill>
                <a:latin typeface="思源黑体" panose="020B0500000000000000" pitchFamily="34" charset="-122"/>
                <a:ea typeface="思源黑体" panose="020B0500000000000000" pitchFamily="34" charset="-122"/>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
          <p:cNvSpPr>
            <a:spLocks noGrp="1" noChangeArrowheads="1"/>
          </p:cNvSpPr>
          <p:nvPr>
            <p:ph type="title"/>
          </p:nvPr>
        </p:nvSpPr>
        <p:spPr>
          <a:xfrm>
            <a:off x="1990726" y="400147"/>
            <a:ext cx="8229600" cy="792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zh-CN" altLang="en-US" dirty="0">
                <a:ea typeface="思源黑体" panose="020B0500000000000000" pitchFamily="34" charset="-122"/>
              </a:rPr>
              <a:t>工伤保险概述</a:t>
            </a:r>
          </a:p>
        </p:txBody>
      </p:sp>
      <p:sp>
        <p:nvSpPr>
          <p:cNvPr id="14346" name="Rectangle 3"/>
          <p:cNvSpPr>
            <a:spLocks noChangeArrowheads="1"/>
          </p:cNvSpPr>
          <p:nvPr/>
        </p:nvSpPr>
        <p:spPr bwMode="auto">
          <a:xfrm>
            <a:off x="1066958" y="2456065"/>
            <a:ext cx="10306895" cy="489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buFontTx/>
              <a:buNone/>
            </a:pPr>
            <a:r>
              <a:rPr lang="zh-CN" altLang="zh-CN" sz="2000" dirty="0">
                <a:latin typeface="思源黑体" panose="020B0500000000000000" pitchFamily="34" charset="-122"/>
                <a:ea typeface="思源黑体" panose="020B0500000000000000" pitchFamily="34" charset="-122"/>
              </a:rPr>
              <a:t>   </a:t>
            </a:r>
            <a:r>
              <a:rPr lang="en-US" altLang="zh-CN" sz="2000" dirty="0" smtClean="0">
                <a:latin typeface="思源黑体" panose="020B0500000000000000" pitchFamily="34" charset="-122"/>
                <a:ea typeface="思源黑体" panose="020B0500000000000000" pitchFamily="34" charset="-122"/>
              </a:rPr>
              <a:t>1.</a:t>
            </a:r>
            <a:r>
              <a:rPr lang="zh-CN" altLang="zh-CN" sz="2000" dirty="0" smtClean="0">
                <a:latin typeface="思源黑体" panose="020B0500000000000000" pitchFamily="34" charset="-122"/>
                <a:ea typeface="思源黑体" panose="020B0500000000000000" pitchFamily="34" charset="-122"/>
              </a:rPr>
              <a:t>在</a:t>
            </a:r>
            <a:r>
              <a:rPr lang="zh-CN" altLang="zh-CN" sz="2000" dirty="0">
                <a:latin typeface="思源黑体" panose="020B0500000000000000" pitchFamily="34" charset="-122"/>
                <a:ea typeface="思源黑体" panose="020B0500000000000000" pitchFamily="34" charset="-122"/>
              </a:rPr>
              <a:t>工作时间和工作场所内，因工作原因受到事故伤害</a:t>
            </a:r>
            <a:r>
              <a:rPr lang="zh-CN" altLang="zh-CN" sz="2000" dirty="0" smtClean="0">
                <a:latin typeface="思源黑体" panose="020B0500000000000000" pitchFamily="34" charset="-122"/>
                <a:ea typeface="思源黑体" panose="020B0500000000000000" pitchFamily="34" charset="-122"/>
              </a:rPr>
              <a:t>的</a:t>
            </a:r>
            <a:endParaRPr lang="zh-CN" altLang="zh-CN" sz="2000" dirty="0">
              <a:latin typeface="思源黑体" panose="020B0500000000000000" pitchFamily="34" charset="-122"/>
              <a:ea typeface="思源黑体" panose="020B0500000000000000" pitchFamily="34" charset="-122"/>
            </a:endParaRPr>
          </a:p>
        </p:txBody>
      </p:sp>
      <p:sp>
        <p:nvSpPr>
          <p:cNvPr id="14351" name="Rectangle 3"/>
          <p:cNvSpPr>
            <a:spLocks noChangeArrowheads="1"/>
          </p:cNvSpPr>
          <p:nvPr/>
        </p:nvSpPr>
        <p:spPr bwMode="auto">
          <a:xfrm>
            <a:off x="1066958" y="3095761"/>
            <a:ext cx="10306895" cy="489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buFontTx/>
              <a:buNone/>
            </a:pPr>
            <a:r>
              <a:rPr lang="zh-CN" altLang="zh-CN" sz="2000" dirty="0">
                <a:latin typeface="思源黑体" panose="020B0500000000000000" pitchFamily="34" charset="-122"/>
                <a:ea typeface="思源黑体" panose="020B0500000000000000" pitchFamily="34" charset="-122"/>
              </a:rPr>
              <a:t>   </a:t>
            </a:r>
            <a:r>
              <a:rPr lang="en-US" altLang="zh-CN" sz="2000" dirty="0" smtClean="0">
                <a:latin typeface="思源黑体" panose="020B0500000000000000" pitchFamily="34" charset="-122"/>
                <a:ea typeface="思源黑体" panose="020B0500000000000000" pitchFamily="34" charset="-122"/>
              </a:rPr>
              <a:t>2.</a:t>
            </a:r>
            <a:r>
              <a:rPr lang="zh-CN" altLang="zh-CN" sz="2000" dirty="0" smtClean="0">
                <a:latin typeface="思源黑体" panose="020B0500000000000000" pitchFamily="34" charset="-122"/>
                <a:ea typeface="思源黑体" panose="020B0500000000000000" pitchFamily="34" charset="-122"/>
              </a:rPr>
              <a:t>工作时间</a:t>
            </a:r>
            <a:r>
              <a:rPr lang="zh-CN" altLang="zh-CN" sz="2000" dirty="0">
                <a:latin typeface="思源黑体" panose="020B0500000000000000" pitchFamily="34" charset="-122"/>
                <a:ea typeface="思源黑体" panose="020B0500000000000000" pitchFamily="34" charset="-122"/>
              </a:rPr>
              <a:t>前后在工作场所内，从事与工作有关的预备性或者收尾性工作受到事故伤害的</a:t>
            </a:r>
          </a:p>
          <a:p>
            <a:pPr>
              <a:buFontTx/>
              <a:buNone/>
            </a:pPr>
            <a:endParaRPr lang="zh-CN" altLang="zh-CN" sz="2000" dirty="0">
              <a:latin typeface="思源黑体" panose="020B0500000000000000" pitchFamily="34" charset="-122"/>
              <a:ea typeface="思源黑体" panose="020B0500000000000000" pitchFamily="34" charset="-122"/>
            </a:endParaRPr>
          </a:p>
        </p:txBody>
      </p:sp>
      <p:sp>
        <p:nvSpPr>
          <p:cNvPr id="14356" name="Rectangle 3"/>
          <p:cNvSpPr>
            <a:spLocks noChangeArrowheads="1"/>
          </p:cNvSpPr>
          <p:nvPr/>
        </p:nvSpPr>
        <p:spPr bwMode="auto">
          <a:xfrm>
            <a:off x="1066958" y="3735457"/>
            <a:ext cx="10306895" cy="489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buFontTx/>
              <a:buNone/>
            </a:pPr>
            <a:r>
              <a:rPr lang="zh-CN" altLang="zh-CN" sz="2000" dirty="0">
                <a:latin typeface="思源黑体" panose="020B0500000000000000" pitchFamily="34" charset="-122"/>
                <a:ea typeface="思源黑体" panose="020B0500000000000000" pitchFamily="34" charset="-122"/>
              </a:rPr>
              <a:t>  </a:t>
            </a:r>
            <a:r>
              <a:rPr lang="en-US" altLang="zh-CN" sz="2000" dirty="0" smtClean="0">
                <a:latin typeface="思源黑体" panose="020B0500000000000000" pitchFamily="34" charset="-122"/>
                <a:ea typeface="思源黑体" panose="020B0500000000000000" pitchFamily="34" charset="-122"/>
              </a:rPr>
              <a:t> 3.</a:t>
            </a:r>
            <a:r>
              <a:rPr lang="zh-CN" altLang="zh-CN" sz="2000" dirty="0" smtClean="0">
                <a:latin typeface="思源黑体" panose="020B0500000000000000" pitchFamily="34" charset="-122"/>
                <a:ea typeface="思源黑体" panose="020B0500000000000000" pitchFamily="34" charset="-122"/>
              </a:rPr>
              <a:t>在</a:t>
            </a:r>
            <a:r>
              <a:rPr lang="zh-CN" altLang="zh-CN" sz="2000" dirty="0">
                <a:latin typeface="思源黑体" panose="020B0500000000000000" pitchFamily="34" charset="-122"/>
                <a:ea typeface="思源黑体" panose="020B0500000000000000" pitchFamily="34" charset="-122"/>
              </a:rPr>
              <a:t>工作时间和工作场所内，因履行工作职责受到暴力等意外伤害</a:t>
            </a:r>
            <a:r>
              <a:rPr lang="zh-CN" altLang="zh-CN" sz="2000" dirty="0" smtClean="0">
                <a:latin typeface="思源黑体" panose="020B0500000000000000" pitchFamily="34" charset="-122"/>
                <a:ea typeface="思源黑体" panose="020B0500000000000000" pitchFamily="34" charset="-122"/>
              </a:rPr>
              <a:t>的</a:t>
            </a:r>
            <a:endParaRPr lang="zh-CN" altLang="zh-CN" sz="2000" dirty="0">
              <a:latin typeface="思源黑体" panose="020B0500000000000000" pitchFamily="34" charset="-122"/>
              <a:ea typeface="思源黑体" panose="020B0500000000000000" pitchFamily="34" charset="-122"/>
            </a:endParaRPr>
          </a:p>
        </p:txBody>
      </p:sp>
      <p:grpSp>
        <p:nvGrpSpPr>
          <p:cNvPr id="20" name="Group 4"/>
          <p:cNvGrpSpPr/>
          <p:nvPr/>
        </p:nvGrpSpPr>
        <p:grpSpPr bwMode="auto">
          <a:xfrm>
            <a:off x="1208088" y="1192310"/>
            <a:ext cx="4897438" cy="792163"/>
            <a:chOff x="0" y="0"/>
            <a:chExt cx="2976" cy="432"/>
          </a:xfrm>
        </p:grpSpPr>
        <p:sp>
          <p:nvSpPr>
            <p:cNvPr id="21" name="AutoShape 5"/>
            <p:cNvSpPr>
              <a:spLocks noChangeArrowheads="1"/>
            </p:cNvSpPr>
            <p:nvPr/>
          </p:nvSpPr>
          <p:spPr bwMode="auto">
            <a:xfrm>
              <a:off x="240" y="75"/>
              <a:ext cx="2736" cy="288"/>
            </a:xfrm>
            <a:prstGeom prst="roundRect">
              <a:avLst>
                <a:gd name="adj" fmla="val 16667"/>
              </a:avLst>
            </a:prstGeom>
            <a:solidFill>
              <a:schemeClr val="tx2">
                <a:lumMod val="60000"/>
                <a:lumOff val="40000"/>
              </a:schemeClr>
            </a:solidFill>
            <a:ln w="12700" cap="flat" cmpd="sng">
              <a:solidFill>
                <a:schemeClr val="bg1"/>
              </a:solidFill>
              <a:round/>
            </a:ln>
            <a:effectLst>
              <a:outerShdw dist="99190" dir="2388334" algn="ctr" rotWithShape="0">
                <a:srgbClr val="333333">
                  <a:alpha val="50000"/>
                </a:srgbClr>
              </a:outerShdw>
            </a:effectLst>
          </p:spPr>
          <p:txBody>
            <a:bodyPr wrap="none" anchor="ctr"/>
            <a:lstStyle/>
            <a:p>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22" name="AutoShape 6"/>
            <p:cNvSpPr>
              <a:spLocks noChangeArrowheads="1"/>
            </p:cNvSpPr>
            <p:nvPr/>
          </p:nvSpPr>
          <p:spPr bwMode="auto">
            <a:xfrm>
              <a:off x="0" y="0"/>
              <a:ext cx="432" cy="432"/>
            </a:xfrm>
            <a:prstGeom prst="diamond">
              <a:avLst/>
            </a:prstGeom>
            <a:solidFill>
              <a:schemeClr val="tx2">
                <a:lumMod val="60000"/>
                <a:lumOff val="40000"/>
              </a:schemeClr>
            </a:solidFill>
            <a:ln w="25400" cap="flat" cmpd="sng">
              <a:solidFill>
                <a:schemeClr val="bg1"/>
              </a:solidFill>
              <a:miter lim="800000"/>
            </a:ln>
            <a:effectLst>
              <a:outerShdw dist="63500" dir="2212194" algn="ctr" rotWithShape="0">
                <a:srgbClr val="333333">
                  <a:alpha val="50000"/>
                </a:srgbClr>
              </a:outerShdw>
            </a:effectLst>
          </p:spPr>
          <p:txBody>
            <a:bodyPr wrap="none" anchor="ctr"/>
            <a:lstStyle/>
            <a:p>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23" name="Text Box 7"/>
            <p:cNvSpPr txBox="1">
              <a:spLocks noChangeArrowheads="1"/>
            </p:cNvSpPr>
            <p:nvPr/>
          </p:nvSpPr>
          <p:spPr bwMode="auto">
            <a:xfrm>
              <a:off x="432" y="80"/>
              <a:ext cx="2160"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800" dirty="0" smtClean="0">
                  <a:solidFill>
                    <a:schemeClr val="bg1"/>
                  </a:solidFill>
                  <a:latin typeface="思源黑体" panose="020B0500000000000000" pitchFamily="34" charset="-122"/>
                  <a:ea typeface="思源黑体" panose="020B0500000000000000" pitchFamily="34" charset="-122"/>
                </a:rPr>
                <a:t>工伤认定的情形</a:t>
              </a:r>
              <a:endParaRPr lang="zh-CN" altLang="en-US" sz="2800" dirty="0">
                <a:solidFill>
                  <a:schemeClr val="bg1"/>
                </a:solidFill>
                <a:latin typeface="思源黑体" panose="020B0500000000000000" pitchFamily="34" charset="-122"/>
                <a:ea typeface="思源黑体" panose="020B0500000000000000" pitchFamily="34" charset="-122"/>
              </a:endParaRPr>
            </a:p>
          </p:txBody>
        </p:sp>
        <p:sp>
          <p:nvSpPr>
            <p:cNvPr id="24" name="Text Box 8"/>
            <p:cNvSpPr txBox="1">
              <a:spLocks noChangeArrowheads="1"/>
            </p:cNvSpPr>
            <p:nvPr/>
          </p:nvSpPr>
          <p:spPr bwMode="auto">
            <a:xfrm>
              <a:off x="100" y="62"/>
              <a:ext cx="28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a:r>
                <a:rPr lang="en-US" altLang="zh-CN" sz="2400" dirty="0" smtClean="0">
                  <a:solidFill>
                    <a:schemeClr val="bg1"/>
                  </a:solidFill>
                  <a:latin typeface="思源黑体" panose="020B0500000000000000" pitchFamily="34" charset="-122"/>
                  <a:ea typeface="思源黑体" panose="020B0500000000000000" pitchFamily="34" charset="-122"/>
                </a:rPr>
                <a:t>4</a:t>
              </a:r>
              <a:endParaRPr lang="en-US" altLang="zh-CN" sz="2400" dirty="0">
                <a:solidFill>
                  <a:schemeClr val="bg1"/>
                </a:solidFill>
                <a:latin typeface="思源黑体" panose="020B0500000000000000" pitchFamily="34" charset="-122"/>
                <a:ea typeface="思源黑体" panose="020B0500000000000000" pitchFamily="34" charset="-122"/>
              </a:endParaRPr>
            </a:p>
          </p:txBody>
        </p:sp>
      </p:grpSp>
      <p:sp>
        <p:nvSpPr>
          <p:cNvPr id="30" name="Rectangle 3"/>
          <p:cNvSpPr>
            <a:spLocks noChangeArrowheads="1"/>
          </p:cNvSpPr>
          <p:nvPr/>
        </p:nvSpPr>
        <p:spPr bwMode="auto">
          <a:xfrm>
            <a:off x="1066958" y="5014849"/>
            <a:ext cx="10306895" cy="489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buFontTx/>
              <a:buNone/>
            </a:pPr>
            <a:r>
              <a:rPr lang="en-US" altLang="zh-CN" sz="2000" dirty="0" smtClean="0">
                <a:latin typeface="思源黑体" panose="020B0500000000000000" pitchFamily="34" charset="-122"/>
                <a:ea typeface="思源黑体" panose="020B0500000000000000" pitchFamily="34" charset="-122"/>
              </a:rPr>
              <a:t>   5.</a:t>
            </a:r>
            <a:r>
              <a:rPr lang="zh-CN" altLang="en-US" sz="2000" dirty="0" smtClean="0">
                <a:latin typeface="思源黑体" panose="020B0500000000000000" pitchFamily="34" charset="-122"/>
                <a:ea typeface="思源黑体" panose="020B0500000000000000" pitchFamily="34" charset="-122"/>
              </a:rPr>
              <a:t>在</a:t>
            </a:r>
            <a:r>
              <a:rPr lang="zh-CN" altLang="en-US" sz="2000" dirty="0">
                <a:latin typeface="思源黑体" panose="020B0500000000000000" pitchFamily="34" charset="-122"/>
                <a:ea typeface="思源黑体" panose="020B0500000000000000" pitchFamily="34" charset="-122"/>
              </a:rPr>
              <a:t>上下班途中，受到非本人主要责任的机动车事故伤害</a:t>
            </a:r>
            <a:r>
              <a:rPr lang="zh-CN" altLang="en-US" sz="2000" dirty="0" smtClean="0">
                <a:latin typeface="思源黑体" panose="020B0500000000000000" pitchFamily="34" charset="-122"/>
                <a:ea typeface="思源黑体" panose="020B0500000000000000" pitchFamily="34" charset="-122"/>
              </a:rPr>
              <a:t>的</a:t>
            </a:r>
            <a:endParaRPr lang="zh-CN" altLang="en-US" sz="2000" dirty="0">
              <a:latin typeface="思源黑体" panose="020B0500000000000000" pitchFamily="34" charset="-122"/>
              <a:ea typeface="思源黑体" panose="020B0500000000000000" pitchFamily="34" charset="-122"/>
            </a:endParaRPr>
          </a:p>
          <a:p>
            <a:pPr>
              <a:buFontTx/>
              <a:buNone/>
            </a:pPr>
            <a:endParaRPr lang="zh-CN" altLang="en-US" sz="2000" dirty="0">
              <a:latin typeface="思源黑体" panose="020B0500000000000000" pitchFamily="34" charset="-122"/>
              <a:ea typeface="思源黑体" panose="020B0500000000000000" pitchFamily="34" charset="-122"/>
            </a:endParaRPr>
          </a:p>
        </p:txBody>
      </p:sp>
      <p:sp>
        <p:nvSpPr>
          <p:cNvPr id="31" name="Rectangle 3"/>
          <p:cNvSpPr>
            <a:spLocks noChangeArrowheads="1"/>
          </p:cNvSpPr>
          <p:nvPr/>
        </p:nvSpPr>
        <p:spPr bwMode="auto">
          <a:xfrm>
            <a:off x="1066958" y="4375153"/>
            <a:ext cx="10306895" cy="489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buFontTx/>
              <a:buNone/>
            </a:pPr>
            <a:r>
              <a:rPr lang="zh-CN" altLang="en-US" sz="2000" dirty="0">
                <a:latin typeface="思源黑体" panose="020B0500000000000000" pitchFamily="34" charset="-122"/>
                <a:ea typeface="思源黑体" panose="020B0500000000000000" pitchFamily="34" charset="-122"/>
              </a:rPr>
              <a:t>   </a:t>
            </a:r>
            <a:r>
              <a:rPr lang="en-US" altLang="zh-CN" sz="2000" dirty="0" smtClean="0">
                <a:latin typeface="思源黑体" panose="020B0500000000000000" pitchFamily="34" charset="-122"/>
                <a:ea typeface="思源黑体" panose="020B0500000000000000" pitchFamily="34" charset="-122"/>
              </a:rPr>
              <a:t>4.</a:t>
            </a:r>
            <a:r>
              <a:rPr lang="zh-CN" altLang="en-US" sz="2000" dirty="0" smtClean="0">
                <a:latin typeface="思源黑体" panose="020B0500000000000000" pitchFamily="34" charset="-122"/>
                <a:ea typeface="思源黑体" panose="020B0500000000000000" pitchFamily="34" charset="-122"/>
              </a:rPr>
              <a:t>因</a:t>
            </a:r>
            <a:r>
              <a:rPr lang="zh-CN" altLang="en-US" sz="2000" dirty="0">
                <a:latin typeface="思源黑体" panose="020B0500000000000000" pitchFamily="34" charset="-122"/>
                <a:ea typeface="思源黑体" panose="020B0500000000000000" pitchFamily="34" charset="-122"/>
              </a:rPr>
              <a:t>工外出期间，由于工作原因受到伤害或者发生事故下落不明的  </a:t>
            </a:r>
          </a:p>
        </p:txBody>
      </p:sp>
      <p:sp>
        <p:nvSpPr>
          <p:cNvPr id="32" name="Rectangle 3"/>
          <p:cNvSpPr>
            <a:spLocks noChangeArrowheads="1"/>
          </p:cNvSpPr>
          <p:nvPr/>
        </p:nvSpPr>
        <p:spPr bwMode="auto">
          <a:xfrm>
            <a:off x="1066958" y="5654545"/>
            <a:ext cx="10306895" cy="489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buFontTx/>
              <a:buNone/>
            </a:pPr>
            <a:r>
              <a:rPr lang="zh-CN" altLang="en-US" sz="2000" dirty="0">
                <a:latin typeface="思源黑体" panose="020B0500000000000000" pitchFamily="34" charset="-122"/>
                <a:ea typeface="思源黑体" panose="020B0500000000000000" pitchFamily="34" charset="-122"/>
              </a:rPr>
              <a:t>   </a:t>
            </a:r>
            <a:r>
              <a:rPr lang="en-US" altLang="zh-CN" sz="2000" dirty="0" smtClean="0">
                <a:latin typeface="思源黑体" panose="020B0500000000000000" pitchFamily="34" charset="-122"/>
                <a:ea typeface="思源黑体" panose="020B0500000000000000" pitchFamily="34" charset="-122"/>
              </a:rPr>
              <a:t>6.</a:t>
            </a:r>
            <a:r>
              <a:rPr lang="zh-CN" altLang="en-US" sz="2000" dirty="0" smtClean="0">
                <a:latin typeface="思源黑体" panose="020B0500000000000000" pitchFamily="34" charset="-122"/>
                <a:ea typeface="思源黑体" panose="020B0500000000000000" pitchFamily="34" charset="-122"/>
              </a:rPr>
              <a:t>法律</a:t>
            </a:r>
            <a:r>
              <a:rPr lang="zh-CN" altLang="en-US" sz="2000" dirty="0">
                <a:latin typeface="思源黑体" panose="020B0500000000000000" pitchFamily="34" charset="-122"/>
                <a:ea typeface="思源黑体" panose="020B0500000000000000" pitchFamily="34" charset="-122"/>
              </a:rPr>
              <a:t>、行政法规规定应当认定为工伤的其他情形 </a:t>
            </a:r>
          </a:p>
          <a:p>
            <a:pPr>
              <a:buFontTx/>
              <a:buNone/>
            </a:pPr>
            <a:endParaRPr lang="zh-CN" altLang="en-US" sz="2000" dirty="0">
              <a:latin typeface="思源黑体" panose="020B0500000000000000" pitchFamily="34" charset="-122"/>
              <a:ea typeface="思源黑体" panose="020B0500000000000000"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
          <p:cNvSpPr>
            <a:spLocks noGrp="1" noChangeArrowheads="1"/>
          </p:cNvSpPr>
          <p:nvPr>
            <p:ph type="title"/>
          </p:nvPr>
        </p:nvSpPr>
        <p:spPr>
          <a:xfrm>
            <a:off x="1990726" y="285082"/>
            <a:ext cx="8229600" cy="792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zh-CN" altLang="en-US" dirty="0">
                <a:ea typeface="思源黑体" panose="020B0500000000000000" pitchFamily="34" charset="-122"/>
              </a:rPr>
              <a:t>工伤保险概述</a:t>
            </a:r>
          </a:p>
        </p:txBody>
      </p:sp>
      <p:sp>
        <p:nvSpPr>
          <p:cNvPr id="16393" name="Rectangle 9"/>
          <p:cNvSpPr>
            <a:spLocks noGrp="1" noChangeArrowheads="1"/>
          </p:cNvSpPr>
          <p:nvPr>
            <p:ph idx="1"/>
          </p:nvPr>
        </p:nvSpPr>
        <p:spPr>
          <a:xfrm>
            <a:off x="1208088" y="2237066"/>
            <a:ext cx="9844923" cy="3402263"/>
          </a:xfrm>
          <a:noFill/>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nSpc>
                <a:spcPct val="200000"/>
              </a:lnSpc>
              <a:buFontTx/>
              <a:buNone/>
            </a:pPr>
            <a:r>
              <a:rPr lang="zh-CN" altLang="en-US" sz="2000" dirty="0" smtClean="0">
                <a:ea typeface="思源黑体" panose="020B0500000000000000" pitchFamily="34" charset="-122"/>
              </a:rPr>
              <a:t>  </a:t>
            </a:r>
            <a:r>
              <a:rPr lang="en-US" altLang="zh-CN" sz="2000" dirty="0">
                <a:ea typeface="思源黑体" panose="020B0500000000000000" pitchFamily="34" charset="-122"/>
              </a:rPr>
              <a:t>1.</a:t>
            </a:r>
            <a:r>
              <a:rPr lang="zh-CN" altLang="en-US" sz="2000" dirty="0">
                <a:ea typeface="思源黑体" panose="020B0500000000000000" pitchFamily="34" charset="-122"/>
              </a:rPr>
              <a:t>在工作时间和工作岗位，突发疾病死亡或者   </a:t>
            </a:r>
            <a:r>
              <a:rPr lang="zh-CN" altLang="en-US" sz="2000" dirty="0" smtClean="0">
                <a:ea typeface="思源黑体" panose="020B0500000000000000" pitchFamily="34" charset="-122"/>
              </a:rPr>
              <a:t>在</a:t>
            </a:r>
            <a:r>
              <a:rPr lang="en-US" altLang="zh-CN" sz="2000" dirty="0">
                <a:ea typeface="思源黑体" panose="020B0500000000000000" pitchFamily="34" charset="-122"/>
              </a:rPr>
              <a:t>48</a:t>
            </a:r>
            <a:r>
              <a:rPr lang="zh-CN" altLang="en-US" sz="2000" dirty="0">
                <a:ea typeface="思源黑体" panose="020B0500000000000000" pitchFamily="34" charset="-122"/>
              </a:rPr>
              <a:t>小时之内经抢救无效死亡的 </a:t>
            </a:r>
          </a:p>
          <a:p>
            <a:pPr>
              <a:lnSpc>
                <a:spcPct val="200000"/>
              </a:lnSpc>
              <a:buFontTx/>
              <a:buNone/>
            </a:pPr>
            <a:r>
              <a:rPr lang="zh-CN" altLang="en-US" sz="2000" dirty="0">
                <a:ea typeface="思源黑体" panose="020B0500000000000000" pitchFamily="34" charset="-122"/>
              </a:rPr>
              <a:t>  </a:t>
            </a:r>
            <a:r>
              <a:rPr lang="en-US" altLang="zh-CN" sz="2000" dirty="0">
                <a:ea typeface="思源黑体" panose="020B0500000000000000" pitchFamily="34" charset="-122"/>
              </a:rPr>
              <a:t>2.</a:t>
            </a:r>
            <a:r>
              <a:rPr lang="zh-CN" altLang="en-US" sz="2000" dirty="0">
                <a:ea typeface="思源黑体" panose="020B0500000000000000" pitchFamily="34" charset="-122"/>
              </a:rPr>
              <a:t>在抢险救灾等维护国家利益、公共利益</a:t>
            </a:r>
            <a:r>
              <a:rPr lang="zh-CN" altLang="en-US" sz="2000" dirty="0" smtClean="0">
                <a:ea typeface="思源黑体" panose="020B0500000000000000" pitchFamily="34" charset="-122"/>
              </a:rPr>
              <a:t>活动中</a:t>
            </a:r>
            <a:r>
              <a:rPr lang="zh-CN" altLang="en-US" sz="2000" dirty="0">
                <a:ea typeface="思源黑体" panose="020B0500000000000000" pitchFamily="34" charset="-122"/>
              </a:rPr>
              <a:t>受到伤害的 </a:t>
            </a:r>
          </a:p>
          <a:p>
            <a:pPr>
              <a:lnSpc>
                <a:spcPct val="200000"/>
              </a:lnSpc>
              <a:buFontTx/>
              <a:buNone/>
            </a:pPr>
            <a:r>
              <a:rPr lang="zh-CN" altLang="en-US" sz="2000" dirty="0">
                <a:ea typeface="思源黑体" panose="020B0500000000000000" pitchFamily="34" charset="-122"/>
              </a:rPr>
              <a:t>  </a:t>
            </a:r>
            <a:r>
              <a:rPr lang="en-US" altLang="zh-CN" sz="2000" dirty="0">
                <a:ea typeface="思源黑体" panose="020B0500000000000000" pitchFamily="34" charset="-122"/>
              </a:rPr>
              <a:t>3.</a:t>
            </a:r>
            <a:r>
              <a:rPr lang="zh-CN" altLang="en-US" sz="2000" dirty="0">
                <a:ea typeface="思源黑体" panose="020B0500000000000000" pitchFamily="34" charset="-122"/>
              </a:rPr>
              <a:t>职工原在军队服役，因战、因公负伤致残</a:t>
            </a:r>
            <a:r>
              <a:rPr lang="zh-CN" altLang="en-US" sz="2000" dirty="0" smtClean="0">
                <a:ea typeface="思源黑体" panose="020B0500000000000000" pitchFamily="34" charset="-122"/>
              </a:rPr>
              <a:t>，已</a:t>
            </a:r>
            <a:r>
              <a:rPr lang="zh-CN" altLang="en-US" sz="2000" dirty="0">
                <a:ea typeface="思源黑体" panose="020B0500000000000000" pitchFamily="34" charset="-122"/>
              </a:rPr>
              <a:t>取得革命伤残军人证，到用人单位后旧</a:t>
            </a:r>
            <a:r>
              <a:rPr lang="zh-CN" altLang="en-US" sz="2000" dirty="0" smtClean="0">
                <a:ea typeface="思源黑体" panose="020B0500000000000000" pitchFamily="34" charset="-122"/>
              </a:rPr>
              <a:t>伤复发</a:t>
            </a:r>
            <a:r>
              <a:rPr lang="zh-CN" altLang="en-US" sz="2000" dirty="0">
                <a:ea typeface="思源黑体" panose="020B0500000000000000" pitchFamily="34" charset="-122"/>
              </a:rPr>
              <a:t>的 </a:t>
            </a:r>
          </a:p>
          <a:p>
            <a:pPr eaLnBrk="0" hangingPunct="0">
              <a:lnSpc>
                <a:spcPct val="200000"/>
              </a:lnSpc>
              <a:spcBef>
                <a:spcPct val="0"/>
              </a:spcBef>
              <a:buFont typeface="Wingdings" panose="05000000000000000000" pitchFamily="2" charset="2"/>
              <a:buChar char="u"/>
            </a:pPr>
            <a:r>
              <a:rPr lang="zh-CN" altLang="en-US" sz="2000" dirty="0">
                <a:ea typeface="思源黑体" panose="020B0500000000000000" pitchFamily="34" charset="-122"/>
              </a:rPr>
              <a:t>职工受用人单位指派前往疫区工作而感染该疫病的 </a:t>
            </a:r>
          </a:p>
          <a:p>
            <a:pPr>
              <a:lnSpc>
                <a:spcPct val="200000"/>
              </a:lnSpc>
              <a:buFontTx/>
              <a:buNone/>
            </a:pPr>
            <a:r>
              <a:rPr lang="zh-CN" altLang="en-US" sz="2000" dirty="0">
                <a:ea typeface="思源黑体" panose="020B0500000000000000" pitchFamily="34" charset="-122"/>
              </a:rPr>
              <a:t>   </a:t>
            </a:r>
            <a:r>
              <a:rPr lang="zh-CN" altLang="en-US" sz="2000" dirty="0">
                <a:solidFill>
                  <a:srgbClr val="FF0000"/>
                </a:solidFill>
                <a:ea typeface="思源黑体" panose="020B0500000000000000" pitchFamily="34" charset="-122"/>
              </a:rPr>
              <a:t> </a:t>
            </a:r>
          </a:p>
        </p:txBody>
      </p:sp>
      <p:grpSp>
        <p:nvGrpSpPr>
          <p:cNvPr id="9" name="Group 4"/>
          <p:cNvGrpSpPr/>
          <p:nvPr/>
        </p:nvGrpSpPr>
        <p:grpSpPr bwMode="auto">
          <a:xfrm>
            <a:off x="1208088" y="1192310"/>
            <a:ext cx="4897438" cy="792163"/>
            <a:chOff x="0" y="0"/>
            <a:chExt cx="2976" cy="432"/>
          </a:xfrm>
        </p:grpSpPr>
        <p:sp>
          <p:nvSpPr>
            <p:cNvPr id="10" name="AutoShape 5"/>
            <p:cNvSpPr>
              <a:spLocks noChangeArrowheads="1"/>
            </p:cNvSpPr>
            <p:nvPr/>
          </p:nvSpPr>
          <p:spPr bwMode="auto">
            <a:xfrm>
              <a:off x="240" y="75"/>
              <a:ext cx="2736" cy="288"/>
            </a:xfrm>
            <a:prstGeom prst="roundRect">
              <a:avLst>
                <a:gd name="adj" fmla="val 16667"/>
              </a:avLst>
            </a:prstGeom>
            <a:solidFill>
              <a:schemeClr val="tx2">
                <a:lumMod val="60000"/>
                <a:lumOff val="40000"/>
              </a:schemeClr>
            </a:solidFill>
            <a:ln w="12700" cap="flat" cmpd="sng">
              <a:solidFill>
                <a:schemeClr val="bg1"/>
              </a:solidFill>
              <a:round/>
            </a:ln>
            <a:effectLst>
              <a:outerShdw dist="99190" dir="2388334" algn="ctr" rotWithShape="0">
                <a:srgbClr val="333333">
                  <a:alpha val="50000"/>
                </a:srgbClr>
              </a:outerShdw>
            </a:effectLst>
          </p:spPr>
          <p:txBody>
            <a:bodyPr wrap="none" anchor="ctr"/>
            <a:lstStyle/>
            <a:p>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11" name="AutoShape 6"/>
            <p:cNvSpPr>
              <a:spLocks noChangeArrowheads="1"/>
            </p:cNvSpPr>
            <p:nvPr/>
          </p:nvSpPr>
          <p:spPr bwMode="auto">
            <a:xfrm>
              <a:off x="0" y="0"/>
              <a:ext cx="432" cy="432"/>
            </a:xfrm>
            <a:prstGeom prst="diamond">
              <a:avLst/>
            </a:prstGeom>
            <a:solidFill>
              <a:schemeClr val="tx2">
                <a:lumMod val="60000"/>
                <a:lumOff val="40000"/>
              </a:schemeClr>
            </a:solidFill>
            <a:ln w="25400" cap="flat" cmpd="sng">
              <a:solidFill>
                <a:schemeClr val="bg1"/>
              </a:solidFill>
              <a:miter lim="800000"/>
            </a:ln>
            <a:effectLst>
              <a:outerShdw dist="63500" dir="2212194" algn="ctr" rotWithShape="0">
                <a:srgbClr val="333333">
                  <a:alpha val="50000"/>
                </a:srgbClr>
              </a:outerShdw>
            </a:effectLst>
          </p:spPr>
          <p:txBody>
            <a:bodyPr wrap="none" anchor="ctr"/>
            <a:lstStyle/>
            <a:p>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12" name="Text Box 7"/>
            <p:cNvSpPr txBox="1">
              <a:spLocks noChangeArrowheads="1"/>
            </p:cNvSpPr>
            <p:nvPr/>
          </p:nvSpPr>
          <p:spPr bwMode="auto">
            <a:xfrm>
              <a:off x="432" y="80"/>
              <a:ext cx="2160"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800" dirty="0" smtClean="0">
                  <a:solidFill>
                    <a:schemeClr val="bg1"/>
                  </a:solidFill>
                  <a:latin typeface="思源黑体" panose="020B0500000000000000" pitchFamily="34" charset="-122"/>
                  <a:ea typeface="思源黑体" panose="020B0500000000000000" pitchFamily="34" charset="-122"/>
                </a:rPr>
                <a:t>视同工伤形式</a:t>
              </a:r>
              <a:endParaRPr lang="zh-CN" altLang="en-US" sz="2800" dirty="0">
                <a:solidFill>
                  <a:schemeClr val="bg1"/>
                </a:solidFill>
                <a:latin typeface="思源黑体" panose="020B0500000000000000" pitchFamily="34" charset="-122"/>
                <a:ea typeface="思源黑体" panose="020B0500000000000000" pitchFamily="34" charset="-122"/>
              </a:endParaRPr>
            </a:p>
          </p:txBody>
        </p:sp>
        <p:sp>
          <p:nvSpPr>
            <p:cNvPr id="13" name="Text Box 8"/>
            <p:cNvSpPr txBox="1">
              <a:spLocks noChangeArrowheads="1"/>
            </p:cNvSpPr>
            <p:nvPr/>
          </p:nvSpPr>
          <p:spPr bwMode="auto">
            <a:xfrm>
              <a:off x="100" y="62"/>
              <a:ext cx="28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a:r>
                <a:rPr lang="en-US" altLang="zh-CN" sz="2400" dirty="0" smtClean="0">
                  <a:solidFill>
                    <a:schemeClr val="bg1"/>
                  </a:solidFill>
                  <a:latin typeface="思源黑体" panose="020B0500000000000000" pitchFamily="34" charset="-122"/>
                  <a:ea typeface="思源黑体" panose="020B0500000000000000" pitchFamily="34" charset="-122"/>
                </a:rPr>
                <a:t>5</a:t>
              </a:r>
              <a:endParaRPr lang="en-US" altLang="zh-CN" sz="2400" dirty="0">
                <a:solidFill>
                  <a:schemeClr val="bg1"/>
                </a:solidFill>
                <a:latin typeface="思源黑体" panose="020B0500000000000000" pitchFamily="34" charset="-122"/>
                <a:ea typeface="思源黑体" panose="020B05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93">
                                            <p:txEl>
                                              <p:pRg st="0" end="0"/>
                                            </p:txEl>
                                          </p:spTgt>
                                        </p:tgtEl>
                                        <p:attrNameLst>
                                          <p:attrName>style.visibility</p:attrName>
                                        </p:attrNameLst>
                                      </p:cBhvr>
                                      <p:to>
                                        <p:strVal val="visible"/>
                                      </p:to>
                                    </p:set>
                                    <p:animEffect transition="in" filter="blinds(horizontal)">
                                      <p:cBhvr>
                                        <p:cTn id="7" dur="500"/>
                                        <p:tgtEl>
                                          <p:spTgt spid="163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93">
                                            <p:txEl>
                                              <p:pRg st="1" end="1"/>
                                            </p:txEl>
                                          </p:spTgt>
                                        </p:tgtEl>
                                        <p:attrNameLst>
                                          <p:attrName>style.visibility</p:attrName>
                                        </p:attrNameLst>
                                      </p:cBhvr>
                                      <p:to>
                                        <p:strVal val="visible"/>
                                      </p:to>
                                    </p:set>
                                    <p:animEffect transition="in" filter="blinds(horizontal)">
                                      <p:cBhvr>
                                        <p:cTn id="12" dur="500"/>
                                        <p:tgtEl>
                                          <p:spTgt spid="163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393">
                                            <p:txEl>
                                              <p:pRg st="2" end="2"/>
                                            </p:txEl>
                                          </p:spTgt>
                                        </p:tgtEl>
                                        <p:attrNameLst>
                                          <p:attrName>style.visibility</p:attrName>
                                        </p:attrNameLst>
                                      </p:cBhvr>
                                      <p:to>
                                        <p:strVal val="visible"/>
                                      </p:to>
                                    </p:set>
                                    <p:animEffect transition="in" filter="blinds(horizontal)">
                                      <p:cBhvr>
                                        <p:cTn id="17" dur="500"/>
                                        <p:tgtEl>
                                          <p:spTgt spid="163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393">
                                            <p:txEl>
                                              <p:pRg st="3" end="3"/>
                                            </p:txEl>
                                          </p:spTgt>
                                        </p:tgtEl>
                                        <p:attrNameLst>
                                          <p:attrName>style.visibility</p:attrName>
                                        </p:attrNameLst>
                                      </p:cBhvr>
                                      <p:to>
                                        <p:strVal val="visible"/>
                                      </p:to>
                                    </p:set>
                                    <p:animEffect transition="in" filter="blinds(horizontal)">
                                      <p:cBhvr>
                                        <p:cTn id="22" dur="500"/>
                                        <p:tgtEl>
                                          <p:spTgt spid="163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393">
                                            <p:txEl>
                                              <p:pRg st="4" end="4"/>
                                            </p:txEl>
                                          </p:spTgt>
                                        </p:tgtEl>
                                        <p:attrNameLst>
                                          <p:attrName>style.visibility</p:attrName>
                                        </p:attrNameLst>
                                      </p:cBhvr>
                                      <p:to>
                                        <p:strVal val="visible"/>
                                      </p:to>
                                    </p:set>
                                    <p:animEffect transition="in" filter="blinds(horizontal)">
                                      <p:cBhvr>
                                        <p:cTn id="27" dur="500"/>
                                        <p:tgtEl>
                                          <p:spTgt spid="1639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
          <p:cNvSpPr>
            <a:spLocks noGrp="1" noChangeArrowheads="1"/>
          </p:cNvSpPr>
          <p:nvPr>
            <p:ph type="title"/>
          </p:nvPr>
        </p:nvSpPr>
        <p:spPr>
          <a:xfrm>
            <a:off x="2089944" y="269040"/>
            <a:ext cx="8229600" cy="792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zh-CN" altLang="en-US" dirty="0">
                <a:ea typeface="思源黑体" panose="020B0500000000000000" pitchFamily="34" charset="-122"/>
              </a:rPr>
              <a:t>工伤保险概述</a:t>
            </a:r>
          </a:p>
        </p:txBody>
      </p:sp>
      <p:sp>
        <p:nvSpPr>
          <p:cNvPr id="17417" name="Rectangle 9"/>
          <p:cNvSpPr>
            <a:spLocks noGrp="1" noChangeArrowheads="1"/>
          </p:cNvSpPr>
          <p:nvPr/>
        </p:nvSpPr>
        <p:spPr bwMode="auto">
          <a:xfrm>
            <a:off x="5256213" y="2327275"/>
            <a:ext cx="4449261"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300000"/>
              </a:lnSpc>
              <a:buFontTx/>
              <a:buNone/>
            </a:pPr>
            <a:r>
              <a:rPr lang="en-US" altLang="zh-CN" sz="2400" dirty="0">
                <a:latin typeface="思源黑体" panose="020B0500000000000000" pitchFamily="34" charset="-122"/>
                <a:ea typeface="思源黑体" panose="020B0500000000000000" pitchFamily="34" charset="-122"/>
              </a:rPr>
              <a:t>1.</a:t>
            </a:r>
            <a:r>
              <a:rPr lang="zh-CN" altLang="en-US" sz="2400" dirty="0">
                <a:latin typeface="思源黑体" panose="020B0500000000000000" pitchFamily="34" charset="-122"/>
                <a:ea typeface="思源黑体" panose="020B0500000000000000" pitchFamily="34" charset="-122"/>
              </a:rPr>
              <a:t>故意犯罪</a:t>
            </a:r>
            <a:r>
              <a:rPr lang="zh-CN" altLang="en-US" sz="2400" dirty="0" smtClean="0">
                <a:latin typeface="思源黑体" panose="020B0500000000000000" pitchFamily="34" charset="-122"/>
                <a:ea typeface="思源黑体" panose="020B0500000000000000" pitchFamily="34" charset="-122"/>
              </a:rPr>
              <a:t>的</a:t>
            </a:r>
            <a:endParaRPr lang="zh-CN" altLang="en-US" sz="2400" dirty="0">
              <a:latin typeface="思源黑体" panose="020B0500000000000000" pitchFamily="34" charset="-122"/>
              <a:ea typeface="思源黑体" panose="020B0500000000000000" pitchFamily="34" charset="-122"/>
            </a:endParaRPr>
          </a:p>
          <a:p>
            <a:pPr>
              <a:lnSpc>
                <a:spcPct val="300000"/>
              </a:lnSpc>
              <a:buFontTx/>
              <a:buNone/>
            </a:pPr>
            <a:r>
              <a:rPr lang="en-US" altLang="zh-CN" sz="2400" dirty="0">
                <a:latin typeface="思源黑体" panose="020B0500000000000000" pitchFamily="34" charset="-122"/>
                <a:ea typeface="思源黑体" panose="020B0500000000000000" pitchFamily="34" charset="-122"/>
              </a:rPr>
              <a:t>2.</a:t>
            </a:r>
            <a:r>
              <a:rPr lang="zh-CN" altLang="en-US" sz="2400" dirty="0">
                <a:latin typeface="思源黑体" panose="020B0500000000000000" pitchFamily="34" charset="-122"/>
                <a:ea typeface="思源黑体" panose="020B0500000000000000" pitchFamily="34" charset="-122"/>
              </a:rPr>
              <a:t>醉酒或者吸毒的 </a:t>
            </a:r>
          </a:p>
          <a:p>
            <a:pPr>
              <a:lnSpc>
                <a:spcPct val="300000"/>
              </a:lnSpc>
              <a:buFontTx/>
              <a:buNone/>
            </a:pPr>
            <a:r>
              <a:rPr lang="en-US" altLang="zh-CN" sz="2400" dirty="0">
                <a:latin typeface="思源黑体" panose="020B0500000000000000" pitchFamily="34" charset="-122"/>
                <a:ea typeface="思源黑体" panose="020B0500000000000000" pitchFamily="34" charset="-122"/>
              </a:rPr>
              <a:t>3.</a:t>
            </a:r>
            <a:r>
              <a:rPr lang="zh-CN" altLang="en-US" sz="2400" dirty="0">
                <a:latin typeface="思源黑体" panose="020B0500000000000000" pitchFamily="34" charset="-122"/>
                <a:ea typeface="思源黑体" panose="020B0500000000000000" pitchFamily="34" charset="-122"/>
              </a:rPr>
              <a:t>自残或者自杀的 </a:t>
            </a:r>
          </a:p>
        </p:txBody>
      </p:sp>
      <p:grpSp>
        <p:nvGrpSpPr>
          <p:cNvPr id="9" name="Group 4"/>
          <p:cNvGrpSpPr/>
          <p:nvPr/>
        </p:nvGrpSpPr>
        <p:grpSpPr bwMode="auto">
          <a:xfrm>
            <a:off x="1208088" y="1192310"/>
            <a:ext cx="4897438" cy="792163"/>
            <a:chOff x="0" y="0"/>
            <a:chExt cx="2976" cy="432"/>
          </a:xfrm>
        </p:grpSpPr>
        <p:sp>
          <p:nvSpPr>
            <p:cNvPr id="10" name="AutoShape 5"/>
            <p:cNvSpPr>
              <a:spLocks noChangeArrowheads="1"/>
            </p:cNvSpPr>
            <p:nvPr/>
          </p:nvSpPr>
          <p:spPr bwMode="auto">
            <a:xfrm>
              <a:off x="240" y="75"/>
              <a:ext cx="2736" cy="288"/>
            </a:xfrm>
            <a:prstGeom prst="roundRect">
              <a:avLst>
                <a:gd name="adj" fmla="val 16667"/>
              </a:avLst>
            </a:prstGeom>
            <a:solidFill>
              <a:schemeClr val="tx2">
                <a:lumMod val="60000"/>
                <a:lumOff val="40000"/>
              </a:schemeClr>
            </a:solidFill>
            <a:ln w="12700" cap="flat" cmpd="sng">
              <a:solidFill>
                <a:schemeClr val="bg1"/>
              </a:solidFill>
              <a:round/>
            </a:ln>
            <a:effectLst>
              <a:outerShdw dist="99190" dir="2388334" algn="ctr" rotWithShape="0">
                <a:srgbClr val="333333">
                  <a:alpha val="50000"/>
                </a:srgbClr>
              </a:outerShdw>
            </a:effectLst>
          </p:spPr>
          <p:txBody>
            <a:bodyPr wrap="none" anchor="ctr"/>
            <a:lstStyle/>
            <a:p>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11" name="AutoShape 6"/>
            <p:cNvSpPr>
              <a:spLocks noChangeArrowheads="1"/>
            </p:cNvSpPr>
            <p:nvPr/>
          </p:nvSpPr>
          <p:spPr bwMode="auto">
            <a:xfrm>
              <a:off x="0" y="0"/>
              <a:ext cx="432" cy="432"/>
            </a:xfrm>
            <a:prstGeom prst="diamond">
              <a:avLst/>
            </a:prstGeom>
            <a:solidFill>
              <a:schemeClr val="tx2">
                <a:lumMod val="60000"/>
                <a:lumOff val="40000"/>
              </a:schemeClr>
            </a:solidFill>
            <a:ln w="25400" cap="flat" cmpd="sng">
              <a:solidFill>
                <a:schemeClr val="bg1"/>
              </a:solidFill>
              <a:miter lim="800000"/>
            </a:ln>
            <a:effectLst>
              <a:outerShdw dist="63500" dir="2212194" algn="ctr" rotWithShape="0">
                <a:srgbClr val="333333">
                  <a:alpha val="50000"/>
                </a:srgbClr>
              </a:outerShdw>
            </a:effectLst>
          </p:spPr>
          <p:txBody>
            <a:bodyPr wrap="none" anchor="ctr"/>
            <a:lstStyle/>
            <a:p>
              <a:endParaRPr lang="zh-CN" altLang="en-US" dirty="0">
                <a:solidFill>
                  <a:schemeClr val="bg1"/>
                </a:solidFill>
                <a:latin typeface="思源黑体" panose="020B0500000000000000" pitchFamily="34" charset="-122"/>
                <a:ea typeface="思源黑体" panose="020B0500000000000000" pitchFamily="34" charset="-122"/>
              </a:endParaRPr>
            </a:p>
          </p:txBody>
        </p:sp>
        <p:sp>
          <p:nvSpPr>
            <p:cNvPr id="12" name="Text Box 7"/>
            <p:cNvSpPr txBox="1">
              <a:spLocks noChangeArrowheads="1"/>
            </p:cNvSpPr>
            <p:nvPr/>
          </p:nvSpPr>
          <p:spPr bwMode="auto">
            <a:xfrm>
              <a:off x="432" y="80"/>
              <a:ext cx="2160"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800" dirty="0" smtClean="0">
                  <a:solidFill>
                    <a:schemeClr val="bg1"/>
                  </a:solidFill>
                  <a:latin typeface="思源黑体" panose="020B0500000000000000" pitchFamily="34" charset="-122"/>
                  <a:ea typeface="思源黑体" panose="020B0500000000000000" pitchFamily="34" charset="-122"/>
                </a:rPr>
                <a:t>不得认定的情形</a:t>
              </a:r>
              <a:endParaRPr lang="zh-CN" altLang="en-US" sz="2800" dirty="0">
                <a:solidFill>
                  <a:schemeClr val="bg1"/>
                </a:solidFill>
                <a:latin typeface="思源黑体" panose="020B0500000000000000" pitchFamily="34" charset="-122"/>
                <a:ea typeface="思源黑体" panose="020B0500000000000000" pitchFamily="34" charset="-122"/>
              </a:endParaRPr>
            </a:p>
          </p:txBody>
        </p:sp>
        <p:sp>
          <p:nvSpPr>
            <p:cNvPr id="13" name="Text Box 8"/>
            <p:cNvSpPr txBox="1">
              <a:spLocks noChangeArrowheads="1"/>
            </p:cNvSpPr>
            <p:nvPr/>
          </p:nvSpPr>
          <p:spPr bwMode="auto">
            <a:xfrm>
              <a:off x="100" y="62"/>
              <a:ext cx="28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a:r>
                <a:rPr lang="en-US" altLang="zh-CN" sz="2400" dirty="0" smtClean="0">
                  <a:solidFill>
                    <a:schemeClr val="bg1"/>
                  </a:solidFill>
                  <a:latin typeface="思源黑体" panose="020B0500000000000000" pitchFamily="34" charset="-122"/>
                  <a:ea typeface="思源黑体" panose="020B0500000000000000" pitchFamily="34" charset="-122"/>
                </a:rPr>
                <a:t>6</a:t>
              </a:r>
              <a:endParaRPr lang="en-US" altLang="zh-CN" sz="2400" dirty="0">
                <a:solidFill>
                  <a:schemeClr val="bg1"/>
                </a:solidFill>
                <a:latin typeface="思源黑体" panose="020B0500000000000000" pitchFamily="34" charset="-122"/>
                <a:ea typeface="思源黑体" panose="020B05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7417">
                                            <p:txEl>
                                              <p:pRg st="0" end="0"/>
                                            </p:txEl>
                                          </p:spTgt>
                                        </p:tgtEl>
                                        <p:attrNameLst>
                                          <p:attrName>style.visibility</p:attrName>
                                        </p:attrNameLst>
                                      </p:cBhvr>
                                      <p:to>
                                        <p:strVal val="visible"/>
                                      </p:to>
                                    </p:set>
                                    <p:animEffect transition="in" filter="strips(downLeft)">
                                      <p:cBhvr>
                                        <p:cTn id="7" dur="500"/>
                                        <p:tgtEl>
                                          <p:spTgt spid="174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7417">
                                            <p:txEl>
                                              <p:pRg st="1" end="1"/>
                                            </p:txEl>
                                          </p:spTgt>
                                        </p:tgtEl>
                                        <p:attrNameLst>
                                          <p:attrName>style.visibility</p:attrName>
                                        </p:attrNameLst>
                                      </p:cBhvr>
                                      <p:to>
                                        <p:strVal val="visible"/>
                                      </p:to>
                                    </p:set>
                                    <p:animEffect transition="in" filter="strips(downLeft)">
                                      <p:cBhvr>
                                        <p:cTn id="12" dur="500"/>
                                        <p:tgtEl>
                                          <p:spTgt spid="17417">
                                            <p:txEl>
                                              <p:pRg st="1" end="1"/>
                                            </p:txEl>
                                          </p:spTgt>
                                        </p:tgtEl>
                                      </p:cBhvr>
                                    </p:animEffect>
                                  </p:childTnLst>
                                </p:cTn>
                              </p:par>
                            </p:childTnLst>
                          </p:cTn>
                        </p:par>
                        <p:par>
                          <p:cTn id="13" fill="hold">
                            <p:stCondLst>
                              <p:cond delay="500"/>
                            </p:stCondLst>
                            <p:childTnLst>
                              <p:par>
                                <p:cTn id="14" presetID="18" presetClass="entr" presetSubtype="12" fill="hold" grpId="0" nodeType="afterEffect">
                                  <p:stCondLst>
                                    <p:cond delay="0"/>
                                  </p:stCondLst>
                                  <p:childTnLst>
                                    <p:set>
                                      <p:cBhvr>
                                        <p:cTn id="15" dur="1" fill="hold">
                                          <p:stCondLst>
                                            <p:cond delay="0"/>
                                          </p:stCondLst>
                                        </p:cTn>
                                        <p:tgtEl>
                                          <p:spTgt spid="17417">
                                            <p:txEl>
                                              <p:pRg st="2" end="2"/>
                                            </p:txEl>
                                          </p:spTgt>
                                        </p:tgtEl>
                                        <p:attrNameLst>
                                          <p:attrName>style.visibility</p:attrName>
                                        </p:attrNameLst>
                                      </p:cBhvr>
                                      <p:to>
                                        <p:strVal val="visible"/>
                                      </p:to>
                                    </p:set>
                                    <p:animEffect transition="in" filter="strips(downLeft)">
                                      <p:cBhvr>
                                        <p:cTn id="16" dur="500"/>
                                        <p:tgtEl>
                                          <p:spTgt spid="174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build="p" autoUpdateAnimBg="0"/>
    </p:bldLst>
  </p:timing>
</p:sld>
</file>

<file path=ppt/theme/theme1.xml><?xml version="1.0" encoding="utf-8"?>
<a:theme xmlns:a="http://schemas.openxmlformats.org/drawingml/2006/main" name="觅知网">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1368</Words>
  <Application>Microsoft Office PowerPoint</Application>
  <PresentationFormat>宽屏</PresentationFormat>
  <Paragraphs>137</Paragraphs>
  <Slides>25</Slides>
  <Notes>0</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Aa炒面筋</vt:lpstr>
      <vt:lpstr>思源黑体</vt:lpstr>
      <vt:lpstr>微软雅黑</vt:lpstr>
      <vt:lpstr>Arial</vt:lpstr>
      <vt:lpstr>Wingdings</vt:lpstr>
      <vt:lpstr>觅知网</vt:lpstr>
      <vt:lpstr>工伤保险培训课程</vt:lpstr>
      <vt:lpstr>PowerPoint 演示文稿</vt:lpstr>
      <vt:lpstr>工伤保险概述 </vt:lpstr>
      <vt:lpstr>工伤保险概述</vt:lpstr>
      <vt:lpstr>工伤保险概述</vt:lpstr>
      <vt:lpstr>工伤保险概述</vt:lpstr>
      <vt:lpstr>工伤保险概述</vt:lpstr>
      <vt:lpstr>工伤保险概述</vt:lpstr>
      <vt:lpstr>工伤保险概述</vt:lpstr>
      <vt:lpstr>工伤处理 </vt:lpstr>
      <vt:lpstr>工伤处理</vt:lpstr>
      <vt:lpstr>PowerPoint 演示文稿</vt:lpstr>
      <vt:lpstr>PowerPoint 演示文稿</vt:lpstr>
      <vt:lpstr>工伤处理</vt:lpstr>
      <vt:lpstr>PowerPoint 演示文稿</vt:lpstr>
      <vt:lpstr>工伤保险待遇 </vt:lpstr>
      <vt:lpstr>工伤保险待遇</vt:lpstr>
      <vt:lpstr>工伤保险待遇</vt:lpstr>
      <vt:lpstr>工伤保险待遇</vt:lpstr>
      <vt:lpstr>工伤保险待遇</vt:lpstr>
      <vt:lpstr>PowerPoint 演示文稿</vt:lpstr>
      <vt:lpstr>工伤瞒报的危害 </vt:lpstr>
      <vt:lpstr>工伤瞒报危害</vt:lpstr>
      <vt:lpstr>工伤瞒报危害</vt:lpstr>
      <vt:lpstr>感谢观看</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工伤保险培训课程</dc:title>
  <dc:creator>AutoBVT</dc:creator>
  <cp:lastModifiedBy>111</cp:lastModifiedBy>
  <cp:revision>10</cp:revision>
  <dcterms:created xsi:type="dcterms:W3CDTF">2021-01-25T11:38:00Z</dcterms:created>
  <dcterms:modified xsi:type="dcterms:W3CDTF">2021-06-15T12:23:24Z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F96095482FAD4D6AA6A7DF78F55B1420</vt:lpwstr>
  </property>
  <property fmtid="{D5CDD505-2E9C-101B-9397-08002B2CF9AE}" pid="3" name="KSOProductBuildVer">
    <vt:lpwstr>2052-11.1.0.10495</vt:lpwstr>
  </property>
</Properties>
</file>