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6302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7" d="100"/>
          <a:sy n="107" d="100"/>
        </p:scale>
        <p:origin x="-678" y="-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58145-6775-4E13-AD04-B1DC1FA0E7CE}" type="datetimeFigureOut">
              <a:rPr lang="zh-CN" altLang="en-US" smtClean="0"/>
              <a:pPr/>
              <a:t>2017/7/7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A80B6-1896-49AE-AE67-7DD649BC4CB3}" type="slidenum">
              <a:rPr lang="zh-CN" altLang="en-US" smtClean="0"/>
              <a:pPr/>
              <a:t>‹#›</a:t>
            </a:fld>
            <a:endParaRPr lang="zh-CN" altLang="en-US"/>
          </a:p>
        </p:txBody>
      </p:sp>
    </p:spTree>
    <p:extLst>
      <p:ext uri="{BB962C8B-B14F-4D97-AF65-F5344CB8AC3E}">
        <p14:creationId xmlns:p14="http://schemas.microsoft.com/office/powerpoint/2010/main" xmlns="" val="3184636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a:t>
            </a:fld>
            <a:endParaRPr lang="zh-CN" altLang="en-US"/>
          </a:p>
        </p:txBody>
      </p:sp>
    </p:spTree>
    <p:extLst>
      <p:ext uri="{BB962C8B-B14F-4D97-AF65-F5344CB8AC3E}">
        <p14:creationId xmlns:p14="http://schemas.microsoft.com/office/powerpoint/2010/main" xmlns="" val="472387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10</a:t>
            </a:fld>
            <a:endParaRPr lang="zh-CN" altLang="en-US"/>
          </a:p>
        </p:txBody>
      </p:sp>
    </p:spTree>
    <p:extLst>
      <p:ext uri="{BB962C8B-B14F-4D97-AF65-F5344CB8AC3E}">
        <p14:creationId xmlns:p14="http://schemas.microsoft.com/office/powerpoint/2010/main" xmlns="" val="87283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11</a:t>
            </a:fld>
            <a:endParaRPr lang="zh-CN" altLang="en-US"/>
          </a:p>
        </p:txBody>
      </p:sp>
    </p:spTree>
    <p:extLst>
      <p:ext uri="{BB962C8B-B14F-4D97-AF65-F5344CB8AC3E}">
        <p14:creationId xmlns:p14="http://schemas.microsoft.com/office/powerpoint/2010/main" xmlns="" val="227443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12</a:t>
            </a:fld>
            <a:endParaRPr lang="zh-CN" altLang="en-US"/>
          </a:p>
        </p:txBody>
      </p:sp>
    </p:spTree>
    <p:extLst>
      <p:ext uri="{BB962C8B-B14F-4D97-AF65-F5344CB8AC3E}">
        <p14:creationId xmlns:p14="http://schemas.microsoft.com/office/powerpoint/2010/main" xmlns="" val="86519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13</a:t>
            </a:fld>
            <a:endParaRPr lang="zh-CN" altLang="en-US"/>
          </a:p>
        </p:txBody>
      </p:sp>
    </p:spTree>
    <p:extLst>
      <p:ext uri="{BB962C8B-B14F-4D97-AF65-F5344CB8AC3E}">
        <p14:creationId xmlns:p14="http://schemas.microsoft.com/office/powerpoint/2010/main" xmlns="" val="12572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14</a:t>
            </a:fld>
            <a:endParaRPr lang="zh-CN" altLang="en-US"/>
          </a:p>
        </p:txBody>
      </p:sp>
    </p:spTree>
    <p:extLst>
      <p:ext uri="{BB962C8B-B14F-4D97-AF65-F5344CB8AC3E}">
        <p14:creationId xmlns:p14="http://schemas.microsoft.com/office/powerpoint/2010/main" xmlns="" val="119917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15</a:t>
            </a:fld>
            <a:endParaRPr lang="zh-CN" altLang="en-US"/>
          </a:p>
        </p:txBody>
      </p:sp>
    </p:spTree>
    <p:extLst>
      <p:ext uri="{BB962C8B-B14F-4D97-AF65-F5344CB8AC3E}">
        <p14:creationId xmlns:p14="http://schemas.microsoft.com/office/powerpoint/2010/main" xmlns="" val="3474773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16</a:t>
            </a:fld>
            <a:endParaRPr lang="zh-CN" altLang="en-US"/>
          </a:p>
        </p:txBody>
      </p:sp>
    </p:spTree>
    <p:extLst>
      <p:ext uri="{BB962C8B-B14F-4D97-AF65-F5344CB8AC3E}">
        <p14:creationId xmlns:p14="http://schemas.microsoft.com/office/powerpoint/2010/main" xmlns="" val="141049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17</a:t>
            </a:fld>
            <a:endParaRPr lang="zh-CN" altLang="en-US"/>
          </a:p>
        </p:txBody>
      </p:sp>
    </p:spTree>
    <p:extLst>
      <p:ext uri="{BB962C8B-B14F-4D97-AF65-F5344CB8AC3E}">
        <p14:creationId xmlns:p14="http://schemas.microsoft.com/office/powerpoint/2010/main" xmlns="" val="3248938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18</a:t>
            </a:fld>
            <a:endParaRPr lang="zh-CN" altLang="en-US"/>
          </a:p>
        </p:txBody>
      </p:sp>
    </p:spTree>
    <p:extLst>
      <p:ext uri="{BB962C8B-B14F-4D97-AF65-F5344CB8AC3E}">
        <p14:creationId xmlns:p14="http://schemas.microsoft.com/office/powerpoint/2010/main" xmlns="" val="3734597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19</a:t>
            </a:fld>
            <a:endParaRPr lang="zh-CN" altLang="en-US"/>
          </a:p>
        </p:txBody>
      </p:sp>
    </p:spTree>
    <p:extLst>
      <p:ext uri="{BB962C8B-B14F-4D97-AF65-F5344CB8AC3E}">
        <p14:creationId xmlns:p14="http://schemas.microsoft.com/office/powerpoint/2010/main" xmlns="" val="270015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a:t>
            </a:fld>
            <a:endParaRPr lang="zh-CN" altLang="en-US"/>
          </a:p>
        </p:txBody>
      </p:sp>
    </p:spTree>
    <p:extLst>
      <p:ext uri="{BB962C8B-B14F-4D97-AF65-F5344CB8AC3E}">
        <p14:creationId xmlns:p14="http://schemas.microsoft.com/office/powerpoint/2010/main" xmlns="" val="2629726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20</a:t>
            </a:fld>
            <a:endParaRPr lang="zh-CN" altLang="en-US"/>
          </a:p>
        </p:txBody>
      </p:sp>
    </p:spTree>
    <p:extLst>
      <p:ext uri="{BB962C8B-B14F-4D97-AF65-F5344CB8AC3E}">
        <p14:creationId xmlns:p14="http://schemas.microsoft.com/office/powerpoint/2010/main" xmlns="" val="114243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21</a:t>
            </a:fld>
            <a:endParaRPr lang="zh-CN" altLang="en-US"/>
          </a:p>
        </p:txBody>
      </p:sp>
    </p:spTree>
    <p:extLst>
      <p:ext uri="{BB962C8B-B14F-4D97-AF65-F5344CB8AC3E}">
        <p14:creationId xmlns:p14="http://schemas.microsoft.com/office/powerpoint/2010/main" xmlns="" val="4126643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22</a:t>
            </a:fld>
            <a:endParaRPr lang="zh-CN" altLang="en-US"/>
          </a:p>
        </p:txBody>
      </p:sp>
    </p:spTree>
    <p:extLst>
      <p:ext uri="{BB962C8B-B14F-4D97-AF65-F5344CB8AC3E}">
        <p14:creationId xmlns:p14="http://schemas.microsoft.com/office/powerpoint/2010/main" xmlns="" val="582726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23</a:t>
            </a:fld>
            <a:endParaRPr lang="zh-CN" altLang="en-US"/>
          </a:p>
        </p:txBody>
      </p:sp>
    </p:spTree>
    <p:extLst>
      <p:ext uri="{BB962C8B-B14F-4D97-AF65-F5344CB8AC3E}">
        <p14:creationId xmlns:p14="http://schemas.microsoft.com/office/powerpoint/2010/main" xmlns="" val="78022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24</a:t>
            </a:fld>
            <a:endParaRPr lang="zh-CN" altLang="en-US"/>
          </a:p>
        </p:txBody>
      </p:sp>
    </p:spTree>
    <p:extLst>
      <p:ext uri="{BB962C8B-B14F-4D97-AF65-F5344CB8AC3E}">
        <p14:creationId xmlns:p14="http://schemas.microsoft.com/office/powerpoint/2010/main" xmlns="" val="2294124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25</a:t>
            </a:fld>
            <a:endParaRPr lang="zh-CN" altLang="en-US"/>
          </a:p>
        </p:txBody>
      </p:sp>
    </p:spTree>
    <p:extLst>
      <p:ext uri="{BB962C8B-B14F-4D97-AF65-F5344CB8AC3E}">
        <p14:creationId xmlns:p14="http://schemas.microsoft.com/office/powerpoint/2010/main" xmlns="" val="4095974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26</a:t>
            </a:fld>
            <a:endParaRPr lang="zh-CN" altLang="en-US"/>
          </a:p>
        </p:txBody>
      </p:sp>
    </p:spTree>
    <p:extLst>
      <p:ext uri="{BB962C8B-B14F-4D97-AF65-F5344CB8AC3E}">
        <p14:creationId xmlns:p14="http://schemas.microsoft.com/office/powerpoint/2010/main" xmlns="" val="803032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27</a:t>
            </a:fld>
            <a:endParaRPr lang="zh-CN" altLang="en-US"/>
          </a:p>
        </p:txBody>
      </p:sp>
    </p:spTree>
    <p:extLst>
      <p:ext uri="{BB962C8B-B14F-4D97-AF65-F5344CB8AC3E}">
        <p14:creationId xmlns:p14="http://schemas.microsoft.com/office/powerpoint/2010/main" xmlns="" val="927933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28</a:t>
            </a:fld>
            <a:endParaRPr lang="zh-CN" altLang="en-US"/>
          </a:p>
        </p:txBody>
      </p:sp>
    </p:spTree>
    <p:extLst>
      <p:ext uri="{BB962C8B-B14F-4D97-AF65-F5344CB8AC3E}">
        <p14:creationId xmlns:p14="http://schemas.microsoft.com/office/powerpoint/2010/main" xmlns="" val="3175405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29</a:t>
            </a:fld>
            <a:endParaRPr lang="zh-CN" altLang="en-US"/>
          </a:p>
        </p:txBody>
      </p:sp>
    </p:spTree>
    <p:extLst>
      <p:ext uri="{BB962C8B-B14F-4D97-AF65-F5344CB8AC3E}">
        <p14:creationId xmlns:p14="http://schemas.microsoft.com/office/powerpoint/2010/main" xmlns="" val="101229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a:t>
            </a:fld>
            <a:endParaRPr lang="zh-CN" altLang="en-US"/>
          </a:p>
        </p:txBody>
      </p:sp>
    </p:spTree>
    <p:extLst>
      <p:ext uri="{BB962C8B-B14F-4D97-AF65-F5344CB8AC3E}">
        <p14:creationId xmlns:p14="http://schemas.microsoft.com/office/powerpoint/2010/main" xmlns="" val="2522733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30</a:t>
            </a:fld>
            <a:endParaRPr lang="zh-CN" altLang="en-US"/>
          </a:p>
        </p:txBody>
      </p:sp>
    </p:spTree>
    <p:extLst>
      <p:ext uri="{BB962C8B-B14F-4D97-AF65-F5344CB8AC3E}">
        <p14:creationId xmlns:p14="http://schemas.microsoft.com/office/powerpoint/2010/main" xmlns="" val="575837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31</a:t>
            </a:fld>
            <a:endParaRPr lang="zh-CN" altLang="en-US"/>
          </a:p>
        </p:txBody>
      </p:sp>
    </p:spTree>
    <p:extLst>
      <p:ext uri="{BB962C8B-B14F-4D97-AF65-F5344CB8AC3E}">
        <p14:creationId xmlns:p14="http://schemas.microsoft.com/office/powerpoint/2010/main" xmlns="" val="3994038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32</a:t>
            </a:fld>
            <a:endParaRPr lang="zh-CN" altLang="en-US"/>
          </a:p>
        </p:txBody>
      </p:sp>
    </p:spTree>
    <p:extLst>
      <p:ext uri="{BB962C8B-B14F-4D97-AF65-F5344CB8AC3E}">
        <p14:creationId xmlns:p14="http://schemas.microsoft.com/office/powerpoint/2010/main" xmlns="" val="1001361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33</a:t>
            </a:fld>
            <a:endParaRPr lang="zh-CN" altLang="en-US"/>
          </a:p>
        </p:txBody>
      </p:sp>
    </p:spTree>
    <p:extLst>
      <p:ext uri="{BB962C8B-B14F-4D97-AF65-F5344CB8AC3E}">
        <p14:creationId xmlns:p14="http://schemas.microsoft.com/office/powerpoint/2010/main" xmlns="" val="395068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34</a:t>
            </a:fld>
            <a:endParaRPr lang="zh-CN" altLang="en-US"/>
          </a:p>
        </p:txBody>
      </p:sp>
    </p:spTree>
    <p:extLst>
      <p:ext uri="{BB962C8B-B14F-4D97-AF65-F5344CB8AC3E}">
        <p14:creationId xmlns:p14="http://schemas.microsoft.com/office/powerpoint/2010/main" xmlns="" val="2521991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1BDF5A-E1E3-4EF2-8285-66ABDD2758C1}" type="slidenum">
              <a:rPr lang="zh-CN" altLang="en-US" smtClean="0"/>
              <a:pPr/>
              <a:t>35</a:t>
            </a:fld>
            <a:endParaRPr lang="zh-CN" altLang="en-US"/>
          </a:p>
        </p:txBody>
      </p:sp>
    </p:spTree>
    <p:extLst>
      <p:ext uri="{BB962C8B-B14F-4D97-AF65-F5344CB8AC3E}">
        <p14:creationId xmlns:p14="http://schemas.microsoft.com/office/powerpoint/2010/main" xmlns="" val="371596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4</a:t>
            </a:fld>
            <a:endParaRPr lang="zh-CN" altLang="en-US"/>
          </a:p>
        </p:txBody>
      </p:sp>
    </p:spTree>
    <p:extLst>
      <p:ext uri="{BB962C8B-B14F-4D97-AF65-F5344CB8AC3E}">
        <p14:creationId xmlns:p14="http://schemas.microsoft.com/office/powerpoint/2010/main" xmlns="" val="108698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a:t>
            </a:r>
            <a:r>
              <a:rPr lang="en-US" altLang="zh-CN" dirty="0" smtClean="0"/>
              <a:t>https://liangliangtuwen.tmall.com</a:t>
            </a:r>
            <a:endParaRPr lang="zh-CN" altLang="en-US" dirty="0"/>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5</a:t>
            </a:fld>
            <a:endParaRPr lang="zh-CN" altLang="en-US"/>
          </a:p>
        </p:txBody>
      </p:sp>
    </p:spTree>
    <p:extLst>
      <p:ext uri="{BB962C8B-B14F-4D97-AF65-F5344CB8AC3E}">
        <p14:creationId xmlns:p14="http://schemas.microsoft.com/office/powerpoint/2010/main" xmlns="" val="347782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6</a:t>
            </a:fld>
            <a:endParaRPr lang="zh-CN" altLang="en-US"/>
          </a:p>
        </p:txBody>
      </p:sp>
    </p:spTree>
    <p:extLst>
      <p:ext uri="{BB962C8B-B14F-4D97-AF65-F5344CB8AC3E}">
        <p14:creationId xmlns:p14="http://schemas.microsoft.com/office/powerpoint/2010/main" xmlns="" val="416956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7</a:t>
            </a:fld>
            <a:endParaRPr lang="zh-CN" altLang="en-US"/>
          </a:p>
        </p:txBody>
      </p:sp>
    </p:spTree>
    <p:extLst>
      <p:ext uri="{BB962C8B-B14F-4D97-AF65-F5344CB8AC3E}">
        <p14:creationId xmlns:p14="http://schemas.microsoft.com/office/powerpoint/2010/main" xmlns="" val="189857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8</a:t>
            </a:fld>
            <a:endParaRPr lang="zh-CN" altLang="en-US"/>
          </a:p>
        </p:txBody>
      </p:sp>
    </p:spTree>
    <p:extLst>
      <p:ext uri="{BB962C8B-B14F-4D97-AF65-F5344CB8AC3E}">
        <p14:creationId xmlns:p14="http://schemas.microsoft.com/office/powerpoint/2010/main" xmlns="" val="335216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CCA80B6-1896-49AE-AE67-7DD649BC4CB3}" type="slidenum">
              <a:rPr lang="zh-CN" altLang="en-US" smtClean="0"/>
              <a:pPr/>
              <a:t>9</a:t>
            </a:fld>
            <a:endParaRPr lang="zh-CN" altLang="en-US"/>
          </a:p>
        </p:txBody>
      </p:sp>
    </p:spTree>
    <p:extLst>
      <p:ext uri="{BB962C8B-B14F-4D97-AF65-F5344CB8AC3E}">
        <p14:creationId xmlns:p14="http://schemas.microsoft.com/office/powerpoint/2010/main" xmlns="" val="41453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115719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2465014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25580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369705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85083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113557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313338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175732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272859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372105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CD9937B-A2D3-444C-AFAC-77B0D54A7AA1}" type="datetimeFigureOut">
              <a:rPr lang="zh-CN" altLang="en-US" smtClean="0"/>
              <a:pPr/>
              <a:t>2017/7/7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420420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80">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9937B-A2D3-444C-AFAC-77B0D54A7AA1}" type="datetimeFigureOut">
              <a:rPr lang="zh-CN" altLang="en-US" smtClean="0"/>
              <a:pPr/>
              <a:t>2017/7/7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C07EC-7536-4C19-A94F-0E6A7F2593E2}" type="slidenum">
              <a:rPr lang="zh-CN" altLang="en-US" smtClean="0"/>
              <a:pPr/>
              <a:t>‹#›</a:t>
            </a:fld>
            <a:endParaRPr lang="zh-CN" altLang="en-US"/>
          </a:p>
        </p:txBody>
      </p:sp>
    </p:spTree>
    <p:extLst>
      <p:ext uri="{BB962C8B-B14F-4D97-AF65-F5344CB8AC3E}">
        <p14:creationId xmlns:p14="http://schemas.microsoft.com/office/powerpoint/2010/main" xmlns="" val="2744217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0890" y="1690111"/>
            <a:ext cx="5498603" cy="4593345"/>
          </a:xfrm>
          <a:prstGeom prst="rect">
            <a:avLst/>
          </a:prstGeom>
          <a:ln>
            <a:noFill/>
          </a:ln>
        </p:spPr>
      </p:pic>
      <p:sp>
        <p:nvSpPr>
          <p:cNvPr id="3" name="矩形 2"/>
          <p:cNvSpPr/>
          <p:nvPr/>
        </p:nvSpPr>
        <p:spPr>
          <a:xfrm>
            <a:off x="0" y="6766560"/>
            <a:ext cx="12192000" cy="9144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燕尾形 3"/>
          <p:cNvSpPr/>
          <p:nvPr/>
        </p:nvSpPr>
        <p:spPr>
          <a:xfrm>
            <a:off x="118872" y="573962"/>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燕尾形 4"/>
          <p:cNvSpPr/>
          <p:nvPr/>
        </p:nvSpPr>
        <p:spPr>
          <a:xfrm>
            <a:off x="403457" y="573962"/>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文本框 5"/>
          <p:cNvSpPr txBox="1"/>
          <p:nvPr/>
        </p:nvSpPr>
        <p:spPr>
          <a:xfrm>
            <a:off x="851513" y="495241"/>
            <a:ext cx="1645920" cy="646331"/>
          </a:xfrm>
          <a:prstGeom prst="rect">
            <a:avLst/>
          </a:prstGeom>
          <a:noFill/>
        </p:spPr>
        <p:txBody>
          <a:bodyPr wrap="square" rtlCol="0">
            <a:spAutoFit/>
          </a:bodyPr>
          <a:lstStyle/>
          <a:p>
            <a:r>
              <a:rPr lang="en-US" altLang="zh-CN" sz="3600" b="1" dirty="0" smtClean="0">
                <a:solidFill>
                  <a:srgbClr val="B6302E"/>
                </a:solidFill>
                <a:latin typeface="微软雅黑" panose="020B0503020204020204" pitchFamily="34" charset="-122"/>
                <a:ea typeface="微软雅黑" panose="020B0503020204020204" pitchFamily="34" charset="-122"/>
              </a:rPr>
              <a:t>LOGO</a:t>
            </a:r>
            <a:endParaRPr lang="zh-CN" altLang="en-US" sz="3600" b="1" dirty="0">
              <a:solidFill>
                <a:srgbClr val="B6302E"/>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715119" y="2820963"/>
            <a:ext cx="922815" cy="922815"/>
            <a:chOff x="4967145" y="3923836"/>
            <a:chExt cx="922815" cy="922815"/>
          </a:xfrm>
        </p:grpSpPr>
        <p:sp>
          <p:nvSpPr>
            <p:cNvPr id="8" name="椭圆 7"/>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sp>
          <p:nvSpPr>
            <p:cNvPr id="9" name="文本框 8"/>
            <p:cNvSpPr txBox="1"/>
            <p:nvPr/>
          </p:nvSpPr>
          <p:spPr>
            <a:xfrm>
              <a:off x="5126546" y="4062077"/>
              <a:ext cx="530650" cy="646331"/>
            </a:xfrm>
            <a:prstGeom prst="rect">
              <a:avLst/>
            </a:prstGeom>
            <a:noFill/>
          </p:spPr>
          <p:txBody>
            <a:bodyPr wrap="square" rtlCol="0">
              <a:spAutoFit/>
            </a:bodyPr>
            <a:lstStyle/>
            <a:p>
              <a:r>
                <a:rPr lang="zh-CN" altLang="en-US" sz="3600" b="1" dirty="0" smtClean="0">
                  <a:solidFill>
                    <a:srgbClr val="B6302E"/>
                  </a:solidFill>
                  <a:latin typeface="微软雅黑" panose="020B0503020204020204" pitchFamily="34" charset="-122"/>
                  <a:ea typeface="微软雅黑" panose="020B0503020204020204" pitchFamily="34" charset="-122"/>
                </a:rPr>
                <a:t>工</a:t>
              </a:r>
              <a:endParaRPr lang="zh-CN" altLang="en-US" sz="3600" b="1" dirty="0">
                <a:solidFill>
                  <a:srgbClr val="B6302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7932006" y="2820963"/>
            <a:ext cx="922815" cy="922815"/>
            <a:chOff x="4967145" y="3923836"/>
            <a:chExt cx="922815" cy="922815"/>
          </a:xfrm>
        </p:grpSpPr>
        <p:sp>
          <p:nvSpPr>
            <p:cNvPr id="11" name="椭圆 10"/>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sp>
          <p:nvSpPr>
            <p:cNvPr id="12" name="文本框 11"/>
            <p:cNvSpPr txBox="1"/>
            <p:nvPr/>
          </p:nvSpPr>
          <p:spPr>
            <a:xfrm>
              <a:off x="5126546" y="4062077"/>
              <a:ext cx="530650" cy="646331"/>
            </a:xfrm>
            <a:prstGeom prst="rect">
              <a:avLst/>
            </a:prstGeom>
            <a:noFill/>
          </p:spPr>
          <p:txBody>
            <a:bodyPr wrap="square" rtlCol="0">
              <a:spAutoFit/>
            </a:bodyPr>
            <a:lstStyle/>
            <a:p>
              <a:r>
                <a:rPr lang="zh-CN" altLang="en-US" sz="3600" b="1" dirty="0" smtClean="0">
                  <a:solidFill>
                    <a:srgbClr val="B6302E"/>
                  </a:solidFill>
                  <a:latin typeface="微软雅黑" panose="020B0503020204020204" pitchFamily="34" charset="-122"/>
                  <a:ea typeface="微软雅黑" panose="020B0503020204020204" pitchFamily="34" charset="-122"/>
                </a:rPr>
                <a:t>作</a:t>
              </a:r>
              <a:endParaRPr lang="zh-CN" altLang="en-US" sz="3600" b="1" dirty="0">
                <a:solidFill>
                  <a:srgbClr val="B6302E"/>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9148893" y="2820963"/>
            <a:ext cx="922815" cy="922815"/>
            <a:chOff x="4967145" y="3923836"/>
            <a:chExt cx="922815" cy="922815"/>
          </a:xfrm>
        </p:grpSpPr>
        <p:sp>
          <p:nvSpPr>
            <p:cNvPr id="14" name="椭圆 13"/>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sp>
          <p:nvSpPr>
            <p:cNvPr id="15" name="文本框 14"/>
            <p:cNvSpPr txBox="1"/>
            <p:nvPr/>
          </p:nvSpPr>
          <p:spPr>
            <a:xfrm>
              <a:off x="5126546" y="4062077"/>
              <a:ext cx="530650" cy="646331"/>
            </a:xfrm>
            <a:prstGeom prst="rect">
              <a:avLst/>
            </a:prstGeom>
            <a:noFill/>
          </p:spPr>
          <p:txBody>
            <a:bodyPr wrap="square" rtlCol="0">
              <a:spAutoFit/>
            </a:bodyPr>
            <a:lstStyle/>
            <a:p>
              <a:r>
                <a:rPr lang="zh-CN" altLang="en-US" sz="3600" b="1" dirty="0" smtClean="0">
                  <a:solidFill>
                    <a:srgbClr val="B6302E"/>
                  </a:solidFill>
                  <a:latin typeface="微软雅黑" panose="020B0503020204020204" pitchFamily="34" charset="-122"/>
                  <a:ea typeface="微软雅黑" panose="020B0503020204020204" pitchFamily="34" charset="-122"/>
                </a:rPr>
                <a:t>总</a:t>
              </a:r>
              <a:endParaRPr lang="zh-CN" altLang="en-US" sz="3600" b="1" dirty="0">
                <a:solidFill>
                  <a:srgbClr val="B6302E"/>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0365780" y="2820963"/>
            <a:ext cx="922815" cy="922815"/>
            <a:chOff x="4967145" y="3923836"/>
            <a:chExt cx="922815" cy="922815"/>
          </a:xfrm>
        </p:grpSpPr>
        <p:sp>
          <p:nvSpPr>
            <p:cNvPr id="17" name="椭圆 16"/>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6302E"/>
                </a:solidFill>
              </a:endParaRPr>
            </a:p>
          </p:txBody>
        </p:sp>
        <p:sp>
          <p:nvSpPr>
            <p:cNvPr id="18" name="文本框 17"/>
            <p:cNvSpPr txBox="1"/>
            <p:nvPr/>
          </p:nvSpPr>
          <p:spPr>
            <a:xfrm>
              <a:off x="5126546" y="4062077"/>
              <a:ext cx="530650" cy="646331"/>
            </a:xfrm>
            <a:prstGeom prst="rect">
              <a:avLst/>
            </a:prstGeom>
            <a:noFill/>
          </p:spPr>
          <p:txBody>
            <a:bodyPr wrap="square" rtlCol="0">
              <a:spAutoFit/>
            </a:bodyPr>
            <a:lstStyle/>
            <a:p>
              <a:r>
                <a:rPr lang="zh-CN" altLang="en-US" sz="3600" b="1" dirty="0" smtClean="0">
                  <a:solidFill>
                    <a:srgbClr val="B6302E"/>
                  </a:solidFill>
                  <a:latin typeface="微软雅黑" panose="020B0503020204020204" pitchFamily="34" charset="-122"/>
                  <a:ea typeface="微软雅黑" panose="020B0503020204020204" pitchFamily="34" charset="-122"/>
                </a:rPr>
                <a:t>结</a:t>
              </a:r>
              <a:endParaRPr lang="zh-CN" altLang="en-US" sz="3600" b="1" dirty="0">
                <a:solidFill>
                  <a:srgbClr val="B6302E"/>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a:off x="6335908" y="4036426"/>
            <a:ext cx="5276972" cy="0"/>
          </a:xfrm>
          <a:prstGeom prst="line">
            <a:avLst/>
          </a:prstGeom>
          <a:ln w="19050">
            <a:solidFill>
              <a:srgbClr val="B6302E"/>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6774218" y="4305606"/>
            <a:ext cx="4514377" cy="400110"/>
          </a:xfrm>
          <a:prstGeom prst="rect">
            <a:avLst/>
          </a:prstGeom>
          <a:solidFill>
            <a:srgbClr val="B6302E"/>
          </a:solidFill>
          <a:ln>
            <a:solidFill>
              <a:srgbClr val="B6302E"/>
            </a:solidFill>
          </a:ln>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极</a:t>
            </a:r>
            <a:r>
              <a:rPr lang="zh-CN" altLang="en-US" sz="2000" dirty="0" smtClean="0">
                <a:solidFill>
                  <a:schemeClr val="bg1"/>
                </a:solidFill>
                <a:latin typeface="微软雅黑" panose="020B0503020204020204" pitchFamily="34" charset="-122"/>
                <a:ea typeface="微软雅黑" panose="020B0503020204020204" pitchFamily="34" charset="-122"/>
              </a:rPr>
              <a:t>简风格 年终总结 新年计划 完整框架</a:t>
            </a:r>
            <a:endParaRPr lang="zh-CN" altLang="en-US" sz="2000" dirty="0">
              <a:solidFill>
                <a:schemeClr val="bg1"/>
              </a:solidFill>
              <a:latin typeface="微软雅黑" panose="020B0503020204020204" pitchFamily="34" charset="-122"/>
              <a:ea typeface="微软雅黑" panose="020B0503020204020204" pitchFamily="34" charset="-122"/>
            </a:endParaRPr>
          </a:p>
        </p:txBody>
      </p:sp>
      <p:pic>
        <p:nvPicPr>
          <p:cNvPr id="22" name="Corporate Summer">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2530295" y="3210045"/>
            <a:ext cx="149068" cy="487363"/>
          </a:xfrm>
          <a:prstGeom prst="rect">
            <a:avLst/>
          </a:prstGeom>
        </p:spPr>
      </p:pic>
    </p:spTree>
    <p:extLst>
      <p:ext uri="{BB962C8B-B14F-4D97-AF65-F5344CB8AC3E}">
        <p14:creationId xmlns:p14="http://schemas.microsoft.com/office/powerpoint/2010/main" xmlns="" val="1780236321"/>
      </p:ext>
    </p:extLst>
  </p:cSld>
  <p:clrMapOvr>
    <a:masterClrMapping/>
  </p:clrMapOvr>
  <mc:AlternateContent xmlns:mc="http://schemas.openxmlformats.org/markup-compatibility/2006">
    <mc:Choice xmlns:p14="http://schemas.microsoft.com/office/powerpoint/2010/main" xmlns="" Requires="p14">
      <p:transition spd="slow" p14:dur="4400" advClick="0" advTm="0">
        <p14:honeycomb/>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00" fill="hold"/>
                                        <p:tgtEl>
                                          <p:spTgt spid="7"/>
                                        </p:tgtEl>
                                        <p:attrNameLst>
                                          <p:attrName>ppt_w</p:attrName>
                                        </p:attrNameLst>
                                      </p:cBhvr>
                                      <p:tavLst>
                                        <p:tav tm="0">
                                          <p:val>
                                            <p:fltVal val="0"/>
                                          </p:val>
                                        </p:tav>
                                        <p:tav tm="100000">
                                          <p:val>
                                            <p:strVal val="#ppt_w"/>
                                          </p:val>
                                        </p:tav>
                                      </p:tavLst>
                                    </p:anim>
                                    <p:anim calcmode="lin" valueType="num">
                                      <p:cBhvr>
                                        <p:cTn id="27" dur="200" fill="hold"/>
                                        <p:tgtEl>
                                          <p:spTgt spid="7"/>
                                        </p:tgtEl>
                                        <p:attrNameLst>
                                          <p:attrName>ppt_h</p:attrName>
                                        </p:attrNameLst>
                                      </p:cBhvr>
                                      <p:tavLst>
                                        <p:tav tm="0">
                                          <p:val>
                                            <p:fltVal val="0"/>
                                          </p:val>
                                        </p:tav>
                                        <p:tav tm="100000">
                                          <p:val>
                                            <p:strVal val="#ppt_h"/>
                                          </p:val>
                                        </p:tav>
                                      </p:tavLst>
                                    </p:anim>
                                    <p:animEffect transition="in" filter="fade">
                                      <p:cBhvr>
                                        <p:cTn id="28" dur="200"/>
                                        <p:tgtEl>
                                          <p:spTgt spid="7"/>
                                        </p:tgtEl>
                                      </p:cBhvr>
                                    </p:animEffect>
                                  </p:childTnLst>
                                </p:cTn>
                              </p:par>
                              <p:par>
                                <p:cTn id="29" presetID="6" presetClass="emph" presetSubtype="0" autoRev="1" fill="hold" nodeType="withEffect">
                                  <p:stCondLst>
                                    <p:cond delay="200"/>
                                  </p:stCondLst>
                                  <p:childTnLst>
                                    <p:animScale>
                                      <p:cBhvr>
                                        <p:cTn id="30" dur="200" fill="hold"/>
                                        <p:tgtEl>
                                          <p:spTgt spid="7"/>
                                        </p:tgtEl>
                                      </p:cBhvr>
                                      <p:by x="150000" y="150000"/>
                                    </p:animScale>
                                  </p:childTnLst>
                                </p:cTn>
                              </p:par>
                              <p:par>
                                <p:cTn id="31" presetID="53" presetClass="entr" presetSubtype="16" fill="hold" nodeType="withEffect">
                                  <p:stCondLst>
                                    <p:cond delay="400"/>
                                  </p:stCondLst>
                                  <p:childTnLst>
                                    <p:set>
                                      <p:cBhvr>
                                        <p:cTn id="32" dur="1" fill="hold">
                                          <p:stCondLst>
                                            <p:cond delay="0"/>
                                          </p:stCondLst>
                                        </p:cTn>
                                        <p:tgtEl>
                                          <p:spTgt spid="10"/>
                                        </p:tgtEl>
                                        <p:attrNameLst>
                                          <p:attrName>style.visibility</p:attrName>
                                        </p:attrNameLst>
                                      </p:cBhvr>
                                      <p:to>
                                        <p:strVal val="visible"/>
                                      </p:to>
                                    </p:set>
                                    <p:anim calcmode="lin" valueType="num">
                                      <p:cBhvr>
                                        <p:cTn id="33" dur="200" fill="hold"/>
                                        <p:tgtEl>
                                          <p:spTgt spid="10"/>
                                        </p:tgtEl>
                                        <p:attrNameLst>
                                          <p:attrName>ppt_w</p:attrName>
                                        </p:attrNameLst>
                                      </p:cBhvr>
                                      <p:tavLst>
                                        <p:tav tm="0">
                                          <p:val>
                                            <p:fltVal val="0"/>
                                          </p:val>
                                        </p:tav>
                                        <p:tav tm="100000">
                                          <p:val>
                                            <p:strVal val="#ppt_w"/>
                                          </p:val>
                                        </p:tav>
                                      </p:tavLst>
                                    </p:anim>
                                    <p:anim calcmode="lin" valueType="num">
                                      <p:cBhvr>
                                        <p:cTn id="34" dur="200" fill="hold"/>
                                        <p:tgtEl>
                                          <p:spTgt spid="10"/>
                                        </p:tgtEl>
                                        <p:attrNameLst>
                                          <p:attrName>ppt_h</p:attrName>
                                        </p:attrNameLst>
                                      </p:cBhvr>
                                      <p:tavLst>
                                        <p:tav tm="0">
                                          <p:val>
                                            <p:fltVal val="0"/>
                                          </p:val>
                                        </p:tav>
                                        <p:tav tm="100000">
                                          <p:val>
                                            <p:strVal val="#ppt_h"/>
                                          </p:val>
                                        </p:tav>
                                      </p:tavLst>
                                    </p:anim>
                                    <p:animEffect transition="in" filter="fade">
                                      <p:cBhvr>
                                        <p:cTn id="35" dur="200"/>
                                        <p:tgtEl>
                                          <p:spTgt spid="10"/>
                                        </p:tgtEl>
                                      </p:cBhvr>
                                    </p:animEffect>
                                  </p:childTnLst>
                                </p:cTn>
                              </p:par>
                              <p:par>
                                <p:cTn id="36" presetID="6" presetClass="emph" presetSubtype="0" autoRev="1" fill="hold" nodeType="withEffect">
                                  <p:stCondLst>
                                    <p:cond delay="600"/>
                                  </p:stCondLst>
                                  <p:childTnLst>
                                    <p:animScale>
                                      <p:cBhvr>
                                        <p:cTn id="37" dur="200" fill="hold"/>
                                        <p:tgtEl>
                                          <p:spTgt spid="10"/>
                                        </p:tgtEl>
                                      </p:cBhvr>
                                      <p:by x="150000" y="150000"/>
                                    </p:animScale>
                                  </p:childTnLst>
                                </p:cTn>
                              </p:par>
                              <p:par>
                                <p:cTn id="38" presetID="53" presetClass="entr" presetSubtype="16" fill="hold" nodeType="withEffect">
                                  <p:stCondLst>
                                    <p:cond delay="6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00" fill="hold"/>
                                        <p:tgtEl>
                                          <p:spTgt spid="13"/>
                                        </p:tgtEl>
                                        <p:attrNameLst>
                                          <p:attrName>ppt_w</p:attrName>
                                        </p:attrNameLst>
                                      </p:cBhvr>
                                      <p:tavLst>
                                        <p:tav tm="0">
                                          <p:val>
                                            <p:fltVal val="0"/>
                                          </p:val>
                                        </p:tav>
                                        <p:tav tm="100000">
                                          <p:val>
                                            <p:strVal val="#ppt_w"/>
                                          </p:val>
                                        </p:tav>
                                      </p:tavLst>
                                    </p:anim>
                                    <p:anim calcmode="lin" valueType="num">
                                      <p:cBhvr>
                                        <p:cTn id="41" dur="200" fill="hold"/>
                                        <p:tgtEl>
                                          <p:spTgt spid="13"/>
                                        </p:tgtEl>
                                        <p:attrNameLst>
                                          <p:attrName>ppt_h</p:attrName>
                                        </p:attrNameLst>
                                      </p:cBhvr>
                                      <p:tavLst>
                                        <p:tav tm="0">
                                          <p:val>
                                            <p:fltVal val="0"/>
                                          </p:val>
                                        </p:tav>
                                        <p:tav tm="100000">
                                          <p:val>
                                            <p:strVal val="#ppt_h"/>
                                          </p:val>
                                        </p:tav>
                                      </p:tavLst>
                                    </p:anim>
                                    <p:animEffect transition="in" filter="fade">
                                      <p:cBhvr>
                                        <p:cTn id="42" dur="200"/>
                                        <p:tgtEl>
                                          <p:spTgt spid="13"/>
                                        </p:tgtEl>
                                      </p:cBhvr>
                                    </p:animEffect>
                                  </p:childTnLst>
                                </p:cTn>
                              </p:par>
                              <p:par>
                                <p:cTn id="43" presetID="6" presetClass="emph" presetSubtype="0" autoRev="1" fill="hold" nodeType="withEffect">
                                  <p:stCondLst>
                                    <p:cond delay="800"/>
                                  </p:stCondLst>
                                  <p:childTnLst>
                                    <p:animScale>
                                      <p:cBhvr>
                                        <p:cTn id="44" dur="200" fill="hold"/>
                                        <p:tgtEl>
                                          <p:spTgt spid="13"/>
                                        </p:tgtEl>
                                      </p:cBhvr>
                                      <p:by x="150000" y="150000"/>
                                    </p:animScale>
                                  </p:childTnLst>
                                </p:cTn>
                              </p:par>
                              <p:par>
                                <p:cTn id="45" presetID="53" presetClass="entr" presetSubtype="16" fill="hold" nodeType="withEffect">
                                  <p:stCondLst>
                                    <p:cond delay="8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200" fill="hold"/>
                                        <p:tgtEl>
                                          <p:spTgt spid="16"/>
                                        </p:tgtEl>
                                        <p:attrNameLst>
                                          <p:attrName>ppt_w</p:attrName>
                                        </p:attrNameLst>
                                      </p:cBhvr>
                                      <p:tavLst>
                                        <p:tav tm="0">
                                          <p:val>
                                            <p:fltVal val="0"/>
                                          </p:val>
                                        </p:tav>
                                        <p:tav tm="100000">
                                          <p:val>
                                            <p:strVal val="#ppt_w"/>
                                          </p:val>
                                        </p:tav>
                                      </p:tavLst>
                                    </p:anim>
                                    <p:anim calcmode="lin" valueType="num">
                                      <p:cBhvr>
                                        <p:cTn id="48" dur="200" fill="hold"/>
                                        <p:tgtEl>
                                          <p:spTgt spid="16"/>
                                        </p:tgtEl>
                                        <p:attrNameLst>
                                          <p:attrName>ppt_h</p:attrName>
                                        </p:attrNameLst>
                                      </p:cBhvr>
                                      <p:tavLst>
                                        <p:tav tm="0">
                                          <p:val>
                                            <p:fltVal val="0"/>
                                          </p:val>
                                        </p:tav>
                                        <p:tav tm="100000">
                                          <p:val>
                                            <p:strVal val="#ppt_h"/>
                                          </p:val>
                                        </p:tav>
                                      </p:tavLst>
                                    </p:anim>
                                    <p:animEffect transition="in" filter="fade">
                                      <p:cBhvr>
                                        <p:cTn id="49" dur="200"/>
                                        <p:tgtEl>
                                          <p:spTgt spid="16"/>
                                        </p:tgtEl>
                                      </p:cBhvr>
                                    </p:animEffect>
                                  </p:childTnLst>
                                </p:cTn>
                              </p:par>
                              <p:par>
                                <p:cTn id="50" presetID="6" presetClass="emph" presetSubtype="0" autoRev="1" fill="hold" nodeType="withEffect">
                                  <p:stCondLst>
                                    <p:cond delay="1000"/>
                                  </p:stCondLst>
                                  <p:childTnLst>
                                    <p:animScale>
                                      <p:cBhvr>
                                        <p:cTn id="51" dur="200" fill="hold"/>
                                        <p:tgtEl>
                                          <p:spTgt spid="16"/>
                                        </p:tgtEl>
                                      </p:cBhvr>
                                      <p:by x="150000" y="150000"/>
                                    </p:animScale>
                                  </p:childTnLst>
                                </p:cTn>
                              </p:par>
                            </p:childTnLst>
                          </p:cTn>
                        </p:par>
                        <p:par>
                          <p:cTn id="52" fill="hold">
                            <p:stCondLst>
                              <p:cond delay="3900"/>
                            </p:stCondLst>
                            <p:childTnLst>
                              <p:par>
                                <p:cTn id="53" presetID="16" presetClass="entr" presetSubtype="21"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par>
                          <p:cTn id="56" fill="hold">
                            <p:stCondLst>
                              <p:cond delay="4400"/>
                            </p:stCondLst>
                            <p:childTnLst>
                              <p:par>
                                <p:cTn id="57" presetID="17" presetClass="entr" presetSubtype="10" fill="hold" grpId="0" nodeType="afterEffect">
                                  <p:stCondLst>
                                    <p:cond delay="0"/>
                                  </p:stCondLst>
                                  <p:iterate type="lt">
                                    <p:tmPct val="10000"/>
                                  </p:iterate>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strVal val="#ppt_h"/>
                                          </p:val>
                                        </p:tav>
                                        <p:tav tm="100000">
                                          <p:val>
                                            <p:strVal val="#ppt_h"/>
                                          </p:val>
                                        </p:tav>
                                      </p:tavLst>
                                    </p:anim>
                                  </p:childTnLst>
                                </p:cTn>
                              </p:par>
                            </p:childTnLst>
                          </p:cTn>
                        </p:par>
                        <p:par>
                          <p:cTn id="61" fill="hold">
                            <p:stCondLst>
                              <p:cond delay="5650"/>
                            </p:stCondLst>
                            <p:childTnLst>
                              <p:par>
                                <p:cTn id="62" presetID="1" presetClass="mediacall" presetSubtype="0" fill="hold" nodeType="afterEffect">
                                  <p:stCondLst>
                                    <p:cond delay="0"/>
                                  </p:stCondLst>
                                  <p:childTnLst>
                                    <p:cmd type="call" cmd="playFrom(0.0)">
                                      <p:cBhvr>
                                        <p:cTn id="63"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64" repeatCount="indefinite" fill="hold" display="0">
                  <p:stCondLst>
                    <p:cond delay="indefinite"/>
                  </p:stCondLst>
                  <p:endCondLst>
                    <p:cond evt="onStopAudio" delay="0">
                      <p:tgtEl>
                        <p:sldTgt/>
                      </p:tgtEl>
                    </p:cond>
                  </p:endCondLst>
                </p:cTn>
                <p:tgtEl>
                  <p:spTgt spid="22"/>
                </p:tgtEl>
              </p:cMediaNode>
            </p:video>
          </p:childTnLst>
        </p:cTn>
      </p:par>
    </p:tnLst>
    <p:bldLst>
      <p:bldP spid="4" grpId="0" animBg="1"/>
      <p:bldP spid="5" grpId="0" animBg="1"/>
      <p:bldP spid="6" grpId="0"/>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31945" y="2165214"/>
            <a:ext cx="2292753" cy="1943795"/>
          </a:xfrm>
          <a:prstGeom prst="rect">
            <a:avLst/>
          </a:prstGeom>
        </p:spPr>
      </p:pic>
      <p:sp>
        <p:nvSpPr>
          <p:cNvPr id="19" name="矩形 18"/>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4077325" y="2184739"/>
            <a:ext cx="1903750" cy="829494"/>
            <a:chOff x="4077325" y="2184739"/>
            <a:chExt cx="1903750" cy="829494"/>
          </a:xfrm>
        </p:grpSpPr>
        <p:sp>
          <p:nvSpPr>
            <p:cNvPr id="21" name="矩形 20"/>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077325" y="2307098"/>
              <a:ext cx="1903750"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第</a:t>
              </a:r>
              <a:r>
                <a:rPr lang="zh-CN" altLang="en-US" sz="3200" b="1" dirty="0">
                  <a:solidFill>
                    <a:schemeClr val="bg1"/>
                  </a:solidFill>
                  <a:latin typeface="微软雅黑" panose="020B0503020204020204" pitchFamily="34" charset="-122"/>
                  <a:ea typeface="微软雅黑" panose="020B0503020204020204" pitchFamily="34" charset="-122"/>
                </a:rPr>
                <a:t>二</a:t>
              </a:r>
              <a:r>
                <a:rPr lang="zh-CN" altLang="en-US" sz="3200" b="1" dirty="0" smtClean="0">
                  <a:solidFill>
                    <a:schemeClr val="bg1"/>
                  </a:solidFill>
                  <a:latin typeface="微软雅黑" panose="020B0503020204020204" pitchFamily="34" charset="-122"/>
                  <a:ea typeface="微软雅黑" panose="020B0503020204020204" pitchFamily="34" charset="-122"/>
                </a:rPr>
                <a:t>部分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5981075" y="2349128"/>
            <a:ext cx="2646423"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取得的成绩及经验</a:t>
            </a:r>
          </a:p>
        </p:txBody>
      </p:sp>
      <p:cxnSp>
        <p:nvCxnSpPr>
          <p:cNvPr id="24" name="直接连接符 23"/>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4077325" y="3187722"/>
            <a:ext cx="2218544" cy="369332"/>
            <a:chOff x="4077325" y="3187722"/>
            <a:chExt cx="2218544" cy="369332"/>
          </a:xfrm>
        </p:grpSpPr>
        <p:sp>
          <p:nvSpPr>
            <p:cNvPr id="26" name="椭圆 25"/>
            <p:cNvSpPr/>
            <p:nvPr/>
          </p:nvSpPr>
          <p:spPr>
            <a:xfrm>
              <a:off x="4077325" y="326785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文本框 26"/>
            <p:cNvSpPr txBox="1"/>
            <p:nvPr/>
          </p:nvSpPr>
          <p:spPr>
            <a:xfrm>
              <a:off x="4322161" y="3187722"/>
              <a:ext cx="1973708"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宏观环境的利好</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4077325" y="3587832"/>
            <a:ext cx="2728209" cy="369332"/>
            <a:chOff x="4077325" y="3587832"/>
            <a:chExt cx="2728209" cy="369332"/>
          </a:xfrm>
        </p:grpSpPr>
        <p:sp>
          <p:nvSpPr>
            <p:cNvPr id="29" name="椭圆 28"/>
            <p:cNvSpPr/>
            <p:nvPr/>
          </p:nvSpPr>
          <p:spPr>
            <a:xfrm>
              <a:off x="4077325"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0" name="文本框 29"/>
            <p:cNvSpPr txBox="1"/>
            <p:nvPr/>
          </p:nvSpPr>
          <p:spPr>
            <a:xfrm>
              <a:off x="4322161" y="3587832"/>
              <a:ext cx="2483373"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公司给予的支持</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4072331" y="3973048"/>
            <a:ext cx="2223538" cy="369332"/>
            <a:chOff x="4072331" y="3973048"/>
            <a:chExt cx="2223538" cy="369332"/>
          </a:xfrm>
        </p:grpSpPr>
        <p:sp>
          <p:nvSpPr>
            <p:cNvPr id="32" name="椭圆 31"/>
            <p:cNvSpPr/>
            <p:nvPr/>
          </p:nvSpPr>
          <p:spPr>
            <a:xfrm>
              <a:off x="4072331" y="4053182"/>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文本框 32"/>
            <p:cNvSpPr txBox="1"/>
            <p:nvPr/>
          </p:nvSpPr>
          <p:spPr>
            <a:xfrm>
              <a:off x="4317167" y="3973048"/>
              <a:ext cx="1978702"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竞争对手的失误</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6560698" y="3150247"/>
            <a:ext cx="2473385" cy="369332"/>
            <a:chOff x="6560698" y="3150247"/>
            <a:chExt cx="2473385" cy="369332"/>
          </a:xfrm>
        </p:grpSpPr>
        <p:sp>
          <p:nvSpPr>
            <p:cNvPr id="35" name="椭圆 34"/>
            <p:cNvSpPr/>
            <p:nvPr/>
          </p:nvSpPr>
          <p:spPr>
            <a:xfrm>
              <a:off x="6560698" y="3230381"/>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文本框 35"/>
            <p:cNvSpPr txBox="1"/>
            <p:nvPr/>
          </p:nvSpPr>
          <p:spPr>
            <a:xfrm>
              <a:off x="6805534" y="3150247"/>
              <a:ext cx="2228549"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自身对目标的认识</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6560698" y="3587832"/>
            <a:ext cx="2325232" cy="369332"/>
            <a:chOff x="6560698" y="3587832"/>
            <a:chExt cx="2325232" cy="369332"/>
          </a:xfrm>
        </p:grpSpPr>
        <p:sp>
          <p:nvSpPr>
            <p:cNvPr id="38" name="椭圆 37"/>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9" name="文本框 38"/>
            <p:cNvSpPr txBox="1"/>
            <p:nvPr/>
          </p:nvSpPr>
          <p:spPr>
            <a:xfrm>
              <a:off x="6805534" y="3587832"/>
              <a:ext cx="2080396"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自身能力的提升</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6555704" y="3945640"/>
            <a:ext cx="2330226" cy="369332"/>
            <a:chOff x="6555704" y="3945640"/>
            <a:chExt cx="2330226" cy="369332"/>
          </a:xfrm>
        </p:grpSpPr>
        <p:sp>
          <p:nvSpPr>
            <p:cNvPr id="41" name="椭圆 40"/>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p:cNvSpPr txBox="1"/>
            <p:nvPr/>
          </p:nvSpPr>
          <p:spPr>
            <a:xfrm>
              <a:off x="6800540" y="3945640"/>
              <a:ext cx="2085390"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对市场的前瞻性</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1521391579"/>
      </p:ext>
    </p:extLst>
  </p:cSld>
  <p:clrMapOvr>
    <a:masterClrMapping/>
  </p:clrMapOvr>
  <mc:AlternateContent xmlns:mc="http://schemas.openxmlformats.org/markup-compatibility/2006">
    <mc:Choice xmlns:p14="http://schemas.microsoft.com/office/powerpoint/2010/main" xmlns=""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9" presetClass="entr" presetSubtype="0" decel="10000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360"/>
                                          </p:val>
                                        </p:tav>
                                        <p:tav tm="100000">
                                          <p:val>
                                            <p:fltVal val="0"/>
                                          </p:val>
                                        </p:tav>
                                      </p:tavLst>
                                    </p:anim>
                                    <p:animEffect transition="in" filter="fade">
                                      <p:cBhvr>
                                        <p:cTn id="34" dur="500"/>
                                        <p:tgtEl>
                                          <p:spTgt spid="25"/>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 calcmode="lin" valueType="num">
                                      <p:cBhvr>
                                        <p:cTn id="39" dur="500" fill="hold"/>
                                        <p:tgtEl>
                                          <p:spTgt spid="28"/>
                                        </p:tgtEl>
                                        <p:attrNameLst>
                                          <p:attrName>style.rotation</p:attrName>
                                        </p:attrNameLst>
                                      </p:cBhvr>
                                      <p:tavLst>
                                        <p:tav tm="0">
                                          <p:val>
                                            <p:fltVal val="360"/>
                                          </p:val>
                                        </p:tav>
                                        <p:tav tm="100000">
                                          <p:val>
                                            <p:fltVal val="0"/>
                                          </p:val>
                                        </p:tav>
                                      </p:tavLst>
                                    </p:anim>
                                    <p:animEffect transition="in" filter="fade">
                                      <p:cBhvr>
                                        <p:cTn id="40" dur="500"/>
                                        <p:tgtEl>
                                          <p:spTgt spid="28"/>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 calcmode="lin" valueType="num">
                                      <p:cBhvr>
                                        <p:cTn id="45" dur="500" fill="hold"/>
                                        <p:tgtEl>
                                          <p:spTgt spid="31"/>
                                        </p:tgtEl>
                                        <p:attrNameLst>
                                          <p:attrName>style.rotation</p:attrName>
                                        </p:attrNameLst>
                                      </p:cBhvr>
                                      <p:tavLst>
                                        <p:tav tm="0">
                                          <p:val>
                                            <p:fltVal val="360"/>
                                          </p:val>
                                        </p:tav>
                                        <p:tav tm="100000">
                                          <p:val>
                                            <p:fltVal val="0"/>
                                          </p:val>
                                        </p:tav>
                                      </p:tavLst>
                                    </p:anim>
                                    <p:animEffect transition="in" filter="fade">
                                      <p:cBhvr>
                                        <p:cTn id="46" dur="500"/>
                                        <p:tgtEl>
                                          <p:spTgt spid="31"/>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 calcmode="lin" valueType="num">
                                      <p:cBhvr>
                                        <p:cTn id="51" dur="500" fill="hold"/>
                                        <p:tgtEl>
                                          <p:spTgt spid="34"/>
                                        </p:tgtEl>
                                        <p:attrNameLst>
                                          <p:attrName>style.rotation</p:attrName>
                                        </p:attrNameLst>
                                      </p:cBhvr>
                                      <p:tavLst>
                                        <p:tav tm="0">
                                          <p:val>
                                            <p:fltVal val="360"/>
                                          </p:val>
                                        </p:tav>
                                        <p:tav tm="100000">
                                          <p:val>
                                            <p:fltVal val="0"/>
                                          </p:val>
                                        </p:tav>
                                      </p:tavLst>
                                    </p:anim>
                                    <p:animEffect transition="in" filter="fade">
                                      <p:cBhvr>
                                        <p:cTn id="52" dur="500"/>
                                        <p:tgtEl>
                                          <p:spTgt spid="34"/>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 calcmode="lin" valueType="num">
                                      <p:cBhvr>
                                        <p:cTn id="57" dur="500" fill="hold"/>
                                        <p:tgtEl>
                                          <p:spTgt spid="37"/>
                                        </p:tgtEl>
                                        <p:attrNameLst>
                                          <p:attrName>style.rotation</p:attrName>
                                        </p:attrNameLst>
                                      </p:cBhvr>
                                      <p:tavLst>
                                        <p:tav tm="0">
                                          <p:val>
                                            <p:fltVal val="360"/>
                                          </p:val>
                                        </p:tav>
                                        <p:tav tm="100000">
                                          <p:val>
                                            <p:fltVal val="0"/>
                                          </p:val>
                                        </p:tav>
                                      </p:tavLst>
                                    </p:anim>
                                    <p:animEffect transition="in" filter="fade">
                                      <p:cBhvr>
                                        <p:cTn id="58" dur="500"/>
                                        <p:tgtEl>
                                          <p:spTgt spid="37"/>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p:cTn id="61" dur="500" fill="hold"/>
                                        <p:tgtEl>
                                          <p:spTgt spid="40"/>
                                        </p:tgtEl>
                                        <p:attrNameLst>
                                          <p:attrName>ppt_w</p:attrName>
                                        </p:attrNameLst>
                                      </p:cBhvr>
                                      <p:tavLst>
                                        <p:tav tm="0">
                                          <p:val>
                                            <p:fltVal val="0"/>
                                          </p:val>
                                        </p:tav>
                                        <p:tav tm="100000">
                                          <p:val>
                                            <p:strVal val="#ppt_w"/>
                                          </p:val>
                                        </p:tav>
                                      </p:tavLst>
                                    </p:anim>
                                    <p:anim calcmode="lin" valueType="num">
                                      <p:cBhvr>
                                        <p:cTn id="62" dur="500" fill="hold"/>
                                        <p:tgtEl>
                                          <p:spTgt spid="40"/>
                                        </p:tgtEl>
                                        <p:attrNameLst>
                                          <p:attrName>ppt_h</p:attrName>
                                        </p:attrNameLst>
                                      </p:cBhvr>
                                      <p:tavLst>
                                        <p:tav tm="0">
                                          <p:val>
                                            <p:fltVal val="0"/>
                                          </p:val>
                                        </p:tav>
                                        <p:tav tm="100000">
                                          <p:val>
                                            <p:strVal val="#ppt_h"/>
                                          </p:val>
                                        </p:tav>
                                      </p:tavLst>
                                    </p:anim>
                                    <p:anim calcmode="lin" valueType="num">
                                      <p:cBhvr>
                                        <p:cTn id="63" dur="500" fill="hold"/>
                                        <p:tgtEl>
                                          <p:spTgt spid="40"/>
                                        </p:tgtEl>
                                        <p:attrNameLst>
                                          <p:attrName>style.rotation</p:attrName>
                                        </p:attrNameLst>
                                      </p:cBhvr>
                                      <p:tavLst>
                                        <p:tav tm="0">
                                          <p:val>
                                            <p:fltVal val="360"/>
                                          </p:val>
                                        </p:tav>
                                        <p:tav tm="100000">
                                          <p:val>
                                            <p:fltVal val="0"/>
                                          </p:val>
                                        </p:tav>
                                      </p:tavLst>
                                    </p:anim>
                                    <p:animEffect transition="in" filter="fade">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宏观环境的利好</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Freeform 5"/>
          <p:cNvSpPr>
            <a:spLocks/>
          </p:cNvSpPr>
          <p:nvPr/>
        </p:nvSpPr>
        <p:spPr bwMode="auto">
          <a:xfrm>
            <a:off x="2427975" y="1994685"/>
            <a:ext cx="1448034" cy="130556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B6302E"/>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10" name="TextBox 3"/>
          <p:cNvSpPr txBox="1"/>
          <p:nvPr/>
        </p:nvSpPr>
        <p:spPr>
          <a:xfrm>
            <a:off x="2748239" y="2339689"/>
            <a:ext cx="638454"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000" b="1" dirty="0" smtClean="0"/>
              <a:t>发展趋势</a:t>
            </a:r>
            <a:endParaRPr lang="zh-CN" altLang="en-US" sz="2000" b="1" dirty="0"/>
          </a:p>
        </p:txBody>
      </p:sp>
      <p:sp>
        <p:nvSpPr>
          <p:cNvPr id="11" name="矩形 3"/>
          <p:cNvSpPr/>
          <p:nvPr/>
        </p:nvSpPr>
        <p:spPr>
          <a:xfrm>
            <a:off x="3707183" y="1441197"/>
            <a:ext cx="6025861" cy="115874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5"/>
          <p:cNvSpPr>
            <a:spLocks/>
          </p:cNvSpPr>
          <p:nvPr/>
        </p:nvSpPr>
        <p:spPr bwMode="auto">
          <a:xfrm>
            <a:off x="3623363" y="2709060"/>
            <a:ext cx="1448034" cy="130556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75000"/>
              <a:lumOff val="25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
          <p:cNvSpPr>
            <a:spLocks/>
          </p:cNvSpPr>
          <p:nvPr/>
        </p:nvSpPr>
        <p:spPr bwMode="auto">
          <a:xfrm>
            <a:off x="2427975" y="3404385"/>
            <a:ext cx="1448034" cy="130556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lumMod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14" name="矩形 3"/>
          <p:cNvSpPr/>
          <p:nvPr/>
        </p:nvSpPr>
        <p:spPr>
          <a:xfrm>
            <a:off x="5124503" y="2774697"/>
            <a:ext cx="4608541" cy="1158747"/>
          </a:xfrm>
          <a:custGeom>
            <a:avLst/>
            <a:gdLst/>
            <a:ahLst/>
            <a:cxnLst/>
            <a:rect l="l" t="t" r="r" b="b"/>
            <a:pathLst>
              <a:path w="5192450" h="1305562">
                <a:moveTo>
                  <a:pt x="648072" y="0"/>
                </a:moveTo>
                <a:lnTo>
                  <a:pt x="4680520" y="0"/>
                </a:lnTo>
                <a:lnTo>
                  <a:pt x="4680520" y="534"/>
                </a:lnTo>
                <a:lnTo>
                  <a:pt x="4756983" y="534"/>
                </a:lnTo>
                <a:cubicBezTo>
                  <a:pt x="4781822" y="0"/>
                  <a:pt x="4807189" y="5871"/>
                  <a:pt x="4830442" y="19749"/>
                </a:cubicBezTo>
                <a:cubicBezTo>
                  <a:pt x="4852109" y="32025"/>
                  <a:pt x="4869549" y="49639"/>
                  <a:pt x="4881176" y="70456"/>
                </a:cubicBezTo>
                <a:lnTo>
                  <a:pt x="5172368" y="579657"/>
                </a:lnTo>
                <a:cubicBezTo>
                  <a:pt x="5185051" y="601007"/>
                  <a:pt x="5192450" y="626093"/>
                  <a:pt x="5192450" y="652781"/>
                </a:cubicBezTo>
                <a:cubicBezTo>
                  <a:pt x="5192450" y="680003"/>
                  <a:pt x="5185051" y="705089"/>
                  <a:pt x="5171839" y="726439"/>
                </a:cubicBezTo>
                <a:lnTo>
                  <a:pt x="4881176" y="1235640"/>
                </a:lnTo>
                <a:cubicBezTo>
                  <a:pt x="4869021" y="1255923"/>
                  <a:pt x="4852109" y="1273537"/>
                  <a:pt x="4830442" y="1286347"/>
                </a:cubicBezTo>
                <a:cubicBezTo>
                  <a:pt x="4807717" y="1299691"/>
                  <a:pt x="4782879" y="1305562"/>
                  <a:pt x="4758040" y="1305028"/>
                </a:cubicBezTo>
                <a:lnTo>
                  <a:pt x="4680520" y="1305028"/>
                </a:lnTo>
                <a:lnTo>
                  <a:pt x="4680520" y="1305562"/>
                </a:lnTo>
                <a:lnTo>
                  <a:pt x="648072" y="1305562"/>
                </a:lnTo>
                <a:lnTo>
                  <a:pt x="648072" y="1305028"/>
                </a:lnTo>
                <a:lnTo>
                  <a:pt x="431239" y="1305028"/>
                </a:lnTo>
                <a:cubicBezTo>
                  <a:pt x="407986" y="1305028"/>
                  <a:pt x="383676" y="1299157"/>
                  <a:pt x="362008" y="1286347"/>
                </a:cubicBezTo>
                <a:cubicBezTo>
                  <a:pt x="340341" y="1273537"/>
                  <a:pt x="322901" y="1255923"/>
                  <a:pt x="311274" y="1235107"/>
                </a:cubicBezTo>
                <a:lnTo>
                  <a:pt x="19025" y="723770"/>
                </a:lnTo>
                <a:cubicBezTo>
                  <a:pt x="6870" y="702954"/>
                  <a:pt x="0" y="678935"/>
                  <a:pt x="0" y="652781"/>
                </a:cubicBezTo>
                <a:cubicBezTo>
                  <a:pt x="0" y="626627"/>
                  <a:pt x="6870" y="602608"/>
                  <a:pt x="19025" y="581258"/>
                </a:cubicBezTo>
                <a:lnTo>
                  <a:pt x="310217" y="72057"/>
                </a:lnTo>
                <a:cubicBezTo>
                  <a:pt x="322372" y="51240"/>
                  <a:pt x="339812" y="32559"/>
                  <a:pt x="362008" y="19749"/>
                </a:cubicBezTo>
                <a:cubicBezTo>
                  <a:pt x="382619" y="7473"/>
                  <a:pt x="405344" y="1068"/>
                  <a:pt x="428068" y="534"/>
                </a:cubicBezTo>
                <a:lnTo>
                  <a:pt x="648072" y="534"/>
                </a:lnTo>
                <a:close/>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3"/>
          <p:cNvSpPr/>
          <p:nvPr/>
        </p:nvSpPr>
        <p:spPr>
          <a:xfrm>
            <a:off x="3707183" y="4108197"/>
            <a:ext cx="6025861" cy="115874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5"/>
                  <a:pt x="6019294" y="625800"/>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5"/>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3443221" y="2485048"/>
            <a:ext cx="360284" cy="324836"/>
            <a:chOff x="2142410" y="2298139"/>
            <a:chExt cx="360284" cy="324836"/>
          </a:xfrm>
          <a:solidFill>
            <a:schemeClr val="bg1"/>
          </a:solidFill>
        </p:grpSpPr>
        <p:sp>
          <p:nvSpPr>
            <p:cNvPr id="17"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18" name="TextBox 11"/>
            <p:cNvSpPr txBox="1"/>
            <p:nvPr/>
          </p:nvSpPr>
          <p:spPr>
            <a:xfrm>
              <a:off x="2221796" y="2306669"/>
              <a:ext cx="201512" cy="307777"/>
            </a:xfrm>
            <a:prstGeom prst="rect">
              <a:avLst/>
            </a:prstGeom>
            <a:grp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en-US" altLang="zh-CN" sz="2000" b="1" dirty="0" smtClean="0">
                  <a:solidFill>
                    <a:schemeClr val="tx1">
                      <a:lumMod val="75000"/>
                      <a:lumOff val="25000"/>
                    </a:schemeClr>
                  </a:solidFill>
                </a:rPr>
                <a:t>1</a:t>
              </a:r>
              <a:endParaRPr lang="zh-CN" altLang="en-US" sz="2000" b="1" dirty="0">
                <a:solidFill>
                  <a:schemeClr val="tx1">
                    <a:lumMod val="75000"/>
                    <a:lumOff val="25000"/>
                  </a:schemeClr>
                </a:solidFill>
              </a:endParaRPr>
            </a:p>
          </p:txBody>
        </p:sp>
      </p:grpSp>
      <p:sp>
        <p:nvSpPr>
          <p:cNvPr id="19" name="TextBox 12"/>
          <p:cNvSpPr txBox="1"/>
          <p:nvPr/>
        </p:nvSpPr>
        <p:spPr>
          <a:xfrm>
            <a:off x="3931722" y="3054823"/>
            <a:ext cx="638454"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000" b="1" dirty="0" smtClean="0"/>
              <a:t>消费习惯</a:t>
            </a:r>
            <a:endParaRPr lang="zh-CN" altLang="en-US" sz="2000" b="1" dirty="0"/>
          </a:p>
        </p:txBody>
      </p:sp>
      <p:grpSp>
        <p:nvGrpSpPr>
          <p:cNvPr id="20" name="组合 19"/>
          <p:cNvGrpSpPr/>
          <p:nvPr/>
        </p:nvGrpSpPr>
        <p:grpSpPr>
          <a:xfrm>
            <a:off x="4626704" y="3200182"/>
            <a:ext cx="360284" cy="324836"/>
            <a:chOff x="2142410" y="2298139"/>
            <a:chExt cx="360284" cy="324836"/>
          </a:xfrm>
          <a:solidFill>
            <a:schemeClr val="bg1"/>
          </a:solidFill>
        </p:grpSpPr>
        <p:sp>
          <p:nvSpPr>
            <p:cNvPr id="21"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2" name="TextBox 15"/>
            <p:cNvSpPr txBox="1"/>
            <p:nvPr/>
          </p:nvSpPr>
          <p:spPr>
            <a:xfrm>
              <a:off x="2221796" y="2306669"/>
              <a:ext cx="201512" cy="307777"/>
            </a:xfrm>
            <a:prstGeom prst="rect">
              <a:avLst/>
            </a:prstGeom>
            <a:grp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en-US" altLang="zh-CN" sz="2000" b="1" dirty="0" smtClean="0">
                  <a:solidFill>
                    <a:schemeClr val="tx1">
                      <a:lumMod val="75000"/>
                      <a:lumOff val="25000"/>
                    </a:schemeClr>
                  </a:solidFill>
                </a:rPr>
                <a:t>2</a:t>
              </a:r>
              <a:endParaRPr lang="zh-CN" altLang="en-US" sz="2000" b="1" dirty="0">
                <a:solidFill>
                  <a:schemeClr val="tx1">
                    <a:lumMod val="75000"/>
                    <a:lumOff val="25000"/>
                  </a:schemeClr>
                </a:solidFill>
              </a:endParaRPr>
            </a:p>
          </p:txBody>
        </p:sp>
      </p:grpSp>
      <p:sp>
        <p:nvSpPr>
          <p:cNvPr id="23" name="TextBox 16"/>
          <p:cNvSpPr txBox="1"/>
          <p:nvPr/>
        </p:nvSpPr>
        <p:spPr>
          <a:xfrm>
            <a:off x="2748239" y="3749389"/>
            <a:ext cx="638454" cy="615553"/>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2000" b="1" dirty="0" smtClean="0"/>
              <a:t>政策扶持</a:t>
            </a:r>
            <a:endParaRPr lang="zh-CN" altLang="en-US" sz="2000" b="1" dirty="0"/>
          </a:p>
        </p:txBody>
      </p:sp>
      <p:grpSp>
        <p:nvGrpSpPr>
          <p:cNvPr id="24" name="组合 23"/>
          <p:cNvGrpSpPr/>
          <p:nvPr/>
        </p:nvGrpSpPr>
        <p:grpSpPr>
          <a:xfrm>
            <a:off x="3443221" y="3894748"/>
            <a:ext cx="360284" cy="324836"/>
            <a:chOff x="2142410" y="2298139"/>
            <a:chExt cx="360284" cy="324836"/>
          </a:xfrm>
          <a:solidFill>
            <a:schemeClr val="bg1"/>
          </a:solidFill>
        </p:grpSpPr>
        <p:sp>
          <p:nvSpPr>
            <p:cNvPr id="25" name="Freeform 5"/>
            <p:cNvSpPr>
              <a:spLocks/>
            </p:cNvSpPr>
            <p:nvPr/>
          </p:nvSpPr>
          <p:spPr bwMode="auto">
            <a:xfrm flipH="1" flipV="1">
              <a:off x="2142410" y="2298139"/>
              <a:ext cx="360284" cy="3248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p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26" name="TextBox 19"/>
            <p:cNvSpPr txBox="1"/>
            <p:nvPr/>
          </p:nvSpPr>
          <p:spPr>
            <a:xfrm>
              <a:off x="2221796" y="2306669"/>
              <a:ext cx="201512" cy="307777"/>
            </a:xfrm>
            <a:prstGeom prst="rect">
              <a:avLst/>
            </a:prstGeom>
            <a:grp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en-US" altLang="zh-CN" sz="2000" b="1" dirty="0" smtClean="0">
                  <a:solidFill>
                    <a:schemeClr val="tx1">
                      <a:lumMod val="75000"/>
                      <a:lumOff val="25000"/>
                    </a:schemeClr>
                  </a:solidFill>
                </a:rPr>
                <a:t>3</a:t>
              </a:r>
              <a:endParaRPr lang="zh-CN" altLang="en-US" sz="2000" b="1" dirty="0">
                <a:solidFill>
                  <a:schemeClr val="tx1">
                    <a:lumMod val="75000"/>
                    <a:lumOff val="25000"/>
                  </a:schemeClr>
                </a:solidFill>
              </a:endParaRPr>
            </a:p>
          </p:txBody>
        </p:sp>
      </p:grpSp>
      <p:sp>
        <p:nvSpPr>
          <p:cNvPr id="27" name="TextBox 20"/>
          <p:cNvSpPr txBox="1"/>
          <p:nvPr/>
        </p:nvSpPr>
        <p:spPr>
          <a:xfrm>
            <a:off x="4368216" y="1841033"/>
            <a:ext cx="4350186" cy="359073"/>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itchFamily="34" charset="-122"/>
                <a:ea typeface="微软雅黑" pitchFamily="34" charset="-122"/>
              </a:rPr>
              <a:t>详写内容</a:t>
            </a:r>
            <a:r>
              <a:rPr lang="en-US" altLang="zh-CN" sz="1200" dirty="0">
                <a:solidFill>
                  <a:schemeClr val="tx1">
                    <a:lumMod val="65000"/>
                    <a:lumOff val="35000"/>
                  </a:schemeClr>
                </a:solidFill>
                <a:latin typeface="微软雅黑" pitchFamily="34" charset="-122"/>
                <a:ea typeface="微软雅黑" pitchFamily="34" charset="-122"/>
              </a:rPr>
              <a:t>……</a:t>
            </a:r>
            <a:r>
              <a:rPr lang="zh-CN" altLang="en-US" sz="1200" dirty="0">
                <a:solidFill>
                  <a:schemeClr val="tx1">
                    <a:lumMod val="65000"/>
                    <a:lumOff val="35000"/>
                  </a:schemeClr>
                </a:solidFill>
                <a:latin typeface="微软雅黑" pitchFamily="34" charset="-122"/>
                <a:ea typeface="微软雅黑" pitchFamily="3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itchFamily="34" charset="-122"/>
                <a:ea typeface="微软雅黑" pitchFamily="34" charset="-122"/>
              </a:rPr>
              <a:t>修改</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28" name="TextBox 21"/>
          <p:cNvSpPr txBox="1"/>
          <p:nvPr/>
        </p:nvSpPr>
        <p:spPr>
          <a:xfrm>
            <a:off x="5717433" y="3093295"/>
            <a:ext cx="3289002" cy="538609"/>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itchFamily="34" charset="-122"/>
                <a:ea typeface="微软雅黑" pitchFamily="34" charset="-122"/>
              </a:rPr>
              <a:t>详写内容</a:t>
            </a:r>
            <a:r>
              <a:rPr lang="en-US" altLang="zh-CN" sz="1200" dirty="0">
                <a:solidFill>
                  <a:schemeClr val="tx1">
                    <a:lumMod val="65000"/>
                    <a:lumOff val="35000"/>
                  </a:schemeClr>
                </a:solidFill>
                <a:latin typeface="微软雅黑" pitchFamily="34" charset="-122"/>
                <a:ea typeface="微软雅黑" pitchFamily="34" charset="-122"/>
              </a:rPr>
              <a:t>……</a:t>
            </a:r>
            <a:r>
              <a:rPr lang="zh-CN" altLang="en-US" sz="1200" dirty="0">
                <a:solidFill>
                  <a:schemeClr val="tx1">
                    <a:lumMod val="65000"/>
                    <a:lumOff val="35000"/>
                  </a:schemeClr>
                </a:solidFill>
                <a:latin typeface="微软雅黑" pitchFamily="34" charset="-122"/>
                <a:ea typeface="微软雅黑" pitchFamily="3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itchFamily="34" charset="-122"/>
                <a:ea typeface="微软雅黑" pitchFamily="34" charset="-122"/>
              </a:rPr>
              <a:t>修改</a:t>
            </a:r>
            <a:endParaRPr lang="en-US" altLang="zh-CN" sz="1200" dirty="0">
              <a:solidFill>
                <a:schemeClr val="tx1">
                  <a:lumMod val="65000"/>
                  <a:lumOff val="35000"/>
                </a:schemeClr>
              </a:solidFill>
              <a:latin typeface="微软雅黑" pitchFamily="34" charset="-122"/>
              <a:ea typeface="微软雅黑" pitchFamily="34" charset="-122"/>
            </a:endParaRPr>
          </a:p>
        </p:txBody>
      </p:sp>
      <p:sp>
        <p:nvSpPr>
          <p:cNvPr id="29" name="TextBox 22"/>
          <p:cNvSpPr txBox="1"/>
          <p:nvPr/>
        </p:nvSpPr>
        <p:spPr>
          <a:xfrm>
            <a:off x="4368216" y="4508033"/>
            <a:ext cx="4350186" cy="359073"/>
          </a:xfrm>
          <a:prstGeom prst="rect">
            <a:avLst/>
          </a:prstGeom>
          <a:noFill/>
        </p:spPr>
        <p:txBody>
          <a:bodyPr wrap="square" lIns="0" tIns="0" rIns="0" bIns="0" rtlCol="0">
            <a:spAutoFit/>
          </a:bodyPr>
          <a:lstStyle/>
          <a:p>
            <a:pPr algn="just">
              <a:lnSpc>
                <a:spcPts val="1400"/>
              </a:lnSpc>
            </a:pPr>
            <a:r>
              <a:rPr lang="zh-CN" altLang="en-US" sz="1200" dirty="0">
                <a:solidFill>
                  <a:schemeClr val="tx1">
                    <a:lumMod val="65000"/>
                    <a:lumOff val="35000"/>
                  </a:schemeClr>
                </a:solidFill>
                <a:latin typeface="微软雅黑" pitchFamily="34" charset="-122"/>
                <a:ea typeface="微软雅黑" pitchFamily="34" charset="-122"/>
              </a:rPr>
              <a:t>详写内容</a:t>
            </a:r>
            <a:r>
              <a:rPr lang="en-US" altLang="zh-CN" sz="1200" dirty="0">
                <a:solidFill>
                  <a:schemeClr val="tx1">
                    <a:lumMod val="65000"/>
                    <a:lumOff val="35000"/>
                  </a:schemeClr>
                </a:solidFill>
                <a:latin typeface="微软雅黑" pitchFamily="34" charset="-122"/>
                <a:ea typeface="微软雅黑" pitchFamily="34" charset="-122"/>
              </a:rPr>
              <a:t>……</a:t>
            </a:r>
            <a:r>
              <a:rPr lang="zh-CN" altLang="en-US" sz="1200" dirty="0">
                <a:solidFill>
                  <a:schemeClr val="tx1">
                    <a:lumMod val="65000"/>
                    <a:lumOff val="35000"/>
                  </a:schemeClr>
                </a:solidFill>
                <a:latin typeface="微软雅黑" pitchFamily="34" charset="-122"/>
                <a:ea typeface="微软雅黑" pitchFamily="34" charset="-122"/>
              </a:rPr>
              <a:t>点击输入本栏的具体文字，简明扼要的说明分项内容，此为概念图解，请根据您的具体内容酌情</a:t>
            </a:r>
            <a:r>
              <a:rPr lang="zh-CN" altLang="en-US" sz="1200" dirty="0" smtClean="0">
                <a:solidFill>
                  <a:schemeClr val="tx1">
                    <a:lumMod val="65000"/>
                    <a:lumOff val="35000"/>
                  </a:schemeClr>
                </a:solidFill>
                <a:latin typeface="微软雅黑" pitchFamily="34" charset="-122"/>
                <a:ea typeface="微软雅黑" pitchFamily="34" charset="-122"/>
              </a:rPr>
              <a:t>修改</a:t>
            </a:r>
            <a:endParaRPr lang="en-US" altLang="zh-CN" sz="12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xmlns="" val="509514982"/>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52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anim calcmode="lin" valueType="num">
                                      <p:cBhvr>
                                        <p:cTn id="31" dur="500" fill="hold"/>
                                        <p:tgtEl>
                                          <p:spTgt spid="9"/>
                                        </p:tgtEl>
                                        <p:attrNameLst>
                                          <p:attrName>ppt_x</p:attrName>
                                        </p:attrNameLst>
                                      </p:cBhvr>
                                      <p:tavLst>
                                        <p:tav tm="0">
                                          <p:val>
                                            <p:fltVal val="0.5"/>
                                          </p:val>
                                        </p:tav>
                                        <p:tav tm="100000">
                                          <p:val>
                                            <p:strVal val="#ppt_x"/>
                                          </p:val>
                                        </p:tav>
                                      </p:tavLst>
                                    </p:anim>
                                    <p:anim calcmode="lin" valueType="num">
                                      <p:cBhvr>
                                        <p:cTn id="32" dur="500" fill="hold"/>
                                        <p:tgtEl>
                                          <p:spTgt spid="9"/>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fltVal val="0.5"/>
                                          </p:val>
                                        </p:tav>
                                        <p:tav tm="100000">
                                          <p:val>
                                            <p:strVal val="#ppt_x"/>
                                          </p:val>
                                        </p:tav>
                                      </p:tavLst>
                                    </p:anim>
                                    <p:anim calcmode="lin" valueType="num">
                                      <p:cBhvr>
                                        <p:cTn id="39" dur="500" fill="hold"/>
                                        <p:tgtEl>
                                          <p:spTgt spid="16"/>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anim calcmode="lin" valueType="num">
                                      <p:cBhvr>
                                        <p:cTn id="45" dur="500" fill="hold"/>
                                        <p:tgtEl>
                                          <p:spTgt spid="13"/>
                                        </p:tgtEl>
                                        <p:attrNameLst>
                                          <p:attrName>ppt_x</p:attrName>
                                        </p:attrNameLst>
                                      </p:cBhvr>
                                      <p:tavLst>
                                        <p:tav tm="0">
                                          <p:val>
                                            <p:fltVal val="0.5"/>
                                          </p:val>
                                        </p:tav>
                                        <p:tav tm="100000">
                                          <p:val>
                                            <p:strVal val="#ppt_x"/>
                                          </p:val>
                                        </p:tav>
                                      </p:tavLst>
                                    </p:anim>
                                    <p:anim calcmode="lin" valueType="num">
                                      <p:cBhvr>
                                        <p:cTn id="46" dur="500" fill="hold"/>
                                        <p:tgtEl>
                                          <p:spTgt spid="13"/>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2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anim calcmode="lin" valueType="num">
                                      <p:cBhvr>
                                        <p:cTn id="52" dur="500" fill="hold"/>
                                        <p:tgtEl>
                                          <p:spTgt spid="23"/>
                                        </p:tgtEl>
                                        <p:attrNameLst>
                                          <p:attrName>ppt_x</p:attrName>
                                        </p:attrNameLst>
                                      </p:cBhvr>
                                      <p:tavLst>
                                        <p:tav tm="0">
                                          <p:val>
                                            <p:fltVal val="0.5"/>
                                          </p:val>
                                        </p:tav>
                                        <p:tav tm="100000">
                                          <p:val>
                                            <p:strVal val="#ppt_x"/>
                                          </p:val>
                                        </p:tav>
                                      </p:tavLst>
                                    </p:anim>
                                    <p:anim calcmode="lin" valueType="num">
                                      <p:cBhvr>
                                        <p:cTn id="53" dur="500" fill="hold"/>
                                        <p:tgtEl>
                                          <p:spTgt spid="23"/>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20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anim calcmode="lin" valueType="num">
                                      <p:cBhvr>
                                        <p:cTn id="59" dur="500" fill="hold"/>
                                        <p:tgtEl>
                                          <p:spTgt spid="24"/>
                                        </p:tgtEl>
                                        <p:attrNameLst>
                                          <p:attrName>ppt_x</p:attrName>
                                        </p:attrNameLst>
                                      </p:cBhvr>
                                      <p:tavLst>
                                        <p:tav tm="0">
                                          <p:val>
                                            <p:fltVal val="0.5"/>
                                          </p:val>
                                        </p:tav>
                                        <p:tav tm="100000">
                                          <p:val>
                                            <p:strVal val="#ppt_x"/>
                                          </p:val>
                                        </p:tav>
                                      </p:tavLst>
                                    </p:anim>
                                    <p:anim calcmode="lin" valueType="num">
                                      <p:cBhvr>
                                        <p:cTn id="60" dur="500" fill="hold"/>
                                        <p:tgtEl>
                                          <p:spTgt spid="24"/>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40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anim calcmode="lin" valueType="num">
                                      <p:cBhvr>
                                        <p:cTn id="66" dur="500" fill="hold"/>
                                        <p:tgtEl>
                                          <p:spTgt spid="12"/>
                                        </p:tgtEl>
                                        <p:attrNameLst>
                                          <p:attrName>ppt_x</p:attrName>
                                        </p:attrNameLst>
                                      </p:cBhvr>
                                      <p:tavLst>
                                        <p:tav tm="0">
                                          <p:val>
                                            <p:fltVal val="0.5"/>
                                          </p:val>
                                        </p:tav>
                                        <p:tav tm="100000">
                                          <p:val>
                                            <p:strVal val="#ppt_x"/>
                                          </p:val>
                                        </p:tav>
                                      </p:tavLst>
                                    </p:anim>
                                    <p:anim calcmode="lin" valueType="num">
                                      <p:cBhvr>
                                        <p:cTn id="67" dur="500" fill="hold"/>
                                        <p:tgtEl>
                                          <p:spTgt spid="12"/>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40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anim calcmode="lin" valueType="num">
                                      <p:cBhvr>
                                        <p:cTn id="73" dur="500" fill="hold"/>
                                        <p:tgtEl>
                                          <p:spTgt spid="19"/>
                                        </p:tgtEl>
                                        <p:attrNameLst>
                                          <p:attrName>ppt_x</p:attrName>
                                        </p:attrNameLst>
                                      </p:cBhvr>
                                      <p:tavLst>
                                        <p:tav tm="0">
                                          <p:val>
                                            <p:fltVal val="0.5"/>
                                          </p:val>
                                        </p:tav>
                                        <p:tav tm="100000">
                                          <p:val>
                                            <p:strVal val="#ppt_x"/>
                                          </p:val>
                                        </p:tav>
                                      </p:tavLst>
                                    </p:anim>
                                    <p:anim calcmode="lin" valueType="num">
                                      <p:cBhvr>
                                        <p:cTn id="74" dur="500" fill="hold"/>
                                        <p:tgtEl>
                                          <p:spTgt spid="19"/>
                                        </p:tgtEl>
                                        <p:attrNameLst>
                                          <p:attrName>ppt_y</p:attrName>
                                        </p:attrNameLst>
                                      </p:cBhvr>
                                      <p:tavLst>
                                        <p:tav tm="0">
                                          <p:val>
                                            <p:fltVal val="0.5"/>
                                          </p:val>
                                        </p:tav>
                                        <p:tav tm="100000">
                                          <p:val>
                                            <p:strVal val="#ppt_y"/>
                                          </p:val>
                                        </p:tav>
                                      </p:tavLst>
                                    </p:anim>
                                  </p:childTnLst>
                                </p:cTn>
                              </p:par>
                              <p:par>
                                <p:cTn id="75" presetID="53" presetClass="entr" presetSubtype="528" fill="hold" nodeType="withEffect">
                                  <p:stCondLst>
                                    <p:cond delay="40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anim calcmode="lin" valueType="num">
                                      <p:cBhvr>
                                        <p:cTn id="80" dur="500" fill="hold"/>
                                        <p:tgtEl>
                                          <p:spTgt spid="20"/>
                                        </p:tgtEl>
                                        <p:attrNameLst>
                                          <p:attrName>ppt_x</p:attrName>
                                        </p:attrNameLst>
                                      </p:cBhvr>
                                      <p:tavLst>
                                        <p:tav tm="0">
                                          <p:val>
                                            <p:fltVal val="0.5"/>
                                          </p:val>
                                        </p:tav>
                                        <p:tav tm="100000">
                                          <p:val>
                                            <p:strVal val="#ppt_x"/>
                                          </p:val>
                                        </p:tav>
                                      </p:tavLst>
                                    </p:anim>
                                    <p:anim calcmode="lin" valueType="num">
                                      <p:cBhvr>
                                        <p:cTn id="81" dur="500" fill="hold"/>
                                        <p:tgtEl>
                                          <p:spTgt spid="20"/>
                                        </p:tgtEl>
                                        <p:attrNameLst>
                                          <p:attrName>ppt_y</p:attrName>
                                        </p:attrNameLst>
                                      </p:cBhvr>
                                      <p:tavLst>
                                        <p:tav tm="0">
                                          <p:val>
                                            <p:fltVal val="0.5"/>
                                          </p:val>
                                        </p:tav>
                                        <p:tav tm="100000">
                                          <p:val>
                                            <p:strVal val="#ppt_y"/>
                                          </p:val>
                                        </p:tav>
                                      </p:tavLst>
                                    </p:anim>
                                  </p:childTnLst>
                                </p:cTn>
                              </p:par>
                            </p:childTnLst>
                          </p:cTn>
                        </p:par>
                        <p:par>
                          <p:cTn id="82" fill="hold">
                            <p:stCondLst>
                              <p:cond delay="1900"/>
                            </p:stCondLst>
                            <p:childTnLst>
                              <p:par>
                                <p:cTn id="83" presetID="55"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p:cTn id="85" dur="1000" fill="hold"/>
                                        <p:tgtEl>
                                          <p:spTgt spid="27"/>
                                        </p:tgtEl>
                                        <p:attrNameLst>
                                          <p:attrName>ppt_w</p:attrName>
                                        </p:attrNameLst>
                                      </p:cBhvr>
                                      <p:tavLst>
                                        <p:tav tm="0">
                                          <p:val>
                                            <p:strVal val="#ppt_w*0.70"/>
                                          </p:val>
                                        </p:tav>
                                        <p:tav tm="100000">
                                          <p:val>
                                            <p:strVal val="#ppt_w"/>
                                          </p:val>
                                        </p:tav>
                                      </p:tavLst>
                                    </p:anim>
                                    <p:anim calcmode="lin" valueType="num">
                                      <p:cBhvr>
                                        <p:cTn id="86" dur="1000" fill="hold"/>
                                        <p:tgtEl>
                                          <p:spTgt spid="27"/>
                                        </p:tgtEl>
                                        <p:attrNameLst>
                                          <p:attrName>ppt_h</p:attrName>
                                        </p:attrNameLst>
                                      </p:cBhvr>
                                      <p:tavLst>
                                        <p:tav tm="0">
                                          <p:val>
                                            <p:strVal val="#ppt_h"/>
                                          </p:val>
                                        </p:tav>
                                        <p:tav tm="100000">
                                          <p:val>
                                            <p:strVal val="#ppt_h"/>
                                          </p:val>
                                        </p:tav>
                                      </p:tavLst>
                                    </p:anim>
                                    <p:animEffect transition="in" filter="fade">
                                      <p:cBhvr>
                                        <p:cTn id="87" dur="1000"/>
                                        <p:tgtEl>
                                          <p:spTgt spid="27"/>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p:cTn id="90" dur="1000" fill="hold"/>
                                        <p:tgtEl>
                                          <p:spTgt spid="11"/>
                                        </p:tgtEl>
                                        <p:attrNameLst>
                                          <p:attrName>ppt_w</p:attrName>
                                        </p:attrNameLst>
                                      </p:cBhvr>
                                      <p:tavLst>
                                        <p:tav tm="0">
                                          <p:val>
                                            <p:strVal val="#ppt_w*0.70"/>
                                          </p:val>
                                        </p:tav>
                                        <p:tav tm="100000">
                                          <p:val>
                                            <p:strVal val="#ppt_w"/>
                                          </p:val>
                                        </p:tav>
                                      </p:tavLst>
                                    </p:anim>
                                    <p:anim calcmode="lin" valueType="num">
                                      <p:cBhvr>
                                        <p:cTn id="91" dur="1000" fill="hold"/>
                                        <p:tgtEl>
                                          <p:spTgt spid="11"/>
                                        </p:tgtEl>
                                        <p:attrNameLst>
                                          <p:attrName>ppt_h</p:attrName>
                                        </p:attrNameLst>
                                      </p:cBhvr>
                                      <p:tavLst>
                                        <p:tav tm="0">
                                          <p:val>
                                            <p:strVal val="#ppt_h"/>
                                          </p:val>
                                        </p:tav>
                                        <p:tav tm="100000">
                                          <p:val>
                                            <p:strVal val="#ppt_h"/>
                                          </p:val>
                                        </p:tav>
                                      </p:tavLst>
                                    </p:anim>
                                    <p:animEffect transition="in" filter="fade">
                                      <p:cBhvr>
                                        <p:cTn id="92" dur="1000"/>
                                        <p:tgtEl>
                                          <p:spTgt spid="11"/>
                                        </p:tgtEl>
                                      </p:cBhvr>
                                    </p:animEffect>
                                  </p:childTnLst>
                                </p:cTn>
                              </p:par>
                              <p:par>
                                <p:cTn id="93" presetID="55" presetClass="entr" presetSubtype="0" fill="hold" grpId="0" nodeType="withEffect">
                                  <p:stCondLst>
                                    <p:cond delay="400"/>
                                  </p:stCondLst>
                                  <p:childTnLst>
                                    <p:set>
                                      <p:cBhvr>
                                        <p:cTn id="94" dur="1" fill="hold">
                                          <p:stCondLst>
                                            <p:cond delay="0"/>
                                          </p:stCondLst>
                                        </p:cTn>
                                        <p:tgtEl>
                                          <p:spTgt spid="28"/>
                                        </p:tgtEl>
                                        <p:attrNameLst>
                                          <p:attrName>style.visibility</p:attrName>
                                        </p:attrNameLst>
                                      </p:cBhvr>
                                      <p:to>
                                        <p:strVal val="visible"/>
                                      </p:to>
                                    </p:set>
                                    <p:anim calcmode="lin" valueType="num">
                                      <p:cBhvr>
                                        <p:cTn id="95" dur="1000" fill="hold"/>
                                        <p:tgtEl>
                                          <p:spTgt spid="28"/>
                                        </p:tgtEl>
                                        <p:attrNameLst>
                                          <p:attrName>ppt_w</p:attrName>
                                        </p:attrNameLst>
                                      </p:cBhvr>
                                      <p:tavLst>
                                        <p:tav tm="0">
                                          <p:val>
                                            <p:strVal val="#ppt_w*0.70"/>
                                          </p:val>
                                        </p:tav>
                                        <p:tav tm="100000">
                                          <p:val>
                                            <p:strVal val="#ppt_w"/>
                                          </p:val>
                                        </p:tav>
                                      </p:tavLst>
                                    </p:anim>
                                    <p:anim calcmode="lin" valueType="num">
                                      <p:cBhvr>
                                        <p:cTn id="96" dur="1000" fill="hold"/>
                                        <p:tgtEl>
                                          <p:spTgt spid="28"/>
                                        </p:tgtEl>
                                        <p:attrNameLst>
                                          <p:attrName>ppt_h</p:attrName>
                                        </p:attrNameLst>
                                      </p:cBhvr>
                                      <p:tavLst>
                                        <p:tav tm="0">
                                          <p:val>
                                            <p:strVal val="#ppt_h"/>
                                          </p:val>
                                        </p:tav>
                                        <p:tav tm="100000">
                                          <p:val>
                                            <p:strVal val="#ppt_h"/>
                                          </p:val>
                                        </p:tav>
                                      </p:tavLst>
                                    </p:anim>
                                    <p:animEffect transition="in" filter="fade">
                                      <p:cBhvr>
                                        <p:cTn id="97" dur="1000"/>
                                        <p:tgtEl>
                                          <p:spTgt spid="28"/>
                                        </p:tgtEl>
                                      </p:cBhvr>
                                    </p:animEffect>
                                  </p:childTnLst>
                                </p:cTn>
                              </p:par>
                              <p:par>
                                <p:cTn id="98" presetID="55" presetClass="entr" presetSubtype="0" fill="hold" grpId="0" nodeType="withEffect">
                                  <p:stCondLst>
                                    <p:cond delay="40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1000" fill="hold"/>
                                        <p:tgtEl>
                                          <p:spTgt spid="14"/>
                                        </p:tgtEl>
                                        <p:attrNameLst>
                                          <p:attrName>ppt_w</p:attrName>
                                        </p:attrNameLst>
                                      </p:cBhvr>
                                      <p:tavLst>
                                        <p:tav tm="0">
                                          <p:val>
                                            <p:strVal val="#ppt_w*0.70"/>
                                          </p:val>
                                        </p:tav>
                                        <p:tav tm="100000">
                                          <p:val>
                                            <p:strVal val="#ppt_w"/>
                                          </p:val>
                                        </p:tav>
                                      </p:tavLst>
                                    </p:anim>
                                    <p:anim calcmode="lin" valueType="num">
                                      <p:cBhvr>
                                        <p:cTn id="101" dur="1000" fill="hold"/>
                                        <p:tgtEl>
                                          <p:spTgt spid="14"/>
                                        </p:tgtEl>
                                        <p:attrNameLst>
                                          <p:attrName>ppt_h</p:attrName>
                                        </p:attrNameLst>
                                      </p:cBhvr>
                                      <p:tavLst>
                                        <p:tav tm="0">
                                          <p:val>
                                            <p:strVal val="#ppt_h"/>
                                          </p:val>
                                        </p:tav>
                                        <p:tav tm="100000">
                                          <p:val>
                                            <p:strVal val="#ppt_h"/>
                                          </p:val>
                                        </p:tav>
                                      </p:tavLst>
                                    </p:anim>
                                    <p:animEffect transition="in" filter="fade">
                                      <p:cBhvr>
                                        <p:cTn id="102" dur="1000"/>
                                        <p:tgtEl>
                                          <p:spTgt spid="14"/>
                                        </p:tgtEl>
                                      </p:cBhvr>
                                    </p:animEffect>
                                  </p:childTnLst>
                                </p:cTn>
                              </p:par>
                              <p:par>
                                <p:cTn id="103" presetID="55" presetClass="entr" presetSubtype="0" fill="hold" grpId="0" nodeType="withEffect">
                                  <p:stCondLst>
                                    <p:cond delay="80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strVal val="#ppt_w*0.70"/>
                                          </p:val>
                                        </p:tav>
                                        <p:tav tm="100000">
                                          <p:val>
                                            <p:strVal val="#ppt_w"/>
                                          </p:val>
                                        </p:tav>
                                      </p:tavLst>
                                    </p:anim>
                                    <p:anim calcmode="lin" valueType="num">
                                      <p:cBhvr>
                                        <p:cTn id="106" dur="1000" fill="hold"/>
                                        <p:tgtEl>
                                          <p:spTgt spid="29"/>
                                        </p:tgtEl>
                                        <p:attrNameLst>
                                          <p:attrName>ppt_h</p:attrName>
                                        </p:attrNameLst>
                                      </p:cBhvr>
                                      <p:tavLst>
                                        <p:tav tm="0">
                                          <p:val>
                                            <p:strVal val="#ppt_h"/>
                                          </p:val>
                                        </p:tav>
                                        <p:tav tm="100000">
                                          <p:val>
                                            <p:strVal val="#ppt_h"/>
                                          </p:val>
                                        </p:tav>
                                      </p:tavLst>
                                    </p:anim>
                                    <p:animEffect transition="in" filter="fade">
                                      <p:cBhvr>
                                        <p:cTn id="107" dur="1000"/>
                                        <p:tgtEl>
                                          <p:spTgt spid="29"/>
                                        </p:tgtEl>
                                      </p:cBhvr>
                                    </p:animEffect>
                                  </p:childTnLst>
                                </p:cTn>
                              </p:par>
                              <p:par>
                                <p:cTn id="108" presetID="55" presetClass="entr" presetSubtype="0" fill="hold" grpId="0" nodeType="withEffect">
                                  <p:stCondLst>
                                    <p:cond delay="800"/>
                                  </p:stCondLst>
                                  <p:childTnLst>
                                    <p:set>
                                      <p:cBhvr>
                                        <p:cTn id="109" dur="1" fill="hold">
                                          <p:stCondLst>
                                            <p:cond delay="0"/>
                                          </p:stCondLst>
                                        </p:cTn>
                                        <p:tgtEl>
                                          <p:spTgt spid="15"/>
                                        </p:tgtEl>
                                        <p:attrNameLst>
                                          <p:attrName>style.visibility</p:attrName>
                                        </p:attrNameLst>
                                      </p:cBhvr>
                                      <p:to>
                                        <p:strVal val="visible"/>
                                      </p:to>
                                    </p:set>
                                    <p:anim calcmode="lin" valueType="num">
                                      <p:cBhvr>
                                        <p:cTn id="110" dur="1000" fill="hold"/>
                                        <p:tgtEl>
                                          <p:spTgt spid="15"/>
                                        </p:tgtEl>
                                        <p:attrNameLst>
                                          <p:attrName>ppt_w</p:attrName>
                                        </p:attrNameLst>
                                      </p:cBhvr>
                                      <p:tavLst>
                                        <p:tav tm="0">
                                          <p:val>
                                            <p:strVal val="#ppt_w*0.70"/>
                                          </p:val>
                                        </p:tav>
                                        <p:tav tm="100000">
                                          <p:val>
                                            <p:strVal val="#ppt_w"/>
                                          </p:val>
                                        </p:tav>
                                      </p:tavLst>
                                    </p:anim>
                                    <p:anim calcmode="lin" valueType="num">
                                      <p:cBhvr>
                                        <p:cTn id="111" dur="1000" fill="hold"/>
                                        <p:tgtEl>
                                          <p:spTgt spid="15"/>
                                        </p:tgtEl>
                                        <p:attrNameLst>
                                          <p:attrName>ppt_h</p:attrName>
                                        </p:attrNameLst>
                                      </p:cBhvr>
                                      <p:tavLst>
                                        <p:tav tm="0">
                                          <p:val>
                                            <p:strVal val="#ppt_h"/>
                                          </p:val>
                                        </p:tav>
                                        <p:tav tm="100000">
                                          <p:val>
                                            <p:strVal val="#ppt_h"/>
                                          </p:val>
                                        </p:tav>
                                      </p:tavLst>
                                    </p:anim>
                                    <p:animEffect transition="in" filter="fade">
                                      <p:cBhvr>
                                        <p:cTn id="1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11" grpId="0" animBg="1"/>
      <p:bldP spid="12" grpId="0" animBg="1"/>
      <p:bldP spid="13" grpId="0" animBg="1"/>
      <p:bldP spid="14" grpId="0" animBg="1"/>
      <p:bldP spid="15" grpId="0" animBg="1"/>
      <p:bldP spid="19" grpId="0"/>
      <p:bldP spid="23"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公司给予的支持</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五边形 3"/>
          <p:cNvSpPr>
            <a:spLocks noChangeArrowheads="1"/>
          </p:cNvSpPr>
          <p:nvPr/>
        </p:nvSpPr>
        <p:spPr bwMode="auto">
          <a:xfrm>
            <a:off x="-63500" y="3270250"/>
            <a:ext cx="7102475" cy="1166813"/>
          </a:xfrm>
          <a:prstGeom prst="homePlate">
            <a:avLst>
              <a:gd name="adj" fmla="val 47936"/>
            </a:avLst>
          </a:prstGeom>
          <a:noFill/>
          <a:ln w="12700">
            <a:solidFill>
              <a:srgbClr val="B6302E"/>
            </a:solidFill>
            <a:bevel/>
            <a:headEnd/>
            <a:tailEnd/>
          </a:ln>
          <a:extLst>
            <a:ext uri="{909E8E84-426E-40DD-AFC4-6F175D3DCCD1}">
              <a14:hiddenFill xmlns:a14="http://schemas.microsoft.com/office/drawing/2010/main" xmlns="">
                <a:solidFill>
                  <a:srgbClr val="FFFFFF"/>
                </a:solidFill>
              </a14:hiddenFill>
            </a:ext>
          </a:extLst>
        </p:spPr>
        <p:txBody>
          <a:bodyPr lIns="91431" tIns="45716" rIns="91431" bIns="4571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latin typeface="宋体" panose="02010600030101010101" pitchFamily="2" charset="-122"/>
              <a:sym typeface="宋体" panose="02010600030101010101" pitchFamily="2" charset="-122"/>
            </a:endParaRPr>
          </a:p>
        </p:txBody>
      </p:sp>
      <p:sp>
        <p:nvSpPr>
          <p:cNvPr id="10" name="燕尾形 2"/>
          <p:cNvSpPr>
            <a:spLocks noChangeArrowheads="1"/>
          </p:cNvSpPr>
          <p:nvPr/>
        </p:nvSpPr>
        <p:spPr bwMode="auto">
          <a:xfrm>
            <a:off x="957263" y="3279775"/>
            <a:ext cx="1065212" cy="1157288"/>
          </a:xfrm>
          <a:prstGeom prst="chevron">
            <a:avLst>
              <a:gd name="adj" fmla="val 54426"/>
            </a:avLst>
          </a:prstGeom>
          <a:solidFill>
            <a:srgbClr val="B6302E"/>
          </a:solidFill>
          <a:ln>
            <a:noFill/>
          </a:ln>
          <a:extLst/>
        </p:spPr>
        <p:txBody>
          <a:bodyPr lIns="91431" tIns="45716" rIns="91431" bIns="4571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宋体" panose="02010600030101010101" pitchFamily="2" charset="-122"/>
              <a:sym typeface="宋体" panose="02010600030101010101" pitchFamily="2" charset="-122"/>
            </a:endParaRPr>
          </a:p>
        </p:txBody>
      </p:sp>
      <p:sp>
        <p:nvSpPr>
          <p:cNvPr id="11" name="燕尾形 4"/>
          <p:cNvSpPr>
            <a:spLocks noChangeArrowheads="1"/>
          </p:cNvSpPr>
          <p:nvPr/>
        </p:nvSpPr>
        <p:spPr bwMode="auto">
          <a:xfrm>
            <a:off x="1700213" y="3279775"/>
            <a:ext cx="1065212" cy="1157288"/>
          </a:xfrm>
          <a:prstGeom prst="chevron">
            <a:avLst>
              <a:gd name="adj" fmla="val 54426"/>
            </a:avLst>
          </a:prstGeom>
          <a:solidFill>
            <a:srgbClr val="B6302E"/>
          </a:solidFill>
          <a:ln>
            <a:noFill/>
          </a:ln>
          <a:extLst/>
        </p:spPr>
        <p:txBody>
          <a:bodyPr lIns="91431" tIns="45716" rIns="91431" bIns="4571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宋体" panose="02010600030101010101" pitchFamily="2" charset="-122"/>
              <a:sym typeface="宋体" panose="02010600030101010101" pitchFamily="2" charset="-122"/>
            </a:endParaRPr>
          </a:p>
        </p:txBody>
      </p:sp>
      <p:sp>
        <p:nvSpPr>
          <p:cNvPr id="12" name="燕尾形 5"/>
          <p:cNvSpPr>
            <a:spLocks noChangeArrowheads="1"/>
          </p:cNvSpPr>
          <p:nvPr/>
        </p:nvSpPr>
        <p:spPr bwMode="auto">
          <a:xfrm>
            <a:off x="2443163" y="3279775"/>
            <a:ext cx="1065212" cy="1157288"/>
          </a:xfrm>
          <a:prstGeom prst="chevron">
            <a:avLst>
              <a:gd name="adj" fmla="val 54426"/>
            </a:avLst>
          </a:prstGeom>
          <a:solidFill>
            <a:srgbClr val="B6302E"/>
          </a:solidFill>
          <a:ln>
            <a:noFill/>
          </a:ln>
          <a:extLst/>
        </p:spPr>
        <p:txBody>
          <a:bodyPr lIns="91431" tIns="45716" rIns="91431" bIns="4571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宋体" panose="02010600030101010101" pitchFamily="2" charset="-122"/>
              <a:sym typeface="宋体" panose="02010600030101010101" pitchFamily="2" charset="-122"/>
            </a:endParaRPr>
          </a:p>
        </p:txBody>
      </p:sp>
      <p:sp>
        <p:nvSpPr>
          <p:cNvPr id="13" name="燕尾形 6"/>
          <p:cNvSpPr>
            <a:spLocks noChangeArrowheads="1"/>
          </p:cNvSpPr>
          <p:nvPr/>
        </p:nvSpPr>
        <p:spPr bwMode="auto">
          <a:xfrm>
            <a:off x="3186113" y="3279775"/>
            <a:ext cx="1065212" cy="1157288"/>
          </a:xfrm>
          <a:prstGeom prst="chevron">
            <a:avLst>
              <a:gd name="adj" fmla="val 54426"/>
            </a:avLst>
          </a:prstGeom>
          <a:solidFill>
            <a:srgbClr val="B6302E"/>
          </a:solidFill>
          <a:ln>
            <a:noFill/>
          </a:ln>
          <a:extLst/>
        </p:spPr>
        <p:txBody>
          <a:bodyPr lIns="91431" tIns="45716" rIns="91431" bIns="4571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宋体" panose="02010600030101010101" pitchFamily="2" charset="-122"/>
              <a:sym typeface="宋体" panose="02010600030101010101" pitchFamily="2" charset="-122"/>
            </a:endParaRPr>
          </a:p>
        </p:txBody>
      </p:sp>
      <p:grpSp>
        <p:nvGrpSpPr>
          <p:cNvPr id="14" name="组合 30"/>
          <p:cNvGrpSpPr>
            <a:grpSpLocks/>
          </p:cNvGrpSpPr>
          <p:nvPr/>
        </p:nvGrpSpPr>
        <p:grpSpPr bwMode="auto">
          <a:xfrm>
            <a:off x="4210050" y="2894013"/>
            <a:ext cx="2370138" cy="2260600"/>
            <a:chOff x="0" y="0"/>
            <a:chExt cx="533400" cy="487363"/>
          </a:xfrm>
          <a:solidFill>
            <a:schemeClr val="tx1">
              <a:lumMod val="75000"/>
              <a:lumOff val="25000"/>
            </a:schemeClr>
          </a:solidFill>
        </p:grpSpPr>
        <p:sp>
          <p:nvSpPr>
            <p:cNvPr id="15" name="Oval 312"/>
            <p:cNvSpPr>
              <a:spLocks noChangeArrowheads="1"/>
            </p:cNvSpPr>
            <p:nvPr/>
          </p:nvSpPr>
          <p:spPr bwMode="auto">
            <a:xfrm>
              <a:off x="371475" y="0"/>
              <a:ext cx="93663" cy="88900"/>
            </a:xfrm>
            <a:prstGeom prst="ellipse">
              <a:avLst/>
            </a:prstGeom>
            <a:gr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宋体" panose="02010600030101010101" pitchFamily="2" charset="-122"/>
                <a:sym typeface="宋体" panose="02010600030101010101" pitchFamily="2" charset="-122"/>
              </a:endParaRPr>
            </a:p>
          </p:txBody>
        </p:sp>
        <p:sp>
          <p:nvSpPr>
            <p:cNvPr id="16" name="Freeform 313"/>
            <p:cNvSpPr>
              <a:spLocks noChangeArrowheads="1"/>
            </p:cNvSpPr>
            <p:nvPr/>
          </p:nvSpPr>
          <p:spPr bwMode="auto">
            <a:xfrm>
              <a:off x="0" y="55563"/>
              <a:ext cx="533400" cy="431800"/>
            </a:xfrm>
            <a:custGeom>
              <a:avLst/>
              <a:gdLst>
                <a:gd name="T0" fmla="*/ 26294 w 142"/>
                <a:gd name="T1" fmla="*/ 225287 h 115"/>
                <a:gd name="T2" fmla="*/ 33807 w 142"/>
                <a:gd name="T3" fmla="*/ 225287 h 115"/>
                <a:gd name="T4" fmla="*/ 135228 w 142"/>
                <a:gd name="T5" fmla="*/ 225287 h 115"/>
                <a:gd name="T6" fmla="*/ 289238 w 142"/>
                <a:gd name="T7" fmla="*/ 45057 h 115"/>
                <a:gd name="T8" fmla="*/ 251675 w 142"/>
                <a:gd name="T9" fmla="*/ 45057 h 115"/>
                <a:gd name="T10" fmla="*/ 180304 w 142"/>
                <a:gd name="T11" fmla="*/ 127663 h 115"/>
                <a:gd name="T12" fmla="*/ 161523 w 142"/>
                <a:gd name="T13" fmla="*/ 135172 h 115"/>
                <a:gd name="T14" fmla="*/ 138985 w 142"/>
                <a:gd name="T15" fmla="*/ 112643 h 115"/>
                <a:gd name="T16" fmla="*/ 146497 w 142"/>
                <a:gd name="T17" fmla="*/ 93870 h 115"/>
                <a:gd name="T18" fmla="*/ 221624 w 142"/>
                <a:gd name="T19" fmla="*/ 7510 h 115"/>
                <a:gd name="T20" fmla="*/ 240406 w 142"/>
                <a:gd name="T21" fmla="*/ 0 h 115"/>
                <a:gd name="T22" fmla="*/ 349339 w 142"/>
                <a:gd name="T23" fmla="*/ 0 h 115"/>
                <a:gd name="T24" fmla="*/ 428223 w 142"/>
                <a:gd name="T25" fmla="*/ 56322 h 115"/>
                <a:gd name="T26" fmla="*/ 428223 w 142"/>
                <a:gd name="T27" fmla="*/ 120153 h 115"/>
                <a:gd name="T28" fmla="*/ 507106 w 142"/>
                <a:gd name="T29" fmla="*/ 120153 h 115"/>
                <a:gd name="T30" fmla="*/ 522131 w 142"/>
                <a:gd name="T31" fmla="*/ 127663 h 115"/>
                <a:gd name="T32" fmla="*/ 522131 w 142"/>
                <a:gd name="T33" fmla="*/ 161456 h 115"/>
                <a:gd name="T34" fmla="*/ 507106 w 142"/>
                <a:gd name="T35" fmla="*/ 168965 h 115"/>
                <a:gd name="T36" fmla="*/ 409441 w 142"/>
                <a:gd name="T37" fmla="*/ 168965 h 115"/>
                <a:gd name="T38" fmla="*/ 379390 w 142"/>
                <a:gd name="T39" fmla="*/ 142682 h 115"/>
                <a:gd name="T40" fmla="*/ 379390 w 142"/>
                <a:gd name="T41" fmla="*/ 101379 h 115"/>
                <a:gd name="T42" fmla="*/ 323045 w 142"/>
                <a:gd name="T43" fmla="*/ 168965 h 115"/>
                <a:gd name="T44" fmla="*/ 375634 w 142"/>
                <a:gd name="T45" fmla="*/ 221532 h 115"/>
                <a:gd name="T46" fmla="*/ 379390 w 142"/>
                <a:gd name="T47" fmla="*/ 259080 h 115"/>
                <a:gd name="T48" fmla="*/ 345583 w 142"/>
                <a:gd name="T49" fmla="*/ 409271 h 115"/>
                <a:gd name="T50" fmla="*/ 319289 w 142"/>
                <a:gd name="T51" fmla="*/ 431800 h 115"/>
                <a:gd name="T52" fmla="*/ 289238 w 142"/>
                <a:gd name="T53" fmla="*/ 405517 h 115"/>
                <a:gd name="T54" fmla="*/ 289238 w 142"/>
                <a:gd name="T55" fmla="*/ 398007 h 115"/>
                <a:gd name="T56" fmla="*/ 319289 w 142"/>
                <a:gd name="T57" fmla="*/ 270344 h 115"/>
                <a:gd name="T58" fmla="*/ 247918 w 142"/>
                <a:gd name="T59" fmla="*/ 202758 h 115"/>
                <a:gd name="T60" fmla="*/ 187817 w 142"/>
                <a:gd name="T61" fmla="*/ 270344 h 115"/>
                <a:gd name="T62" fmla="*/ 154010 w 142"/>
                <a:gd name="T63" fmla="*/ 281609 h 115"/>
                <a:gd name="T64" fmla="*/ 30051 w 142"/>
                <a:gd name="T65" fmla="*/ 281609 h 115"/>
                <a:gd name="T66" fmla="*/ 3756 w 142"/>
                <a:gd name="T67" fmla="*/ 259080 h 115"/>
                <a:gd name="T68" fmla="*/ 26294 w 142"/>
                <a:gd name="T69" fmla="*/ 225287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2"/>
                <a:gd name="T106" fmla="*/ 0 h 115"/>
                <a:gd name="T107" fmla="*/ 142 w 142"/>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p>
          </p:txBody>
        </p:sp>
      </p:grpSp>
      <p:sp>
        <p:nvSpPr>
          <p:cNvPr id="17" name="直接连接符 31"/>
          <p:cNvSpPr>
            <a:spLocks noChangeShapeType="1"/>
          </p:cNvSpPr>
          <p:nvPr/>
        </p:nvSpPr>
        <p:spPr bwMode="auto">
          <a:xfrm rot="5400000">
            <a:off x="5377657" y="3829844"/>
            <a:ext cx="4248150" cy="1587"/>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8" name="直接连接符 24"/>
          <p:cNvSpPr>
            <a:spLocks noChangeShapeType="1"/>
          </p:cNvSpPr>
          <p:nvPr/>
        </p:nvSpPr>
        <p:spPr bwMode="auto">
          <a:xfrm rot="5400000">
            <a:off x="2067719" y="2893219"/>
            <a:ext cx="757238" cy="0"/>
          </a:xfrm>
          <a:prstGeom prst="line">
            <a:avLst/>
          </a:prstGeom>
          <a:noFill/>
          <a:ln w="12700">
            <a:solidFill>
              <a:schemeClr val="tx1">
                <a:lumMod val="75000"/>
                <a:lumOff val="25000"/>
              </a:schemeClr>
            </a:solidFill>
            <a:bevel/>
            <a:headEnd type="stealth" w="med" len="med"/>
            <a:tailEnd/>
          </a:ln>
          <a:extLst>
            <a:ext uri="{909E8E84-426E-40DD-AFC4-6F175D3DCCD1}">
              <a14:hiddenFill xmlns:a14="http://schemas.microsoft.com/office/drawing/2010/main" xmlns="">
                <a:noFill/>
              </a14:hiddenFill>
            </a:ext>
          </a:extLst>
        </p:spPr>
        <p:txBody>
          <a:bodyPr/>
          <a:lstStyle/>
          <a:p>
            <a:endParaRPr lang="zh-CN" altLang="en-US"/>
          </a:p>
        </p:txBody>
      </p:sp>
      <p:sp>
        <p:nvSpPr>
          <p:cNvPr id="19" name="直接连接符 32"/>
          <p:cNvSpPr>
            <a:spLocks noChangeShapeType="1"/>
          </p:cNvSpPr>
          <p:nvPr/>
        </p:nvSpPr>
        <p:spPr bwMode="auto">
          <a:xfrm rot="5400000">
            <a:off x="584994" y="2894806"/>
            <a:ext cx="755650" cy="1588"/>
          </a:xfrm>
          <a:prstGeom prst="line">
            <a:avLst/>
          </a:prstGeom>
          <a:noFill/>
          <a:ln w="12700">
            <a:solidFill>
              <a:schemeClr val="tx1">
                <a:lumMod val="75000"/>
                <a:lumOff val="25000"/>
              </a:schemeClr>
            </a:solidFill>
            <a:bevel/>
            <a:headEnd type="stealth" w="med" len="med"/>
            <a:tailEnd/>
          </a:ln>
          <a:extLst>
            <a:ext uri="{909E8E84-426E-40DD-AFC4-6F175D3DCCD1}">
              <a14:hiddenFill xmlns:a14="http://schemas.microsoft.com/office/drawing/2010/main" xmlns="">
                <a:noFill/>
              </a14:hiddenFill>
            </a:ext>
          </a:extLst>
        </p:spPr>
        <p:txBody>
          <a:bodyPr/>
          <a:lstStyle/>
          <a:p>
            <a:endParaRPr lang="zh-CN" altLang="en-US"/>
          </a:p>
        </p:txBody>
      </p:sp>
      <p:sp>
        <p:nvSpPr>
          <p:cNvPr id="20" name="直接连接符 34"/>
          <p:cNvSpPr>
            <a:spLocks noChangeShapeType="1"/>
          </p:cNvSpPr>
          <p:nvPr/>
        </p:nvSpPr>
        <p:spPr bwMode="auto">
          <a:xfrm rot="16200000" flipV="1">
            <a:off x="2808288" y="4838700"/>
            <a:ext cx="755650" cy="0"/>
          </a:xfrm>
          <a:prstGeom prst="line">
            <a:avLst/>
          </a:prstGeom>
          <a:noFill/>
          <a:ln w="12700">
            <a:solidFill>
              <a:schemeClr val="tx1">
                <a:lumMod val="75000"/>
                <a:lumOff val="25000"/>
              </a:schemeClr>
            </a:solidFill>
            <a:bevel/>
            <a:headEnd type="stealth" w="med" len="med"/>
            <a:tailEnd/>
          </a:ln>
          <a:extLst>
            <a:ext uri="{909E8E84-426E-40DD-AFC4-6F175D3DCCD1}">
              <a14:hiddenFill xmlns:a14="http://schemas.microsoft.com/office/drawing/2010/main" xmlns="">
                <a:noFill/>
              </a14:hiddenFill>
            </a:ext>
          </a:extLst>
        </p:spPr>
        <p:txBody>
          <a:bodyPr/>
          <a:lstStyle/>
          <a:p>
            <a:endParaRPr lang="zh-CN" altLang="en-US"/>
          </a:p>
        </p:txBody>
      </p:sp>
      <p:sp>
        <p:nvSpPr>
          <p:cNvPr id="21" name="直接连接符 33"/>
          <p:cNvSpPr>
            <a:spLocks noChangeShapeType="1"/>
          </p:cNvSpPr>
          <p:nvPr/>
        </p:nvSpPr>
        <p:spPr bwMode="auto">
          <a:xfrm rot="16200000" flipV="1">
            <a:off x="1323182" y="4837906"/>
            <a:ext cx="755650" cy="1587"/>
          </a:xfrm>
          <a:prstGeom prst="line">
            <a:avLst/>
          </a:prstGeom>
          <a:noFill/>
          <a:ln w="12700">
            <a:solidFill>
              <a:schemeClr val="tx1">
                <a:lumMod val="75000"/>
                <a:lumOff val="25000"/>
              </a:schemeClr>
            </a:solidFill>
            <a:bevel/>
            <a:headEnd type="stealth" w="med" len="med"/>
            <a:tailEnd/>
          </a:ln>
          <a:extLst>
            <a:ext uri="{909E8E84-426E-40DD-AFC4-6F175D3DCCD1}">
              <a14:hiddenFill xmlns:a14="http://schemas.microsoft.com/office/drawing/2010/main" xmlns="">
                <a:noFill/>
              </a14:hiddenFill>
            </a:ext>
          </a:extLst>
        </p:spPr>
        <p:txBody>
          <a:bodyPr/>
          <a:lstStyle/>
          <a:p>
            <a:endParaRPr lang="zh-CN" altLang="en-US"/>
          </a:p>
        </p:txBody>
      </p:sp>
      <p:sp>
        <p:nvSpPr>
          <p:cNvPr id="22" name="直接连接符 9"/>
          <p:cNvSpPr>
            <a:spLocks noChangeShapeType="1"/>
          </p:cNvSpPr>
          <p:nvPr/>
        </p:nvSpPr>
        <p:spPr bwMode="auto">
          <a:xfrm>
            <a:off x="7842250" y="2635250"/>
            <a:ext cx="2557463" cy="0"/>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23" name="直接连接符 22"/>
          <p:cNvSpPr>
            <a:spLocks noChangeShapeType="1"/>
          </p:cNvSpPr>
          <p:nvPr/>
        </p:nvSpPr>
        <p:spPr bwMode="auto">
          <a:xfrm>
            <a:off x="7842250" y="3952875"/>
            <a:ext cx="2557463" cy="0"/>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24" name="直接连接符 42"/>
          <p:cNvSpPr>
            <a:spLocks noChangeShapeType="1"/>
          </p:cNvSpPr>
          <p:nvPr/>
        </p:nvSpPr>
        <p:spPr bwMode="auto">
          <a:xfrm>
            <a:off x="7842250" y="5032375"/>
            <a:ext cx="2557463" cy="0"/>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25" name="矩形 43"/>
          <p:cNvSpPr>
            <a:spLocks noChangeArrowheads="1"/>
          </p:cNvSpPr>
          <p:nvPr/>
        </p:nvSpPr>
        <p:spPr bwMode="auto">
          <a:xfrm>
            <a:off x="7788275" y="1673225"/>
            <a:ext cx="1210570"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资金支持</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6" name="矩形 47"/>
          <p:cNvSpPr>
            <a:spLocks noChangeArrowheads="1"/>
          </p:cNvSpPr>
          <p:nvPr/>
        </p:nvSpPr>
        <p:spPr bwMode="auto">
          <a:xfrm>
            <a:off x="7788276" y="1998663"/>
            <a:ext cx="2367402" cy="49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45"/>
          <p:cNvSpPr>
            <a:spLocks noChangeArrowheads="1"/>
          </p:cNvSpPr>
          <p:nvPr/>
        </p:nvSpPr>
        <p:spPr bwMode="auto">
          <a:xfrm>
            <a:off x="7788275" y="5149850"/>
            <a:ext cx="1210570"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政策支持</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8" name="矩形 47"/>
          <p:cNvSpPr>
            <a:spLocks noChangeArrowheads="1"/>
          </p:cNvSpPr>
          <p:nvPr/>
        </p:nvSpPr>
        <p:spPr bwMode="auto">
          <a:xfrm>
            <a:off x="7788276" y="5476875"/>
            <a:ext cx="2367402" cy="49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7788275" y="2752725"/>
            <a:ext cx="1210570"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战略支持</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0" name="矩形 47"/>
          <p:cNvSpPr>
            <a:spLocks noChangeArrowheads="1"/>
          </p:cNvSpPr>
          <p:nvPr/>
        </p:nvSpPr>
        <p:spPr bwMode="auto">
          <a:xfrm>
            <a:off x="7788276" y="3079750"/>
            <a:ext cx="2367402" cy="701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1" name="矩形 51"/>
          <p:cNvSpPr>
            <a:spLocks noChangeArrowheads="1"/>
          </p:cNvSpPr>
          <p:nvPr/>
        </p:nvSpPr>
        <p:spPr bwMode="auto">
          <a:xfrm>
            <a:off x="7788275" y="4070350"/>
            <a:ext cx="1210570" cy="400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人事支持</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2" name="矩形 47"/>
          <p:cNvSpPr>
            <a:spLocks noChangeArrowheads="1"/>
          </p:cNvSpPr>
          <p:nvPr/>
        </p:nvSpPr>
        <p:spPr bwMode="auto">
          <a:xfrm>
            <a:off x="7788276" y="4395788"/>
            <a:ext cx="2367402" cy="498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53"/>
          <p:cNvSpPr>
            <a:spLocks noChangeArrowheads="1"/>
          </p:cNvSpPr>
          <p:nvPr/>
        </p:nvSpPr>
        <p:spPr bwMode="auto">
          <a:xfrm>
            <a:off x="850900" y="2130425"/>
            <a:ext cx="1209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添加标题一</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4" name="矩形 54"/>
          <p:cNvSpPr>
            <a:spLocks noChangeArrowheads="1"/>
          </p:cNvSpPr>
          <p:nvPr/>
        </p:nvSpPr>
        <p:spPr bwMode="auto">
          <a:xfrm>
            <a:off x="2319338" y="2130425"/>
            <a:ext cx="12096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添加标题三</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5" name="矩形 55"/>
          <p:cNvSpPr>
            <a:spLocks noChangeArrowheads="1"/>
          </p:cNvSpPr>
          <p:nvPr/>
        </p:nvSpPr>
        <p:spPr bwMode="auto">
          <a:xfrm>
            <a:off x="1568450" y="5270500"/>
            <a:ext cx="12096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添加标题二</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6" name="矩形 56"/>
          <p:cNvSpPr>
            <a:spLocks noChangeArrowheads="1"/>
          </p:cNvSpPr>
          <p:nvPr/>
        </p:nvSpPr>
        <p:spPr bwMode="auto">
          <a:xfrm>
            <a:off x="3036888" y="5270500"/>
            <a:ext cx="12096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添加标题四</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Tree>
    <p:extLst>
      <p:ext uri="{BB962C8B-B14F-4D97-AF65-F5344CB8AC3E}">
        <p14:creationId xmlns:p14="http://schemas.microsoft.com/office/powerpoint/2010/main" xmlns="" val="298830903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400" fill="hold"/>
                                        <p:tgtEl>
                                          <p:spTgt spid="9"/>
                                        </p:tgtEl>
                                        <p:attrNameLst>
                                          <p:attrName>ppt_x</p:attrName>
                                        </p:attrNameLst>
                                      </p:cBhvr>
                                      <p:tavLst>
                                        <p:tav tm="0">
                                          <p:val>
                                            <p:strVal val="0-#ppt_w/2"/>
                                          </p:val>
                                        </p:tav>
                                        <p:tav tm="100000">
                                          <p:val>
                                            <p:strVal val="#ppt_x"/>
                                          </p:val>
                                        </p:tav>
                                      </p:tavLst>
                                    </p:anim>
                                    <p:anim calcmode="lin" valueType="num">
                                      <p:cBhvr>
                                        <p:cTn id="23" dur="4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400" fill="hold"/>
                                        <p:tgtEl>
                                          <p:spTgt spid="14"/>
                                        </p:tgtEl>
                                        <p:attrNameLst>
                                          <p:attrName>ppt_x</p:attrName>
                                        </p:attrNameLst>
                                      </p:cBhvr>
                                      <p:tavLst>
                                        <p:tav tm="0">
                                          <p:val>
                                            <p:strVal val="0-#ppt_w/2"/>
                                          </p:val>
                                        </p:tav>
                                        <p:tav tm="100000">
                                          <p:val>
                                            <p:strVal val="#ppt_x"/>
                                          </p:val>
                                        </p:tav>
                                      </p:tavLst>
                                    </p:anim>
                                    <p:anim calcmode="lin" valueType="num">
                                      <p:cBhvr>
                                        <p:cTn id="27" dur="400" fill="hold"/>
                                        <p:tgtEl>
                                          <p:spTgt spid="14"/>
                                        </p:tgtEl>
                                        <p:attrNameLst>
                                          <p:attrName>ppt_y</p:attrName>
                                        </p:attrNameLst>
                                      </p:cBhvr>
                                      <p:tavLst>
                                        <p:tav tm="0">
                                          <p:val>
                                            <p:strVal val="#ppt_y"/>
                                          </p:val>
                                        </p:tav>
                                        <p:tav tm="100000">
                                          <p:val>
                                            <p:strVal val="#ppt_y"/>
                                          </p:val>
                                        </p:tav>
                                      </p:tavLst>
                                    </p:anim>
                                  </p:childTnLst>
                                </p:cTn>
                              </p:par>
                              <p:par>
                                <p:cTn id="28" presetID="12" presetClass="entr" presetSubtype="8" fill="hold" grpId="0" nodeType="withEffect">
                                  <p:stCondLst>
                                    <p:cond delay="7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400"/>
                                        <p:tgtEl>
                                          <p:spTgt spid="10"/>
                                        </p:tgtEl>
                                        <p:attrNameLst>
                                          <p:attrName>ppt_x</p:attrName>
                                        </p:attrNameLst>
                                      </p:cBhvr>
                                      <p:tavLst>
                                        <p:tav tm="0">
                                          <p:val>
                                            <p:strVal val="#ppt_x-#ppt_w*1.125000"/>
                                          </p:val>
                                        </p:tav>
                                        <p:tav tm="100000">
                                          <p:val>
                                            <p:strVal val="#ppt_x"/>
                                          </p:val>
                                        </p:tav>
                                      </p:tavLst>
                                    </p:anim>
                                    <p:animEffect>
                                      <p:cBhvr>
                                        <p:cTn id="31" dur="400"/>
                                        <p:tgtEl>
                                          <p:spTgt spid="10"/>
                                        </p:tgtEl>
                                      </p:cBhvr>
                                    </p:animEffect>
                                  </p:childTnLst>
                                </p:cTn>
                              </p:par>
                              <p:par>
                                <p:cTn id="32" presetID="12" presetClass="entr" presetSubtype="4" fill="hold" grpId="0" nodeType="withEffect">
                                  <p:stCondLst>
                                    <p:cond delay="15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400"/>
                                        <p:tgtEl>
                                          <p:spTgt spid="19"/>
                                        </p:tgtEl>
                                        <p:attrNameLst>
                                          <p:attrName>ppt_y</p:attrName>
                                        </p:attrNameLst>
                                      </p:cBhvr>
                                      <p:tavLst>
                                        <p:tav tm="0">
                                          <p:val>
                                            <p:strVal val="#ppt_y+#ppt_h*1.125000"/>
                                          </p:val>
                                        </p:tav>
                                        <p:tav tm="100000">
                                          <p:val>
                                            <p:strVal val="#ppt_y"/>
                                          </p:val>
                                        </p:tav>
                                      </p:tavLst>
                                    </p:anim>
                                    <p:animEffect>
                                      <p:cBhvr>
                                        <p:cTn id="35" dur="400"/>
                                        <p:tgtEl>
                                          <p:spTgt spid="19"/>
                                        </p:tgtEl>
                                      </p:cBhvr>
                                    </p:animEffect>
                                  </p:childTnLst>
                                </p:cTn>
                              </p:par>
                              <p:par>
                                <p:cTn id="36" presetID="12" presetClass="entr" presetSubtype="4" fill="hold" grpId="0" nodeType="withEffect">
                                  <p:stCondLst>
                                    <p:cond delay="1500"/>
                                  </p:stCondLst>
                                  <p:childTnLst>
                                    <p:set>
                                      <p:cBhvr>
                                        <p:cTn id="37" dur="1" fill="hold">
                                          <p:stCondLst>
                                            <p:cond delay="0"/>
                                          </p:stCondLst>
                                        </p:cTn>
                                        <p:tgtEl>
                                          <p:spTgt spid="33"/>
                                        </p:tgtEl>
                                        <p:attrNameLst>
                                          <p:attrName>style.visibility</p:attrName>
                                        </p:attrNameLst>
                                      </p:cBhvr>
                                      <p:to>
                                        <p:strVal val="visible"/>
                                      </p:to>
                                    </p:set>
                                    <p:anim calcmode="lin" valueType="num">
                                      <p:cBhvr>
                                        <p:cTn id="38" dur="400"/>
                                        <p:tgtEl>
                                          <p:spTgt spid="33"/>
                                        </p:tgtEl>
                                        <p:attrNameLst>
                                          <p:attrName>ppt_y</p:attrName>
                                        </p:attrNameLst>
                                      </p:cBhvr>
                                      <p:tavLst>
                                        <p:tav tm="0">
                                          <p:val>
                                            <p:strVal val="#ppt_y+#ppt_h*1.125000"/>
                                          </p:val>
                                        </p:tav>
                                        <p:tav tm="100000">
                                          <p:val>
                                            <p:strVal val="#ppt_y"/>
                                          </p:val>
                                        </p:tav>
                                      </p:tavLst>
                                    </p:anim>
                                    <p:animEffect>
                                      <p:cBhvr>
                                        <p:cTn id="39" dur="400"/>
                                        <p:tgtEl>
                                          <p:spTgt spid="33"/>
                                        </p:tgtEl>
                                      </p:cBhvr>
                                    </p:animEffect>
                                  </p:childTnLst>
                                </p:cTn>
                              </p:par>
                              <p:par>
                                <p:cTn id="40" presetID="12" presetClass="entr" presetSubtype="8" fill="hold" grpId="0" nodeType="withEffect">
                                  <p:stCondLst>
                                    <p:cond delay="2250"/>
                                  </p:stCondLst>
                                  <p:childTnLst>
                                    <p:set>
                                      <p:cBhvr>
                                        <p:cTn id="41" dur="1" fill="hold">
                                          <p:stCondLst>
                                            <p:cond delay="0"/>
                                          </p:stCondLst>
                                        </p:cTn>
                                        <p:tgtEl>
                                          <p:spTgt spid="11"/>
                                        </p:tgtEl>
                                        <p:attrNameLst>
                                          <p:attrName>style.visibility</p:attrName>
                                        </p:attrNameLst>
                                      </p:cBhvr>
                                      <p:to>
                                        <p:strVal val="visible"/>
                                      </p:to>
                                    </p:set>
                                    <p:anim calcmode="lin" valueType="num">
                                      <p:cBhvr>
                                        <p:cTn id="42" dur="400"/>
                                        <p:tgtEl>
                                          <p:spTgt spid="11"/>
                                        </p:tgtEl>
                                        <p:attrNameLst>
                                          <p:attrName>ppt_x</p:attrName>
                                        </p:attrNameLst>
                                      </p:cBhvr>
                                      <p:tavLst>
                                        <p:tav tm="0">
                                          <p:val>
                                            <p:strVal val="#ppt_x-#ppt_w*1.125000"/>
                                          </p:val>
                                        </p:tav>
                                        <p:tav tm="100000">
                                          <p:val>
                                            <p:strVal val="#ppt_x"/>
                                          </p:val>
                                        </p:tav>
                                      </p:tavLst>
                                    </p:anim>
                                    <p:animEffect>
                                      <p:cBhvr>
                                        <p:cTn id="43" dur="400"/>
                                        <p:tgtEl>
                                          <p:spTgt spid="11"/>
                                        </p:tgtEl>
                                      </p:cBhvr>
                                    </p:animEffect>
                                  </p:childTnLst>
                                </p:cTn>
                              </p:par>
                              <p:par>
                                <p:cTn id="44" presetID="12" presetClass="entr" presetSubtype="1" fill="hold" grpId="0" nodeType="withEffect">
                                  <p:stCondLst>
                                    <p:cond delay="3000"/>
                                  </p:stCondLst>
                                  <p:childTnLst>
                                    <p:set>
                                      <p:cBhvr>
                                        <p:cTn id="45" dur="1" fill="hold">
                                          <p:stCondLst>
                                            <p:cond delay="0"/>
                                          </p:stCondLst>
                                        </p:cTn>
                                        <p:tgtEl>
                                          <p:spTgt spid="21"/>
                                        </p:tgtEl>
                                        <p:attrNameLst>
                                          <p:attrName>style.visibility</p:attrName>
                                        </p:attrNameLst>
                                      </p:cBhvr>
                                      <p:to>
                                        <p:strVal val="visible"/>
                                      </p:to>
                                    </p:set>
                                    <p:anim calcmode="lin" valueType="num">
                                      <p:cBhvr>
                                        <p:cTn id="46" dur="400"/>
                                        <p:tgtEl>
                                          <p:spTgt spid="21"/>
                                        </p:tgtEl>
                                        <p:attrNameLst>
                                          <p:attrName>ppt_y</p:attrName>
                                        </p:attrNameLst>
                                      </p:cBhvr>
                                      <p:tavLst>
                                        <p:tav tm="0">
                                          <p:val>
                                            <p:strVal val="#ppt_y-#ppt_h*1.125000"/>
                                          </p:val>
                                        </p:tav>
                                        <p:tav tm="100000">
                                          <p:val>
                                            <p:strVal val="#ppt_y"/>
                                          </p:val>
                                        </p:tav>
                                      </p:tavLst>
                                    </p:anim>
                                    <p:animEffect>
                                      <p:cBhvr>
                                        <p:cTn id="47" dur="400"/>
                                        <p:tgtEl>
                                          <p:spTgt spid="21"/>
                                        </p:tgtEl>
                                      </p:cBhvr>
                                    </p:animEffect>
                                  </p:childTnLst>
                                </p:cTn>
                              </p:par>
                              <p:par>
                                <p:cTn id="48" presetID="12" presetClass="entr" presetSubtype="1" fill="hold" grpId="0" nodeType="withEffect">
                                  <p:stCondLst>
                                    <p:cond delay="3000"/>
                                  </p:stCondLst>
                                  <p:childTnLst>
                                    <p:set>
                                      <p:cBhvr>
                                        <p:cTn id="49" dur="1" fill="hold">
                                          <p:stCondLst>
                                            <p:cond delay="0"/>
                                          </p:stCondLst>
                                        </p:cTn>
                                        <p:tgtEl>
                                          <p:spTgt spid="35"/>
                                        </p:tgtEl>
                                        <p:attrNameLst>
                                          <p:attrName>style.visibility</p:attrName>
                                        </p:attrNameLst>
                                      </p:cBhvr>
                                      <p:to>
                                        <p:strVal val="visible"/>
                                      </p:to>
                                    </p:set>
                                    <p:anim calcmode="lin" valueType="num">
                                      <p:cBhvr>
                                        <p:cTn id="50" dur="400"/>
                                        <p:tgtEl>
                                          <p:spTgt spid="35"/>
                                        </p:tgtEl>
                                        <p:attrNameLst>
                                          <p:attrName>ppt_y</p:attrName>
                                        </p:attrNameLst>
                                      </p:cBhvr>
                                      <p:tavLst>
                                        <p:tav tm="0">
                                          <p:val>
                                            <p:strVal val="#ppt_y-#ppt_h*1.125000"/>
                                          </p:val>
                                        </p:tav>
                                        <p:tav tm="100000">
                                          <p:val>
                                            <p:strVal val="#ppt_y"/>
                                          </p:val>
                                        </p:tav>
                                      </p:tavLst>
                                    </p:anim>
                                    <p:animEffect>
                                      <p:cBhvr>
                                        <p:cTn id="51" dur="400"/>
                                        <p:tgtEl>
                                          <p:spTgt spid="35"/>
                                        </p:tgtEl>
                                      </p:cBhvr>
                                    </p:animEffect>
                                  </p:childTnLst>
                                </p:cTn>
                              </p:par>
                              <p:par>
                                <p:cTn id="52" presetID="12" presetClass="entr" presetSubtype="8" fill="hold" grpId="0" nodeType="withEffect">
                                  <p:stCondLst>
                                    <p:cond delay="3750"/>
                                  </p:stCondLst>
                                  <p:childTnLst>
                                    <p:set>
                                      <p:cBhvr>
                                        <p:cTn id="53" dur="1" fill="hold">
                                          <p:stCondLst>
                                            <p:cond delay="0"/>
                                          </p:stCondLst>
                                        </p:cTn>
                                        <p:tgtEl>
                                          <p:spTgt spid="12"/>
                                        </p:tgtEl>
                                        <p:attrNameLst>
                                          <p:attrName>style.visibility</p:attrName>
                                        </p:attrNameLst>
                                      </p:cBhvr>
                                      <p:to>
                                        <p:strVal val="visible"/>
                                      </p:to>
                                    </p:set>
                                    <p:anim calcmode="lin" valueType="num">
                                      <p:cBhvr>
                                        <p:cTn id="54" dur="400"/>
                                        <p:tgtEl>
                                          <p:spTgt spid="12"/>
                                        </p:tgtEl>
                                        <p:attrNameLst>
                                          <p:attrName>ppt_x</p:attrName>
                                        </p:attrNameLst>
                                      </p:cBhvr>
                                      <p:tavLst>
                                        <p:tav tm="0">
                                          <p:val>
                                            <p:strVal val="#ppt_x-#ppt_w*1.125000"/>
                                          </p:val>
                                        </p:tav>
                                        <p:tav tm="100000">
                                          <p:val>
                                            <p:strVal val="#ppt_x"/>
                                          </p:val>
                                        </p:tav>
                                      </p:tavLst>
                                    </p:anim>
                                    <p:animEffect>
                                      <p:cBhvr>
                                        <p:cTn id="55" dur="400"/>
                                        <p:tgtEl>
                                          <p:spTgt spid="12"/>
                                        </p:tgtEl>
                                      </p:cBhvr>
                                    </p:animEffect>
                                  </p:childTnLst>
                                </p:cTn>
                              </p:par>
                              <p:par>
                                <p:cTn id="56" presetID="12" presetClass="entr" presetSubtype="4" fill="hold" grpId="0" nodeType="withEffect">
                                  <p:stCondLst>
                                    <p:cond delay="45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400"/>
                                        <p:tgtEl>
                                          <p:spTgt spid="18"/>
                                        </p:tgtEl>
                                        <p:attrNameLst>
                                          <p:attrName>ppt_y</p:attrName>
                                        </p:attrNameLst>
                                      </p:cBhvr>
                                      <p:tavLst>
                                        <p:tav tm="0">
                                          <p:val>
                                            <p:strVal val="#ppt_y+#ppt_h*1.125000"/>
                                          </p:val>
                                        </p:tav>
                                        <p:tav tm="100000">
                                          <p:val>
                                            <p:strVal val="#ppt_y"/>
                                          </p:val>
                                        </p:tav>
                                      </p:tavLst>
                                    </p:anim>
                                    <p:animEffect>
                                      <p:cBhvr>
                                        <p:cTn id="59" dur="400"/>
                                        <p:tgtEl>
                                          <p:spTgt spid="18"/>
                                        </p:tgtEl>
                                      </p:cBhvr>
                                    </p:animEffect>
                                  </p:childTnLst>
                                </p:cTn>
                              </p:par>
                              <p:par>
                                <p:cTn id="60" presetID="12" presetClass="entr" presetSubtype="4" fill="hold" grpId="0" nodeType="withEffect">
                                  <p:stCondLst>
                                    <p:cond delay="4500"/>
                                  </p:stCondLst>
                                  <p:childTnLst>
                                    <p:set>
                                      <p:cBhvr>
                                        <p:cTn id="61" dur="1" fill="hold">
                                          <p:stCondLst>
                                            <p:cond delay="0"/>
                                          </p:stCondLst>
                                        </p:cTn>
                                        <p:tgtEl>
                                          <p:spTgt spid="34"/>
                                        </p:tgtEl>
                                        <p:attrNameLst>
                                          <p:attrName>style.visibility</p:attrName>
                                        </p:attrNameLst>
                                      </p:cBhvr>
                                      <p:to>
                                        <p:strVal val="visible"/>
                                      </p:to>
                                    </p:set>
                                    <p:anim calcmode="lin" valueType="num">
                                      <p:cBhvr>
                                        <p:cTn id="62" dur="400"/>
                                        <p:tgtEl>
                                          <p:spTgt spid="34"/>
                                        </p:tgtEl>
                                        <p:attrNameLst>
                                          <p:attrName>ppt_y</p:attrName>
                                        </p:attrNameLst>
                                      </p:cBhvr>
                                      <p:tavLst>
                                        <p:tav tm="0">
                                          <p:val>
                                            <p:strVal val="#ppt_y+#ppt_h*1.125000"/>
                                          </p:val>
                                        </p:tav>
                                        <p:tav tm="100000">
                                          <p:val>
                                            <p:strVal val="#ppt_y"/>
                                          </p:val>
                                        </p:tav>
                                      </p:tavLst>
                                    </p:anim>
                                    <p:animEffect>
                                      <p:cBhvr>
                                        <p:cTn id="63" dur="400"/>
                                        <p:tgtEl>
                                          <p:spTgt spid="34"/>
                                        </p:tgtEl>
                                      </p:cBhvr>
                                    </p:animEffect>
                                  </p:childTnLst>
                                </p:cTn>
                              </p:par>
                              <p:par>
                                <p:cTn id="64" presetID="12" presetClass="entr" presetSubtype="8" fill="hold" grpId="0" nodeType="withEffect">
                                  <p:stCondLst>
                                    <p:cond delay="5250"/>
                                  </p:stCondLst>
                                  <p:childTnLst>
                                    <p:set>
                                      <p:cBhvr>
                                        <p:cTn id="65" dur="1" fill="hold">
                                          <p:stCondLst>
                                            <p:cond delay="0"/>
                                          </p:stCondLst>
                                        </p:cTn>
                                        <p:tgtEl>
                                          <p:spTgt spid="13"/>
                                        </p:tgtEl>
                                        <p:attrNameLst>
                                          <p:attrName>style.visibility</p:attrName>
                                        </p:attrNameLst>
                                      </p:cBhvr>
                                      <p:to>
                                        <p:strVal val="visible"/>
                                      </p:to>
                                    </p:set>
                                    <p:anim calcmode="lin" valueType="num">
                                      <p:cBhvr>
                                        <p:cTn id="66" dur="400"/>
                                        <p:tgtEl>
                                          <p:spTgt spid="13"/>
                                        </p:tgtEl>
                                        <p:attrNameLst>
                                          <p:attrName>ppt_x</p:attrName>
                                        </p:attrNameLst>
                                      </p:cBhvr>
                                      <p:tavLst>
                                        <p:tav tm="0">
                                          <p:val>
                                            <p:strVal val="#ppt_x-#ppt_w*1.125000"/>
                                          </p:val>
                                        </p:tav>
                                        <p:tav tm="100000">
                                          <p:val>
                                            <p:strVal val="#ppt_x"/>
                                          </p:val>
                                        </p:tav>
                                      </p:tavLst>
                                    </p:anim>
                                    <p:animEffect>
                                      <p:cBhvr>
                                        <p:cTn id="67" dur="400"/>
                                        <p:tgtEl>
                                          <p:spTgt spid="13"/>
                                        </p:tgtEl>
                                      </p:cBhvr>
                                    </p:animEffect>
                                  </p:childTnLst>
                                </p:cTn>
                              </p:par>
                              <p:par>
                                <p:cTn id="68" presetID="12" presetClass="entr" presetSubtype="1" fill="hold" grpId="0" nodeType="withEffect">
                                  <p:stCondLst>
                                    <p:cond delay="6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400"/>
                                        <p:tgtEl>
                                          <p:spTgt spid="20"/>
                                        </p:tgtEl>
                                        <p:attrNameLst>
                                          <p:attrName>ppt_y</p:attrName>
                                        </p:attrNameLst>
                                      </p:cBhvr>
                                      <p:tavLst>
                                        <p:tav tm="0">
                                          <p:val>
                                            <p:strVal val="#ppt_y-#ppt_h*1.125000"/>
                                          </p:val>
                                        </p:tav>
                                        <p:tav tm="100000">
                                          <p:val>
                                            <p:strVal val="#ppt_y"/>
                                          </p:val>
                                        </p:tav>
                                      </p:tavLst>
                                    </p:anim>
                                    <p:animEffect>
                                      <p:cBhvr>
                                        <p:cTn id="71" dur="400"/>
                                        <p:tgtEl>
                                          <p:spTgt spid="20"/>
                                        </p:tgtEl>
                                      </p:cBhvr>
                                    </p:animEffect>
                                  </p:childTnLst>
                                </p:cTn>
                              </p:par>
                              <p:par>
                                <p:cTn id="72" presetID="12" presetClass="entr" presetSubtype="1" fill="hold" grpId="0" nodeType="withEffect">
                                  <p:stCondLst>
                                    <p:cond delay="6000"/>
                                  </p:stCondLst>
                                  <p:childTnLst>
                                    <p:set>
                                      <p:cBhvr>
                                        <p:cTn id="73" dur="1" fill="hold">
                                          <p:stCondLst>
                                            <p:cond delay="0"/>
                                          </p:stCondLst>
                                        </p:cTn>
                                        <p:tgtEl>
                                          <p:spTgt spid="36"/>
                                        </p:tgtEl>
                                        <p:attrNameLst>
                                          <p:attrName>style.visibility</p:attrName>
                                        </p:attrNameLst>
                                      </p:cBhvr>
                                      <p:to>
                                        <p:strVal val="visible"/>
                                      </p:to>
                                    </p:set>
                                    <p:anim calcmode="lin" valueType="num">
                                      <p:cBhvr>
                                        <p:cTn id="74" dur="400"/>
                                        <p:tgtEl>
                                          <p:spTgt spid="36"/>
                                        </p:tgtEl>
                                        <p:attrNameLst>
                                          <p:attrName>ppt_y</p:attrName>
                                        </p:attrNameLst>
                                      </p:cBhvr>
                                      <p:tavLst>
                                        <p:tav tm="0">
                                          <p:val>
                                            <p:strVal val="#ppt_y-#ppt_h*1.125000"/>
                                          </p:val>
                                        </p:tav>
                                        <p:tav tm="100000">
                                          <p:val>
                                            <p:strVal val="#ppt_y"/>
                                          </p:val>
                                        </p:tav>
                                      </p:tavLst>
                                    </p:anim>
                                    <p:animEffect>
                                      <p:cBhvr>
                                        <p:cTn id="75" dur="400"/>
                                        <p:tgtEl>
                                          <p:spTgt spid="36"/>
                                        </p:tgtEl>
                                      </p:cBhvr>
                                    </p:animEffect>
                                  </p:childTnLst>
                                </p:cTn>
                              </p:par>
                              <p:par>
                                <p:cTn id="76" presetID="16" presetClass="entr" presetSubtype="42" fill="hold" grpId="0" nodeType="withEffect">
                                  <p:stCondLst>
                                    <p:cond delay="6750"/>
                                  </p:stCondLst>
                                  <p:childTnLst>
                                    <p:set>
                                      <p:cBhvr>
                                        <p:cTn id="77" dur="1" fill="hold">
                                          <p:stCondLst>
                                            <p:cond delay="0"/>
                                          </p:stCondLst>
                                        </p:cTn>
                                        <p:tgtEl>
                                          <p:spTgt spid="17"/>
                                        </p:tgtEl>
                                        <p:attrNameLst>
                                          <p:attrName>style.visibility</p:attrName>
                                        </p:attrNameLst>
                                      </p:cBhvr>
                                      <p:to>
                                        <p:strVal val="visible"/>
                                      </p:to>
                                    </p:set>
                                    <p:animEffect>
                                      <p:cBhvr>
                                        <p:cTn id="78" dur="400"/>
                                        <p:tgtEl>
                                          <p:spTgt spid="17"/>
                                        </p:tgtEl>
                                      </p:cBhvr>
                                    </p:animEffect>
                                  </p:childTnLst>
                                </p:cTn>
                              </p:par>
                            </p:childTnLst>
                          </p:cTn>
                        </p:par>
                        <p:par>
                          <p:cTn id="79" fill="hold">
                            <p:stCondLst>
                              <p:cond delay="8950"/>
                            </p:stCondLst>
                            <p:childTnLst>
                              <p:par>
                                <p:cTn id="80" presetID="14" presetClass="entr" presetSubtype="1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p:cBhvr>
                                        <p:cTn id="82" dur="400"/>
                                        <p:tgtEl>
                                          <p:spTgt spid="25"/>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p:cBhvr>
                                        <p:cTn id="85" dur="400"/>
                                        <p:tgtEl>
                                          <p:spTgt spid="26"/>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p:cBhvr>
                                        <p:cTn id="88" dur="400"/>
                                        <p:tgtEl>
                                          <p:spTgt spid="27"/>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p:cBhvr>
                                        <p:cTn id="91" dur="400"/>
                                        <p:tgtEl>
                                          <p:spTgt spid="2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p:cBhvr>
                                        <p:cTn id="94" dur="400"/>
                                        <p:tgtEl>
                                          <p:spTgt spid="29"/>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p:cBhvr>
                                        <p:cTn id="97" dur="400"/>
                                        <p:tgtEl>
                                          <p:spTgt spid="30"/>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p:cBhvr>
                                        <p:cTn id="100" dur="400"/>
                                        <p:tgtEl>
                                          <p:spTgt spid="31"/>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32"/>
                                        </p:tgtEl>
                                        <p:attrNameLst>
                                          <p:attrName>style.visibility</p:attrName>
                                        </p:attrNameLst>
                                      </p:cBhvr>
                                      <p:to>
                                        <p:strVal val="visible"/>
                                      </p:to>
                                    </p:set>
                                    <p:animEffect>
                                      <p:cBhvr>
                                        <p:cTn id="103" dur="400"/>
                                        <p:tgtEl>
                                          <p:spTgt spid="32"/>
                                        </p:tgtEl>
                                      </p:cBhvr>
                                    </p:animEffect>
                                  </p:childTnLst>
                                </p:cTn>
                              </p:par>
                            </p:childTnLst>
                          </p:cTn>
                        </p:par>
                        <p:par>
                          <p:cTn id="104" fill="hold">
                            <p:stCondLst>
                              <p:cond delay="9350"/>
                            </p:stCondLst>
                            <p:childTnLst>
                              <p:par>
                                <p:cTn id="105" presetID="16" presetClass="entr" presetSubtype="37"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p:cBhvr>
                                        <p:cTn id="107" dur="500"/>
                                        <p:tgtEl>
                                          <p:spTgt spid="22"/>
                                        </p:tgtEl>
                                      </p:cBhvr>
                                    </p:animEffect>
                                  </p:childTnLst>
                                </p:cTn>
                              </p:par>
                              <p:par>
                                <p:cTn id="108" presetID="16" presetClass="entr" presetSubtype="37"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p:cBhvr>
                                        <p:cTn id="110" dur="500"/>
                                        <p:tgtEl>
                                          <p:spTgt spid="23"/>
                                        </p:tgtEl>
                                      </p:cBhvr>
                                    </p:animEffect>
                                  </p:childTnLst>
                                </p:cTn>
                              </p:par>
                              <p:par>
                                <p:cTn id="111" presetID="16" presetClass="entr" presetSubtype="37"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p:cBhvr>
                                        <p:cTn id="1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bldLvl="0" animBg="1" autoUpdateAnimBg="0"/>
      <p:bldP spid="10" grpId="0" bldLvl="0" animBg="1" autoUpdateAnimBg="0"/>
      <p:bldP spid="11" grpId="0" bldLvl="0" animBg="1" autoUpdateAnimBg="0"/>
      <p:bldP spid="12" grpId="0" bldLvl="0" animBg="1" autoUpdateAnimBg="0"/>
      <p:bldP spid="13" grpId="0" bldLvl="0" animBg="1" autoUpdateAnimBg="0"/>
      <p:bldP spid="17" grpId="0" animBg="1"/>
      <p:bldP spid="18" grpId="0" animBg="1"/>
      <p:bldP spid="19" grpId="0" animBg="1"/>
      <p:bldP spid="20" grpId="0" animBg="1"/>
      <p:bldP spid="21" grpId="0" animBg="1"/>
      <p:bldP spid="22" grpId="0" animBg="1"/>
      <p:bldP spid="23" grpId="0" animBg="1"/>
      <p:bldP spid="24" grpId="0" animBg="1"/>
      <p:bldP spid="25" grpId="0" bldLvl="0" autoUpdateAnimBg="0"/>
      <p:bldP spid="26" grpId="0" bldLvl="0" autoUpdateAnimBg="0"/>
      <p:bldP spid="27" grpId="0" bldLvl="0" autoUpdateAnimBg="0"/>
      <p:bldP spid="28" grpId="0" bldLvl="0" autoUpdateAnimBg="0"/>
      <p:bldP spid="29" grpId="0" bldLvl="0" autoUpdateAnimBg="0"/>
      <p:bldP spid="30" grpId="0" bldLvl="0" autoUpdateAnimBg="0"/>
      <p:bldP spid="31" grpId="0" bldLvl="0" autoUpdateAnimBg="0"/>
      <p:bldP spid="32" grpId="0" bldLvl="0" autoUpdateAnimBg="0"/>
      <p:bldP spid="33" grpId="0" bldLvl="0" autoUpdateAnimBg="0"/>
      <p:bldP spid="34" grpId="0" bldLvl="0" autoUpdateAnimBg="0"/>
      <p:bldP spid="35" grpId="0" bldLvl="0" autoUpdateAnimBg="0"/>
      <p:bldP spid="36"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竞争对手的失误</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矩形 42"/>
          <p:cNvSpPr>
            <a:spLocks noChangeArrowheads="1"/>
          </p:cNvSpPr>
          <p:nvPr/>
        </p:nvSpPr>
        <p:spPr bwMode="auto">
          <a:xfrm>
            <a:off x="9785350" y="3527282"/>
            <a:ext cx="923925" cy="2260600"/>
          </a:xfrm>
          <a:prstGeom prst="rect">
            <a:avLst/>
          </a:prstGeom>
          <a:solidFill>
            <a:srgbClr val="B6302E"/>
          </a:solidFill>
          <a:ln>
            <a:noFill/>
          </a:ln>
          <a:extLst/>
        </p:spPr>
        <p:txBody>
          <a:bodyPr lIns="121912" tIns="60956" rIns="121912" bIns="60956"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FFFFFF"/>
              </a:solidFill>
              <a:latin typeface="方正兰亭黑_GBK" pitchFamily="2" charset="-122"/>
              <a:ea typeface="方正兰亭黑_GBK" pitchFamily="2" charset="-122"/>
              <a:sym typeface="方正兰亭黑_GBK" pitchFamily="2" charset="-122"/>
            </a:endParaRPr>
          </a:p>
        </p:txBody>
      </p:sp>
      <p:sp>
        <p:nvSpPr>
          <p:cNvPr id="10" name="矩形 37"/>
          <p:cNvSpPr>
            <a:spLocks noChangeArrowheads="1"/>
          </p:cNvSpPr>
          <p:nvPr/>
        </p:nvSpPr>
        <p:spPr bwMode="auto">
          <a:xfrm>
            <a:off x="4995863" y="3527282"/>
            <a:ext cx="4667250" cy="2260600"/>
          </a:xfrm>
          <a:prstGeom prst="rect">
            <a:avLst/>
          </a:prstGeom>
          <a:solidFill>
            <a:srgbClr val="B6302E"/>
          </a:solidFill>
          <a:ln>
            <a:noFill/>
          </a:ln>
          <a:extLst/>
        </p:spPr>
        <p:txBody>
          <a:bodyPr lIns="121912" tIns="60956" rIns="121912" bIns="60956"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itchFamily="2" charset="-122"/>
            </a:endParaRPr>
          </a:p>
        </p:txBody>
      </p:sp>
      <p:sp>
        <p:nvSpPr>
          <p:cNvPr id="11" name="矩形 46"/>
          <p:cNvSpPr>
            <a:spLocks noChangeAspect="1" noChangeArrowheads="1"/>
          </p:cNvSpPr>
          <p:nvPr/>
        </p:nvSpPr>
        <p:spPr bwMode="auto">
          <a:xfrm>
            <a:off x="1485900" y="3527282"/>
            <a:ext cx="3389313" cy="2260600"/>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itchFamily="2" charset="-122"/>
            </a:endParaRPr>
          </a:p>
        </p:txBody>
      </p:sp>
      <p:sp>
        <p:nvSpPr>
          <p:cNvPr id="12" name="矩形 47"/>
          <p:cNvSpPr>
            <a:spLocks noChangeAspect="1" noChangeArrowheads="1"/>
          </p:cNvSpPr>
          <p:nvPr/>
        </p:nvSpPr>
        <p:spPr bwMode="auto">
          <a:xfrm>
            <a:off x="3840163" y="1174607"/>
            <a:ext cx="3386137" cy="2259013"/>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itchFamily="2" charset="-122"/>
            </a:endParaRPr>
          </a:p>
        </p:txBody>
      </p:sp>
      <p:sp>
        <p:nvSpPr>
          <p:cNvPr id="13" name="矩形 1"/>
          <p:cNvSpPr>
            <a:spLocks noChangeArrowheads="1"/>
          </p:cNvSpPr>
          <p:nvPr/>
        </p:nvSpPr>
        <p:spPr bwMode="auto">
          <a:xfrm>
            <a:off x="1485900" y="1173020"/>
            <a:ext cx="2260600" cy="2260600"/>
          </a:xfrm>
          <a:prstGeom prst="rect">
            <a:avLst/>
          </a:prstGeom>
          <a:solidFill>
            <a:srgbClr val="B6302E"/>
          </a:solidFill>
          <a:ln>
            <a:noFill/>
          </a:ln>
          <a:extLst/>
        </p:spPr>
        <p:txBody>
          <a:bodyPr lIns="121912" tIns="60956" rIns="121912" bIns="60956"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8607"/>
              </a:solidFill>
              <a:sym typeface="方正兰亭黑_GBK" pitchFamily="2" charset="-122"/>
            </a:endParaRPr>
          </a:p>
        </p:txBody>
      </p:sp>
      <p:sp>
        <p:nvSpPr>
          <p:cNvPr id="14" name="矩形 59"/>
          <p:cNvSpPr>
            <a:spLocks noChangeAspect="1" noChangeArrowheads="1"/>
          </p:cNvSpPr>
          <p:nvPr/>
        </p:nvSpPr>
        <p:spPr bwMode="auto">
          <a:xfrm>
            <a:off x="7319963" y="1173020"/>
            <a:ext cx="3389312" cy="22606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nchor="ct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2400">
              <a:solidFill>
                <a:srgbClr val="FFFFFF"/>
              </a:solidFill>
              <a:sym typeface="方正兰亭黑_GBK" pitchFamily="2" charset="-122"/>
            </a:endParaRPr>
          </a:p>
        </p:txBody>
      </p:sp>
      <p:sp>
        <p:nvSpPr>
          <p:cNvPr id="15" name="矩形 56"/>
          <p:cNvSpPr>
            <a:spLocks noChangeArrowheads="1"/>
          </p:cNvSpPr>
          <p:nvPr/>
        </p:nvSpPr>
        <p:spPr bwMode="auto">
          <a:xfrm>
            <a:off x="1485900" y="1301607"/>
            <a:ext cx="2152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00000"/>
              </a:lnSpc>
              <a:spcBef>
                <a:spcPct val="0"/>
              </a:spcBef>
              <a:buFont typeface="Arial" panose="020B0604020202020204" pitchFamily="34" charset="0"/>
              <a:buNone/>
            </a:pPr>
            <a:r>
              <a:rPr lang="zh-CN" altLang="en-US" sz="2200" b="1">
                <a:solidFill>
                  <a:schemeClr val="bg1"/>
                </a:solidFill>
                <a:latin typeface="微软雅黑" panose="020B0503020204020204" pitchFamily="34" charset="-122"/>
                <a:ea typeface="微软雅黑" panose="020B0503020204020204" pitchFamily="34" charset="-122"/>
                <a:sym typeface="方正兰亭黑_GBK" pitchFamily="2" charset="-122"/>
              </a:rPr>
              <a:t>添加主题</a:t>
            </a:r>
            <a:endParaRPr lang="zh-CN" altLang="en-US" sz="22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57"/>
          <p:cNvSpPr>
            <a:spLocks noChangeArrowheads="1"/>
          </p:cNvSpPr>
          <p:nvPr/>
        </p:nvSpPr>
        <p:spPr bwMode="auto">
          <a:xfrm>
            <a:off x="1801813" y="1750870"/>
            <a:ext cx="1841500"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ts val="2125"/>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方正兰亭黑_GBK" pitchFamily="2" charset="-122"/>
              </a:rPr>
              <a:t>文字描述，总结概括，内容大纲。</a:t>
            </a:r>
            <a:r>
              <a:rPr lang="en-US" altLang="zh-CN" sz="1400">
                <a:solidFill>
                  <a:schemeClr val="bg1"/>
                </a:solidFill>
                <a:latin typeface="微软雅黑" panose="020B0503020204020204" pitchFamily="34" charset="-122"/>
                <a:ea typeface="微软雅黑" panose="020B0503020204020204" pitchFamily="34" charset="-122"/>
                <a:sym typeface="方正兰亭黑_GBK" pitchFamily="2" charset="-122"/>
              </a:rPr>
              <a:t> </a:t>
            </a:r>
            <a:endParaRPr lang="zh-CN" altLang="en-US" sz="14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7" name="矩形 44"/>
          <p:cNvSpPr>
            <a:spLocks noChangeArrowheads="1"/>
          </p:cNvSpPr>
          <p:nvPr/>
        </p:nvSpPr>
        <p:spPr bwMode="auto">
          <a:xfrm>
            <a:off x="5126038" y="3668570"/>
            <a:ext cx="3098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rPr>
              <a:t>添加主题</a:t>
            </a:r>
            <a:endParaRPr lang="zh-CN" altLang="en-US" sz="22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矩形 45"/>
          <p:cNvSpPr>
            <a:spLocks noChangeArrowheads="1"/>
          </p:cNvSpPr>
          <p:nvPr/>
        </p:nvSpPr>
        <p:spPr bwMode="auto">
          <a:xfrm>
            <a:off x="5126038" y="4070207"/>
            <a:ext cx="4281487" cy="553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121912" tIns="60956" rIns="121912" bIns="6095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100000"/>
              </a:lnSpc>
              <a:spcBef>
                <a:spcPct val="0"/>
              </a:spcBef>
              <a:buNone/>
            </a:pPr>
            <a:r>
              <a:rPr lang="zh-CN" altLang="en-US" sz="1400" dirty="0" smtClean="0">
                <a:solidFill>
                  <a:schemeClr val="bg1"/>
                </a:solidFill>
                <a:latin typeface="微软雅黑" panose="020B0503020204020204" pitchFamily="34" charset="-122"/>
                <a:ea typeface="微软雅黑" panose="020B0503020204020204" pitchFamily="34" charset="-122"/>
                <a:sym typeface="方正兰亭黑_GBK" pitchFamily="2" charset="-122"/>
              </a:rPr>
              <a:t>亮亮图文旗舰店</a:t>
            </a:r>
            <a:r>
              <a:rPr lang="en-US" altLang="zh-CN" sz="1400" smtClean="0">
                <a:solidFill>
                  <a:schemeClr val="bg1"/>
                </a:solidFill>
                <a:latin typeface="微软雅黑" panose="020B0503020204020204" pitchFamily="34" charset="-122"/>
                <a:ea typeface="微软雅黑" panose="020B0503020204020204" pitchFamily="34" charset="-122"/>
                <a:sym typeface="方正兰亭黑_GBK" pitchFamily="2" charset="-122"/>
              </a:rPr>
              <a:t>https://liangliangtuwen.tmall.com</a:t>
            </a:r>
            <a:endParaRPr lang="zh-CN" altLang="en-US" sz="1800" dirty="0">
              <a:latin typeface="微软雅黑" panose="020B0503020204020204" pitchFamily="34" charset="-122"/>
              <a:ea typeface="微软雅黑" panose="020B0503020204020204" pitchFamily="34" charset="-122"/>
            </a:endParaRPr>
          </a:p>
        </p:txBody>
      </p:sp>
      <p:sp>
        <p:nvSpPr>
          <p:cNvPr id="19" name="燕尾形 1"/>
          <p:cNvSpPr>
            <a:spLocks noChangeArrowheads="1"/>
          </p:cNvSpPr>
          <p:nvPr/>
        </p:nvSpPr>
        <p:spPr bwMode="auto">
          <a:xfrm>
            <a:off x="11085513" y="3176445"/>
            <a:ext cx="512762" cy="512762"/>
          </a:xfrm>
          <a:prstGeom prst="chevron">
            <a:avLst>
              <a:gd name="adj" fmla="val 50000"/>
            </a:avLst>
          </a:prstGeom>
          <a:solidFill>
            <a:schemeClr val="tx1">
              <a:lumMod val="75000"/>
              <a:lumOff val="25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20" name="燕尾形 23"/>
          <p:cNvSpPr>
            <a:spLocks noChangeArrowheads="1"/>
          </p:cNvSpPr>
          <p:nvPr/>
        </p:nvSpPr>
        <p:spPr bwMode="auto">
          <a:xfrm flipH="1">
            <a:off x="650875" y="3176445"/>
            <a:ext cx="512763" cy="512762"/>
          </a:xfrm>
          <a:prstGeom prst="chevron">
            <a:avLst>
              <a:gd name="adj" fmla="val 50000"/>
            </a:avLst>
          </a:prstGeom>
          <a:solidFill>
            <a:schemeClr val="tx1">
              <a:lumMod val="75000"/>
              <a:lumOff val="25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xmlns="" val="1316048674"/>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00"/>
                            </p:stCondLst>
                            <p:childTnLst>
                              <p:par>
                                <p:cTn id="20" presetID="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ppt_x</p:attrName>
                                        </p:attrNameLst>
                                      </p:cBhvr>
                                      <p:tavLst>
                                        <p:tav tm="0">
                                          <p:val>
                                            <p:strVal val="0-#ppt_w/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23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0-#ppt_w/2"/>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childTnLst>
                                </p:cTn>
                              </p:par>
                            </p:childTnLst>
                          </p:cTn>
                        </p:par>
                        <p:par>
                          <p:cTn id="29" fill="hold">
                            <p:stCondLst>
                              <p:cond delay="2800"/>
                            </p:stCondLst>
                            <p:childTnLst>
                              <p:par>
                                <p:cTn id="30" presetID="2" presetClass="entr" presetSubtype="2"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ppt_x</p:attrName>
                                        </p:attrNameLst>
                                      </p:cBhvr>
                                      <p:tavLst>
                                        <p:tav tm="0">
                                          <p:val>
                                            <p:strVal val="1+#ppt_w/2"/>
                                          </p:val>
                                        </p:tav>
                                        <p:tav tm="100000">
                                          <p:val>
                                            <p:strVal val="#ppt_x"/>
                                          </p:val>
                                        </p:tav>
                                      </p:tavLst>
                                    </p:anim>
                                    <p:anim calcmode="lin" valueType="num">
                                      <p:cBhvr>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300"/>
                            </p:stCondLst>
                            <p:childTnLst>
                              <p:par>
                                <p:cTn id="35" presetID="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ppt_x</p:attrName>
                                        </p:attrNameLst>
                                      </p:cBhvr>
                                      <p:tavLst>
                                        <p:tav tm="0">
                                          <p:val>
                                            <p:strVal val="0-#ppt_w/2"/>
                                          </p:val>
                                        </p:tav>
                                        <p:tav tm="100000">
                                          <p:val>
                                            <p:strVal val="#ppt_x"/>
                                          </p:val>
                                        </p:tav>
                                      </p:tavLst>
                                    </p:anim>
                                    <p:anim calcmode="lin" valueType="num">
                                      <p:cBhvr>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3800"/>
                            </p:stCondLst>
                            <p:childTnLst>
                              <p:par>
                                <p:cTn id="40" presetID="2" presetClass="entr" presetSubtype="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1+#ppt_w/2"/>
                                          </p:val>
                                        </p:tav>
                                        <p:tav tm="100000">
                                          <p:val>
                                            <p:strVal val="#ppt_x"/>
                                          </p:val>
                                        </p:tav>
                                      </p:tavLst>
                                    </p:anim>
                                    <p:anim calcmode="lin" valueType="num">
                                      <p:cBhvr>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4300"/>
                            </p:stCondLst>
                            <p:childTnLst>
                              <p:par>
                                <p:cTn id="45" presetID="2" presetClass="entr" presetSubtype="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ppt_x</p:attrName>
                                        </p:attrNameLst>
                                      </p:cBhvr>
                                      <p:tavLst>
                                        <p:tav tm="0">
                                          <p:val>
                                            <p:strVal val="1+#ppt_w/2"/>
                                          </p:val>
                                        </p:tav>
                                        <p:tav tm="100000">
                                          <p:val>
                                            <p:strVal val="#ppt_x"/>
                                          </p:val>
                                        </p:tav>
                                      </p:tavLst>
                                    </p:anim>
                                    <p:anim calcmode="lin" valueType="num">
                                      <p:cBhvr>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4800"/>
                            </p:stCondLst>
                            <p:childTnLst>
                              <p:par>
                                <p:cTn id="50" presetID="22" presetClass="entr" presetSubtype="1"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p:cBhvr>
                                        <p:cTn id="52" dur="500"/>
                                        <p:tgtEl>
                                          <p:spTgt spid="15"/>
                                        </p:tgtEl>
                                      </p:cBhvr>
                                    </p:animEffect>
                                  </p:childTnLst>
                                </p:cTn>
                              </p:par>
                            </p:childTnLst>
                          </p:cTn>
                        </p:par>
                        <p:par>
                          <p:cTn id="53" fill="hold">
                            <p:stCondLst>
                              <p:cond delay="5300"/>
                            </p:stCondLst>
                            <p:childTnLst>
                              <p:par>
                                <p:cTn id="54" presetID="22" presetClass="entr" presetSubtype="1"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p:cBhvr>
                                        <p:cTn id="56" dur="500"/>
                                        <p:tgtEl>
                                          <p:spTgt spid="16"/>
                                        </p:tgtEl>
                                      </p:cBhvr>
                                    </p:animEffect>
                                  </p:childTnLst>
                                </p:cTn>
                              </p:par>
                            </p:childTnLst>
                          </p:cTn>
                        </p:par>
                        <p:par>
                          <p:cTn id="57" fill="hold">
                            <p:stCondLst>
                              <p:cond delay="5800"/>
                            </p:stCondLst>
                            <p:childTnLst>
                              <p:par>
                                <p:cTn id="58" presetID="22" presetClass="entr" presetSubtype="1"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p:cBhvr>
                                        <p:cTn id="60" dur="500"/>
                                        <p:tgtEl>
                                          <p:spTgt spid="17"/>
                                        </p:tgtEl>
                                      </p:cBhvr>
                                    </p:animEffect>
                                  </p:childTnLst>
                                </p:cTn>
                              </p:par>
                            </p:childTnLst>
                          </p:cTn>
                        </p:par>
                        <p:par>
                          <p:cTn id="61" fill="hold">
                            <p:stCondLst>
                              <p:cond delay="6300"/>
                            </p:stCondLst>
                            <p:childTnLst>
                              <p:par>
                                <p:cTn id="62" presetID="22" presetClass="entr" presetSubtype="1"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p:cBhvr>
                                        <p:cTn id="64" dur="500"/>
                                        <p:tgtEl>
                                          <p:spTgt spid="18"/>
                                        </p:tgtEl>
                                      </p:cBhvr>
                                    </p:animEffect>
                                  </p:childTnLst>
                                </p:cTn>
                              </p:par>
                            </p:childTnLst>
                          </p:cTn>
                        </p:par>
                        <p:par>
                          <p:cTn id="65" fill="hold">
                            <p:stCondLst>
                              <p:cond delay="6800"/>
                            </p:stCondLst>
                            <p:childTnLst>
                              <p:par>
                                <p:cTn id="66" presetID="10"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p:cBhvr>
                                        <p:cTn id="71" dur="500"/>
                                        <p:tgtEl>
                                          <p:spTgt spid="20"/>
                                        </p:tgtEl>
                                      </p:cBhvr>
                                    </p:animEffect>
                                  </p:childTnLst>
                                </p:cTn>
                              </p:par>
                              <p:par>
                                <p:cTn id="72" presetID="6" presetClass="emph" presetSubtype="0" autoRev="1" fill="hold" grpId="1" nodeType="withEffect">
                                  <p:stCondLst>
                                    <p:cond delay="0"/>
                                  </p:stCondLst>
                                  <p:childTnLst>
                                    <p:animScale>
                                      <p:cBhvr>
                                        <p:cTn id="73" dur="750" fill="hold"/>
                                        <p:tgtEl>
                                          <p:spTgt spid="19"/>
                                        </p:tgtEl>
                                      </p:cBhvr>
                                      <p:by x="108000" y="108000"/>
                                    </p:animScale>
                                  </p:childTnLst>
                                </p:cTn>
                              </p:par>
                              <p:par>
                                <p:cTn id="74" presetID="6" presetClass="emph" presetSubtype="0" autoRev="1" fill="hold" grpId="1" nodeType="withEffect">
                                  <p:stCondLst>
                                    <p:cond delay="0"/>
                                  </p:stCondLst>
                                  <p:childTnLst>
                                    <p:animScale>
                                      <p:cBhvr>
                                        <p:cTn id="75" dur="750" fill="hold"/>
                                        <p:tgtEl>
                                          <p:spTgt spid="20"/>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bldLvl="0" animBg="1" autoUpdateAnimBg="0"/>
      <p:bldP spid="10" grpId="0" bldLvl="0" animBg="1" autoUpdateAnimBg="0"/>
      <p:bldP spid="11" grpId="0" bldLvl="0" animBg="1" autoUpdateAnimBg="0"/>
      <p:bldP spid="12" grpId="0" bldLvl="0" animBg="1" autoUpdateAnimBg="0"/>
      <p:bldP spid="13" grpId="0" bldLvl="0" animBg="1" autoUpdateAnimBg="0"/>
      <p:bldP spid="14" grpId="0" bldLvl="0" animBg="1" autoUpdateAnimBg="0"/>
      <p:bldP spid="15" grpId="0" bldLvl="0" autoUpdateAnimBg="0"/>
      <p:bldP spid="16" grpId="0" bldLvl="0" autoUpdateAnimBg="0"/>
      <p:bldP spid="17" grpId="0" bldLvl="0" autoUpdateAnimBg="0"/>
      <p:bldP spid="18" grpId="0" bldLvl="0" autoUpdateAnimBg="0"/>
      <p:bldP spid="19" grpId="0" bldLvl="0" animBg="1" autoUpdateAnimBg="0"/>
      <p:bldP spid="19" grpId="1" bldLvl="0" animBg="1" autoUpdateAnimBg="0"/>
      <p:bldP spid="20" grpId="0" bldLvl="0" animBg="1" autoUpdateAnimBg="0"/>
      <p:bldP spid="20" grpId="1" bldLvl="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自身对目标的认识</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平行四边形 8"/>
          <p:cNvSpPr/>
          <p:nvPr/>
        </p:nvSpPr>
        <p:spPr>
          <a:xfrm rot="16200000">
            <a:off x="5189204" y="3291381"/>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平行四边形 9"/>
          <p:cNvSpPr/>
          <p:nvPr/>
        </p:nvSpPr>
        <p:spPr>
          <a:xfrm rot="16200000">
            <a:off x="5189202" y="1703625"/>
            <a:ext cx="1484760" cy="2032027"/>
          </a:xfrm>
          <a:prstGeom prst="parallelogram">
            <a:avLst>
              <a:gd name="adj" fmla="val 53226"/>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4915565" y="1806004"/>
            <a:ext cx="2646190" cy="1035353"/>
          </a:xfrm>
          <a:prstGeom prst="rightArrow">
            <a:avLst>
              <a:gd name="adj1" fmla="val 66953"/>
              <a:gd name="adj2" fmla="val 50000"/>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rot="10800000">
            <a:off x="4301401" y="2598092"/>
            <a:ext cx="2646190" cy="1035353"/>
          </a:xfrm>
          <a:prstGeom prst="rightArrow">
            <a:avLst>
              <a:gd name="adj1" fmla="val 66953"/>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4915565" y="3390180"/>
            <a:ext cx="2646190" cy="1035353"/>
          </a:xfrm>
          <a:prstGeom prst="rightArrow">
            <a:avLst>
              <a:gd name="adj1" fmla="val 66953"/>
              <a:gd name="adj2" fmla="val 50000"/>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rot="10800000">
            <a:off x="4301401" y="4182268"/>
            <a:ext cx="2646190" cy="1035353"/>
          </a:xfrm>
          <a:prstGeom prst="rightArrow">
            <a:avLst>
              <a:gd name="adj1" fmla="val 66953"/>
              <a:gd name="adj2"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9"/>
          <p:cNvSpPr txBox="1"/>
          <p:nvPr/>
        </p:nvSpPr>
        <p:spPr>
          <a:xfrm>
            <a:off x="5224041" y="2169790"/>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r>
              <a:rPr lang="zh-CN" altLang="en-US" dirty="0">
                <a:solidFill>
                  <a:schemeClr val="bg1"/>
                </a:solidFill>
                <a:cs typeface="+mn-ea"/>
                <a:sym typeface="微软雅黑" panose="020B0503020204020204" pitchFamily="34" charset="-122"/>
              </a:rPr>
              <a:t>思想步调一致</a:t>
            </a:r>
          </a:p>
        </p:txBody>
      </p:sp>
      <p:sp>
        <p:nvSpPr>
          <p:cNvPr id="16" name="TextBox 10"/>
          <p:cNvSpPr txBox="1"/>
          <p:nvPr/>
        </p:nvSpPr>
        <p:spPr>
          <a:xfrm>
            <a:off x="7651869" y="1977431"/>
            <a:ext cx="2088231"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000" dirty="0">
                <a:solidFill>
                  <a:schemeClr val="tx1">
                    <a:lumMod val="75000"/>
                    <a:lumOff val="25000"/>
                  </a:schemeClr>
                </a:solidFill>
              </a:rPr>
              <a:t>点击输入简要文字内容，文字内容需概括精炼，不用多余的文字修饰，言简意赅的说明该项内容。</a:t>
            </a:r>
            <a:endParaRPr lang="en-US" altLang="zh-CN" sz="1000" dirty="0">
              <a:solidFill>
                <a:schemeClr val="tx1">
                  <a:lumMod val="75000"/>
                  <a:lumOff val="25000"/>
                </a:schemeClr>
              </a:solidFill>
            </a:endParaRPr>
          </a:p>
        </p:txBody>
      </p:sp>
      <p:sp>
        <p:nvSpPr>
          <p:cNvPr id="17" name="TextBox 11"/>
          <p:cNvSpPr txBox="1"/>
          <p:nvPr/>
        </p:nvSpPr>
        <p:spPr>
          <a:xfrm>
            <a:off x="4915565" y="2961880"/>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r>
              <a:rPr lang="zh-CN" altLang="en-US" dirty="0">
                <a:solidFill>
                  <a:schemeClr val="bg1"/>
                </a:solidFill>
                <a:cs typeface="+mn-ea"/>
                <a:sym typeface="微软雅黑" panose="020B0503020204020204" pitchFamily="34" charset="-122"/>
              </a:rPr>
              <a:t>计划周密合理</a:t>
            </a:r>
          </a:p>
        </p:txBody>
      </p:sp>
      <p:sp>
        <p:nvSpPr>
          <p:cNvPr id="18" name="TextBox 12"/>
          <p:cNvSpPr txBox="1"/>
          <p:nvPr/>
        </p:nvSpPr>
        <p:spPr>
          <a:xfrm>
            <a:off x="5224041" y="3753968"/>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r>
              <a:rPr lang="zh-CN" altLang="en-US" dirty="0">
                <a:solidFill>
                  <a:schemeClr val="bg1"/>
                </a:solidFill>
                <a:cs typeface="+mn-ea"/>
                <a:sym typeface="微软雅黑" panose="020B0503020204020204" pitchFamily="34" charset="-122"/>
              </a:rPr>
              <a:t>行动快捷有效</a:t>
            </a:r>
          </a:p>
        </p:txBody>
      </p:sp>
      <p:sp>
        <p:nvSpPr>
          <p:cNvPr id="19" name="TextBox 13"/>
          <p:cNvSpPr txBox="1"/>
          <p:nvPr/>
        </p:nvSpPr>
        <p:spPr>
          <a:xfrm>
            <a:off x="4915565" y="4546056"/>
            <a:ext cx="1723550" cy="307777"/>
          </a:xfrm>
          <a:prstGeom prst="rect">
            <a:avLst/>
          </a:prstGeom>
          <a:noFill/>
        </p:spPr>
        <p:txBody>
          <a:bodyPr wrap="square" lIns="0" tIns="0" rIns="0" bIns="0" rtlCol="0">
            <a:spAutoFit/>
          </a:bodyPr>
          <a:lstStyle>
            <a:defPPr>
              <a:defRPr lang="zh-CN"/>
            </a:defPPr>
            <a:lvl1pPr algn="ctr">
              <a:defRPr sz="2000" b="1">
                <a:solidFill>
                  <a:schemeClr val="tx2"/>
                </a:solidFill>
                <a:latin typeface="微软雅黑" pitchFamily="34" charset="-122"/>
                <a:ea typeface="微软雅黑" pitchFamily="34" charset="-122"/>
              </a:defRPr>
            </a:lvl1pPr>
          </a:lstStyle>
          <a:p>
            <a:r>
              <a:rPr lang="zh-CN" altLang="en-US" dirty="0">
                <a:solidFill>
                  <a:schemeClr val="bg1"/>
                </a:solidFill>
                <a:cs typeface="+mn-ea"/>
                <a:sym typeface="微软雅黑" panose="020B0503020204020204" pitchFamily="34" charset="-122"/>
              </a:rPr>
              <a:t>服务全面妥当</a:t>
            </a:r>
          </a:p>
        </p:txBody>
      </p:sp>
      <p:sp>
        <p:nvSpPr>
          <p:cNvPr id="20" name="TextBox 14"/>
          <p:cNvSpPr txBox="1"/>
          <p:nvPr/>
        </p:nvSpPr>
        <p:spPr>
          <a:xfrm>
            <a:off x="2107253" y="2769520"/>
            <a:ext cx="2088231"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000" dirty="0">
                <a:solidFill>
                  <a:schemeClr val="tx1">
                    <a:lumMod val="75000"/>
                    <a:lumOff val="25000"/>
                  </a:schemeClr>
                </a:solidFill>
              </a:rPr>
              <a:t>点击输入简要文字内容，文字内容需概括精炼，不用多余的文字修饰，言简意赅的说明该项内容。</a:t>
            </a:r>
            <a:endParaRPr lang="en-US" altLang="zh-CN" sz="1000" dirty="0">
              <a:solidFill>
                <a:schemeClr val="tx1">
                  <a:lumMod val="75000"/>
                  <a:lumOff val="25000"/>
                </a:schemeClr>
              </a:solidFill>
            </a:endParaRPr>
          </a:p>
        </p:txBody>
      </p:sp>
      <p:sp>
        <p:nvSpPr>
          <p:cNvPr id="21" name="TextBox 15"/>
          <p:cNvSpPr txBox="1"/>
          <p:nvPr/>
        </p:nvSpPr>
        <p:spPr>
          <a:xfrm>
            <a:off x="7651869" y="3617279"/>
            <a:ext cx="2088231" cy="692497"/>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000" dirty="0">
                <a:solidFill>
                  <a:schemeClr val="tx1">
                    <a:lumMod val="75000"/>
                    <a:lumOff val="25000"/>
                  </a:schemeClr>
                </a:solidFill>
              </a:rPr>
              <a:t>点击输入简要文字内容，文字内容需概括精炼，不用多余的文字修饰，言简意赅的说明该项内容。</a:t>
            </a:r>
            <a:endParaRPr lang="en-US" altLang="zh-CN" sz="1000" dirty="0">
              <a:solidFill>
                <a:schemeClr val="tx1">
                  <a:lumMod val="75000"/>
                  <a:lumOff val="25000"/>
                </a:schemeClr>
              </a:solidFill>
            </a:endParaRPr>
          </a:p>
        </p:txBody>
      </p:sp>
      <p:sp>
        <p:nvSpPr>
          <p:cNvPr id="22" name="TextBox 16"/>
          <p:cNvSpPr txBox="1"/>
          <p:nvPr/>
        </p:nvSpPr>
        <p:spPr>
          <a:xfrm>
            <a:off x="2107253" y="4409368"/>
            <a:ext cx="2088231" cy="434478"/>
          </a:xfrm>
          <a:prstGeom prst="rect">
            <a:avLst/>
          </a:prstGeom>
          <a:noFill/>
        </p:spPr>
        <p:txBody>
          <a:bodyPr wrap="square" lIns="0" tIns="0" rIns="0" bIns="0" rtlCol="0">
            <a:spAutoFit/>
          </a:bodyPr>
          <a:lstStyle>
            <a:defPPr>
              <a:defRPr lang="zh-CN"/>
            </a:defPPr>
            <a:lvl1pPr algn="just">
              <a:defRPr sz="900">
                <a:solidFill>
                  <a:schemeClr val="tx1">
                    <a:lumMod val="65000"/>
                    <a:lumOff val="35000"/>
                  </a:schemeClr>
                </a:solidFill>
                <a:latin typeface="微软雅黑" pitchFamily="34" charset="-122"/>
                <a:ea typeface="微软雅黑" pitchFamily="34" charset="-122"/>
              </a:defRPr>
            </a:lvl1pPr>
          </a:lstStyle>
          <a:p>
            <a:pPr>
              <a:lnSpc>
                <a:spcPct val="150000"/>
              </a:lnSpc>
            </a:pPr>
            <a:r>
              <a:rPr lang="zh-CN" altLang="en-US" sz="1000" dirty="0" smtClean="0">
                <a:solidFill>
                  <a:schemeClr val="tx1">
                    <a:lumMod val="75000"/>
                    <a:lumOff val="25000"/>
                  </a:schemeClr>
                </a:solidFill>
              </a:rPr>
              <a:t>亮亮图文旗舰店</a:t>
            </a:r>
            <a:r>
              <a:rPr lang="en-US" altLang="zh-CN" sz="1000" dirty="0" smtClean="0">
                <a:solidFill>
                  <a:schemeClr val="tx1">
                    <a:lumMod val="75000"/>
                    <a:lumOff val="25000"/>
                  </a:schemeClr>
                </a:solidFill>
              </a:rPr>
              <a:t>https://liangliangtuwen.tmall.com</a:t>
            </a:r>
            <a:endParaRPr lang="en-US" altLang="zh-CN" sz="1000" dirty="0">
              <a:solidFill>
                <a:schemeClr val="tx1">
                  <a:lumMod val="75000"/>
                  <a:lumOff val="25000"/>
                </a:schemeClr>
              </a:solidFill>
            </a:endParaRPr>
          </a:p>
        </p:txBody>
      </p:sp>
    </p:spTree>
    <p:extLst>
      <p:ext uri="{BB962C8B-B14F-4D97-AF65-F5344CB8AC3E}">
        <p14:creationId xmlns:p14="http://schemas.microsoft.com/office/powerpoint/2010/main" xmlns="" val="2944466935"/>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right)">
                                      <p:cBhvr>
                                        <p:cTn id="51" dur="500"/>
                                        <p:tgtEl>
                                          <p:spTgt spid="20"/>
                                        </p:tgtEl>
                                      </p:cBhvr>
                                    </p:animEffect>
                                  </p:childTnLst>
                                </p:cTn>
                              </p:par>
                            </p:childTnLst>
                          </p:cTn>
                        </p:par>
                        <p:par>
                          <p:cTn id="52" fill="hold">
                            <p:stCondLst>
                              <p:cond delay="2500"/>
                            </p:stCondLst>
                            <p:childTnLst>
                              <p:par>
                                <p:cTn id="53" presetID="2" presetClass="entr" presetSubtype="8"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1+#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16" presetClass="entr" presetSubtype="21"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par>
                          <p:cTn id="65" fill="hold">
                            <p:stCondLst>
                              <p:cond delay="3500"/>
                            </p:stCondLst>
                            <p:childTnLst>
                              <p:par>
                                <p:cTn id="66" presetID="53" presetClass="entr" presetSubtype="16"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par>
                          <p:cTn id="71" fill="hold">
                            <p:stCondLst>
                              <p:cond delay="4000"/>
                            </p:stCondLst>
                            <p:childTnLst>
                              <p:par>
                                <p:cTn id="72" presetID="53" presetClass="entr" presetSubtype="16"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childTnLst>
                          </p:cTn>
                        </p:par>
                        <p:par>
                          <p:cTn id="77" fill="hold">
                            <p:stCondLst>
                              <p:cond delay="4500"/>
                            </p:stCondLst>
                            <p:childTnLst>
                              <p:par>
                                <p:cTn id="78" presetID="2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500"/>
                                        <p:tgtEl>
                                          <p:spTgt spid="21"/>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right)">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自身能力的提升</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4424" y="1135738"/>
            <a:ext cx="3048000" cy="4576469"/>
          </a:xfrm>
          <a:prstGeom prst="rect">
            <a:avLst/>
          </a:prstGeom>
          <a:ln>
            <a:noFill/>
          </a:ln>
          <a:effectLst>
            <a:outerShdw blurRad="292100" dist="139700" dir="2700000" algn="tl" rotWithShape="0">
              <a:srgbClr val="333333">
                <a:alpha val="65000"/>
              </a:srgbClr>
            </a:outerShdw>
          </a:effectLst>
        </p:spPr>
      </p:pic>
      <p:sp>
        <p:nvSpPr>
          <p:cNvPr id="35" name="矩形 34"/>
          <p:cNvSpPr/>
          <p:nvPr/>
        </p:nvSpPr>
        <p:spPr>
          <a:xfrm>
            <a:off x="314424" y="4395196"/>
            <a:ext cx="3048000" cy="512956"/>
          </a:xfrm>
          <a:prstGeom prst="rect">
            <a:avLst/>
          </a:prstGeom>
          <a:solidFill>
            <a:srgbClr val="B6302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978817" y="4467008"/>
            <a:ext cx="1694986" cy="369332"/>
          </a:xfrm>
          <a:prstGeom prst="rect">
            <a:avLst/>
          </a:prstGeom>
          <a:no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姓名：高富帅</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7" name="矩形 36"/>
          <p:cNvSpPr/>
          <p:nvPr/>
        </p:nvSpPr>
        <p:spPr>
          <a:xfrm>
            <a:off x="3838001" y="1135738"/>
            <a:ext cx="2400300" cy="1977812"/>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6413561" y="1135738"/>
            <a:ext cx="2400300" cy="1977812"/>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4160282" y="1297072"/>
            <a:ext cx="1767840" cy="1987698"/>
            <a:chOff x="4094181" y="1825882"/>
            <a:chExt cx="1767840" cy="1987698"/>
          </a:xfrm>
        </p:grpSpPr>
        <p:sp>
          <p:nvSpPr>
            <p:cNvPr id="40" name="文本框 39"/>
            <p:cNvSpPr txBox="1"/>
            <p:nvPr/>
          </p:nvSpPr>
          <p:spPr>
            <a:xfrm>
              <a:off x="4231341" y="1825882"/>
              <a:ext cx="1280160" cy="400110"/>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管理提升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4094181" y="2336252"/>
              <a:ext cx="1767840" cy="1477328"/>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6697742" y="1217292"/>
            <a:ext cx="1767840" cy="1987698"/>
            <a:chOff x="4094181" y="1825882"/>
            <a:chExt cx="1767840" cy="1987698"/>
          </a:xfrm>
        </p:grpSpPr>
        <p:sp>
          <p:nvSpPr>
            <p:cNvPr id="43" name="文本框 42"/>
            <p:cNvSpPr txBox="1"/>
            <p:nvPr/>
          </p:nvSpPr>
          <p:spPr>
            <a:xfrm>
              <a:off x="4231341" y="1825882"/>
              <a:ext cx="1280160" cy="400110"/>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销售提升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4094181" y="2336252"/>
              <a:ext cx="1767840" cy="1477328"/>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45" name="矩形 44"/>
          <p:cNvSpPr/>
          <p:nvPr/>
        </p:nvSpPr>
        <p:spPr>
          <a:xfrm>
            <a:off x="3838001" y="3614031"/>
            <a:ext cx="4975860" cy="20878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5577602" y="3921270"/>
            <a:ext cx="3236259" cy="369332"/>
            <a:chOff x="5511501" y="4450080"/>
            <a:chExt cx="3236259" cy="369332"/>
          </a:xfrm>
        </p:grpSpPr>
        <p:sp>
          <p:nvSpPr>
            <p:cNvPr id="47" name="矩形 46"/>
            <p:cNvSpPr/>
            <p:nvPr/>
          </p:nvSpPr>
          <p:spPr>
            <a:xfrm>
              <a:off x="5511501" y="4450080"/>
              <a:ext cx="3236259"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5511501" y="4450080"/>
              <a:ext cx="835959"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rPr>
                <a:t>市场</a:t>
              </a:r>
            </a:p>
          </p:txBody>
        </p:sp>
      </p:grpSp>
      <p:grpSp>
        <p:nvGrpSpPr>
          <p:cNvPr id="49" name="组合 48"/>
          <p:cNvGrpSpPr/>
          <p:nvPr/>
        </p:nvGrpSpPr>
        <p:grpSpPr>
          <a:xfrm>
            <a:off x="5217222" y="4516300"/>
            <a:ext cx="3596640" cy="369332"/>
            <a:chOff x="5151121" y="5045110"/>
            <a:chExt cx="3596640" cy="369332"/>
          </a:xfrm>
        </p:grpSpPr>
        <p:sp>
          <p:nvSpPr>
            <p:cNvPr id="50" name="矩形 49"/>
            <p:cNvSpPr/>
            <p:nvPr/>
          </p:nvSpPr>
          <p:spPr>
            <a:xfrm>
              <a:off x="5151121" y="5045110"/>
              <a:ext cx="359664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153360" y="5045110"/>
              <a:ext cx="835959" cy="369332"/>
            </a:xfrm>
            <a:prstGeom prst="rect">
              <a:avLst/>
            </a:prstGeom>
            <a:noFill/>
          </p:spPr>
          <p:txBody>
            <a:bodyPr wrap="square" rtlCol="0">
              <a:spAutoFit/>
            </a:bodyPr>
            <a:lstStyle/>
            <a:p>
              <a:r>
                <a:rPr lang="zh-CN" altLang="en-US" b="1" dirty="0" smtClean="0">
                  <a:solidFill>
                    <a:schemeClr val="bg2">
                      <a:lumMod val="25000"/>
                    </a:schemeClr>
                  </a:solidFill>
                  <a:latin typeface="微软雅黑" panose="020B0503020204020204" pitchFamily="34" charset="-122"/>
                  <a:ea typeface="微软雅黑" panose="020B0503020204020204" pitchFamily="34" charset="-122"/>
                </a:rPr>
                <a:t>销售</a:t>
              </a:r>
              <a:endParaRPr lang="zh-CN" altLang="en-US" b="1" dirty="0">
                <a:solidFill>
                  <a:schemeClr val="bg2">
                    <a:lumMod val="25000"/>
                  </a:schemeClr>
                </a:solidFill>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5998943" y="5159730"/>
            <a:ext cx="2814918" cy="369332"/>
            <a:chOff x="5932842" y="5688540"/>
            <a:chExt cx="2814918" cy="369332"/>
          </a:xfrm>
        </p:grpSpPr>
        <p:sp>
          <p:nvSpPr>
            <p:cNvPr id="53" name="矩形 52"/>
            <p:cNvSpPr/>
            <p:nvPr/>
          </p:nvSpPr>
          <p:spPr>
            <a:xfrm>
              <a:off x="5989319" y="5702218"/>
              <a:ext cx="2758441" cy="287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5932842" y="5688540"/>
              <a:ext cx="835959" cy="369332"/>
            </a:xfrm>
            <a:prstGeom prst="rect">
              <a:avLst/>
            </a:prstGeom>
            <a:noFill/>
          </p:spPr>
          <p:txBody>
            <a:bodyPr wrap="square" rtlCol="0">
              <a:spAutoFit/>
            </a:bodyPr>
            <a:lstStyle/>
            <a:p>
              <a:r>
                <a:rPr lang="zh-CN" altLang="en-US" b="1" dirty="0">
                  <a:solidFill>
                    <a:schemeClr val="bg2">
                      <a:lumMod val="25000"/>
                    </a:schemeClr>
                  </a:solidFill>
                  <a:latin typeface="微软雅黑" panose="020B0503020204020204" pitchFamily="34" charset="-122"/>
                  <a:ea typeface="微软雅黑" panose="020B0503020204020204" pitchFamily="34" charset="-122"/>
                </a:rPr>
                <a:t>管理</a:t>
              </a:r>
            </a:p>
          </p:txBody>
        </p:sp>
      </p:grpSp>
      <p:sp>
        <p:nvSpPr>
          <p:cNvPr id="55" name="文本框 54"/>
          <p:cNvSpPr txBox="1"/>
          <p:nvPr/>
        </p:nvSpPr>
        <p:spPr>
          <a:xfrm>
            <a:off x="4897870" y="3921270"/>
            <a:ext cx="835959" cy="369332"/>
          </a:xfrm>
          <a:prstGeom prst="rect">
            <a:avLst/>
          </a:prstGeom>
          <a:noFill/>
        </p:spPr>
        <p:txBody>
          <a:bodyPr wrap="squar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75%</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4594670" y="4516372"/>
            <a:ext cx="835959" cy="369332"/>
          </a:xfrm>
          <a:prstGeom prst="rect">
            <a:avLst/>
          </a:prstGeom>
          <a:noFill/>
        </p:spPr>
        <p:txBody>
          <a:bodyPr wrap="squar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90%</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7" name="文本框 56"/>
          <p:cNvSpPr txBox="1"/>
          <p:nvPr/>
        </p:nvSpPr>
        <p:spPr>
          <a:xfrm>
            <a:off x="5434948" y="5132293"/>
            <a:ext cx="835959" cy="369332"/>
          </a:xfrm>
          <a:prstGeom prst="rect">
            <a:avLst/>
          </a:prstGeom>
          <a:noFill/>
        </p:spPr>
        <p:txBody>
          <a:bodyPr wrap="squar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60%</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8" name="圆角矩形 57"/>
          <p:cNvSpPr/>
          <p:nvPr/>
        </p:nvSpPr>
        <p:spPr>
          <a:xfrm>
            <a:off x="9098042" y="1125082"/>
            <a:ext cx="2930400" cy="45756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p:cNvGrpSpPr/>
          <p:nvPr/>
        </p:nvGrpSpPr>
        <p:grpSpPr>
          <a:xfrm>
            <a:off x="9583481" y="1816528"/>
            <a:ext cx="1863681" cy="4203689"/>
            <a:chOff x="3998340" y="1825882"/>
            <a:chExt cx="1863681" cy="4203689"/>
          </a:xfrm>
        </p:grpSpPr>
        <p:sp>
          <p:nvSpPr>
            <p:cNvPr id="60" name="文本框 59"/>
            <p:cNvSpPr txBox="1"/>
            <p:nvPr/>
          </p:nvSpPr>
          <p:spPr>
            <a:xfrm>
              <a:off x="3998340" y="1825882"/>
              <a:ext cx="1819020" cy="400110"/>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市场运营提升</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4094181" y="2336252"/>
              <a:ext cx="1767840" cy="3693319"/>
            </a:xfrm>
            <a:prstGeom prst="rect">
              <a:avLst/>
            </a:prstGeom>
            <a:noFill/>
          </p:spPr>
          <p:txBody>
            <a:bodyPr wrap="square" rtlCol="0">
              <a:spAutoFit/>
            </a:bodyPr>
            <a:lstStyle/>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p>
            <a:p>
              <a:r>
                <a:rPr lang="zh-CN" altLang="en-US" dirty="0" smtClean="0">
                  <a:solidFill>
                    <a:schemeClr val="bg1"/>
                  </a:solidFill>
                  <a:latin typeface="微软雅黑" panose="020B0503020204020204" pitchFamily="34" charset="-122"/>
                  <a:ea typeface="微软雅黑" panose="020B0503020204020204" pitchFamily="34" charset="-122"/>
                </a:rPr>
                <a:t>单击添加文本单击添加文本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r>
                <a:rPr lang="zh-CN" altLang="en-US" dirty="0" smtClean="0">
                  <a:solidFill>
                    <a:schemeClr val="bg1"/>
                  </a:solidFill>
                  <a:latin typeface="微软雅黑" panose="020B0503020204020204" pitchFamily="34" charset="-122"/>
                  <a:ea typeface="微软雅黑" panose="020B0503020204020204" pitchFamily="34" charset="-122"/>
                </a:rPr>
                <a:t>单击添加文本</a:t>
              </a:r>
              <a:endParaRPr lang="en-US" altLang="zh-CN" dirty="0" smtClean="0">
                <a:solidFill>
                  <a:schemeClr val="bg1"/>
                </a:solidFill>
                <a:latin typeface="微软雅黑" panose="020B0503020204020204" pitchFamily="34" charset="-122"/>
                <a:ea typeface="微软雅黑" panose="020B0503020204020204" pitchFamily="34" charset="-122"/>
              </a:endParaRPr>
            </a:p>
            <a:p>
              <a:endParaRPr lang="en-US" altLang="zh-CN" dirty="0" smtClean="0">
                <a:solidFill>
                  <a:schemeClr val="bg1"/>
                </a:solidFill>
                <a:latin typeface="微软雅黑" panose="020B0503020204020204" pitchFamily="34" charset="-122"/>
                <a:ea typeface="微软雅黑" panose="020B0503020204020204" pitchFamily="34" charset="-122"/>
              </a:endParaRPr>
            </a:p>
            <a:p>
              <a:endParaRPr lang="zh-CN" altLang="en-US"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179296436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00"/>
                            </p:stCondLst>
                            <p:childTnLst>
                              <p:par>
                                <p:cTn id="20" presetID="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1000" fill="hold"/>
                                        <p:tgtEl>
                                          <p:spTgt spid="34"/>
                                        </p:tgtEl>
                                        <p:attrNameLst>
                                          <p:attrName>ppt_x</p:attrName>
                                        </p:attrNameLst>
                                      </p:cBhvr>
                                      <p:tavLst>
                                        <p:tav tm="0">
                                          <p:val>
                                            <p:strVal val="0-#ppt_w/2"/>
                                          </p:val>
                                        </p:tav>
                                        <p:tav tm="100000">
                                          <p:val>
                                            <p:strVal val="#ppt_x"/>
                                          </p:val>
                                        </p:tav>
                                      </p:tavLst>
                                    </p:anim>
                                    <p:anim calcmode="lin" valueType="num">
                                      <p:cBhvr additive="base">
                                        <p:cTn id="23" dur="10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800"/>
                            </p:stCondLst>
                            <p:childTnLst>
                              <p:par>
                                <p:cTn id="25" presetID="16" presetClass="entr" presetSubtype="21"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par>
                          <p:cTn id="28" fill="hold">
                            <p:stCondLst>
                              <p:cond delay="3300"/>
                            </p:stCondLst>
                            <p:childTnLst>
                              <p:par>
                                <p:cTn id="29" presetID="42"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childTnLst>
                          </p:cTn>
                        </p:par>
                        <p:par>
                          <p:cTn id="34" fill="hold">
                            <p:stCondLst>
                              <p:cond delay="4300"/>
                            </p:stCondLst>
                            <p:childTnLst>
                              <p:par>
                                <p:cTn id="35" presetID="1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p:tgtEl>
                                          <p:spTgt spid="37"/>
                                        </p:tgtEl>
                                        <p:attrNameLst>
                                          <p:attrName>ppt_x</p:attrName>
                                        </p:attrNameLst>
                                      </p:cBhvr>
                                      <p:tavLst>
                                        <p:tav tm="0">
                                          <p:val>
                                            <p:strVal val="#ppt_x-#ppt_w*1.125000"/>
                                          </p:val>
                                        </p:tav>
                                        <p:tav tm="100000">
                                          <p:val>
                                            <p:strVal val="#ppt_x"/>
                                          </p:val>
                                        </p:tav>
                                      </p:tavLst>
                                    </p:anim>
                                    <p:animEffect transition="in" filter="wipe(right)">
                                      <p:cBhvr>
                                        <p:cTn id="38" dur="500"/>
                                        <p:tgtEl>
                                          <p:spTgt spid="37"/>
                                        </p:tgtEl>
                                      </p:cBhvr>
                                    </p:animEffect>
                                  </p:childTnLst>
                                </p:cTn>
                              </p:par>
                            </p:childTnLst>
                          </p:cTn>
                        </p:par>
                        <p:par>
                          <p:cTn id="39" fill="hold">
                            <p:stCondLst>
                              <p:cond delay="4800"/>
                            </p:stCondLst>
                            <p:childTnLst>
                              <p:par>
                                <p:cTn id="40" presetID="10" presetClass="entr" presetSubtype="0"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par>
                          <p:cTn id="43" fill="hold">
                            <p:stCondLst>
                              <p:cond delay="5300"/>
                            </p:stCondLst>
                            <p:childTnLst>
                              <p:par>
                                <p:cTn id="44" presetID="12" presetClass="entr" presetSubtype="2"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p:tgtEl>
                                          <p:spTgt spid="38"/>
                                        </p:tgtEl>
                                        <p:attrNameLst>
                                          <p:attrName>ppt_x</p:attrName>
                                        </p:attrNameLst>
                                      </p:cBhvr>
                                      <p:tavLst>
                                        <p:tav tm="0">
                                          <p:val>
                                            <p:strVal val="#ppt_x+#ppt_w*1.125000"/>
                                          </p:val>
                                        </p:tav>
                                        <p:tav tm="100000">
                                          <p:val>
                                            <p:strVal val="#ppt_x"/>
                                          </p:val>
                                        </p:tav>
                                      </p:tavLst>
                                    </p:anim>
                                    <p:animEffect transition="in" filter="wipe(left)">
                                      <p:cBhvr>
                                        <p:cTn id="47" dur="500"/>
                                        <p:tgtEl>
                                          <p:spTgt spid="38"/>
                                        </p:tgtEl>
                                      </p:cBhvr>
                                    </p:animEffect>
                                  </p:childTnLst>
                                </p:cTn>
                              </p:par>
                            </p:childTnLst>
                          </p:cTn>
                        </p:par>
                        <p:par>
                          <p:cTn id="48" fill="hold">
                            <p:stCondLst>
                              <p:cond delay="5800"/>
                            </p:stCondLst>
                            <p:childTnLst>
                              <p:par>
                                <p:cTn id="49" presetID="10" presetClass="entr" presetSubtype="0"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childTnLst>
                          </p:cTn>
                        </p:par>
                        <p:par>
                          <p:cTn id="52" fill="hold">
                            <p:stCondLst>
                              <p:cond delay="6300"/>
                            </p:stCondLst>
                            <p:childTnLst>
                              <p:par>
                                <p:cTn id="53" presetID="12" presetClass="entr" presetSubtype="4" fill="hold" grpId="0" nodeType="after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ppt_y</p:attrName>
                                        </p:attrNameLst>
                                      </p:cBhvr>
                                      <p:tavLst>
                                        <p:tav tm="0">
                                          <p:val>
                                            <p:strVal val="#ppt_y+#ppt_h*1.125000"/>
                                          </p:val>
                                        </p:tav>
                                        <p:tav tm="100000">
                                          <p:val>
                                            <p:strVal val="#ppt_y"/>
                                          </p:val>
                                        </p:tav>
                                      </p:tavLst>
                                    </p:anim>
                                    <p:animEffect transition="in" filter="wipe(up)">
                                      <p:cBhvr>
                                        <p:cTn id="56" dur="500"/>
                                        <p:tgtEl>
                                          <p:spTgt spid="45"/>
                                        </p:tgtEl>
                                      </p:cBhvr>
                                    </p:animEffect>
                                  </p:childTnLst>
                                </p:cTn>
                              </p:par>
                            </p:childTnLst>
                          </p:cTn>
                        </p:par>
                        <p:par>
                          <p:cTn id="57" fill="hold">
                            <p:stCondLst>
                              <p:cond delay="6800"/>
                            </p:stCondLst>
                            <p:childTnLst>
                              <p:par>
                                <p:cTn id="58" presetID="22" presetClass="entr" presetSubtype="2" fill="hold" nodeType="after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wipe(right)">
                                      <p:cBhvr>
                                        <p:cTn id="60" dur="500"/>
                                        <p:tgtEl>
                                          <p:spTgt spid="46"/>
                                        </p:tgtEl>
                                      </p:cBhvr>
                                    </p:animEffect>
                                  </p:childTnLst>
                                </p:cTn>
                              </p:par>
                            </p:childTnLst>
                          </p:cTn>
                        </p:par>
                        <p:par>
                          <p:cTn id="61" fill="hold">
                            <p:stCondLst>
                              <p:cond delay="7300"/>
                            </p:stCondLst>
                            <p:childTnLst>
                              <p:par>
                                <p:cTn id="62" presetID="2" presetClass="entr" presetSubtype="8"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 calcmode="lin" valueType="num">
                                      <p:cBhvr additive="base">
                                        <p:cTn id="64" dur="500" fill="hold"/>
                                        <p:tgtEl>
                                          <p:spTgt spid="55"/>
                                        </p:tgtEl>
                                        <p:attrNameLst>
                                          <p:attrName>ppt_x</p:attrName>
                                        </p:attrNameLst>
                                      </p:cBhvr>
                                      <p:tavLst>
                                        <p:tav tm="0">
                                          <p:val>
                                            <p:strVal val="0-#ppt_w/2"/>
                                          </p:val>
                                        </p:tav>
                                        <p:tav tm="100000">
                                          <p:val>
                                            <p:strVal val="#ppt_x"/>
                                          </p:val>
                                        </p:tav>
                                      </p:tavLst>
                                    </p:anim>
                                    <p:anim calcmode="lin" valueType="num">
                                      <p:cBhvr additive="base">
                                        <p:cTn id="65" dur="500" fill="hold"/>
                                        <p:tgtEl>
                                          <p:spTgt spid="55"/>
                                        </p:tgtEl>
                                        <p:attrNameLst>
                                          <p:attrName>ppt_y</p:attrName>
                                        </p:attrNameLst>
                                      </p:cBhvr>
                                      <p:tavLst>
                                        <p:tav tm="0">
                                          <p:val>
                                            <p:strVal val="#ppt_y"/>
                                          </p:val>
                                        </p:tav>
                                        <p:tav tm="100000">
                                          <p:val>
                                            <p:strVal val="#ppt_y"/>
                                          </p:val>
                                        </p:tav>
                                      </p:tavLst>
                                    </p:anim>
                                  </p:childTnLst>
                                </p:cTn>
                              </p:par>
                            </p:childTnLst>
                          </p:cTn>
                        </p:par>
                        <p:par>
                          <p:cTn id="66" fill="hold">
                            <p:stCondLst>
                              <p:cond delay="7800"/>
                            </p:stCondLst>
                            <p:childTnLst>
                              <p:par>
                                <p:cTn id="67" presetID="22" presetClass="entr" presetSubtype="2"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right)">
                                      <p:cBhvr>
                                        <p:cTn id="69" dur="500"/>
                                        <p:tgtEl>
                                          <p:spTgt spid="49"/>
                                        </p:tgtEl>
                                      </p:cBhvr>
                                    </p:animEffect>
                                  </p:childTnLst>
                                </p:cTn>
                              </p:par>
                            </p:childTnLst>
                          </p:cTn>
                        </p:par>
                        <p:par>
                          <p:cTn id="70" fill="hold">
                            <p:stCondLst>
                              <p:cond delay="8300"/>
                            </p:stCondLst>
                            <p:childTnLst>
                              <p:par>
                                <p:cTn id="71" presetID="2" presetClass="entr" presetSubtype="8"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500" fill="hold"/>
                                        <p:tgtEl>
                                          <p:spTgt spid="56"/>
                                        </p:tgtEl>
                                        <p:attrNameLst>
                                          <p:attrName>ppt_x</p:attrName>
                                        </p:attrNameLst>
                                      </p:cBhvr>
                                      <p:tavLst>
                                        <p:tav tm="0">
                                          <p:val>
                                            <p:strVal val="0-#ppt_w/2"/>
                                          </p:val>
                                        </p:tav>
                                        <p:tav tm="100000">
                                          <p:val>
                                            <p:strVal val="#ppt_x"/>
                                          </p:val>
                                        </p:tav>
                                      </p:tavLst>
                                    </p:anim>
                                    <p:anim calcmode="lin" valueType="num">
                                      <p:cBhvr additive="base">
                                        <p:cTn id="74" dur="500" fill="hold"/>
                                        <p:tgtEl>
                                          <p:spTgt spid="56"/>
                                        </p:tgtEl>
                                        <p:attrNameLst>
                                          <p:attrName>ppt_y</p:attrName>
                                        </p:attrNameLst>
                                      </p:cBhvr>
                                      <p:tavLst>
                                        <p:tav tm="0">
                                          <p:val>
                                            <p:strVal val="#ppt_y"/>
                                          </p:val>
                                        </p:tav>
                                        <p:tav tm="100000">
                                          <p:val>
                                            <p:strVal val="#ppt_y"/>
                                          </p:val>
                                        </p:tav>
                                      </p:tavLst>
                                    </p:anim>
                                  </p:childTnLst>
                                </p:cTn>
                              </p:par>
                            </p:childTnLst>
                          </p:cTn>
                        </p:par>
                        <p:par>
                          <p:cTn id="75" fill="hold">
                            <p:stCondLst>
                              <p:cond delay="8800"/>
                            </p:stCondLst>
                            <p:childTnLst>
                              <p:par>
                                <p:cTn id="76" presetID="22" presetClass="entr" presetSubtype="2" fill="hold"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wipe(right)">
                                      <p:cBhvr>
                                        <p:cTn id="78" dur="500"/>
                                        <p:tgtEl>
                                          <p:spTgt spid="52"/>
                                        </p:tgtEl>
                                      </p:cBhvr>
                                    </p:animEffect>
                                  </p:childTnLst>
                                </p:cTn>
                              </p:par>
                            </p:childTnLst>
                          </p:cTn>
                        </p:par>
                        <p:par>
                          <p:cTn id="79" fill="hold">
                            <p:stCondLst>
                              <p:cond delay="9300"/>
                            </p:stCondLst>
                            <p:childTnLst>
                              <p:par>
                                <p:cTn id="80" presetID="2" presetClass="entr" presetSubtype="8" fill="hold" grpId="0"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additive="base">
                                        <p:cTn id="82" dur="500" fill="hold"/>
                                        <p:tgtEl>
                                          <p:spTgt spid="57"/>
                                        </p:tgtEl>
                                        <p:attrNameLst>
                                          <p:attrName>ppt_x</p:attrName>
                                        </p:attrNameLst>
                                      </p:cBhvr>
                                      <p:tavLst>
                                        <p:tav tm="0">
                                          <p:val>
                                            <p:strVal val="0-#ppt_w/2"/>
                                          </p:val>
                                        </p:tav>
                                        <p:tav tm="100000">
                                          <p:val>
                                            <p:strVal val="#ppt_x"/>
                                          </p:val>
                                        </p:tav>
                                      </p:tavLst>
                                    </p:anim>
                                    <p:anim calcmode="lin" valueType="num">
                                      <p:cBhvr additive="base">
                                        <p:cTn id="83" dur="500" fill="hold"/>
                                        <p:tgtEl>
                                          <p:spTgt spid="57"/>
                                        </p:tgtEl>
                                        <p:attrNameLst>
                                          <p:attrName>ppt_y</p:attrName>
                                        </p:attrNameLst>
                                      </p:cBhvr>
                                      <p:tavLst>
                                        <p:tav tm="0">
                                          <p:val>
                                            <p:strVal val="#ppt_y"/>
                                          </p:val>
                                        </p:tav>
                                        <p:tav tm="100000">
                                          <p:val>
                                            <p:strVal val="#ppt_y"/>
                                          </p:val>
                                        </p:tav>
                                      </p:tavLst>
                                    </p:anim>
                                  </p:childTnLst>
                                </p:cTn>
                              </p:par>
                            </p:childTnLst>
                          </p:cTn>
                        </p:par>
                        <p:par>
                          <p:cTn id="84" fill="hold">
                            <p:stCondLst>
                              <p:cond delay="9800"/>
                            </p:stCondLst>
                            <p:childTnLst>
                              <p:par>
                                <p:cTn id="85" presetID="12" presetClass="entr" presetSubtype="2" fill="hold" grpId="0" nodeType="after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p:tgtEl>
                                          <p:spTgt spid="58"/>
                                        </p:tgtEl>
                                        <p:attrNameLst>
                                          <p:attrName>ppt_x</p:attrName>
                                        </p:attrNameLst>
                                      </p:cBhvr>
                                      <p:tavLst>
                                        <p:tav tm="0">
                                          <p:val>
                                            <p:strVal val="#ppt_x+#ppt_w*1.125000"/>
                                          </p:val>
                                        </p:tav>
                                        <p:tav tm="100000">
                                          <p:val>
                                            <p:strVal val="#ppt_x"/>
                                          </p:val>
                                        </p:tav>
                                      </p:tavLst>
                                    </p:anim>
                                    <p:animEffect transition="in" filter="wipe(left)">
                                      <p:cBhvr>
                                        <p:cTn id="88" dur="500"/>
                                        <p:tgtEl>
                                          <p:spTgt spid="58"/>
                                        </p:tgtEl>
                                      </p:cBhvr>
                                    </p:animEffect>
                                  </p:childTnLst>
                                </p:cTn>
                              </p:par>
                            </p:childTnLst>
                          </p:cTn>
                        </p:par>
                        <p:par>
                          <p:cTn id="89" fill="hold">
                            <p:stCondLst>
                              <p:cond delay="10300"/>
                            </p:stCondLst>
                            <p:childTnLst>
                              <p:par>
                                <p:cTn id="90" presetID="10" presetClass="entr" presetSubtype="0" fill="hold" nodeType="after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35" grpId="0" animBg="1"/>
      <p:bldP spid="36" grpId="0"/>
      <p:bldP spid="37" grpId="0" animBg="1"/>
      <p:bldP spid="38" grpId="0" animBg="1"/>
      <p:bldP spid="45" grpId="0" animBg="1"/>
      <p:bldP spid="55" grpId="0"/>
      <p:bldP spid="56"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对市场的前瞻性</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等腰三角形 45"/>
          <p:cNvSpPr/>
          <p:nvPr/>
        </p:nvSpPr>
        <p:spPr>
          <a:xfrm>
            <a:off x="2524317" y="3665725"/>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
          <p:cNvSpPr txBox="1"/>
          <p:nvPr/>
        </p:nvSpPr>
        <p:spPr>
          <a:xfrm>
            <a:off x="2524318" y="4867669"/>
            <a:ext cx="6460218" cy="434478"/>
          </a:xfrm>
          <a:prstGeom prst="rect">
            <a:avLst/>
          </a:prstGeom>
          <a:noFill/>
        </p:spPr>
        <p:txBody>
          <a:bodyPr wrap="square" lIns="0" tIns="0" rIns="0" bIns="0" rtlCol="0">
            <a:spAutoFit/>
          </a:bodyPr>
          <a:lstStyle/>
          <a:p>
            <a:pPr algn="just">
              <a:lnSpc>
                <a:spcPct val="150000"/>
              </a:lnSpc>
            </a:pPr>
            <a:r>
              <a:rPr lang="zh-CN" altLang="en-US" sz="1000" dirty="0">
                <a:solidFill>
                  <a:schemeClr val="tx1">
                    <a:lumMod val="65000"/>
                    <a:lumOff val="35000"/>
                  </a:schemeClr>
                </a:solidFill>
                <a:latin typeface="微软雅黑" pitchFamily="34" charset="-122"/>
                <a:ea typeface="微软雅黑"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11" name="TextBox 10"/>
          <p:cNvSpPr txBox="1"/>
          <p:nvPr/>
        </p:nvSpPr>
        <p:spPr>
          <a:xfrm>
            <a:off x="2690765" y="3928419"/>
            <a:ext cx="1440160"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sp>
        <p:nvSpPr>
          <p:cNvPr id="12" name="TextBox 16"/>
          <p:cNvSpPr txBox="1"/>
          <p:nvPr/>
        </p:nvSpPr>
        <p:spPr>
          <a:xfrm>
            <a:off x="5071810" y="3971808"/>
            <a:ext cx="1323376"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sp>
        <p:nvSpPr>
          <p:cNvPr id="13" name="TextBox 22"/>
          <p:cNvSpPr txBox="1"/>
          <p:nvPr/>
        </p:nvSpPr>
        <p:spPr>
          <a:xfrm>
            <a:off x="7369524" y="3971808"/>
            <a:ext cx="1456961" cy="434478"/>
          </a:xfrm>
          <a:prstGeom prst="rect">
            <a:avLst/>
          </a:prstGeom>
          <a:noFill/>
        </p:spPr>
        <p:txBody>
          <a:bodyPr wrap="square" lIns="0" tIns="0" rIns="0" bIns="0" rtlCol="0">
            <a:spAutoFit/>
          </a:bodyPr>
          <a:lstStyle>
            <a:defPPr>
              <a:defRPr lang="zh-CN"/>
            </a:defPPr>
            <a:lvl1pPr algn="ctr">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a:t>
            </a:r>
            <a:endParaRPr lang="en-US" altLang="zh-CN" dirty="0"/>
          </a:p>
          <a:p>
            <a:r>
              <a:rPr lang="zh-CN" altLang="en-US" dirty="0"/>
              <a:t>文字内容需概括精炼</a:t>
            </a:r>
            <a:endParaRPr lang="en-US" altLang="zh-CN" dirty="0"/>
          </a:p>
        </p:txBody>
      </p:sp>
      <p:grpSp>
        <p:nvGrpSpPr>
          <p:cNvPr id="14" name="组合 13"/>
          <p:cNvGrpSpPr/>
          <p:nvPr/>
        </p:nvGrpSpPr>
        <p:grpSpPr>
          <a:xfrm>
            <a:off x="2546845" y="1749508"/>
            <a:ext cx="1728000" cy="1838115"/>
            <a:chOff x="1280133" y="1276560"/>
            <a:chExt cx="1728000" cy="1838115"/>
          </a:xfrm>
          <a:solidFill>
            <a:srgbClr val="DD0007"/>
          </a:solidFill>
        </p:grpSpPr>
        <p:sp>
          <p:nvSpPr>
            <p:cNvPr id="15" name="椭圆 14"/>
            <p:cNvSpPr/>
            <p:nvPr/>
          </p:nvSpPr>
          <p:spPr>
            <a:xfrm>
              <a:off x="1280133" y="1276560"/>
              <a:ext cx="1728000" cy="1728000"/>
            </a:xfrm>
            <a:prstGeom prst="ellips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30"/>
            <p:cNvSpPr txBox="1"/>
            <p:nvPr/>
          </p:nvSpPr>
          <p:spPr>
            <a:xfrm>
              <a:off x="1389110" y="1879769"/>
              <a:ext cx="1555101" cy="492443"/>
            </a:xfrm>
            <a:prstGeom prst="rect">
              <a:avLst/>
            </a:prstGeom>
            <a:noFill/>
            <a:ln>
              <a:noFill/>
            </a:ln>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t>对市场增长趋势的正确认识</a:t>
              </a:r>
              <a:endParaRPr lang="zh-CN" altLang="en-US" sz="3200" dirty="0"/>
            </a:p>
          </p:txBody>
        </p:sp>
        <p:sp>
          <p:nvSpPr>
            <p:cNvPr id="17" name="等腰三角形 16"/>
            <p:cNvSpPr/>
            <p:nvPr/>
          </p:nvSpPr>
          <p:spPr>
            <a:xfrm flipV="1">
              <a:off x="2034816" y="2975421"/>
              <a:ext cx="218634" cy="139254"/>
            </a:xfrm>
            <a:prstGeom prst="triangl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869498" y="1743229"/>
            <a:ext cx="1728000" cy="1844394"/>
            <a:chOff x="3616599" y="1270281"/>
            <a:chExt cx="1728000" cy="1844394"/>
          </a:xfrm>
          <a:solidFill>
            <a:schemeClr val="tx1">
              <a:lumMod val="75000"/>
              <a:lumOff val="25000"/>
            </a:schemeClr>
          </a:solidFill>
        </p:grpSpPr>
        <p:sp>
          <p:nvSpPr>
            <p:cNvPr id="19" name="椭圆 18"/>
            <p:cNvSpPr/>
            <p:nvPr/>
          </p:nvSpPr>
          <p:spPr>
            <a:xfrm>
              <a:off x="3616599" y="1270281"/>
              <a:ext cx="1728000" cy="1728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31"/>
            <p:cNvSpPr txBox="1"/>
            <p:nvPr/>
          </p:nvSpPr>
          <p:spPr>
            <a:xfrm>
              <a:off x="3818911" y="1876630"/>
              <a:ext cx="1323376" cy="492443"/>
            </a:xfrm>
            <a:prstGeom prst="rect">
              <a:avLst/>
            </a:prstGeom>
            <a:noFill/>
            <a:ln>
              <a:noFill/>
            </a:ln>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a:t>对</a:t>
              </a:r>
              <a:r>
                <a:rPr lang="zh-CN" altLang="en-US" sz="1600" dirty="0" smtClean="0"/>
                <a:t>时间节点的把我准确</a:t>
              </a:r>
              <a:endParaRPr lang="zh-CN" altLang="en-US" sz="3200" dirty="0"/>
            </a:p>
          </p:txBody>
        </p:sp>
        <p:sp>
          <p:nvSpPr>
            <p:cNvPr id="21" name="等腰三角形 20"/>
            <p:cNvSpPr/>
            <p:nvPr/>
          </p:nvSpPr>
          <p:spPr>
            <a:xfrm flipV="1">
              <a:off x="4379998" y="2975421"/>
              <a:ext cx="218634" cy="13925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7234004" y="1750184"/>
            <a:ext cx="1728000" cy="1837439"/>
            <a:chOff x="5990153" y="1277236"/>
            <a:chExt cx="1728000" cy="1837439"/>
          </a:xfrm>
          <a:solidFill>
            <a:schemeClr val="bg1">
              <a:lumMod val="50000"/>
            </a:schemeClr>
          </a:solidFill>
        </p:grpSpPr>
        <p:sp>
          <p:nvSpPr>
            <p:cNvPr id="23" name="椭圆 22"/>
            <p:cNvSpPr/>
            <p:nvPr/>
          </p:nvSpPr>
          <p:spPr>
            <a:xfrm>
              <a:off x="5990153" y="1277236"/>
              <a:ext cx="1728000" cy="172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32"/>
            <p:cNvSpPr txBox="1"/>
            <p:nvPr/>
          </p:nvSpPr>
          <p:spPr>
            <a:xfrm>
              <a:off x="6189054" y="1888059"/>
              <a:ext cx="1330199" cy="492443"/>
            </a:xfrm>
            <a:prstGeom prst="rect">
              <a:avLst/>
            </a:prstGeom>
            <a:grpFill/>
            <a:ln>
              <a:noFill/>
            </a:ln>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t>操作方式的正确</a:t>
              </a:r>
              <a:endParaRPr lang="zh-CN" altLang="en-US" sz="3200" dirty="0"/>
            </a:p>
          </p:txBody>
        </p:sp>
        <p:sp>
          <p:nvSpPr>
            <p:cNvPr id="25" name="等腰三角形 24"/>
            <p:cNvSpPr/>
            <p:nvPr/>
          </p:nvSpPr>
          <p:spPr>
            <a:xfrm flipV="1">
              <a:off x="6744504" y="2975421"/>
              <a:ext cx="218634" cy="13925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等腰三角形 45"/>
          <p:cNvSpPr/>
          <p:nvPr/>
        </p:nvSpPr>
        <p:spPr>
          <a:xfrm>
            <a:off x="4846970" y="3665725"/>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45"/>
          <p:cNvSpPr/>
          <p:nvPr/>
        </p:nvSpPr>
        <p:spPr>
          <a:xfrm>
            <a:off x="7211479" y="3687297"/>
            <a:ext cx="1773057" cy="959867"/>
          </a:xfrm>
          <a:custGeom>
            <a:avLst/>
            <a:gdLst/>
            <a:ahLst/>
            <a:cxnLst/>
            <a:rect l="l" t="t" r="r" b="b"/>
            <a:pathLst>
              <a:path w="1773057" h="959867">
                <a:moveTo>
                  <a:pt x="886528" y="0"/>
                </a:moveTo>
                <a:lnTo>
                  <a:pt x="953045" y="84733"/>
                </a:lnTo>
                <a:lnTo>
                  <a:pt x="1627198" y="84733"/>
                </a:lnTo>
                <a:cubicBezTo>
                  <a:pt x="1707754" y="84733"/>
                  <a:pt x="1773057" y="150036"/>
                  <a:pt x="1773057" y="230592"/>
                </a:cubicBezTo>
                <a:lnTo>
                  <a:pt x="1773057" y="814008"/>
                </a:lnTo>
                <a:cubicBezTo>
                  <a:pt x="1773057" y="894564"/>
                  <a:pt x="1707754" y="959867"/>
                  <a:pt x="1627198" y="959867"/>
                </a:cubicBezTo>
                <a:lnTo>
                  <a:pt x="145859" y="959867"/>
                </a:lnTo>
                <a:cubicBezTo>
                  <a:pt x="65303" y="959867"/>
                  <a:pt x="0" y="894564"/>
                  <a:pt x="0" y="814008"/>
                </a:cubicBezTo>
                <a:lnTo>
                  <a:pt x="0" y="230592"/>
                </a:lnTo>
                <a:cubicBezTo>
                  <a:pt x="0" y="150036"/>
                  <a:pt x="65303" y="84733"/>
                  <a:pt x="145859" y="84733"/>
                </a:cubicBezTo>
                <a:lnTo>
                  <a:pt x="820011" y="84733"/>
                </a:lnTo>
                <a:close/>
              </a:path>
            </a:pathLst>
          </a:cu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35802968"/>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47"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7"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anim calcmode="lin" valueType="num">
                                      <p:cBhvr>
                                        <p:cTn id="59" dur="1000" fill="hold"/>
                                        <p:tgtEl>
                                          <p:spTgt spid="27"/>
                                        </p:tgtEl>
                                        <p:attrNameLst>
                                          <p:attrName>ppt_x</p:attrName>
                                        </p:attrNameLst>
                                      </p:cBhvr>
                                      <p:tavLst>
                                        <p:tav tm="0">
                                          <p:val>
                                            <p:strVal val="#ppt_x"/>
                                          </p:val>
                                        </p:tav>
                                        <p:tav tm="100000">
                                          <p:val>
                                            <p:strVal val="#ppt_x"/>
                                          </p:val>
                                        </p:tav>
                                      </p:tavLst>
                                    </p:anim>
                                    <p:anim calcmode="lin" valueType="num">
                                      <p:cBhvr>
                                        <p:cTn id="60" dur="1000" fill="hold"/>
                                        <p:tgtEl>
                                          <p:spTgt spid="2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par>
                          <p:cTn id="66" fill="hold">
                            <p:stCondLst>
                              <p:cond delay="4000"/>
                            </p:stCondLst>
                            <p:childTnLst>
                              <p:par>
                                <p:cTn id="67" presetID="2" presetClass="entr" presetSubtype="2"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1+#ppt_w/2"/>
                                          </p:val>
                                        </p:tav>
                                        <p:tav tm="100000">
                                          <p:val>
                                            <p:strVal val="#ppt_x"/>
                                          </p:val>
                                        </p:tav>
                                      </p:tavLst>
                                    </p:anim>
                                    <p:anim calcmode="lin" valueType="num">
                                      <p:cBhvr additive="base">
                                        <p:cTn id="7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p:bldP spid="11" grpId="0"/>
      <p:bldP spid="12" grpId="0"/>
      <p:bldP spid="13" grpId="0"/>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19876" y="2184739"/>
            <a:ext cx="2184089" cy="2513337"/>
          </a:xfrm>
          <a:prstGeom prst="rect">
            <a:avLst/>
          </a:prstGeom>
        </p:spPr>
      </p:pic>
      <p:sp>
        <p:nvSpPr>
          <p:cNvPr id="29" name="矩形 28"/>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4077325" y="2184739"/>
            <a:ext cx="1903750" cy="829494"/>
            <a:chOff x="4077325" y="2184739"/>
            <a:chExt cx="1903750" cy="829494"/>
          </a:xfrm>
        </p:grpSpPr>
        <p:sp>
          <p:nvSpPr>
            <p:cNvPr id="31" name="矩形 30"/>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4077325" y="2307098"/>
              <a:ext cx="1903750"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第</a:t>
              </a:r>
              <a:r>
                <a:rPr lang="zh-CN" altLang="en-US" sz="3200" b="1" dirty="0">
                  <a:solidFill>
                    <a:schemeClr val="bg1"/>
                  </a:solidFill>
                  <a:latin typeface="微软雅黑" panose="020B0503020204020204" pitchFamily="34" charset="-122"/>
                  <a:ea typeface="微软雅黑" panose="020B0503020204020204" pitchFamily="34" charset="-122"/>
                </a:rPr>
                <a:t>三</a:t>
              </a:r>
              <a:r>
                <a:rPr lang="zh-CN" altLang="en-US" sz="3200" b="1" dirty="0" smtClean="0">
                  <a:solidFill>
                    <a:schemeClr val="bg1"/>
                  </a:solidFill>
                  <a:latin typeface="微软雅黑" panose="020B0503020204020204" pitchFamily="34" charset="-122"/>
                  <a:ea typeface="微软雅黑" panose="020B0503020204020204" pitchFamily="34" charset="-122"/>
                </a:rPr>
                <a:t>部分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33" name="文本框 32"/>
          <p:cNvSpPr txBox="1"/>
          <p:nvPr/>
        </p:nvSpPr>
        <p:spPr>
          <a:xfrm>
            <a:off x="5830799" y="2349128"/>
            <a:ext cx="3053008" cy="461665"/>
          </a:xfrm>
          <a:prstGeom prst="rect">
            <a:avLst/>
          </a:prstGeom>
          <a:noFill/>
        </p:spPr>
        <p:txBody>
          <a:bodyPr wrap="square" rtlCol="0">
            <a:spAutoFit/>
          </a:body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不足之处及原因分析</a:t>
            </a:r>
          </a:p>
        </p:txBody>
      </p:sp>
      <p:cxnSp>
        <p:nvCxnSpPr>
          <p:cNvPr id="34" name="直接连接符 33"/>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35" name="组合 34"/>
          <p:cNvGrpSpPr/>
          <p:nvPr/>
        </p:nvGrpSpPr>
        <p:grpSpPr>
          <a:xfrm>
            <a:off x="4077325" y="3187722"/>
            <a:ext cx="2218544" cy="369332"/>
            <a:chOff x="4077325" y="3187722"/>
            <a:chExt cx="2218544" cy="369332"/>
          </a:xfrm>
        </p:grpSpPr>
        <p:sp>
          <p:nvSpPr>
            <p:cNvPr id="36" name="椭圆 35"/>
            <p:cNvSpPr/>
            <p:nvPr/>
          </p:nvSpPr>
          <p:spPr>
            <a:xfrm>
              <a:off x="4077325" y="326785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7" name="文本框 36"/>
            <p:cNvSpPr txBox="1"/>
            <p:nvPr/>
          </p:nvSpPr>
          <p:spPr>
            <a:xfrm>
              <a:off x="4322161" y="3187722"/>
              <a:ext cx="1973708"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认识问题的不足</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4077325" y="3587832"/>
            <a:ext cx="2728209" cy="369332"/>
            <a:chOff x="4077325" y="3587832"/>
            <a:chExt cx="2728209" cy="369332"/>
          </a:xfrm>
        </p:grpSpPr>
        <p:sp>
          <p:nvSpPr>
            <p:cNvPr id="39" name="椭圆 38"/>
            <p:cNvSpPr/>
            <p:nvPr/>
          </p:nvSpPr>
          <p:spPr>
            <a:xfrm>
              <a:off x="4077325"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文本框 39"/>
            <p:cNvSpPr txBox="1"/>
            <p:nvPr/>
          </p:nvSpPr>
          <p:spPr>
            <a:xfrm>
              <a:off x="4322161" y="3587832"/>
              <a:ext cx="2483373"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目标脱离实际</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4072331" y="3973048"/>
            <a:ext cx="2223538" cy="369332"/>
            <a:chOff x="4072331" y="3973048"/>
            <a:chExt cx="2223538" cy="369332"/>
          </a:xfrm>
        </p:grpSpPr>
        <p:sp>
          <p:nvSpPr>
            <p:cNvPr id="42" name="椭圆 41"/>
            <p:cNvSpPr/>
            <p:nvPr/>
          </p:nvSpPr>
          <p:spPr>
            <a:xfrm>
              <a:off x="4072331" y="4053182"/>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3" name="文本框 42"/>
            <p:cNvSpPr txBox="1"/>
            <p:nvPr/>
          </p:nvSpPr>
          <p:spPr>
            <a:xfrm>
              <a:off x="4317167" y="3973048"/>
              <a:ext cx="1978702"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执行力有待加强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6560698" y="3150247"/>
            <a:ext cx="2814796" cy="369332"/>
            <a:chOff x="6560698" y="3150247"/>
            <a:chExt cx="2814796" cy="369332"/>
          </a:xfrm>
        </p:grpSpPr>
        <p:sp>
          <p:nvSpPr>
            <p:cNvPr id="45" name="椭圆 44"/>
            <p:cNvSpPr/>
            <p:nvPr/>
          </p:nvSpPr>
          <p:spPr>
            <a:xfrm>
              <a:off x="6560698" y="3230381"/>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6" name="文本框 45"/>
            <p:cNvSpPr txBox="1"/>
            <p:nvPr/>
          </p:nvSpPr>
          <p:spPr>
            <a:xfrm>
              <a:off x="6805534" y="3150247"/>
              <a:ext cx="2569960"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对竞争对手分析不够</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6560698" y="3587832"/>
            <a:ext cx="2618026" cy="369332"/>
            <a:chOff x="6560698" y="3587832"/>
            <a:chExt cx="2618026" cy="369332"/>
          </a:xfrm>
        </p:grpSpPr>
        <p:sp>
          <p:nvSpPr>
            <p:cNvPr id="48" name="椭圆 47"/>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9" name="文本框 48"/>
            <p:cNvSpPr txBox="1"/>
            <p:nvPr/>
          </p:nvSpPr>
          <p:spPr>
            <a:xfrm>
              <a:off x="6805534" y="3587832"/>
              <a:ext cx="2373190"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自身能力有待提升</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343349395"/>
      </p:ext>
    </p:extLst>
  </p:cSld>
  <p:clrMapOvr>
    <a:masterClrMapping/>
  </p:clrMapOvr>
  <mc:AlternateContent xmlns:mc="http://schemas.openxmlformats.org/markup-compatibility/2006">
    <mc:Choice xmlns:p14="http://schemas.microsoft.com/office/powerpoint/2010/main" xmlns=""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9" presetClass="entr" presetSubtype="0" decel="10000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 calcmode="lin" valueType="num">
                                      <p:cBhvr>
                                        <p:cTn id="33" dur="500" fill="hold"/>
                                        <p:tgtEl>
                                          <p:spTgt spid="35"/>
                                        </p:tgtEl>
                                        <p:attrNameLst>
                                          <p:attrName>style.rotation</p:attrName>
                                        </p:attrNameLst>
                                      </p:cBhvr>
                                      <p:tavLst>
                                        <p:tav tm="0">
                                          <p:val>
                                            <p:fltVal val="360"/>
                                          </p:val>
                                        </p:tav>
                                        <p:tav tm="100000">
                                          <p:val>
                                            <p:fltVal val="0"/>
                                          </p:val>
                                        </p:tav>
                                      </p:tavLst>
                                    </p:anim>
                                    <p:animEffect transition="in" filter="fade">
                                      <p:cBhvr>
                                        <p:cTn id="34" dur="500"/>
                                        <p:tgtEl>
                                          <p:spTgt spid="35"/>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 calcmode="lin" valueType="num">
                                      <p:cBhvr>
                                        <p:cTn id="39" dur="500" fill="hold"/>
                                        <p:tgtEl>
                                          <p:spTgt spid="38"/>
                                        </p:tgtEl>
                                        <p:attrNameLst>
                                          <p:attrName>style.rotation</p:attrName>
                                        </p:attrNameLst>
                                      </p:cBhvr>
                                      <p:tavLst>
                                        <p:tav tm="0">
                                          <p:val>
                                            <p:fltVal val="360"/>
                                          </p:val>
                                        </p:tav>
                                        <p:tav tm="100000">
                                          <p:val>
                                            <p:fltVal val="0"/>
                                          </p:val>
                                        </p:tav>
                                      </p:tavLst>
                                    </p:anim>
                                    <p:animEffect transition="in" filter="fade">
                                      <p:cBhvr>
                                        <p:cTn id="40" dur="500"/>
                                        <p:tgtEl>
                                          <p:spTgt spid="38"/>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 calcmode="lin" valueType="num">
                                      <p:cBhvr>
                                        <p:cTn id="45" dur="500" fill="hold"/>
                                        <p:tgtEl>
                                          <p:spTgt spid="41"/>
                                        </p:tgtEl>
                                        <p:attrNameLst>
                                          <p:attrName>style.rotation</p:attrName>
                                        </p:attrNameLst>
                                      </p:cBhvr>
                                      <p:tavLst>
                                        <p:tav tm="0">
                                          <p:val>
                                            <p:fltVal val="360"/>
                                          </p:val>
                                        </p:tav>
                                        <p:tav tm="100000">
                                          <p:val>
                                            <p:fltVal val="0"/>
                                          </p:val>
                                        </p:tav>
                                      </p:tavLst>
                                    </p:anim>
                                    <p:animEffect transition="in" filter="fade">
                                      <p:cBhvr>
                                        <p:cTn id="46" dur="500"/>
                                        <p:tgtEl>
                                          <p:spTgt spid="41"/>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p:cTn id="49" dur="500" fill="hold"/>
                                        <p:tgtEl>
                                          <p:spTgt spid="44"/>
                                        </p:tgtEl>
                                        <p:attrNameLst>
                                          <p:attrName>ppt_w</p:attrName>
                                        </p:attrNameLst>
                                      </p:cBhvr>
                                      <p:tavLst>
                                        <p:tav tm="0">
                                          <p:val>
                                            <p:fltVal val="0"/>
                                          </p:val>
                                        </p:tav>
                                        <p:tav tm="100000">
                                          <p:val>
                                            <p:strVal val="#ppt_w"/>
                                          </p:val>
                                        </p:tav>
                                      </p:tavLst>
                                    </p:anim>
                                    <p:anim calcmode="lin" valueType="num">
                                      <p:cBhvr>
                                        <p:cTn id="50" dur="500" fill="hold"/>
                                        <p:tgtEl>
                                          <p:spTgt spid="44"/>
                                        </p:tgtEl>
                                        <p:attrNameLst>
                                          <p:attrName>ppt_h</p:attrName>
                                        </p:attrNameLst>
                                      </p:cBhvr>
                                      <p:tavLst>
                                        <p:tav tm="0">
                                          <p:val>
                                            <p:fltVal val="0"/>
                                          </p:val>
                                        </p:tav>
                                        <p:tav tm="100000">
                                          <p:val>
                                            <p:strVal val="#ppt_h"/>
                                          </p:val>
                                        </p:tav>
                                      </p:tavLst>
                                    </p:anim>
                                    <p:anim calcmode="lin" valueType="num">
                                      <p:cBhvr>
                                        <p:cTn id="51" dur="500" fill="hold"/>
                                        <p:tgtEl>
                                          <p:spTgt spid="44"/>
                                        </p:tgtEl>
                                        <p:attrNameLst>
                                          <p:attrName>style.rotation</p:attrName>
                                        </p:attrNameLst>
                                      </p:cBhvr>
                                      <p:tavLst>
                                        <p:tav tm="0">
                                          <p:val>
                                            <p:fltVal val="360"/>
                                          </p:val>
                                        </p:tav>
                                        <p:tav tm="100000">
                                          <p:val>
                                            <p:fltVal val="0"/>
                                          </p:val>
                                        </p:tav>
                                      </p:tavLst>
                                    </p:anim>
                                    <p:animEffect transition="in" filter="fade">
                                      <p:cBhvr>
                                        <p:cTn id="52" dur="500"/>
                                        <p:tgtEl>
                                          <p:spTgt spid="44"/>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p:cTn id="55" dur="500" fill="hold"/>
                                        <p:tgtEl>
                                          <p:spTgt spid="47"/>
                                        </p:tgtEl>
                                        <p:attrNameLst>
                                          <p:attrName>ppt_w</p:attrName>
                                        </p:attrNameLst>
                                      </p:cBhvr>
                                      <p:tavLst>
                                        <p:tav tm="0">
                                          <p:val>
                                            <p:fltVal val="0"/>
                                          </p:val>
                                        </p:tav>
                                        <p:tav tm="100000">
                                          <p:val>
                                            <p:strVal val="#ppt_w"/>
                                          </p:val>
                                        </p:tav>
                                      </p:tavLst>
                                    </p:anim>
                                    <p:anim calcmode="lin" valueType="num">
                                      <p:cBhvr>
                                        <p:cTn id="56" dur="500" fill="hold"/>
                                        <p:tgtEl>
                                          <p:spTgt spid="47"/>
                                        </p:tgtEl>
                                        <p:attrNameLst>
                                          <p:attrName>ppt_h</p:attrName>
                                        </p:attrNameLst>
                                      </p:cBhvr>
                                      <p:tavLst>
                                        <p:tav tm="0">
                                          <p:val>
                                            <p:fltVal val="0"/>
                                          </p:val>
                                        </p:tav>
                                        <p:tav tm="100000">
                                          <p:val>
                                            <p:strVal val="#ppt_h"/>
                                          </p:val>
                                        </p:tav>
                                      </p:tavLst>
                                    </p:anim>
                                    <p:anim calcmode="lin" valueType="num">
                                      <p:cBhvr>
                                        <p:cTn id="57" dur="500" fill="hold"/>
                                        <p:tgtEl>
                                          <p:spTgt spid="47"/>
                                        </p:tgtEl>
                                        <p:attrNameLst>
                                          <p:attrName>style.rotation</p:attrName>
                                        </p:attrNameLst>
                                      </p:cBhvr>
                                      <p:tavLst>
                                        <p:tav tm="0">
                                          <p:val>
                                            <p:fltVal val="360"/>
                                          </p:val>
                                        </p:tav>
                                        <p:tav tm="100000">
                                          <p:val>
                                            <p:fltVal val="0"/>
                                          </p:val>
                                        </p:tav>
                                      </p:tavLst>
                                    </p:anim>
                                    <p:animEffect transition="in" filter="fade">
                                      <p:cBhvr>
                                        <p:cTn id="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认识问题的不足</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53" name="平行四边形 52"/>
          <p:cNvSpPr/>
          <p:nvPr/>
        </p:nvSpPr>
        <p:spPr>
          <a:xfrm flipV="1">
            <a:off x="3323441" y="5305506"/>
            <a:ext cx="1532155" cy="538105"/>
          </a:xfrm>
          <a:prstGeom prst="parallelogram">
            <a:avLst>
              <a:gd name="adj" fmla="val 10433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4" name="平行四边形 53"/>
          <p:cNvSpPr/>
          <p:nvPr/>
        </p:nvSpPr>
        <p:spPr>
          <a:xfrm flipH="1" flipV="1">
            <a:off x="7346084" y="5305506"/>
            <a:ext cx="1532155" cy="538105"/>
          </a:xfrm>
          <a:prstGeom prst="parallelogram">
            <a:avLst>
              <a:gd name="adj" fmla="val 10433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5" name="平行四边形 54"/>
          <p:cNvSpPr/>
          <p:nvPr/>
        </p:nvSpPr>
        <p:spPr>
          <a:xfrm flipH="1">
            <a:off x="7346084" y="1223431"/>
            <a:ext cx="1532155" cy="538105"/>
          </a:xfrm>
          <a:prstGeom prst="parallelogram">
            <a:avLst>
              <a:gd name="adj" fmla="val 10433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6" name="平行四边形 55"/>
          <p:cNvSpPr/>
          <p:nvPr/>
        </p:nvSpPr>
        <p:spPr>
          <a:xfrm>
            <a:off x="3323441" y="1223431"/>
            <a:ext cx="1532155" cy="538105"/>
          </a:xfrm>
          <a:prstGeom prst="parallelogram">
            <a:avLst>
              <a:gd name="adj" fmla="val 10433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57" name="图片 56"/>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rot="10800000">
            <a:off x="1868857" y="1655377"/>
            <a:ext cx="4321786" cy="116251"/>
          </a:xfrm>
          <a:prstGeom prst="rect">
            <a:avLst/>
          </a:prstGeom>
        </p:spPr>
      </p:pic>
      <p:grpSp>
        <p:nvGrpSpPr>
          <p:cNvPr id="58" name="组合 57"/>
          <p:cNvGrpSpPr/>
          <p:nvPr/>
        </p:nvGrpSpPr>
        <p:grpSpPr>
          <a:xfrm>
            <a:off x="3891803" y="1203937"/>
            <a:ext cx="2128979" cy="1907022"/>
            <a:chOff x="1709047" y="2215012"/>
            <a:chExt cx="2128979" cy="1907022"/>
          </a:xfrm>
          <a:solidFill>
            <a:srgbClr val="B6302E"/>
          </a:solidFill>
        </p:grpSpPr>
        <p:sp>
          <p:nvSpPr>
            <p:cNvPr id="59" name="右箭头 58"/>
            <p:cNvSpPr/>
            <p:nvPr/>
          </p:nvSpPr>
          <p:spPr>
            <a:xfrm rot="2700000">
              <a:off x="2194985" y="2478992"/>
              <a:ext cx="1907022" cy="1379061"/>
            </a:xfrm>
            <a:prstGeom prst="rightArrow">
              <a:avLst>
                <a:gd name="adj1" fmla="val 52799"/>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部分问题认识不足</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等腰三角形 59"/>
            <p:cNvSpPr/>
            <p:nvPr/>
          </p:nvSpPr>
          <p:spPr>
            <a:xfrm rot="10800000">
              <a:off x="1709047" y="2234505"/>
              <a:ext cx="1030535" cy="51716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pic>
        <p:nvPicPr>
          <p:cNvPr id="61" name="图片 60"/>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rot="10800000">
            <a:off x="6081461" y="1655377"/>
            <a:ext cx="4305731" cy="120013"/>
          </a:xfrm>
          <a:prstGeom prst="rect">
            <a:avLst/>
          </a:prstGeom>
        </p:spPr>
      </p:pic>
      <p:grpSp>
        <p:nvGrpSpPr>
          <p:cNvPr id="62" name="组合 61"/>
          <p:cNvGrpSpPr/>
          <p:nvPr/>
        </p:nvGrpSpPr>
        <p:grpSpPr>
          <a:xfrm flipH="1">
            <a:off x="6180898" y="1203937"/>
            <a:ext cx="2128979" cy="1907022"/>
            <a:chOff x="1709047" y="2215012"/>
            <a:chExt cx="2128979" cy="1907022"/>
          </a:xfrm>
          <a:solidFill>
            <a:schemeClr val="tx1">
              <a:lumMod val="75000"/>
              <a:lumOff val="25000"/>
            </a:schemeClr>
          </a:solidFill>
        </p:grpSpPr>
        <p:sp>
          <p:nvSpPr>
            <p:cNvPr id="63" name="右箭头 62"/>
            <p:cNvSpPr/>
            <p:nvPr/>
          </p:nvSpPr>
          <p:spPr>
            <a:xfrm rot="2700000">
              <a:off x="2194985" y="2478992"/>
              <a:ext cx="1907022" cy="1379061"/>
            </a:xfrm>
            <a:prstGeom prst="rightArrow">
              <a:avLst>
                <a:gd name="adj1" fmla="val 52799"/>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行动迟缓</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4" name="等腰三角形 63"/>
            <p:cNvSpPr/>
            <p:nvPr/>
          </p:nvSpPr>
          <p:spPr>
            <a:xfrm rot="10800000">
              <a:off x="1709047" y="2234505"/>
              <a:ext cx="1030535" cy="51716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pic>
        <p:nvPicPr>
          <p:cNvPr id="65" name="图片 64"/>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rot="10800000" flipV="1">
            <a:off x="1868857" y="5295620"/>
            <a:ext cx="4321786" cy="116251"/>
          </a:xfrm>
          <a:prstGeom prst="rect">
            <a:avLst/>
          </a:prstGeom>
        </p:spPr>
      </p:pic>
      <p:grpSp>
        <p:nvGrpSpPr>
          <p:cNvPr id="66" name="组合 65"/>
          <p:cNvGrpSpPr/>
          <p:nvPr/>
        </p:nvGrpSpPr>
        <p:grpSpPr>
          <a:xfrm flipV="1">
            <a:off x="3891802" y="3956173"/>
            <a:ext cx="2128562" cy="1907022"/>
            <a:chOff x="1709047" y="2214920"/>
            <a:chExt cx="2128562" cy="1907022"/>
          </a:xfrm>
          <a:solidFill>
            <a:schemeClr val="tx1">
              <a:lumMod val="75000"/>
              <a:lumOff val="25000"/>
            </a:schemeClr>
          </a:solidFill>
        </p:grpSpPr>
        <p:sp>
          <p:nvSpPr>
            <p:cNvPr id="67" name="右箭头 66"/>
            <p:cNvSpPr/>
            <p:nvPr/>
          </p:nvSpPr>
          <p:spPr>
            <a:xfrm rot="2700000" flipV="1">
              <a:off x="2194698" y="2479031"/>
              <a:ext cx="1907022" cy="1378800"/>
            </a:xfrm>
            <a:prstGeom prst="rightArrow">
              <a:avLst>
                <a:gd name="adj1" fmla="val 52799"/>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导致被动</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 name="等腰三角形 67"/>
            <p:cNvSpPr/>
            <p:nvPr/>
          </p:nvSpPr>
          <p:spPr>
            <a:xfrm rot="10800000">
              <a:off x="1709047" y="2234505"/>
              <a:ext cx="1030535" cy="51716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pic>
        <p:nvPicPr>
          <p:cNvPr id="69" name="图片 68"/>
          <p:cNvPicPr>
            <a:picLocks/>
          </p:cNvPicPr>
          <p:nvPr/>
        </p:nvPicPr>
        <p:blipFill>
          <a:blip r:embed="rId3" cstate="print">
            <a:extLst>
              <a:ext uri="{28A0092B-C50C-407E-A947-70E740481C1C}">
                <a14:useLocalDpi xmlns:a14="http://schemas.microsoft.com/office/drawing/2010/main" xmlns="" val="0"/>
              </a:ext>
            </a:extLst>
          </a:blip>
          <a:stretch>
            <a:fillRect/>
          </a:stretch>
        </p:blipFill>
        <p:spPr>
          <a:xfrm rot="10800000" flipV="1">
            <a:off x="6081461" y="5295620"/>
            <a:ext cx="4305731" cy="120013"/>
          </a:xfrm>
          <a:prstGeom prst="rect">
            <a:avLst/>
          </a:prstGeom>
        </p:spPr>
      </p:pic>
      <p:grpSp>
        <p:nvGrpSpPr>
          <p:cNvPr id="70" name="组合 69"/>
          <p:cNvGrpSpPr/>
          <p:nvPr/>
        </p:nvGrpSpPr>
        <p:grpSpPr>
          <a:xfrm flipH="1" flipV="1">
            <a:off x="6184164" y="3956174"/>
            <a:ext cx="2125713" cy="1907022"/>
            <a:chOff x="1709047" y="2214919"/>
            <a:chExt cx="2125713" cy="1907022"/>
          </a:xfrm>
          <a:solidFill>
            <a:srgbClr val="B6302E"/>
          </a:solidFill>
        </p:grpSpPr>
        <p:sp>
          <p:nvSpPr>
            <p:cNvPr id="71" name="右箭头 70"/>
            <p:cNvSpPr/>
            <p:nvPr/>
          </p:nvSpPr>
          <p:spPr>
            <a:xfrm rot="13500000" flipH="1">
              <a:off x="2191849" y="2479030"/>
              <a:ext cx="1907022" cy="1378800"/>
            </a:xfrm>
            <a:prstGeom prst="rightArrow">
              <a:avLst>
                <a:gd name="adj1" fmla="val 52799"/>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分析问题不透彻</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2" name="等腰三角形 71"/>
            <p:cNvSpPr/>
            <p:nvPr/>
          </p:nvSpPr>
          <p:spPr>
            <a:xfrm rot="10800000">
              <a:off x="1709047" y="2234505"/>
              <a:ext cx="1030535" cy="51716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zh-CN" altLang="en-US" sz="16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73" name="文本框 72"/>
          <p:cNvSpPr txBox="1"/>
          <p:nvPr/>
        </p:nvSpPr>
        <p:spPr>
          <a:xfrm>
            <a:off x="1871227" y="1781515"/>
            <a:ext cx="2964873" cy="823302"/>
          </a:xfrm>
          <a:prstGeom prst="rect">
            <a:avLst/>
          </a:prstGeom>
          <a:noFill/>
        </p:spPr>
        <p:txBody>
          <a:bodyPr wrap="square" rtlCol="0">
            <a:spAutoFit/>
          </a:bodyPr>
          <a:lstStyle/>
          <a:p>
            <a:pPr marL="342900" indent="-342900">
              <a:lnSpc>
                <a:spcPct val="125000"/>
              </a:lnSpc>
              <a:spcBef>
                <a:spcPts val="600"/>
              </a:spcBef>
              <a:buFont typeface="Wingdings" panose="05000000000000000000" pitchFamily="2" charset="2"/>
              <a:buChar char="n"/>
            </a:pPr>
            <a:r>
              <a:rPr lang="zh-CN" altLang="en-US"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添加标题</a:t>
            </a:r>
            <a:endPar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单击此处添加文本以及描述</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4" name="文本框 73"/>
          <p:cNvSpPr txBox="1"/>
          <p:nvPr/>
        </p:nvSpPr>
        <p:spPr>
          <a:xfrm>
            <a:off x="7629985" y="1807818"/>
            <a:ext cx="2964873" cy="823302"/>
          </a:xfrm>
          <a:prstGeom prst="rect">
            <a:avLst/>
          </a:prstGeom>
          <a:noFill/>
        </p:spPr>
        <p:txBody>
          <a:bodyPr wrap="square" rtlCol="0">
            <a:spAutoFit/>
          </a:bodyPr>
          <a:lstStyle/>
          <a:p>
            <a:pPr marL="342900" indent="-342900">
              <a:lnSpc>
                <a:spcPct val="125000"/>
              </a:lnSpc>
              <a:spcBef>
                <a:spcPts val="600"/>
              </a:spcBef>
              <a:buFont typeface="Wingdings" panose="05000000000000000000" pitchFamily="2" charset="2"/>
              <a:buChar char="n"/>
            </a:pPr>
            <a:r>
              <a:rPr lang="zh-CN" altLang="en-US"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添加标题</a:t>
            </a:r>
            <a:endParaRPr lang="en-US" altLang="zh-CN" b="1"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单击此处添加文本以及描述</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5" name="文本框 74"/>
          <p:cNvSpPr txBox="1"/>
          <p:nvPr/>
        </p:nvSpPr>
        <p:spPr>
          <a:xfrm>
            <a:off x="1871227" y="4482203"/>
            <a:ext cx="2964873" cy="823302"/>
          </a:xfrm>
          <a:prstGeom prst="rect">
            <a:avLst/>
          </a:prstGeom>
          <a:noFill/>
        </p:spPr>
        <p:txBody>
          <a:bodyPr wrap="square" rtlCol="0">
            <a:spAutoFit/>
          </a:bodyPr>
          <a:lstStyle/>
          <a:p>
            <a:pPr marL="342900" indent="-342900">
              <a:lnSpc>
                <a:spcPct val="125000"/>
              </a:lnSpc>
              <a:spcBef>
                <a:spcPts val="600"/>
              </a:spcBef>
              <a:buFont typeface="Wingdings" panose="05000000000000000000" pitchFamily="2" charset="2"/>
              <a:buChar char="n"/>
            </a:pPr>
            <a:r>
              <a:rPr lang="zh-CN" altLang="en-US"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添加标题</a:t>
            </a:r>
            <a:endParaRPr lang="en-US" altLang="zh-CN" b="1"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单击此处添加文本以及描述</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6" name="文本框 75"/>
          <p:cNvSpPr txBox="1"/>
          <p:nvPr/>
        </p:nvSpPr>
        <p:spPr>
          <a:xfrm>
            <a:off x="7728799" y="4409430"/>
            <a:ext cx="2964873" cy="823302"/>
          </a:xfrm>
          <a:prstGeom prst="rect">
            <a:avLst/>
          </a:prstGeom>
          <a:noFill/>
        </p:spPr>
        <p:txBody>
          <a:bodyPr wrap="square" rtlCol="0">
            <a:spAutoFit/>
          </a:bodyPr>
          <a:lstStyle/>
          <a:p>
            <a:pPr marL="342900" indent="-342900">
              <a:lnSpc>
                <a:spcPct val="125000"/>
              </a:lnSpc>
              <a:spcBef>
                <a:spcPts val="600"/>
              </a:spcBef>
              <a:buFont typeface="Wingdings" panose="05000000000000000000" pitchFamily="2" charset="2"/>
              <a:buChar char="n"/>
            </a:pPr>
            <a:r>
              <a:rPr lang="zh-CN" altLang="en-US"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添加标题</a:t>
            </a:r>
            <a:endParaRPr lang="en-US" altLang="zh-CN" b="1"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6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单击此处添加文本以及描述</a:t>
            </a:r>
            <a:endParaRPr lang="zh-CN" altLang="en-US" sz="16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7" name="文本框 76"/>
          <p:cNvSpPr txBox="1"/>
          <p:nvPr/>
        </p:nvSpPr>
        <p:spPr>
          <a:xfrm>
            <a:off x="5076300" y="3166764"/>
            <a:ext cx="2176791" cy="907941"/>
          </a:xfrm>
          <a:prstGeom prst="rect">
            <a:avLst/>
          </a:prstGeom>
          <a:noFill/>
        </p:spPr>
        <p:txBody>
          <a:bodyPr wrap="square" rtlCol="0">
            <a:spAutoFit/>
          </a:bodyPr>
          <a:lstStyle/>
          <a:p>
            <a:pPr algn="ctr">
              <a:spcBef>
                <a:spcPts val="600"/>
              </a:spcBef>
            </a:pPr>
            <a:r>
              <a:rPr lang="zh-CN" altLang="en-US" sz="2400"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自我</a:t>
            </a:r>
            <a:endParaRPr lang="en-US" altLang="zh-CN" sz="2400" b="1" dirty="0" smtClean="0">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spcBef>
                <a:spcPts val="600"/>
              </a:spcBef>
            </a:pPr>
            <a:r>
              <a:rPr lang="zh-CN" altLang="en-US" sz="2400" b="1" dirty="0" smtClean="0">
                <a:latin typeface="微软雅黑" panose="020B0503020204020204" pitchFamily="34" charset="-122"/>
                <a:ea typeface="微软雅黑" panose="020B0503020204020204" pitchFamily="34" charset="-122"/>
                <a:cs typeface="+mn-ea"/>
                <a:sym typeface="微软雅黑" panose="020B0503020204020204" pitchFamily="34" charset="-122"/>
              </a:rPr>
              <a:t>批评</a:t>
            </a:r>
            <a:endParaRPr lang="zh-CN" altLang="en-US" sz="24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extLst>
      <p:ext uri="{BB962C8B-B14F-4D97-AF65-F5344CB8AC3E}">
        <p14:creationId xmlns:p14="http://schemas.microsoft.com/office/powerpoint/2010/main" xmlns="" val="3000900327"/>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37"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fade">
                                      <p:cBhvr>
                                        <p:cTn id="21" dur="1000"/>
                                        <p:tgtEl>
                                          <p:spTgt spid="77"/>
                                        </p:tgtEl>
                                      </p:cBhvr>
                                    </p:animEffect>
                                    <p:anim calcmode="lin" valueType="num">
                                      <p:cBhvr>
                                        <p:cTn id="22" dur="1000" fill="hold"/>
                                        <p:tgtEl>
                                          <p:spTgt spid="77"/>
                                        </p:tgtEl>
                                        <p:attrNameLst>
                                          <p:attrName>ppt_x</p:attrName>
                                        </p:attrNameLst>
                                      </p:cBhvr>
                                      <p:tavLst>
                                        <p:tav tm="0">
                                          <p:val>
                                            <p:strVal val="#ppt_x"/>
                                          </p:val>
                                        </p:tav>
                                        <p:tav tm="100000">
                                          <p:val>
                                            <p:strVal val="#ppt_x"/>
                                          </p:val>
                                        </p:tav>
                                      </p:tavLst>
                                    </p:anim>
                                    <p:anim calcmode="lin" valueType="num">
                                      <p:cBhvr>
                                        <p:cTn id="23" dur="900" decel="100000" fill="hold"/>
                                        <p:tgtEl>
                                          <p:spTgt spid="7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right)">
                                      <p:cBhvr>
                                        <p:cTn id="28" dur="500"/>
                                        <p:tgtEl>
                                          <p:spTgt spid="57"/>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down)">
                                      <p:cBhvr>
                                        <p:cTn id="32" dur="500"/>
                                        <p:tgtEl>
                                          <p:spTgt spid="56"/>
                                        </p:tgtEl>
                                      </p:cBhvr>
                                    </p:animEffect>
                                  </p:childTnLst>
                                </p:cTn>
                              </p:par>
                            </p:childTnLst>
                          </p:cTn>
                        </p:par>
                        <p:par>
                          <p:cTn id="33" fill="hold">
                            <p:stCondLst>
                              <p:cond delay="3000"/>
                            </p:stCondLst>
                            <p:childTnLst>
                              <p:par>
                                <p:cTn id="34" presetID="22" presetClass="entr" presetSubtype="1"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up)">
                                      <p:cBhvr>
                                        <p:cTn id="36" dur="500"/>
                                        <p:tgtEl>
                                          <p:spTgt spid="58"/>
                                        </p:tgtEl>
                                      </p:cBhvr>
                                    </p:animEffect>
                                  </p:childTnLst>
                                </p:cTn>
                              </p:par>
                            </p:childTnLst>
                          </p:cTn>
                        </p:par>
                        <p:par>
                          <p:cTn id="37" fill="hold">
                            <p:stCondLst>
                              <p:cond delay="3500"/>
                            </p:stCondLst>
                            <p:childTnLst>
                              <p:par>
                                <p:cTn id="38" presetID="10" presetClass="entr" presetSubtype="0" fill="hold" grpId="0" nodeType="afterEffect">
                                  <p:stCondLst>
                                    <p:cond delay="0"/>
                                  </p:stCondLst>
                                  <p:iterate type="lt">
                                    <p:tmPct val="10000"/>
                                  </p:iterate>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childTnLst>
                          </p:cTn>
                        </p:par>
                        <p:par>
                          <p:cTn id="41" fill="hold">
                            <p:stCondLst>
                              <p:cond delay="4750"/>
                            </p:stCondLst>
                            <p:childTnLst>
                              <p:par>
                                <p:cTn id="42" presetID="22" presetClass="entr" presetSubtype="8"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left)">
                                      <p:cBhvr>
                                        <p:cTn id="44" dur="500"/>
                                        <p:tgtEl>
                                          <p:spTgt spid="61"/>
                                        </p:tgtEl>
                                      </p:cBhvr>
                                    </p:animEffect>
                                  </p:childTnLst>
                                </p:cTn>
                              </p:par>
                            </p:childTnLst>
                          </p:cTn>
                        </p:par>
                        <p:par>
                          <p:cTn id="45" fill="hold">
                            <p:stCondLst>
                              <p:cond delay="5250"/>
                            </p:stCondLst>
                            <p:childTnLst>
                              <p:par>
                                <p:cTn id="46" presetID="22" presetClass="entr" presetSubtype="4"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down)">
                                      <p:cBhvr>
                                        <p:cTn id="48" dur="500"/>
                                        <p:tgtEl>
                                          <p:spTgt spid="55"/>
                                        </p:tgtEl>
                                      </p:cBhvr>
                                    </p:animEffect>
                                  </p:childTnLst>
                                </p:cTn>
                              </p:par>
                            </p:childTnLst>
                          </p:cTn>
                        </p:par>
                        <p:par>
                          <p:cTn id="49" fill="hold">
                            <p:stCondLst>
                              <p:cond delay="5750"/>
                            </p:stCondLst>
                            <p:childTnLst>
                              <p:par>
                                <p:cTn id="50" presetID="22" presetClass="entr" presetSubtype="1" fill="hold"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wipe(up)">
                                      <p:cBhvr>
                                        <p:cTn id="52" dur="500"/>
                                        <p:tgtEl>
                                          <p:spTgt spid="62"/>
                                        </p:tgtEl>
                                      </p:cBhvr>
                                    </p:animEffect>
                                  </p:childTnLst>
                                </p:cTn>
                              </p:par>
                            </p:childTnLst>
                          </p:cTn>
                        </p:par>
                        <p:par>
                          <p:cTn id="53" fill="hold">
                            <p:stCondLst>
                              <p:cond delay="6250"/>
                            </p:stCondLst>
                            <p:childTnLst>
                              <p:par>
                                <p:cTn id="54" presetID="10" presetClass="entr" presetSubtype="0" fill="hold" grpId="0" nodeType="afterEffect">
                                  <p:stCondLst>
                                    <p:cond delay="0"/>
                                  </p:stCondLst>
                                  <p:iterate type="lt">
                                    <p:tmPct val="10000"/>
                                  </p:iterate>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childTnLst>
                          </p:cTn>
                        </p:par>
                        <p:par>
                          <p:cTn id="57" fill="hold">
                            <p:stCondLst>
                              <p:cond delay="7500"/>
                            </p:stCondLst>
                            <p:childTnLst>
                              <p:par>
                                <p:cTn id="58" presetID="22" presetClass="entr" presetSubtype="2" fill="hold"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wipe(right)">
                                      <p:cBhvr>
                                        <p:cTn id="60" dur="500"/>
                                        <p:tgtEl>
                                          <p:spTgt spid="65"/>
                                        </p:tgtEl>
                                      </p:cBhvr>
                                    </p:animEffect>
                                  </p:childTnLst>
                                </p:cTn>
                              </p:par>
                            </p:childTnLst>
                          </p:cTn>
                        </p:par>
                        <p:par>
                          <p:cTn id="61" fill="hold">
                            <p:stCondLst>
                              <p:cond delay="8000"/>
                            </p:stCondLst>
                            <p:childTnLst>
                              <p:par>
                                <p:cTn id="62" presetID="22" presetClass="entr" presetSubtype="1"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up)">
                                      <p:cBhvr>
                                        <p:cTn id="64" dur="500"/>
                                        <p:tgtEl>
                                          <p:spTgt spid="53"/>
                                        </p:tgtEl>
                                      </p:cBhvr>
                                    </p:animEffect>
                                  </p:childTnLst>
                                </p:cTn>
                              </p:par>
                            </p:childTnLst>
                          </p:cTn>
                        </p:par>
                        <p:par>
                          <p:cTn id="65" fill="hold">
                            <p:stCondLst>
                              <p:cond delay="8500"/>
                            </p:stCondLst>
                            <p:childTnLst>
                              <p:par>
                                <p:cTn id="66" presetID="22" presetClass="entr" presetSubtype="4" fill="hold"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down)">
                                      <p:cBhvr>
                                        <p:cTn id="68" dur="500"/>
                                        <p:tgtEl>
                                          <p:spTgt spid="66"/>
                                        </p:tgtEl>
                                      </p:cBhvr>
                                    </p:animEffect>
                                  </p:childTnLst>
                                </p:cTn>
                              </p:par>
                            </p:childTnLst>
                          </p:cTn>
                        </p:par>
                        <p:par>
                          <p:cTn id="69" fill="hold">
                            <p:stCondLst>
                              <p:cond delay="9000"/>
                            </p:stCondLst>
                            <p:childTnLst>
                              <p:par>
                                <p:cTn id="70" presetID="10" presetClass="entr" presetSubtype="0" fill="hold" grpId="0" nodeType="afterEffect">
                                  <p:stCondLst>
                                    <p:cond delay="0"/>
                                  </p:stCondLst>
                                  <p:iterate type="lt">
                                    <p:tmPct val="10000"/>
                                  </p:iterate>
                                  <p:childTnLst>
                                    <p:set>
                                      <p:cBhvr>
                                        <p:cTn id="71" dur="1" fill="hold">
                                          <p:stCondLst>
                                            <p:cond delay="0"/>
                                          </p:stCondLst>
                                        </p:cTn>
                                        <p:tgtEl>
                                          <p:spTgt spid="75"/>
                                        </p:tgtEl>
                                        <p:attrNameLst>
                                          <p:attrName>style.visibility</p:attrName>
                                        </p:attrNameLst>
                                      </p:cBhvr>
                                      <p:to>
                                        <p:strVal val="visible"/>
                                      </p:to>
                                    </p:set>
                                    <p:animEffect transition="in" filter="fade">
                                      <p:cBhvr>
                                        <p:cTn id="72" dur="500"/>
                                        <p:tgtEl>
                                          <p:spTgt spid="75"/>
                                        </p:tgtEl>
                                      </p:cBhvr>
                                    </p:animEffect>
                                  </p:childTnLst>
                                </p:cTn>
                              </p:par>
                            </p:childTnLst>
                          </p:cTn>
                        </p:par>
                        <p:par>
                          <p:cTn id="73" fill="hold">
                            <p:stCondLst>
                              <p:cond delay="10250"/>
                            </p:stCondLst>
                            <p:childTnLst>
                              <p:par>
                                <p:cTn id="74" presetID="22" presetClass="entr" presetSubtype="8" fill="hold" nodeType="after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left)">
                                      <p:cBhvr>
                                        <p:cTn id="76" dur="500"/>
                                        <p:tgtEl>
                                          <p:spTgt spid="69"/>
                                        </p:tgtEl>
                                      </p:cBhvr>
                                    </p:animEffect>
                                  </p:childTnLst>
                                </p:cTn>
                              </p:par>
                            </p:childTnLst>
                          </p:cTn>
                        </p:par>
                        <p:par>
                          <p:cTn id="77" fill="hold">
                            <p:stCondLst>
                              <p:cond delay="10750"/>
                            </p:stCondLst>
                            <p:childTnLst>
                              <p:par>
                                <p:cTn id="78" presetID="22" presetClass="entr" presetSubtype="1" fill="hold" grpId="0"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wipe(up)">
                                      <p:cBhvr>
                                        <p:cTn id="80" dur="500"/>
                                        <p:tgtEl>
                                          <p:spTgt spid="54"/>
                                        </p:tgtEl>
                                      </p:cBhvr>
                                    </p:animEffect>
                                  </p:childTnLst>
                                </p:cTn>
                              </p:par>
                            </p:childTnLst>
                          </p:cTn>
                        </p:par>
                        <p:par>
                          <p:cTn id="81" fill="hold">
                            <p:stCondLst>
                              <p:cond delay="11250"/>
                            </p:stCondLst>
                            <p:childTnLst>
                              <p:par>
                                <p:cTn id="82" presetID="22" presetClass="entr" presetSubtype="4" fill="hold" nodeType="after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down)">
                                      <p:cBhvr>
                                        <p:cTn id="84" dur="500"/>
                                        <p:tgtEl>
                                          <p:spTgt spid="70"/>
                                        </p:tgtEl>
                                      </p:cBhvr>
                                    </p:animEffect>
                                  </p:childTnLst>
                                </p:cTn>
                              </p:par>
                            </p:childTnLst>
                          </p:cTn>
                        </p:par>
                        <p:par>
                          <p:cTn id="85" fill="hold">
                            <p:stCondLst>
                              <p:cond delay="11750"/>
                            </p:stCondLst>
                            <p:childTnLst>
                              <p:par>
                                <p:cTn id="86" presetID="10" presetClass="entr" presetSubtype="0" fill="hold" grpId="0" nodeType="afterEffect">
                                  <p:stCondLst>
                                    <p:cond delay="0"/>
                                  </p:stCondLst>
                                  <p:iterate type="lt">
                                    <p:tmPct val="10000"/>
                                  </p:iterate>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53" grpId="0" animBg="1"/>
      <p:bldP spid="54" grpId="0" animBg="1"/>
      <p:bldP spid="55" grpId="0" animBg="1"/>
      <p:bldP spid="56" grpId="0" animBg="1"/>
      <p:bldP spid="73" grpId="0"/>
      <p:bldP spid="74" grpId="0"/>
      <p:bldP spid="75" grpId="0"/>
      <p:bldP spid="76" grpId="0"/>
      <p:bldP spid="7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031325" cy="461665"/>
          </a:xfrm>
          <a:prstGeom prst="rect">
            <a:avLst/>
          </a:prstGeom>
        </p:spPr>
        <p:txBody>
          <a:bodyPr wrap="none">
            <a:spAutoFit/>
          </a:bodyPr>
          <a:lstStyle/>
          <a:p>
            <a:r>
              <a:rPr lang="zh-CN" altLang="en-US" sz="2400" b="1" dirty="0">
                <a:solidFill>
                  <a:srgbClr val="B6302E"/>
                </a:solidFill>
                <a:latin typeface="微软雅黑" panose="020B0503020204020204" pitchFamily="34" charset="-122"/>
                <a:ea typeface="微软雅黑" panose="020B0503020204020204" pitchFamily="34" charset="-122"/>
              </a:rPr>
              <a:t>目标</a:t>
            </a:r>
            <a:r>
              <a:rPr lang="zh-CN" altLang="en-US" sz="2400" b="1" dirty="0" smtClean="0">
                <a:solidFill>
                  <a:srgbClr val="B6302E"/>
                </a:solidFill>
                <a:latin typeface="微软雅黑" panose="020B0503020204020204" pitchFamily="34" charset="-122"/>
                <a:ea typeface="微软雅黑" panose="020B0503020204020204" pitchFamily="34" charset="-122"/>
              </a:rPr>
              <a:t>脱离实际</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矩形 3"/>
          <p:cNvSpPr/>
          <p:nvPr/>
        </p:nvSpPr>
        <p:spPr>
          <a:xfrm>
            <a:off x="4118777" y="2178680"/>
            <a:ext cx="2610246" cy="2163516"/>
          </a:xfrm>
          <a:custGeom>
            <a:avLst/>
            <a:gdLst/>
            <a:ahLst/>
            <a:cxnLst/>
            <a:rect l="l" t="t" r="r" b="b"/>
            <a:pathLst>
              <a:path w="2316425" h="1919981">
                <a:moveTo>
                  <a:pt x="961654" y="1"/>
                </a:moveTo>
                <a:cubicBezTo>
                  <a:pt x="1241767" y="-484"/>
                  <a:pt x="1493101" y="118983"/>
                  <a:pt x="1668542" y="309758"/>
                </a:cubicBezTo>
                <a:lnTo>
                  <a:pt x="2316425" y="957641"/>
                </a:lnTo>
                <a:lnTo>
                  <a:pt x="1666038" y="1608027"/>
                </a:lnTo>
                <a:cubicBezTo>
                  <a:pt x="1490444" y="1799411"/>
                  <a:pt x="1238185" y="1919750"/>
                  <a:pt x="958327" y="1919980"/>
                </a:cubicBezTo>
                <a:cubicBezTo>
                  <a:pt x="428203" y="1920898"/>
                  <a:pt x="-918" y="1491778"/>
                  <a:pt x="1" y="961654"/>
                </a:cubicBezTo>
                <a:cubicBezTo>
                  <a:pt x="919" y="431529"/>
                  <a:pt x="431529" y="920"/>
                  <a:pt x="961654" y="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5"/>
          <p:cNvSpPr/>
          <p:nvPr/>
        </p:nvSpPr>
        <p:spPr>
          <a:xfrm>
            <a:off x="6123702" y="3213590"/>
            <a:ext cx="1994446" cy="1653106"/>
          </a:xfrm>
          <a:custGeom>
            <a:avLst/>
            <a:gdLst/>
            <a:ahLst/>
            <a:cxnLst/>
            <a:rect l="l" t="t" r="r" b="b"/>
            <a:pathLst>
              <a:path w="2316425" h="1919981">
                <a:moveTo>
                  <a:pt x="1358098" y="1"/>
                </a:moveTo>
                <a:cubicBezTo>
                  <a:pt x="1888222" y="-917"/>
                  <a:pt x="2317343" y="428203"/>
                  <a:pt x="2316424" y="958327"/>
                </a:cubicBezTo>
                <a:cubicBezTo>
                  <a:pt x="2315506" y="1488452"/>
                  <a:pt x="1884896" y="1919061"/>
                  <a:pt x="1354771" y="1919980"/>
                </a:cubicBezTo>
                <a:cubicBezTo>
                  <a:pt x="1074658" y="1920465"/>
                  <a:pt x="823324" y="1800998"/>
                  <a:pt x="647883" y="1610223"/>
                </a:cubicBezTo>
                <a:lnTo>
                  <a:pt x="0" y="962340"/>
                </a:lnTo>
                <a:lnTo>
                  <a:pt x="650387" y="311954"/>
                </a:lnTo>
                <a:cubicBezTo>
                  <a:pt x="825981" y="120570"/>
                  <a:pt x="1078240" y="231"/>
                  <a:pt x="1358098" y="1"/>
                </a:cubicBezTo>
                <a:close/>
              </a:path>
            </a:pathLst>
          </a:cu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5"/>
          <p:cNvSpPr txBox="1"/>
          <p:nvPr/>
        </p:nvSpPr>
        <p:spPr>
          <a:xfrm>
            <a:off x="716299" y="2753276"/>
            <a:ext cx="3257512" cy="55399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00" dirty="0"/>
              <a:t>点击输入简要文字内容，文字内容需概括精炼，不用多余的文字修饰，言简意赅的说明分项内容</a:t>
            </a:r>
            <a:r>
              <a:rPr lang="zh-CN" altLang="en-US" sz="1200" dirty="0" smtClean="0"/>
              <a:t>。</a:t>
            </a:r>
            <a:endParaRPr lang="en-US" altLang="zh-CN" sz="1200" dirty="0"/>
          </a:p>
        </p:txBody>
      </p:sp>
      <p:sp>
        <p:nvSpPr>
          <p:cNvPr id="12" name="TextBox 16"/>
          <p:cNvSpPr txBox="1"/>
          <p:nvPr/>
        </p:nvSpPr>
        <p:spPr>
          <a:xfrm>
            <a:off x="8370144" y="3620946"/>
            <a:ext cx="2364912" cy="55399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200" dirty="0"/>
              <a:t>点击输入简要文字内容，文字内容需概括精炼，不用多余的文字</a:t>
            </a:r>
            <a:r>
              <a:rPr lang="zh-CN" altLang="en-US" sz="1200" dirty="0" smtClean="0"/>
              <a:t>修饰。</a:t>
            </a:r>
            <a:endParaRPr lang="en-US" altLang="zh-CN" sz="1200" dirty="0"/>
          </a:p>
        </p:txBody>
      </p:sp>
      <p:sp>
        <p:nvSpPr>
          <p:cNvPr id="13" name="TextBox 18"/>
          <p:cNvSpPr txBox="1"/>
          <p:nvPr/>
        </p:nvSpPr>
        <p:spPr>
          <a:xfrm>
            <a:off x="4888983" y="2630165"/>
            <a:ext cx="697628" cy="400110"/>
          </a:xfrm>
          <a:prstGeom prst="rect">
            <a:avLst/>
          </a:prstGeom>
          <a:noFill/>
        </p:spPr>
        <p:txBody>
          <a:bodyPr wrap="none">
            <a:spAutoFit/>
          </a:bodyPr>
          <a:lstStyle/>
          <a:p>
            <a:pPr algn="ctr" fontAlgn="auto">
              <a:spcBef>
                <a:spcPts val="0"/>
              </a:spcBef>
              <a:spcAft>
                <a:spcPts val="0"/>
              </a:spcAft>
              <a:defRPr/>
            </a:pPr>
            <a:r>
              <a:rPr lang="zh-CN" altLang="en-US" sz="2000" b="1" dirty="0" smtClean="0">
                <a:solidFill>
                  <a:schemeClr val="bg1"/>
                </a:solidFill>
                <a:latin typeface="微软雅黑" pitchFamily="34" charset="-122"/>
                <a:ea typeface="微软雅黑" pitchFamily="34" charset="-122"/>
              </a:rPr>
              <a:t>目标</a:t>
            </a:r>
            <a:endParaRPr lang="zh-CN" altLang="en-US" sz="2000" b="1" dirty="0">
              <a:solidFill>
                <a:schemeClr val="bg1"/>
              </a:solidFill>
              <a:latin typeface="微软雅黑" pitchFamily="34" charset="-122"/>
              <a:ea typeface="微软雅黑" pitchFamily="34" charset="-122"/>
            </a:endParaRPr>
          </a:p>
        </p:txBody>
      </p:sp>
      <p:sp>
        <p:nvSpPr>
          <p:cNvPr id="14" name="TextBox 19"/>
          <p:cNvSpPr txBox="1"/>
          <p:nvPr/>
        </p:nvSpPr>
        <p:spPr>
          <a:xfrm>
            <a:off x="4481712" y="3194402"/>
            <a:ext cx="1641990" cy="525016"/>
          </a:xfrm>
          <a:prstGeom prst="rect">
            <a:avLst/>
          </a:prstGeom>
          <a:noFill/>
        </p:spPr>
        <p:txBody>
          <a:bodyPr wrap="square" lIns="0" tIns="0" rIns="0" bIns="0" rtlCol="0">
            <a:spAutoFit/>
          </a:bodyPr>
          <a:lstStyle/>
          <a:p>
            <a:pPr algn="just">
              <a:lnSpc>
                <a:spcPts val="1400"/>
              </a:lnSpc>
            </a:pPr>
            <a:r>
              <a:rPr lang="zh-CN" altLang="en-US" sz="1000" dirty="0">
                <a:solidFill>
                  <a:schemeClr val="bg1"/>
                </a:solidFill>
                <a:latin typeface="微软雅黑" pitchFamily="34" charset="-122"/>
                <a:ea typeface="微软雅黑" pitchFamily="34" charset="-122"/>
              </a:rPr>
              <a:t>点击输入简要文字内容，文字内容需概括精炼，不用多余的文字</a:t>
            </a:r>
            <a:r>
              <a:rPr lang="zh-CN" altLang="en-US" sz="1000" dirty="0" smtClean="0">
                <a:solidFill>
                  <a:schemeClr val="bg1"/>
                </a:solidFill>
                <a:latin typeface="微软雅黑" pitchFamily="34" charset="-122"/>
                <a:ea typeface="微软雅黑" pitchFamily="34" charset="-122"/>
              </a:rPr>
              <a:t>修饰</a:t>
            </a:r>
            <a:r>
              <a:rPr lang="en-US" altLang="zh-CN" sz="1000" dirty="0" smtClean="0">
                <a:solidFill>
                  <a:schemeClr val="bg1"/>
                </a:solidFill>
                <a:latin typeface="微软雅黑 Light" pitchFamily="34" charset="-122"/>
                <a:ea typeface="微软雅黑 Light" pitchFamily="34" charset="-122"/>
              </a:rPr>
              <a:t>……</a:t>
            </a:r>
          </a:p>
        </p:txBody>
      </p:sp>
      <p:sp>
        <p:nvSpPr>
          <p:cNvPr id="15" name="TextBox 20"/>
          <p:cNvSpPr txBox="1"/>
          <p:nvPr/>
        </p:nvSpPr>
        <p:spPr>
          <a:xfrm>
            <a:off x="6967873" y="3568050"/>
            <a:ext cx="595036" cy="338554"/>
          </a:xfrm>
          <a:prstGeom prst="rect">
            <a:avLst/>
          </a:prstGeom>
          <a:noFill/>
        </p:spPr>
        <p:txBody>
          <a:bodyPr wrap="none">
            <a:spAutoFit/>
          </a:bodyPr>
          <a:lstStyle/>
          <a:p>
            <a:pPr algn="ctr" fontAlgn="auto">
              <a:spcBef>
                <a:spcPts val="0"/>
              </a:spcBef>
              <a:spcAft>
                <a:spcPts val="0"/>
              </a:spcAft>
              <a:defRPr/>
            </a:pPr>
            <a:r>
              <a:rPr lang="zh-CN" altLang="en-US" sz="1600" b="1" dirty="0" smtClean="0">
                <a:solidFill>
                  <a:schemeClr val="bg1"/>
                </a:solidFill>
                <a:latin typeface="微软雅黑" pitchFamily="34" charset="-122"/>
                <a:ea typeface="微软雅黑" pitchFamily="34" charset="-122"/>
              </a:rPr>
              <a:t>实际</a:t>
            </a:r>
            <a:endParaRPr lang="zh-CN" altLang="en-US" sz="1600" b="1" dirty="0">
              <a:solidFill>
                <a:schemeClr val="bg1"/>
              </a:solidFill>
              <a:latin typeface="微软雅黑" pitchFamily="34" charset="-122"/>
              <a:ea typeface="微软雅黑" pitchFamily="34" charset="-122"/>
            </a:endParaRPr>
          </a:p>
        </p:txBody>
      </p:sp>
      <p:sp>
        <p:nvSpPr>
          <p:cNvPr id="16" name="TextBox 21"/>
          <p:cNvSpPr txBox="1"/>
          <p:nvPr/>
        </p:nvSpPr>
        <p:spPr>
          <a:xfrm>
            <a:off x="6725328" y="3978818"/>
            <a:ext cx="1212767" cy="461665"/>
          </a:xfrm>
          <a:prstGeom prst="rect">
            <a:avLst/>
          </a:prstGeom>
          <a:noFill/>
        </p:spPr>
        <p:txBody>
          <a:bodyPr wrap="square" lIns="0" tIns="0" rIns="0" bIns="0" rtlCol="0">
            <a:spAutoFit/>
          </a:bodyPr>
          <a:lstStyle>
            <a:defPPr>
              <a:defRPr lang="zh-CN"/>
            </a:defPPr>
            <a:lvl1pPr algn="just">
              <a:lnSpc>
                <a:spcPct val="150000"/>
              </a:lnSpc>
              <a:defRPr sz="1000">
                <a:solidFill>
                  <a:schemeClr val="bg1"/>
                </a:solidFill>
                <a:latin typeface="微软雅黑" pitchFamily="34" charset="-122"/>
                <a:ea typeface="微软雅黑" pitchFamily="34" charset="-122"/>
              </a:defRPr>
            </a:lvl1pPr>
          </a:lstStyle>
          <a:p>
            <a:pPr>
              <a:lnSpc>
                <a:spcPct val="100000"/>
              </a:lnSpc>
            </a:pPr>
            <a:r>
              <a:rPr lang="zh-CN" altLang="en-US" dirty="0"/>
              <a:t>点击输入简要文字内容，文字内容需概括精炼</a:t>
            </a:r>
            <a:r>
              <a:rPr lang="en-US" altLang="zh-CN" dirty="0"/>
              <a:t>……</a:t>
            </a:r>
          </a:p>
        </p:txBody>
      </p:sp>
      <p:sp>
        <p:nvSpPr>
          <p:cNvPr id="17" name="椭圆 16"/>
          <p:cNvSpPr/>
          <p:nvPr/>
        </p:nvSpPr>
        <p:spPr>
          <a:xfrm>
            <a:off x="4203114" y="2259886"/>
            <a:ext cx="576064" cy="576064"/>
          </a:xfrm>
          <a:prstGeom prst="ellipse">
            <a:avLst/>
          </a:prstGeom>
          <a:solidFill>
            <a:srgbClr val="B630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zh-CN" sz="1200" dirty="0" smtClean="0">
                <a:latin typeface="微软雅黑" pitchFamily="34" charset="-122"/>
                <a:ea typeface="微软雅黑" pitchFamily="34" charset="-122"/>
              </a:rPr>
              <a:t>100%</a:t>
            </a:r>
            <a:endParaRPr lang="zh-CN" altLang="en-US" sz="1200" dirty="0">
              <a:latin typeface="微软雅黑" pitchFamily="34" charset="-122"/>
              <a:ea typeface="微软雅黑" pitchFamily="34" charset="-122"/>
            </a:endParaRPr>
          </a:p>
        </p:txBody>
      </p:sp>
      <p:sp>
        <p:nvSpPr>
          <p:cNvPr id="18" name="椭圆 17"/>
          <p:cNvSpPr/>
          <p:nvPr/>
        </p:nvSpPr>
        <p:spPr>
          <a:xfrm>
            <a:off x="7684725" y="3246730"/>
            <a:ext cx="465334" cy="465334"/>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zh-CN" sz="1000" dirty="0" smtClean="0">
                <a:latin typeface="微软雅黑" pitchFamily="34" charset="-122"/>
                <a:ea typeface="微软雅黑" pitchFamily="34" charset="-122"/>
              </a:rPr>
              <a:t>50%</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xmlns="" val="795099951"/>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1750"/>
                            </p:stCondLst>
                            <p:childTnLst>
                              <p:par>
                                <p:cTn id="28" presetID="23" presetClass="entr" presetSubtype="32"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strVal val="4*#ppt_w"/>
                                          </p:val>
                                        </p:tav>
                                        <p:tav tm="100000">
                                          <p:val>
                                            <p:strVal val="#ppt_w"/>
                                          </p:val>
                                        </p:tav>
                                      </p:tavLst>
                                    </p:anim>
                                    <p:anim calcmode="lin" valueType="num">
                                      <p:cBhvr>
                                        <p:cTn id="31" dur="500" fill="hold"/>
                                        <p:tgtEl>
                                          <p:spTgt spid="17"/>
                                        </p:tgtEl>
                                        <p:attrNameLst>
                                          <p:attrName>ppt_h</p:attrName>
                                        </p:attrNameLst>
                                      </p:cBhvr>
                                      <p:tavLst>
                                        <p:tav tm="0">
                                          <p:val>
                                            <p:strVal val="4*#ppt_h"/>
                                          </p:val>
                                        </p:tav>
                                        <p:tav tm="100000">
                                          <p:val>
                                            <p:strVal val="#ppt_h"/>
                                          </p:val>
                                        </p:tav>
                                      </p:tavLst>
                                    </p:anim>
                                  </p:childTnLst>
                                </p:cTn>
                              </p:par>
                            </p:childTnLst>
                          </p:cTn>
                        </p:par>
                        <p:par>
                          <p:cTn id="32" fill="hold">
                            <p:stCondLst>
                              <p:cond delay="2250"/>
                            </p:stCondLst>
                            <p:childTnLst>
                              <p:par>
                                <p:cTn id="33" presetID="53" presetClass="entr" presetSubtype="16"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2750"/>
                            </p:stCondLst>
                            <p:childTnLst>
                              <p:par>
                                <p:cTn id="39" presetID="53" presetClass="entr" presetSubtype="16"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3250"/>
                            </p:stCondLst>
                            <p:childTnLst>
                              <p:par>
                                <p:cTn id="45" presetID="23" presetClass="entr" presetSubtype="32"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strVal val="4*#ppt_w"/>
                                          </p:val>
                                        </p:tav>
                                        <p:tav tm="100000">
                                          <p:val>
                                            <p:strVal val="#ppt_w"/>
                                          </p:val>
                                        </p:tav>
                                      </p:tavLst>
                                    </p:anim>
                                    <p:anim calcmode="lin" valueType="num">
                                      <p:cBhvr>
                                        <p:cTn id="48" dur="500" fill="hold"/>
                                        <p:tgtEl>
                                          <p:spTgt spid="18"/>
                                        </p:tgtEl>
                                        <p:attrNameLst>
                                          <p:attrName>ppt_h</p:attrName>
                                        </p:attrNameLst>
                                      </p:cBhvr>
                                      <p:tavLst>
                                        <p:tav tm="0">
                                          <p:val>
                                            <p:strVal val="4*#ppt_h"/>
                                          </p:val>
                                        </p:tav>
                                        <p:tav tm="100000">
                                          <p:val>
                                            <p:strVal val="#ppt_h"/>
                                          </p:val>
                                        </p:tav>
                                      </p:tavLst>
                                    </p:anim>
                                  </p:childTnLst>
                                </p:cTn>
                              </p:par>
                            </p:childTnLst>
                          </p:cTn>
                        </p:par>
                        <p:par>
                          <p:cTn id="49" fill="hold">
                            <p:stCondLst>
                              <p:cond delay="3750"/>
                            </p:stCondLst>
                            <p:childTnLst>
                              <p:par>
                                <p:cTn id="50" presetID="53"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4250"/>
                            </p:stCondLst>
                            <p:childTnLst>
                              <p:par>
                                <p:cTn id="56" presetID="53" presetClass="entr" presetSubtype="16"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par>
                          <p:cTn id="61" fill="hold">
                            <p:stCondLst>
                              <p:cond delay="4750"/>
                            </p:stCondLst>
                            <p:childTnLst>
                              <p:par>
                                <p:cTn id="62" presetID="22" presetClass="entr" presetSubtype="1"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up)">
                                      <p:cBhvr>
                                        <p:cTn id="64" dur="500"/>
                                        <p:tgtEl>
                                          <p:spTgt spid="11"/>
                                        </p:tgtEl>
                                      </p:cBhvr>
                                    </p:animEffect>
                                  </p:childTnLst>
                                </p:cTn>
                              </p:par>
                            </p:childTnLst>
                          </p:cTn>
                        </p:par>
                        <p:par>
                          <p:cTn id="65" fill="hold">
                            <p:stCondLst>
                              <p:cond delay="5250"/>
                            </p:stCondLst>
                            <p:childTnLst>
                              <p:par>
                                <p:cTn id="66" presetID="22" presetClass="entr" presetSubtype="1"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p:bldP spid="12" grpId="0"/>
      <p:bldP spid="13" grpId="0"/>
      <p:bldP spid="14" grpId="0"/>
      <p:bldP spid="15" grpId="0"/>
      <p:bldP spid="16" grpId="0"/>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7202" y="1276140"/>
            <a:ext cx="3106770" cy="3868299"/>
          </a:xfrm>
          <a:prstGeom prst="rect">
            <a:avLst/>
          </a:prstGeom>
        </p:spPr>
      </p:pic>
      <p:sp>
        <p:nvSpPr>
          <p:cNvPr id="9" name="矩形 8"/>
          <p:cNvSpPr/>
          <p:nvPr/>
        </p:nvSpPr>
        <p:spPr bwMode="auto">
          <a:xfrm>
            <a:off x="3958981" y="2361219"/>
            <a:ext cx="7056784" cy="2783220"/>
          </a:xfrm>
          <a:prstGeom prst="rect">
            <a:avLst/>
          </a:prstGeom>
          <a:noFill/>
          <a:ln w="15875" cap="flat" cmpd="sng" algn="ctr">
            <a:solidFill>
              <a:srgbClr val="B630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CN" altLang="en-US">
              <a:latin typeface="Arial" pitchFamily="34" charset="0"/>
            </a:endParaRPr>
          </a:p>
        </p:txBody>
      </p:sp>
      <p:sp>
        <p:nvSpPr>
          <p:cNvPr id="10" name="TextBox 6"/>
          <p:cNvSpPr txBox="1"/>
          <p:nvPr/>
        </p:nvSpPr>
        <p:spPr>
          <a:xfrm>
            <a:off x="4170116" y="2881832"/>
            <a:ext cx="6644138" cy="1938992"/>
          </a:xfrm>
          <a:prstGeom prst="rect">
            <a:avLst/>
          </a:prstGeom>
          <a:noFill/>
        </p:spPr>
        <p:txBody>
          <a:bodyPr wrap="square" rtlCol="0">
            <a:spAutoFit/>
          </a:bodyPr>
          <a:lstStyle/>
          <a:p>
            <a:pPr lvl="0" algn="just" fontAlgn="base">
              <a:lnSpc>
                <a:spcPct val="150000"/>
              </a:lnSpc>
              <a:spcBef>
                <a:spcPct val="0"/>
              </a:spcBef>
              <a:spcAft>
                <a:spcPct val="0"/>
              </a:spcAft>
            </a:pPr>
            <a:r>
              <a:rPr lang="zh-CN" altLang="en-US" sz="1600" dirty="0" smtClean="0">
                <a:solidFill>
                  <a:srgbClr val="000000">
                    <a:lumMod val="95000"/>
                    <a:lumOff val="5000"/>
                  </a:srgbClr>
                </a:solidFill>
                <a:latin typeface="微软雅黑" pitchFamily="34" charset="-122"/>
                <a:ea typeface="微软雅黑" pitchFamily="34" charset="-122"/>
              </a:rPr>
              <a:t>    新起点，新梦想，在</a:t>
            </a:r>
            <a:r>
              <a:rPr lang="zh-CN" altLang="en-US" sz="1600" dirty="0">
                <a:solidFill>
                  <a:srgbClr val="000000">
                    <a:lumMod val="95000"/>
                    <a:lumOff val="5000"/>
                  </a:srgbClr>
                </a:solidFill>
                <a:latin typeface="微软雅黑" pitchFamily="34" charset="-122"/>
                <a:ea typeface="微软雅黑" pitchFamily="34" charset="-122"/>
              </a:rPr>
              <a:t>取得成绩的同时，我们也找到了工作中的不足和问题，主要反映</a:t>
            </a:r>
            <a:r>
              <a:rPr lang="zh-CN" altLang="en-US" sz="1600" dirty="0" smtClean="0">
                <a:solidFill>
                  <a:srgbClr val="000000">
                    <a:lumMod val="95000"/>
                    <a:lumOff val="5000"/>
                  </a:srgbClr>
                </a:solidFill>
                <a:latin typeface="微软雅黑" pitchFamily="34" charset="-122"/>
                <a:ea typeface="微软雅黑" pitchFamily="34" charset="-122"/>
              </a:rPr>
              <a:t>于</a:t>
            </a:r>
            <a:r>
              <a:rPr lang="en-US" altLang="zh-CN" sz="1600" dirty="0" smtClean="0">
                <a:solidFill>
                  <a:srgbClr val="000000">
                    <a:lumMod val="95000"/>
                    <a:lumOff val="5000"/>
                  </a:srgbClr>
                </a:solidFill>
                <a:latin typeface="微软雅黑" pitchFamily="34" charset="-122"/>
                <a:ea typeface="微软雅黑" pitchFamily="34" charset="-122"/>
              </a:rPr>
              <a:t>xxx</a:t>
            </a:r>
            <a:r>
              <a:rPr lang="zh-CN" altLang="en-US" sz="1600" dirty="0">
                <a:solidFill>
                  <a:srgbClr val="000000">
                    <a:lumMod val="95000"/>
                    <a:lumOff val="5000"/>
                  </a:srgbClr>
                </a:solidFill>
                <a:latin typeface="微软雅黑" pitchFamily="34" charset="-122"/>
                <a:ea typeface="微软雅黑" pitchFamily="34" charset="-122"/>
              </a:rPr>
              <a:t>的风格、定型还有待进一步探索，尤其是网上的公司产品库充分体现我们</a:t>
            </a:r>
            <a:r>
              <a:rPr lang="en-US" altLang="zh-CN" sz="1600" dirty="0">
                <a:solidFill>
                  <a:srgbClr val="000000">
                    <a:lumMod val="95000"/>
                    <a:lumOff val="5000"/>
                  </a:srgbClr>
                </a:solidFill>
                <a:latin typeface="微软雅黑" pitchFamily="34" charset="-122"/>
                <a:ea typeface="微软雅黑" pitchFamily="34" charset="-122"/>
              </a:rPr>
              <a:t>xxxxx</a:t>
            </a:r>
            <a:r>
              <a:rPr lang="zh-CN" altLang="en-US" sz="1600" dirty="0">
                <a:solidFill>
                  <a:srgbClr val="000000">
                    <a:lumMod val="95000"/>
                    <a:lumOff val="5000"/>
                  </a:srgbClr>
                </a:solidFill>
                <a:latin typeface="微软雅黑" pitchFamily="34" charset="-122"/>
                <a:ea typeface="微软雅黑" pitchFamily="34" charset="-122"/>
              </a:rPr>
              <a:t>和我们这个平台能为客户提供良好的商机和快捷方便的信息、导航的功能发挥。展望新的一年，我们将继续努力，力争各项工作更上一个新台阶。</a:t>
            </a:r>
          </a:p>
        </p:txBody>
      </p:sp>
      <p:sp>
        <p:nvSpPr>
          <p:cNvPr id="11" name="矩形 10"/>
          <p:cNvSpPr/>
          <p:nvPr/>
        </p:nvSpPr>
        <p:spPr bwMode="auto">
          <a:xfrm>
            <a:off x="4432891" y="1954953"/>
            <a:ext cx="2088232" cy="709352"/>
          </a:xfrm>
          <a:prstGeom prst="rect">
            <a:avLst/>
          </a:prstGeom>
          <a:solidFill>
            <a:srgbClr val="B63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p:txBody>
      </p:sp>
      <p:sp>
        <p:nvSpPr>
          <p:cNvPr id="12" name="TextBox 8"/>
          <p:cNvSpPr txBox="1"/>
          <p:nvPr/>
        </p:nvSpPr>
        <p:spPr bwMode="auto">
          <a:xfrm>
            <a:off x="4587716" y="2036750"/>
            <a:ext cx="1749197" cy="584775"/>
          </a:xfrm>
          <a:prstGeom prst="rect">
            <a:avLst/>
          </a:prstGeom>
          <a:noFill/>
        </p:spPr>
        <p:txBody>
          <a:bodyPr wrap="none">
            <a:spAutoFit/>
          </a:bodyPr>
          <a:lstStyle/>
          <a:p>
            <a:pPr algn="ctr" fontAlgn="auto">
              <a:spcBef>
                <a:spcPts val="0"/>
              </a:spcBef>
              <a:spcAft>
                <a:spcPts val="0"/>
              </a:spcAft>
              <a:defRPr/>
            </a:pPr>
            <a:r>
              <a:rPr lang="zh-CN" altLang="en-US" sz="3200" b="1" kern="0" spc="-150" dirty="0" smtClean="0">
                <a:ln w="1905">
                  <a:noFill/>
                </a:ln>
                <a:solidFill>
                  <a:schemeClr val="bg1"/>
                </a:solidFill>
                <a:latin typeface="微软雅黑" panose="020B0503020204020204" pitchFamily="34" charset="-122"/>
                <a:ea typeface="微软雅黑" panose="020B0503020204020204" pitchFamily="34" charset="-122"/>
              </a:rPr>
              <a:t>各位领导</a:t>
            </a:r>
            <a:endParaRPr lang="zh-CN" altLang="en-US" sz="3200" b="1" kern="0" spc="-150" dirty="0">
              <a:ln w="1905">
                <a:noFill/>
              </a:ln>
              <a:solidFill>
                <a:schemeClr val="bg1"/>
              </a:solidFill>
              <a:latin typeface="微软雅黑" panose="020B0503020204020204" pitchFamily="34" charset="-122"/>
              <a:ea typeface="微软雅黑" panose="020B0503020204020204" pitchFamily="34" charset="-122"/>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51015" y="4625347"/>
            <a:ext cx="1480573" cy="925358"/>
          </a:xfrm>
          <a:prstGeom prst="rect">
            <a:avLst/>
          </a:prstGeom>
          <a:solidFill>
            <a:srgbClr val="FFFFFF">
              <a:shade val="85000"/>
            </a:srgbClr>
          </a:solidFill>
          <a:ln w="57150" cap="sq">
            <a:solidFill>
              <a:srgbClr val="B6302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6350" h="19050"/>
            <a:contourClr>
              <a:srgbClr val="969696"/>
            </a:contourClr>
          </a:sp3d>
          <a:extLst/>
        </p:spPr>
      </p:pic>
      <p:pic>
        <p:nvPicPr>
          <p:cNvPr id="1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rot="854817">
            <a:off x="9569664" y="4740433"/>
            <a:ext cx="1415972" cy="1006983"/>
          </a:xfrm>
          <a:prstGeom prst="rect">
            <a:avLst/>
          </a:prstGeom>
          <a:solidFill>
            <a:srgbClr val="FFFFFF">
              <a:shade val="85000"/>
            </a:srgbClr>
          </a:solidFill>
          <a:ln w="57150" cap="sq">
            <a:solidFill>
              <a:srgbClr val="B6302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xmlns="" val="1592729622"/>
      </p:ext>
    </p:extLst>
  </p:cSld>
  <p:clrMapOvr>
    <a:masterClrMapping/>
  </p:clrMapOvr>
  <mc:AlternateContent xmlns:mc="http://schemas.openxmlformats.org/markup-compatibility/2006">
    <mc:Choice xmlns:p14="http://schemas.microsoft.com/office/powerpoint/2010/main" xmlns="" Requires="p14">
      <p:transition spd="slow" p14:dur="1200" advClick="0" advTm="0">
        <p:dissolve/>
      </p:transition>
    </mc:Choice>
    <mc:Fallback>
      <p:transition spd="slow" advClick="0"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250"/>
                                        <p:tgtEl>
                                          <p:spTgt spid="11"/>
                                        </p:tgtEl>
                                      </p:cBhvr>
                                    </p:animEffect>
                                  </p:childTnLst>
                                </p:cTn>
                              </p:par>
                            </p:childTnLst>
                          </p:cTn>
                        </p:par>
                        <p:par>
                          <p:cTn id="14" fill="hold">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250"/>
                                        <p:tgtEl>
                                          <p:spTgt spid="9"/>
                                        </p:tgtEl>
                                      </p:cBhvr>
                                    </p:animEffect>
                                  </p:childTnLst>
                                </p:cTn>
                              </p:par>
                            </p:childTnLst>
                          </p:cTn>
                        </p:par>
                        <p:par>
                          <p:cTn id="24" fill="hold">
                            <p:stCondLst>
                              <p:cond delay="1750"/>
                            </p:stCondLst>
                            <p:childTnLst>
                              <p:par>
                                <p:cTn id="25" presetID="14" presetClass="entr" presetSubtype="1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par>
                          <p:cTn id="28" fill="hold">
                            <p:stCondLst>
                              <p:cond delay="2250"/>
                            </p:stCondLst>
                            <p:childTnLst>
                              <p:par>
                                <p:cTn id="29" presetID="5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Scale>
                                      <p:cBhvr>
                                        <p:cTn id="31"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3"/>
                                        </p:tgtEl>
                                        <p:attrNameLst>
                                          <p:attrName>ppt_x</p:attrName>
                                          <p:attrName>ppt_y</p:attrName>
                                        </p:attrNameLst>
                                      </p:cBhvr>
                                    </p:animMotion>
                                    <p:animEffect transition="in" filter="fade">
                                      <p:cBhvr>
                                        <p:cTn id="33" dur="500"/>
                                        <p:tgtEl>
                                          <p:spTgt spid="13"/>
                                        </p:tgtEl>
                                      </p:cBhvr>
                                    </p:animEffect>
                                  </p:childTnLst>
                                </p:cTn>
                              </p:par>
                              <p:par>
                                <p:cTn id="34" presetID="52"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Scale>
                                      <p:cBhvr>
                                        <p:cTn id="36"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4"/>
                                        </p:tgtEl>
                                        <p:attrNameLst>
                                          <p:attrName>ppt_x</p:attrName>
                                          <p:attrName>ppt_y</p:attrName>
                                        </p:attrNameLst>
                                      </p:cBhvr>
                                    </p:animMotion>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031325"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执行力的不足</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grpSp>
        <p:nvGrpSpPr>
          <p:cNvPr id="9" name="组合 13"/>
          <p:cNvGrpSpPr>
            <a:grpSpLocks/>
          </p:cNvGrpSpPr>
          <p:nvPr/>
        </p:nvGrpSpPr>
        <p:grpSpPr bwMode="auto">
          <a:xfrm>
            <a:off x="778803" y="1538076"/>
            <a:ext cx="3678238" cy="438150"/>
            <a:chOff x="0" y="0"/>
            <a:chExt cx="3240360" cy="328796"/>
          </a:xfrm>
          <a:solidFill>
            <a:srgbClr val="B6302E"/>
          </a:solidFill>
        </p:grpSpPr>
        <p:sp>
          <p:nvSpPr>
            <p:cNvPr id="10" name="矩形 14"/>
            <p:cNvSpPr>
              <a:spLocks noChangeArrowheads="1"/>
            </p:cNvSpPr>
            <p:nvPr/>
          </p:nvSpPr>
          <p:spPr bwMode="auto">
            <a:xfrm>
              <a:off x="0" y="1900"/>
              <a:ext cx="3240360" cy="326896"/>
            </a:xfrm>
            <a:prstGeom prst="rect">
              <a:avLst/>
            </a:prstGeom>
            <a:gr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1"/>
            <p:cNvSpPr>
              <a:spLocks noChangeArrowheads="1"/>
            </p:cNvSpPr>
            <p:nvPr/>
          </p:nvSpPr>
          <p:spPr bwMode="auto">
            <a:xfrm>
              <a:off x="72008" y="0"/>
              <a:ext cx="1604510" cy="32334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200" b="1" dirty="0">
                  <a:solidFill>
                    <a:schemeClr val="bg1"/>
                  </a:solidFill>
                  <a:latin typeface="微软雅黑" panose="020B0503020204020204" pitchFamily="34" charset="-122"/>
                  <a:ea typeface="微软雅黑" panose="020B0503020204020204" pitchFamily="34" charset="-122"/>
                  <a:sym typeface="方正兰亭黑_GBK" pitchFamily="2" charset="-122"/>
                </a:rPr>
                <a:t>1    </a:t>
              </a:r>
              <a:r>
                <a:rPr lang="zh-CN" altLang="en-US" sz="2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grpSp>
      <p:sp>
        <p:nvSpPr>
          <p:cNvPr id="12" name="矩形 17"/>
          <p:cNvSpPr>
            <a:spLocks noChangeArrowheads="1"/>
          </p:cNvSpPr>
          <p:nvPr/>
        </p:nvSpPr>
        <p:spPr bwMode="auto">
          <a:xfrm>
            <a:off x="734353" y="2046076"/>
            <a:ext cx="3878263"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在此录入上述图表的综合分析说明，在此录入上述图表的综合分析说明，在此录入上述图表的综合分析说明。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3" name="组合 18"/>
          <p:cNvGrpSpPr>
            <a:grpSpLocks/>
          </p:cNvGrpSpPr>
          <p:nvPr/>
        </p:nvGrpSpPr>
        <p:grpSpPr bwMode="auto">
          <a:xfrm>
            <a:off x="778803" y="3201776"/>
            <a:ext cx="3678238" cy="438150"/>
            <a:chOff x="0" y="0"/>
            <a:chExt cx="3240360" cy="328796"/>
          </a:xfrm>
          <a:solidFill>
            <a:schemeClr val="tx1">
              <a:lumMod val="75000"/>
              <a:lumOff val="25000"/>
            </a:schemeClr>
          </a:solidFill>
        </p:grpSpPr>
        <p:sp>
          <p:nvSpPr>
            <p:cNvPr id="14" name="矩形 19"/>
            <p:cNvSpPr>
              <a:spLocks noChangeArrowheads="1"/>
            </p:cNvSpPr>
            <p:nvPr/>
          </p:nvSpPr>
          <p:spPr bwMode="auto">
            <a:xfrm>
              <a:off x="0" y="1900"/>
              <a:ext cx="3240360" cy="326896"/>
            </a:xfrm>
            <a:prstGeom prst="rect">
              <a:avLst/>
            </a:prstGeom>
            <a:gr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文本框 11"/>
            <p:cNvSpPr>
              <a:spLocks noChangeArrowheads="1"/>
            </p:cNvSpPr>
            <p:nvPr/>
          </p:nvSpPr>
          <p:spPr bwMode="auto">
            <a:xfrm>
              <a:off x="72008" y="0"/>
              <a:ext cx="1604510" cy="32334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2    </a:t>
              </a:r>
              <a:r>
                <a:rPr lang="zh-CN" altLang="en-US" sz="2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添加</a:t>
              </a:r>
              <a:r>
                <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rPr>
                <a:t>标题</a:t>
              </a:r>
            </a:p>
          </p:txBody>
        </p:sp>
      </p:grpSp>
      <p:sp>
        <p:nvSpPr>
          <p:cNvPr id="16" name="矩形 21"/>
          <p:cNvSpPr>
            <a:spLocks noChangeArrowheads="1"/>
          </p:cNvSpPr>
          <p:nvPr/>
        </p:nvSpPr>
        <p:spPr bwMode="auto">
          <a:xfrm>
            <a:off x="734353" y="3709776"/>
            <a:ext cx="3878263" cy="58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7" name="组合 22"/>
          <p:cNvGrpSpPr>
            <a:grpSpLocks/>
          </p:cNvGrpSpPr>
          <p:nvPr/>
        </p:nvGrpSpPr>
        <p:grpSpPr bwMode="auto">
          <a:xfrm>
            <a:off x="778803" y="4603538"/>
            <a:ext cx="3678238" cy="438150"/>
            <a:chOff x="0" y="0"/>
            <a:chExt cx="3240360" cy="328796"/>
          </a:xfrm>
          <a:solidFill>
            <a:schemeClr val="bg1">
              <a:lumMod val="50000"/>
            </a:schemeClr>
          </a:solidFill>
        </p:grpSpPr>
        <p:sp>
          <p:nvSpPr>
            <p:cNvPr id="18" name="矩形 23"/>
            <p:cNvSpPr>
              <a:spLocks noChangeArrowheads="1"/>
            </p:cNvSpPr>
            <p:nvPr/>
          </p:nvSpPr>
          <p:spPr bwMode="auto">
            <a:xfrm>
              <a:off x="0" y="1900"/>
              <a:ext cx="3240360" cy="326896"/>
            </a:xfrm>
            <a:prstGeom prst="rect">
              <a:avLst/>
            </a:prstGeom>
            <a:gr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文本框 11"/>
            <p:cNvSpPr>
              <a:spLocks noChangeArrowheads="1"/>
            </p:cNvSpPr>
            <p:nvPr/>
          </p:nvSpPr>
          <p:spPr bwMode="auto">
            <a:xfrm>
              <a:off x="72008" y="0"/>
              <a:ext cx="1604510" cy="32334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3    </a:t>
              </a:r>
              <a:r>
                <a:rPr lang="zh-CN" altLang="en-US" sz="2200" b="1" dirty="0" smtClean="0">
                  <a:solidFill>
                    <a:schemeClr val="bg1"/>
                  </a:solidFill>
                  <a:latin typeface="微软雅黑" panose="020B0503020204020204" pitchFamily="34" charset="-122"/>
                  <a:ea typeface="微软雅黑" panose="020B0503020204020204" pitchFamily="34" charset="-122"/>
                  <a:sym typeface="方正兰亭黑_GBK" pitchFamily="2" charset="-122"/>
                </a:rPr>
                <a:t>添加</a:t>
              </a:r>
              <a:r>
                <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rPr>
                <a:t>标题</a:t>
              </a:r>
            </a:p>
          </p:txBody>
        </p:sp>
      </p:grpSp>
      <p:sp>
        <p:nvSpPr>
          <p:cNvPr id="20" name="矩形 25"/>
          <p:cNvSpPr>
            <a:spLocks noChangeArrowheads="1"/>
          </p:cNvSpPr>
          <p:nvPr/>
        </p:nvSpPr>
        <p:spPr bwMode="auto">
          <a:xfrm>
            <a:off x="734353" y="5111538"/>
            <a:ext cx="3878263"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4000"/>
              </a:lnSpc>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在此录入上述图表的综合分析说明，在此录入上述图表的综合分析说明，在此录入上述图表的综合分析说明。</a:t>
            </a:r>
            <a:endPar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1" name="图片 26"/>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013340" y="1422404"/>
            <a:ext cx="5941017" cy="415871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51764852"/>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750" fill="hold"/>
                                        <p:tgtEl>
                                          <p:spTgt spid="21"/>
                                        </p:tgtEl>
                                        <p:attrNameLst>
                                          <p:attrName>ppt_x</p:attrName>
                                        </p:attrNameLst>
                                      </p:cBhvr>
                                      <p:tavLst>
                                        <p:tav tm="0">
                                          <p:val>
                                            <p:strVal val="0-#ppt_w/2"/>
                                          </p:val>
                                        </p:tav>
                                        <p:tav tm="100000">
                                          <p:val>
                                            <p:strVal val="#ppt_x"/>
                                          </p:val>
                                        </p:tav>
                                      </p:tavLst>
                                    </p:anim>
                                    <p:anim calcmode="lin" valueType="num">
                                      <p:cBhvr>
                                        <p:cTn id="23" dur="75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750" fill="hold"/>
                                        <p:tgtEl>
                                          <p:spTgt spid="9"/>
                                        </p:tgtEl>
                                        <p:attrNameLst>
                                          <p:attrName>ppt_x</p:attrName>
                                        </p:attrNameLst>
                                      </p:cBhvr>
                                      <p:tavLst>
                                        <p:tav tm="0">
                                          <p:val>
                                            <p:strVal val="1+#ppt_w/2"/>
                                          </p:val>
                                        </p:tav>
                                        <p:tav tm="100000">
                                          <p:val>
                                            <p:strVal val="#ppt_x"/>
                                          </p:val>
                                        </p:tav>
                                      </p:tavLst>
                                    </p:anim>
                                    <p:anim calcmode="lin" valueType="num">
                                      <p:cBhvr>
                                        <p:cTn id="27" dur="75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750" fill="hold"/>
                                        <p:tgtEl>
                                          <p:spTgt spid="13"/>
                                        </p:tgtEl>
                                        <p:attrNameLst>
                                          <p:attrName>ppt_x</p:attrName>
                                        </p:attrNameLst>
                                      </p:cBhvr>
                                      <p:tavLst>
                                        <p:tav tm="0">
                                          <p:val>
                                            <p:strVal val="1+#ppt_w/2"/>
                                          </p:val>
                                        </p:tav>
                                        <p:tav tm="100000">
                                          <p:val>
                                            <p:strVal val="#ppt_x"/>
                                          </p:val>
                                        </p:tav>
                                      </p:tavLst>
                                    </p:anim>
                                    <p:anim calcmode="lin" valueType="num">
                                      <p:cBhvr>
                                        <p:cTn id="31" dur="75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750" fill="hold"/>
                                        <p:tgtEl>
                                          <p:spTgt spid="17"/>
                                        </p:tgtEl>
                                        <p:attrNameLst>
                                          <p:attrName>ppt_x</p:attrName>
                                        </p:attrNameLst>
                                      </p:cBhvr>
                                      <p:tavLst>
                                        <p:tav tm="0">
                                          <p:val>
                                            <p:strVal val="1+#ppt_w/2"/>
                                          </p:val>
                                        </p:tav>
                                        <p:tav tm="100000">
                                          <p:val>
                                            <p:strVal val="#ppt_x"/>
                                          </p:val>
                                        </p:tav>
                                      </p:tavLst>
                                    </p:anim>
                                    <p:anim calcmode="lin" valueType="num">
                                      <p:cBhvr>
                                        <p:cTn id="35" dur="750" fill="hold"/>
                                        <p:tgtEl>
                                          <p:spTgt spid="17"/>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22" presetClass="entr" presetSubtype="1" fill="hold" grpId="0" nodeType="afterEffect">
                                  <p:stCondLst>
                                    <p:cond delay="250"/>
                                  </p:stCondLst>
                                  <p:childTnLst>
                                    <p:set>
                                      <p:cBhvr>
                                        <p:cTn id="38" dur="1" fill="hold">
                                          <p:stCondLst>
                                            <p:cond delay="0"/>
                                          </p:stCondLst>
                                        </p:cTn>
                                        <p:tgtEl>
                                          <p:spTgt spid="12"/>
                                        </p:tgtEl>
                                        <p:attrNameLst>
                                          <p:attrName>style.visibility</p:attrName>
                                        </p:attrNameLst>
                                      </p:cBhvr>
                                      <p:to>
                                        <p:strVal val="visible"/>
                                      </p:to>
                                    </p:set>
                                    <p:animEffect>
                                      <p:cBhvr>
                                        <p:cTn id="39" dur="750"/>
                                        <p:tgtEl>
                                          <p:spTgt spid="12"/>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p:cBhvr>
                                        <p:cTn id="43" dur="500"/>
                                        <p:tgtEl>
                                          <p:spTgt spid="16"/>
                                        </p:tgtEl>
                                      </p:cBhvr>
                                    </p:animEffect>
                                  </p:childTnLst>
                                </p:cTn>
                              </p:par>
                            </p:childTnLst>
                          </p:cTn>
                        </p:par>
                        <p:par>
                          <p:cTn id="44" fill="hold">
                            <p:stCondLst>
                              <p:cond delay="4000"/>
                            </p:stCondLst>
                            <p:childTnLst>
                              <p:par>
                                <p:cTn id="45" presetID="22" presetClass="entr" presetSubtype="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p:cBhvr>
                                        <p:cTn id="4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2" grpId="0" bldLvl="0" autoUpdateAnimBg="0"/>
      <p:bldP spid="16" grpId="0" bldLvl="0" autoUpdateAnimBg="0"/>
      <p:bldP spid="20"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竞争对手分析不足</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直接连接符 8"/>
          <p:cNvSpPr>
            <a:spLocks noChangeShapeType="1"/>
          </p:cNvSpPr>
          <p:nvPr/>
        </p:nvSpPr>
        <p:spPr bwMode="auto">
          <a:xfrm>
            <a:off x="1427737" y="2715668"/>
            <a:ext cx="1987550" cy="1587"/>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 name="直接连接符 9"/>
          <p:cNvSpPr>
            <a:spLocks noChangeShapeType="1"/>
          </p:cNvSpPr>
          <p:nvPr/>
        </p:nvSpPr>
        <p:spPr bwMode="auto">
          <a:xfrm>
            <a:off x="1427737" y="4157118"/>
            <a:ext cx="1987550" cy="1587"/>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1" name="矩形 50"/>
          <p:cNvSpPr>
            <a:spLocks noChangeArrowheads="1"/>
          </p:cNvSpPr>
          <p:nvPr/>
        </p:nvSpPr>
        <p:spPr bwMode="auto">
          <a:xfrm>
            <a:off x="1332487" y="1321843"/>
            <a:ext cx="1470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dirty="0">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12" name="矩形 47"/>
          <p:cNvSpPr>
            <a:spLocks noChangeArrowheads="1"/>
          </p:cNvSpPr>
          <p:nvPr/>
        </p:nvSpPr>
        <p:spPr bwMode="auto">
          <a:xfrm>
            <a:off x="1335662" y="1736180"/>
            <a:ext cx="226536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矩形 54"/>
          <p:cNvSpPr>
            <a:spLocks noChangeArrowheads="1"/>
          </p:cNvSpPr>
          <p:nvPr/>
        </p:nvSpPr>
        <p:spPr bwMode="auto">
          <a:xfrm>
            <a:off x="1332487" y="2796630"/>
            <a:ext cx="14700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14" name="矩形 47"/>
          <p:cNvSpPr>
            <a:spLocks noChangeArrowheads="1"/>
          </p:cNvSpPr>
          <p:nvPr/>
        </p:nvSpPr>
        <p:spPr bwMode="auto">
          <a:xfrm>
            <a:off x="1335662" y="3209380"/>
            <a:ext cx="226536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120000"/>
              </a:lnSpc>
              <a:spcBef>
                <a:spcPct val="0"/>
              </a:spcBef>
              <a:buNone/>
            </a:pPr>
            <a:r>
              <a:rPr lang="zh-CN" altLang="en-US" sz="1300"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亮亮图文旗舰店</a:t>
            </a:r>
            <a:r>
              <a:rPr lang="en-US" altLang="zh-CN" sz="1300"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https://liangliangtuwen.tmall.com</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矩形 56"/>
          <p:cNvSpPr>
            <a:spLocks noChangeArrowheads="1"/>
          </p:cNvSpPr>
          <p:nvPr/>
        </p:nvSpPr>
        <p:spPr bwMode="auto">
          <a:xfrm>
            <a:off x="1332487" y="4269830"/>
            <a:ext cx="14700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16" name="矩形 47"/>
          <p:cNvSpPr>
            <a:spLocks noChangeArrowheads="1"/>
          </p:cNvSpPr>
          <p:nvPr/>
        </p:nvSpPr>
        <p:spPr bwMode="auto">
          <a:xfrm>
            <a:off x="1335662" y="4684168"/>
            <a:ext cx="2265363"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20000"/>
              </a:lnSpc>
              <a:spcBef>
                <a:spcPct val="0"/>
              </a:spcBef>
              <a:buFont typeface="Arial" panose="020B0604020202020204" pitchFamily="34" charset="0"/>
              <a:buNone/>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8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7" name="组合 97"/>
          <p:cNvGrpSpPr>
            <a:grpSpLocks/>
          </p:cNvGrpSpPr>
          <p:nvPr/>
        </p:nvGrpSpPr>
        <p:grpSpPr bwMode="auto">
          <a:xfrm>
            <a:off x="3742312" y="3525293"/>
            <a:ext cx="2193925" cy="1893887"/>
            <a:chOff x="0" y="0"/>
            <a:chExt cx="2331720" cy="1752600"/>
          </a:xfrm>
        </p:grpSpPr>
        <p:sp>
          <p:nvSpPr>
            <p:cNvPr id="18" name="文本框 98"/>
            <p:cNvSpPr>
              <a:spLocks noChangeArrowheads="1"/>
            </p:cNvSpPr>
            <p:nvPr/>
          </p:nvSpPr>
          <p:spPr bwMode="auto">
            <a:xfrm>
              <a:off x="121860" y="719623"/>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19" name="文本框 99"/>
            <p:cNvSpPr>
              <a:spLocks noChangeArrowheads="1"/>
            </p:cNvSpPr>
            <p:nvPr/>
          </p:nvSpPr>
          <p:spPr bwMode="auto">
            <a:xfrm>
              <a:off x="121860" y="1260485"/>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20" name="文本框 100"/>
            <p:cNvSpPr>
              <a:spLocks noChangeArrowheads="1"/>
            </p:cNvSpPr>
            <p:nvPr/>
          </p:nvSpPr>
          <p:spPr bwMode="auto">
            <a:xfrm>
              <a:off x="121860" y="178764"/>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21" name="矩形 101"/>
            <p:cNvSpPr>
              <a:spLocks noChangeArrowheads="1"/>
            </p:cNvSpPr>
            <p:nvPr/>
          </p:nvSpPr>
          <p:spPr bwMode="auto">
            <a:xfrm>
              <a:off x="0" y="0"/>
              <a:ext cx="2331720" cy="1752600"/>
            </a:xfrm>
            <a:prstGeom prst="rect">
              <a:avLst/>
            </a:prstGeom>
            <a:noFill/>
            <a:ln w="12700">
              <a:solidFill>
                <a:schemeClr val="tx1">
                  <a:lumMod val="75000"/>
                  <a:lumOff val="25000"/>
                </a:schemeClr>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tx1">
                    <a:lumMod val="75000"/>
                    <a:lumOff val="25000"/>
                  </a:schemeClr>
                </a:solidFill>
                <a:ea typeface="方正兰亭黑_GBK" pitchFamily="2" charset="-122"/>
                <a:sym typeface="Arial" panose="020B0604020202020204" pitchFamily="34" charset="0"/>
              </a:endParaRPr>
            </a:p>
          </p:txBody>
        </p:sp>
        <p:sp>
          <p:nvSpPr>
            <p:cNvPr id="22" name="直接连接符 102"/>
            <p:cNvSpPr>
              <a:spLocks noChangeShapeType="1"/>
            </p:cNvSpPr>
            <p:nvPr/>
          </p:nvSpPr>
          <p:spPr bwMode="auto">
            <a:xfrm>
              <a:off x="121860" y="60488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sp>
          <p:nvSpPr>
            <p:cNvPr id="23" name="直接连接符 103"/>
            <p:cNvSpPr>
              <a:spLocks noChangeShapeType="1"/>
            </p:cNvSpPr>
            <p:nvPr/>
          </p:nvSpPr>
          <p:spPr bwMode="auto">
            <a:xfrm>
              <a:off x="121860" y="115099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grpSp>
      <p:grpSp>
        <p:nvGrpSpPr>
          <p:cNvPr id="24" name="组合 104"/>
          <p:cNvGrpSpPr>
            <a:grpSpLocks/>
          </p:cNvGrpSpPr>
          <p:nvPr/>
        </p:nvGrpSpPr>
        <p:grpSpPr bwMode="auto">
          <a:xfrm>
            <a:off x="6193412" y="3525293"/>
            <a:ext cx="2193925" cy="1893887"/>
            <a:chOff x="0" y="0"/>
            <a:chExt cx="2331720" cy="1752600"/>
          </a:xfrm>
        </p:grpSpPr>
        <p:sp>
          <p:nvSpPr>
            <p:cNvPr id="25" name="文本框 105"/>
            <p:cNvSpPr>
              <a:spLocks noChangeArrowheads="1"/>
            </p:cNvSpPr>
            <p:nvPr/>
          </p:nvSpPr>
          <p:spPr bwMode="auto">
            <a:xfrm>
              <a:off x="121860" y="719624"/>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26" name="文本框 106"/>
            <p:cNvSpPr>
              <a:spLocks noChangeArrowheads="1"/>
            </p:cNvSpPr>
            <p:nvPr/>
          </p:nvSpPr>
          <p:spPr bwMode="auto">
            <a:xfrm>
              <a:off x="121860" y="1260485"/>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27" name="文本框 107"/>
            <p:cNvSpPr>
              <a:spLocks noChangeArrowheads="1"/>
            </p:cNvSpPr>
            <p:nvPr/>
          </p:nvSpPr>
          <p:spPr bwMode="auto">
            <a:xfrm>
              <a:off x="121860" y="178764"/>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28" name="矩形 108"/>
            <p:cNvSpPr>
              <a:spLocks noChangeArrowheads="1"/>
            </p:cNvSpPr>
            <p:nvPr/>
          </p:nvSpPr>
          <p:spPr bwMode="auto">
            <a:xfrm>
              <a:off x="0" y="0"/>
              <a:ext cx="2331720" cy="1752600"/>
            </a:xfrm>
            <a:prstGeom prst="rect">
              <a:avLst/>
            </a:prstGeom>
            <a:noFill/>
            <a:ln w="12700">
              <a:solidFill>
                <a:schemeClr val="tx1">
                  <a:lumMod val="75000"/>
                  <a:lumOff val="25000"/>
                </a:schemeClr>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tx1">
                    <a:lumMod val="75000"/>
                    <a:lumOff val="25000"/>
                  </a:schemeClr>
                </a:solidFill>
                <a:ea typeface="方正兰亭黑_GBK" pitchFamily="2" charset="-122"/>
                <a:sym typeface="Arial" panose="020B0604020202020204" pitchFamily="34" charset="0"/>
              </a:endParaRPr>
            </a:p>
          </p:txBody>
        </p:sp>
        <p:sp>
          <p:nvSpPr>
            <p:cNvPr id="29" name="直接连接符 109"/>
            <p:cNvSpPr>
              <a:spLocks noChangeShapeType="1"/>
            </p:cNvSpPr>
            <p:nvPr/>
          </p:nvSpPr>
          <p:spPr bwMode="auto">
            <a:xfrm>
              <a:off x="121860" y="60488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sp>
          <p:nvSpPr>
            <p:cNvPr id="30" name="直接连接符 110"/>
            <p:cNvSpPr>
              <a:spLocks noChangeShapeType="1"/>
            </p:cNvSpPr>
            <p:nvPr/>
          </p:nvSpPr>
          <p:spPr bwMode="auto">
            <a:xfrm>
              <a:off x="121860" y="115099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grpSp>
      <p:grpSp>
        <p:nvGrpSpPr>
          <p:cNvPr id="31" name="组合 111"/>
          <p:cNvGrpSpPr>
            <a:grpSpLocks/>
          </p:cNvGrpSpPr>
          <p:nvPr/>
        </p:nvGrpSpPr>
        <p:grpSpPr bwMode="auto">
          <a:xfrm>
            <a:off x="8600062" y="3525293"/>
            <a:ext cx="2195513" cy="1893887"/>
            <a:chOff x="0" y="0"/>
            <a:chExt cx="2331720" cy="1752600"/>
          </a:xfrm>
        </p:grpSpPr>
        <p:sp>
          <p:nvSpPr>
            <p:cNvPr id="32" name="文本框 112"/>
            <p:cNvSpPr>
              <a:spLocks noChangeArrowheads="1"/>
            </p:cNvSpPr>
            <p:nvPr/>
          </p:nvSpPr>
          <p:spPr bwMode="auto">
            <a:xfrm>
              <a:off x="121860" y="719624"/>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33" name="文本框 113"/>
            <p:cNvSpPr>
              <a:spLocks noChangeArrowheads="1"/>
            </p:cNvSpPr>
            <p:nvPr/>
          </p:nvSpPr>
          <p:spPr bwMode="auto">
            <a:xfrm>
              <a:off x="121860" y="1260485"/>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34" name="文本框 114"/>
            <p:cNvSpPr>
              <a:spLocks noChangeArrowheads="1"/>
            </p:cNvSpPr>
            <p:nvPr/>
          </p:nvSpPr>
          <p:spPr bwMode="auto">
            <a:xfrm>
              <a:off x="121860" y="178764"/>
              <a:ext cx="2088001" cy="31329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a:solidFill>
                    <a:schemeClr val="tx1">
                      <a:lumMod val="75000"/>
                      <a:lumOff val="25000"/>
                    </a:schemeClr>
                  </a:solidFill>
                  <a:ea typeface="方正兰亭黑_GBK" pitchFamily="2" charset="-122"/>
                  <a:sym typeface="Arial" panose="020B0604020202020204" pitchFamily="34" charset="0"/>
                </a:rPr>
                <a:t>TEXT HERE</a:t>
              </a:r>
              <a:endParaRPr lang="zh-CN" altLang="en-US" sz="1600" baseline="-3000">
                <a:solidFill>
                  <a:schemeClr val="tx1">
                    <a:lumMod val="75000"/>
                    <a:lumOff val="25000"/>
                  </a:schemeClr>
                </a:solidFill>
                <a:ea typeface="方正兰亭黑_GBK" pitchFamily="2" charset="-122"/>
                <a:sym typeface="Arial" panose="020B0604020202020204" pitchFamily="34" charset="0"/>
              </a:endParaRPr>
            </a:p>
          </p:txBody>
        </p:sp>
        <p:sp>
          <p:nvSpPr>
            <p:cNvPr id="35" name="矩形 115"/>
            <p:cNvSpPr>
              <a:spLocks noChangeArrowheads="1"/>
            </p:cNvSpPr>
            <p:nvPr/>
          </p:nvSpPr>
          <p:spPr bwMode="auto">
            <a:xfrm>
              <a:off x="0" y="0"/>
              <a:ext cx="2331720" cy="1752600"/>
            </a:xfrm>
            <a:prstGeom prst="rect">
              <a:avLst/>
            </a:prstGeom>
            <a:noFill/>
            <a:ln w="12700">
              <a:solidFill>
                <a:schemeClr val="tx1">
                  <a:lumMod val="75000"/>
                  <a:lumOff val="25000"/>
                </a:schemeClr>
              </a:solidFill>
              <a:bevel/>
              <a:headEnd/>
              <a:tailEnd/>
            </a:ln>
            <a:extLst>
              <a:ext uri="{909E8E84-426E-40DD-AFC4-6F175D3DCCD1}">
                <a14:hiddenFill xmlns:a14="http://schemas.microsoft.com/office/drawing/2010/main" xmlns="">
                  <a:solidFill>
                    <a:srgbClr val="FFFFFF"/>
                  </a:solidFill>
                </a14:hiddenFill>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tx1">
                    <a:lumMod val="75000"/>
                    <a:lumOff val="25000"/>
                  </a:schemeClr>
                </a:solidFill>
                <a:ea typeface="方正兰亭黑_GBK" pitchFamily="2" charset="-122"/>
                <a:sym typeface="Arial" panose="020B0604020202020204" pitchFamily="34" charset="0"/>
              </a:endParaRPr>
            </a:p>
          </p:txBody>
        </p:sp>
        <p:sp>
          <p:nvSpPr>
            <p:cNvPr id="36" name="直接连接符 116"/>
            <p:cNvSpPr>
              <a:spLocks noChangeShapeType="1"/>
            </p:cNvSpPr>
            <p:nvPr/>
          </p:nvSpPr>
          <p:spPr bwMode="auto">
            <a:xfrm>
              <a:off x="121860" y="60488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sp>
          <p:nvSpPr>
            <p:cNvPr id="37" name="直接连接符 117"/>
            <p:cNvSpPr>
              <a:spLocks noChangeShapeType="1"/>
            </p:cNvSpPr>
            <p:nvPr/>
          </p:nvSpPr>
          <p:spPr bwMode="auto">
            <a:xfrm>
              <a:off x="121860" y="1150992"/>
              <a:ext cx="2088000"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xmlns="">
                  <a:noFill/>
                </a14:hiddenFill>
              </a:ext>
            </a:extLst>
          </p:spPr>
          <p:txBody>
            <a:bodyPr/>
            <a:lstStyle/>
            <a:p>
              <a:endParaRPr lang="zh-CN" altLang="en-US">
                <a:solidFill>
                  <a:schemeClr val="tx1">
                    <a:lumMod val="75000"/>
                    <a:lumOff val="25000"/>
                  </a:schemeClr>
                </a:solidFill>
              </a:endParaRPr>
            </a:p>
          </p:txBody>
        </p:sp>
      </p:grpSp>
      <p:grpSp>
        <p:nvGrpSpPr>
          <p:cNvPr id="38" name="组合 118"/>
          <p:cNvGrpSpPr>
            <a:grpSpLocks/>
          </p:cNvGrpSpPr>
          <p:nvPr/>
        </p:nvGrpSpPr>
        <p:grpSpPr bwMode="auto">
          <a:xfrm>
            <a:off x="3742312" y="1450430"/>
            <a:ext cx="2193925" cy="2076450"/>
            <a:chOff x="0" y="0"/>
            <a:chExt cx="2331720" cy="1920240"/>
          </a:xfrm>
        </p:grpSpPr>
        <p:sp>
          <p:nvSpPr>
            <p:cNvPr id="39" name="矩形 119"/>
            <p:cNvSpPr>
              <a:spLocks noChangeArrowheads="1"/>
            </p:cNvSpPr>
            <p:nvPr/>
          </p:nvSpPr>
          <p:spPr bwMode="auto">
            <a:xfrm>
              <a:off x="0" y="0"/>
              <a:ext cx="2331720" cy="1920240"/>
            </a:xfrm>
            <a:prstGeom prst="rect">
              <a:avLst/>
            </a:prstGeom>
            <a:solidFill>
              <a:srgbClr val="B6302E"/>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ea typeface="方正兰亭黑_GBK" pitchFamily="2" charset="-122"/>
                <a:sym typeface="Arial" panose="020B0604020202020204" pitchFamily="34" charset="0"/>
              </a:endParaRPr>
            </a:p>
          </p:txBody>
        </p:sp>
        <p:sp>
          <p:nvSpPr>
            <p:cNvPr id="40" name="Freeform 151"/>
            <p:cNvSpPr>
              <a:spLocks noEditPoints="1" noChangeArrowheads="1"/>
            </p:cNvSpPr>
            <p:nvPr/>
          </p:nvSpPr>
          <p:spPr bwMode="auto">
            <a:xfrm>
              <a:off x="656771" y="337024"/>
              <a:ext cx="984095" cy="863594"/>
            </a:xfrm>
            <a:custGeom>
              <a:avLst/>
              <a:gdLst>
                <a:gd name="T0" fmla="*/ 744072 w 123"/>
                <a:gd name="T1" fmla="*/ 863594 h 129"/>
                <a:gd name="T2" fmla="*/ 496048 w 123"/>
                <a:gd name="T3" fmla="*/ 743093 h 129"/>
                <a:gd name="T4" fmla="*/ 712069 w 123"/>
                <a:gd name="T5" fmla="*/ 562340 h 129"/>
                <a:gd name="T6" fmla="*/ 728070 w 123"/>
                <a:gd name="T7" fmla="*/ 656064 h 129"/>
                <a:gd name="T8" fmla="*/ 888086 w 123"/>
                <a:gd name="T9" fmla="*/ 468617 h 129"/>
                <a:gd name="T10" fmla="*/ 872084 w 123"/>
                <a:gd name="T11" fmla="*/ 415061 h 129"/>
                <a:gd name="T12" fmla="*/ 912088 w 123"/>
                <a:gd name="T13" fmla="*/ 394977 h 129"/>
                <a:gd name="T14" fmla="*/ 976094 w 123"/>
                <a:gd name="T15" fmla="*/ 528868 h 129"/>
                <a:gd name="T16" fmla="*/ 736071 w 123"/>
                <a:gd name="T17" fmla="*/ 789954 h 129"/>
                <a:gd name="T18" fmla="*/ 744072 w 123"/>
                <a:gd name="T19" fmla="*/ 863594 h 129"/>
                <a:gd name="T20" fmla="*/ 0 w 123"/>
                <a:gd name="T21" fmla="*/ 388283 h 129"/>
                <a:gd name="T22" fmla="*/ 240023 w 123"/>
                <a:gd name="T23" fmla="*/ 254392 h 129"/>
                <a:gd name="T24" fmla="*/ 336032 w 123"/>
                <a:gd name="T25" fmla="*/ 495395 h 129"/>
                <a:gd name="T26" fmla="*/ 232022 w 123"/>
                <a:gd name="T27" fmla="*/ 461922 h 129"/>
                <a:gd name="T28" fmla="*/ 360035 w 123"/>
                <a:gd name="T29" fmla="*/ 662758 h 129"/>
                <a:gd name="T30" fmla="*/ 424041 w 123"/>
                <a:gd name="T31" fmla="*/ 676147 h 129"/>
                <a:gd name="T32" fmla="*/ 424041 w 123"/>
                <a:gd name="T33" fmla="*/ 716314 h 129"/>
                <a:gd name="T34" fmla="*/ 264025 w 123"/>
                <a:gd name="T35" fmla="*/ 702925 h 129"/>
                <a:gd name="T36" fmla="*/ 88008 w 123"/>
                <a:gd name="T37" fmla="*/ 415061 h 129"/>
                <a:gd name="T38" fmla="*/ 0 w 123"/>
                <a:gd name="T39" fmla="*/ 388283 h 129"/>
                <a:gd name="T40" fmla="*/ 888086 w 123"/>
                <a:gd name="T41" fmla="*/ 60251 h 129"/>
                <a:gd name="T42" fmla="*/ 816079 w 123"/>
                <a:gd name="T43" fmla="*/ 107112 h 129"/>
                <a:gd name="T44" fmla="*/ 432042 w 123"/>
                <a:gd name="T45" fmla="*/ 80334 h 129"/>
                <a:gd name="T46" fmla="*/ 328032 w 123"/>
                <a:gd name="T47" fmla="*/ 187447 h 129"/>
                <a:gd name="T48" fmla="*/ 368036 w 123"/>
                <a:gd name="T49" fmla="*/ 214225 h 129"/>
                <a:gd name="T50" fmla="*/ 416040 w 123"/>
                <a:gd name="T51" fmla="*/ 174058 h 129"/>
                <a:gd name="T52" fmla="*/ 688066 w 123"/>
                <a:gd name="T53" fmla="*/ 187447 h 129"/>
                <a:gd name="T54" fmla="*/ 600058 w 123"/>
                <a:gd name="T55" fmla="*/ 247698 h 129"/>
                <a:gd name="T56" fmla="*/ 896087 w 123"/>
                <a:gd name="T57" fmla="*/ 307948 h 129"/>
                <a:gd name="T58" fmla="*/ 888086 w 123"/>
                <a:gd name="T59" fmla="*/ 60251 h 1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3"/>
                <a:gd name="T91" fmla="*/ 0 h 129"/>
                <a:gd name="T92" fmla="*/ 123 w 123"/>
                <a:gd name="T93" fmla="*/ 129 h 12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solidFill>
                  <a:schemeClr val="bg1"/>
                </a:solidFill>
              </a:endParaRPr>
            </a:p>
          </p:txBody>
        </p:sp>
        <p:sp>
          <p:nvSpPr>
            <p:cNvPr id="41" name="文本框 121"/>
            <p:cNvSpPr>
              <a:spLocks noChangeArrowheads="1"/>
            </p:cNvSpPr>
            <p:nvPr/>
          </p:nvSpPr>
          <p:spPr bwMode="auto">
            <a:xfrm>
              <a:off x="121860" y="1442827"/>
              <a:ext cx="2088001" cy="35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dirty="0">
                  <a:solidFill>
                    <a:schemeClr val="bg1"/>
                  </a:solidFill>
                  <a:ea typeface="方正兰亭黑_GBK" pitchFamily="2" charset="-122"/>
                  <a:sym typeface="Arial" panose="020B0604020202020204" pitchFamily="34" charset="0"/>
                </a:rPr>
                <a:t>TEXT HERE</a:t>
              </a:r>
              <a:endParaRPr lang="zh-CN" altLang="en-US" baseline="-3000" dirty="0">
                <a:solidFill>
                  <a:schemeClr val="bg1"/>
                </a:solidFill>
                <a:ea typeface="方正兰亭黑_GBK" pitchFamily="2" charset="-122"/>
                <a:sym typeface="Arial" panose="020B0604020202020204" pitchFamily="34" charset="0"/>
              </a:endParaRPr>
            </a:p>
          </p:txBody>
        </p:sp>
      </p:grpSp>
      <p:grpSp>
        <p:nvGrpSpPr>
          <p:cNvPr id="42" name="组合 122"/>
          <p:cNvGrpSpPr>
            <a:grpSpLocks/>
          </p:cNvGrpSpPr>
          <p:nvPr/>
        </p:nvGrpSpPr>
        <p:grpSpPr bwMode="auto">
          <a:xfrm>
            <a:off x="6207700" y="1450430"/>
            <a:ext cx="2195512" cy="2076450"/>
            <a:chOff x="0" y="0"/>
            <a:chExt cx="2331720" cy="1920240"/>
          </a:xfrm>
        </p:grpSpPr>
        <p:sp>
          <p:nvSpPr>
            <p:cNvPr id="43" name="矩形 123"/>
            <p:cNvSpPr>
              <a:spLocks noChangeArrowheads="1"/>
            </p:cNvSpPr>
            <p:nvPr/>
          </p:nvSpPr>
          <p:spPr bwMode="auto">
            <a:xfrm>
              <a:off x="0" y="0"/>
              <a:ext cx="2331720" cy="1920240"/>
            </a:xfrm>
            <a:prstGeom prst="rect">
              <a:avLst/>
            </a:prstGeom>
            <a:solidFill>
              <a:schemeClr val="tx1">
                <a:lumMod val="75000"/>
                <a:lumOff val="25000"/>
              </a:schemeClr>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ea typeface="方正兰亭黑_GBK" pitchFamily="2" charset="-122"/>
                <a:sym typeface="Arial" panose="020B0604020202020204" pitchFamily="34" charset="0"/>
              </a:endParaRPr>
            </a:p>
          </p:txBody>
        </p:sp>
        <p:sp>
          <p:nvSpPr>
            <p:cNvPr id="44" name="文本框 124"/>
            <p:cNvSpPr>
              <a:spLocks noChangeArrowheads="1"/>
            </p:cNvSpPr>
            <p:nvPr/>
          </p:nvSpPr>
          <p:spPr bwMode="auto">
            <a:xfrm>
              <a:off x="106620" y="1442826"/>
              <a:ext cx="2088001" cy="3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chemeClr val="bg1"/>
                  </a:solidFill>
                  <a:ea typeface="方正兰亭黑_GBK" pitchFamily="2" charset="-122"/>
                  <a:sym typeface="Arial" panose="020B0604020202020204" pitchFamily="34" charset="0"/>
                </a:rPr>
                <a:t>TEXT HERE</a:t>
              </a:r>
              <a:endParaRPr lang="zh-CN" altLang="en-US">
                <a:solidFill>
                  <a:schemeClr val="bg1"/>
                </a:solidFill>
                <a:ea typeface="方正兰亭黑_GBK" pitchFamily="2" charset="-122"/>
                <a:sym typeface="Arial" panose="020B0604020202020204" pitchFamily="34" charset="0"/>
              </a:endParaRPr>
            </a:p>
          </p:txBody>
        </p:sp>
      </p:grpSp>
      <p:grpSp>
        <p:nvGrpSpPr>
          <p:cNvPr id="45" name="组合 125"/>
          <p:cNvGrpSpPr>
            <a:grpSpLocks/>
          </p:cNvGrpSpPr>
          <p:nvPr/>
        </p:nvGrpSpPr>
        <p:grpSpPr bwMode="auto">
          <a:xfrm>
            <a:off x="8608000" y="1450430"/>
            <a:ext cx="2195512" cy="2076450"/>
            <a:chOff x="0" y="0"/>
            <a:chExt cx="2331720" cy="1920240"/>
          </a:xfrm>
        </p:grpSpPr>
        <p:sp>
          <p:nvSpPr>
            <p:cNvPr id="46" name="矩形 126"/>
            <p:cNvSpPr>
              <a:spLocks noChangeArrowheads="1"/>
            </p:cNvSpPr>
            <p:nvPr/>
          </p:nvSpPr>
          <p:spPr bwMode="auto">
            <a:xfrm>
              <a:off x="0" y="0"/>
              <a:ext cx="2331720" cy="1920240"/>
            </a:xfrm>
            <a:prstGeom prst="rect">
              <a:avLst/>
            </a:prstGeom>
            <a:solidFill>
              <a:schemeClr val="bg1">
                <a:lumMod val="50000"/>
              </a:schemeClr>
            </a:solid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chemeClr val="bg1"/>
                </a:solidFill>
                <a:ea typeface="方正兰亭黑_GBK" pitchFamily="2" charset="-122"/>
                <a:sym typeface="Arial" panose="020B0604020202020204" pitchFamily="34" charset="0"/>
              </a:endParaRPr>
            </a:p>
          </p:txBody>
        </p:sp>
        <p:sp>
          <p:nvSpPr>
            <p:cNvPr id="47" name="Freeform 145"/>
            <p:cNvSpPr>
              <a:spLocks noEditPoints="1" noChangeArrowheads="1"/>
            </p:cNvSpPr>
            <p:nvPr/>
          </p:nvSpPr>
          <p:spPr bwMode="auto">
            <a:xfrm>
              <a:off x="686559" y="373833"/>
              <a:ext cx="958600" cy="826785"/>
            </a:xfrm>
            <a:custGeom>
              <a:avLst/>
              <a:gdLst>
                <a:gd name="T0" fmla="*/ 820423 w 111"/>
                <a:gd name="T1" fmla="*/ 119176 h 111"/>
                <a:gd name="T2" fmla="*/ 820423 w 111"/>
                <a:gd name="T3" fmla="*/ 700160 h 111"/>
                <a:gd name="T4" fmla="*/ 138177 w 111"/>
                <a:gd name="T5" fmla="*/ 700160 h 111"/>
                <a:gd name="T6" fmla="*/ 138177 w 111"/>
                <a:gd name="T7" fmla="*/ 119176 h 111"/>
                <a:gd name="T8" fmla="*/ 440438 w 111"/>
                <a:gd name="T9" fmla="*/ 744851 h 111"/>
                <a:gd name="T10" fmla="*/ 328169 w 111"/>
                <a:gd name="T11" fmla="*/ 633124 h 111"/>
                <a:gd name="T12" fmla="*/ 440438 w 111"/>
                <a:gd name="T13" fmla="*/ 744851 h 111"/>
                <a:gd name="T14" fmla="*/ 440438 w 111"/>
                <a:gd name="T15" fmla="*/ 446911 h 111"/>
                <a:gd name="T16" fmla="*/ 302261 w 111"/>
                <a:gd name="T17" fmla="*/ 558639 h 111"/>
                <a:gd name="T18" fmla="*/ 440438 w 111"/>
                <a:gd name="T19" fmla="*/ 372426 h 111"/>
                <a:gd name="T20" fmla="*/ 302261 w 111"/>
                <a:gd name="T21" fmla="*/ 268146 h 111"/>
                <a:gd name="T22" fmla="*/ 440438 w 111"/>
                <a:gd name="T23" fmla="*/ 372426 h 111"/>
                <a:gd name="T24" fmla="*/ 440438 w 111"/>
                <a:gd name="T25" fmla="*/ 74485 h 111"/>
                <a:gd name="T26" fmla="*/ 328169 w 111"/>
                <a:gd name="T27" fmla="*/ 186213 h 111"/>
                <a:gd name="T28" fmla="*/ 526798 w 111"/>
                <a:gd name="T29" fmla="*/ 74485 h 111"/>
                <a:gd name="T30" fmla="*/ 630431 w 111"/>
                <a:gd name="T31" fmla="*/ 186213 h 111"/>
                <a:gd name="T32" fmla="*/ 526798 w 111"/>
                <a:gd name="T33" fmla="*/ 74485 h 111"/>
                <a:gd name="T34" fmla="*/ 526798 w 111"/>
                <a:gd name="T35" fmla="*/ 372426 h 111"/>
                <a:gd name="T36" fmla="*/ 664975 w 111"/>
                <a:gd name="T37" fmla="*/ 268146 h 111"/>
                <a:gd name="T38" fmla="*/ 526798 w 111"/>
                <a:gd name="T39" fmla="*/ 446911 h 111"/>
                <a:gd name="T40" fmla="*/ 664975 w 111"/>
                <a:gd name="T41" fmla="*/ 558639 h 111"/>
                <a:gd name="T42" fmla="*/ 526798 w 111"/>
                <a:gd name="T43" fmla="*/ 446911 h 111"/>
                <a:gd name="T44" fmla="*/ 526798 w 111"/>
                <a:gd name="T45" fmla="*/ 744851 h 111"/>
                <a:gd name="T46" fmla="*/ 630431 w 111"/>
                <a:gd name="T47" fmla="*/ 633124 h 111"/>
                <a:gd name="T48" fmla="*/ 94996 w 111"/>
                <a:gd name="T49" fmla="*/ 372426 h 111"/>
                <a:gd name="T50" fmla="*/ 207265 w 111"/>
                <a:gd name="T51" fmla="*/ 290492 h 111"/>
                <a:gd name="T52" fmla="*/ 94996 w 111"/>
                <a:gd name="T53" fmla="*/ 372426 h 111"/>
                <a:gd name="T54" fmla="*/ 863604 w 111"/>
                <a:gd name="T55" fmla="*/ 372426 h 111"/>
                <a:gd name="T56" fmla="*/ 751335 w 111"/>
                <a:gd name="T57" fmla="*/ 290492 h 111"/>
                <a:gd name="T58" fmla="*/ 863604 w 111"/>
                <a:gd name="T59" fmla="*/ 446911 h 111"/>
                <a:gd name="T60" fmla="*/ 751335 w 111"/>
                <a:gd name="T61" fmla="*/ 528844 h 111"/>
                <a:gd name="T62" fmla="*/ 863604 w 111"/>
                <a:gd name="T63" fmla="*/ 446911 h 111"/>
                <a:gd name="T64" fmla="*/ 94996 w 111"/>
                <a:gd name="T65" fmla="*/ 446911 h 111"/>
                <a:gd name="T66" fmla="*/ 207265 w 111"/>
                <a:gd name="T67" fmla="*/ 528844 h 111"/>
                <a:gd name="T68" fmla="*/ 829059 w 111"/>
                <a:gd name="T69" fmla="*/ 573536 h 111"/>
                <a:gd name="T70" fmla="*/ 725427 w 111"/>
                <a:gd name="T71" fmla="*/ 610778 h 111"/>
                <a:gd name="T72" fmla="*/ 682247 w 111"/>
                <a:gd name="T73" fmla="*/ 707609 h 111"/>
                <a:gd name="T74" fmla="*/ 829059 w 111"/>
                <a:gd name="T75" fmla="*/ 573536 h 111"/>
                <a:gd name="T76" fmla="*/ 155449 w 111"/>
                <a:gd name="T77" fmla="*/ 580984 h 111"/>
                <a:gd name="T78" fmla="*/ 198629 w 111"/>
                <a:gd name="T79" fmla="*/ 655469 h 111"/>
                <a:gd name="T80" fmla="*/ 276353 w 111"/>
                <a:gd name="T81" fmla="*/ 692712 h 111"/>
                <a:gd name="T82" fmla="*/ 129541 w 111"/>
                <a:gd name="T83" fmla="*/ 245801 h 111"/>
                <a:gd name="T84" fmla="*/ 233173 w 111"/>
                <a:gd name="T85" fmla="*/ 208558 h 111"/>
                <a:gd name="T86" fmla="*/ 284989 w 111"/>
                <a:gd name="T87" fmla="*/ 119176 h 111"/>
                <a:gd name="T88" fmla="*/ 129541 w 111"/>
                <a:gd name="T89" fmla="*/ 245801 h 111"/>
                <a:gd name="T90" fmla="*/ 811787 w 111"/>
                <a:gd name="T91" fmla="*/ 238352 h 111"/>
                <a:gd name="T92" fmla="*/ 759971 w 111"/>
                <a:gd name="T93" fmla="*/ 171316 h 111"/>
                <a:gd name="T94" fmla="*/ 690883 w 111"/>
                <a:gd name="T95" fmla="*/ 126625 h 11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1"/>
                <a:gd name="T145" fmla="*/ 0 h 111"/>
                <a:gd name="T146" fmla="*/ 111 w 111"/>
                <a:gd name="T147" fmla="*/ 111 h 11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1" h="111">
                  <a:moveTo>
                    <a:pt x="56" y="0"/>
                  </a:moveTo>
                  <a:cubicBezTo>
                    <a:pt x="71" y="0"/>
                    <a:pt x="85" y="6"/>
                    <a:pt x="95" y="16"/>
                  </a:cubicBezTo>
                  <a:cubicBezTo>
                    <a:pt x="105" y="26"/>
                    <a:pt x="111" y="40"/>
                    <a:pt x="111" y="55"/>
                  </a:cubicBezTo>
                  <a:cubicBezTo>
                    <a:pt x="111" y="71"/>
                    <a:pt x="105" y="84"/>
                    <a:pt x="95" y="94"/>
                  </a:cubicBezTo>
                  <a:cubicBezTo>
                    <a:pt x="85" y="104"/>
                    <a:pt x="71" y="111"/>
                    <a:pt x="56" y="111"/>
                  </a:cubicBezTo>
                  <a:cubicBezTo>
                    <a:pt x="40" y="111"/>
                    <a:pt x="27" y="104"/>
                    <a:pt x="16" y="94"/>
                  </a:cubicBezTo>
                  <a:cubicBezTo>
                    <a:pt x="6" y="84"/>
                    <a:pt x="0" y="71"/>
                    <a:pt x="0" y="55"/>
                  </a:cubicBezTo>
                  <a:cubicBezTo>
                    <a:pt x="0" y="40"/>
                    <a:pt x="6" y="26"/>
                    <a:pt x="16" y="16"/>
                  </a:cubicBezTo>
                  <a:cubicBezTo>
                    <a:pt x="27" y="6"/>
                    <a:pt x="40" y="0"/>
                    <a:pt x="56" y="0"/>
                  </a:cubicBezTo>
                  <a:close/>
                  <a:moveTo>
                    <a:pt x="51" y="100"/>
                  </a:moveTo>
                  <a:cubicBezTo>
                    <a:pt x="51" y="87"/>
                    <a:pt x="51" y="87"/>
                    <a:pt x="51" y="87"/>
                  </a:cubicBezTo>
                  <a:cubicBezTo>
                    <a:pt x="47" y="87"/>
                    <a:pt x="42" y="86"/>
                    <a:pt x="38" y="85"/>
                  </a:cubicBezTo>
                  <a:cubicBezTo>
                    <a:pt x="39" y="87"/>
                    <a:pt x="40" y="88"/>
                    <a:pt x="40" y="89"/>
                  </a:cubicBezTo>
                  <a:cubicBezTo>
                    <a:pt x="43" y="94"/>
                    <a:pt x="47" y="98"/>
                    <a:pt x="51" y="100"/>
                  </a:cubicBezTo>
                  <a:close/>
                  <a:moveTo>
                    <a:pt x="51" y="77"/>
                  </a:moveTo>
                  <a:cubicBezTo>
                    <a:pt x="51" y="60"/>
                    <a:pt x="51" y="60"/>
                    <a:pt x="51" y="60"/>
                  </a:cubicBezTo>
                  <a:cubicBezTo>
                    <a:pt x="33" y="60"/>
                    <a:pt x="33" y="60"/>
                    <a:pt x="33" y="60"/>
                  </a:cubicBezTo>
                  <a:cubicBezTo>
                    <a:pt x="33" y="65"/>
                    <a:pt x="34" y="70"/>
                    <a:pt x="35" y="75"/>
                  </a:cubicBezTo>
                  <a:cubicBezTo>
                    <a:pt x="40" y="76"/>
                    <a:pt x="45" y="77"/>
                    <a:pt x="51" y="77"/>
                  </a:cubicBezTo>
                  <a:close/>
                  <a:moveTo>
                    <a:pt x="51" y="50"/>
                  </a:moveTo>
                  <a:cubicBezTo>
                    <a:pt x="51" y="33"/>
                    <a:pt x="51" y="33"/>
                    <a:pt x="51" y="33"/>
                  </a:cubicBezTo>
                  <a:cubicBezTo>
                    <a:pt x="45" y="34"/>
                    <a:pt x="40" y="34"/>
                    <a:pt x="35" y="36"/>
                  </a:cubicBezTo>
                  <a:cubicBezTo>
                    <a:pt x="34" y="40"/>
                    <a:pt x="33" y="45"/>
                    <a:pt x="33" y="50"/>
                  </a:cubicBezTo>
                  <a:cubicBezTo>
                    <a:pt x="51" y="50"/>
                    <a:pt x="51" y="50"/>
                    <a:pt x="51" y="50"/>
                  </a:cubicBezTo>
                  <a:close/>
                  <a:moveTo>
                    <a:pt x="51" y="24"/>
                  </a:moveTo>
                  <a:cubicBezTo>
                    <a:pt x="51" y="10"/>
                    <a:pt x="51" y="10"/>
                    <a:pt x="51" y="10"/>
                  </a:cubicBezTo>
                  <a:cubicBezTo>
                    <a:pt x="47" y="12"/>
                    <a:pt x="43" y="16"/>
                    <a:pt x="40" y="22"/>
                  </a:cubicBezTo>
                  <a:cubicBezTo>
                    <a:pt x="40" y="23"/>
                    <a:pt x="39" y="24"/>
                    <a:pt x="38" y="25"/>
                  </a:cubicBezTo>
                  <a:cubicBezTo>
                    <a:pt x="42" y="24"/>
                    <a:pt x="47" y="24"/>
                    <a:pt x="51" y="24"/>
                  </a:cubicBezTo>
                  <a:close/>
                  <a:moveTo>
                    <a:pt x="61" y="10"/>
                  </a:moveTo>
                  <a:cubicBezTo>
                    <a:pt x="61" y="24"/>
                    <a:pt x="61" y="24"/>
                    <a:pt x="61" y="24"/>
                  </a:cubicBezTo>
                  <a:cubicBezTo>
                    <a:pt x="65" y="24"/>
                    <a:pt x="69" y="24"/>
                    <a:pt x="73" y="25"/>
                  </a:cubicBezTo>
                  <a:cubicBezTo>
                    <a:pt x="72" y="24"/>
                    <a:pt x="72" y="23"/>
                    <a:pt x="71" y="22"/>
                  </a:cubicBezTo>
                  <a:cubicBezTo>
                    <a:pt x="68" y="16"/>
                    <a:pt x="65" y="12"/>
                    <a:pt x="61" y="10"/>
                  </a:cubicBezTo>
                  <a:close/>
                  <a:moveTo>
                    <a:pt x="61" y="33"/>
                  </a:moveTo>
                  <a:cubicBezTo>
                    <a:pt x="61" y="50"/>
                    <a:pt x="61" y="50"/>
                    <a:pt x="61" y="50"/>
                  </a:cubicBezTo>
                  <a:cubicBezTo>
                    <a:pt x="79" y="50"/>
                    <a:pt x="79" y="50"/>
                    <a:pt x="79" y="50"/>
                  </a:cubicBezTo>
                  <a:cubicBezTo>
                    <a:pt x="78" y="45"/>
                    <a:pt x="78" y="40"/>
                    <a:pt x="77" y="36"/>
                  </a:cubicBezTo>
                  <a:cubicBezTo>
                    <a:pt x="72" y="34"/>
                    <a:pt x="66" y="34"/>
                    <a:pt x="61" y="33"/>
                  </a:cubicBezTo>
                  <a:close/>
                  <a:moveTo>
                    <a:pt x="61" y="60"/>
                  </a:moveTo>
                  <a:cubicBezTo>
                    <a:pt x="61" y="77"/>
                    <a:pt x="61" y="77"/>
                    <a:pt x="61" y="77"/>
                  </a:cubicBezTo>
                  <a:cubicBezTo>
                    <a:pt x="66" y="77"/>
                    <a:pt x="72" y="76"/>
                    <a:pt x="77" y="75"/>
                  </a:cubicBezTo>
                  <a:cubicBezTo>
                    <a:pt x="78" y="70"/>
                    <a:pt x="78" y="65"/>
                    <a:pt x="79" y="60"/>
                  </a:cubicBezTo>
                  <a:cubicBezTo>
                    <a:pt x="61" y="60"/>
                    <a:pt x="61" y="60"/>
                    <a:pt x="61" y="60"/>
                  </a:cubicBezTo>
                  <a:close/>
                  <a:moveTo>
                    <a:pt x="61" y="87"/>
                  </a:moveTo>
                  <a:cubicBezTo>
                    <a:pt x="61" y="100"/>
                    <a:pt x="61" y="100"/>
                    <a:pt x="61" y="100"/>
                  </a:cubicBezTo>
                  <a:cubicBezTo>
                    <a:pt x="65" y="98"/>
                    <a:pt x="68" y="94"/>
                    <a:pt x="71" y="89"/>
                  </a:cubicBezTo>
                  <a:cubicBezTo>
                    <a:pt x="72" y="88"/>
                    <a:pt x="72" y="87"/>
                    <a:pt x="73" y="85"/>
                  </a:cubicBezTo>
                  <a:cubicBezTo>
                    <a:pt x="69" y="86"/>
                    <a:pt x="65" y="87"/>
                    <a:pt x="61" y="87"/>
                  </a:cubicBezTo>
                  <a:close/>
                  <a:moveTo>
                    <a:pt x="11" y="50"/>
                  </a:moveTo>
                  <a:cubicBezTo>
                    <a:pt x="23" y="50"/>
                    <a:pt x="23" y="50"/>
                    <a:pt x="23" y="50"/>
                  </a:cubicBezTo>
                  <a:cubicBezTo>
                    <a:pt x="23" y="47"/>
                    <a:pt x="24" y="43"/>
                    <a:pt x="24" y="39"/>
                  </a:cubicBezTo>
                  <a:cubicBezTo>
                    <a:pt x="24" y="40"/>
                    <a:pt x="23" y="40"/>
                    <a:pt x="22" y="40"/>
                  </a:cubicBezTo>
                  <a:cubicBezTo>
                    <a:pt x="17" y="43"/>
                    <a:pt x="13" y="47"/>
                    <a:pt x="11" y="50"/>
                  </a:cubicBezTo>
                  <a:close/>
                  <a:moveTo>
                    <a:pt x="88" y="50"/>
                  </a:moveTo>
                  <a:cubicBezTo>
                    <a:pt x="100" y="50"/>
                    <a:pt x="100" y="50"/>
                    <a:pt x="100" y="50"/>
                  </a:cubicBezTo>
                  <a:cubicBezTo>
                    <a:pt x="99" y="47"/>
                    <a:pt x="95" y="43"/>
                    <a:pt x="89" y="40"/>
                  </a:cubicBezTo>
                  <a:cubicBezTo>
                    <a:pt x="89" y="40"/>
                    <a:pt x="88" y="40"/>
                    <a:pt x="87" y="39"/>
                  </a:cubicBezTo>
                  <a:cubicBezTo>
                    <a:pt x="88" y="43"/>
                    <a:pt x="88" y="47"/>
                    <a:pt x="88" y="50"/>
                  </a:cubicBezTo>
                  <a:close/>
                  <a:moveTo>
                    <a:pt x="100" y="60"/>
                  </a:moveTo>
                  <a:cubicBezTo>
                    <a:pt x="88" y="60"/>
                    <a:pt x="88" y="60"/>
                    <a:pt x="88" y="60"/>
                  </a:cubicBezTo>
                  <a:cubicBezTo>
                    <a:pt x="88" y="64"/>
                    <a:pt x="88" y="67"/>
                    <a:pt x="87" y="71"/>
                  </a:cubicBezTo>
                  <a:cubicBezTo>
                    <a:pt x="88" y="71"/>
                    <a:pt x="89" y="70"/>
                    <a:pt x="89" y="70"/>
                  </a:cubicBezTo>
                  <a:cubicBezTo>
                    <a:pt x="95" y="67"/>
                    <a:pt x="99" y="64"/>
                    <a:pt x="100" y="60"/>
                  </a:cubicBezTo>
                  <a:close/>
                  <a:moveTo>
                    <a:pt x="23" y="60"/>
                  </a:moveTo>
                  <a:cubicBezTo>
                    <a:pt x="11" y="60"/>
                    <a:pt x="11" y="60"/>
                    <a:pt x="11" y="60"/>
                  </a:cubicBezTo>
                  <a:cubicBezTo>
                    <a:pt x="13" y="64"/>
                    <a:pt x="17" y="67"/>
                    <a:pt x="22" y="70"/>
                  </a:cubicBezTo>
                  <a:cubicBezTo>
                    <a:pt x="23" y="70"/>
                    <a:pt x="24" y="71"/>
                    <a:pt x="24" y="71"/>
                  </a:cubicBezTo>
                  <a:cubicBezTo>
                    <a:pt x="24" y="67"/>
                    <a:pt x="23" y="64"/>
                    <a:pt x="23" y="60"/>
                  </a:cubicBezTo>
                  <a:close/>
                  <a:moveTo>
                    <a:pt x="96" y="77"/>
                  </a:moveTo>
                  <a:cubicBezTo>
                    <a:pt x="95" y="78"/>
                    <a:pt x="95" y="78"/>
                    <a:pt x="94" y="78"/>
                  </a:cubicBezTo>
                  <a:cubicBezTo>
                    <a:pt x="91" y="80"/>
                    <a:pt x="88" y="81"/>
                    <a:pt x="84" y="82"/>
                  </a:cubicBezTo>
                  <a:cubicBezTo>
                    <a:pt x="83" y="86"/>
                    <a:pt x="81" y="90"/>
                    <a:pt x="80" y="93"/>
                  </a:cubicBezTo>
                  <a:cubicBezTo>
                    <a:pt x="79" y="94"/>
                    <a:pt x="79" y="94"/>
                    <a:pt x="79" y="95"/>
                  </a:cubicBezTo>
                  <a:cubicBezTo>
                    <a:pt x="82" y="93"/>
                    <a:pt x="85" y="90"/>
                    <a:pt x="88" y="88"/>
                  </a:cubicBezTo>
                  <a:cubicBezTo>
                    <a:pt x="91" y="85"/>
                    <a:pt x="94" y="81"/>
                    <a:pt x="96" y="77"/>
                  </a:cubicBezTo>
                  <a:close/>
                  <a:moveTo>
                    <a:pt x="27" y="82"/>
                  </a:moveTo>
                  <a:cubicBezTo>
                    <a:pt x="24" y="81"/>
                    <a:pt x="20" y="80"/>
                    <a:pt x="18" y="78"/>
                  </a:cubicBezTo>
                  <a:cubicBezTo>
                    <a:pt x="17" y="78"/>
                    <a:pt x="16" y="78"/>
                    <a:pt x="15" y="77"/>
                  </a:cubicBezTo>
                  <a:cubicBezTo>
                    <a:pt x="18" y="81"/>
                    <a:pt x="20" y="85"/>
                    <a:pt x="23" y="88"/>
                  </a:cubicBezTo>
                  <a:cubicBezTo>
                    <a:pt x="26" y="90"/>
                    <a:pt x="29" y="93"/>
                    <a:pt x="33" y="95"/>
                  </a:cubicBezTo>
                  <a:cubicBezTo>
                    <a:pt x="32" y="94"/>
                    <a:pt x="32" y="94"/>
                    <a:pt x="32" y="93"/>
                  </a:cubicBezTo>
                  <a:cubicBezTo>
                    <a:pt x="30" y="90"/>
                    <a:pt x="28" y="86"/>
                    <a:pt x="27" y="82"/>
                  </a:cubicBezTo>
                  <a:close/>
                  <a:moveTo>
                    <a:pt x="15" y="33"/>
                  </a:moveTo>
                  <a:cubicBezTo>
                    <a:pt x="16" y="33"/>
                    <a:pt x="17" y="32"/>
                    <a:pt x="18" y="32"/>
                  </a:cubicBezTo>
                  <a:cubicBezTo>
                    <a:pt x="20" y="30"/>
                    <a:pt x="24" y="29"/>
                    <a:pt x="27" y="28"/>
                  </a:cubicBezTo>
                  <a:cubicBezTo>
                    <a:pt x="28" y="24"/>
                    <a:pt x="30" y="20"/>
                    <a:pt x="32" y="17"/>
                  </a:cubicBezTo>
                  <a:cubicBezTo>
                    <a:pt x="32" y="17"/>
                    <a:pt x="32" y="16"/>
                    <a:pt x="33" y="16"/>
                  </a:cubicBezTo>
                  <a:cubicBezTo>
                    <a:pt x="29" y="18"/>
                    <a:pt x="26" y="20"/>
                    <a:pt x="23" y="23"/>
                  </a:cubicBezTo>
                  <a:cubicBezTo>
                    <a:pt x="20" y="26"/>
                    <a:pt x="18" y="29"/>
                    <a:pt x="15" y="33"/>
                  </a:cubicBezTo>
                  <a:close/>
                  <a:moveTo>
                    <a:pt x="84" y="28"/>
                  </a:moveTo>
                  <a:cubicBezTo>
                    <a:pt x="88" y="29"/>
                    <a:pt x="91" y="30"/>
                    <a:pt x="94" y="32"/>
                  </a:cubicBezTo>
                  <a:cubicBezTo>
                    <a:pt x="95" y="32"/>
                    <a:pt x="95" y="33"/>
                    <a:pt x="96" y="33"/>
                  </a:cubicBezTo>
                  <a:cubicBezTo>
                    <a:pt x="94" y="29"/>
                    <a:pt x="91" y="26"/>
                    <a:pt x="88" y="23"/>
                  </a:cubicBezTo>
                  <a:cubicBezTo>
                    <a:pt x="85" y="20"/>
                    <a:pt x="82" y="18"/>
                    <a:pt x="79" y="16"/>
                  </a:cubicBezTo>
                  <a:cubicBezTo>
                    <a:pt x="79" y="16"/>
                    <a:pt x="79" y="17"/>
                    <a:pt x="80" y="17"/>
                  </a:cubicBezTo>
                  <a:cubicBezTo>
                    <a:pt x="81" y="20"/>
                    <a:pt x="83" y="24"/>
                    <a:pt x="84" y="28"/>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solidFill>
                  <a:schemeClr val="bg1"/>
                </a:solidFill>
              </a:endParaRPr>
            </a:p>
          </p:txBody>
        </p:sp>
        <p:sp>
          <p:nvSpPr>
            <p:cNvPr id="48" name="文本框 128"/>
            <p:cNvSpPr>
              <a:spLocks noChangeArrowheads="1"/>
            </p:cNvSpPr>
            <p:nvPr/>
          </p:nvSpPr>
          <p:spPr bwMode="auto">
            <a:xfrm>
              <a:off x="114240" y="1442826"/>
              <a:ext cx="2088001" cy="35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a:solidFill>
                    <a:schemeClr val="bg1"/>
                  </a:solidFill>
                  <a:ea typeface="方正兰亭黑_GBK" pitchFamily="2" charset="-122"/>
                  <a:sym typeface="Arial" panose="020B0604020202020204" pitchFamily="34" charset="0"/>
                </a:rPr>
                <a:t>TEXT HERE</a:t>
              </a:r>
              <a:endParaRPr lang="zh-CN" altLang="en-US">
                <a:solidFill>
                  <a:schemeClr val="bg1"/>
                </a:solidFill>
                <a:ea typeface="方正兰亭黑_GBK" pitchFamily="2" charset="-122"/>
                <a:sym typeface="Arial" panose="020B0604020202020204" pitchFamily="34" charset="0"/>
              </a:endParaRPr>
            </a:p>
          </p:txBody>
        </p:sp>
      </p:grpSp>
      <p:sp>
        <p:nvSpPr>
          <p:cNvPr id="49" name="Freeform 123"/>
          <p:cNvSpPr>
            <a:spLocks noEditPoints="1" noChangeArrowheads="1"/>
          </p:cNvSpPr>
          <p:nvPr/>
        </p:nvSpPr>
        <p:spPr bwMode="auto">
          <a:xfrm>
            <a:off x="6901437" y="2034630"/>
            <a:ext cx="806450" cy="569913"/>
          </a:xfrm>
          <a:custGeom>
            <a:avLst/>
            <a:gdLst>
              <a:gd name="T0" fmla="*/ 0 w 61"/>
              <a:gd name="T1" fmla="*/ 71239 h 40"/>
              <a:gd name="T2" fmla="*/ 0 w 61"/>
              <a:gd name="T3" fmla="*/ 71239 h 40"/>
              <a:gd name="T4" fmla="*/ 0 w 61"/>
              <a:gd name="T5" fmla="*/ 498674 h 40"/>
              <a:gd name="T6" fmla="*/ 0 w 61"/>
              <a:gd name="T7" fmla="*/ 498674 h 40"/>
              <a:gd name="T8" fmla="*/ 211528 w 61"/>
              <a:gd name="T9" fmla="*/ 284957 h 40"/>
              <a:gd name="T10" fmla="*/ 0 w 61"/>
              <a:gd name="T11" fmla="*/ 71239 h 40"/>
              <a:gd name="T12" fmla="*/ 251189 w 61"/>
              <a:gd name="T13" fmla="*/ 242213 h 40"/>
              <a:gd name="T14" fmla="*/ 290851 w 61"/>
              <a:gd name="T15" fmla="*/ 284957 h 40"/>
              <a:gd name="T16" fmla="*/ 343733 w 61"/>
              <a:gd name="T17" fmla="*/ 327700 h 40"/>
              <a:gd name="T18" fmla="*/ 409835 w 61"/>
              <a:gd name="T19" fmla="*/ 356196 h 40"/>
              <a:gd name="T20" fmla="*/ 475938 w 61"/>
              <a:gd name="T21" fmla="*/ 327700 h 40"/>
              <a:gd name="T22" fmla="*/ 502379 w 61"/>
              <a:gd name="T23" fmla="*/ 299204 h 40"/>
              <a:gd name="T24" fmla="*/ 555261 w 61"/>
              <a:gd name="T25" fmla="*/ 242213 h 40"/>
              <a:gd name="T26" fmla="*/ 766789 w 61"/>
              <a:gd name="T27" fmla="*/ 28496 h 40"/>
              <a:gd name="T28" fmla="*/ 780009 w 61"/>
              <a:gd name="T29" fmla="*/ 0 h 40"/>
              <a:gd name="T30" fmla="*/ 26441 w 61"/>
              <a:gd name="T31" fmla="*/ 0 h 40"/>
              <a:gd name="T32" fmla="*/ 39661 w 61"/>
              <a:gd name="T33" fmla="*/ 14248 h 40"/>
              <a:gd name="T34" fmla="*/ 251189 w 61"/>
              <a:gd name="T35" fmla="*/ 242213 h 40"/>
              <a:gd name="T36" fmla="*/ 555261 w 61"/>
              <a:gd name="T37" fmla="*/ 341948 h 40"/>
              <a:gd name="T38" fmla="*/ 502379 w 61"/>
              <a:gd name="T39" fmla="*/ 384691 h 40"/>
              <a:gd name="T40" fmla="*/ 409835 w 61"/>
              <a:gd name="T41" fmla="*/ 427435 h 40"/>
              <a:gd name="T42" fmla="*/ 304071 w 61"/>
              <a:gd name="T43" fmla="*/ 384691 h 40"/>
              <a:gd name="T44" fmla="*/ 251189 w 61"/>
              <a:gd name="T45" fmla="*/ 327700 h 40"/>
              <a:gd name="T46" fmla="*/ 39661 w 61"/>
              <a:gd name="T47" fmla="*/ 555665 h 40"/>
              <a:gd name="T48" fmla="*/ 26441 w 61"/>
              <a:gd name="T49" fmla="*/ 569913 h 40"/>
              <a:gd name="T50" fmla="*/ 780009 w 61"/>
              <a:gd name="T51" fmla="*/ 569913 h 40"/>
              <a:gd name="T52" fmla="*/ 766789 w 61"/>
              <a:gd name="T53" fmla="*/ 555665 h 40"/>
              <a:gd name="T54" fmla="*/ 555261 w 61"/>
              <a:gd name="T55" fmla="*/ 341948 h 40"/>
              <a:gd name="T56" fmla="*/ 793230 w 61"/>
              <a:gd name="T57" fmla="*/ 85487 h 40"/>
              <a:gd name="T58" fmla="*/ 594922 w 61"/>
              <a:gd name="T59" fmla="*/ 299204 h 40"/>
              <a:gd name="T60" fmla="*/ 793230 w 61"/>
              <a:gd name="T61" fmla="*/ 512922 h 40"/>
              <a:gd name="T62" fmla="*/ 806450 w 61"/>
              <a:gd name="T63" fmla="*/ 512922 h 40"/>
              <a:gd name="T64" fmla="*/ 806450 w 61"/>
              <a:gd name="T65" fmla="*/ 71239 h 40"/>
              <a:gd name="T66" fmla="*/ 793230 w 61"/>
              <a:gd name="T67" fmla="*/ 85487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40"/>
              <a:gd name="T104" fmla="*/ 61 w 61"/>
              <a:gd name="T105" fmla="*/ 40 h 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40">
                <a:moveTo>
                  <a:pt x="0" y="5"/>
                </a:moveTo>
                <a:cubicBezTo>
                  <a:pt x="0" y="5"/>
                  <a:pt x="0" y="5"/>
                  <a:pt x="0" y="5"/>
                </a:cubicBezTo>
                <a:cubicBezTo>
                  <a:pt x="0" y="35"/>
                  <a:pt x="0" y="35"/>
                  <a:pt x="0" y="35"/>
                </a:cubicBezTo>
                <a:cubicBezTo>
                  <a:pt x="0" y="35"/>
                  <a:pt x="0" y="35"/>
                  <a:pt x="0" y="35"/>
                </a:cubicBezTo>
                <a:cubicBezTo>
                  <a:pt x="16" y="20"/>
                  <a:pt x="16" y="20"/>
                  <a:pt x="16" y="20"/>
                </a:cubicBezTo>
                <a:lnTo>
                  <a:pt x="0" y="5"/>
                </a:lnTo>
                <a:close/>
                <a:moveTo>
                  <a:pt x="19" y="17"/>
                </a:moveTo>
                <a:cubicBezTo>
                  <a:pt x="22" y="20"/>
                  <a:pt x="22" y="20"/>
                  <a:pt x="22" y="20"/>
                </a:cubicBezTo>
                <a:cubicBezTo>
                  <a:pt x="26" y="23"/>
                  <a:pt x="26" y="23"/>
                  <a:pt x="26" y="23"/>
                </a:cubicBezTo>
                <a:cubicBezTo>
                  <a:pt x="27" y="24"/>
                  <a:pt x="29" y="25"/>
                  <a:pt x="31" y="25"/>
                </a:cubicBezTo>
                <a:cubicBezTo>
                  <a:pt x="32" y="25"/>
                  <a:pt x="34" y="24"/>
                  <a:pt x="36" y="23"/>
                </a:cubicBezTo>
                <a:cubicBezTo>
                  <a:pt x="38" y="21"/>
                  <a:pt x="38" y="21"/>
                  <a:pt x="38" y="21"/>
                </a:cubicBezTo>
                <a:cubicBezTo>
                  <a:pt x="42" y="17"/>
                  <a:pt x="42" y="17"/>
                  <a:pt x="42" y="17"/>
                </a:cubicBezTo>
                <a:cubicBezTo>
                  <a:pt x="58" y="2"/>
                  <a:pt x="58" y="2"/>
                  <a:pt x="58" y="2"/>
                </a:cubicBezTo>
                <a:cubicBezTo>
                  <a:pt x="58" y="1"/>
                  <a:pt x="59" y="1"/>
                  <a:pt x="59" y="0"/>
                </a:cubicBezTo>
                <a:cubicBezTo>
                  <a:pt x="2" y="0"/>
                  <a:pt x="2" y="0"/>
                  <a:pt x="2" y="0"/>
                </a:cubicBezTo>
                <a:cubicBezTo>
                  <a:pt x="2" y="1"/>
                  <a:pt x="3" y="1"/>
                  <a:pt x="3" y="1"/>
                </a:cubicBezTo>
                <a:lnTo>
                  <a:pt x="19" y="17"/>
                </a:lnTo>
                <a:close/>
                <a:moveTo>
                  <a:pt x="42" y="24"/>
                </a:moveTo>
                <a:cubicBezTo>
                  <a:pt x="38" y="27"/>
                  <a:pt x="38" y="27"/>
                  <a:pt x="38" y="27"/>
                </a:cubicBezTo>
                <a:cubicBezTo>
                  <a:pt x="36" y="29"/>
                  <a:pt x="33" y="30"/>
                  <a:pt x="31" y="30"/>
                </a:cubicBezTo>
                <a:cubicBezTo>
                  <a:pt x="28" y="30"/>
                  <a:pt x="25" y="29"/>
                  <a:pt x="23" y="27"/>
                </a:cubicBezTo>
                <a:cubicBezTo>
                  <a:pt x="19" y="23"/>
                  <a:pt x="19" y="23"/>
                  <a:pt x="19" y="23"/>
                </a:cubicBezTo>
                <a:cubicBezTo>
                  <a:pt x="3" y="39"/>
                  <a:pt x="3" y="39"/>
                  <a:pt x="3" y="39"/>
                </a:cubicBezTo>
                <a:cubicBezTo>
                  <a:pt x="2" y="39"/>
                  <a:pt x="2" y="40"/>
                  <a:pt x="2" y="40"/>
                </a:cubicBezTo>
                <a:cubicBezTo>
                  <a:pt x="59" y="40"/>
                  <a:pt x="59" y="40"/>
                  <a:pt x="59" y="40"/>
                </a:cubicBezTo>
                <a:cubicBezTo>
                  <a:pt x="58" y="40"/>
                  <a:pt x="58" y="40"/>
                  <a:pt x="58" y="39"/>
                </a:cubicBezTo>
                <a:lnTo>
                  <a:pt x="42" y="24"/>
                </a:lnTo>
                <a:close/>
                <a:moveTo>
                  <a:pt x="60" y="6"/>
                </a:moveTo>
                <a:cubicBezTo>
                  <a:pt x="45" y="21"/>
                  <a:pt x="45" y="21"/>
                  <a:pt x="45" y="21"/>
                </a:cubicBezTo>
                <a:cubicBezTo>
                  <a:pt x="60" y="36"/>
                  <a:pt x="60" y="36"/>
                  <a:pt x="60" y="36"/>
                </a:cubicBezTo>
                <a:cubicBezTo>
                  <a:pt x="60" y="36"/>
                  <a:pt x="60" y="36"/>
                  <a:pt x="61" y="36"/>
                </a:cubicBezTo>
                <a:cubicBezTo>
                  <a:pt x="61" y="5"/>
                  <a:pt x="61" y="5"/>
                  <a:pt x="61" y="5"/>
                </a:cubicBezTo>
                <a:cubicBezTo>
                  <a:pt x="60" y="5"/>
                  <a:pt x="60" y="5"/>
                  <a:pt x="60" y="6"/>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91431" tIns="45716" rIns="91431" bIns="45716"/>
          <a:lstStyle/>
          <a:p>
            <a:endParaRPr lang="zh-CN" altLang="en-US"/>
          </a:p>
        </p:txBody>
      </p:sp>
    </p:spTree>
    <p:extLst>
      <p:ext uri="{BB962C8B-B14F-4D97-AF65-F5344CB8AC3E}">
        <p14:creationId xmlns:p14="http://schemas.microsoft.com/office/powerpoint/2010/main" xmlns="" val="242423648"/>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50"/>
                            </p:stCondLst>
                            <p:childTnLst>
                              <p:par>
                                <p:cTn id="20" presetID="16" presetClass="entr" presetSubtype="21" fill="hold" nodeType="afterEffect">
                                  <p:stCondLst>
                                    <p:cond delay="250"/>
                                  </p:stCondLst>
                                  <p:childTnLst>
                                    <p:set>
                                      <p:cBhvr>
                                        <p:cTn id="21" dur="1" fill="hold">
                                          <p:stCondLst>
                                            <p:cond delay="0"/>
                                          </p:stCondLst>
                                        </p:cTn>
                                        <p:tgtEl>
                                          <p:spTgt spid="45"/>
                                        </p:tgtEl>
                                        <p:attrNameLst>
                                          <p:attrName>style.visibility</p:attrName>
                                        </p:attrNameLst>
                                      </p:cBhvr>
                                      <p:to>
                                        <p:strVal val="visible"/>
                                      </p:to>
                                    </p:set>
                                    <p:animEffect>
                                      <p:cBhvr>
                                        <p:cTn id="22" dur="500"/>
                                        <p:tgtEl>
                                          <p:spTgt spid="45"/>
                                        </p:tgtEl>
                                      </p:cBhvr>
                                    </p:animEffect>
                                  </p:childTnLst>
                                </p:cTn>
                              </p:par>
                              <p:par>
                                <p:cTn id="23" presetID="16" presetClass="entr" presetSubtype="21" fill="hold" nodeType="withEffect">
                                  <p:stCondLst>
                                    <p:cond delay="250"/>
                                  </p:stCondLst>
                                  <p:childTnLst>
                                    <p:set>
                                      <p:cBhvr>
                                        <p:cTn id="24" dur="1" fill="hold">
                                          <p:stCondLst>
                                            <p:cond delay="0"/>
                                          </p:stCondLst>
                                        </p:cTn>
                                        <p:tgtEl>
                                          <p:spTgt spid="31"/>
                                        </p:tgtEl>
                                        <p:attrNameLst>
                                          <p:attrName>style.visibility</p:attrName>
                                        </p:attrNameLst>
                                      </p:cBhvr>
                                      <p:to>
                                        <p:strVal val="visible"/>
                                      </p:to>
                                    </p:set>
                                    <p:animEffect>
                                      <p:cBhvr>
                                        <p:cTn id="25" dur="500"/>
                                        <p:tgtEl>
                                          <p:spTgt spid="31"/>
                                        </p:tgtEl>
                                      </p:cBhvr>
                                    </p:animEffect>
                                  </p:childTnLst>
                                </p:cTn>
                              </p:par>
                              <p:par>
                                <p:cTn id="26" presetID="16" presetClass="entr" presetSubtype="21" fill="hold" nodeType="withEffect">
                                  <p:stCondLst>
                                    <p:cond delay="1250"/>
                                  </p:stCondLst>
                                  <p:childTnLst>
                                    <p:set>
                                      <p:cBhvr>
                                        <p:cTn id="27" dur="1" fill="hold">
                                          <p:stCondLst>
                                            <p:cond delay="0"/>
                                          </p:stCondLst>
                                        </p:cTn>
                                        <p:tgtEl>
                                          <p:spTgt spid="42"/>
                                        </p:tgtEl>
                                        <p:attrNameLst>
                                          <p:attrName>style.visibility</p:attrName>
                                        </p:attrNameLst>
                                      </p:cBhvr>
                                      <p:to>
                                        <p:strVal val="visible"/>
                                      </p:to>
                                    </p:set>
                                    <p:animEffect>
                                      <p:cBhvr>
                                        <p:cTn id="28" dur="500"/>
                                        <p:tgtEl>
                                          <p:spTgt spid="42"/>
                                        </p:tgtEl>
                                      </p:cBhvr>
                                    </p:animEffect>
                                  </p:childTnLst>
                                </p:cTn>
                              </p:par>
                              <p:par>
                                <p:cTn id="29" presetID="16" presetClass="entr" presetSubtype="21" fill="hold" grpId="0" nodeType="withEffect">
                                  <p:stCondLst>
                                    <p:cond delay="1500"/>
                                  </p:stCondLst>
                                  <p:childTnLst>
                                    <p:set>
                                      <p:cBhvr>
                                        <p:cTn id="30" dur="1" fill="hold">
                                          <p:stCondLst>
                                            <p:cond delay="0"/>
                                          </p:stCondLst>
                                        </p:cTn>
                                        <p:tgtEl>
                                          <p:spTgt spid="49"/>
                                        </p:tgtEl>
                                        <p:attrNameLst>
                                          <p:attrName>style.visibility</p:attrName>
                                        </p:attrNameLst>
                                      </p:cBhvr>
                                      <p:to>
                                        <p:strVal val="visible"/>
                                      </p:to>
                                    </p:set>
                                    <p:animEffect>
                                      <p:cBhvr>
                                        <p:cTn id="31" dur="250"/>
                                        <p:tgtEl>
                                          <p:spTgt spid="49"/>
                                        </p:tgtEl>
                                      </p:cBhvr>
                                    </p:animEffect>
                                  </p:childTnLst>
                                </p:cTn>
                              </p:par>
                              <p:par>
                                <p:cTn id="32" presetID="16" presetClass="entr" presetSubtype="21" fill="hold" nodeType="withEffect">
                                  <p:stCondLst>
                                    <p:cond delay="1250"/>
                                  </p:stCondLst>
                                  <p:childTnLst>
                                    <p:set>
                                      <p:cBhvr>
                                        <p:cTn id="33" dur="1" fill="hold">
                                          <p:stCondLst>
                                            <p:cond delay="0"/>
                                          </p:stCondLst>
                                        </p:cTn>
                                        <p:tgtEl>
                                          <p:spTgt spid="24"/>
                                        </p:tgtEl>
                                        <p:attrNameLst>
                                          <p:attrName>style.visibility</p:attrName>
                                        </p:attrNameLst>
                                      </p:cBhvr>
                                      <p:to>
                                        <p:strVal val="visible"/>
                                      </p:to>
                                    </p:set>
                                    <p:animEffect>
                                      <p:cBhvr>
                                        <p:cTn id="34" dur="500"/>
                                        <p:tgtEl>
                                          <p:spTgt spid="24"/>
                                        </p:tgtEl>
                                      </p:cBhvr>
                                    </p:animEffect>
                                  </p:childTnLst>
                                </p:cTn>
                              </p:par>
                              <p:par>
                                <p:cTn id="35" presetID="16" presetClass="entr" presetSubtype="21" fill="hold" nodeType="withEffect">
                                  <p:stCondLst>
                                    <p:cond delay="2250"/>
                                  </p:stCondLst>
                                  <p:childTnLst>
                                    <p:set>
                                      <p:cBhvr>
                                        <p:cTn id="36" dur="1" fill="hold">
                                          <p:stCondLst>
                                            <p:cond delay="0"/>
                                          </p:stCondLst>
                                        </p:cTn>
                                        <p:tgtEl>
                                          <p:spTgt spid="38"/>
                                        </p:tgtEl>
                                        <p:attrNameLst>
                                          <p:attrName>style.visibility</p:attrName>
                                        </p:attrNameLst>
                                      </p:cBhvr>
                                      <p:to>
                                        <p:strVal val="visible"/>
                                      </p:to>
                                    </p:set>
                                    <p:animEffect>
                                      <p:cBhvr>
                                        <p:cTn id="37" dur="500"/>
                                        <p:tgtEl>
                                          <p:spTgt spid="38"/>
                                        </p:tgtEl>
                                      </p:cBhvr>
                                    </p:animEffect>
                                  </p:childTnLst>
                                </p:cTn>
                              </p:par>
                              <p:par>
                                <p:cTn id="38" presetID="16" presetClass="entr" presetSubtype="21" fill="hold" nodeType="withEffect">
                                  <p:stCondLst>
                                    <p:cond delay="2250"/>
                                  </p:stCondLst>
                                  <p:childTnLst>
                                    <p:set>
                                      <p:cBhvr>
                                        <p:cTn id="39" dur="1" fill="hold">
                                          <p:stCondLst>
                                            <p:cond delay="0"/>
                                          </p:stCondLst>
                                        </p:cTn>
                                        <p:tgtEl>
                                          <p:spTgt spid="17"/>
                                        </p:tgtEl>
                                        <p:attrNameLst>
                                          <p:attrName>style.visibility</p:attrName>
                                        </p:attrNameLst>
                                      </p:cBhvr>
                                      <p:to>
                                        <p:strVal val="visible"/>
                                      </p:to>
                                    </p:set>
                                    <p:animEffect>
                                      <p:cBhvr>
                                        <p:cTn id="40" dur="500"/>
                                        <p:tgtEl>
                                          <p:spTgt spid="17"/>
                                        </p:tgtEl>
                                      </p:cBhvr>
                                    </p:animEffect>
                                  </p:childTnLst>
                                </p:cTn>
                              </p:par>
                            </p:childTnLst>
                          </p:cTn>
                        </p:par>
                        <p:par>
                          <p:cTn id="41" fill="hold">
                            <p:stCondLst>
                              <p:cond delay="4600"/>
                            </p:stCondLst>
                            <p:childTnLst>
                              <p:par>
                                <p:cTn id="42" presetID="14" presetClass="entr" presetSubtype="1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p:cBhvr>
                                        <p:cTn id="44" dur="500"/>
                                        <p:tgtEl>
                                          <p:spTgt spid="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p:cBhvr>
                                        <p:cTn id="47" dur="500"/>
                                        <p:tgtEl>
                                          <p:spTgt spid="10"/>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p:cBhvr>
                                        <p:cTn id="50" dur="50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p:cBhvr>
                                        <p:cTn id="53" dur="500"/>
                                        <p:tgtEl>
                                          <p:spTgt spid="1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p:cBhvr>
                                        <p:cTn id="56" dur="500"/>
                                        <p:tgtEl>
                                          <p:spTgt spid="1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p:cBhvr>
                                        <p:cTn id="59" dur="500"/>
                                        <p:tgtEl>
                                          <p:spTgt spid="14"/>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p:cBhvr>
                                        <p:cTn id="62" dur="500"/>
                                        <p:tgtEl>
                                          <p:spTgt spid="1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bldLvl="0" autoUpdateAnimBg="0"/>
      <p:bldP spid="12" grpId="0" bldLvl="0" autoUpdateAnimBg="0"/>
      <p:bldP spid="13" grpId="0" bldLvl="0" autoUpdateAnimBg="0"/>
      <p:bldP spid="14" grpId="0" bldLvl="0" autoUpdateAnimBg="0"/>
      <p:bldP spid="15" grpId="0" bldLvl="0" autoUpdateAnimBg="0"/>
      <p:bldP spid="16" grpId="0" bldLvl="0" autoUpdateAnimBg="0"/>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自身能力有待提高</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grpSp>
        <p:nvGrpSpPr>
          <p:cNvPr id="9" name="组合 16"/>
          <p:cNvGrpSpPr>
            <a:grpSpLocks/>
          </p:cNvGrpSpPr>
          <p:nvPr/>
        </p:nvGrpSpPr>
        <p:grpSpPr bwMode="auto">
          <a:xfrm>
            <a:off x="7267575" y="1789113"/>
            <a:ext cx="1955800" cy="347662"/>
            <a:chOff x="0" y="0"/>
            <a:chExt cx="1957146" cy="347067"/>
          </a:xfrm>
          <a:solidFill>
            <a:schemeClr val="tx1">
              <a:lumMod val="75000"/>
              <a:lumOff val="25000"/>
            </a:schemeClr>
          </a:solidFill>
        </p:grpSpPr>
        <p:cxnSp>
          <p:nvCxnSpPr>
            <p:cNvPr id="10" name="Straight Arrow Connector 25"/>
            <p:cNvCxnSpPr>
              <a:cxnSpLocks noChangeShapeType="1"/>
            </p:cNvCxnSpPr>
            <p:nvPr/>
          </p:nvCxnSpPr>
          <p:spPr bwMode="auto">
            <a:xfrm>
              <a:off x="0" y="173534"/>
              <a:ext cx="1766584" cy="1"/>
            </a:xfrm>
            <a:prstGeom prst="straightConnector1">
              <a:avLst/>
            </a:prstGeom>
            <a:grpFill/>
            <a:ln w="19050">
              <a:solidFill>
                <a:schemeClr val="tx1">
                  <a:lumMod val="75000"/>
                  <a:lumOff val="25000"/>
                </a:schemeClr>
              </a:solidFill>
              <a:bevel/>
              <a:headEnd/>
              <a:tailEnd/>
            </a:ln>
            <a:extLst/>
          </p:spPr>
        </p:cxnSp>
        <p:sp>
          <p:nvSpPr>
            <p:cNvPr id="11" name="Oval 27"/>
            <p:cNvSpPr>
              <a:spLocks noChangeArrowheads="1"/>
            </p:cNvSpPr>
            <p:nvPr/>
          </p:nvSpPr>
          <p:spPr bwMode="auto">
            <a:xfrm>
              <a:off x="1612059" y="0"/>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grpSp>
        <p:nvGrpSpPr>
          <p:cNvPr id="12" name="组合 15"/>
          <p:cNvGrpSpPr>
            <a:grpSpLocks/>
          </p:cNvGrpSpPr>
          <p:nvPr/>
        </p:nvGrpSpPr>
        <p:grpSpPr bwMode="auto">
          <a:xfrm>
            <a:off x="8101013" y="4772025"/>
            <a:ext cx="1122362" cy="847725"/>
            <a:chOff x="0" y="0"/>
            <a:chExt cx="1122813" cy="848625"/>
          </a:xfrm>
          <a:solidFill>
            <a:schemeClr val="tx1">
              <a:lumMod val="75000"/>
              <a:lumOff val="25000"/>
            </a:schemeClr>
          </a:solidFill>
        </p:grpSpPr>
        <p:cxnSp>
          <p:nvCxnSpPr>
            <p:cNvPr id="13" name="Straight Arrow Connector 42"/>
            <p:cNvCxnSpPr>
              <a:cxnSpLocks noChangeShapeType="1"/>
            </p:cNvCxnSpPr>
            <p:nvPr/>
          </p:nvCxnSpPr>
          <p:spPr bwMode="auto">
            <a:xfrm>
              <a:off x="535223" y="675092"/>
              <a:ext cx="394904" cy="1"/>
            </a:xfrm>
            <a:prstGeom prst="straightConnector1">
              <a:avLst/>
            </a:prstGeom>
            <a:grpFill/>
            <a:ln w="19050">
              <a:solidFill>
                <a:schemeClr val="tx1">
                  <a:lumMod val="75000"/>
                  <a:lumOff val="25000"/>
                </a:schemeClr>
              </a:solidFill>
              <a:bevel/>
              <a:headEnd/>
              <a:tailEnd/>
            </a:ln>
            <a:extLst/>
          </p:spPr>
        </p:cxnSp>
        <p:sp>
          <p:nvSpPr>
            <p:cNvPr id="14" name="Straight Connector 45"/>
            <p:cNvSpPr>
              <a:spLocks noChangeShapeType="1"/>
            </p:cNvSpPr>
            <p:nvPr/>
          </p:nvSpPr>
          <p:spPr bwMode="auto">
            <a:xfrm flipH="1" flipV="1">
              <a:off x="0" y="0"/>
              <a:ext cx="535223" cy="675092"/>
            </a:xfrm>
            <a:prstGeom prst="line">
              <a:avLst/>
            </a:prstGeom>
            <a:grpFill/>
            <a:ln w="19050">
              <a:solidFill>
                <a:schemeClr val="tx1">
                  <a:lumMod val="75000"/>
                  <a:lumOff val="25000"/>
                </a:schemeClr>
              </a:solidFill>
              <a:bevel/>
              <a:headEnd/>
              <a:tailEnd/>
            </a:ln>
            <a:extLst/>
          </p:spPr>
          <p:txBody>
            <a:bodyPr/>
            <a:lstStyle/>
            <a:p>
              <a:endParaRPr lang="zh-CN" altLang="en-US"/>
            </a:p>
          </p:txBody>
        </p:sp>
        <p:sp>
          <p:nvSpPr>
            <p:cNvPr id="15" name="Oval 34"/>
            <p:cNvSpPr>
              <a:spLocks noChangeArrowheads="1"/>
            </p:cNvSpPr>
            <p:nvPr/>
          </p:nvSpPr>
          <p:spPr bwMode="auto">
            <a:xfrm>
              <a:off x="777726" y="501558"/>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grpSp>
        <p:nvGrpSpPr>
          <p:cNvPr id="16" name="组合 17"/>
          <p:cNvGrpSpPr>
            <a:grpSpLocks/>
          </p:cNvGrpSpPr>
          <p:nvPr/>
        </p:nvGrpSpPr>
        <p:grpSpPr bwMode="auto">
          <a:xfrm>
            <a:off x="7966075" y="2917825"/>
            <a:ext cx="1257300" cy="974725"/>
            <a:chOff x="0" y="0"/>
            <a:chExt cx="1258787" cy="975500"/>
          </a:xfrm>
          <a:solidFill>
            <a:schemeClr val="tx1">
              <a:lumMod val="75000"/>
              <a:lumOff val="25000"/>
            </a:schemeClr>
          </a:solidFill>
        </p:grpSpPr>
        <p:cxnSp>
          <p:nvCxnSpPr>
            <p:cNvPr id="17" name="Straight Arrow Connector 38"/>
            <p:cNvCxnSpPr>
              <a:cxnSpLocks noChangeShapeType="1"/>
            </p:cNvCxnSpPr>
            <p:nvPr/>
          </p:nvCxnSpPr>
          <p:spPr bwMode="auto">
            <a:xfrm>
              <a:off x="494871" y="0"/>
              <a:ext cx="572172" cy="765754"/>
            </a:xfrm>
            <a:prstGeom prst="straightConnector1">
              <a:avLst/>
            </a:prstGeom>
            <a:grpFill/>
            <a:ln w="19050">
              <a:solidFill>
                <a:schemeClr val="tx1">
                  <a:lumMod val="75000"/>
                  <a:lumOff val="25000"/>
                </a:schemeClr>
              </a:solidFill>
              <a:bevel/>
              <a:headEnd/>
              <a:tailEnd/>
            </a:ln>
            <a:extLst/>
          </p:spPr>
        </p:cxnSp>
        <p:sp>
          <p:nvSpPr>
            <p:cNvPr id="18" name="Straight Connector 41"/>
            <p:cNvSpPr>
              <a:spLocks noChangeShapeType="1"/>
            </p:cNvSpPr>
            <p:nvPr/>
          </p:nvSpPr>
          <p:spPr bwMode="auto">
            <a:xfrm flipH="1">
              <a:off x="0" y="0"/>
              <a:ext cx="494871" cy="1"/>
            </a:xfrm>
            <a:prstGeom prst="line">
              <a:avLst/>
            </a:prstGeom>
            <a:grpFill/>
            <a:ln w="19050">
              <a:solidFill>
                <a:schemeClr val="tx1">
                  <a:lumMod val="75000"/>
                  <a:lumOff val="25000"/>
                </a:schemeClr>
              </a:solidFill>
              <a:bevel/>
              <a:headEnd/>
              <a:tailEnd/>
            </a:ln>
            <a:extLst/>
          </p:spPr>
          <p:txBody>
            <a:bodyPr/>
            <a:lstStyle/>
            <a:p>
              <a:endParaRPr lang="zh-CN" altLang="en-US"/>
            </a:p>
          </p:txBody>
        </p:sp>
        <p:sp>
          <p:nvSpPr>
            <p:cNvPr id="19" name="Oval 36"/>
            <p:cNvSpPr>
              <a:spLocks noChangeArrowheads="1"/>
            </p:cNvSpPr>
            <p:nvPr/>
          </p:nvSpPr>
          <p:spPr bwMode="auto">
            <a:xfrm>
              <a:off x="913700" y="628433"/>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grpSp>
        <p:nvGrpSpPr>
          <p:cNvPr id="20" name="组合 9"/>
          <p:cNvGrpSpPr>
            <a:grpSpLocks/>
          </p:cNvGrpSpPr>
          <p:nvPr/>
        </p:nvGrpSpPr>
        <p:grpSpPr bwMode="auto">
          <a:xfrm>
            <a:off x="3090863" y="1836738"/>
            <a:ext cx="1390650" cy="444500"/>
            <a:chOff x="0" y="0"/>
            <a:chExt cx="1390391" cy="444014"/>
          </a:xfrm>
          <a:solidFill>
            <a:schemeClr val="tx1">
              <a:lumMod val="75000"/>
              <a:lumOff val="25000"/>
            </a:schemeClr>
          </a:solidFill>
        </p:grpSpPr>
        <p:cxnSp>
          <p:nvCxnSpPr>
            <p:cNvPr id="21" name="Straight Arrow Connector 70"/>
            <p:cNvCxnSpPr>
              <a:cxnSpLocks noChangeShapeType="1"/>
            </p:cNvCxnSpPr>
            <p:nvPr/>
          </p:nvCxnSpPr>
          <p:spPr bwMode="auto">
            <a:xfrm flipH="1">
              <a:off x="89829" y="173534"/>
              <a:ext cx="781837" cy="1"/>
            </a:xfrm>
            <a:prstGeom prst="straightConnector1">
              <a:avLst/>
            </a:prstGeom>
            <a:grpFill/>
            <a:ln w="19050">
              <a:solidFill>
                <a:schemeClr val="tx1">
                  <a:lumMod val="75000"/>
                  <a:lumOff val="25000"/>
                </a:schemeClr>
              </a:solidFill>
              <a:bevel/>
              <a:headEnd/>
              <a:tailEnd/>
            </a:ln>
            <a:extLst/>
          </p:spPr>
        </p:cxnSp>
        <p:sp>
          <p:nvSpPr>
            <p:cNvPr id="22" name="Straight Connector 72"/>
            <p:cNvSpPr>
              <a:spLocks noChangeShapeType="1"/>
            </p:cNvSpPr>
            <p:nvPr/>
          </p:nvSpPr>
          <p:spPr bwMode="auto">
            <a:xfrm>
              <a:off x="871666" y="173534"/>
              <a:ext cx="518725" cy="270480"/>
            </a:xfrm>
            <a:prstGeom prst="line">
              <a:avLst/>
            </a:prstGeom>
            <a:grpFill/>
            <a:ln w="19050">
              <a:solidFill>
                <a:schemeClr val="tx1">
                  <a:lumMod val="75000"/>
                  <a:lumOff val="25000"/>
                </a:schemeClr>
              </a:solidFill>
              <a:bevel/>
              <a:headEnd/>
              <a:tailEnd/>
            </a:ln>
            <a:extLst/>
          </p:spPr>
          <p:txBody>
            <a:bodyPr/>
            <a:lstStyle/>
            <a:p>
              <a:endParaRPr lang="zh-CN" altLang="en-US"/>
            </a:p>
          </p:txBody>
        </p:sp>
        <p:sp>
          <p:nvSpPr>
            <p:cNvPr id="23" name="Oval 48"/>
            <p:cNvSpPr>
              <a:spLocks noChangeArrowheads="1"/>
            </p:cNvSpPr>
            <p:nvPr/>
          </p:nvSpPr>
          <p:spPr bwMode="auto">
            <a:xfrm>
              <a:off x="0" y="0"/>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grpSp>
        <p:nvGrpSpPr>
          <p:cNvPr id="24" name="组合 14"/>
          <p:cNvGrpSpPr>
            <a:grpSpLocks/>
          </p:cNvGrpSpPr>
          <p:nvPr/>
        </p:nvGrpSpPr>
        <p:grpSpPr bwMode="auto">
          <a:xfrm>
            <a:off x="3090863" y="5045075"/>
            <a:ext cx="1481137" cy="574675"/>
            <a:chOff x="0" y="0"/>
            <a:chExt cx="1481420" cy="575242"/>
          </a:xfrm>
          <a:solidFill>
            <a:schemeClr val="tx1">
              <a:lumMod val="75000"/>
              <a:lumOff val="25000"/>
            </a:schemeClr>
          </a:solidFill>
        </p:grpSpPr>
        <p:cxnSp>
          <p:nvCxnSpPr>
            <p:cNvPr id="25" name="Straight Arrow Connector 57"/>
            <p:cNvCxnSpPr>
              <a:cxnSpLocks noChangeShapeType="1"/>
            </p:cNvCxnSpPr>
            <p:nvPr/>
          </p:nvCxnSpPr>
          <p:spPr bwMode="auto">
            <a:xfrm flipH="1">
              <a:off x="172543" y="401709"/>
              <a:ext cx="1052726" cy="1"/>
            </a:xfrm>
            <a:prstGeom prst="straightConnector1">
              <a:avLst/>
            </a:prstGeom>
            <a:grpFill/>
            <a:ln w="19050">
              <a:solidFill>
                <a:schemeClr val="tx1">
                  <a:lumMod val="75000"/>
                  <a:lumOff val="25000"/>
                </a:schemeClr>
              </a:solidFill>
              <a:bevel/>
              <a:headEnd/>
              <a:tailEnd/>
            </a:ln>
            <a:extLst/>
          </p:spPr>
        </p:cxnSp>
        <p:sp>
          <p:nvSpPr>
            <p:cNvPr id="26" name="Straight Connector 60"/>
            <p:cNvSpPr>
              <a:spLocks noChangeShapeType="1"/>
            </p:cNvSpPr>
            <p:nvPr/>
          </p:nvSpPr>
          <p:spPr bwMode="auto">
            <a:xfrm flipH="1">
              <a:off x="1225268" y="0"/>
              <a:ext cx="256152" cy="401711"/>
            </a:xfrm>
            <a:prstGeom prst="line">
              <a:avLst/>
            </a:prstGeom>
            <a:grpFill/>
            <a:ln w="19050">
              <a:solidFill>
                <a:schemeClr val="tx1">
                  <a:lumMod val="75000"/>
                  <a:lumOff val="25000"/>
                </a:schemeClr>
              </a:solidFill>
              <a:bevel/>
              <a:headEnd/>
              <a:tailEnd/>
            </a:ln>
            <a:extLst/>
          </p:spPr>
          <p:txBody>
            <a:bodyPr/>
            <a:lstStyle/>
            <a:p>
              <a:endParaRPr lang="zh-CN" altLang="en-US"/>
            </a:p>
          </p:txBody>
        </p:sp>
        <p:sp>
          <p:nvSpPr>
            <p:cNvPr id="27" name="Oval 50"/>
            <p:cNvSpPr>
              <a:spLocks noChangeArrowheads="1"/>
            </p:cNvSpPr>
            <p:nvPr/>
          </p:nvSpPr>
          <p:spPr bwMode="auto">
            <a:xfrm>
              <a:off x="0" y="228175"/>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grpSp>
        <p:nvGrpSpPr>
          <p:cNvPr id="28" name="组合 12"/>
          <p:cNvGrpSpPr>
            <a:grpSpLocks/>
          </p:cNvGrpSpPr>
          <p:nvPr/>
        </p:nvGrpSpPr>
        <p:grpSpPr bwMode="auto">
          <a:xfrm>
            <a:off x="3090863" y="3013075"/>
            <a:ext cx="2381250" cy="879475"/>
            <a:chOff x="0" y="0"/>
            <a:chExt cx="2382016" cy="879473"/>
          </a:xfrm>
          <a:solidFill>
            <a:schemeClr val="tx1">
              <a:lumMod val="75000"/>
              <a:lumOff val="25000"/>
            </a:schemeClr>
          </a:solidFill>
        </p:grpSpPr>
        <p:cxnSp>
          <p:nvCxnSpPr>
            <p:cNvPr id="29" name="Straight Arrow Connector 62"/>
            <p:cNvCxnSpPr>
              <a:cxnSpLocks noChangeShapeType="1"/>
            </p:cNvCxnSpPr>
            <p:nvPr/>
          </p:nvCxnSpPr>
          <p:spPr bwMode="auto">
            <a:xfrm flipH="1">
              <a:off x="188483" y="0"/>
              <a:ext cx="683241" cy="705113"/>
            </a:xfrm>
            <a:prstGeom prst="straightConnector1">
              <a:avLst/>
            </a:prstGeom>
            <a:grpFill/>
            <a:ln w="19050">
              <a:solidFill>
                <a:schemeClr val="tx1">
                  <a:lumMod val="75000"/>
                  <a:lumOff val="25000"/>
                </a:schemeClr>
              </a:solidFill>
              <a:bevel/>
              <a:headEnd/>
              <a:tailEnd/>
            </a:ln>
            <a:extLst/>
          </p:spPr>
        </p:cxnSp>
        <p:sp>
          <p:nvSpPr>
            <p:cNvPr id="30" name="Straight Connector 64"/>
            <p:cNvSpPr>
              <a:spLocks noChangeShapeType="1"/>
            </p:cNvSpPr>
            <p:nvPr/>
          </p:nvSpPr>
          <p:spPr bwMode="auto">
            <a:xfrm flipH="1">
              <a:off x="871666" y="4152"/>
              <a:ext cx="1510350" cy="1"/>
            </a:xfrm>
            <a:prstGeom prst="line">
              <a:avLst/>
            </a:prstGeom>
            <a:grpFill/>
            <a:ln w="19050">
              <a:solidFill>
                <a:schemeClr val="tx1">
                  <a:lumMod val="75000"/>
                  <a:lumOff val="25000"/>
                </a:schemeClr>
              </a:solidFill>
              <a:bevel/>
              <a:headEnd/>
              <a:tailEnd/>
            </a:ln>
            <a:extLst/>
          </p:spPr>
          <p:txBody>
            <a:bodyPr/>
            <a:lstStyle/>
            <a:p>
              <a:endParaRPr lang="zh-CN" altLang="en-US"/>
            </a:p>
          </p:txBody>
        </p:sp>
        <p:sp>
          <p:nvSpPr>
            <p:cNvPr id="31" name="Oval 52"/>
            <p:cNvSpPr>
              <a:spLocks noChangeArrowheads="1"/>
            </p:cNvSpPr>
            <p:nvPr/>
          </p:nvSpPr>
          <p:spPr bwMode="auto">
            <a:xfrm>
              <a:off x="0" y="532406"/>
              <a:ext cx="345087" cy="347067"/>
            </a:xfrm>
            <a:prstGeom prst="ellipse">
              <a:avLst/>
            </a:prstGeom>
            <a:grpFill/>
            <a:ln w="12700">
              <a:solidFill>
                <a:srgbClr val="31538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1700">
                <a:solidFill>
                  <a:schemeClr val="bg1"/>
                </a:solidFill>
                <a:latin typeface="Calibri" panose="020F0502020204030204" pitchFamily="34" charset="0"/>
                <a:sym typeface="Calibri" panose="020F0502020204030204" pitchFamily="34" charset="0"/>
              </a:endParaRPr>
            </a:p>
          </p:txBody>
        </p:sp>
      </p:grpSp>
      <p:sp>
        <p:nvSpPr>
          <p:cNvPr id="32" name="矩形 17"/>
          <p:cNvSpPr>
            <a:spLocks noChangeArrowheads="1"/>
          </p:cNvSpPr>
          <p:nvPr/>
        </p:nvSpPr>
        <p:spPr bwMode="auto">
          <a:xfrm>
            <a:off x="692651" y="2092325"/>
            <a:ext cx="2435191" cy="75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lnSpc>
                <a:spcPct val="110000"/>
              </a:lnSpc>
            </a:pPr>
            <a:r>
              <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矩形 17"/>
          <p:cNvSpPr>
            <a:spLocks noChangeArrowheads="1"/>
          </p:cNvSpPr>
          <p:nvPr/>
        </p:nvSpPr>
        <p:spPr bwMode="auto">
          <a:xfrm>
            <a:off x="692651" y="3819525"/>
            <a:ext cx="2435191" cy="75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lnSpc>
                <a:spcPct val="110000"/>
              </a:lnSpc>
            </a:pPr>
            <a:r>
              <a:rPr lang="zh-CN" altLang="en-US" sz="1300"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亮亮图文旗舰店</a:t>
            </a:r>
            <a:r>
              <a:rPr lang="en-US" altLang="zh-CN" sz="1300"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https://liangliangtuwen.tmall.com</a:t>
            </a:r>
            <a:r>
              <a:rPr lang="zh-CN" altLang="en-US" sz="1300" dirty="0" smtClean="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a:t>
            </a:r>
            <a:endParaRPr lang="zh-CN" altLang="en-US" sz="1300" dirty="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矩形 17"/>
          <p:cNvSpPr>
            <a:spLocks noChangeArrowheads="1"/>
          </p:cNvSpPr>
          <p:nvPr/>
        </p:nvSpPr>
        <p:spPr bwMode="auto">
          <a:xfrm>
            <a:off x="692651" y="5553075"/>
            <a:ext cx="2435191" cy="532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lnSpc>
                <a:spcPct val="110000"/>
              </a:lnSpc>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在此录入上述图表的描述说明，在此录入图表的描述说明。</a:t>
            </a:r>
            <a:endPar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TextBox 59"/>
          <p:cNvSpPr>
            <a:spLocks noChangeArrowheads="1"/>
          </p:cNvSpPr>
          <p:nvPr/>
        </p:nvSpPr>
        <p:spPr bwMode="auto">
          <a:xfrm flipH="1">
            <a:off x="9374188" y="1698625"/>
            <a:ext cx="345975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100000"/>
              </a:lnSpc>
              <a:spcBef>
                <a:spcPct val="0"/>
              </a:spcBef>
              <a:buFont typeface="Arial" panose="020B0604020202020204" pitchFamily="34" charset="0"/>
              <a:buNone/>
            </a:pP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输入内容</a:t>
            </a:r>
            <a:endParaRPr lang="en-US" altLang="zh-CN"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6" name="矩形 17"/>
          <p:cNvSpPr>
            <a:spLocks noChangeArrowheads="1"/>
          </p:cNvSpPr>
          <p:nvPr/>
        </p:nvSpPr>
        <p:spPr bwMode="auto">
          <a:xfrm>
            <a:off x="9374187" y="2060575"/>
            <a:ext cx="2435191" cy="75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a:t>
            </a:r>
            <a:endPar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TextBox 59"/>
          <p:cNvSpPr>
            <a:spLocks noChangeArrowheads="1"/>
          </p:cNvSpPr>
          <p:nvPr/>
        </p:nvSpPr>
        <p:spPr bwMode="auto">
          <a:xfrm flipH="1">
            <a:off x="9374188" y="3465513"/>
            <a:ext cx="345975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100000"/>
              </a:lnSpc>
              <a:spcBef>
                <a:spcPct val="0"/>
              </a:spcBef>
              <a:buFont typeface="Arial" panose="020B0604020202020204" pitchFamily="34" charset="0"/>
              <a:buNone/>
            </a:pP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输入内容</a:t>
            </a:r>
            <a:endParaRPr lang="en-US" altLang="zh-CN"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38" name="矩形 17"/>
          <p:cNvSpPr>
            <a:spLocks noChangeArrowheads="1"/>
          </p:cNvSpPr>
          <p:nvPr/>
        </p:nvSpPr>
        <p:spPr bwMode="auto">
          <a:xfrm>
            <a:off x="9374187" y="3827463"/>
            <a:ext cx="2435191" cy="752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a:t>
            </a:r>
            <a:endPar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TextBox 59"/>
          <p:cNvSpPr>
            <a:spLocks noChangeArrowheads="1"/>
          </p:cNvSpPr>
          <p:nvPr/>
        </p:nvSpPr>
        <p:spPr bwMode="auto">
          <a:xfrm flipH="1">
            <a:off x="9374188" y="5213350"/>
            <a:ext cx="345975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nSpc>
                <a:spcPct val="100000"/>
              </a:lnSpc>
              <a:spcBef>
                <a:spcPct val="0"/>
              </a:spcBef>
              <a:buFont typeface="Arial" panose="020B0604020202020204" pitchFamily="34" charset="0"/>
              <a:buNone/>
            </a:pP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输入内容</a:t>
            </a:r>
            <a:endParaRPr lang="en-US" altLang="zh-CN" sz="20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40" name="矩形 17"/>
          <p:cNvSpPr>
            <a:spLocks noChangeArrowheads="1"/>
          </p:cNvSpPr>
          <p:nvPr/>
        </p:nvSpPr>
        <p:spPr bwMode="auto">
          <a:xfrm>
            <a:off x="9374187" y="5575300"/>
            <a:ext cx="2435191" cy="532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pPr>
            <a:r>
              <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a:t>
            </a:r>
            <a:endParaRPr lang="zh-CN" altLang="en-US" sz="13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41" name="组合 7"/>
          <p:cNvGrpSpPr>
            <a:grpSpLocks/>
          </p:cNvGrpSpPr>
          <p:nvPr/>
        </p:nvGrpSpPr>
        <p:grpSpPr bwMode="auto">
          <a:xfrm>
            <a:off x="3794125" y="3152775"/>
            <a:ext cx="1993900" cy="1998663"/>
            <a:chOff x="0" y="0"/>
            <a:chExt cx="1993900" cy="1998133"/>
          </a:xfrm>
        </p:grpSpPr>
        <p:sp>
          <p:nvSpPr>
            <p:cNvPr id="42" name="Freeform 10"/>
            <p:cNvSpPr>
              <a:spLocks noEditPoints="1" noChangeArrowheads="1"/>
            </p:cNvSpPr>
            <p:nvPr/>
          </p:nvSpPr>
          <p:spPr bwMode="auto">
            <a:xfrm>
              <a:off x="0" y="0"/>
              <a:ext cx="1993900" cy="1998133"/>
            </a:xfrm>
            <a:custGeom>
              <a:avLst/>
              <a:gdLst>
                <a:gd name="T0" fmla="*/ 1911432 w 1088"/>
                <a:gd name="T1" fmla="*/ 929407 h 1090"/>
                <a:gd name="T2" fmla="*/ 1898603 w 1088"/>
                <a:gd name="T3" fmla="*/ 834083 h 1090"/>
                <a:gd name="T4" fmla="*/ 1876612 w 1088"/>
                <a:gd name="T5" fmla="*/ 740592 h 1090"/>
                <a:gd name="T6" fmla="*/ 1845457 w 1088"/>
                <a:gd name="T7" fmla="*/ 650768 h 1090"/>
                <a:gd name="T8" fmla="*/ 1803307 w 1088"/>
                <a:gd name="T9" fmla="*/ 562777 h 1090"/>
                <a:gd name="T10" fmla="*/ 1753826 w 1088"/>
                <a:gd name="T11" fmla="*/ 482118 h 1090"/>
                <a:gd name="T12" fmla="*/ 1695182 w 1088"/>
                <a:gd name="T13" fmla="*/ 405126 h 1090"/>
                <a:gd name="T14" fmla="*/ 1631040 w 1088"/>
                <a:gd name="T15" fmla="*/ 335466 h 1090"/>
                <a:gd name="T16" fmla="*/ 1557734 w 1088"/>
                <a:gd name="T17" fmla="*/ 273139 h 1090"/>
                <a:gd name="T18" fmla="*/ 1478931 w 1088"/>
                <a:gd name="T19" fmla="*/ 218145 h 1090"/>
                <a:gd name="T20" fmla="*/ 1394630 w 1088"/>
                <a:gd name="T21" fmla="*/ 170483 h 1090"/>
                <a:gd name="T22" fmla="*/ 1306664 w 1088"/>
                <a:gd name="T23" fmla="*/ 133820 h 1090"/>
                <a:gd name="T24" fmla="*/ 1215033 w 1088"/>
                <a:gd name="T25" fmla="*/ 106323 h 1090"/>
                <a:gd name="T26" fmla="*/ 1119736 w 1088"/>
                <a:gd name="T27" fmla="*/ 87991 h 1090"/>
                <a:gd name="T28" fmla="*/ 1024439 w 1088"/>
                <a:gd name="T29" fmla="*/ 80659 h 1090"/>
                <a:gd name="T30" fmla="*/ 929143 w 1088"/>
                <a:gd name="T31" fmla="*/ 82492 h 1090"/>
                <a:gd name="T32" fmla="*/ 833846 w 1088"/>
                <a:gd name="T33" fmla="*/ 95324 h 1090"/>
                <a:gd name="T34" fmla="*/ 740382 w 1088"/>
                <a:gd name="T35" fmla="*/ 117322 h 1090"/>
                <a:gd name="T36" fmla="*/ 648751 w 1088"/>
                <a:gd name="T37" fmla="*/ 148485 h 1090"/>
                <a:gd name="T38" fmla="*/ 562617 w 1088"/>
                <a:gd name="T39" fmla="*/ 190648 h 1090"/>
                <a:gd name="T40" fmla="*/ 480149 w 1088"/>
                <a:gd name="T41" fmla="*/ 240143 h 1090"/>
                <a:gd name="T42" fmla="*/ 405011 w 1088"/>
                <a:gd name="T43" fmla="*/ 298803 h 1090"/>
                <a:gd name="T44" fmla="*/ 333538 w 1088"/>
                <a:gd name="T45" fmla="*/ 364797 h 1090"/>
                <a:gd name="T46" fmla="*/ 271229 w 1088"/>
                <a:gd name="T47" fmla="*/ 436290 h 1090"/>
                <a:gd name="T48" fmla="*/ 216250 w 1088"/>
                <a:gd name="T49" fmla="*/ 516948 h 1090"/>
                <a:gd name="T50" fmla="*/ 170434 w 1088"/>
                <a:gd name="T51" fmla="*/ 601273 h 1090"/>
                <a:gd name="T52" fmla="*/ 133782 w 1088"/>
                <a:gd name="T53" fmla="*/ 689264 h 1090"/>
                <a:gd name="T54" fmla="*/ 106292 w 1088"/>
                <a:gd name="T55" fmla="*/ 780922 h 1090"/>
                <a:gd name="T56" fmla="*/ 87966 w 1088"/>
                <a:gd name="T57" fmla="*/ 876245 h 1090"/>
                <a:gd name="T58" fmla="*/ 80636 w 1088"/>
                <a:gd name="T59" fmla="*/ 971569 h 1090"/>
                <a:gd name="T60" fmla="*/ 82468 w 1088"/>
                <a:gd name="T61" fmla="*/ 1066893 h 1090"/>
                <a:gd name="T62" fmla="*/ 95297 w 1088"/>
                <a:gd name="T63" fmla="*/ 1162217 h 1090"/>
                <a:gd name="T64" fmla="*/ 117288 w 1088"/>
                <a:gd name="T65" fmla="*/ 1257541 h 1090"/>
                <a:gd name="T66" fmla="*/ 148443 w 1088"/>
                <a:gd name="T67" fmla="*/ 1347365 h 1090"/>
                <a:gd name="T68" fmla="*/ 190593 w 1088"/>
                <a:gd name="T69" fmla="*/ 1433523 h 1090"/>
                <a:gd name="T70" fmla="*/ 240074 w 1088"/>
                <a:gd name="T71" fmla="*/ 1516015 h 1090"/>
                <a:gd name="T72" fmla="*/ 298718 w 1088"/>
                <a:gd name="T73" fmla="*/ 1593007 h 1090"/>
                <a:gd name="T74" fmla="*/ 362860 w 1088"/>
                <a:gd name="T75" fmla="*/ 1662667 h 1090"/>
                <a:gd name="T76" fmla="*/ 436166 w 1088"/>
                <a:gd name="T77" fmla="*/ 1724994 h 1090"/>
                <a:gd name="T78" fmla="*/ 514969 w 1088"/>
                <a:gd name="T79" fmla="*/ 1779988 h 1090"/>
                <a:gd name="T80" fmla="*/ 599270 w 1088"/>
                <a:gd name="T81" fmla="*/ 1825817 h 1090"/>
                <a:gd name="T82" fmla="*/ 687236 w 1088"/>
                <a:gd name="T83" fmla="*/ 1864313 h 1090"/>
                <a:gd name="T84" fmla="*/ 778867 w 1088"/>
                <a:gd name="T85" fmla="*/ 1891810 h 1090"/>
                <a:gd name="T86" fmla="*/ 874164 w 1088"/>
                <a:gd name="T87" fmla="*/ 1908309 h 1090"/>
                <a:gd name="T88" fmla="*/ 969461 w 1088"/>
                <a:gd name="T89" fmla="*/ 1917474 h 1090"/>
                <a:gd name="T90" fmla="*/ 1064757 w 1088"/>
                <a:gd name="T91" fmla="*/ 1915641 h 1090"/>
                <a:gd name="T92" fmla="*/ 1160054 w 1088"/>
                <a:gd name="T93" fmla="*/ 1902809 h 1090"/>
                <a:gd name="T94" fmla="*/ 1253518 w 1088"/>
                <a:gd name="T95" fmla="*/ 1880811 h 1090"/>
                <a:gd name="T96" fmla="*/ 1345149 w 1088"/>
                <a:gd name="T97" fmla="*/ 1849648 h 1090"/>
                <a:gd name="T98" fmla="*/ 1431283 w 1088"/>
                <a:gd name="T99" fmla="*/ 1807485 h 1090"/>
                <a:gd name="T100" fmla="*/ 1513751 w 1088"/>
                <a:gd name="T101" fmla="*/ 1757990 h 1090"/>
                <a:gd name="T102" fmla="*/ 1588889 w 1088"/>
                <a:gd name="T103" fmla="*/ 1699330 h 1090"/>
                <a:gd name="T104" fmla="*/ 1658529 w 1088"/>
                <a:gd name="T105" fmla="*/ 1633336 h 1090"/>
                <a:gd name="T106" fmla="*/ 1722671 w 1088"/>
                <a:gd name="T107" fmla="*/ 1560010 h 1090"/>
                <a:gd name="T108" fmla="*/ 1775817 w 1088"/>
                <a:gd name="T109" fmla="*/ 1481185 h 1090"/>
                <a:gd name="T110" fmla="*/ 1823466 w 1088"/>
                <a:gd name="T111" fmla="*/ 1396860 h 1090"/>
                <a:gd name="T112" fmla="*/ 1860118 w 1088"/>
                <a:gd name="T113" fmla="*/ 1308869 h 1090"/>
                <a:gd name="T114" fmla="*/ 1887608 w 1088"/>
                <a:gd name="T115" fmla="*/ 1217211 h 1090"/>
                <a:gd name="T116" fmla="*/ 1905934 w 1088"/>
                <a:gd name="T117" fmla="*/ 1121888 h 1090"/>
                <a:gd name="T118" fmla="*/ 1913264 w 1088"/>
                <a:gd name="T119" fmla="*/ 1026564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B6302E"/>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nvGrpSpPr>
            <p:cNvPr id="43" name="Group 97"/>
            <p:cNvGrpSpPr>
              <a:grpSpLocks/>
            </p:cNvGrpSpPr>
            <p:nvPr/>
          </p:nvGrpSpPr>
          <p:grpSpPr bwMode="auto">
            <a:xfrm>
              <a:off x="601129" y="535046"/>
              <a:ext cx="835377" cy="851864"/>
              <a:chOff x="0" y="0"/>
              <a:chExt cx="379359" cy="386846"/>
            </a:xfrm>
          </p:grpSpPr>
          <p:sp>
            <p:nvSpPr>
              <p:cNvPr id="44" name="Freeform 36"/>
              <p:cNvSpPr>
                <a:spLocks noEditPoints="1" noChangeArrowheads="1"/>
              </p:cNvSpPr>
              <p:nvPr/>
            </p:nvSpPr>
            <p:spPr bwMode="auto">
              <a:xfrm>
                <a:off x="117301" y="0"/>
                <a:ext cx="262058" cy="262058"/>
              </a:xfrm>
              <a:custGeom>
                <a:avLst/>
                <a:gdLst>
                  <a:gd name="T0" fmla="*/ 215617 w 79"/>
                  <a:gd name="T1" fmla="*/ 46441 h 79"/>
                  <a:gd name="T2" fmla="*/ 46441 w 79"/>
                  <a:gd name="T3" fmla="*/ 46441 h 79"/>
                  <a:gd name="T4" fmla="*/ 36489 w 79"/>
                  <a:gd name="T5" fmla="*/ 208983 h 79"/>
                  <a:gd name="T6" fmla="*/ 36489 w 79"/>
                  <a:gd name="T7" fmla="*/ 208983 h 79"/>
                  <a:gd name="T8" fmla="*/ 56392 w 79"/>
                  <a:gd name="T9" fmla="*/ 225569 h 79"/>
                  <a:gd name="T10" fmla="*/ 212300 w 79"/>
                  <a:gd name="T11" fmla="*/ 215617 h 79"/>
                  <a:gd name="T12" fmla="*/ 215617 w 79"/>
                  <a:gd name="T13" fmla="*/ 46441 h 79"/>
                  <a:gd name="T14" fmla="*/ 192397 w 79"/>
                  <a:gd name="T15" fmla="*/ 195714 h 79"/>
                  <a:gd name="T16" fmla="*/ 66344 w 79"/>
                  <a:gd name="T17" fmla="*/ 195714 h 79"/>
                  <a:gd name="T18" fmla="*/ 66344 w 79"/>
                  <a:gd name="T19" fmla="*/ 69661 h 79"/>
                  <a:gd name="T20" fmla="*/ 192397 w 79"/>
                  <a:gd name="T21" fmla="*/ 69661 h 79"/>
                  <a:gd name="T22" fmla="*/ 192397 w 79"/>
                  <a:gd name="T23" fmla="*/ 19571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
                  <a:gd name="T37" fmla="*/ 0 h 79"/>
                  <a:gd name="T38" fmla="*/ 79 w 79"/>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solidFill>
                <a:schemeClr val="tx1">
                  <a:lumMod val="75000"/>
                  <a:lumOff val="25000"/>
                </a:schemeClr>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45" name="Freeform 37"/>
              <p:cNvSpPr>
                <a:spLocks noChangeArrowheads="1"/>
              </p:cNvSpPr>
              <p:nvPr/>
            </p:nvSpPr>
            <p:spPr bwMode="auto">
              <a:xfrm>
                <a:off x="0" y="222124"/>
                <a:ext cx="159730" cy="164722"/>
              </a:xfrm>
              <a:custGeom>
                <a:avLst/>
                <a:gdLst>
                  <a:gd name="T0" fmla="*/ 0 w 64"/>
                  <a:gd name="T1" fmla="*/ 129781 h 66"/>
                  <a:gd name="T2" fmla="*/ 29949 w 64"/>
                  <a:gd name="T3" fmla="*/ 164722 h 66"/>
                  <a:gd name="T4" fmla="*/ 159730 w 64"/>
                  <a:gd name="T5" fmla="*/ 19966 h 66"/>
                  <a:gd name="T6" fmla="*/ 137268 w 64"/>
                  <a:gd name="T7" fmla="*/ 0 h 66"/>
                  <a:gd name="T8" fmla="*/ 0 w 64"/>
                  <a:gd name="T9" fmla="*/ 129781 h 66"/>
                  <a:gd name="T10" fmla="*/ 0 60000 65536"/>
                  <a:gd name="T11" fmla="*/ 0 60000 65536"/>
                  <a:gd name="T12" fmla="*/ 0 60000 65536"/>
                  <a:gd name="T13" fmla="*/ 0 60000 65536"/>
                  <a:gd name="T14" fmla="*/ 0 60000 65536"/>
                  <a:gd name="T15" fmla="*/ 0 w 64"/>
                  <a:gd name="T16" fmla="*/ 0 h 66"/>
                  <a:gd name="T17" fmla="*/ 64 w 64"/>
                  <a:gd name="T18" fmla="*/ 66 h 66"/>
                </a:gdLst>
                <a:ahLst/>
                <a:cxnLst>
                  <a:cxn ang="T10">
                    <a:pos x="T0" y="T1"/>
                  </a:cxn>
                  <a:cxn ang="T11">
                    <a:pos x="T2" y="T3"/>
                  </a:cxn>
                  <a:cxn ang="T12">
                    <a:pos x="T4" y="T5"/>
                  </a:cxn>
                  <a:cxn ang="T13">
                    <a:pos x="T6" y="T7"/>
                  </a:cxn>
                  <a:cxn ang="T14">
                    <a:pos x="T8" y="T9"/>
                  </a:cxn>
                </a:cxnLst>
                <a:rect l="T15" t="T16" r="T17" b="T18"/>
                <a:pathLst>
                  <a:path w="64" h="66">
                    <a:moveTo>
                      <a:pt x="0" y="52"/>
                    </a:moveTo>
                    <a:lnTo>
                      <a:pt x="12" y="66"/>
                    </a:lnTo>
                    <a:lnTo>
                      <a:pt x="64" y="8"/>
                    </a:lnTo>
                    <a:lnTo>
                      <a:pt x="55" y="0"/>
                    </a:lnTo>
                    <a:lnTo>
                      <a:pt x="0" y="52"/>
                    </a:lnTo>
                    <a:close/>
                  </a:path>
                </a:pathLst>
              </a:custGeom>
              <a:solidFill>
                <a:schemeClr val="tx1">
                  <a:lumMod val="75000"/>
                  <a:lumOff val="25000"/>
                </a:schemeClr>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46" name="Freeform 38"/>
              <p:cNvSpPr>
                <a:spLocks noChangeArrowheads="1"/>
              </p:cNvSpPr>
              <p:nvPr/>
            </p:nvSpPr>
            <p:spPr bwMode="auto">
              <a:xfrm>
                <a:off x="252073" y="87352"/>
                <a:ext cx="99831" cy="119797"/>
              </a:xfrm>
              <a:custGeom>
                <a:avLst/>
                <a:gdLst>
                  <a:gd name="T0" fmla="*/ 53243 w 30"/>
                  <a:gd name="T1" fmla="*/ 0 h 36"/>
                  <a:gd name="T2" fmla="*/ 0 w 30"/>
                  <a:gd name="T3" fmla="*/ 113142 h 36"/>
                  <a:gd name="T4" fmla="*/ 19966 w 30"/>
                  <a:gd name="T5" fmla="*/ 119797 h 36"/>
                  <a:gd name="T6" fmla="*/ 53243 w 30"/>
                  <a:gd name="T7" fmla="*/ 0 h 36"/>
                  <a:gd name="T8" fmla="*/ 0 60000 65536"/>
                  <a:gd name="T9" fmla="*/ 0 60000 65536"/>
                  <a:gd name="T10" fmla="*/ 0 60000 65536"/>
                  <a:gd name="T11" fmla="*/ 0 60000 65536"/>
                  <a:gd name="T12" fmla="*/ 0 w 30"/>
                  <a:gd name="T13" fmla="*/ 0 h 36"/>
                  <a:gd name="T14" fmla="*/ 30 w 30"/>
                  <a:gd name="T15" fmla="*/ 36 h 36"/>
                </a:gdLst>
                <a:ahLst/>
                <a:cxnLst>
                  <a:cxn ang="T8">
                    <a:pos x="T0" y="T1"/>
                  </a:cxn>
                  <a:cxn ang="T9">
                    <a:pos x="T2" y="T3"/>
                  </a:cxn>
                  <a:cxn ang="T10">
                    <a:pos x="T4" y="T5"/>
                  </a:cxn>
                  <a:cxn ang="T11">
                    <a:pos x="T6" y="T7"/>
                  </a:cxn>
                </a:cxnLst>
                <a:rect l="T12" t="T13" r="T14" b="T15"/>
                <a:pathLst>
                  <a:path w="30" h="36">
                    <a:moveTo>
                      <a:pt x="16" y="0"/>
                    </a:moveTo>
                    <a:cubicBezTo>
                      <a:pt x="20" y="26"/>
                      <a:pt x="0" y="34"/>
                      <a:pt x="0" y="34"/>
                    </a:cubicBezTo>
                    <a:cubicBezTo>
                      <a:pt x="6" y="36"/>
                      <a:pt x="6" y="36"/>
                      <a:pt x="6" y="36"/>
                    </a:cubicBezTo>
                    <a:cubicBezTo>
                      <a:pt x="30" y="21"/>
                      <a:pt x="16" y="0"/>
                      <a:pt x="16" y="0"/>
                    </a:cubicBezTo>
                    <a:close/>
                  </a:path>
                </a:pathLst>
              </a:custGeom>
              <a:solidFill>
                <a:schemeClr val="tx1">
                  <a:lumMod val="75000"/>
                  <a:lumOff val="25000"/>
                </a:schemeClr>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grpSp>
        <p:nvGrpSpPr>
          <p:cNvPr id="47" name="组合 11"/>
          <p:cNvGrpSpPr>
            <a:grpSpLocks/>
          </p:cNvGrpSpPr>
          <p:nvPr/>
        </p:nvGrpSpPr>
        <p:grpSpPr bwMode="auto">
          <a:xfrm>
            <a:off x="6935788" y="2416175"/>
            <a:ext cx="1074737" cy="1076325"/>
            <a:chOff x="0" y="0"/>
            <a:chExt cx="1073832" cy="1076112"/>
          </a:xfrm>
        </p:grpSpPr>
        <p:sp>
          <p:nvSpPr>
            <p:cNvPr id="48" name="Freeform 10"/>
            <p:cNvSpPr>
              <a:spLocks noEditPoints="1" noChangeArrowheads="1"/>
            </p:cNvSpPr>
            <p:nvPr/>
          </p:nvSpPr>
          <p:spPr bwMode="auto">
            <a:xfrm>
              <a:off x="0" y="0"/>
              <a:ext cx="1073832" cy="1076112"/>
            </a:xfrm>
            <a:custGeom>
              <a:avLst/>
              <a:gdLst>
                <a:gd name="T0" fmla="*/ 1029418 w 1088"/>
                <a:gd name="T1" fmla="*/ 500540 h 1090"/>
                <a:gd name="T2" fmla="*/ 1022509 w 1088"/>
                <a:gd name="T3" fmla="*/ 449203 h 1090"/>
                <a:gd name="T4" fmla="*/ 1010665 w 1088"/>
                <a:gd name="T5" fmla="*/ 398853 h 1090"/>
                <a:gd name="T6" fmla="*/ 993887 w 1088"/>
                <a:gd name="T7" fmla="*/ 350477 h 1090"/>
                <a:gd name="T8" fmla="*/ 971186 w 1088"/>
                <a:gd name="T9" fmla="*/ 303088 h 1090"/>
                <a:gd name="T10" fmla="*/ 944538 w 1088"/>
                <a:gd name="T11" fmla="*/ 259649 h 1090"/>
                <a:gd name="T12" fmla="*/ 912955 w 1088"/>
                <a:gd name="T13" fmla="*/ 218184 h 1090"/>
                <a:gd name="T14" fmla="*/ 878410 w 1088"/>
                <a:gd name="T15" fmla="*/ 180668 h 1090"/>
                <a:gd name="T16" fmla="*/ 838931 w 1088"/>
                <a:gd name="T17" fmla="*/ 147102 h 1090"/>
                <a:gd name="T18" fmla="*/ 796491 w 1088"/>
                <a:gd name="T19" fmla="*/ 117484 h 1090"/>
                <a:gd name="T20" fmla="*/ 751090 w 1088"/>
                <a:gd name="T21" fmla="*/ 91815 h 1090"/>
                <a:gd name="T22" fmla="*/ 703715 w 1088"/>
                <a:gd name="T23" fmla="*/ 72070 h 1090"/>
                <a:gd name="T24" fmla="*/ 654366 w 1088"/>
                <a:gd name="T25" fmla="*/ 57261 h 1090"/>
                <a:gd name="T26" fmla="*/ 603044 w 1088"/>
                <a:gd name="T27" fmla="*/ 47388 h 1090"/>
                <a:gd name="T28" fmla="*/ 551721 w 1088"/>
                <a:gd name="T29" fmla="*/ 43439 h 1090"/>
                <a:gd name="T30" fmla="*/ 500398 w 1088"/>
                <a:gd name="T31" fmla="*/ 44427 h 1090"/>
                <a:gd name="T32" fmla="*/ 449075 w 1088"/>
                <a:gd name="T33" fmla="*/ 51337 h 1090"/>
                <a:gd name="T34" fmla="*/ 398739 w 1088"/>
                <a:gd name="T35" fmla="*/ 63185 h 1090"/>
                <a:gd name="T36" fmla="*/ 349390 w 1088"/>
                <a:gd name="T37" fmla="*/ 79968 h 1090"/>
                <a:gd name="T38" fmla="*/ 303002 w 1088"/>
                <a:gd name="T39" fmla="*/ 102675 h 1090"/>
                <a:gd name="T40" fmla="*/ 258588 w 1088"/>
                <a:gd name="T41" fmla="*/ 129331 h 1090"/>
                <a:gd name="T42" fmla="*/ 218122 w 1088"/>
                <a:gd name="T43" fmla="*/ 160923 h 1090"/>
                <a:gd name="T44" fmla="*/ 179630 w 1088"/>
                <a:gd name="T45" fmla="*/ 196464 h 1090"/>
                <a:gd name="T46" fmla="*/ 146073 w 1088"/>
                <a:gd name="T47" fmla="*/ 234968 h 1090"/>
                <a:gd name="T48" fmla="*/ 116463 w 1088"/>
                <a:gd name="T49" fmla="*/ 278407 h 1090"/>
                <a:gd name="T50" fmla="*/ 91789 w 1088"/>
                <a:gd name="T51" fmla="*/ 323821 h 1090"/>
                <a:gd name="T52" fmla="*/ 72049 w 1088"/>
                <a:gd name="T53" fmla="*/ 371209 h 1090"/>
                <a:gd name="T54" fmla="*/ 57245 w 1088"/>
                <a:gd name="T55" fmla="*/ 420572 h 1090"/>
                <a:gd name="T56" fmla="*/ 47375 w 1088"/>
                <a:gd name="T57" fmla="*/ 471910 h 1090"/>
                <a:gd name="T58" fmla="*/ 43427 w 1088"/>
                <a:gd name="T59" fmla="*/ 523247 h 1090"/>
                <a:gd name="T60" fmla="*/ 44414 w 1088"/>
                <a:gd name="T61" fmla="*/ 574585 h 1090"/>
                <a:gd name="T62" fmla="*/ 51323 w 1088"/>
                <a:gd name="T63" fmla="*/ 625922 h 1090"/>
                <a:gd name="T64" fmla="*/ 63167 w 1088"/>
                <a:gd name="T65" fmla="*/ 677259 h 1090"/>
                <a:gd name="T66" fmla="*/ 79945 w 1088"/>
                <a:gd name="T67" fmla="*/ 725635 h 1090"/>
                <a:gd name="T68" fmla="*/ 102646 w 1088"/>
                <a:gd name="T69" fmla="*/ 772036 h 1090"/>
                <a:gd name="T70" fmla="*/ 129294 w 1088"/>
                <a:gd name="T71" fmla="*/ 816463 h 1090"/>
                <a:gd name="T72" fmla="*/ 160877 w 1088"/>
                <a:gd name="T73" fmla="*/ 857928 h 1090"/>
                <a:gd name="T74" fmla="*/ 195422 w 1088"/>
                <a:gd name="T75" fmla="*/ 895444 h 1090"/>
                <a:gd name="T76" fmla="*/ 234901 w 1088"/>
                <a:gd name="T77" fmla="*/ 929010 h 1090"/>
                <a:gd name="T78" fmla="*/ 277341 w 1088"/>
                <a:gd name="T79" fmla="*/ 958628 h 1090"/>
                <a:gd name="T80" fmla="*/ 322742 w 1088"/>
                <a:gd name="T81" fmla="*/ 983310 h 1090"/>
                <a:gd name="T82" fmla="*/ 370117 w 1088"/>
                <a:gd name="T83" fmla="*/ 1004042 h 1090"/>
                <a:gd name="T84" fmla="*/ 419466 w 1088"/>
                <a:gd name="T85" fmla="*/ 1018851 h 1090"/>
                <a:gd name="T86" fmla="*/ 470788 w 1088"/>
                <a:gd name="T87" fmla="*/ 1027736 h 1090"/>
                <a:gd name="T88" fmla="*/ 522111 w 1088"/>
                <a:gd name="T89" fmla="*/ 1032673 h 1090"/>
                <a:gd name="T90" fmla="*/ 573434 w 1088"/>
                <a:gd name="T91" fmla="*/ 1031685 h 1090"/>
                <a:gd name="T92" fmla="*/ 624757 w 1088"/>
                <a:gd name="T93" fmla="*/ 1024775 h 1090"/>
                <a:gd name="T94" fmla="*/ 675093 w 1088"/>
                <a:gd name="T95" fmla="*/ 1012927 h 1090"/>
                <a:gd name="T96" fmla="*/ 724442 w 1088"/>
                <a:gd name="T97" fmla="*/ 996144 h 1090"/>
                <a:gd name="T98" fmla="*/ 770830 w 1088"/>
                <a:gd name="T99" fmla="*/ 973437 h 1090"/>
                <a:gd name="T100" fmla="*/ 815244 w 1088"/>
                <a:gd name="T101" fmla="*/ 946781 h 1090"/>
                <a:gd name="T102" fmla="*/ 855710 w 1088"/>
                <a:gd name="T103" fmla="*/ 915189 h 1090"/>
                <a:gd name="T104" fmla="*/ 893215 w 1088"/>
                <a:gd name="T105" fmla="*/ 879648 h 1090"/>
                <a:gd name="T106" fmla="*/ 927759 w 1088"/>
                <a:gd name="T107" fmla="*/ 840157 h 1090"/>
                <a:gd name="T108" fmla="*/ 956382 w 1088"/>
                <a:gd name="T109" fmla="*/ 797705 h 1090"/>
                <a:gd name="T110" fmla="*/ 982043 w 1088"/>
                <a:gd name="T111" fmla="*/ 752291 h 1090"/>
                <a:gd name="T112" fmla="*/ 1001783 w 1088"/>
                <a:gd name="T113" fmla="*/ 704903 h 1090"/>
                <a:gd name="T114" fmla="*/ 1016587 w 1088"/>
                <a:gd name="T115" fmla="*/ 655540 h 1090"/>
                <a:gd name="T116" fmla="*/ 1026457 w 1088"/>
                <a:gd name="T117" fmla="*/ 604202 h 1090"/>
                <a:gd name="T118" fmla="*/ 1030405 w 1088"/>
                <a:gd name="T119" fmla="*/ 552865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B6302E"/>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nvGrpSpPr>
            <p:cNvPr id="49" name="Group 105"/>
            <p:cNvGrpSpPr>
              <a:grpSpLocks/>
            </p:cNvGrpSpPr>
            <p:nvPr/>
          </p:nvGrpSpPr>
          <p:grpSpPr bwMode="auto">
            <a:xfrm>
              <a:off x="264472" y="285377"/>
              <a:ext cx="578264" cy="529199"/>
              <a:chOff x="0" y="0"/>
              <a:chExt cx="411805" cy="376863"/>
            </a:xfrm>
          </p:grpSpPr>
          <p:sp>
            <p:nvSpPr>
              <p:cNvPr id="50" name="Oval 52"/>
              <p:cNvSpPr>
                <a:spLocks noChangeArrowheads="1"/>
              </p:cNvSpPr>
              <p:nvPr/>
            </p:nvSpPr>
            <p:spPr bwMode="auto">
              <a:xfrm>
                <a:off x="47419" y="299494"/>
                <a:ext cx="44924" cy="42429"/>
              </a:xfrm>
              <a:prstGeom prst="ellipse">
                <a:avLst/>
              </a:prstGeom>
              <a:solidFill>
                <a:srgbClr val="BA6F38"/>
              </a:solidFill>
              <a:ln>
                <a:noFill/>
              </a:ln>
              <a:extLst>
                <a:ext uri="{91240B29-F687-4F45-9708-019B960494DF}">
                  <a14:hiddenLine xmlns:a14="http://schemas.microsoft.com/office/drawing/2010/main" xmlns="" w="9525">
                    <a:solidFill>
                      <a:srgbClr val="000000"/>
                    </a:solidFill>
                    <a:bevel/>
                    <a:headEnd/>
                    <a:tailEnd/>
                  </a14:hiddenLine>
                </a:ext>
              </a:extLst>
            </p:spPr>
            <p:txBody>
              <a:bodyPr lIns="121920" tIns="60960" rIns="121920" bIns="60960"/>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3200">
                  <a:solidFill>
                    <a:srgbClr val="000000"/>
                  </a:solidFill>
                  <a:latin typeface="Calibri" panose="020F0502020204030204" pitchFamily="34" charset="0"/>
                  <a:sym typeface="Calibri" panose="020F0502020204030204" pitchFamily="34" charset="0"/>
                </a:endParaRPr>
              </a:p>
            </p:txBody>
          </p:sp>
          <p:sp>
            <p:nvSpPr>
              <p:cNvPr id="51" name="Oval 53"/>
              <p:cNvSpPr>
                <a:spLocks noChangeArrowheads="1"/>
              </p:cNvSpPr>
              <p:nvPr/>
            </p:nvSpPr>
            <p:spPr bwMode="auto">
              <a:xfrm>
                <a:off x="22462" y="349409"/>
                <a:ext cx="24958" cy="27454"/>
              </a:xfrm>
              <a:prstGeom prst="ellipse">
                <a:avLst/>
              </a:prstGeom>
              <a:solidFill>
                <a:srgbClr val="BA6F38"/>
              </a:solidFill>
              <a:ln>
                <a:noFill/>
              </a:ln>
              <a:extLst>
                <a:ext uri="{91240B29-F687-4F45-9708-019B960494DF}">
                  <a14:hiddenLine xmlns:a14="http://schemas.microsoft.com/office/drawing/2010/main" xmlns="" w="9525">
                    <a:solidFill>
                      <a:srgbClr val="000000"/>
                    </a:solidFill>
                    <a:bevel/>
                    <a:headEnd/>
                    <a:tailEnd/>
                  </a14:hiddenLine>
                </a:ext>
              </a:extLst>
            </p:spPr>
            <p:txBody>
              <a:bodyPr lIns="121920" tIns="60960" rIns="121920" bIns="60960"/>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3200">
                  <a:solidFill>
                    <a:srgbClr val="000000"/>
                  </a:solidFill>
                  <a:latin typeface="Calibri" panose="020F0502020204030204" pitchFamily="34" charset="0"/>
                  <a:sym typeface="Calibri" panose="020F0502020204030204" pitchFamily="34" charset="0"/>
                </a:endParaRPr>
              </a:p>
            </p:txBody>
          </p:sp>
          <p:sp>
            <p:nvSpPr>
              <p:cNvPr id="52" name="Freeform 54"/>
              <p:cNvSpPr>
                <a:spLocks noChangeArrowheads="1"/>
              </p:cNvSpPr>
              <p:nvPr/>
            </p:nvSpPr>
            <p:spPr bwMode="auto">
              <a:xfrm>
                <a:off x="0" y="0"/>
                <a:ext cx="411805" cy="292007"/>
              </a:xfrm>
              <a:custGeom>
                <a:avLst/>
                <a:gdLst>
                  <a:gd name="T0" fmla="*/ 411805 w 124"/>
                  <a:gd name="T1" fmla="*/ 112821 h 88"/>
                  <a:gd name="T2" fmla="*/ 328780 w 124"/>
                  <a:gd name="T3" fmla="*/ 29864 h 88"/>
                  <a:gd name="T4" fmla="*/ 308854 w 124"/>
                  <a:gd name="T5" fmla="*/ 33183 h 88"/>
                  <a:gd name="T6" fmla="*/ 245755 w 124"/>
                  <a:gd name="T7" fmla="*/ 0 h 88"/>
                  <a:gd name="T8" fmla="*/ 199260 w 124"/>
                  <a:gd name="T9" fmla="*/ 16591 h 88"/>
                  <a:gd name="T10" fmla="*/ 152766 w 124"/>
                  <a:gd name="T11" fmla="*/ 0 h 88"/>
                  <a:gd name="T12" fmla="*/ 102951 w 124"/>
                  <a:gd name="T13" fmla="*/ 16591 h 88"/>
                  <a:gd name="T14" fmla="*/ 83025 w 124"/>
                  <a:gd name="T15" fmla="*/ 16591 h 88"/>
                  <a:gd name="T16" fmla="*/ 0 w 124"/>
                  <a:gd name="T17" fmla="*/ 99548 h 88"/>
                  <a:gd name="T18" fmla="*/ 9963 w 124"/>
                  <a:gd name="T19" fmla="*/ 142685 h 88"/>
                  <a:gd name="T20" fmla="*/ 0 w 124"/>
                  <a:gd name="T21" fmla="*/ 182504 h 88"/>
                  <a:gd name="T22" fmla="*/ 83025 w 124"/>
                  <a:gd name="T23" fmla="*/ 265461 h 88"/>
                  <a:gd name="T24" fmla="*/ 92988 w 124"/>
                  <a:gd name="T25" fmla="*/ 265461 h 88"/>
                  <a:gd name="T26" fmla="*/ 152766 w 124"/>
                  <a:gd name="T27" fmla="*/ 292007 h 88"/>
                  <a:gd name="T28" fmla="*/ 212545 w 124"/>
                  <a:gd name="T29" fmla="*/ 265461 h 88"/>
                  <a:gd name="T30" fmla="*/ 262360 w 124"/>
                  <a:gd name="T31" fmla="*/ 282052 h 88"/>
                  <a:gd name="T32" fmla="*/ 345385 w 124"/>
                  <a:gd name="T33" fmla="*/ 199096 h 88"/>
                  <a:gd name="T34" fmla="*/ 345385 w 124"/>
                  <a:gd name="T35" fmla="*/ 195777 h 88"/>
                  <a:gd name="T36" fmla="*/ 411805 w 124"/>
                  <a:gd name="T37" fmla="*/ 112821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4"/>
                  <a:gd name="T58" fmla="*/ 0 h 88"/>
                  <a:gd name="T59" fmla="*/ 124 w 12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4" h="88">
                    <a:moveTo>
                      <a:pt x="124" y="34"/>
                    </a:moveTo>
                    <a:cubicBezTo>
                      <a:pt x="124" y="21"/>
                      <a:pt x="113" y="9"/>
                      <a:pt x="99" y="9"/>
                    </a:cubicBezTo>
                    <a:cubicBezTo>
                      <a:pt x="97" y="9"/>
                      <a:pt x="95" y="10"/>
                      <a:pt x="93" y="10"/>
                    </a:cubicBezTo>
                    <a:cubicBezTo>
                      <a:pt x="89" y="4"/>
                      <a:pt x="82" y="0"/>
                      <a:pt x="74" y="0"/>
                    </a:cubicBezTo>
                    <a:cubicBezTo>
                      <a:pt x="69" y="0"/>
                      <a:pt x="64" y="2"/>
                      <a:pt x="60" y="5"/>
                    </a:cubicBezTo>
                    <a:cubicBezTo>
                      <a:pt x="56" y="2"/>
                      <a:pt x="51" y="0"/>
                      <a:pt x="46" y="0"/>
                    </a:cubicBezTo>
                    <a:cubicBezTo>
                      <a:pt x="40" y="0"/>
                      <a:pt x="35" y="2"/>
                      <a:pt x="31" y="5"/>
                    </a:cubicBezTo>
                    <a:cubicBezTo>
                      <a:pt x="29" y="5"/>
                      <a:pt x="27" y="5"/>
                      <a:pt x="25" y="5"/>
                    </a:cubicBezTo>
                    <a:cubicBezTo>
                      <a:pt x="11" y="5"/>
                      <a:pt x="0" y="16"/>
                      <a:pt x="0" y="30"/>
                    </a:cubicBezTo>
                    <a:cubicBezTo>
                      <a:pt x="0" y="35"/>
                      <a:pt x="1" y="39"/>
                      <a:pt x="3" y="43"/>
                    </a:cubicBezTo>
                    <a:cubicBezTo>
                      <a:pt x="1" y="46"/>
                      <a:pt x="0" y="51"/>
                      <a:pt x="0" y="55"/>
                    </a:cubicBezTo>
                    <a:cubicBezTo>
                      <a:pt x="0" y="69"/>
                      <a:pt x="11" y="80"/>
                      <a:pt x="25" y="80"/>
                    </a:cubicBezTo>
                    <a:cubicBezTo>
                      <a:pt x="26" y="80"/>
                      <a:pt x="27" y="80"/>
                      <a:pt x="28" y="80"/>
                    </a:cubicBezTo>
                    <a:cubicBezTo>
                      <a:pt x="32" y="85"/>
                      <a:pt x="39" y="88"/>
                      <a:pt x="46" y="88"/>
                    </a:cubicBezTo>
                    <a:cubicBezTo>
                      <a:pt x="53" y="88"/>
                      <a:pt x="59" y="85"/>
                      <a:pt x="64" y="80"/>
                    </a:cubicBezTo>
                    <a:cubicBezTo>
                      <a:pt x="68" y="83"/>
                      <a:pt x="73" y="85"/>
                      <a:pt x="79" y="85"/>
                    </a:cubicBezTo>
                    <a:cubicBezTo>
                      <a:pt x="92" y="85"/>
                      <a:pt x="104" y="74"/>
                      <a:pt x="104" y="60"/>
                    </a:cubicBezTo>
                    <a:cubicBezTo>
                      <a:pt x="104" y="60"/>
                      <a:pt x="104" y="59"/>
                      <a:pt x="104" y="59"/>
                    </a:cubicBezTo>
                    <a:cubicBezTo>
                      <a:pt x="115" y="57"/>
                      <a:pt x="124" y="47"/>
                      <a:pt x="124" y="34"/>
                    </a:cubicBezTo>
                    <a:close/>
                  </a:path>
                </a:pathLst>
              </a:custGeom>
              <a:solidFill>
                <a:schemeClr val="tx1">
                  <a:lumMod val="75000"/>
                  <a:lumOff val="25000"/>
                </a:schemeClr>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grpSp>
        <p:nvGrpSpPr>
          <p:cNvPr id="53" name="组合 6"/>
          <p:cNvGrpSpPr>
            <a:grpSpLocks/>
          </p:cNvGrpSpPr>
          <p:nvPr/>
        </p:nvGrpSpPr>
        <p:grpSpPr bwMode="auto">
          <a:xfrm>
            <a:off x="5359400" y="2149475"/>
            <a:ext cx="1535113" cy="1539875"/>
            <a:chOff x="0" y="0"/>
            <a:chExt cx="1535131" cy="1538389"/>
          </a:xfrm>
        </p:grpSpPr>
        <p:sp>
          <p:nvSpPr>
            <p:cNvPr id="54" name="Freeform 10"/>
            <p:cNvSpPr>
              <a:spLocks noEditPoints="1" noChangeArrowheads="1"/>
            </p:cNvSpPr>
            <p:nvPr/>
          </p:nvSpPr>
          <p:spPr bwMode="auto">
            <a:xfrm>
              <a:off x="0" y="0"/>
              <a:ext cx="1535131" cy="1538389"/>
            </a:xfrm>
            <a:custGeom>
              <a:avLst/>
              <a:gdLst>
                <a:gd name="T0" fmla="*/ 1471638 w 1088"/>
                <a:gd name="T1" fmla="*/ 715563 h 1090"/>
                <a:gd name="T2" fmla="*/ 1461761 w 1088"/>
                <a:gd name="T3" fmla="*/ 642172 h 1090"/>
                <a:gd name="T4" fmla="*/ 1444829 w 1088"/>
                <a:gd name="T5" fmla="*/ 570192 h 1090"/>
                <a:gd name="T6" fmla="*/ 1420843 w 1088"/>
                <a:gd name="T7" fmla="*/ 501035 h 1090"/>
                <a:gd name="T8" fmla="*/ 1388391 w 1088"/>
                <a:gd name="T9" fmla="*/ 433289 h 1090"/>
                <a:gd name="T10" fmla="*/ 1350294 w 1088"/>
                <a:gd name="T11" fmla="*/ 371189 h 1090"/>
                <a:gd name="T12" fmla="*/ 1305144 w 1088"/>
                <a:gd name="T13" fmla="*/ 311912 h 1090"/>
                <a:gd name="T14" fmla="*/ 1255760 w 1088"/>
                <a:gd name="T15" fmla="*/ 258280 h 1090"/>
                <a:gd name="T16" fmla="*/ 1199321 w 1088"/>
                <a:gd name="T17" fmla="*/ 210294 h 1090"/>
                <a:gd name="T18" fmla="*/ 1138650 w 1088"/>
                <a:gd name="T19" fmla="*/ 167953 h 1090"/>
                <a:gd name="T20" fmla="*/ 1073745 w 1088"/>
                <a:gd name="T21" fmla="*/ 131257 h 1090"/>
                <a:gd name="T22" fmla="*/ 1006019 w 1088"/>
                <a:gd name="T23" fmla="*/ 103030 h 1090"/>
                <a:gd name="T24" fmla="*/ 935470 w 1088"/>
                <a:gd name="T25" fmla="*/ 81859 h 1090"/>
                <a:gd name="T26" fmla="*/ 862100 w 1088"/>
                <a:gd name="T27" fmla="*/ 67746 h 1090"/>
                <a:gd name="T28" fmla="*/ 788730 w 1088"/>
                <a:gd name="T29" fmla="*/ 62100 h 1090"/>
                <a:gd name="T30" fmla="*/ 715360 w 1088"/>
                <a:gd name="T31" fmla="*/ 63511 h 1090"/>
                <a:gd name="T32" fmla="*/ 641990 w 1088"/>
                <a:gd name="T33" fmla="*/ 73391 h 1090"/>
                <a:gd name="T34" fmla="*/ 570030 w 1088"/>
                <a:gd name="T35" fmla="*/ 90327 h 1090"/>
                <a:gd name="T36" fmla="*/ 499482 w 1088"/>
                <a:gd name="T37" fmla="*/ 114321 h 1090"/>
                <a:gd name="T38" fmla="*/ 433167 w 1088"/>
                <a:gd name="T39" fmla="*/ 146782 h 1090"/>
                <a:gd name="T40" fmla="*/ 369673 w 1088"/>
                <a:gd name="T41" fmla="*/ 184889 h 1090"/>
                <a:gd name="T42" fmla="*/ 311823 w 1088"/>
                <a:gd name="T43" fmla="*/ 230053 h 1090"/>
                <a:gd name="T44" fmla="*/ 256796 w 1088"/>
                <a:gd name="T45" fmla="*/ 280862 h 1090"/>
                <a:gd name="T46" fmla="*/ 208823 w 1088"/>
                <a:gd name="T47" fmla="*/ 335905 h 1090"/>
                <a:gd name="T48" fmla="*/ 166494 w 1088"/>
                <a:gd name="T49" fmla="*/ 398005 h 1090"/>
                <a:gd name="T50" fmla="*/ 131220 w 1088"/>
                <a:gd name="T51" fmla="*/ 462928 h 1090"/>
                <a:gd name="T52" fmla="*/ 103001 w 1088"/>
                <a:gd name="T53" fmla="*/ 530674 h 1090"/>
                <a:gd name="T54" fmla="*/ 81836 w 1088"/>
                <a:gd name="T55" fmla="*/ 601242 h 1090"/>
                <a:gd name="T56" fmla="*/ 67726 w 1088"/>
                <a:gd name="T57" fmla="*/ 674633 h 1090"/>
                <a:gd name="T58" fmla="*/ 62083 w 1088"/>
                <a:gd name="T59" fmla="*/ 748024 h 1090"/>
                <a:gd name="T60" fmla="*/ 63493 w 1088"/>
                <a:gd name="T61" fmla="*/ 821415 h 1090"/>
                <a:gd name="T62" fmla="*/ 73370 w 1088"/>
                <a:gd name="T63" fmla="*/ 894806 h 1090"/>
                <a:gd name="T64" fmla="*/ 90302 w 1088"/>
                <a:gd name="T65" fmla="*/ 968197 h 1090"/>
                <a:gd name="T66" fmla="*/ 114288 w 1088"/>
                <a:gd name="T67" fmla="*/ 1037354 h 1090"/>
                <a:gd name="T68" fmla="*/ 146740 w 1088"/>
                <a:gd name="T69" fmla="*/ 1103688 h 1090"/>
                <a:gd name="T70" fmla="*/ 184837 w 1088"/>
                <a:gd name="T71" fmla="*/ 1167200 h 1090"/>
                <a:gd name="T72" fmla="*/ 229987 w 1088"/>
                <a:gd name="T73" fmla="*/ 1226477 h 1090"/>
                <a:gd name="T74" fmla="*/ 279371 w 1088"/>
                <a:gd name="T75" fmla="*/ 1280109 h 1090"/>
                <a:gd name="T76" fmla="*/ 335810 w 1088"/>
                <a:gd name="T77" fmla="*/ 1328095 h 1090"/>
                <a:gd name="T78" fmla="*/ 396481 w 1088"/>
                <a:gd name="T79" fmla="*/ 1370436 h 1090"/>
                <a:gd name="T80" fmla="*/ 461386 w 1088"/>
                <a:gd name="T81" fmla="*/ 1405721 h 1090"/>
                <a:gd name="T82" fmla="*/ 529112 w 1088"/>
                <a:gd name="T83" fmla="*/ 1435359 h 1090"/>
                <a:gd name="T84" fmla="*/ 599661 w 1088"/>
                <a:gd name="T85" fmla="*/ 1456530 h 1090"/>
                <a:gd name="T86" fmla="*/ 673031 w 1088"/>
                <a:gd name="T87" fmla="*/ 1469232 h 1090"/>
                <a:gd name="T88" fmla="*/ 746401 w 1088"/>
                <a:gd name="T89" fmla="*/ 1476289 h 1090"/>
                <a:gd name="T90" fmla="*/ 819771 w 1088"/>
                <a:gd name="T91" fmla="*/ 1474878 h 1090"/>
                <a:gd name="T92" fmla="*/ 893141 w 1088"/>
                <a:gd name="T93" fmla="*/ 1464998 h 1090"/>
                <a:gd name="T94" fmla="*/ 965101 w 1088"/>
                <a:gd name="T95" fmla="*/ 1448062 h 1090"/>
                <a:gd name="T96" fmla="*/ 1035649 w 1088"/>
                <a:gd name="T97" fmla="*/ 1424068 h 1090"/>
                <a:gd name="T98" fmla="*/ 1101964 w 1088"/>
                <a:gd name="T99" fmla="*/ 1391607 h 1090"/>
                <a:gd name="T100" fmla="*/ 1165458 w 1088"/>
                <a:gd name="T101" fmla="*/ 1353500 h 1090"/>
                <a:gd name="T102" fmla="*/ 1223308 w 1088"/>
                <a:gd name="T103" fmla="*/ 1308336 h 1090"/>
                <a:gd name="T104" fmla="*/ 1276924 w 1088"/>
                <a:gd name="T105" fmla="*/ 1257527 h 1090"/>
                <a:gd name="T106" fmla="*/ 1326308 w 1088"/>
                <a:gd name="T107" fmla="*/ 1201073 h 1090"/>
                <a:gd name="T108" fmla="*/ 1367226 w 1088"/>
                <a:gd name="T109" fmla="*/ 1140384 h 1090"/>
                <a:gd name="T110" fmla="*/ 1403911 w 1088"/>
                <a:gd name="T111" fmla="*/ 1075461 h 1090"/>
                <a:gd name="T112" fmla="*/ 1432130 w 1088"/>
                <a:gd name="T113" fmla="*/ 1007715 h 1090"/>
                <a:gd name="T114" fmla="*/ 1453295 w 1088"/>
                <a:gd name="T115" fmla="*/ 937147 h 1090"/>
                <a:gd name="T116" fmla="*/ 1467405 w 1088"/>
                <a:gd name="T117" fmla="*/ 863756 h 1090"/>
                <a:gd name="T118" fmla="*/ 1473048 w 1088"/>
                <a:gd name="T119" fmla="*/ 790365 h 10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8"/>
                <a:gd name="T181" fmla="*/ 0 h 1090"/>
                <a:gd name="T182" fmla="*/ 1088 w 1088"/>
                <a:gd name="T183" fmla="*/ 1090 h 10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rgbClr val="B6302E"/>
            </a:solidFill>
            <a:ln w="9525" cmpd="sng">
              <a:noFill/>
              <a:bevel/>
              <a:headEnd/>
              <a:tailEnd/>
            </a:ln>
            <a:extLst/>
          </p:spPr>
          <p:txBody>
            <a:bodyPr lIns="121920" tIns="60960" rIns="121920" bIns="60960"/>
            <a:lstStyle/>
            <a:p>
              <a:endParaRPr lang="zh-CN" altLang="en-US"/>
            </a:p>
          </p:txBody>
        </p:sp>
        <p:sp>
          <p:nvSpPr>
            <p:cNvPr id="55" name="Freeform 55"/>
            <p:cNvSpPr>
              <a:spLocks noEditPoints="1" noChangeArrowheads="1"/>
            </p:cNvSpPr>
            <p:nvPr/>
          </p:nvSpPr>
          <p:spPr bwMode="auto">
            <a:xfrm>
              <a:off x="440098" y="453779"/>
              <a:ext cx="643516" cy="673448"/>
            </a:xfrm>
            <a:custGeom>
              <a:avLst/>
              <a:gdLst>
                <a:gd name="T0" fmla="*/ 414045 w 129"/>
                <a:gd name="T1" fmla="*/ 458942 h 135"/>
                <a:gd name="T2" fmla="*/ 633539 w 129"/>
                <a:gd name="T3" fmla="*/ 129701 h 135"/>
                <a:gd name="T4" fmla="*/ 633539 w 129"/>
                <a:gd name="T5" fmla="*/ 104759 h 135"/>
                <a:gd name="T6" fmla="*/ 583654 w 129"/>
                <a:gd name="T7" fmla="*/ 49885 h 135"/>
                <a:gd name="T8" fmla="*/ 558712 w 129"/>
                <a:gd name="T9" fmla="*/ 49885 h 135"/>
                <a:gd name="T10" fmla="*/ 533769 w 129"/>
                <a:gd name="T11" fmla="*/ 79816 h 135"/>
                <a:gd name="T12" fmla="*/ 503838 w 129"/>
                <a:gd name="T13" fmla="*/ 79816 h 135"/>
                <a:gd name="T14" fmla="*/ 503838 w 129"/>
                <a:gd name="T15" fmla="*/ 0 h 135"/>
                <a:gd name="T16" fmla="*/ 134689 w 129"/>
                <a:gd name="T17" fmla="*/ 0 h 135"/>
                <a:gd name="T18" fmla="*/ 134689 w 129"/>
                <a:gd name="T19" fmla="*/ 79816 h 135"/>
                <a:gd name="T20" fmla="*/ 109747 w 129"/>
                <a:gd name="T21" fmla="*/ 79816 h 135"/>
                <a:gd name="T22" fmla="*/ 84804 w 129"/>
                <a:gd name="T23" fmla="*/ 49885 h 135"/>
                <a:gd name="T24" fmla="*/ 59862 w 129"/>
                <a:gd name="T25" fmla="*/ 49885 h 135"/>
                <a:gd name="T26" fmla="*/ 4988 w 129"/>
                <a:gd name="T27" fmla="*/ 104759 h 135"/>
                <a:gd name="T28" fmla="*/ 4988 w 129"/>
                <a:gd name="T29" fmla="*/ 129701 h 135"/>
                <a:gd name="T30" fmla="*/ 229471 w 129"/>
                <a:gd name="T31" fmla="*/ 458942 h 135"/>
                <a:gd name="T32" fmla="*/ 294321 w 129"/>
                <a:gd name="T33" fmla="*/ 488873 h 135"/>
                <a:gd name="T34" fmla="*/ 294321 w 129"/>
                <a:gd name="T35" fmla="*/ 513816 h 135"/>
                <a:gd name="T36" fmla="*/ 269379 w 129"/>
                <a:gd name="T37" fmla="*/ 528781 h 135"/>
                <a:gd name="T38" fmla="*/ 294321 w 129"/>
                <a:gd name="T39" fmla="*/ 538758 h 135"/>
                <a:gd name="T40" fmla="*/ 294321 w 129"/>
                <a:gd name="T41" fmla="*/ 568689 h 135"/>
                <a:gd name="T42" fmla="*/ 269379 w 129"/>
                <a:gd name="T43" fmla="*/ 593632 h 135"/>
                <a:gd name="T44" fmla="*/ 239448 w 129"/>
                <a:gd name="T45" fmla="*/ 618574 h 135"/>
                <a:gd name="T46" fmla="*/ 214505 w 129"/>
                <a:gd name="T47" fmla="*/ 643517 h 135"/>
                <a:gd name="T48" fmla="*/ 244436 w 129"/>
                <a:gd name="T49" fmla="*/ 673448 h 135"/>
                <a:gd name="T50" fmla="*/ 399080 w 129"/>
                <a:gd name="T51" fmla="*/ 673448 h 135"/>
                <a:gd name="T52" fmla="*/ 424022 w 129"/>
                <a:gd name="T53" fmla="*/ 643517 h 135"/>
                <a:gd name="T54" fmla="*/ 399080 w 129"/>
                <a:gd name="T55" fmla="*/ 618574 h 135"/>
                <a:gd name="T56" fmla="*/ 369149 w 129"/>
                <a:gd name="T57" fmla="*/ 593632 h 135"/>
                <a:gd name="T58" fmla="*/ 344206 w 129"/>
                <a:gd name="T59" fmla="*/ 568689 h 135"/>
                <a:gd name="T60" fmla="*/ 344206 w 129"/>
                <a:gd name="T61" fmla="*/ 538758 h 135"/>
                <a:gd name="T62" fmla="*/ 374137 w 129"/>
                <a:gd name="T63" fmla="*/ 528781 h 135"/>
                <a:gd name="T64" fmla="*/ 344206 w 129"/>
                <a:gd name="T65" fmla="*/ 513816 h 135"/>
                <a:gd name="T66" fmla="*/ 344206 w 129"/>
                <a:gd name="T67" fmla="*/ 488873 h 135"/>
                <a:gd name="T68" fmla="*/ 414045 w 129"/>
                <a:gd name="T69" fmla="*/ 458942 h 135"/>
                <a:gd name="T70" fmla="*/ 503838 w 129"/>
                <a:gd name="T71" fmla="*/ 104759 h 135"/>
                <a:gd name="T72" fmla="*/ 533769 w 129"/>
                <a:gd name="T73" fmla="*/ 104759 h 135"/>
                <a:gd name="T74" fmla="*/ 558712 w 129"/>
                <a:gd name="T75" fmla="*/ 79816 h 135"/>
                <a:gd name="T76" fmla="*/ 583654 w 129"/>
                <a:gd name="T77" fmla="*/ 104759 h 135"/>
                <a:gd name="T78" fmla="*/ 583654 w 129"/>
                <a:gd name="T79" fmla="*/ 129701 h 135"/>
                <a:gd name="T80" fmla="*/ 453953 w 129"/>
                <a:gd name="T81" fmla="*/ 354184 h 135"/>
                <a:gd name="T82" fmla="*/ 503838 w 129"/>
                <a:gd name="T83" fmla="*/ 104759 h 135"/>
                <a:gd name="T84" fmla="*/ 179586 w 129"/>
                <a:gd name="T85" fmla="*/ 359172 h 135"/>
                <a:gd name="T86" fmla="*/ 49885 w 129"/>
                <a:gd name="T87" fmla="*/ 134690 h 135"/>
                <a:gd name="T88" fmla="*/ 49885 w 129"/>
                <a:gd name="T89" fmla="*/ 109747 h 135"/>
                <a:gd name="T90" fmla="*/ 74827 w 129"/>
                <a:gd name="T91" fmla="*/ 84805 h 135"/>
                <a:gd name="T92" fmla="*/ 99770 w 129"/>
                <a:gd name="T93" fmla="*/ 109747 h 135"/>
                <a:gd name="T94" fmla="*/ 129701 w 129"/>
                <a:gd name="T95" fmla="*/ 109747 h 135"/>
                <a:gd name="T96" fmla="*/ 179586 w 129"/>
                <a:gd name="T97" fmla="*/ 359172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9"/>
                <a:gd name="T148" fmla="*/ 0 h 135"/>
                <a:gd name="T149" fmla="*/ 129 w 129"/>
                <a:gd name="T150" fmla="*/ 135 h 1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tx1">
                <a:lumMod val="75000"/>
                <a:lumOff val="25000"/>
              </a:schemeClr>
            </a:solidFill>
            <a:ln w="9525" cmpd="sng">
              <a:solidFill>
                <a:srgbClr val="000000"/>
              </a:solidFill>
              <a:bevel/>
              <a:headEnd/>
              <a:tailEnd/>
            </a:ln>
            <a:extLst/>
          </p:spPr>
          <p:txBody>
            <a:bodyPr lIns="121920" tIns="60960" rIns="121920" bIns="60960"/>
            <a:lstStyle/>
            <a:p>
              <a:endParaRPr lang="zh-CN" altLang="en-US"/>
            </a:p>
          </p:txBody>
        </p:sp>
      </p:grpSp>
      <p:grpSp>
        <p:nvGrpSpPr>
          <p:cNvPr id="56" name="组合 24"/>
          <p:cNvGrpSpPr>
            <a:grpSpLocks/>
          </p:cNvGrpSpPr>
          <p:nvPr/>
        </p:nvGrpSpPr>
        <p:grpSpPr bwMode="auto">
          <a:xfrm>
            <a:off x="7070725" y="3492500"/>
            <a:ext cx="1522413" cy="1538288"/>
            <a:chOff x="0" y="0"/>
            <a:chExt cx="1521883" cy="1538389"/>
          </a:xfrm>
        </p:grpSpPr>
        <p:sp>
          <p:nvSpPr>
            <p:cNvPr id="57" name="Freeform 11"/>
            <p:cNvSpPr>
              <a:spLocks noChangeArrowheads="1"/>
            </p:cNvSpPr>
            <p:nvPr/>
          </p:nvSpPr>
          <p:spPr bwMode="auto">
            <a:xfrm>
              <a:off x="0" y="0"/>
              <a:ext cx="1521883" cy="1538389"/>
            </a:xfrm>
            <a:custGeom>
              <a:avLst/>
              <a:gdLst>
                <a:gd name="T0" fmla="*/ 1360254 w 1064"/>
                <a:gd name="T1" fmla="*/ 818474 h 1077"/>
                <a:gd name="T2" fmla="*/ 1338799 w 1064"/>
                <a:gd name="T3" fmla="*/ 725628 h 1077"/>
                <a:gd name="T4" fmla="*/ 1488985 w 1064"/>
                <a:gd name="T5" fmla="*/ 684205 h 1077"/>
                <a:gd name="T6" fmla="*/ 1404595 w 1064"/>
                <a:gd name="T7" fmla="*/ 605642 h 1077"/>
                <a:gd name="T8" fmla="*/ 1290168 w 1064"/>
                <a:gd name="T9" fmla="*/ 529937 h 1077"/>
                <a:gd name="T10" fmla="*/ 1416038 w 1064"/>
                <a:gd name="T11" fmla="*/ 439948 h 1077"/>
                <a:gd name="T12" fmla="*/ 1308762 w 1064"/>
                <a:gd name="T13" fmla="*/ 394239 h 1077"/>
                <a:gd name="T14" fmla="*/ 1175740 w 1064"/>
                <a:gd name="T15" fmla="*/ 364243 h 1077"/>
                <a:gd name="T16" fmla="*/ 1264422 w 1064"/>
                <a:gd name="T17" fmla="*/ 235686 h 1077"/>
                <a:gd name="T18" fmla="*/ 1148564 w 1064"/>
                <a:gd name="T19" fmla="*/ 229973 h 1077"/>
                <a:gd name="T20" fmla="*/ 1012682 w 1064"/>
                <a:gd name="T21" fmla="*/ 245685 h 1077"/>
                <a:gd name="T22" fmla="*/ 1051301 w 1064"/>
                <a:gd name="T23" fmla="*/ 95703 h 1077"/>
                <a:gd name="T24" fmla="*/ 941164 w 1064"/>
                <a:gd name="T25" fmla="*/ 129985 h 1077"/>
                <a:gd name="T26" fmla="*/ 818155 w 1064"/>
                <a:gd name="T27" fmla="*/ 191406 h 1077"/>
                <a:gd name="T28" fmla="*/ 803852 w 1064"/>
                <a:gd name="T29" fmla="*/ 37138 h 1077"/>
                <a:gd name="T30" fmla="*/ 710880 w 1064"/>
                <a:gd name="T31" fmla="*/ 107130 h 1077"/>
                <a:gd name="T32" fmla="*/ 617907 w 1064"/>
                <a:gd name="T33" fmla="*/ 205690 h 1077"/>
                <a:gd name="T34" fmla="*/ 550681 w 1064"/>
                <a:gd name="T35" fmla="*/ 65706 h 1077"/>
                <a:gd name="T36" fmla="*/ 487746 w 1064"/>
                <a:gd name="T37" fmla="*/ 164266 h 1077"/>
                <a:gd name="T38" fmla="*/ 433393 w 1064"/>
                <a:gd name="T39" fmla="*/ 289966 h 1077"/>
                <a:gd name="T40" fmla="*/ 323257 w 1064"/>
                <a:gd name="T41" fmla="*/ 179979 h 1077"/>
                <a:gd name="T42" fmla="*/ 297511 w 1064"/>
                <a:gd name="T43" fmla="*/ 294251 h 1077"/>
                <a:gd name="T44" fmla="*/ 290359 w 1064"/>
                <a:gd name="T45" fmla="*/ 429949 h 1077"/>
                <a:gd name="T46" fmla="*/ 148755 w 1064"/>
                <a:gd name="T47" fmla="*/ 365671 h 1077"/>
                <a:gd name="T48" fmla="*/ 163059 w 1064"/>
                <a:gd name="T49" fmla="*/ 481371 h 1077"/>
                <a:gd name="T50" fmla="*/ 203108 w 1064"/>
                <a:gd name="T51" fmla="*/ 611356 h 1077"/>
                <a:gd name="T52" fmla="*/ 47201 w 1064"/>
                <a:gd name="T53" fmla="*/ 599929 h 1077"/>
                <a:gd name="T54" fmla="*/ 100124 w 1064"/>
                <a:gd name="T55" fmla="*/ 702774 h 1077"/>
                <a:gd name="T56" fmla="*/ 180223 w 1064"/>
                <a:gd name="T57" fmla="*/ 768480 h 1077"/>
                <a:gd name="T58" fmla="*/ 100124 w 1064"/>
                <a:gd name="T59" fmla="*/ 835615 h 1077"/>
                <a:gd name="T60" fmla="*/ 47201 w 1064"/>
                <a:gd name="T61" fmla="*/ 938460 h 1077"/>
                <a:gd name="T62" fmla="*/ 203108 w 1064"/>
                <a:gd name="T63" fmla="*/ 925605 h 1077"/>
                <a:gd name="T64" fmla="*/ 163059 w 1064"/>
                <a:gd name="T65" fmla="*/ 1057018 h 1077"/>
                <a:gd name="T66" fmla="*/ 148755 w 1064"/>
                <a:gd name="T67" fmla="*/ 1172718 h 1077"/>
                <a:gd name="T68" fmla="*/ 290359 w 1064"/>
                <a:gd name="T69" fmla="*/ 1107012 h 1077"/>
                <a:gd name="T70" fmla="*/ 297511 w 1064"/>
                <a:gd name="T71" fmla="*/ 1244138 h 1077"/>
                <a:gd name="T72" fmla="*/ 323257 w 1064"/>
                <a:gd name="T73" fmla="*/ 1356982 h 1077"/>
                <a:gd name="T74" fmla="*/ 433393 w 1064"/>
                <a:gd name="T75" fmla="*/ 1248423 h 1077"/>
                <a:gd name="T76" fmla="*/ 487746 w 1064"/>
                <a:gd name="T77" fmla="*/ 1374123 h 1077"/>
                <a:gd name="T78" fmla="*/ 550681 w 1064"/>
                <a:gd name="T79" fmla="*/ 1471254 h 1077"/>
                <a:gd name="T80" fmla="*/ 617907 w 1064"/>
                <a:gd name="T81" fmla="*/ 1331271 h 1077"/>
                <a:gd name="T82" fmla="*/ 710880 w 1064"/>
                <a:gd name="T83" fmla="*/ 1431259 h 1077"/>
                <a:gd name="T84" fmla="*/ 803852 w 1064"/>
                <a:gd name="T85" fmla="*/ 1501251 h 1077"/>
                <a:gd name="T86" fmla="*/ 818155 w 1064"/>
                <a:gd name="T87" fmla="*/ 1346983 h 1077"/>
                <a:gd name="T88" fmla="*/ 941164 w 1064"/>
                <a:gd name="T89" fmla="*/ 1408404 h 1077"/>
                <a:gd name="T90" fmla="*/ 1051301 w 1064"/>
                <a:gd name="T91" fmla="*/ 1442686 h 1077"/>
                <a:gd name="T92" fmla="*/ 1012682 w 1064"/>
                <a:gd name="T93" fmla="*/ 1292704 h 1077"/>
                <a:gd name="T94" fmla="*/ 1148564 w 1064"/>
                <a:gd name="T95" fmla="*/ 1308416 h 1077"/>
                <a:gd name="T96" fmla="*/ 1264422 w 1064"/>
                <a:gd name="T97" fmla="*/ 1301274 h 1077"/>
                <a:gd name="T98" fmla="*/ 1175740 w 1064"/>
                <a:gd name="T99" fmla="*/ 1174146 h 1077"/>
                <a:gd name="T100" fmla="*/ 1308762 w 1064"/>
                <a:gd name="T101" fmla="*/ 1142722 h 1077"/>
                <a:gd name="T102" fmla="*/ 1416038 w 1064"/>
                <a:gd name="T103" fmla="*/ 1097013 h 1077"/>
                <a:gd name="T104" fmla="*/ 1290168 w 1064"/>
                <a:gd name="T105" fmla="*/ 1007023 h 1077"/>
                <a:gd name="T106" fmla="*/ 1404595 w 1064"/>
                <a:gd name="T107" fmla="*/ 932747 h 1077"/>
                <a:gd name="T108" fmla="*/ 1488985 w 1064"/>
                <a:gd name="T109" fmla="*/ 854184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B6302E"/>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nvGrpSpPr>
            <p:cNvPr id="58" name="Group 101"/>
            <p:cNvGrpSpPr>
              <a:grpSpLocks/>
            </p:cNvGrpSpPr>
            <p:nvPr/>
          </p:nvGrpSpPr>
          <p:grpSpPr bwMode="auto">
            <a:xfrm>
              <a:off x="475315" y="483568"/>
              <a:ext cx="571253" cy="571253"/>
              <a:chOff x="0" y="0"/>
              <a:chExt cx="406813" cy="406813"/>
            </a:xfrm>
          </p:grpSpPr>
          <p:sp>
            <p:nvSpPr>
              <p:cNvPr id="59" name="Freeform 39"/>
              <p:cNvSpPr>
                <a:spLocks noEditPoints="1" noChangeArrowheads="1"/>
              </p:cNvSpPr>
              <p:nvPr/>
            </p:nvSpPr>
            <p:spPr bwMode="auto">
              <a:xfrm>
                <a:off x="0" y="0"/>
                <a:ext cx="406813" cy="406813"/>
              </a:xfrm>
              <a:custGeom>
                <a:avLst/>
                <a:gdLst>
                  <a:gd name="T0" fmla="*/ 203407 w 122"/>
                  <a:gd name="T1" fmla="*/ 0 h 122"/>
                  <a:gd name="T2" fmla="*/ 0 w 122"/>
                  <a:gd name="T3" fmla="*/ 203407 h 122"/>
                  <a:gd name="T4" fmla="*/ 203407 w 122"/>
                  <a:gd name="T5" fmla="*/ 406813 h 122"/>
                  <a:gd name="T6" fmla="*/ 406813 w 122"/>
                  <a:gd name="T7" fmla="*/ 203407 h 122"/>
                  <a:gd name="T8" fmla="*/ 203407 w 122"/>
                  <a:gd name="T9" fmla="*/ 0 h 122"/>
                  <a:gd name="T10" fmla="*/ 216745 w 122"/>
                  <a:gd name="T11" fmla="*/ 363464 h 122"/>
                  <a:gd name="T12" fmla="*/ 216745 w 122"/>
                  <a:gd name="T13" fmla="*/ 340122 h 122"/>
                  <a:gd name="T14" fmla="*/ 193403 w 122"/>
                  <a:gd name="T15" fmla="*/ 340122 h 122"/>
                  <a:gd name="T16" fmla="*/ 193403 w 122"/>
                  <a:gd name="T17" fmla="*/ 363464 h 122"/>
                  <a:gd name="T18" fmla="*/ 100036 w 122"/>
                  <a:gd name="T19" fmla="*/ 323450 h 122"/>
                  <a:gd name="T20" fmla="*/ 96701 w 122"/>
                  <a:gd name="T21" fmla="*/ 323450 h 122"/>
                  <a:gd name="T22" fmla="*/ 90032 w 122"/>
                  <a:gd name="T23" fmla="*/ 316781 h 122"/>
                  <a:gd name="T24" fmla="*/ 83363 w 122"/>
                  <a:gd name="T25" fmla="*/ 310112 h 122"/>
                  <a:gd name="T26" fmla="*/ 83363 w 122"/>
                  <a:gd name="T27" fmla="*/ 306777 h 122"/>
                  <a:gd name="T28" fmla="*/ 43349 w 122"/>
                  <a:gd name="T29" fmla="*/ 213410 h 122"/>
                  <a:gd name="T30" fmla="*/ 66691 w 122"/>
                  <a:gd name="T31" fmla="*/ 213410 h 122"/>
                  <a:gd name="T32" fmla="*/ 66691 w 122"/>
                  <a:gd name="T33" fmla="*/ 190068 h 122"/>
                  <a:gd name="T34" fmla="*/ 43349 w 122"/>
                  <a:gd name="T35" fmla="*/ 190068 h 122"/>
                  <a:gd name="T36" fmla="*/ 193403 w 122"/>
                  <a:gd name="T37" fmla="*/ 43349 h 122"/>
                  <a:gd name="T38" fmla="*/ 193403 w 122"/>
                  <a:gd name="T39" fmla="*/ 66691 h 122"/>
                  <a:gd name="T40" fmla="*/ 216745 w 122"/>
                  <a:gd name="T41" fmla="*/ 66691 h 122"/>
                  <a:gd name="T42" fmla="*/ 216745 w 122"/>
                  <a:gd name="T43" fmla="*/ 43349 h 122"/>
                  <a:gd name="T44" fmla="*/ 276766 w 122"/>
                  <a:gd name="T45" fmla="*/ 60022 h 122"/>
                  <a:gd name="T46" fmla="*/ 276766 w 122"/>
                  <a:gd name="T47" fmla="*/ 60022 h 122"/>
                  <a:gd name="T48" fmla="*/ 290104 w 122"/>
                  <a:gd name="T49" fmla="*/ 66691 h 122"/>
                  <a:gd name="T50" fmla="*/ 293439 w 122"/>
                  <a:gd name="T51" fmla="*/ 70025 h 122"/>
                  <a:gd name="T52" fmla="*/ 300108 w 122"/>
                  <a:gd name="T53" fmla="*/ 76694 h 122"/>
                  <a:gd name="T54" fmla="*/ 303442 w 122"/>
                  <a:gd name="T55" fmla="*/ 80029 h 122"/>
                  <a:gd name="T56" fmla="*/ 313446 w 122"/>
                  <a:gd name="T57" fmla="*/ 83363 h 122"/>
                  <a:gd name="T58" fmla="*/ 316781 w 122"/>
                  <a:gd name="T59" fmla="*/ 90032 h 122"/>
                  <a:gd name="T60" fmla="*/ 323450 w 122"/>
                  <a:gd name="T61" fmla="*/ 93367 h 122"/>
                  <a:gd name="T62" fmla="*/ 326784 w 122"/>
                  <a:gd name="T63" fmla="*/ 103371 h 122"/>
                  <a:gd name="T64" fmla="*/ 330119 w 122"/>
                  <a:gd name="T65" fmla="*/ 106705 h 122"/>
                  <a:gd name="T66" fmla="*/ 336788 w 122"/>
                  <a:gd name="T67" fmla="*/ 113374 h 122"/>
                  <a:gd name="T68" fmla="*/ 340122 w 122"/>
                  <a:gd name="T69" fmla="*/ 116709 h 122"/>
                  <a:gd name="T70" fmla="*/ 346791 w 122"/>
                  <a:gd name="T71" fmla="*/ 130047 h 122"/>
                  <a:gd name="T72" fmla="*/ 346791 w 122"/>
                  <a:gd name="T73" fmla="*/ 130047 h 122"/>
                  <a:gd name="T74" fmla="*/ 363464 w 122"/>
                  <a:gd name="T75" fmla="*/ 190068 h 122"/>
                  <a:gd name="T76" fmla="*/ 340122 w 122"/>
                  <a:gd name="T77" fmla="*/ 190068 h 122"/>
                  <a:gd name="T78" fmla="*/ 340122 w 122"/>
                  <a:gd name="T79" fmla="*/ 213410 h 122"/>
                  <a:gd name="T80" fmla="*/ 363464 w 122"/>
                  <a:gd name="T81" fmla="*/ 213410 h 122"/>
                  <a:gd name="T82" fmla="*/ 216745 w 122"/>
                  <a:gd name="T83" fmla="*/ 363464 h 1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22"/>
                  <a:gd name="T128" fmla="*/ 122 w 122"/>
                  <a:gd name="T129" fmla="*/ 122 h 1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22">
                    <a:moveTo>
                      <a:pt x="61" y="0"/>
                    </a:moveTo>
                    <a:cubicBezTo>
                      <a:pt x="27" y="0"/>
                      <a:pt x="0" y="27"/>
                      <a:pt x="0" y="61"/>
                    </a:cubicBezTo>
                    <a:cubicBezTo>
                      <a:pt x="0" y="95"/>
                      <a:pt x="27" y="122"/>
                      <a:pt x="61" y="122"/>
                    </a:cubicBezTo>
                    <a:cubicBezTo>
                      <a:pt x="95" y="122"/>
                      <a:pt x="122" y="95"/>
                      <a:pt x="122" y="61"/>
                    </a:cubicBezTo>
                    <a:cubicBezTo>
                      <a:pt x="122" y="27"/>
                      <a:pt x="95" y="0"/>
                      <a:pt x="61" y="0"/>
                    </a:cubicBezTo>
                    <a:close/>
                    <a:moveTo>
                      <a:pt x="65" y="109"/>
                    </a:moveTo>
                    <a:cubicBezTo>
                      <a:pt x="65" y="102"/>
                      <a:pt x="65" y="102"/>
                      <a:pt x="65" y="102"/>
                    </a:cubicBezTo>
                    <a:cubicBezTo>
                      <a:pt x="58" y="102"/>
                      <a:pt x="58" y="102"/>
                      <a:pt x="58" y="102"/>
                    </a:cubicBezTo>
                    <a:cubicBezTo>
                      <a:pt x="58" y="109"/>
                      <a:pt x="58" y="109"/>
                      <a:pt x="58" y="109"/>
                    </a:cubicBezTo>
                    <a:cubicBezTo>
                      <a:pt x="47" y="108"/>
                      <a:pt x="37" y="104"/>
                      <a:pt x="30" y="97"/>
                    </a:cubicBezTo>
                    <a:cubicBezTo>
                      <a:pt x="29" y="97"/>
                      <a:pt x="29" y="97"/>
                      <a:pt x="29" y="97"/>
                    </a:cubicBezTo>
                    <a:cubicBezTo>
                      <a:pt x="28" y="96"/>
                      <a:pt x="28" y="95"/>
                      <a:pt x="27" y="95"/>
                    </a:cubicBezTo>
                    <a:cubicBezTo>
                      <a:pt x="27" y="94"/>
                      <a:pt x="26" y="94"/>
                      <a:pt x="25" y="93"/>
                    </a:cubicBezTo>
                    <a:cubicBezTo>
                      <a:pt x="25" y="93"/>
                      <a:pt x="25" y="93"/>
                      <a:pt x="25" y="92"/>
                    </a:cubicBezTo>
                    <a:cubicBezTo>
                      <a:pt x="18" y="85"/>
                      <a:pt x="14" y="75"/>
                      <a:pt x="13" y="64"/>
                    </a:cubicBezTo>
                    <a:cubicBezTo>
                      <a:pt x="20" y="64"/>
                      <a:pt x="20" y="64"/>
                      <a:pt x="20" y="64"/>
                    </a:cubicBezTo>
                    <a:cubicBezTo>
                      <a:pt x="20" y="57"/>
                      <a:pt x="20" y="57"/>
                      <a:pt x="20" y="57"/>
                    </a:cubicBezTo>
                    <a:cubicBezTo>
                      <a:pt x="13" y="57"/>
                      <a:pt x="13" y="57"/>
                      <a:pt x="13" y="57"/>
                    </a:cubicBezTo>
                    <a:cubicBezTo>
                      <a:pt x="15" y="34"/>
                      <a:pt x="34" y="15"/>
                      <a:pt x="58" y="13"/>
                    </a:cubicBezTo>
                    <a:cubicBezTo>
                      <a:pt x="58" y="20"/>
                      <a:pt x="58" y="20"/>
                      <a:pt x="58" y="20"/>
                    </a:cubicBezTo>
                    <a:cubicBezTo>
                      <a:pt x="65" y="20"/>
                      <a:pt x="65" y="20"/>
                      <a:pt x="65" y="20"/>
                    </a:cubicBezTo>
                    <a:cubicBezTo>
                      <a:pt x="65" y="13"/>
                      <a:pt x="65" y="13"/>
                      <a:pt x="65" y="13"/>
                    </a:cubicBezTo>
                    <a:cubicBezTo>
                      <a:pt x="71" y="14"/>
                      <a:pt x="77" y="15"/>
                      <a:pt x="83" y="18"/>
                    </a:cubicBezTo>
                    <a:cubicBezTo>
                      <a:pt x="83" y="18"/>
                      <a:pt x="83" y="18"/>
                      <a:pt x="83" y="18"/>
                    </a:cubicBezTo>
                    <a:cubicBezTo>
                      <a:pt x="84" y="19"/>
                      <a:pt x="86" y="20"/>
                      <a:pt x="87" y="20"/>
                    </a:cubicBezTo>
                    <a:cubicBezTo>
                      <a:pt x="87" y="20"/>
                      <a:pt x="87" y="21"/>
                      <a:pt x="88" y="21"/>
                    </a:cubicBezTo>
                    <a:cubicBezTo>
                      <a:pt x="88" y="21"/>
                      <a:pt x="89" y="22"/>
                      <a:pt x="90" y="23"/>
                    </a:cubicBezTo>
                    <a:cubicBezTo>
                      <a:pt x="91" y="23"/>
                      <a:pt x="91" y="23"/>
                      <a:pt x="91" y="24"/>
                    </a:cubicBezTo>
                    <a:cubicBezTo>
                      <a:pt x="92" y="24"/>
                      <a:pt x="93" y="25"/>
                      <a:pt x="94" y="25"/>
                    </a:cubicBezTo>
                    <a:cubicBezTo>
                      <a:pt x="94" y="26"/>
                      <a:pt x="95" y="26"/>
                      <a:pt x="95" y="27"/>
                    </a:cubicBezTo>
                    <a:cubicBezTo>
                      <a:pt x="96" y="27"/>
                      <a:pt x="96" y="28"/>
                      <a:pt x="97" y="28"/>
                    </a:cubicBezTo>
                    <a:cubicBezTo>
                      <a:pt x="97" y="29"/>
                      <a:pt x="98" y="30"/>
                      <a:pt x="98" y="31"/>
                    </a:cubicBezTo>
                    <a:cubicBezTo>
                      <a:pt x="99" y="31"/>
                      <a:pt x="99" y="31"/>
                      <a:pt x="99" y="32"/>
                    </a:cubicBezTo>
                    <a:cubicBezTo>
                      <a:pt x="100" y="33"/>
                      <a:pt x="101" y="34"/>
                      <a:pt x="101" y="34"/>
                    </a:cubicBezTo>
                    <a:cubicBezTo>
                      <a:pt x="101" y="35"/>
                      <a:pt x="102" y="35"/>
                      <a:pt x="102" y="35"/>
                    </a:cubicBezTo>
                    <a:cubicBezTo>
                      <a:pt x="102" y="36"/>
                      <a:pt x="103" y="37"/>
                      <a:pt x="104" y="39"/>
                    </a:cubicBezTo>
                    <a:cubicBezTo>
                      <a:pt x="104" y="39"/>
                      <a:pt x="104" y="39"/>
                      <a:pt x="104" y="39"/>
                    </a:cubicBezTo>
                    <a:cubicBezTo>
                      <a:pt x="107" y="45"/>
                      <a:pt x="108" y="51"/>
                      <a:pt x="109" y="57"/>
                    </a:cubicBezTo>
                    <a:cubicBezTo>
                      <a:pt x="102" y="57"/>
                      <a:pt x="102" y="57"/>
                      <a:pt x="102" y="57"/>
                    </a:cubicBezTo>
                    <a:cubicBezTo>
                      <a:pt x="102" y="64"/>
                      <a:pt x="102" y="64"/>
                      <a:pt x="102" y="64"/>
                    </a:cubicBezTo>
                    <a:cubicBezTo>
                      <a:pt x="109" y="64"/>
                      <a:pt x="109" y="64"/>
                      <a:pt x="109" y="64"/>
                    </a:cubicBezTo>
                    <a:cubicBezTo>
                      <a:pt x="107" y="88"/>
                      <a:pt x="88" y="107"/>
                      <a:pt x="65" y="109"/>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60" name="Freeform 40"/>
              <p:cNvSpPr>
                <a:spLocks noEditPoints="1" noChangeArrowheads="1"/>
              </p:cNvSpPr>
              <p:nvPr/>
            </p:nvSpPr>
            <p:spPr bwMode="auto">
              <a:xfrm>
                <a:off x="154739" y="99832"/>
                <a:ext cx="119797" cy="177201"/>
              </a:xfrm>
              <a:custGeom>
                <a:avLst/>
                <a:gdLst>
                  <a:gd name="T0" fmla="*/ 26622 w 36"/>
                  <a:gd name="T1" fmla="*/ 96959 h 53"/>
                  <a:gd name="T2" fmla="*/ 26622 w 36"/>
                  <a:gd name="T3" fmla="*/ 96959 h 53"/>
                  <a:gd name="T4" fmla="*/ 0 w 36"/>
                  <a:gd name="T5" fmla="*/ 177201 h 53"/>
                  <a:gd name="T6" fmla="*/ 63226 w 36"/>
                  <a:gd name="T7" fmla="*/ 120363 h 53"/>
                  <a:gd name="T8" fmla="*/ 63226 w 36"/>
                  <a:gd name="T9" fmla="*/ 120363 h 53"/>
                  <a:gd name="T10" fmla="*/ 73209 w 36"/>
                  <a:gd name="T11" fmla="*/ 110333 h 53"/>
                  <a:gd name="T12" fmla="*/ 119797 w 36"/>
                  <a:gd name="T13" fmla="*/ 0 h 53"/>
                  <a:gd name="T14" fmla="*/ 36605 w 36"/>
                  <a:gd name="T15" fmla="*/ 83585 h 53"/>
                  <a:gd name="T16" fmla="*/ 26622 w 36"/>
                  <a:gd name="T17" fmla="*/ 96959 h 53"/>
                  <a:gd name="T18" fmla="*/ 49915 w 36"/>
                  <a:gd name="T19" fmla="*/ 93616 h 53"/>
                  <a:gd name="T20" fmla="*/ 59899 w 36"/>
                  <a:gd name="T21" fmla="*/ 103646 h 53"/>
                  <a:gd name="T22" fmla="*/ 49915 w 36"/>
                  <a:gd name="T23" fmla="*/ 113676 h 53"/>
                  <a:gd name="T24" fmla="*/ 39932 w 36"/>
                  <a:gd name="T25" fmla="*/ 103646 h 53"/>
                  <a:gd name="T26" fmla="*/ 49915 w 36"/>
                  <a:gd name="T27" fmla="*/ 93616 h 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53"/>
                  <a:gd name="T44" fmla="*/ 36 w 36"/>
                  <a:gd name="T45" fmla="*/ 53 h 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53">
                    <a:moveTo>
                      <a:pt x="8" y="29"/>
                    </a:moveTo>
                    <a:cubicBezTo>
                      <a:pt x="8" y="29"/>
                      <a:pt x="8" y="29"/>
                      <a:pt x="8" y="29"/>
                    </a:cubicBezTo>
                    <a:cubicBezTo>
                      <a:pt x="0" y="53"/>
                      <a:pt x="0" y="53"/>
                      <a:pt x="0" y="53"/>
                    </a:cubicBezTo>
                    <a:cubicBezTo>
                      <a:pt x="19" y="36"/>
                      <a:pt x="19" y="36"/>
                      <a:pt x="19" y="36"/>
                    </a:cubicBezTo>
                    <a:cubicBezTo>
                      <a:pt x="19" y="36"/>
                      <a:pt x="19" y="36"/>
                      <a:pt x="19" y="36"/>
                    </a:cubicBezTo>
                    <a:cubicBezTo>
                      <a:pt x="21" y="35"/>
                      <a:pt x="22" y="33"/>
                      <a:pt x="22" y="33"/>
                    </a:cubicBezTo>
                    <a:cubicBezTo>
                      <a:pt x="36" y="0"/>
                      <a:pt x="36" y="0"/>
                      <a:pt x="36" y="0"/>
                    </a:cubicBezTo>
                    <a:cubicBezTo>
                      <a:pt x="11" y="25"/>
                      <a:pt x="11" y="25"/>
                      <a:pt x="11" y="25"/>
                    </a:cubicBezTo>
                    <a:cubicBezTo>
                      <a:pt x="10" y="26"/>
                      <a:pt x="9" y="28"/>
                      <a:pt x="8" y="29"/>
                    </a:cubicBezTo>
                    <a:close/>
                    <a:moveTo>
                      <a:pt x="15" y="28"/>
                    </a:moveTo>
                    <a:cubicBezTo>
                      <a:pt x="17" y="28"/>
                      <a:pt x="18" y="29"/>
                      <a:pt x="18" y="31"/>
                    </a:cubicBezTo>
                    <a:cubicBezTo>
                      <a:pt x="18" y="33"/>
                      <a:pt x="17" y="34"/>
                      <a:pt x="15" y="34"/>
                    </a:cubicBezTo>
                    <a:cubicBezTo>
                      <a:pt x="13" y="34"/>
                      <a:pt x="12" y="33"/>
                      <a:pt x="12" y="31"/>
                    </a:cubicBezTo>
                    <a:cubicBezTo>
                      <a:pt x="12" y="29"/>
                      <a:pt x="13" y="28"/>
                      <a:pt x="15" y="28"/>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61" name="Oval 41"/>
              <p:cNvSpPr>
                <a:spLocks noChangeArrowheads="1"/>
              </p:cNvSpPr>
              <p:nvPr/>
            </p:nvSpPr>
            <p:spPr bwMode="auto">
              <a:xfrm>
                <a:off x="199663" y="197168"/>
                <a:ext cx="9983" cy="9983"/>
              </a:xfrm>
              <a:prstGeom prst="ellipse">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lIns="121920" tIns="60960" rIns="121920" bIns="60960"/>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3200">
                  <a:solidFill>
                    <a:srgbClr val="000000"/>
                  </a:solidFill>
                  <a:latin typeface="Calibri" panose="020F0502020204030204" pitchFamily="34" charset="0"/>
                  <a:sym typeface="Calibri" panose="020F0502020204030204" pitchFamily="34" charset="0"/>
                </a:endParaRPr>
              </a:p>
            </p:txBody>
          </p:sp>
        </p:grpSp>
      </p:grpSp>
      <p:grpSp>
        <p:nvGrpSpPr>
          <p:cNvPr id="62" name="组合 10"/>
          <p:cNvGrpSpPr>
            <a:grpSpLocks/>
          </p:cNvGrpSpPr>
          <p:nvPr/>
        </p:nvGrpSpPr>
        <p:grpSpPr bwMode="auto">
          <a:xfrm>
            <a:off x="6502400" y="1392238"/>
            <a:ext cx="1014413" cy="1023937"/>
            <a:chOff x="0" y="0"/>
            <a:chExt cx="1013883" cy="1024880"/>
          </a:xfrm>
        </p:grpSpPr>
        <p:sp>
          <p:nvSpPr>
            <p:cNvPr id="63" name="Freeform 11"/>
            <p:cNvSpPr>
              <a:spLocks noChangeArrowheads="1"/>
            </p:cNvSpPr>
            <p:nvPr/>
          </p:nvSpPr>
          <p:spPr bwMode="auto">
            <a:xfrm>
              <a:off x="0" y="0"/>
              <a:ext cx="1013883" cy="1024880"/>
            </a:xfrm>
            <a:custGeom>
              <a:avLst/>
              <a:gdLst>
                <a:gd name="T0" fmla="*/ 906206 w 1064"/>
                <a:gd name="T1" fmla="*/ 545270 h 1077"/>
                <a:gd name="T2" fmla="*/ 891912 w 1064"/>
                <a:gd name="T3" fmla="*/ 483416 h 1077"/>
                <a:gd name="T4" fmla="*/ 991966 w 1064"/>
                <a:gd name="T5" fmla="*/ 455819 h 1077"/>
                <a:gd name="T6" fmla="*/ 935745 w 1064"/>
                <a:gd name="T7" fmla="*/ 403481 h 1077"/>
                <a:gd name="T8" fmla="*/ 859514 w 1064"/>
                <a:gd name="T9" fmla="*/ 353046 h 1077"/>
                <a:gd name="T10" fmla="*/ 943369 w 1064"/>
                <a:gd name="T11" fmla="*/ 293095 h 1077"/>
                <a:gd name="T12" fmla="*/ 871901 w 1064"/>
                <a:gd name="T13" fmla="*/ 262643 h 1077"/>
                <a:gd name="T14" fmla="*/ 783282 w 1064"/>
                <a:gd name="T15" fmla="*/ 242660 h 1077"/>
                <a:gd name="T16" fmla="*/ 842361 w 1064"/>
                <a:gd name="T17" fmla="*/ 157015 h 1077"/>
                <a:gd name="T18" fmla="*/ 765177 w 1064"/>
                <a:gd name="T19" fmla="*/ 153209 h 1077"/>
                <a:gd name="T20" fmla="*/ 674651 w 1064"/>
                <a:gd name="T21" fmla="*/ 163676 h 1077"/>
                <a:gd name="T22" fmla="*/ 700380 w 1064"/>
                <a:gd name="T23" fmla="*/ 63758 h 1077"/>
                <a:gd name="T24" fmla="*/ 627007 w 1064"/>
                <a:gd name="T25" fmla="*/ 86596 h 1077"/>
                <a:gd name="T26" fmla="*/ 545057 w 1064"/>
                <a:gd name="T27" fmla="*/ 127515 h 1077"/>
                <a:gd name="T28" fmla="*/ 535528 w 1064"/>
                <a:gd name="T29" fmla="*/ 24742 h 1077"/>
                <a:gd name="T30" fmla="*/ 473590 w 1064"/>
                <a:gd name="T31" fmla="*/ 71370 h 1077"/>
                <a:gd name="T32" fmla="*/ 411652 w 1064"/>
                <a:gd name="T33" fmla="*/ 137031 h 1077"/>
                <a:gd name="T34" fmla="*/ 366866 w 1064"/>
                <a:gd name="T35" fmla="*/ 43774 h 1077"/>
                <a:gd name="T36" fmla="*/ 324938 w 1064"/>
                <a:gd name="T37" fmla="*/ 109435 h 1077"/>
                <a:gd name="T38" fmla="*/ 288728 w 1064"/>
                <a:gd name="T39" fmla="*/ 193176 h 1077"/>
                <a:gd name="T40" fmla="*/ 215355 w 1064"/>
                <a:gd name="T41" fmla="*/ 119902 h 1077"/>
                <a:gd name="T42" fmla="*/ 198203 w 1064"/>
                <a:gd name="T43" fmla="*/ 196031 h 1077"/>
                <a:gd name="T44" fmla="*/ 193438 w 1064"/>
                <a:gd name="T45" fmla="*/ 286434 h 1077"/>
                <a:gd name="T46" fmla="*/ 99101 w 1064"/>
                <a:gd name="T47" fmla="*/ 243611 h 1077"/>
                <a:gd name="T48" fmla="*/ 108630 w 1064"/>
                <a:gd name="T49" fmla="*/ 320691 h 1077"/>
                <a:gd name="T50" fmla="*/ 135311 w 1064"/>
                <a:gd name="T51" fmla="*/ 407288 h 1077"/>
                <a:gd name="T52" fmla="*/ 31446 w 1064"/>
                <a:gd name="T53" fmla="*/ 399675 h 1077"/>
                <a:gd name="T54" fmla="*/ 66703 w 1064"/>
                <a:gd name="T55" fmla="*/ 468190 h 1077"/>
                <a:gd name="T56" fmla="*/ 120065 w 1064"/>
                <a:gd name="T57" fmla="*/ 511964 h 1077"/>
                <a:gd name="T58" fmla="*/ 66703 w 1064"/>
                <a:gd name="T59" fmla="*/ 556690 h 1077"/>
                <a:gd name="T60" fmla="*/ 31446 w 1064"/>
                <a:gd name="T61" fmla="*/ 625205 h 1077"/>
                <a:gd name="T62" fmla="*/ 135311 w 1064"/>
                <a:gd name="T63" fmla="*/ 616641 h 1077"/>
                <a:gd name="T64" fmla="*/ 108630 w 1064"/>
                <a:gd name="T65" fmla="*/ 704189 h 1077"/>
                <a:gd name="T66" fmla="*/ 99101 w 1064"/>
                <a:gd name="T67" fmla="*/ 781269 h 1077"/>
                <a:gd name="T68" fmla="*/ 193438 w 1064"/>
                <a:gd name="T69" fmla="*/ 737495 h 1077"/>
                <a:gd name="T70" fmla="*/ 198203 w 1064"/>
                <a:gd name="T71" fmla="*/ 828849 h 1077"/>
                <a:gd name="T72" fmla="*/ 215355 w 1064"/>
                <a:gd name="T73" fmla="*/ 904026 h 1077"/>
                <a:gd name="T74" fmla="*/ 288728 w 1064"/>
                <a:gd name="T75" fmla="*/ 831704 h 1077"/>
                <a:gd name="T76" fmla="*/ 324938 w 1064"/>
                <a:gd name="T77" fmla="*/ 915445 h 1077"/>
                <a:gd name="T78" fmla="*/ 366866 w 1064"/>
                <a:gd name="T79" fmla="*/ 980155 h 1077"/>
                <a:gd name="T80" fmla="*/ 411652 w 1064"/>
                <a:gd name="T81" fmla="*/ 886897 h 1077"/>
                <a:gd name="T82" fmla="*/ 473590 w 1064"/>
                <a:gd name="T83" fmla="*/ 953510 h 1077"/>
                <a:gd name="T84" fmla="*/ 535528 w 1064"/>
                <a:gd name="T85" fmla="*/ 1000138 h 1077"/>
                <a:gd name="T86" fmla="*/ 545057 w 1064"/>
                <a:gd name="T87" fmla="*/ 897365 h 1077"/>
                <a:gd name="T88" fmla="*/ 627007 w 1064"/>
                <a:gd name="T89" fmla="*/ 938284 h 1077"/>
                <a:gd name="T90" fmla="*/ 700380 w 1064"/>
                <a:gd name="T91" fmla="*/ 961122 h 1077"/>
                <a:gd name="T92" fmla="*/ 674651 w 1064"/>
                <a:gd name="T93" fmla="*/ 861204 h 1077"/>
                <a:gd name="T94" fmla="*/ 765177 w 1064"/>
                <a:gd name="T95" fmla="*/ 871671 h 1077"/>
                <a:gd name="T96" fmla="*/ 842361 w 1064"/>
                <a:gd name="T97" fmla="*/ 866913 h 1077"/>
                <a:gd name="T98" fmla="*/ 783282 w 1064"/>
                <a:gd name="T99" fmla="*/ 782220 h 1077"/>
                <a:gd name="T100" fmla="*/ 871901 w 1064"/>
                <a:gd name="T101" fmla="*/ 761285 h 1077"/>
                <a:gd name="T102" fmla="*/ 943369 w 1064"/>
                <a:gd name="T103" fmla="*/ 730834 h 1077"/>
                <a:gd name="T104" fmla="*/ 859514 w 1064"/>
                <a:gd name="T105" fmla="*/ 670882 h 1077"/>
                <a:gd name="T106" fmla="*/ 935745 w 1064"/>
                <a:gd name="T107" fmla="*/ 621399 h 1077"/>
                <a:gd name="T108" fmla="*/ 991966 w 1064"/>
                <a:gd name="T109" fmla="*/ 569061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B6302E"/>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64" name="Freeform 62"/>
            <p:cNvSpPr>
              <a:spLocks noEditPoints="1" noChangeArrowheads="1"/>
            </p:cNvSpPr>
            <p:nvPr/>
          </p:nvSpPr>
          <p:spPr bwMode="auto">
            <a:xfrm>
              <a:off x="372489" y="331300"/>
              <a:ext cx="268908" cy="362280"/>
            </a:xfrm>
            <a:custGeom>
              <a:avLst/>
              <a:gdLst>
                <a:gd name="T0" fmla="*/ 268908 w 108"/>
                <a:gd name="T1" fmla="*/ 362280 h 145"/>
                <a:gd name="T2" fmla="*/ 0 w 108"/>
                <a:gd name="T3" fmla="*/ 362280 h 145"/>
                <a:gd name="T4" fmla="*/ 0 w 108"/>
                <a:gd name="T5" fmla="*/ 339794 h 145"/>
                <a:gd name="T6" fmla="*/ 32369 w 108"/>
                <a:gd name="T7" fmla="*/ 312310 h 145"/>
                <a:gd name="T8" fmla="*/ 239029 w 108"/>
                <a:gd name="T9" fmla="*/ 312310 h 145"/>
                <a:gd name="T10" fmla="*/ 268908 w 108"/>
                <a:gd name="T11" fmla="*/ 337295 h 145"/>
                <a:gd name="T12" fmla="*/ 268908 w 108"/>
                <a:gd name="T13" fmla="*/ 362280 h 145"/>
                <a:gd name="T14" fmla="*/ 39838 w 108"/>
                <a:gd name="T15" fmla="*/ 289824 h 145"/>
                <a:gd name="T16" fmla="*/ 59757 w 108"/>
                <a:gd name="T17" fmla="*/ 227362 h 145"/>
                <a:gd name="T18" fmla="*/ 211641 w 108"/>
                <a:gd name="T19" fmla="*/ 227362 h 145"/>
                <a:gd name="T20" fmla="*/ 229070 w 108"/>
                <a:gd name="T21" fmla="*/ 289824 h 145"/>
                <a:gd name="T22" fmla="*/ 39838 w 108"/>
                <a:gd name="T23" fmla="*/ 289824 h 145"/>
                <a:gd name="T24" fmla="*/ 69717 w 108"/>
                <a:gd name="T25" fmla="*/ 189885 h 145"/>
                <a:gd name="T26" fmla="*/ 89636 w 108"/>
                <a:gd name="T27" fmla="*/ 127423 h 145"/>
                <a:gd name="T28" fmla="*/ 179272 w 108"/>
                <a:gd name="T29" fmla="*/ 127423 h 145"/>
                <a:gd name="T30" fmla="*/ 199191 w 108"/>
                <a:gd name="T31" fmla="*/ 189885 h 145"/>
                <a:gd name="T32" fmla="*/ 69717 w 108"/>
                <a:gd name="T33" fmla="*/ 189885 h 145"/>
                <a:gd name="T34" fmla="*/ 119515 w 108"/>
                <a:gd name="T35" fmla="*/ 29982 h 145"/>
                <a:gd name="T36" fmla="*/ 149393 w 108"/>
                <a:gd name="T37" fmla="*/ 29982 h 145"/>
                <a:gd name="T38" fmla="*/ 166823 w 108"/>
                <a:gd name="T39" fmla="*/ 92444 h 145"/>
                <a:gd name="T40" fmla="*/ 102085 w 108"/>
                <a:gd name="T41" fmla="*/ 92444 h 145"/>
                <a:gd name="T42" fmla="*/ 119515 w 108"/>
                <a:gd name="T43" fmla="*/ 29982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
                <a:gd name="T67" fmla="*/ 0 h 145"/>
                <a:gd name="T68" fmla="*/ 108 w 108"/>
                <a:gd name="T69" fmla="*/ 145 h 1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 h="145">
                  <a:moveTo>
                    <a:pt x="108" y="145"/>
                  </a:moveTo>
                  <a:cubicBezTo>
                    <a:pt x="0" y="145"/>
                    <a:pt x="0" y="145"/>
                    <a:pt x="0" y="145"/>
                  </a:cubicBezTo>
                  <a:cubicBezTo>
                    <a:pt x="0" y="136"/>
                    <a:pt x="0" y="136"/>
                    <a:pt x="0" y="136"/>
                  </a:cubicBezTo>
                  <a:cubicBezTo>
                    <a:pt x="13" y="125"/>
                    <a:pt x="13" y="125"/>
                    <a:pt x="13" y="125"/>
                  </a:cubicBezTo>
                  <a:cubicBezTo>
                    <a:pt x="96" y="125"/>
                    <a:pt x="96" y="125"/>
                    <a:pt x="96" y="125"/>
                  </a:cubicBezTo>
                  <a:cubicBezTo>
                    <a:pt x="108" y="135"/>
                    <a:pt x="108" y="135"/>
                    <a:pt x="108" y="135"/>
                  </a:cubicBezTo>
                  <a:lnTo>
                    <a:pt x="108" y="145"/>
                  </a:lnTo>
                  <a:close/>
                  <a:moveTo>
                    <a:pt x="16" y="116"/>
                  </a:moveTo>
                  <a:cubicBezTo>
                    <a:pt x="24" y="91"/>
                    <a:pt x="24" y="91"/>
                    <a:pt x="24" y="91"/>
                  </a:cubicBezTo>
                  <a:cubicBezTo>
                    <a:pt x="85" y="91"/>
                    <a:pt x="85" y="91"/>
                    <a:pt x="85" y="91"/>
                  </a:cubicBezTo>
                  <a:cubicBezTo>
                    <a:pt x="92" y="116"/>
                    <a:pt x="92" y="116"/>
                    <a:pt x="92"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8" y="12"/>
                  </a:moveTo>
                  <a:cubicBezTo>
                    <a:pt x="48" y="12"/>
                    <a:pt x="54" y="0"/>
                    <a:pt x="60" y="12"/>
                  </a:cubicBezTo>
                  <a:cubicBezTo>
                    <a:pt x="67" y="37"/>
                    <a:pt x="67" y="37"/>
                    <a:pt x="67" y="37"/>
                  </a:cubicBezTo>
                  <a:cubicBezTo>
                    <a:pt x="41" y="37"/>
                    <a:pt x="41" y="37"/>
                    <a:pt x="41" y="37"/>
                  </a:cubicBezTo>
                  <a:lnTo>
                    <a:pt x="48" y="12"/>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nvGrpSpPr>
          <p:cNvPr id="65" name="组合 8"/>
          <p:cNvGrpSpPr>
            <a:grpSpLocks/>
          </p:cNvGrpSpPr>
          <p:nvPr/>
        </p:nvGrpSpPr>
        <p:grpSpPr bwMode="auto">
          <a:xfrm>
            <a:off x="4346575" y="1873250"/>
            <a:ext cx="1012825" cy="1025525"/>
            <a:chOff x="0" y="0"/>
            <a:chExt cx="1013883" cy="1024880"/>
          </a:xfrm>
        </p:grpSpPr>
        <p:sp>
          <p:nvSpPr>
            <p:cNvPr id="66" name="Freeform 11"/>
            <p:cNvSpPr>
              <a:spLocks noChangeArrowheads="1"/>
            </p:cNvSpPr>
            <p:nvPr/>
          </p:nvSpPr>
          <p:spPr bwMode="auto">
            <a:xfrm>
              <a:off x="0" y="0"/>
              <a:ext cx="1013883" cy="1024880"/>
            </a:xfrm>
            <a:custGeom>
              <a:avLst/>
              <a:gdLst>
                <a:gd name="T0" fmla="*/ 906206 w 1064"/>
                <a:gd name="T1" fmla="*/ 545270 h 1077"/>
                <a:gd name="T2" fmla="*/ 891912 w 1064"/>
                <a:gd name="T3" fmla="*/ 483416 h 1077"/>
                <a:gd name="T4" fmla="*/ 991966 w 1064"/>
                <a:gd name="T5" fmla="*/ 455819 h 1077"/>
                <a:gd name="T6" fmla="*/ 935745 w 1064"/>
                <a:gd name="T7" fmla="*/ 403481 h 1077"/>
                <a:gd name="T8" fmla="*/ 859514 w 1064"/>
                <a:gd name="T9" fmla="*/ 353046 h 1077"/>
                <a:gd name="T10" fmla="*/ 943369 w 1064"/>
                <a:gd name="T11" fmla="*/ 293095 h 1077"/>
                <a:gd name="T12" fmla="*/ 871901 w 1064"/>
                <a:gd name="T13" fmla="*/ 262643 h 1077"/>
                <a:gd name="T14" fmla="*/ 783282 w 1064"/>
                <a:gd name="T15" fmla="*/ 242660 h 1077"/>
                <a:gd name="T16" fmla="*/ 842361 w 1064"/>
                <a:gd name="T17" fmla="*/ 157015 h 1077"/>
                <a:gd name="T18" fmla="*/ 765177 w 1064"/>
                <a:gd name="T19" fmla="*/ 153209 h 1077"/>
                <a:gd name="T20" fmla="*/ 674651 w 1064"/>
                <a:gd name="T21" fmla="*/ 163676 h 1077"/>
                <a:gd name="T22" fmla="*/ 700380 w 1064"/>
                <a:gd name="T23" fmla="*/ 63758 h 1077"/>
                <a:gd name="T24" fmla="*/ 627007 w 1064"/>
                <a:gd name="T25" fmla="*/ 86596 h 1077"/>
                <a:gd name="T26" fmla="*/ 545057 w 1064"/>
                <a:gd name="T27" fmla="*/ 127515 h 1077"/>
                <a:gd name="T28" fmla="*/ 535528 w 1064"/>
                <a:gd name="T29" fmla="*/ 24742 h 1077"/>
                <a:gd name="T30" fmla="*/ 473590 w 1064"/>
                <a:gd name="T31" fmla="*/ 71370 h 1077"/>
                <a:gd name="T32" fmla="*/ 411652 w 1064"/>
                <a:gd name="T33" fmla="*/ 137031 h 1077"/>
                <a:gd name="T34" fmla="*/ 366866 w 1064"/>
                <a:gd name="T35" fmla="*/ 43774 h 1077"/>
                <a:gd name="T36" fmla="*/ 324938 w 1064"/>
                <a:gd name="T37" fmla="*/ 109435 h 1077"/>
                <a:gd name="T38" fmla="*/ 288728 w 1064"/>
                <a:gd name="T39" fmla="*/ 193176 h 1077"/>
                <a:gd name="T40" fmla="*/ 215355 w 1064"/>
                <a:gd name="T41" fmla="*/ 119902 h 1077"/>
                <a:gd name="T42" fmla="*/ 198203 w 1064"/>
                <a:gd name="T43" fmla="*/ 196031 h 1077"/>
                <a:gd name="T44" fmla="*/ 193438 w 1064"/>
                <a:gd name="T45" fmla="*/ 286434 h 1077"/>
                <a:gd name="T46" fmla="*/ 99101 w 1064"/>
                <a:gd name="T47" fmla="*/ 243611 h 1077"/>
                <a:gd name="T48" fmla="*/ 108630 w 1064"/>
                <a:gd name="T49" fmla="*/ 320691 h 1077"/>
                <a:gd name="T50" fmla="*/ 135311 w 1064"/>
                <a:gd name="T51" fmla="*/ 407288 h 1077"/>
                <a:gd name="T52" fmla="*/ 31446 w 1064"/>
                <a:gd name="T53" fmla="*/ 399675 h 1077"/>
                <a:gd name="T54" fmla="*/ 66703 w 1064"/>
                <a:gd name="T55" fmla="*/ 468190 h 1077"/>
                <a:gd name="T56" fmla="*/ 120065 w 1064"/>
                <a:gd name="T57" fmla="*/ 511964 h 1077"/>
                <a:gd name="T58" fmla="*/ 66703 w 1064"/>
                <a:gd name="T59" fmla="*/ 556690 h 1077"/>
                <a:gd name="T60" fmla="*/ 31446 w 1064"/>
                <a:gd name="T61" fmla="*/ 625205 h 1077"/>
                <a:gd name="T62" fmla="*/ 135311 w 1064"/>
                <a:gd name="T63" fmla="*/ 616641 h 1077"/>
                <a:gd name="T64" fmla="*/ 108630 w 1064"/>
                <a:gd name="T65" fmla="*/ 704189 h 1077"/>
                <a:gd name="T66" fmla="*/ 99101 w 1064"/>
                <a:gd name="T67" fmla="*/ 781269 h 1077"/>
                <a:gd name="T68" fmla="*/ 193438 w 1064"/>
                <a:gd name="T69" fmla="*/ 737495 h 1077"/>
                <a:gd name="T70" fmla="*/ 198203 w 1064"/>
                <a:gd name="T71" fmla="*/ 828849 h 1077"/>
                <a:gd name="T72" fmla="*/ 215355 w 1064"/>
                <a:gd name="T73" fmla="*/ 904026 h 1077"/>
                <a:gd name="T74" fmla="*/ 288728 w 1064"/>
                <a:gd name="T75" fmla="*/ 831704 h 1077"/>
                <a:gd name="T76" fmla="*/ 324938 w 1064"/>
                <a:gd name="T77" fmla="*/ 915445 h 1077"/>
                <a:gd name="T78" fmla="*/ 366866 w 1064"/>
                <a:gd name="T79" fmla="*/ 980155 h 1077"/>
                <a:gd name="T80" fmla="*/ 411652 w 1064"/>
                <a:gd name="T81" fmla="*/ 886897 h 1077"/>
                <a:gd name="T82" fmla="*/ 473590 w 1064"/>
                <a:gd name="T83" fmla="*/ 953510 h 1077"/>
                <a:gd name="T84" fmla="*/ 535528 w 1064"/>
                <a:gd name="T85" fmla="*/ 1000138 h 1077"/>
                <a:gd name="T86" fmla="*/ 545057 w 1064"/>
                <a:gd name="T87" fmla="*/ 897365 h 1077"/>
                <a:gd name="T88" fmla="*/ 627007 w 1064"/>
                <a:gd name="T89" fmla="*/ 938284 h 1077"/>
                <a:gd name="T90" fmla="*/ 700380 w 1064"/>
                <a:gd name="T91" fmla="*/ 961122 h 1077"/>
                <a:gd name="T92" fmla="*/ 674651 w 1064"/>
                <a:gd name="T93" fmla="*/ 861204 h 1077"/>
                <a:gd name="T94" fmla="*/ 765177 w 1064"/>
                <a:gd name="T95" fmla="*/ 871671 h 1077"/>
                <a:gd name="T96" fmla="*/ 842361 w 1064"/>
                <a:gd name="T97" fmla="*/ 866913 h 1077"/>
                <a:gd name="T98" fmla="*/ 783282 w 1064"/>
                <a:gd name="T99" fmla="*/ 782220 h 1077"/>
                <a:gd name="T100" fmla="*/ 871901 w 1064"/>
                <a:gd name="T101" fmla="*/ 761285 h 1077"/>
                <a:gd name="T102" fmla="*/ 943369 w 1064"/>
                <a:gd name="T103" fmla="*/ 730834 h 1077"/>
                <a:gd name="T104" fmla="*/ 859514 w 1064"/>
                <a:gd name="T105" fmla="*/ 670882 h 1077"/>
                <a:gd name="T106" fmla="*/ 935745 w 1064"/>
                <a:gd name="T107" fmla="*/ 621399 h 1077"/>
                <a:gd name="T108" fmla="*/ 991966 w 1064"/>
                <a:gd name="T109" fmla="*/ 569061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B6302E"/>
            </a:solidFill>
            <a:ln w="9525" cmpd="sng">
              <a:noFill/>
              <a:bevel/>
              <a:headEnd/>
              <a:tailEnd/>
            </a:ln>
            <a:extLst/>
          </p:spPr>
          <p:txBody>
            <a:bodyPr lIns="121920" tIns="60960" rIns="121920" bIns="60960"/>
            <a:lstStyle/>
            <a:p>
              <a:endParaRPr lang="zh-CN" altLang="en-US"/>
            </a:p>
          </p:txBody>
        </p:sp>
        <p:sp>
          <p:nvSpPr>
            <p:cNvPr id="67" name="任意多边形 60"/>
            <p:cNvSpPr>
              <a:spLocks noChangeArrowheads="1"/>
            </p:cNvSpPr>
            <p:nvPr/>
          </p:nvSpPr>
          <p:spPr bwMode="auto">
            <a:xfrm>
              <a:off x="256904" y="256226"/>
              <a:ext cx="500074" cy="485133"/>
            </a:xfrm>
            <a:custGeom>
              <a:avLst/>
              <a:gdLst>
                <a:gd name="T0" fmla="*/ 253080 w 853662"/>
                <a:gd name="T1" fmla="*/ 107430 h 828157"/>
                <a:gd name="T2" fmla="*/ 423473 w 853662"/>
                <a:gd name="T3" fmla="*/ 265822 h 828157"/>
                <a:gd name="T4" fmla="*/ 423473 w 853662"/>
                <a:gd name="T5" fmla="*/ 466857 h 828157"/>
                <a:gd name="T6" fmla="*/ 417387 w 853662"/>
                <a:gd name="T7" fmla="*/ 485133 h 828157"/>
                <a:gd name="T8" fmla="*/ 399131 w 853662"/>
                <a:gd name="T9" fmla="*/ 485133 h 828157"/>
                <a:gd name="T10" fmla="*/ 307849 w 853662"/>
                <a:gd name="T11" fmla="*/ 485133 h 828157"/>
                <a:gd name="T12" fmla="*/ 301764 w 853662"/>
                <a:gd name="T13" fmla="*/ 485133 h 828157"/>
                <a:gd name="T14" fmla="*/ 295678 w 853662"/>
                <a:gd name="T15" fmla="*/ 479041 h 828157"/>
                <a:gd name="T16" fmla="*/ 295678 w 853662"/>
                <a:gd name="T17" fmla="*/ 381569 h 828157"/>
                <a:gd name="T18" fmla="*/ 204397 w 853662"/>
                <a:gd name="T19" fmla="*/ 381569 h 828157"/>
                <a:gd name="T20" fmla="*/ 204397 w 853662"/>
                <a:gd name="T21" fmla="*/ 479041 h 828157"/>
                <a:gd name="T22" fmla="*/ 204397 w 853662"/>
                <a:gd name="T23" fmla="*/ 485133 h 828157"/>
                <a:gd name="T24" fmla="*/ 192226 w 853662"/>
                <a:gd name="T25" fmla="*/ 485133 h 828157"/>
                <a:gd name="T26" fmla="*/ 100944 w 853662"/>
                <a:gd name="T27" fmla="*/ 485133 h 828157"/>
                <a:gd name="T28" fmla="*/ 88774 w 853662"/>
                <a:gd name="T29" fmla="*/ 485133 h 828157"/>
                <a:gd name="T30" fmla="*/ 76603 w 853662"/>
                <a:gd name="T31" fmla="*/ 466857 h 828157"/>
                <a:gd name="T32" fmla="*/ 76603 w 853662"/>
                <a:gd name="T33" fmla="*/ 265822 h 828157"/>
                <a:gd name="T34" fmla="*/ 250037 w 853662"/>
                <a:gd name="T35" fmla="*/ 0 h 828157"/>
                <a:gd name="T36" fmla="*/ 271382 w 853662"/>
                <a:gd name="T37" fmla="*/ 9164 h 828157"/>
                <a:gd name="T38" fmla="*/ 356760 w 853662"/>
                <a:gd name="T39" fmla="*/ 88587 h 828157"/>
                <a:gd name="T40" fmla="*/ 356760 w 853662"/>
                <a:gd name="T41" fmla="*/ 21383 h 828157"/>
                <a:gd name="T42" fmla="*/ 368958 w 853662"/>
                <a:gd name="T43" fmla="*/ 9164 h 828157"/>
                <a:gd name="T44" fmla="*/ 399450 w 853662"/>
                <a:gd name="T45" fmla="*/ 9164 h 828157"/>
                <a:gd name="T46" fmla="*/ 411647 w 853662"/>
                <a:gd name="T47" fmla="*/ 21383 h 828157"/>
                <a:gd name="T48" fmla="*/ 411647 w 853662"/>
                <a:gd name="T49" fmla="*/ 137463 h 828157"/>
                <a:gd name="T50" fmla="*/ 490927 w 853662"/>
                <a:gd name="T51" fmla="*/ 210777 h 828157"/>
                <a:gd name="T52" fmla="*/ 490927 w 853662"/>
                <a:gd name="T53" fmla="*/ 259653 h 828157"/>
                <a:gd name="T54" fmla="*/ 448237 w 853662"/>
                <a:gd name="T55" fmla="*/ 259653 h 828157"/>
                <a:gd name="T56" fmla="*/ 253086 w 853662"/>
                <a:gd name="T57" fmla="*/ 76368 h 828157"/>
                <a:gd name="T58" fmla="*/ 57935 w 853662"/>
                <a:gd name="T59" fmla="*/ 259653 h 828157"/>
                <a:gd name="T60" fmla="*/ 33541 w 853662"/>
                <a:gd name="T61" fmla="*/ 265763 h 828157"/>
                <a:gd name="T62" fmla="*/ 9147 w 853662"/>
                <a:gd name="T63" fmla="*/ 259653 h 828157"/>
                <a:gd name="T64" fmla="*/ 9147 w 853662"/>
                <a:gd name="T65" fmla="*/ 210777 h 828157"/>
                <a:gd name="T66" fmla="*/ 228692 w 853662"/>
                <a:gd name="T67" fmla="*/ 9164 h 828157"/>
                <a:gd name="T68" fmla="*/ 250037 w 853662"/>
                <a:gd name="T69" fmla="*/ 0 h 828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3662"/>
                <a:gd name="T106" fmla="*/ 0 h 828157"/>
                <a:gd name="T107" fmla="*/ 853662 w 853662"/>
                <a:gd name="T108" fmla="*/ 828157 h 828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3662" h="828157">
                  <a:moveTo>
                    <a:pt x="432026" y="183391"/>
                  </a:moveTo>
                  <a:cubicBezTo>
                    <a:pt x="432026" y="183391"/>
                    <a:pt x="432026" y="183391"/>
                    <a:pt x="722898" y="453777"/>
                  </a:cubicBezTo>
                  <a:cubicBezTo>
                    <a:pt x="722898" y="453777"/>
                    <a:pt x="722898" y="453777"/>
                    <a:pt x="722898" y="796959"/>
                  </a:cubicBezTo>
                  <a:cubicBezTo>
                    <a:pt x="722898" y="817758"/>
                    <a:pt x="712510" y="828157"/>
                    <a:pt x="712510" y="828157"/>
                  </a:cubicBezTo>
                  <a:cubicBezTo>
                    <a:pt x="702122" y="828157"/>
                    <a:pt x="691733" y="828157"/>
                    <a:pt x="681345" y="828157"/>
                  </a:cubicBezTo>
                  <a:cubicBezTo>
                    <a:pt x="681345" y="828157"/>
                    <a:pt x="681345" y="828157"/>
                    <a:pt x="525521" y="828157"/>
                  </a:cubicBezTo>
                  <a:cubicBezTo>
                    <a:pt x="525521" y="828157"/>
                    <a:pt x="515133" y="828157"/>
                    <a:pt x="515133" y="828157"/>
                  </a:cubicBezTo>
                  <a:cubicBezTo>
                    <a:pt x="515133" y="828157"/>
                    <a:pt x="504744" y="817758"/>
                    <a:pt x="504744" y="817758"/>
                  </a:cubicBezTo>
                  <a:cubicBezTo>
                    <a:pt x="504744" y="817758"/>
                    <a:pt x="504744" y="817758"/>
                    <a:pt x="504744" y="651366"/>
                  </a:cubicBezTo>
                  <a:cubicBezTo>
                    <a:pt x="504744" y="651366"/>
                    <a:pt x="504744" y="651366"/>
                    <a:pt x="348920" y="651366"/>
                  </a:cubicBezTo>
                  <a:cubicBezTo>
                    <a:pt x="348920" y="651366"/>
                    <a:pt x="348920" y="651366"/>
                    <a:pt x="348920" y="817758"/>
                  </a:cubicBezTo>
                  <a:cubicBezTo>
                    <a:pt x="348920" y="817758"/>
                    <a:pt x="348920" y="828157"/>
                    <a:pt x="348920" y="828157"/>
                  </a:cubicBezTo>
                  <a:cubicBezTo>
                    <a:pt x="338532" y="828157"/>
                    <a:pt x="338532" y="828157"/>
                    <a:pt x="328144" y="828157"/>
                  </a:cubicBezTo>
                  <a:cubicBezTo>
                    <a:pt x="328144" y="828157"/>
                    <a:pt x="328144" y="828157"/>
                    <a:pt x="172319" y="828157"/>
                  </a:cubicBezTo>
                  <a:cubicBezTo>
                    <a:pt x="161931" y="828157"/>
                    <a:pt x="161931" y="828157"/>
                    <a:pt x="151543" y="828157"/>
                  </a:cubicBezTo>
                  <a:cubicBezTo>
                    <a:pt x="141155" y="828157"/>
                    <a:pt x="130766" y="817758"/>
                    <a:pt x="130766" y="796959"/>
                  </a:cubicBezTo>
                  <a:cubicBezTo>
                    <a:pt x="130766" y="796959"/>
                    <a:pt x="130766" y="796959"/>
                    <a:pt x="130766" y="453777"/>
                  </a:cubicBezTo>
                  <a:lnTo>
                    <a:pt x="432026" y="183391"/>
                  </a:lnTo>
                  <a:close/>
                  <a:moveTo>
                    <a:pt x="426831" y="0"/>
                  </a:moveTo>
                  <a:cubicBezTo>
                    <a:pt x="439845" y="0"/>
                    <a:pt x="452858" y="5214"/>
                    <a:pt x="463268" y="15644"/>
                  </a:cubicBezTo>
                  <a:cubicBezTo>
                    <a:pt x="463268" y="15644"/>
                    <a:pt x="463268" y="15644"/>
                    <a:pt x="609015" y="151225"/>
                  </a:cubicBezTo>
                  <a:cubicBezTo>
                    <a:pt x="609015" y="151225"/>
                    <a:pt x="609015" y="151225"/>
                    <a:pt x="609015" y="36502"/>
                  </a:cubicBezTo>
                  <a:cubicBezTo>
                    <a:pt x="609015" y="26073"/>
                    <a:pt x="619426" y="15644"/>
                    <a:pt x="629837" y="15644"/>
                  </a:cubicBezTo>
                  <a:cubicBezTo>
                    <a:pt x="629837" y="15644"/>
                    <a:pt x="629837" y="15644"/>
                    <a:pt x="681889" y="15644"/>
                  </a:cubicBezTo>
                  <a:cubicBezTo>
                    <a:pt x="692300" y="15644"/>
                    <a:pt x="702710" y="26073"/>
                    <a:pt x="702710" y="36502"/>
                  </a:cubicBezTo>
                  <a:cubicBezTo>
                    <a:pt x="702710" y="36502"/>
                    <a:pt x="702710" y="36502"/>
                    <a:pt x="702710" y="234660"/>
                  </a:cubicBezTo>
                  <a:cubicBezTo>
                    <a:pt x="702710" y="234660"/>
                    <a:pt x="702710" y="234660"/>
                    <a:pt x="838047" y="359812"/>
                  </a:cubicBezTo>
                  <a:cubicBezTo>
                    <a:pt x="858868" y="380670"/>
                    <a:pt x="858868" y="411958"/>
                    <a:pt x="838047" y="443246"/>
                  </a:cubicBezTo>
                  <a:cubicBezTo>
                    <a:pt x="827637" y="464105"/>
                    <a:pt x="785995" y="464105"/>
                    <a:pt x="765173" y="443246"/>
                  </a:cubicBezTo>
                  <a:cubicBezTo>
                    <a:pt x="765173" y="443246"/>
                    <a:pt x="765173" y="443246"/>
                    <a:pt x="432036" y="130366"/>
                  </a:cubicBezTo>
                  <a:cubicBezTo>
                    <a:pt x="432036" y="130366"/>
                    <a:pt x="432036" y="130366"/>
                    <a:pt x="98899" y="443246"/>
                  </a:cubicBezTo>
                  <a:cubicBezTo>
                    <a:pt x="88489" y="453676"/>
                    <a:pt x="67667" y="453676"/>
                    <a:pt x="57257" y="453676"/>
                  </a:cubicBezTo>
                  <a:cubicBezTo>
                    <a:pt x="46846" y="453676"/>
                    <a:pt x="26025" y="453676"/>
                    <a:pt x="15615" y="443246"/>
                  </a:cubicBezTo>
                  <a:cubicBezTo>
                    <a:pt x="-5206" y="411958"/>
                    <a:pt x="-5206" y="380670"/>
                    <a:pt x="15615" y="359812"/>
                  </a:cubicBezTo>
                  <a:cubicBezTo>
                    <a:pt x="15615" y="359812"/>
                    <a:pt x="15615" y="359812"/>
                    <a:pt x="390394" y="15644"/>
                  </a:cubicBezTo>
                  <a:cubicBezTo>
                    <a:pt x="400805" y="5214"/>
                    <a:pt x="413818" y="0"/>
                    <a:pt x="426831" y="0"/>
                  </a:cubicBezTo>
                  <a:close/>
                </a:path>
              </a:pathLst>
            </a:custGeom>
            <a:solidFill>
              <a:schemeClr val="bg1"/>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p>
          </p:txBody>
        </p:sp>
      </p:grpSp>
      <p:sp>
        <p:nvSpPr>
          <p:cNvPr id="68" name="Freeform 6"/>
          <p:cNvSpPr>
            <a:spLocks noEditPoints="1" noChangeArrowheads="1"/>
          </p:cNvSpPr>
          <p:nvPr/>
        </p:nvSpPr>
        <p:spPr bwMode="auto">
          <a:xfrm>
            <a:off x="5414963" y="4237038"/>
            <a:ext cx="1881187" cy="2003425"/>
          </a:xfrm>
          <a:custGeom>
            <a:avLst/>
            <a:gdLst>
              <a:gd name="T0" fmla="*/ 1460524 w 957"/>
              <a:gd name="T1" fmla="*/ 614776 h 1020"/>
              <a:gd name="T2" fmla="*/ 1486079 w 957"/>
              <a:gd name="T3" fmla="*/ 840653 h 1020"/>
              <a:gd name="T4" fmla="*/ 1383862 w 957"/>
              <a:gd name="T5" fmla="*/ 1007605 h 1020"/>
              <a:gd name="T6" fmla="*/ 1423176 w 957"/>
              <a:gd name="T7" fmla="*/ 669772 h 1020"/>
              <a:gd name="T8" fmla="*/ 1383862 w 957"/>
              <a:gd name="T9" fmla="*/ 298550 h 1020"/>
              <a:gd name="T10" fmla="*/ 1873324 w 957"/>
              <a:gd name="T11" fmla="*/ 1816831 h 1020"/>
              <a:gd name="T12" fmla="*/ 1383862 w 957"/>
              <a:gd name="T13" fmla="*/ 2003425 h 1020"/>
              <a:gd name="T14" fmla="*/ 939611 w 957"/>
              <a:gd name="T15" fmla="*/ 31426 h 1020"/>
              <a:gd name="T16" fmla="*/ 1383862 w 957"/>
              <a:gd name="T17" fmla="*/ 604956 h 1020"/>
              <a:gd name="T18" fmla="*/ 1334719 w 957"/>
              <a:gd name="T19" fmla="*/ 970286 h 1020"/>
              <a:gd name="T20" fmla="*/ 1383862 w 957"/>
              <a:gd name="T21" fmla="*/ 1007605 h 1020"/>
              <a:gd name="T22" fmla="*/ 1307199 w 957"/>
              <a:gd name="T23" fmla="*/ 1111704 h 1020"/>
              <a:gd name="T24" fmla="*/ 1344547 w 957"/>
              <a:gd name="T25" fmla="*/ 1420075 h 1020"/>
              <a:gd name="T26" fmla="*/ 1383862 w 957"/>
              <a:gd name="T27" fmla="*/ 2003425 h 1020"/>
              <a:gd name="T28" fmla="*/ 939611 w 957"/>
              <a:gd name="T29" fmla="*/ 1932716 h 1020"/>
              <a:gd name="T30" fmla="*/ 969096 w 957"/>
              <a:gd name="T31" fmla="*/ 1903254 h 1020"/>
              <a:gd name="T32" fmla="*/ 939611 w 957"/>
              <a:gd name="T33" fmla="*/ 1875756 h 1020"/>
              <a:gd name="T34" fmla="*/ 943542 w 957"/>
              <a:gd name="T35" fmla="*/ 1856114 h 1020"/>
              <a:gd name="T36" fmla="*/ 943542 w 957"/>
              <a:gd name="T37" fmla="*/ 1799154 h 1020"/>
              <a:gd name="T38" fmla="*/ 939611 w 957"/>
              <a:gd name="T39" fmla="*/ 1769692 h 1020"/>
              <a:gd name="T40" fmla="*/ 1157805 w 957"/>
              <a:gd name="T41" fmla="*/ 1302226 h 1020"/>
              <a:gd name="T42" fmla="*/ 941576 w 957"/>
              <a:gd name="T43" fmla="*/ 1392577 h 1020"/>
              <a:gd name="T44" fmla="*/ 939611 w 957"/>
              <a:gd name="T45" fmla="*/ 1204019 h 1020"/>
              <a:gd name="T46" fmla="*/ 1020205 w 957"/>
              <a:gd name="T47" fmla="*/ 1233481 h 1020"/>
              <a:gd name="T48" fmla="*/ 939611 w 957"/>
              <a:gd name="T49" fmla="*/ 1005641 h 1020"/>
              <a:gd name="T50" fmla="*/ 1153873 w 957"/>
              <a:gd name="T51" fmla="*/ 985999 h 1020"/>
              <a:gd name="T52" fmla="*/ 1305233 w 957"/>
              <a:gd name="T53" fmla="*/ 626561 h 1020"/>
              <a:gd name="T54" fmla="*/ 939611 w 957"/>
              <a:gd name="T55" fmla="*/ 31426 h 1020"/>
              <a:gd name="T56" fmla="*/ 776456 w 957"/>
              <a:gd name="T57" fmla="*/ 68745 h 1020"/>
              <a:gd name="T58" fmla="*/ 939611 w 957"/>
              <a:gd name="T59" fmla="*/ 31426 h 1020"/>
              <a:gd name="T60" fmla="*/ 835428 w 957"/>
              <a:gd name="T61" fmla="*/ 400685 h 1020"/>
              <a:gd name="T62" fmla="*/ 577920 w 957"/>
              <a:gd name="T63" fmla="*/ 557816 h 1020"/>
              <a:gd name="T64" fmla="*/ 711588 w 957"/>
              <a:gd name="T65" fmla="*/ 993856 h 1020"/>
              <a:gd name="T66" fmla="*/ 937645 w 957"/>
              <a:gd name="T67" fmla="*/ 938860 h 1020"/>
              <a:gd name="T68" fmla="*/ 939611 w 957"/>
              <a:gd name="T69" fmla="*/ 1005641 h 1020"/>
              <a:gd name="T70" fmla="*/ 860982 w 957"/>
              <a:gd name="T71" fmla="*/ 1233481 h 1020"/>
              <a:gd name="T72" fmla="*/ 939611 w 957"/>
              <a:gd name="T73" fmla="*/ 1392577 h 1020"/>
              <a:gd name="T74" fmla="*/ 727314 w 957"/>
              <a:gd name="T75" fmla="*/ 1306155 h 1020"/>
              <a:gd name="T76" fmla="*/ 939611 w 957"/>
              <a:gd name="T77" fmla="*/ 1769692 h 1020"/>
              <a:gd name="T78" fmla="*/ 939611 w 957"/>
              <a:gd name="T79" fmla="*/ 1799154 h 1020"/>
              <a:gd name="T80" fmla="*/ 939611 w 957"/>
              <a:gd name="T81" fmla="*/ 1856114 h 1020"/>
              <a:gd name="T82" fmla="*/ 916022 w 957"/>
              <a:gd name="T83" fmla="*/ 1903254 h 1020"/>
              <a:gd name="T84" fmla="*/ 939611 w 957"/>
              <a:gd name="T85" fmla="*/ 2003425 h 1020"/>
              <a:gd name="T86" fmla="*/ 497325 w 957"/>
              <a:gd name="T87" fmla="*/ 1433824 h 1020"/>
              <a:gd name="T88" fmla="*/ 672274 w 957"/>
              <a:gd name="T89" fmla="*/ 1257051 h 1020"/>
              <a:gd name="T90" fmla="*/ 520914 w 957"/>
              <a:gd name="T91" fmla="*/ 1019390 h 1020"/>
              <a:gd name="T92" fmla="*/ 497325 w 957"/>
              <a:gd name="T93" fmla="*/ 936896 h 1020"/>
              <a:gd name="T94" fmla="*/ 542537 w 957"/>
              <a:gd name="T95" fmla="*/ 669772 h 1020"/>
              <a:gd name="T96" fmla="*/ 497325 w 957"/>
              <a:gd name="T97" fmla="*/ 280872 h 1020"/>
              <a:gd name="T98" fmla="*/ 420663 w 957"/>
              <a:gd name="T99" fmla="*/ 614776 h 1020"/>
              <a:gd name="T100" fmla="*/ 497325 w 957"/>
              <a:gd name="T101" fmla="*/ 608884 h 1020"/>
              <a:gd name="T102" fmla="*/ 497325 w 957"/>
              <a:gd name="T103" fmla="*/ 936896 h 1020"/>
              <a:gd name="T104" fmla="*/ 446217 w 957"/>
              <a:gd name="T105" fmla="*/ 962430 h 1020"/>
              <a:gd name="T106" fmla="*/ 391177 w 957"/>
              <a:gd name="T107" fmla="*/ 705127 h 1020"/>
              <a:gd name="T108" fmla="*/ 497325 w 957"/>
              <a:gd name="T109" fmla="*/ 2003425 h 1020"/>
              <a:gd name="T110" fmla="*/ 5897 w 957"/>
              <a:gd name="T111" fmla="*/ 1816831 h 1020"/>
              <a:gd name="T112" fmla="*/ 497325 w 957"/>
              <a:gd name="T113" fmla="*/ 2003425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B6302E"/>
          </a:solidFill>
          <a:ln>
            <a:noFill/>
          </a:ln>
          <a:extLst/>
        </p:spPr>
        <p:txBody>
          <a:bodyPr lIns="121920" tIns="60960" rIns="121920" bIns="60960"/>
          <a:lstStyle/>
          <a:p>
            <a:endParaRPr lang="zh-CN" altLang="en-US"/>
          </a:p>
        </p:txBody>
      </p:sp>
    </p:spTree>
    <p:extLst>
      <p:ext uri="{BB962C8B-B14F-4D97-AF65-F5344CB8AC3E}">
        <p14:creationId xmlns:p14="http://schemas.microsoft.com/office/powerpoint/2010/main" xmlns="" val="212747472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50"/>
                            </p:stCondLst>
                            <p:childTnLst>
                              <p:par>
                                <p:cTn id="20" presetID="42" presetClass="entr" presetSubtype="0" fill="hold" grpId="0"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p:cBhvr>
                                        <p:cTn id="22" dur="750"/>
                                        <p:tgtEl>
                                          <p:spTgt spid="68"/>
                                        </p:tgtEl>
                                      </p:cBhvr>
                                    </p:animEffect>
                                    <p:anim calcmode="lin" valueType="num">
                                      <p:cBhvr>
                                        <p:cTn id="23" dur="750" fill="hold"/>
                                        <p:tgtEl>
                                          <p:spTgt spid="68"/>
                                        </p:tgtEl>
                                        <p:attrNameLst>
                                          <p:attrName>ppt_x</p:attrName>
                                        </p:attrNameLst>
                                      </p:cBhvr>
                                      <p:tavLst>
                                        <p:tav tm="0">
                                          <p:val>
                                            <p:strVal val="#ppt_x"/>
                                          </p:val>
                                        </p:tav>
                                        <p:tav tm="100000">
                                          <p:val>
                                            <p:strVal val="#ppt_x"/>
                                          </p:val>
                                        </p:tav>
                                      </p:tavLst>
                                    </p:anim>
                                    <p:anim calcmode="lin" valueType="num">
                                      <p:cBhvr>
                                        <p:cTn id="24" dur="750" fill="hold"/>
                                        <p:tgtEl>
                                          <p:spTgt spid="68"/>
                                        </p:tgtEl>
                                        <p:attrNameLst>
                                          <p:attrName>ppt_y</p:attrName>
                                        </p:attrNameLst>
                                      </p:cBhvr>
                                      <p:tavLst>
                                        <p:tav tm="0">
                                          <p:val>
                                            <p:strVal val="#ppt_y+.1"/>
                                          </p:val>
                                        </p:tav>
                                        <p:tav tm="100000">
                                          <p:val>
                                            <p:strVal val="#ppt_y"/>
                                          </p:val>
                                        </p:tav>
                                      </p:tavLst>
                                    </p:anim>
                                  </p:childTnLst>
                                </p:cTn>
                              </p:par>
                            </p:childTnLst>
                          </p:cTn>
                        </p:par>
                        <p:par>
                          <p:cTn id="25" fill="hold">
                            <p:stCondLst>
                              <p:cond delay="260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ppt_x</p:attrName>
                                        </p:attrNameLst>
                                      </p:cBhvr>
                                      <p:tavLst>
                                        <p:tav tm="0">
                                          <p:val>
                                            <p:strVal val="1+#ppt_w/2"/>
                                          </p:val>
                                        </p:tav>
                                        <p:tav tm="100000">
                                          <p:val>
                                            <p:strVal val="#ppt_x"/>
                                          </p:val>
                                        </p:tav>
                                      </p:tavLst>
                                    </p:anim>
                                    <p:anim calcmode="lin" valueType="num">
                                      <p:cBhvr>
                                        <p:cTn id="29" dur="500" fill="hold"/>
                                        <p:tgtEl>
                                          <p:spTgt spid="53"/>
                                        </p:tgtEl>
                                        <p:attrNameLst>
                                          <p:attrName>ppt_y</p:attrName>
                                        </p:attrNameLst>
                                      </p:cBhvr>
                                      <p:tavLst>
                                        <p:tav tm="0">
                                          <p:val>
                                            <p:strVal val="#ppt_y"/>
                                          </p:val>
                                        </p:tav>
                                        <p:tav tm="100000">
                                          <p:val>
                                            <p:strVal val="#ppt_y"/>
                                          </p:val>
                                        </p:tav>
                                      </p:tavLst>
                                    </p:anim>
                                  </p:childTnLst>
                                </p:cTn>
                              </p:par>
                              <p:par>
                                <p:cTn id="30" presetID="2" presetClass="entr" presetSubtype="3"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ppt_x</p:attrName>
                                        </p:attrNameLst>
                                      </p:cBhvr>
                                      <p:tavLst>
                                        <p:tav tm="0">
                                          <p:val>
                                            <p:strVal val="1+#ppt_w/2"/>
                                          </p:val>
                                        </p:tav>
                                        <p:tav tm="100000">
                                          <p:val>
                                            <p:strVal val="#ppt_x"/>
                                          </p:val>
                                        </p:tav>
                                      </p:tavLst>
                                    </p:anim>
                                    <p:anim calcmode="lin" valueType="num">
                                      <p:cBhvr>
                                        <p:cTn id="33" dur="500" fill="hold"/>
                                        <p:tgtEl>
                                          <p:spTgt spid="41"/>
                                        </p:tgtEl>
                                        <p:attrNameLst>
                                          <p:attrName>ppt_y</p:attrName>
                                        </p:attrNameLst>
                                      </p:cBhvr>
                                      <p:tavLst>
                                        <p:tav tm="0">
                                          <p:val>
                                            <p:strVal val="0-#ppt_h/2"/>
                                          </p:val>
                                        </p:tav>
                                        <p:tav tm="100000">
                                          <p:val>
                                            <p:strVal val="#ppt_y"/>
                                          </p:val>
                                        </p:tav>
                                      </p:tavLst>
                                    </p:anim>
                                  </p:childTnLst>
                                </p:cTn>
                              </p:par>
                              <p:par>
                                <p:cTn id="34" presetID="2" presetClass="entr" presetSubtype="6" fill="hold" nodeType="withEffect">
                                  <p:stCondLst>
                                    <p:cond delay="400"/>
                                  </p:stCondLst>
                                  <p:childTnLst>
                                    <p:set>
                                      <p:cBhvr>
                                        <p:cTn id="35" dur="1" fill="hold">
                                          <p:stCondLst>
                                            <p:cond delay="0"/>
                                          </p:stCondLst>
                                        </p:cTn>
                                        <p:tgtEl>
                                          <p:spTgt spid="65"/>
                                        </p:tgtEl>
                                        <p:attrNameLst>
                                          <p:attrName>style.visibility</p:attrName>
                                        </p:attrNameLst>
                                      </p:cBhvr>
                                      <p:to>
                                        <p:strVal val="visible"/>
                                      </p:to>
                                    </p:set>
                                    <p:anim calcmode="lin" valueType="num">
                                      <p:cBhvr>
                                        <p:cTn id="36" dur="500" fill="hold"/>
                                        <p:tgtEl>
                                          <p:spTgt spid="65"/>
                                        </p:tgtEl>
                                        <p:attrNameLst>
                                          <p:attrName>ppt_x</p:attrName>
                                        </p:attrNameLst>
                                      </p:cBhvr>
                                      <p:tavLst>
                                        <p:tav tm="0">
                                          <p:val>
                                            <p:strVal val="1+#ppt_w/2"/>
                                          </p:val>
                                        </p:tav>
                                        <p:tav tm="100000">
                                          <p:val>
                                            <p:strVal val="#ppt_x"/>
                                          </p:val>
                                        </p:tav>
                                      </p:tavLst>
                                    </p:anim>
                                    <p:anim calcmode="lin" valueType="num">
                                      <p:cBhvr>
                                        <p:cTn id="37" dur="500" fill="hold"/>
                                        <p:tgtEl>
                                          <p:spTgt spid="65"/>
                                        </p:tgtEl>
                                        <p:attrNameLst>
                                          <p:attrName>ppt_y</p:attrName>
                                        </p:attrNameLst>
                                      </p:cBhvr>
                                      <p:tavLst>
                                        <p:tav tm="0">
                                          <p:val>
                                            <p:strVal val="1+#ppt_h/2"/>
                                          </p:val>
                                        </p:tav>
                                        <p:tav tm="100000">
                                          <p:val>
                                            <p:strVal val="#ppt_y"/>
                                          </p:val>
                                        </p:tav>
                                      </p:tavLst>
                                    </p:anim>
                                  </p:childTnLst>
                                </p:cTn>
                              </p:par>
                              <p:par>
                                <p:cTn id="38" presetID="2" presetClass="entr" presetSubtype="12" fill="hold" nodeType="withEffect">
                                  <p:stCondLst>
                                    <p:cond delay="25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fill="hold"/>
                                        <p:tgtEl>
                                          <p:spTgt spid="62"/>
                                        </p:tgtEl>
                                        <p:attrNameLst>
                                          <p:attrName>ppt_x</p:attrName>
                                        </p:attrNameLst>
                                      </p:cBhvr>
                                      <p:tavLst>
                                        <p:tav tm="0">
                                          <p:val>
                                            <p:strVal val="0-#ppt_w/2"/>
                                          </p:val>
                                        </p:tav>
                                        <p:tav tm="100000">
                                          <p:val>
                                            <p:strVal val="#ppt_x"/>
                                          </p:val>
                                        </p:tav>
                                      </p:tavLst>
                                    </p:anim>
                                    <p:anim calcmode="lin" valueType="num">
                                      <p:cBhvr>
                                        <p:cTn id="41" dur="500" fill="hold"/>
                                        <p:tgtEl>
                                          <p:spTgt spid="62"/>
                                        </p:tgtEl>
                                        <p:attrNameLst>
                                          <p:attrName>ppt_y</p:attrName>
                                        </p:attrNameLst>
                                      </p:cBhvr>
                                      <p:tavLst>
                                        <p:tav tm="0">
                                          <p:val>
                                            <p:strVal val="1+#ppt_h/2"/>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ppt_x</p:attrName>
                                        </p:attrNameLst>
                                      </p:cBhvr>
                                      <p:tavLst>
                                        <p:tav tm="0">
                                          <p:val>
                                            <p:strVal val="0-#ppt_w/2"/>
                                          </p:val>
                                        </p:tav>
                                        <p:tav tm="100000">
                                          <p:val>
                                            <p:strVal val="#ppt_x"/>
                                          </p:val>
                                        </p:tav>
                                      </p:tavLst>
                                    </p:anim>
                                    <p:anim calcmode="lin" valueType="num">
                                      <p:cBhvr>
                                        <p:cTn id="45" dur="500" fill="hold"/>
                                        <p:tgtEl>
                                          <p:spTgt spid="47"/>
                                        </p:tgtEl>
                                        <p:attrNameLst>
                                          <p:attrName>ppt_y</p:attrName>
                                        </p:attrNameLst>
                                      </p:cBhvr>
                                      <p:tavLst>
                                        <p:tav tm="0">
                                          <p:val>
                                            <p:strVal val="#ppt_y"/>
                                          </p:val>
                                        </p:tav>
                                        <p:tav tm="100000">
                                          <p:val>
                                            <p:strVal val="#ppt_y"/>
                                          </p:val>
                                        </p:tav>
                                      </p:tavLst>
                                    </p:anim>
                                  </p:childTnLst>
                                </p:cTn>
                              </p:par>
                              <p:par>
                                <p:cTn id="46" presetID="2" presetClass="entr" presetSubtype="9" fill="hold" nodeType="withEffect">
                                  <p:stCondLst>
                                    <p:cond delay="100"/>
                                  </p:stCondLst>
                                  <p:childTnLst>
                                    <p:set>
                                      <p:cBhvr>
                                        <p:cTn id="47" dur="1" fill="hold">
                                          <p:stCondLst>
                                            <p:cond delay="0"/>
                                          </p:stCondLst>
                                        </p:cTn>
                                        <p:tgtEl>
                                          <p:spTgt spid="56"/>
                                        </p:tgtEl>
                                        <p:attrNameLst>
                                          <p:attrName>style.visibility</p:attrName>
                                        </p:attrNameLst>
                                      </p:cBhvr>
                                      <p:to>
                                        <p:strVal val="visible"/>
                                      </p:to>
                                    </p:set>
                                    <p:anim calcmode="lin" valueType="num">
                                      <p:cBhvr>
                                        <p:cTn id="48" dur="500" fill="hold"/>
                                        <p:tgtEl>
                                          <p:spTgt spid="56"/>
                                        </p:tgtEl>
                                        <p:attrNameLst>
                                          <p:attrName>ppt_x</p:attrName>
                                        </p:attrNameLst>
                                      </p:cBhvr>
                                      <p:tavLst>
                                        <p:tav tm="0">
                                          <p:val>
                                            <p:strVal val="0-#ppt_w/2"/>
                                          </p:val>
                                        </p:tav>
                                        <p:tav tm="100000">
                                          <p:val>
                                            <p:strVal val="#ppt_x"/>
                                          </p:val>
                                        </p:tav>
                                      </p:tavLst>
                                    </p:anim>
                                    <p:anim calcmode="lin" valueType="num">
                                      <p:cBhvr>
                                        <p:cTn id="49" dur="500" fill="hold"/>
                                        <p:tgtEl>
                                          <p:spTgt spid="56"/>
                                        </p:tgtEl>
                                        <p:attrNameLst>
                                          <p:attrName>ppt_y</p:attrName>
                                        </p:attrNameLst>
                                      </p:cBhvr>
                                      <p:tavLst>
                                        <p:tav tm="0">
                                          <p:val>
                                            <p:strVal val="0-#ppt_h/2"/>
                                          </p:val>
                                        </p:tav>
                                        <p:tav tm="100000">
                                          <p:val>
                                            <p:strVal val="#ppt_y"/>
                                          </p:val>
                                        </p:tav>
                                      </p:tavLst>
                                    </p:anim>
                                  </p:childTnLst>
                                </p:cTn>
                              </p:par>
                              <p:par>
                                <p:cTn id="50" presetID="8" presetClass="emph" presetSubtype="0" fill="hold" nodeType="withEffect">
                                  <p:stCondLst>
                                    <p:cond delay="0"/>
                                  </p:stCondLst>
                                  <p:childTnLst>
                                    <p:animRot by="21600000">
                                      <p:cBhvr>
                                        <p:cTn id="51" dur="2000" fill="hold"/>
                                        <p:tgtEl>
                                          <p:spTgt spid="53"/>
                                        </p:tgtEl>
                                        <p:attrNameLst>
                                          <p:attrName>r</p:attrName>
                                        </p:attrNameLst>
                                      </p:cBhvr>
                                    </p:animRot>
                                  </p:childTnLst>
                                </p:cTn>
                              </p:par>
                              <p:par>
                                <p:cTn id="52" presetID="8" presetClass="emph" presetSubtype="0" fill="hold" nodeType="withEffect">
                                  <p:stCondLst>
                                    <p:cond delay="0"/>
                                  </p:stCondLst>
                                  <p:childTnLst>
                                    <p:animRot by="21600000">
                                      <p:cBhvr>
                                        <p:cTn id="53" dur="2000" fill="hold"/>
                                        <p:tgtEl>
                                          <p:spTgt spid="41"/>
                                        </p:tgtEl>
                                        <p:attrNameLst>
                                          <p:attrName>r</p:attrName>
                                        </p:attrNameLst>
                                      </p:cBhvr>
                                    </p:animRot>
                                  </p:childTnLst>
                                </p:cTn>
                              </p:par>
                              <p:par>
                                <p:cTn id="54" presetID="8" presetClass="emph" presetSubtype="0" fill="hold" nodeType="withEffect">
                                  <p:stCondLst>
                                    <p:cond delay="0"/>
                                  </p:stCondLst>
                                  <p:childTnLst>
                                    <p:animRot by="21600000">
                                      <p:cBhvr>
                                        <p:cTn id="55" dur="2000" fill="hold"/>
                                        <p:tgtEl>
                                          <p:spTgt spid="65"/>
                                        </p:tgtEl>
                                        <p:attrNameLst>
                                          <p:attrName>r</p:attrName>
                                        </p:attrNameLst>
                                      </p:cBhvr>
                                    </p:animRot>
                                  </p:childTnLst>
                                </p:cTn>
                              </p:par>
                              <p:par>
                                <p:cTn id="56" presetID="8" presetClass="emph" presetSubtype="0" fill="hold" nodeType="withEffect">
                                  <p:stCondLst>
                                    <p:cond delay="0"/>
                                  </p:stCondLst>
                                  <p:childTnLst>
                                    <p:animRot by="21600000">
                                      <p:cBhvr>
                                        <p:cTn id="57" dur="2000" fill="hold"/>
                                        <p:tgtEl>
                                          <p:spTgt spid="62"/>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47"/>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6"/>
                                        </p:tgtEl>
                                        <p:attrNameLst>
                                          <p:attrName>r</p:attrName>
                                        </p:attrNameLst>
                                      </p:cBhvr>
                                    </p:animRot>
                                  </p:childTnLst>
                                </p:cTn>
                              </p:par>
                              <p:par>
                                <p:cTn id="62" presetID="22" presetClass="entr" presetSubtype="2" fill="hold" nodeType="withEffect">
                                  <p:stCondLst>
                                    <p:cond delay="1000"/>
                                  </p:stCondLst>
                                  <p:childTnLst>
                                    <p:set>
                                      <p:cBhvr>
                                        <p:cTn id="63" dur="1" fill="hold">
                                          <p:stCondLst>
                                            <p:cond delay="0"/>
                                          </p:stCondLst>
                                        </p:cTn>
                                        <p:tgtEl>
                                          <p:spTgt spid="20"/>
                                        </p:tgtEl>
                                        <p:attrNameLst>
                                          <p:attrName>style.visibility</p:attrName>
                                        </p:attrNameLst>
                                      </p:cBhvr>
                                      <p:to>
                                        <p:strVal val="visible"/>
                                      </p:to>
                                    </p:set>
                                    <p:animEffect>
                                      <p:cBhvr>
                                        <p:cTn id="64" dur="500"/>
                                        <p:tgtEl>
                                          <p:spTgt spid="20"/>
                                        </p:tgtEl>
                                      </p:cBhvr>
                                    </p:animEffect>
                                  </p:childTnLst>
                                </p:cTn>
                              </p:par>
                              <p:par>
                                <p:cTn id="65" presetID="22" presetClass="entr" presetSubtype="2" fill="hold" grpId="0" nodeType="withEffect">
                                  <p:stCondLst>
                                    <p:cond delay="1500"/>
                                  </p:stCondLst>
                                  <p:childTnLst>
                                    <p:set>
                                      <p:cBhvr>
                                        <p:cTn id="66" dur="1" fill="hold">
                                          <p:stCondLst>
                                            <p:cond delay="0"/>
                                          </p:stCondLst>
                                        </p:cTn>
                                        <p:tgtEl>
                                          <p:spTgt spid="32"/>
                                        </p:tgtEl>
                                        <p:attrNameLst>
                                          <p:attrName>style.visibility</p:attrName>
                                        </p:attrNameLst>
                                      </p:cBhvr>
                                      <p:to>
                                        <p:strVal val="visible"/>
                                      </p:to>
                                    </p:set>
                                    <p:animEffect>
                                      <p:cBhvr>
                                        <p:cTn id="67" dur="500"/>
                                        <p:tgtEl>
                                          <p:spTgt spid="32"/>
                                        </p:tgtEl>
                                      </p:cBhvr>
                                    </p:animEffect>
                                  </p:childTnLst>
                                </p:cTn>
                              </p:par>
                              <p:par>
                                <p:cTn id="68" presetID="22" presetClass="entr" presetSubtype="2" fill="hold" nodeType="withEffect">
                                  <p:stCondLst>
                                    <p:cond delay="2000"/>
                                  </p:stCondLst>
                                  <p:childTnLst>
                                    <p:set>
                                      <p:cBhvr>
                                        <p:cTn id="69" dur="1" fill="hold">
                                          <p:stCondLst>
                                            <p:cond delay="0"/>
                                          </p:stCondLst>
                                        </p:cTn>
                                        <p:tgtEl>
                                          <p:spTgt spid="28"/>
                                        </p:tgtEl>
                                        <p:attrNameLst>
                                          <p:attrName>style.visibility</p:attrName>
                                        </p:attrNameLst>
                                      </p:cBhvr>
                                      <p:to>
                                        <p:strVal val="visible"/>
                                      </p:to>
                                    </p:set>
                                    <p:animEffect>
                                      <p:cBhvr>
                                        <p:cTn id="70" dur="500"/>
                                        <p:tgtEl>
                                          <p:spTgt spid="28"/>
                                        </p:tgtEl>
                                      </p:cBhvr>
                                    </p:animEffect>
                                  </p:childTnLst>
                                </p:cTn>
                              </p:par>
                              <p:par>
                                <p:cTn id="71" presetID="22" presetClass="entr" presetSubtype="2" fill="hold" grpId="0" nodeType="withEffect">
                                  <p:stCondLst>
                                    <p:cond delay="2500"/>
                                  </p:stCondLst>
                                  <p:childTnLst>
                                    <p:set>
                                      <p:cBhvr>
                                        <p:cTn id="72" dur="1" fill="hold">
                                          <p:stCondLst>
                                            <p:cond delay="0"/>
                                          </p:stCondLst>
                                        </p:cTn>
                                        <p:tgtEl>
                                          <p:spTgt spid="33"/>
                                        </p:tgtEl>
                                        <p:attrNameLst>
                                          <p:attrName>style.visibility</p:attrName>
                                        </p:attrNameLst>
                                      </p:cBhvr>
                                      <p:to>
                                        <p:strVal val="visible"/>
                                      </p:to>
                                    </p:set>
                                    <p:animEffect>
                                      <p:cBhvr>
                                        <p:cTn id="73" dur="500"/>
                                        <p:tgtEl>
                                          <p:spTgt spid="33"/>
                                        </p:tgtEl>
                                      </p:cBhvr>
                                    </p:animEffect>
                                  </p:childTnLst>
                                </p:cTn>
                              </p:par>
                            </p:childTnLst>
                          </p:cTn>
                        </p:par>
                        <p:par>
                          <p:cTn id="74" fill="hold">
                            <p:stCondLst>
                              <p:cond delay="5600"/>
                            </p:stCondLst>
                            <p:childTnLst>
                              <p:par>
                                <p:cTn id="75" presetID="22" presetClass="entr" presetSubtype="2"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p:cBhvr>
                                        <p:cTn id="77" dur="500"/>
                                        <p:tgtEl>
                                          <p:spTgt spid="24"/>
                                        </p:tgtEl>
                                      </p:cBhvr>
                                    </p:animEffect>
                                  </p:childTnLst>
                                </p:cTn>
                              </p:par>
                              <p:par>
                                <p:cTn id="78" presetID="22" presetClass="entr" presetSubtype="2" fill="hold" grpId="0" nodeType="withEffect">
                                  <p:stCondLst>
                                    <p:cond delay="500"/>
                                  </p:stCondLst>
                                  <p:childTnLst>
                                    <p:set>
                                      <p:cBhvr>
                                        <p:cTn id="79" dur="1" fill="hold">
                                          <p:stCondLst>
                                            <p:cond delay="0"/>
                                          </p:stCondLst>
                                        </p:cTn>
                                        <p:tgtEl>
                                          <p:spTgt spid="34"/>
                                        </p:tgtEl>
                                        <p:attrNameLst>
                                          <p:attrName>style.visibility</p:attrName>
                                        </p:attrNameLst>
                                      </p:cBhvr>
                                      <p:to>
                                        <p:strVal val="visible"/>
                                      </p:to>
                                    </p:set>
                                    <p:animEffect>
                                      <p:cBhvr>
                                        <p:cTn id="80" dur="500"/>
                                        <p:tgtEl>
                                          <p:spTgt spid="34"/>
                                        </p:tgtEl>
                                      </p:cBhvr>
                                    </p:animEffect>
                                  </p:childTnLst>
                                </p:cTn>
                              </p:par>
                            </p:childTnLst>
                          </p:cTn>
                        </p:par>
                        <p:par>
                          <p:cTn id="81" fill="hold">
                            <p:stCondLst>
                              <p:cond delay="6600"/>
                            </p:stCondLst>
                            <p:childTnLst>
                              <p:par>
                                <p:cTn id="82" presetID="22" presetClass="entr" presetSubtype="8" fill="hold"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p:cBhvr>
                                        <p:cTn id="84" dur="500"/>
                                        <p:tgtEl>
                                          <p:spTgt spid="9"/>
                                        </p:tgtEl>
                                      </p:cBhvr>
                                    </p:animEffect>
                                  </p:childTnLst>
                                </p:cTn>
                              </p:par>
                              <p:par>
                                <p:cTn id="85" presetID="22" presetClass="entr" presetSubtype="8" fill="hold" grpId="0" nodeType="withEffect">
                                  <p:stCondLst>
                                    <p:cond delay="500"/>
                                  </p:stCondLst>
                                  <p:childTnLst>
                                    <p:set>
                                      <p:cBhvr>
                                        <p:cTn id="86" dur="1" fill="hold">
                                          <p:stCondLst>
                                            <p:cond delay="0"/>
                                          </p:stCondLst>
                                        </p:cTn>
                                        <p:tgtEl>
                                          <p:spTgt spid="35"/>
                                        </p:tgtEl>
                                        <p:attrNameLst>
                                          <p:attrName>style.visibility</p:attrName>
                                        </p:attrNameLst>
                                      </p:cBhvr>
                                      <p:to>
                                        <p:strVal val="visible"/>
                                      </p:to>
                                    </p:set>
                                    <p:animEffect>
                                      <p:cBhvr>
                                        <p:cTn id="87" dur="500"/>
                                        <p:tgtEl>
                                          <p:spTgt spid="35"/>
                                        </p:tgtEl>
                                      </p:cBhvr>
                                    </p:animEffect>
                                  </p:childTnLst>
                                </p:cTn>
                              </p:par>
                              <p:par>
                                <p:cTn id="88" presetID="22" presetClass="entr" presetSubtype="8" fill="hold" grpId="0" nodeType="withEffect">
                                  <p:stCondLst>
                                    <p:cond delay="500"/>
                                  </p:stCondLst>
                                  <p:childTnLst>
                                    <p:set>
                                      <p:cBhvr>
                                        <p:cTn id="89" dur="1" fill="hold">
                                          <p:stCondLst>
                                            <p:cond delay="0"/>
                                          </p:stCondLst>
                                        </p:cTn>
                                        <p:tgtEl>
                                          <p:spTgt spid="36"/>
                                        </p:tgtEl>
                                        <p:attrNameLst>
                                          <p:attrName>style.visibility</p:attrName>
                                        </p:attrNameLst>
                                      </p:cBhvr>
                                      <p:to>
                                        <p:strVal val="visible"/>
                                      </p:to>
                                    </p:set>
                                    <p:animEffect>
                                      <p:cBhvr>
                                        <p:cTn id="90" dur="500"/>
                                        <p:tgtEl>
                                          <p:spTgt spid="36"/>
                                        </p:tgtEl>
                                      </p:cBhvr>
                                    </p:animEffect>
                                  </p:childTnLst>
                                </p:cTn>
                              </p:par>
                            </p:childTnLst>
                          </p:cTn>
                        </p:par>
                        <p:par>
                          <p:cTn id="91" fill="hold">
                            <p:stCondLst>
                              <p:cond delay="7600"/>
                            </p:stCondLst>
                            <p:childTnLst>
                              <p:par>
                                <p:cTn id="92" presetID="22" presetClass="entr" presetSubtype="8" fill="hold"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p:cBhvr>
                                        <p:cTn id="94" dur="500"/>
                                        <p:tgtEl>
                                          <p:spTgt spid="16"/>
                                        </p:tgtEl>
                                      </p:cBhvr>
                                    </p:animEffect>
                                  </p:childTnLst>
                                </p:cTn>
                              </p:par>
                              <p:par>
                                <p:cTn id="95" presetID="22" presetClass="entr" presetSubtype="8" fill="hold" grpId="0" nodeType="withEffect">
                                  <p:stCondLst>
                                    <p:cond delay="500"/>
                                  </p:stCondLst>
                                  <p:childTnLst>
                                    <p:set>
                                      <p:cBhvr>
                                        <p:cTn id="96" dur="1" fill="hold">
                                          <p:stCondLst>
                                            <p:cond delay="0"/>
                                          </p:stCondLst>
                                        </p:cTn>
                                        <p:tgtEl>
                                          <p:spTgt spid="37"/>
                                        </p:tgtEl>
                                        <p:attrNameLst>
                                          <p:attrName>style.visibility</p:attrName>
                                        </p:attrNameLst>
                                      </p:cBhvr>
                                      <p:to>
                                        <p:strVal val="visible"/>
                                      </p:to>
                                    </p:set>
                                    <p:animEffect>
                                      <p:cBhvr>
                                        <p:cTn id="97" dur="500"/>
                                        <p:tgtEl>
                                          <p:spTgt spid="37"/>
                                        </p:tgtEl>
                                      </p:cBhvr>
                                    </p:animEffect>
                                  </p:childTnLst>
                                </p:cTn>
                              </p:par>
                              <p:par>
                                <p:cTn id="98" presetID="22" presetClass="entr" presetSubtype="8" fill="hold" grpId="0" nodeType="withEffect">
                                  <p:stCondLst>
                                    <p:cond delay="500"/>
                                  </p:stCondLst>
                                  <p:childTnLst>
                                    <p:set>
                                      <p:cBhvr>
                                        <p:cTn id="99" dur="1" fill="hold">
                                          <p:stCondLst>
                                            <p:cond delay="0"/>
                                          </p:stCondLst>
                                        </p:cTn>
                                        <p:tgtEl>
                                          <p:spTgt spid="38"/>
                                        </p:tgtEl>
                                        <p:attrNameLst>
                                          <p:attrName>style.visibility</p:attrName>
                                        </p:attrNameLst>
                                      </p:cBhvr>
                                      <p:to>
                                        <p:strVal val="visible"/>
                                      </p:to>
                                    </p:set>
                                    <p:animEffect>
                                      <p:cBhvr>
                                        <p:cTn id="100" dur="500"/>
                                        <p:tgtEl>
                                          <p:spTgt spid="38"/>
                                        </p:tgtEl>
                                      </p:cBhvr>
                                    </p:animEffect>
                                  </p:childTnLst>
                                </p:cTn>
                              </p:par>
                            </p:childTnLst>
                          </p:cTn>
                        </p:par>
                        <p:par>
                          <p:cTn id="101" fill="hold">
                            <p:stCondLst>
                              <p:cond delay="8600"/>
                            </p:stCondLst>
                            <p:childTnLst>
                              <p:par>
                                <p:cTn id="102" presetID="22" presetClass="entr" presetSubtype="8" fill="hold" nodeType="afterEffect">
                                  <p:stCondLst>
                                    <p:cond delay="0"/>
                                  </p:stCondLst>
                                  <p:childTnLst>
                                    <p:set>
                                      <p:cBhvr>
                                        <p:cTn id="103" dur="1" fill="hold">
                                          <p:stCondLst>
                                            <p:cond delay="0"/>
                                          </p:stCondLst>
                                        </p:cTn>
                                        <p:tgtEl>
                                          <p:spTgt spid="12"/>
                                        </p:tgtEl>
                                        <p:attrNameLst>
                                          <p:attrName>style.visibility</p:attrName>
                                        </p:attrNameLst>
                                      </p:cBhvr>
                                      <p:to>
                                        <p:strVal val="visible"/>
                                      </p:to>
                                    </p:set>
                                    <p:animEffect>
                                      <p:cBhvr>
                                        <p:cTn id="104" dur="500"/>
                                        <p:tgtEl>
                                          <p:spTgt spid="12"/>
                                        </p:tgtEl>
                                      </p:cBhvr>
                                    </p:animEffect>
                                  </p:childTnLst>
                                </p:cTn>
                              </p:par>
                              <p:par>
                                <p:cTn id="105" presetID="22" presetClass="entr" presetSubtype="8" fill="hold" grpId="0" nodeType="withEffect">
                                  <p:stCondLst>
                                    <p:cond delay="500"/>
                                  </p:stCondLst>
                                  <p:childTnLst>
                                    <p:set>
                                      <p:cBhvr>
                                        <p:cTn id="106" dur="1" fill="hold">
                                          <p:stCondLst>
                                            <p:cond delay="0"/>
                                          </p:stCondLst>
                                        </p:cTn>
                                        <p:tgtEl>
                                          <p:spTgt spid="39"/>
                                        </p:tgtEl>
                                        <p:attrNameLst>
                                          <p:attrName>style.visibility</p:attrName>
                                        </p:attrNameLst>
                                      </p:cBhvr>
                                      <p:to>
                                        <p:strVal val="visible"/>
                                      </p:to>
                                    </p:set>
                                    <p:animEffect>
                                      <p:cBhvr>
                                        <p:cTn id="107" dur="500"/>
                                        <p:tgtEl>
                                          <p:spTgt spid="39"/>
                                        </p:tgtEl>
                                      </p:cBhvr>
                                    </p:animEffect>
                                  </p:childTnLst>
                                </p:cTn>
                              </p:par>
                              <p:par>
                                <p:cTn id="108" presetID="22" presetClass="entr" presetSubtype="8" fill="hold" grpId="0" nodeType="withEffect">
                                  <p:stCondLst>
                                    <p:cond delay="500"/>
                                  </p:stCondLst>
                                  <p:childTnLst>
                                    <p:set>
                                      <p:cBhvr>
                                        <p:cTn id="109" dur="1" fill="hold">
                                          <p:stCondLst>
                                            <p:cond delay="0"/>
                                          </p:stCondLst>
                                        </p:cTn>
                                        <p:tgtEl>
                                          <p:spTgt spid="40"/>
                                        </p:tgtEl>
                                        <p:attrNameLst>
                                          <p:attrName>style.visibility</p:attrName>
                                        </p:attrNameLst>
                                      </p:cBhvr>
                                      <p:to>
                                        <p:strVal val="visible"/>
                                      </p:to>
                                    </p:set>
                                    <p:animEffect>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32" grpId="0" bldLvl="0" autoUpdateAnimBg="0"/>
      <p:bldP spid="33" grpId="0" bldLvl="0" autoUpdateAnimBg="0"/>
      <p:bldP spid="34" grpId="0" bldLvl="0" autoUpdateAnimBg="0"/>
      <p:bldP spid="35" grpId="0" bldLvl="0" autoUpdateAnimBg="0"/>
      <p:bldP spid="36" grpId="0" bldLvl="0" autoUpdateAnimBg="0"/>
      <p:bldP spid="37" grpId="0" bldLvl="0" autoUpdateAnimBg="0"/>
      <p:bldP spid="38" grpId="0" bldLvl="0" autoUpdateAnimBg="0"/>
      <p:bldP spid="39" grpId="0" bldLvl="0" autoUpdateAnimBg="0"/>
      <p:bldP spid="40" grpId="0" bldLvl="0" autoUpdateAnimBg="0"/>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50" name="图片 4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41474" y="2184739"/>
            <a:ext cx="2817972" cy="1738688"/>
          </a:xfrm>
          <a:prstGeom prst="rect">
            <a:avLst/>
          </a:prstGeom>
        </p:spPr>
      </p:pic>
      <p:sp>
        <p:nvSpPr>
          <p:cNvPr id="51" name="矩形 50"/>
          <p:cNvSpPr/>
          <p:nvPr/>
        </p:nvSpPr>
        <p:spPr>
          <a:xfrm>
            <a:off x="9408445"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4752240" y="2184739"/>
            <a:ext cx="1903750" cy="829494"/>
            <a:chOff x="4077325" y="2184739"/>
            <a:chExt cx="1903750" cy="829494"/>
          </a:xfrm>
        </p:grpSpPr>
        <p:sp>
          <p:nvSpPr>
            <p:cNvPr id="53" name="矩形 52"/>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4077325" y="2307098"/>
              <a:ext cx="1903750"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第四部分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55" name="文本框 54"/>
          <p:cNvSpPr txBox="1"/>
          <p:nvPr/>
        </p:nvSpPr>
        <p:spPr>
          <a:xfrm>
            <a:off x="6800631" y="2303366"/>
            <a:ext cx="3053008" cy="523220"/>
          </a:xfrm>
          <a:prstGeom prst="rect">
            <a:avLst/>
          </a:prstGeom>
          <a:noFill/>
        </p:spPr>
        <p:txBody>
          <a:bodyPr wrap="square" rtlCol="0">
            <a:spAutoFit/>
          </a:bodyPr>
          <a:lstStyle/>
          <a:p>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当前形式分析</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a:off x="6762022"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4752240" y="3187722"/>
            <a:ext cx="2218544" cy="369332"/>
            <a:chOff x="4077325" y="3187722"/>
            <a:chExt cx="2218544" cy="369332"/>
          </a:xfrm>
        </p:grpSpPr>
        <p:sp>
          <p:nvSpPr>
            <p:cNvPr id="58" name="椭圆 57"/>
            <p:cNvSpPr/>
            <p:nvPr/>
          </p:nvSpPr>
          <p:spPr>
            <a:xfrm>
              <a:off x="4077325" y="326785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9" name="文本框 58"/>
            <p:cNvSpPr txBox="1"/>
            <p:nvPr/>
          </p:nvSpPr>
          <p:spPr>
            <a:xfrm>
              <a:off x="4322161" y="3187722"/>
              <a:ext cx="1973708"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行业发展预测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4752240" y="3587832"/>
            <a:ext cx="2728209" cy="369332"/>
            <a:chOff x="4077325" y="3587832"/>
            <a:chExt cx="2728209" cy="369332"/>
          </a:xfrm>
        </p:grpSpPr>
        <p:sp>
          <p:nvSpPr>
            <p:cNvPr id="61" name="椭圆 60"/>
            <p:cNvSpPr/>
            <p:nvPr/>
          </p:nvSpPr>
          <p:spPr>
            <a:xfrm>
              <a:off x="4077325"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2" name="文本框 61"/>
            <p:cNvSpPr txBox="1"/>
            <p:nvPr/>
          </p:nvSpPr>
          <p:spPr>
            <a:xfrm>
              <a:off x="4322161" y="3587832"/>
              <a:ext cx="2483373"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对手动向预测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7235613" y="3150247"/>
            <a:ext cx="2814796" cy="369332"/>
            <a:chOff x="6560698" y="3150247"/>
            <a:chExt cx="2814796" cy="369332"/>
          </a:xfrm>
        </p:grpSpPr>
        <p:sp>
          <p:nvSpPr>
            <p:cNvPr id="64" name="椭圆 63"/>
            <p:cNvSpPr/>
            <p:nvPr/>
          </p:nvSpPr>
          <p:spPr>
            <a:xfrm>
              <a:off x="6560698" y="3230381"/>
              <a:ext cx="239842" cy="239842"/>
            </a:xfrm>
            <a:prstGeom prst="ellips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5" name="文本框 64"/>
            <p:cNvSpPr txBox="1"/>
            <p:nvPr/>
          </p:nvSpPr>
          <p:spPr>
            <a:xfrm>
              <a:off x="6805534" y="3150247"/>
              <a:ext cx="2569960"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内部环境分析</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7235613" y="3587832"/>
            <a:ext cx="2618026" cy="369332"/>
            <a:chOff x="6560698" y="3587832"/>
            <a:chExt cx="2618026" cy="369332"/>
          </a:xfrm>
        </p:grpSpPr>
        <p:sp>
          <p:nvSpPr>
            <p:cNvPr id="67" name="椭圆 66"/>
            <p:cNvSpPr/>
            <p:nvPr/>
          </p:nvSpPr>
          <p:spPr>
            <a:xfrm>
              <a:off x="6560698" y="3667966"/>
              <a:ext cx="239842" cy="239842"/>
            </a:xfrm>
            <a:prstGeom prst="ellips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8" name="文本框 67"/>
            <p:cNvSpPr txBox="1"/>
            <p:nvPr/>
          </p:nvSpPr>
          <p:spPr>
            <a:xfrm>
              <a:off x="6805534" y="3587832"/>
              <a:ext cx="2373190" cy="369332"/>
            </a:xfrm>
            <a:prstGeom prst="rect">
              <a:avLst/>
            </a:prstGeom>
            <a:noFill/>
          </p:spPr>
          <p:txBody>
            <a:bodyPr wrap="square" rtlCol="0">
              <a:spAutoFit/>
            </a:bodyPr>
            <a:lstStyle/>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SWOT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分析</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3685636440"/>
      </p:ext>
    </p:extLst>
  </p:cSld>
  <p:clrMapOvr>
    <a:masterClrMapping/>
  </p:clrMapOvr>
  <mc:AlternateContent xmlns:mc="http://schemas.openxmlformats.org/markup-compatibility/2006">
    <mc:Choice xmlns:p14="http://schemas.microsoft.com/office/powerpoint/2010/main" xmlns=""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anim calcmode="lin" valueType="num">
                                      <p:cBhvr>
                                        <p:cTn id="21" dur="1000" fill="hold"/>
                                        <p:tgtEl>
                                          <p:spTgt spid="56"/>
                                        </p:tgtEl>
                                        <p:attrNameLst>
                                          <p:attrName>ppt_x</p:attrName>
                                        </p:attrNameLst>
                                      </p:cBhvr>
                                      <p:tavLst>
                                        <p:tav tm="0">
                                          <p:val>
                                            <p:strVal val="#ppt_x"/>
                                          </p:val>
                                        </p:tav>
                                        <p:tav tm="100000">
                                          <p:val>
                                            <p:strVal val="#ppt_x"/>
                                          </p:val>
                                        </p:tav>
                                      </p:tavLst>
                                    </p:anim>
                                    <p:anim calcmode="lin" valueType="num">
                                      <p:cBhvr>
                                        <p:cTn id="22" dur="1000" fill="hold"/>
                                        <p:tgtEl>
                                          <p:spTgt spid="56"/>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9" presetClass="entr" presetSubtype="0" decel="100000"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 calcmode="lin" valueType="num">
                                      <p:cBhvr>
                                        <p:cTn id="33" dur="500" fill="hold"/>
                                        <p:tgtEl>
                                          <p:spTgt spid="57"/>
                                        </p:tgtEl>
                                        <p:attrNameLst>
                                          <p:attrName>style.rotation</p:attrName>
                                        </p:attrNameLst>
                                      </p:cBhvr>
                                      <p:tavLst>
                                        <p:tav tm="0">
                                          <p:val>
                                            <p:fltVal val="360"/>
                                          </p:val>
                                        </p:tav>
                                        <p:tav tm="100000">
                                          <p:val>
                                            <p:fltVal val="0"/>
                                          </p:val>
                                        </p:tav>
                                      </p:tavLst>
                                    </p:anim>
                                    <p:animEffect transition="in" filter="fade">
                                      <p:cBhvr>
                                        <p:cTn id="34" dur="500"/>
                                        <p:tgtEl>
                                          <p:spTgt spid="57"/>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anim calcmode="lin" valueType="num">
                                      <p:cBhvr>
                                        <p:cTn id="39" dur="500" fill="hold"/>
                                        <p:tgtEl>
                                          <p:spTgt spid="60"/>
                                        </p:tgtEl>
                                        <p:attrNameLst>
                                          <p:attrName>style.rotation</p:attrName>
                                        </p:attrNameLst>
                                      </p:cBhvr>
                                      <p:tavLst>
                                        <p:tav tm="0">
                                          <p:val>
                                            <p:fltVal val="360"/>
                                          </p:val>
                                        </p:tav>
                                        <p:tav tm="100000">
                                          <p:val>
                                            <p:fltVal val="0"/>
                                          </p:val>
                                        </p:tav>
                                      </p:tavLst>
                                    </p:anim>
                                    <p:animEffect transition="in" filter="fade">
                                      <p:cBhvr>
                                        <p:cTn id="40" dur="500"/>
                                        <p:tgtEl>
                                          <p:spTgt spid="60"/>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p:cTn id="43" dur="500" fill="hold"/>
                                        <p:tgtEl>
                                          <p:spTgt spid="63"/>
                                        </p:tgtEl>
                                        <p:attrNameLst>
                                          <p:attrName>ppt_w</p:attrName>
                                        </p:attrNameLst>
                                      </p:cBhvr>
                                      <p:tavLst>
                                        <p:tav tm="0">
                                          <p:val>
                                            <p:fltVal val="0"/>
                                          </p:val>
                                        </p:tav>
                                        <p:tav tm="100000">
                                          <p:val>
                                            <p:strVal val="#ppt_w"/>
                                          </p:val>
                                        </p:tav>
                                      </p:tavLst>
                                    </p:anim>
                                    <p:anim calcmode="lin" valueType="num">
                                      <p:cBhvr>
                                        <p:cTn id="44" dur="500" fill="hold"/>
                                        <p:tgtEl>
                                          <p:spTgt spid="63"/>
                                        </p:tgtEl>
                                        <p:attrNameLst>
                                          <p:attrName>ppt_h</p:attrName>
                                        </p:attrNameLst>
                                      </p:cBhvr>
                                      <p:tavLst>
                                        <p:tav tm="0">
                                          <p:val>
                                            <p:fltVal val="0"/>
                                          </p:val>
                                        </p:tav>
                                        <p:tav tm="100000">
                                          <p:val>
                                            <p:strVal val="#ppt_h"/>
                                          </p:val>
                                        </p:tav>
                                      </p:tavLst>
                                    </p:anim>
                                    <p:anim calcmode="lin" valueType="num">
                                      <p:cBhvr>
                                        <p:cTn id="45" dur="500" fill="hold"/>
                                        <p:tgtEl>
                                          <p:spTgt spid="63"/>
                                        </p:tgtEl>
                                        <p:attrNameLst>
                                          <p:attrName>style.rotation</p:attrName>
                                        </p:attrNameLst>
                                      </p:cBhvr>
                                      <p:tavLst>
                                        <p:tav tm="0">
                                          <p:val>
                                            <p:fltVal val="360"/>
                                          </p:val>
                                        </p:tav>
                                        <p:tav tm="100000">
                                          <p:val>
                                            <p:fltVal val="0"/>
                                          </p:val>
                                        </p:tav>
                                      </p:tavLst>
                                    </p:anim>
                                    <p:animEffect transition="in" filter="fade">
                                      <p:cBhvr>
                                        <p:cTn id="46" dur="500"/>
                                        <p:tgtEl>
                                          <p:spTgt spid="63"/>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p:cTn id="49" dur="500" fill="hold"/>
                                        <p:tgtEl>
                                          <p:spTgt spid="66"/>
                                        </p:tgtEl>
                                        <p:attrNameLst>
                                          <p:attrName>ppt_w</p:attrName>
                                        </p:attrNameLst>
                                      </p:cBhvr>
                                      <p:tavLst>
                                        <p:tav tm="0">
                                          <p:val>
                                            <p:fltVal val="0"/>
                                          </p:val>
                                        </p:tav>
                                        <p:tav tm="100000">
                                          <p:val>
                                            <p:strVal val="#ppt_w"/>
                                          </p:val>
                                        </p:tav>
                                      </p:tavLst>
                                    </p:anim>
                                    <p:anim calcmode="lin" valueType="num">
                                      <p:cBhvr>
                                        <p:cTn id="50" dur="500" fill="hold"/>
                                        <p:tgtEl>
                                          <p:spTgt spid="66"/>
                                        </p:tgtEl>
                                        <p:attrNameLst>
                                          <p:attrName>ppt_h</p:attrName>
                                        </p:attrNameLst>
                                      </p:cBhvr>
                                      <p:tavLst>
                                        <p:tav tm="0">
                                          <p:val>
                                            <p:fltVal val="0"/>
                                          </p:val>
                                        </p:tav>
                                        <p:tav tm="100000">
                                          <p:val>
                                            <p:strVal val="#ppt_h"/>
                                          </p:val>
                                        </p:tav>
                                      </p:tavLst>
                                    </p:anim>
                                    <p:anim calcmode="lin" valueType="num">
                                      <p:cBhvr>
                                        <p:cTn id="51" dur="500" fill="hold"/>
                                        <p:tgtEl>
                                          <p:spTgt spid="66"/>
                                        </p:tgtEl>
                                        <p:attrNameLst>
                                          <p:attrName>style.rotation</p:attrName>
                                        </p:attrNameLst>
                                      </p:cBhvr>
                                      <p:tavLst>
                                        <p:tav tm="0">
                                          <p:val>
                                            <p:fltVal val="360"/>
                                          </p:val>
                                        </p:tav>
                                        <p:tav tm="100000">
                                          <p:val>
                                            <p:fltVal val="0"/>
                                          </p:val>
                                        </p:tav>
                                      </p:tavLst>
                                    </p:anim>
                                    <p:animEffect transition="in" filter="fade">
                                      <p:cBhvr>
                                        <p:cTn id="5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031325"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行业发展预测</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7125" b="8482"/>
          <a:stretch/>
        </p:blipFill>
        <p:spPr bwMode="auto">
          <a:xfrm>
            <a:off x="2552281" y="1996505"/>
            <a:ext cx="2177684" cy="10801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图片 19"/>
          <p:cNvPicPr>
            <a:picLocks noChangeAspect="1"/>
          </p:cNvPicPr>
          <p:nvPr/>
        </p:nvPicPr>
        <p:blipFill rotWithShape="1">
          <a:blip r:embed="rId4" cstate="print">
            <a:extLst>
              <a:ext uri="{28A0092B-C50C-407E-A947-70E740481C1C}">
                <a14:useLocalDpi xmlns:a14="http://schemas.microsoft.com/office/drawing/2010/main" xmlns="" val="0"/>
              </a:ext>
            </a:extLst>
          </a:blip>
          <a:srcRect r="10986"/>
          <a:stretch/>
        </p:blipFill>
        <p:spPr>
          <a:xfrm>
            <a:off x="2552281" y="3141498"/>
            <a:ext cx="2193107" cy="1076828"/>
          </a:xfrm>
          <a:prstGeom prst="rect">
            <a:avLst/>
          </a:prstGeom>
        </p:spPr>
      </p:pic>
      <p:pic>
        <p:nvPicPr>
          <p:cNvPr id="21"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3115"/>
          <a:stretch/>
        </p:blipFill>
        <p:spPr bwMode="auto">
          <a:xfrm>
            <a:off x="2552281" y="4283199"/>
            <a:ext cx="2177684" cy="10768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2" name="组合 21"/>
          <p:cNvGrpSpPr/>
          <p:nvPr/>
        </p:nvGrpSpPr>
        <p:grpSpPr>
          <a:xfrm>
            <a:off x="4928544" y="1996505"/>
            <a:ext cx="4752528" cy="1080120"/>
            <a:chOff x="3347864" y="1152444"/>
            <a:chExt cx="4752528" cy="1080120"/>
          </a:xfrm>
        </p:grpSpPr>
        <p:sp>
          <p:nvSpPr>
            <p:cNvPr id="23" name="矩形 22"/>
            <p:cNvSpPr/>
            <p:nvPr/>
          </p:nvSpPr>
          <p:spPr>
            <a:xfrm>
              <a:off x="3347864" y="1152444"/>
              <a:ext cx="4752528" cy="267178"/>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bg1"/>
                  </a:solidFill>
                  <a:latin typeface="微软雅黑" pitchFamily="34" charset="-122"/>
                  <a:ea typeface="微软雅黑" pitchFamily="34" charset="-122"/>
                  <a:cs typeface="Segoe UI" pitchFamily="34" charset="0"/>
                </a:rPr>
                <a:t>单击此处填</a:t>
              </a:r>
              <a:r>
                <a:rPr lang="zh-CN" altLang="en-US" sz="1400" b="1" dirty="0">
                  <a:solidFill>
                    <a:schemeClr val="bg1"/>
                  </a:solidFill>
                  <a:latin typeface="微软雅黑" pitchFamily="34" charset="-122"/>
                  <a:ea typeface="微软雅黑" pitchFamily="34" charset="-122"/>
                  <a:cs typeface="Segoe UI" pitchFamily="34" charset="0"/>
                </a:rPr>
                <a:t>加</a:t>
              </a:r>
              <a:r>
                <a:rPr lang="zh-CN" altLang="en-US" sz="1400" b="1" dirty="0" smtClean="0">
                  <a:solidFill>
                    <a:schemeClr val="bg1"/>
                  </a:solidFill>
                  <a:latin typeface="微软雅黑" pitchFamily="34" charset="-122"/>
                  <a:ea typeface="微软雅黑" pitchFamily="34" charset="-122"/>
                  <a:cs typeface="Segoe UI" pitchFamily="34" charset="0"/>
                </a:rPr>
                <a:t>标题</a:t>
              </a:r>
              <a:endParaRPr lang="en-US" altLang="zh-CN" sz="1400" b="1" dirty="0">
                <a:solidFill>
                  <a:schemeClr val="bg1"/>
                </a:solidFill>
                <a:latin typeface="微软雅黑" pitchFamily="34" charset="-122"/>
                <a:ea typeface="微软雅黑" pitchFamily="34" charset="-122"/>
                <a:cs typeface="Segoe UI" pitchFamily="34" charset="0"/>
              </a:endParaRPr>
            </a:p>
          </p:txBody>
        </p:sp>
        <p:sp>
          <p:nvSpPr>
            <p:cNvPr id="24" name="矩形 23"/>
            <p:cNvSpPr/>
            <p:nvPr/>
          </p:nvSpPr>
          <p:spPr>
            <a:xfrm>
              <a:off x="3347864" y="1419622"/>
              <a:ext cx="4752528" cy="81294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defTabSz="685666">
                <a:lnSpc>
                  <a:spcPct val="70000"/>
                </a:lnSpc>
                <a:spcBef>
                  <a:spcPts val="675"/>
                </a:spcBef>
                <a:buFont typeface="Arial" pitchFamily="34" charset="0"/>
                <a:buChar char="•"/>
              </a:pP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单击此处填</a:t>
              </a:r>
              <a:r>
                <a:rPr lang="zh-CN" altLang="en-US" sz="1200" dirty="0">
                  <a:solidFill>
                    <a:schemeClr val="tx1">
                      <a:lumMod val="75000"/>
                      <a:lumOff val="25000"/>
                    </a:schemeClr>
                  </a:solidFill>
                  <a:latin typeface="微软雅黑" pitchFamily="34" charset="-122"/>
                  <a:ea typeface="微软雅黑" pitchFamily="34" charset="-122"/>
                  <a:cs typeface="Segoe UI" pitchFamily="34" charset="0"/>
                </a:rPr>
                <a:t>加文字内容</a:t>
              </a:r>
              <a:endParaRPr lang="en-US" altLang="zh-CN" sz="1200" dirty="0">
                <a:solidFill>
                  <a:schemeClr val="tx1">
                    <a:lumMod val="75000"/>
                    <a:lumOff val="25000"/>
                  </a:schemeClr>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单击</a:t>
              </a:r>
              <a:r>
                <a:rPr lang="zh-CN" altLang="en-US" sz="1200" dirty="0">
                  <a:solidFill>
                    <a:schemeClr val="tx1">
                      <a:lumMod val="75000"/>
                      <a:lumOff val="25000"/>
                    </a:schemeClr>
                  </a:solidFill>
                  <a:latin typeface="微软雅黑" pitchFamily="34" charset="-122"/>
                  <a:ea typeface="微软雅黑" pitchFamily="34" charset="-122"/>
                  <a:cs typeface="Segoe UI" pitchFamily="34" charset="0"/>
                </a:rPr>
                <a:t>此处</a:t>
              </a: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填</a:t>
              </a:r>
              <a:r>
                <a:rPr lang="zh-CN" altLang="en-US" sz="1200" dirty="0">
                  <a:solidFill>
                    <a:schemeClr val="tx1">
                      <a:lumMod val="75000"/>
                      <a:lumOff val="25000"/>
                    </a:schemeClr>
                  </a:solidFill>
                  <a:latin typeface="微软雅黑" pitchFamily="34" charset="-122"/>
                  <a:ea typeface="微软雅黑" pitchFamily="34" charset="-122"/>
                  <a:cs typeface="Segoe UI" pitchFamily="34" charset="0"/>
                </a:rPr>
                <a:t>加文字内容</a:t>
              </a:r>
              <a:endParaRPr lang="en-US" altLang="zh-CN" sz="1200" dirty="0">
                <a:solidFill>
                  <a:schemeClr val="tx1">
                    <a:lumMod val="75000"/>
                    <a:lumOff val="25000"/>
                  </a:schemeClr>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单击</a:t>
              </a:r>
              <a:r>
                <a:rPr lang="zh-CN" altLang="en-US" sz="1200" dirty="0">
                  <a:solidFill>
                    <a:schemeClr val="tx1">
                      <a:lumMod val="75000"/>
                      <a:lumOff val="25000"/>
                    </a:schemeClr>
                  </a:solidFill>
                  <a:latin typeface="微软雅黑" pitchFamily="34" charset="-122"/>
                  <a:ea typeface="微软雅黑" pitchFamily="34" charset="-122"/>
                  <a:cs typeface="Segoe UI" pitchFamily="34" charset="0"/>
                </a:rPr>
                <a:t>此处</a:t>
              </a: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填</a:t>
              </a:r>
              <a:r>
                <a:rPr lang="zh-CN" altLang="en-US" sz="1200" dirty="0">
                  <a:solidFill>
                    <a:schemeClr val="tx1">
                      <a:lumMod val="75000"/>
                      <a:lumOff val="25000"/>
                    </a:schemeClr>
                  </a:solidFill>
                  <a:latin typeface="微软雅黑" pitchFamily="34" charset="-122"/>
                  <a:ea typeface="微软雅黑" pitchFamily="34" charset="-122"/>
                  <a:cs typeface="Segoe UI" pitchFamily="34" charset="0"/>
                </a:rPr>
                <a:t>加文字</a:t>
              </a:r>
              <a:r>
                <a:rPr lang="zh-CN" altLang="en-US" sz="1200" dirty="0" smtClean="0">
                  <a:solidFill>
                    <a:schemeClr val="tx1">
                      <a:lumMod val="75000"/>
                      <a:lumOff val="25000"/>
                    </a:schemeClr>
                  </a:solidFill>
                  <a:latin typeface="微软雅黑" pitchFamily="34" charset="-122"/>
                  <a:ea typeface="微软雅黑" pitchFamily="34" charset="-122"/>
                  <a:cs typeface="Segoe UI" pitchFamily="34" charset="0"/>
                </a:rPr>
                <a:t>内容</a:t>
              </a:r>
              <a:endParaRPr lang="zh-CN" altLang="en-US" dirty="0">
                <a:solidFill>
                  <a:schemeClr val="tx1">
                    <a:lumMod val="75000"/>
                    <a:lumOff val="25000"/>
                  </a:schemeClr>
                </a:solidFill>
              </a:endParaRPr>
            </a:p>
          </p:txBody>
        </p:sp>
      </p:grpSp>
      <p:grpSp>
        <p:nvGrpSpPr>
          <p:cNvPr id="25" name="组合 24"/>
          <p:cNvGrpSpPr/>
          <p:nvPr/>
        </p:nvGrpSpPr>
        <p:grpSpPr>
          <a:xfrm>
            <a:off x="4928544" y="3139852"/>
            <a:ext cx="4752528" cy="1080120"/>
            <a:chOff x="3347864" y="1152444"/>
            <a:chExt cx="4752528" cy="1080120"/>
          </a:xfrm>
        </p:grpSpPr>
        <p:sp>
          <p:nvSpPr>
            <p:cNvPr id="26" name="矩形 25"/>
            <p:cNvSpPr/>
            <p:nvPr/>
          </p:nvSpPr>
          <p:spPr>
            <a:xfrm>
              <a:off x="3347864" y="1152444"/>
              <a:ext cx="4752528" cy="2671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bg1"/>
                  </a:solidFill>
                  <a:latin typeface="微软雅黑" pitchFamily="34" charset="-122"/>
                  <a:ea typeface="微软雅黑" pitchFamily="34" charset="-122"/>
                  <a:cs typeface="Segoe UI" pitchFamily="34" charset="0"/>
                </a:rPr>
                <a:t>单击此处填</a:t>
              </a:r>
              <a:r>
                <a:rPr lang="zh-CN" altLang="en-US" sz="1400" b="1" dirty="0">
                  <a:solidFill>
                    <a:schemeClr val="bg1"/>
                  </a:solidFill>
                  <a:latin typeface="微软雅黑" pitchFamily="34" charset="-122"/>
                  <a:ea typeface="微软雅黑" pitchFamily="34" charset="-122"/>
                  <a:cs typeface="Segoe UI" pitchFamily="34" charset="0"/>
                </a:rPr>
                <a:t>加</a:t>
              </a:r>
              <a:r>
                <a:rPr lang="zh-CN" altLang="en-US" sz="1400" b="1" dirty="0" smtClean="0">
                  <a:solidFill>
                    <a:schemeClr val="bg1"/>
                  </a:solidFill>
                  <a:latin typeface="微软雅黑" pitchFamily="34" charset="-122"/>
                  <a:ea typeface="微软雅黑" pitchFamily="34" charset="-122"/>
                  <a:cs typeface="Segoe UI" pitchFamily="34" charset="0"/>
                </a:rPr>
                <a:t>标题</a:t>
              </a:r>
              <a:endParaRPr lang="en-US" altLang="zh-CN" sz="1400" b="1" dirty="0">
                <a:solidFill>
                  <a:schemeClr val="bg1"/>
                </a:solidFill>
                <a:latin typeface="微软雅黑" pitchFamily="34" charset="-122"/>
                <a:ea typeface="微软雅黑" pitchFamily="34" charset="-122"/>
                <a:cs typeface="Segoe UI" pitchFamily="34" charset="0"/>
              </a:endParaRPr>
            </a:p>
          </p:txBody>
        </p:sp>
        <p:sp>
          <p:nvSpPr>
            <p:cNvPr id="27" name="矩形 26"/>
            <p:cNvSpPr/>
            <p:nvPr/>
          </p:nvSpPr>
          <p:spPr>
            <a:xfrm>
              <a:off x="3347864" y="1419622"/>
              <a:ext cx="4752528" cy="81294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单击此处填</a:t>
              </a:r>
              <a:r>
                <a:rPr lang="zh-CN" altLang="en-US" sz="1200" dirty="0">
                  <a:solidFill>
                    <a:sysClr val="windowText" lastClr="000000"/>
                  </a:solidFill>
                  <a:latin typeface="微软雅黑" pitchFamily="34" charset="-122"/>
                  <a:ea typeface="微软雅黑" pitchFamily="34" charset="-122"/>
                  <a:cs typeface="Segoe UI" pitchFamily="34" charset="0"/>
                </a:rPr>
                <a:t>加文字内容</a:t>
              </a:r>
              <a:endParaRPr lang="en-US" altLang="zh-CN" sz="1200" dirty="0">
                <a:solidFill>
                  <a:sysClr val="windowText" lastClr="000000"/>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a:t>
              </a:r>
              <a:r>
                <a:rPr lang="zh-CN" altLang="en-US" sz="1200" dirty="0">
                  <a:solidFill>
                    <a:sysClr val="windowText" lastClr="000000"/>
                  </a:solidFill>
                  <a:latin typeface="微软雅黑" pitchFamily="34" charset="-122"/>
                  <a:ea typeface="微软雅黑" pitchFamily="34" charset="-122"/>
                  <a:cs typeface="Segoe UI" pitchFamily="34" charset="0"/>
                </a:rPr>
                <a:t>此处</a:t>
              </a:r>
              <a:r>
                <a:rPr lang="zh-CN" altLang="en-US" sz="1200" dirty="0" smtClean="0">
                  <a:solidFill>
                    <a:sysClr val="windowText" lastClr="000000"/>
                  </a:solidFill>
                  <a:latin typeface="微软雅黑" pitchFamily="34" charset="-122"/>
                  <a:ea typeface="微软雅黑" pitchFamily="34" charset="-122"/>
                  <a:cs typeface="Segoe UI" pitchFamily="34" charset="0"/>
                </a:rPr>
                <a:t>填</a:t>
              </a:r>
              <a:r>
                <a:rPr lang="zh-CN" altLang="en-US" sz="1200" dirty="0">
                  <a:solidFill>
                    <a:sysClr val="windowText" lastClr="000000"/>
                  </a:solidFill>
                  <a:latin typeface="微软雅黑" pitchFamily="34" charset="-122"/>
                  <a:ea typeface="微软雅黑" pitchFamily="34" charset="-122"/>
                  <a:cs typeface="Segoe UI" pitchFamily="34" charset="0"/>
                </a:rPr>
                <a:t>加文字内容</a:t>
              </a:r>
              <a:endParaRPr lang="en-US" altLang="zh-CN" sz="1200" dirty="0">
                <a:solidFill>
                  <a:sysClr val="windowText" lastClr="000000"/>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a:t>
              </a:r>
              <a:r>
                <a:rPr lang="zh-CN" altLang="en-US" sz="1200" dirty="0">
                  <a:solidFill>
                    <a:sysClr val="windowText" lastClr="000000"/>
                  </a:solidFill>
                  <a:latin typeface="微软雅黑" pitchFamily="34" charset="-122"/>
                  <a:ea typeface="微软雅黑" pitchFamily="34" charset="-122"/>
                  <a:cs typeface="Segoe UI" pitchFamily="34" charset="0"/>
                </a:rPr>
                <a:t>此处</a:t>
              </a:r>
              <a:r>
                <a:rPr lang="zh-CN" altLang="en-US" sz="1200" dirty="0" smtClean="0">
                  <a:solidFill>
                    <a:sysClr val="windowText" lastClr="000000"/>
                  </a:solidFill>
                  <a:latin typeface="微软雅黑" pitchFamily="34" charset="-122"/>
                  <a:ea typeface="微软雅黑" pitchFamily="34" charset="-122"/>
                  <a:cs typeface="Segoe UI" pitchFamily="34" charset="0"/>
                </a:rPr>
                <a:t>填</a:t>
              </a:r>
              <a:r>
                <a:rPr lang="zh-CN" altLang="en-US" sz="1200" dirty="0">
                  <a:solidFill>
                    <a:sysClr val="windowText" lastClr="000000"/>
                  </a:solidFill>
                  <a:latin typeface="微软雅黑" pitchFamily="34" charset="-122"/>
                  <a:ea typeface="微软雅黑" pitchFamily="34" charset="-122"/>
                  <a:cs typeface="Segoe UI" pitchFamily="34" charset="0"/>
                </a:rPr>
                <a:t>加文字</a:t>
              </a:r>
              <a:r>
                <a:rPr lang="zh-CN" altLang="en-US" sz="1200" dirty="0" smtClean="0">
                  <a:solidFill>
                    <a:sysClr val="windowText" lastClr="000000"/>
                  </a:solidFill>
                  <a:latin typeface="微软雅黑" pitchFamily="34" charset="-122"/>
                  <a:ea typeface="微软雅黑" pitchFamily="34" charset="-122"/>
                  <a:cs typeface="Segoe UI" pitchFamily="34" charset="0"/>
                </a:rPr>
                <a:t>内容</a:t>
              </a:r>
              <a:endParaRPr lang="zh-CN" altLang="en-US" dirty="0">
                <a:solidFill>
                  <a:sysClr val="windowText" lastClr="000000"/>
                </a:solidFill>
              </a:endParaRPr>
            </a:p>
          </p:txBody>
        </p:sp>
      </p:grpSp>
      <p:grpSp>
        <p:nvGrpSpPr>
          <p:cNvPr id="28" name="组合 27"/>
          <p:cNvGrpSpPr/>
          <p:nvPr/>
        </p:nvGrpSpPr>
        <p:grpSpPr>
          <a:xfrm>
            <a:off x="4928544" y="4283199"/>
            <a:ext cx="4752528" cy="1080120"/>
            <a:chOff x="3347864" y="1152444"/>
            <a:chExt cx="4752528" cy="1080120"/>
          </a:xfrm>
        </p:grpSpPr>
        <p:sp>
          <p:nvSpPr>
            <p:cNvPr id="29" name="矩形 28"/>
            <p:cNvSpPr/>
            <p:nvPr/>
          </p:nvSpPr>
          <p:spPr>
            <a:xfrm>
              <a:off x="3347864" y="1152444"/>
              <a:ext cx="4752528" cy="26717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bg1"/>
                  </a:solidFill>
                  <a:latin typeface="微软雅黑" pitchFamily="34" charset="-122"/>
                  <a:ea typeface="微软雅黑" pitchFamily="34" charset="-122"/>
                  <a:cs typeface="Segoe UI" pitchFamily="34" charset="0"/>
                </a:rPr>
                <a:t>单击此处填</a:t>
              </a:r>
              <a:r>
                <a:rPr lang="zh-CN" altLang="en-US" sz="1400" b="1" dirty="0">
                  <a:solidFill>
                    <a:schemeClr val="bg1"/>
                  </a:solidFill>
                  <a:latin typeface="微软雅黑" pitchFamily="34" charset="-122"/>
                  <a:ea typeface="微软雅黑" pitchFamily="34" charset="-122"/>
                  <a:cs typeface="Segoe UI" pitchFamily="34" charset="0"/>
                </a:rPr>
                <a:t>加</a:t>
              </a:r>
              <a:r>
                <a:rPr lang="zh-CN" altLang="en-US" sz="1400" b="1" dirty="0" smtClean="0">
                  <a:solidFill>
                    <a:schemeClr val="bg1"/>
                  </a:solidFill>
                  <a:latin typeface="微软雅黑" pitchFamily="34" charset="-122"/>
                  <a:ea typeface="微软雅黑" pitchFamily="34" charset="-122"/>
                  <a:cs typeface="Segoe UI" pitchFamily="34" charset="0"/>
                </a:rPr>
                <a:t>标题</a:t>
              </a:r>
              <a:endParaRPr lang="en-US" altLang="zh-CN" sz="1400" b="1" dirty="0">
                <a:solidFill>
                  <a:schemeClr val="bg1"/>
                </a:solidFill>
                <a:latin typeface="微软雅黑" pitchFamily="34" charset="-122"/>
                <a:ea typeface="微软雅黑" pitchFamily="34" charset="-122"/>
                <a:cs typeface="Segoe UI" pitchFamily="34" charset="0"/>
              </a:endParaRPr>
            </a:p>
          </p:txBody>
        </p:sp>
        <p:sp>
          <p:nvSpPr>
            <p:cNvPr id="30" name="矩形 29"/>
            <p:cNvSpPr/>
            <p:nvPr/>
          </p:nvSpPr>
          <p:spPr>
            <a:xfrm>
              <a:off x="3347864" y="1419622"/>
              <a:ext cx="4752528" cy="812942"/>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单击此处填</a:t>
              </a:r>
              <a:r>
                <a:rPr lang="zh-CN" altLang="en-US" sz="1200" dirty="0">
                  <a:solidFill>
                    <a:sysClr val="windowText" lastClr="000000"/>
                  </a:solidFill>
                  <a:latin typeface="微软雅黑" pitchFamily="34" charset="-122"/>
                  <a:ea typeface="微软雅黑" pitchFamily="34" charset="-122"/>
                  <a:cs typeface="Segoe UI" pitchFamily="34" charset="0"/>
                </a:rPr>
                <a:t>加文字内容</a:t>
              </a:r>
              <a:endParaRPr lang="en-US" altLang="zh-CN" sz="1200" dirty="0">
                <a:solidFill>
                  <a:sysClr val="windowText" lastClr="000000"/>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a:t>
              </a:r>
              <a:r>
                <a:rPr lang="zh-CN" altLang="en-US" sz="1200" dirty="0">
                  <a:solidFill>
                    <a:sysClr val="windowText" lastClr="000000"/>
                  </a:solidFill>
                  <a:latin typeface="微软雅黑" pitchFamily="34" charset="-122"/>
                  <a:ea typeface="微软雅黑" pitchFamily="34" charset="-122"/>
                  <a:cs typeface="Segoe UI" pitchFamily="34" charset="0"/>
                </a:rPr>
                <a:t>此处</a:t>
              </a:r>
              <a:r>
                <a:rPr lang="zh-CN" altLang="en-US" sz="1200" dirty="0" smtClean="0">
                  <a:solidFill>
                    <a:sysClr val="windowText" lastClr="000000"/>
                  </a:solidFill>
                  <a:latin typeface="微软雅黑" pitchFamily="34" charset="-122"/>
                  <a:ea typeface="微软雅黑" pitchFamily="34" charset="-122"/>
                  <a:cs typeface="Segoe UI" pitchFamily="34" charset="0"/>
                </a:rPr>
                <a:t>填</a:t>
              </a:r>
              <a:r>
                <a:rPr lang="zh-CN" altLang="en-US" sz="1200" dirty="0">
                  <a:solidFill>
                    <a:sysClr val="windowText" lastClr="000000"/>
                  </a:solidFill>
                  <a:latin typeface="微软雅黑" pitchFamily="34" charset="-122"/>
                  <a:ea typeface="微软雅黑" pitchFamily="34" charset="-122"/>
                  <a:cs typeface="Segoe UI" pitchFamily="34" charset="0"/>
                </a:rPr>
                <a:t>加文字内容</a:t>
              </a:r>
              <a:endParaRPr lang="en-US" altLang="zh-CN" sz="1200" dirty="0">
                <a:solidFill>
                  <a:sysClr val="windowText" lastClr="000000"/>
                </a:solidFill>
                <a:latin typeface="微软雅黑" pitchFamily="34" charset="-122"/>
                <a:ea typeface="微软雅黑" pitchFamily="34" charset="-122"/>
                <a:cs typeface="Segoe UI" pitchFamily="34" charset="0"/>
              </a:endParaRPr>
            </a:p>
            <a:p>
              <a:pPr marL="228600" indent="-228600" defTabSz="685666">
                <a:lnSpc>
                  <a:spcPct val="70000"/>
                </a:lnSpc>
                <a:spcBef>
                  <a:spcPts val="675"/>
                </a:spcBef>
                <a:buFont typeface="Arial" pitchFamily="34" charset="0"/>
                <a:buChar char="•"/>
              </a:pPr>
              <a:r>
                <a:rPr lang="zh-CN" altLang="en-US" sz="1200" dirty="0" smtClean="0">
                  <a:solidFill>
                    <a:sysClr val="windowText" lastClr="000000"/>
                  </a:solidFill>
                  <a:latin typeface="微软雅黑" pitchFamily="34" charset="-122"/>
                  <a:ea typeface="微软雅黑" pitchFamily="34" charset="-122"/>
                  <a:cs typeface="Segoe UI" pitchFamily="34" charset="0"/>
                </a:rPr>
                <a:t>单击</a:t>
              </a:r>
              <a:r>
                <a:rPr lang="zh-CN" altLang="en-US" sz="1200" dirty="0">
                  <a:solidFill>
                    <a:sysClr val="windowText" lastClr="000000"/>
                  </a:solidFill>
                  <a:latin typeface="微软雅黑" pitchFamily="34" charset="-122"/>
                  <a:ea typeface="微软雅黑" pitchFamily="34" charset="-122"/>
                  <a:cs typeface="Segoe UI" pitchFamily="34" charset="0"/>
                </a:rPr>
                <a:t>此处</a:t>
              </a:r>
              <a:r>
                <a:rPr lang="zh-CN" altLang="en-US" sz="1200" dirty="0" smtClean="0">
                  <a:solidFill>
                    <a:sysClr val="windowText" lastClr="000000"/>
                  </a:solidFill>
                  <a:latin typeface="微软雅黑" pitchFamily="34" charset="-122"/>
                  <a:ea typeface="微软雅黑" pitchFamily="34" charset="-122"/>
                  <a:cs typeface="Segoe UI" pitchFamily="34" charset="0"/>
                </a:rPr>
                <a:t>填</a:t>
              </a:r>
              <a:r>
                <a:rPr lang="zh-CN" altLang="en-US" sz="1200" dirty="0">
                  <a:solidFill>
                    <a:sysClr val="windowText" lastClr="000000"/>
                  </a:solidFill>
                  <a:latin typeface="微软雅黑" pitchFamily="34" charset="-122"/>
                  <a:ea typeface="微软雅黑" pitchFamily="34" charset="-122"/>
                  <a:cs typeface="Segoe UI" pitchFamily="34" charset="0"/>
                </a:rPr>
                <a:t>加文字</a:t>
              </a:r>
              <a:r>
                <a:rPr lang="zh-CN" altLang="en-US" sz="1200" dirty="0" smtClean="0">
                  <a:solidFill>
                    <a:sysClr val="windowText" lastClr="000000"/>
                  </a:solidFill>
                  <a:latin typeface="微软雅黑" pitchFamily="34" charset="-122"/>
                  <a:ea typeface="微软雅黑" pitchFamily="34" charset="-122"/>
                  <a:cs typeface="Segoe UI" pitchFamily="34" charset="0"/>
                </a:rPr>
                <a:t>内容</a:t>
              </a:r>
              <a:endParaRPr lang="zh-CN" altLang="en-US" dirty="0">
                <a:solidFill>
                  <a:sysClr val="windowText" lastClr="000000"/>
                </a:solidFill>
              </a:endParaRPr>
            </a:p>
          </p:txBody>
        </p:sp>
      </p:grpSp>
    </p:spTree>
    <p:extLst>
      <p:ext uri="{BB962C8B-B14F-4D97-AF65-F5344CB8AC3E}">
        <p14:creationId xmlns:p14="http://schemas.microsoft.com/office/powerpoint/2010/main" xmlns="" val="633792293"/>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750"/>
                            </p:stCondLst>
                            <p:childTnLst>
                              <p:par>
                                <p:cTn id="20" presetID="2" presetClass="entr" presetSubtype="8"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750" fill="hold"/>
                                        <p:tgtEl>
                                          <p:spTgt spid="19"/>
                                        </p:tgtEl>
                                        <p:attrNameLst>
                                          <p:attrName>ppt_x</p:attrName>
                                        </p:attrNameLst>
                                      </p:cBhvr>
                                      <p:tavLst>
                                        <p:tav tm="0">
                                          <p:val>
                                            <p:strVal val="0-#ppt_w/2"/>
                                          </p:val>
                                        </p:tav>
                                        <p:tav tm="100000">
                                          <p:val>
                                            <p:strVal val="#ppt_x"/>
                                          </p:val>
                                        </p:tav>
                                      </p:tavLst>
                                    </p:anim>
                                    <p:anim calcmode="lin" valueType="num">
                                      <p:cBhvr additive="base">
                                        <p:cTn id="23" dur="750" fill="hold"/>
                                        <p:tgtEl>
                                          <p:spTgt spid="19"/>
                                        </p:tgtEl>
                                        <p:attrNameLst>
                                          <p:attrName>ppt_y</p:attrName>
                                        </p:attrNameLst>
                                      </p:cBhvr>
                                      <p:tavLst>
                                        <p:tav tm="0">
                                          <p:val>
                                            <p:strVal val="#ppt_y"/>
                                          </p:val>
                                        </p:tav>
                                        <p:tav tm="100000">
                                          <p:val>
                                            <p:strVal val="#ppt_y"/>
                                          </p:val>
                                        </p:tav>
                                      </p:tavLst>
                                    </p:anim>
                                  </p:childTnLst>
                                </p:cTn>
                              </p:par>
                              <p:par>
                                <p:cTn id="24" presetID="2" presetClass="entr" presetSubtype="8" decel="100000" fill="hold" nodeType="withEffect">
                                  <p:stCondLst>
                                    <p:cond delay="75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750" fill="hold"/>
                                        <p:tgtEl>
                                          <p:spTgt spid="20"/>
                                        </p:tgtEl>
                                        <p:attrNameLst>
                                          <p:attrName>ppt_x</p:attrName>
                                        </p:attrNameLst>
                                      </p:cBhvr>
                                      <p:tavLst>
                                        <p:tav tm="0">
                                          <p:val>
                                            <p:strVal val="0-#ppt_w/2"/>
                                          </p:val>
                                        </p:tav>
                                        <p:tav tm="100000">
                                          <p:val>
                                            <p:strVal val="#ppt_x"/>
                                          </p:val>
                                        </p:tav>
                                      </p:tavLst>
                                    </p:anim>
                                    <p:anim calcmode="lin" valueType="num">
                                      <p:cBhvr additive="base">
                                        <p:cTn id="27" dur="75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3250"/>
                            </p:stCondLst>
                            <p:childTnLst>
                              <p:par>
                                <p:cTn id="29" presetID="2" presetClass="entr" presetSubtype="8" decel="10000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750" fill="hold"/>
                                        <p:tgtEl>
                                          <p:spTgt spid="21"/>
                                        </p:tgtEl>
                                        <p:attrNameLst>
                                          <p:attrName>ppt_x</p:attrName>
                                        </p:attrNameLst>
                                      </p:cBhvr>
                                      <p:tavLst>
                                        <p:tav tm="0">
                                          <p:val>
                                            <p:strVal val="0-#ppt_w/2"/>
                                          </p:val>
                                        </p:tav>
                                        <p:tav tm="100000">
                                          <p:val>
                                            <p:strVal val="#ppt_x"/>
                                          </p:val>
                                        </p:tav>
                                      </p:tavLst>
                                    </p:anim>
                                    <p:anim calcmode="lin" valueType="num">
                                      <p:cBhvr additive="base">
                                        <p:cTn id="32" dur="75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2" presetClass="entr" presetSubtype="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750" fill="hold"/>
                                        <p:tgtEl>
                                          <p:spTgt spid="22"/>
                                        </p:tgtEl>
                                        <p:attrNameLst>
                                          <p:attrName>ppt_x</p:attrName>
                                        </p:attrNameLst>
                                      </p:cBhvr>
                                      <p:tavLst>
                                        <p:tav tm="0">
                                          <p:val>
                                            <p:strVal val="1+#ppt_w/2"/>
                                          </p:val>
                                        </p:tav>
                                        <p:tav tm="100000">
                                          <p:val>
                                            <p:strVal val="#ppt_x"/>
                                          </p:val>
                                        </p:tav>
                                      </p:tavLst>
                                    </p:anim>
                                    <p:anim calcmode="lin" valueType="num">
                                      <p:cBhvr additive="base">
                                        <p:cTn id="37" dur="750" fill="hold"/>
                                        <p:tgtEl>
                                          <p:spTgt spid="22"/>
                                        </p:tgtEl>
                                        <p:attrNameLst>
                                          <p:attrName>ppt_y</p:attrName>
                                        </p:attrNameLst>
                                      </p:cBhvr>
                                      <p:tavLst>
                                        <p:tav tm="0">
                                          <p:val>
                                            <p:strVal val="#ppt_y"/>
                                          </p:val>
                                        </p:tav>
                                        <p:tav tm="100000">
                                          <p:val>
                                            <p:strVal val="#ppt_y"/>
                                          </p:val>
                                        </p:tav>
                                      </p:tavLst>
                                    </p:anim>
                                  </p:childTnLst>
                                </p:cTn>
                              </p:par>
                            </p:childTnLst>
                          </p:cTn>
                        </p:par>
                        <p:par>
                          <p:cTn id="38" fill="hold">
                            <p:stCondLst>
                              <p:cond delay="4750"/>
                            </p:stCondLst>
                            <p:childTnLst>
                              <p:par>
                                <p:cTn id="39" presetID="2" presetClass="entr" presetSubtype="2"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1+#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 presetClass="entr" presetSubtype="2"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750" fill="hold"/>
                                        <p:tgtEl>
                                          <p:spTgt spid="28"/>
                                        </p:tgtEl>
                                        <p:attrNameLst>
                                          <p:attrName>ppt_x</p:attrName>
                                        </p:attrNameLst>
                                      </p:cBhvr>
                                      <p:tavLst>
                                        <p:tav tm="0">
                                          <p:val>
                                            <p:strVal val="1+#ppt_w/2"/>
                                          </p:val>
                                        </p:tav>
                                        <p:tav tm="100000">
                                          <p:val>
                                            <p:strVal val="#ppt_x"/>
                                          </p:val>
                                        </p:tav>
                                      </p:tavLst>
                                    </p:anim>
                                    <p:anim calcmode="lin" valueType="num">
                                      <p:cBhvr additive="base">
                                        <p:cTn id="47"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33910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对手的动向预测</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31" name="Rectangle 3"/>
          <p:cNvSpPr>
            <a:spLocks noChangeArrowheads="1"/>
          </p:cNvSpPr>
          <p:nvPr/>
        </p:nvSpPr>
        <p:spPr bwMode="auto">
          <a:xfrm>
            <a:off x="3856419" y="1758696"/>
            <a:ext cx="4470400" cy="1284288"/>
          </a:xfrm>
          <a:prstGeom prst="rect">
            <a:avLst/>
          </a:prstGeom>
          <a:solidFill>
            <a:srgbClr val="B6302E"/>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32" name="Rectangle 4"/>
          <p:cNvSpPr>
            <a:spLocks noChangeArrowheads="1"/>
          </p:cNvSpPr>
          <p:nvPr/>
        </p:nvSpPr>
        <p:spPr bwMode="auto">
          <a:xfrm>
            <a:off x="3856419" y="3192209"/>
            <a:ext cx="4470400" cy="1284287"/>
          </a:xfrm>
          <a:prstGeom prst="rect">
            <a:avLst/>
          </a:prstGeom>
          <a:solidFill>
            <a:schemeClr val="tx1">
              <a:lumMod val="75000"/>
              <a:lumOff val="25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33" name="Rectangle 5"/>
          <p:cNvSpPr>
            <a:spLocks noChangeArrowheads="1"/>
          </p:cNvSpPr>
          <p:nvPr/>
        </p:nvSpPr>
        <p:spPr bwMode="auto">
          <a:xfrm>
            <a:off x="3856419" y="4624134"/>
            <a:ext cx="4470400" cy="1284287"/>
          </a:xfrm>
          <a:prstGeom prst="rect">
            <a:avLst/>
          </a:prstGeom>
          <a:solidFill>
            <a:schemeClr val="bg1">
              <a:lumMod val="50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grpSp>
        <p:nvGrpSpPr>
          <p:cNvPr id="34" name="Group 9"/>
          <p:cNvGrpSpPr>
            <a:grpSpLocks/>
          </p:cNvGrpSpPr>
          <p:nvPr/>
        </p:nvGrpSpPr>
        <p:grpSpPr bwMode="auto">
          <a:xfrm>
            <a:off x="7134606" y="3539871"/>
            <a:ext cx="863600" cy="641350"/>
            <a:chOff x="0" y="0"/>
            <a:chExt cx="374651" cy="277813"/>
          </a:xfrm>
        </p:grpSpPr>
        <p:sp>
          <p:nvSpPr>
            <p:cNvPr id="35" name="Freeform 17"/>
            <p:cNvSpPr>
              <a:spLocks noChangeArrowheads="1"/>
            </p:cNvSpPr>
            <p:nvPr/>
          </p:nvSpPr>
          <p:spPr bwMode="auto">
            <a:xfrm>
              <a:off x="141288" y="66675"/>
              <a:ext cx="233363" cy="211138"/>
            </a:xfrm>
            <a:custGeom>
              <a:avLst/>
              <a:gdLst>
                <a:gd name="T0" fmla="*/ 233363 w 89"/>
                <a:gd name="T1" fmla="*/ 86019 h 81"/>
                <a:gd name="T2" fmla="*/ 112748 w 89"/>
                <a:gd name="T3" fmla="*/ 0 h 81"/>
                <a:gd name="T4" fmla="*/ 104882 w 89"/>
                <a:gd name="T5" fmla="*/ 2607 h 81"/>
                <a:gd name="T6" fmla="*/ 112748 w 89"/>
                <a:gd name="T7" fmla="*/ 28673 h 81"/>
                <a:gd name="T8" fmla="*/ 0 w 89"/>
                <a:gd name="T9" fmla="*/ 114692 h 81"/>
                <a:gd name="T10" fmla="*/ 0 w 89"/>
                <a:gd name="T11" fmla="*/ 114692 h 81"/>
                <a:gd name="T12" fmla="*/ 104882 w 89"/>
                <a:gd name="T13" fmla="*/ 169432 h 81"/>
                <a:gd name="T14" fmla="*/ 194032 w 89"/>
                <a:gd name="T15" fmla="*/ 211138 h 81"/>
                <a:gd name="T16" fmla="*/ 167812 w 89"/>
                <a:gd name="T17" fmla="*/ 161612 h 81"/>
                <a:gd name="T18" fmla="*/ 233363 w 89"/>
                <a:gd name="T19" fmla="*/ 86019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36" name="Freeform 18"/>
            <p:cNvSpPr>
              <a:spLocks noChangeArrowheads="1"/>
            </p:cNvSpPr>
            <p:nvPr/>
          </p:nvSpPr>
          <p:spPr bwMode="auto">
            <a:xfrm>
              <a:off x="0" y="0"/>
              <a:ext cx="241300" cy="209550"/>
            </a:xfrm>
            <a:custGeom>
              <a:avLst/>
              <a:gdLst>
                <a:gd name="T0" fmla="*/ 233432 w 92"/>
                <a:gd name="T1" fmla="*/ 55007 h 80"/>
                <a:gd name="T2" fmla="*/ 120650 w 92"/>
                <a:gd name="T3" fmla="*/ 0 h 80"/>
                <a:gd name="T4" fmla="*/ 0 w 92"/>
                <a:gd name="T5" fmla="*/ 83820 h 80"/>
                <a:gd name="T6" fmla="*/ 65571 w 92"/>
                <a:gd name="T7" fmla="*/ 159782 h 80"/>
                <a:gd name="T8" fmla="*/ 36720 w 92"/>
                <a:gd name="T9" fmla="*/ 209550 h 80"/>
                <a:gd name="T10" fmla="*/ 125896 w 92"/>
                <a:gd name="T11" fmla="*/ 170259 h 80"/>
                <a:gd name="T12" fmla="*/ 128518 w 92"/>
                <a:gd name="T13" fmla="*/ 167640 h 80"/>
                <a:gd name="T14" fmla="*/ 241300 w 92"/>
                <a:gd name="T15" fmla="*/ 83820 h 80"/>
                <a:gd name="T16" fmla="*/ 233432 w 92"/>
                <a:gd name="T17" fmla="*/ 5500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nvGrpSpPr>
          <p:cNvPr id="37" name="Group 12"/>
          <p:cNvGrpSpPr>
            <a:grpSpLocks/>
          </p:cNvGrpSpPr>
          <p:nvPr/>
        </p:nvGrpSpPr>
        <p:grpSpPr bwMode="auto">
          <a:xfrm>
            <a:off x="4245356" y="4911471"/>
            <a:ext cx="727075" cy="711200"/>
            <a:chOff x="0" y="0"/>
            <a:chExt cx="249238" cy="244475"/>
          </a:xfrm>
        </p:grpSpPr>
        <p:sp>
          <p:nvSpPr>
            <p:cNvPr id="38" name="Freeform 50"/>
            <p:cNvSpPr>
              <a:spLocks noEditPoints="1" noChangeArrowheads="1"/>
            </p:cNvSpPr>
            <p:nvPr/>
          </p:nvSpPr>
          <p:spPr bwMode="auto">
            <a:xfrm>
              <a:off x="0" y="0"/>
              <a:ext cx="249238" cy="244475"/>
            </a:xfrm>
            <a:custGeom>
              <a:avLst/>
              <a:gdLst>
                <a:gd name="T0" fmla="*/ 215132 w 95"/>
                <a:gd name="T1" fmla="*/ 152468 h 93"/>
                <a:gd name="T2" fmla="*/ 249238 w 95"/>
                <a:gd name="T3" fmla="*/ 136696 h 93"/>
                <a:gd name="T4" fmla="*/ 249238 w 95"/>
                <a:gd name="T5" fmla="*/ 110408 h 93"/>
                <a:gd name="T6" fmla="*/ 215132 w 95"/>
                <a:gd name="T7" fmla="*/ 94635 h 93"/>
                <a:gd name="T8" fmla="*/ 207261 w 95"/>
                <a:gd name="T9" fmla="*/ 81492 h 93"/>
                <a:gd name="T10" fmla="*/ 220379 w 95"/>
                <a:gd name="T11" fmla="*/ 47318 h 93"/>
                <a:gd name="T12" fmla="*/ 202014 w 95"/>
                <a:gd name="T13" fmla="*/ 26288 h 93"/>
                <a:gd name="T14" fmla="*/ 167908 w 95"/>
                <a:gd name="T15" fmla="*/ 42060 h 93"/>
                <a:gd name="T16" fmla="*/ 152166 w 95"/>
                <a:gd name="T17" fmla="*/ 34174 h 93"/>
                <a:gd name="T18" fmla="*/ 136425 w 95"/>
                <a:gd name="T19" fmla="*/ 0 h 93"/>
                <a:gd name="T20" fmla="*/ 110189 w 95"/>
                <a:gd name="T21" fmla="*/ 0 h 93"/>
                <a:gd name="T22" fmla="*/ 94448 w 95"/>
                <a:gd name="T23" fmla="*/ 34174 h 93"/>
                <a:gd name="T24" fmla="*/ 81330 w 95"/>
                <a:gd name="T25" fmla="*/ 42060 h 93"/>
                <a:gd name="T26" fmla="*/ 44600 w 95"/>
                <a:gd name="T27" fmla="*/ 28916 h 93"/>
                <a:gd name="T28" fmla="*/ 26236 w 95"/>
                <a:gd name="T29" fmla="*/ 47318 h 93"/>
                <a:gd name="T30" fmla="*/ 39353 w 95"/>
                <a:gd name="T31" fmla="*/ 81492 h 93"/>
                <a:gd name="T32" fmla="*/ 34106 w 95"/>
                <a:gd name="T33" fmla="*/ 94635 h 93"/>
                <a:gd name="T34" fmla="*/ 0 w 95"/>
                <a:gd name="T35" fmla="*/ 110408 h 93"/>
                <a:gd name="T36" fmla="*/ 0 w 95"/>
                <a:gd name="T37" fmla="*/ 136696 h 93"/>
                <a:gd name="T38" fmla="*/ 34106 w 95"/>
                <a:gd name="T39" fmla="*/ 152468 h 93"/>
                <a:gd name="T40" fmla="*/ 39353 w 95"/>
                <a:gd name="T41" fmla="*/ 165612 h 93"/>
                <a:gd name="T42" fmla="*/ 26236 w 95"/>
                <a:gd name="T43" fmla="*/ 199786 h 93"/>
                <a:gd name="T44" fmla="*/ 47224 w 95"/>
                <a:gd name="T45" fmla="*/ 220816 h 93"/>
                <a:gd name="T46" fmla="*/ 81330 w 95"/>
                <a:gd name="T47" fmla="*/ 205044 h 93"/>
                <a:gd name="T48" fmla="*/ 97072 w 95"/>
                <a:gd name="T49" fmla="*/ 212930 h 93"/>
                <a:gd name="T50" fmla="*/ 110189 w 95"/>
                <a:gd name="T51" fmla="*/ 244475 h 93"/>
                <a:gd name="T52" fmla="*/ 139049 w 95"/>
                <a:gd name="T53" fmla="*/ 244475 h 93"/>
                <a:gd name="T54" fmla="*/ 152166 w 95"/>
                <a:gd name="T55" fmla="*/ 212930 h 93"/>
                <a:gd name="T56" fmla="*/ 167908 w 95"/>
                <a:gd name="T57" fmla="*/ 205044 h 93"/>
                <a:gd name="T58" fmla="*/ 202014 w 95"/>
                <a:gd name="T59" fmla="*/ 218187 h 93"/>
                <a:gd name="T60" fmla="*/ 223002 w 95"/>
                <a:gd name="T61" fmla="*/ 199786 h 93"/>
                <a:gd name="T62" fmla="*/ 207261 w 95"/>
                <a:gd name="T63" fmla="*/ 165612 h 93"/>
                <a:gd name="T64" fmla="*/ 215132 w 95"/>
                <a:gd name="T65" fmla="*/ 152468 h 93"/>
                <a:gd name="T66" fmla="*/ 123307 w 95"/>
                <a:gd name="T67" fmla="*/ 162983 h 93"/>
                <a:gd name="T68" fmla="*/ 83954 w 95"/>
                <a:gd name="T69" fmla="*/ 123552 h 93"/>
                <a:gd name="T70" fmla="*/ 123307 w 95"/>
                <a:gd name="T71" fmla="*/ 84120 h 93"/>
                <a:gd name="T72" fmla="*/ 165284 w 95"/>
                <a:gd name="T73" fmla="*/ 123552 h 93"/>
                <a:gd name="T74" fmla="*/ 123307 w 95"/>
                <a:gd name="T75" fmla="*/ 162983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5"/>
                <a:gd name="T115" fmla="*/ 0 h 93"/>
                <a:gd name="T116" fmla="*/ 95 w 95"/>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39" name="Oval 51"/>
            <p:cNvSpPr>
              <a:spLocks noChangeArrowheads="1"/>
            </p:cNvSpPr>
            <p:nvPr/>
          </p:nvSpPr>
          <p:spPr bwMode="auto">
            <a:xfrm>
              <a:off x="100013" y="100012"/>
              <a:ext cx="49213" cy="47625"/>
            </a:xfrm>
            <a:prstGeom prst="ellipse">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lIns="121920" tIns="60960" rIns="121920" bIns="60960"/>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sz="3200">
                <a:solidFill>
                  <a:srgbClr val="000000"/>
                </a:solidFill>
                <a:latin typeface="Calibri" panose="020F0502020204030204" pitchFamily="34" charset="0"/>
                <a:sym typeface="Calibri" panose="020F0502020204030204" pitchFamily="34" charset="0"/>
              </a:endParaRPr>
            </a:p>
          </p:txBody>
        </p:sp>
      </p:grpSp>
      <p:grpSp>
        <p:nvGrpSpPr>
          <p:cNvPr id="40" name="Group 15"/>
          <p:cNvGrpSpPr>
            <a:grpSpLocks/>
          </p:cNvGrpSpPr>
          <p:nvPr/>
        </p:nvGrpSpPr>
        <p:grpSpPr bwMode="auto">
          <a:xfrm>
            <a:off x="4208844" y="2092071"/>
            <a:ext cx="862012" cy="636588"/>
            <a:chOff x="0" y="0"/>
            <a:chExt cx="346075" cy="255588"/>
          </a:xfrm>
        </p:grpSpPr>
        <p:sp>
          <p:nvSpPr>
            <p:cNvPr id="41" name="Freeform 108"/>
            <p:cNvSpPr>
              <a:spLocks noChangeArrowheads="1"/>
            </p:cNvSpPr>
            <p:nvPr/>
          </p:nvSpPr>
          <p:spPr bwMode="auto">
            <a:xfrm>
              <a:off x="122237" y="177800"/>
              <a:ext cx="100013" cy="77788"/>
            </a:xfrm>
            <a:custGeom>
              <a:avLst/>
              <a:gdLst>
                <a:gd name="T0" fmla="*/ 94749 w 38"/>
                <a:gd name="T1" fmla="*/ 28522 h 30"/>
                <a:gd name="T2" fmla="*/ 2632 w 38"/>
                <a:gd name="T3" fmla="*/ 28522 h 30"/>
                <a:gd name="T4" fmla="*/ 2632 w 38"/>
                <a:gd name="T5" fmla="*/ 33708 h 30"/>
                <a:gd name="T6" fmla="*/ 50006 w 38"/>
                <a:gd name="T7" fmla="*/ 77788 h 30"/>
                <a:gd name="T8" fmla="*/ 94749 w 38"/>
                <a:gd name="T9" fmla="*/ 33708 h 30"/>
                <a:gd name="T10" fmla="*/ 94749 w 38"/>
                <a:gd name="T11" fmla="*/ 28522 h 30"/>
                <a:gd name="T12" fmla="*/ 0 60000 65536"/>
                <a:gd name="T13" fmla="*/ 0 60000 65536"/>
                <a:gd name="T14" fmla="*/ 0 60000 65536"/>
                <a:gd name="T15" fmla="*/ 0 60000 65536"/>
                <a:gd name="T16" fmla="*/ 0 60000 65536"/>
                <a:gd name="T17" fmla="*/ 0 60000 65536"/>
                <a:gd name="T18" fmla="*/ 0 w 38"/>
                <a:gd name="T19" fmla="*/ 0 h 30"/>
                <a:gd name="T20" fmla="*/ 38 w 3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42" name="Freeform 109"/>
            <p:cNvSpPr>
              <a:spLocks noChangeArrowheads="1"/>
            </p:cNvSpPr>
            <p:nvPr/>
          </p:nvSpPr>
          <p:spPr bwMode="auto">
            <a:xfrm>
              <a:off x="57150" y="88900"/>
              <a:ext cx="230188" cy="101600"/>
            </a:xfrm>
            <a:custGeom>
              <a:avLst/>
              <a:gdLst>
                <a:gd name="T0" fmla="*/ 227572 w 88"/>
                <a:gd name="T1" fmla="*/ 62523 h 39"/>
                <a:gd name="T2" fmla="*/ 0 w 88"/>
                <a:gd name="T3" fmla="*/ 62523 h 39"/>
                <a:gd name="T4" fmla="*/ 0 w 88"/>
                <a:gd name="T5" fmla="*/ 67733 h 39"/>
                <a:gd name="T6" fmla="*/ 34005 w 88"/>
                <a:gd name="T7" fmla="*/ 98995 h 39"/>
                <a:gd name="T8" fmla="*/ 39237 w 88"/>
                <a:gd name="T9" fmla="*/ 98995 h 39"/>
                <a:gd name="T10" fmla="*/ 190951 w 88"/>
                <a:gd name="T11" fmla="*/ 98995 h 39"/>
                <a:gd name="T12" fmla="*/ 196183 w 88"/>
                <a:gd name="T13" fmla="*/ 98995 h 39"/>
                <a:gd name="T14" fmla="*/ 227572 w 88"/>
                <a:gd name="T15" fmla="*/ 67733 h 39"/>
                <a:gd name="T16" fmla="*/ 227572 w 88"/>
                <a:gd name="T17" fmla="*/ 67733 h 39"/>
                <a:gd name="T18" fmla="*/ 227572 w 88"/>
                <a:gd name="T19" fmla="*/ 62523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39"/>
                <a:gd name="T32" fmla="*/ 88 w 88"/>
                <a:gd name="T33" fmla="*/ 39 h 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43" name="Freeform 110"/>
            <p:cNvSpPr>
              <a:spLocks noChangeArrowheads="1"/>
            </p:cNvSpPr>
            <p:nvPr/>
          </p:nvSpPr>
          <p:spPr bwMode="auto">
            <a:xfrm>
              <a:off x="0" y="0"/>
              <a:ext cx="346075" cy="134938"/>
            </a:xfrm>
            <a:custGeom>
              <a:avLst/>
              <a:gdLst>
                <a:gd name="T0" fmla="*/ 343453 w 132"/>
                <a:gd name="T1" fmla="*/ 93419 h 52"/>
                <a:gd name="T2" fmla="*/ 343453 w 132"/>
                <a:gd name="T3" fmla="*/ 93419 h 52"/>
                <a:gd name="T4" fmla="*/ 2622 w 132"/>
                <a:gd name="T5" fmla="*/ 93419 h 52"/>
                <a:gd name="T6" fmla="*/ 2622 w 132"/>
                <a:gd name="T7" fmla="*/ 98609 h 52"/>
                <a:gd name="T8" fmla="*/ 34083 w 132"/>
                <a:gd name="T9" fmla="*/ 132343 h 52"/>
                <a:gd name="T10" fmla="*/ 41948 w 132"/>
                <a:gd name="T11" fmla="*/ 132343 h 52"/>
                <a:gd name="T12" fmla="*/ 304127 w 132"/>
                <a:gd name="T13" fmla="*/ 132343 h 52"/>
                <a:gd name="T14" fmla="*/ 309370 w 132"/>
                <a:gd name="T15" fmla="*/ 132343 h 52"/>
                <a:gd name="T16" fmla="*/ 343453 w 132"/>
                <a:gd name="T17" fmla="*/ 98609 h 52"/>
                <a:gd name="T18" fmla="*/ 343453 w 132"/>
                <a:gd name="T19" fmla="*/ 98609 h 52"/>
                <a:gd name="T20" fmla="*/ 343453 w 132"/>
                <a:gd name="T21" fmla="*/ 93419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
                <a:gd name="T34" fmla="*/ 0 h 52"/>
                <a:gd name="T35" fmla="*/ 132 w 132"/>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nvGrpSpPr>
          <p:cNvPr id="44" name="组合 6"/>
          <p:cNvGrpSpPr>
            <a:grpSpLocks/>
          </p:cNvGrpSpPr>
          <p:nvPr/>
        </p:nvGrpSpPr>
        <p:grpSpPr bwMode="auto">
          <a:xfrm>
            <a:off x="9341231" y="2546096"/>
            <a:ext cx="1104900" cy="1106488"/>
            <a:chOff x="0" y="0"/>
            <a:chExt cx="1106281" cy="1106281"/>
          </a:xfrm>
        </p:grpSpPr>
        <p:sp>
          <p:nvSpPr>
            <p:cNvPr id="45" name="Oval 20"/>
            <p:cNvSpPr>
              <a:spLocks noChangeArrowheads="1"/>
            </p:cNvSpPr>
            <p:nvPr/>
          </p:nvSpPr>
          <p:spPr bwMode="auto">
            <a:xfrm>
              <a:off x="0" y="0"/>
              <a:ext cx="1106281" cy="1106281"/>
            </a:xfrm>
            <a:prstGeom prst="ellipse">
              <a:avLst/>
            </a:prstGeom>
            <a:solidFill>
              <a:srgbClr val="B6302E"/>
            </a:solidFill>
            <a:ln w="12700">
              <a:no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grpSp>
          <p:nvGrpSpPr>
            <p:cNvPr id="46" name="组合 40"/>
            <p:cNvGrpSpPr>
              <a:grpSpLocks/>
            </p:cNvGrpSpPr>
            <p:nvPr/>
          </p:nvGrpSpPr>
          <p:grpSpPr bwMode="auto">
            <a:xfrm>
              <a:off x="330005" y="238378"/>
              <a:ext cx="446271" cy="582632"/>
              <a:chOff x="0" y="0"/>
              <a:chExt cx="425020" cy="554888"/>
            </a:xfrm>
          </p:grpSpPr>
          <p:sp>
            <p:nvSpPr>
              <p:cNvPr id="47" name="Freeform 37"/>
              <p:cNvSpPr>
                <a:spLocks noEditPoints="1" noChangeArrowheads="1"/>
              </p:cNvSpPr>
              <p:nvPr/>
            </p:nvSpPr>
            <p:spPr bwMode="auto">
              <a:xfrm>
                <a:off x="0" y="0"/>
                <a:ext cx="425020" cy="554888"/>
              </a:xfrm>
              <a:custGeom>
                <a:avLst/>
                <a:gdLst>
                  <a:gd name="T0" fmla="*/ 401624 w 109"/>
                  <a:gd name="T1" fmla="*/ 265721 h 142"/>
                  <a:gd name="T2" fmla="*/ 374330 w 109"/>
                  <a:gd name="T3" fmla="*/ 265721 h 142"/>
                  <a:gd name="T4" fmla="*/ 374330 w 109"/>
                  <a:gd name="T5" fmla="*/ 171937 h 142"/>
                  <a:gd name="T6" fmla="*/ 327538 w 109"/>
                  <a:gd name="T7" fmla="*/ 50800 h 142"/>
                  <a:gd name="T8" fmla="*/ 210560 w 109"/>
                  <a:gd name="T9" fmla="*/ 0 h 142"/>
                  <a:gd name="T10" fmla="*/ 97482 w 109"/>
                  <a:gd name="T11" fmla="*/ 50800 h 142"/>
                  <a:gd name="T12" fmla="*/ 50690 w 109"/>
                  <a:gd name="T13" fmla="*/ 171937 h 142"/>
                  <a:gd name="T14" fmla="*/ 50690 w 109"/>
                  <a:gd name="T15" fmla="*/ 265721 h 142"/>
                  <a:gd name="T16" fmla="*/ 19496 w 109"/>
                  <a:gd name="T17" fmla="*/ 265721 h 142"/>
                  <a:gd name="T18" fmla="*/ 0 w 109"/>
                  <a:gd name="T19" fmla="*/ 285259 h 142"/>
                  <a:gd name="T20" fmla="*/ 0 w 109"/>
                  <a:gd name="T21" fmla="*/ 535350 h 142"/>
                  <a:gd name="T22" fmla="*/ 19496 w 109"/>
                  <a:gd name="T23" fmla="*/ 554888 h 142"/>
                  <a:gd name="T24" fmla="*/ 401624 w 109"/>
                  <a:gd name="T25" fmla="*/ 554888 h 142"/>
                  <a:gd name="T26" fmla="*/ 425020 w 109"/>
                  <a:gd name="T27" fmla="*/ 535350 h 142"/>
                  <a:gd name="T28" fmla="*/ 425020 w 109"/>
                  <a:gd name="T29" fmla="*/ 285259 h 142"/>
                  <a:gd name="T30" fmla="*/ 401624 w 109"/>
                  <a:gd name="T31" fmla="*/ 265721 h 142"/>
                  <a:gd name="T32" fmla="*/ 257352 w 109"/>
                  <a:gd name="T33" fmla="*/ 484550 h 142"/>
                  <a:gd name="T34" fmla="*/ 210560 w 109"/>
                  <a:gd name="T35" fmla="*/ 531442 h 142"/>
                  <a:gd name="T36" fmla="*/ 163769 w 109"/>
                  <a:gd name="T37" fmla="*/ 484550 h 142"/>
                  <a:gd name="T38" fmla="*/ 163769 w 109"/>
                  <a:gd name="T39" fmla="*/ 398582 h 142"/>
                  <a:gd name="T40" fmla="*/ 210560 w 109"/>
                  <a:gd name="T41" fmla="*/ 355597 h 142"/>
                  <a:gd name="T42" fmla="*/ 257352 w 109"/>
                  <a:gd name="T43" fmla="*/ 398582 h 142"/>
                  <a:gd name="T44" fmla="*/ 257352 w 109"/>
                  <a:gd name="T45" fmla="*/ 484550 h 142"/>
                  <a:gd name="T46" fmla="*/ 296344 w 109"/>
                  <a:gd name="T47" fmla="*/ 265721 h 142"/>
                  <a:gd name="T48" fmla="*/ 124777 w 109"/>
                  <a:gd name="T49" fmla="*/ 265721 h 142"/>
                  <a:gd name="T50" fmla="*/ 124777 w 109"/>
                  <a:gd name="T51" fmla="*/ 171937 h 142"/>
                  <a:gd name="T52" fmla="*/ 152071 w 109"/>
                  <a:gd name="T53" fmla="*/ 105507 h 142"/>
                  <a:gd name="T54" fmla="*/ 210560 w 109"/>
                  <a:gd name="T55" fmla="*/ 78153 h 142"/>
                  <a:gd name="T56" fmla="*/ 272949 w 109"/>
                  <a:gd name="T57" fmla="*/ 105507 h 142"/>
                  <a:gd name="T58" fmla="*/ 296344 w 109"/>
                  <a:gd name="T59" fmla="*/ 171937 h 142"/>
                  <a:gd name="T60" fmla="*/ 296344 w 109"/>
                  <a:gd name="T61" fmla="*/ 265721 h 14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9"/>
                  <a:gd name="T94" fmla="*/ 0 h 142"/>
                  <a:gd name="T95" fmla="*/ 109 w 109"/>
                  <a:gd name="T96" fmla="*/ 142 h 14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9" h="142">
                    <a:moveTo>
                      <a:pt x="103" y="68"/>
                    </a:moveTo>
                    <a:cubicBezTo>
                      <a:pt x="96" y="68"/>
                      <a:pt x="96" y="68"/>
                      <a:pt x="96" y="68"/>
                    </a:cubicBezTo>
                    <a:cubicBezTo>
                      <a:pt x="96" y="44"/>
                      <a:pt x="96" y="44"/>
                      <a:pt x="96" y="44"/>
                    </a:cubicBezTo>
                    <a:cubicBezTo>
                      <a:pt x="96" y="32"/>
                      <a:pt x="92" y="21"/>
                      <a:pt x="84" y="13"/>
                    </a:cubicBezTo>
                    <a:cubicBezTo>
                      <a:pt x="77" y="5"/>
                      <a:pt x="66" y="0"/>
                      <a:pt x="54" y="0"/>
                    </a:cubicBezTo>
                    <a:cubicBezTo>
                      <a:pt x="43" y="0"/>
                      <a:pt x="32" y="5"/>
                      <a:pt x="25" y="13"/>
                    </a:cubicBezTo>
                    <a:cubicBezTo>
                      <a:pt x="17" y="21"/>
                      <a:pt x="13" y="32"/>
                      <a:pt x="13" y="44"/>
                    </a:cubicBezTo>
                    <a:cubicBezTo>
                      <a:pt x="13" y="68"/>
                      <a:pt x="13" y="68"/>
                      <a:pt x="13" y="68"/>
                    </a:cubicBezTo>
                    <a:cubicBezTo>
                      <a:pt x="5" y="68"/>
                      <a:pt x="5" y="68"/>
                      <a:pt x="5" y="68"/>
                    </a:cubicBezTo>
                    <a:cubicBezTo>
                      <a:pt x="2" y="68"/>
                      <a:pt x="0" y="70"/>
                      <a:pt x="0" y="73"/>
                    </a:cubicBezTo>
                    <a:cubicBezTo>
                      <a:pt x="0" y="137"/>
                      <a:pt x="0" y="137"/>
                      <a:pt x="0" y="137"/>
                    </a:cubicBezTo>
                    <a:cubicBezTo>
                      <a:pt x="0" y="140"/>
                      <a:pt x="2" y="142"/>
                      <a:pt x="5" y="142"/>
                    </a:cubicBezTo>
                    <a:cubicBezTo>
                      <a:pt x="103" y="142"/>
                      <a:pt x="103" y="142"/>
                      <a:pt x="103" y="142"/>
                    </a:cubicBezTo>
                    <a:cubicBezTo>
                      <a:pt x="106" y="142"/>
                      <a:pt x="109" y="140"/>
                      <a:pt x="109" y="137"/>
                    </a:cubicBezTo>
                    <a:cubicBezTo>
                      <a:pt x="109" y="73"/>
                      <a:pt x="109" y="73"/>
                      <a:pt x="109" y="73"/>
                    </a:cubicBezTo>
                    <a:cubicBezTo>
                      <a:pt x="109" y="70"/>
                      <a:pt x="106" y="68"/>
                      <a:pt x="103" y="68"/>
                    </a:cubicBezTo>
                    <a:close/>
                    <a:moveTo>
                      <a:pt x="66" y="124"/>
                    </a:moveTo>
                    <a:cubicBezTo>
                      <a:pt x="66" y="131"/>
                      <a:pt x="61" y="136"/>
                      <a:pt x="54" y="136"/>
                    </a:cubicBezTo>
                    <a:cubicBezTo>
                      <a:pt x="48" y="136"/>
                      <a:pt x="42" y="131"/>
                      <a:pt x="42" y="124"/>
                    </a:cubicBezTo>
                    <a:cubicBezTo>
                      <a:pt x="42" y="102"/>
                      <a:pt x="42" y="102"/>
                      <a:pt x="42" y="102"/>
                    </a:cubicBezTo>
                    <a:cubicBezTo>
                      <a:pt x="42" y="96"/>
                      <a:pt x="48" y="91"/>
                      <a:pt x="54" y="91"/>
                    </a:cubicBezTo>
                    <a:cubicBezTo>
                      <a:pt x="61" y="91"/>
                      <a:pt x="66" y="96"/>
                      <a:pt x="66" y="102"/>
                    </a:cubicBezTo>
                    <a:lnTo>
                      <a:pt x="66" y="124"/>
                    </a:lnTo>
                    <a:close/>
                    <a:moveTo>
                      <a:pt x="76" y="68"/>
                    </a:moveTo>
                    <a:cubicBezTo>
                      <a:pt x="32" y="68"/>
                      <a:pt x="32" y="68"/>
                      <a:pt x="32" y="68"/>
                    </a:cubicBezTo>
                    <a:cubicBezTo>
                      <a:pt x="32" y="44"/>
                      <a:pt x="32" y="44"/>
                      <a:pt x="32" y="44"/>
                    </a:cubicBezTo>
                    <a:cubicBezTo>
                      <a:pt x="32" y="37"/>
                      <a:pt x="35" y="31"/>
                      <a:pt x="39" y="27"/>
                    </a:cubicBezTo>
                    <a:cubicBezTo>
                      <a:pt x="43" y="22"/>
                      <a:pt x="48" y="20"/>
                      <a:pt x="54" y="20"/>
                    </a:cubicBezTo>
                    <a:cubicBezTo>
                      <a:pt x="60" y="20"/>
                      <a:pt x="66" y="22"/>
                      <a:pt x="70" y="27"/>
                    </a:cubicBezTo>
                    <a:cubicBezTo>
                      <a:pt x="74" y="31"/>
                      <a:pt x="76" y="37"/>
                      <a:pt x="76" y="44"/>
                    </a:cubicBezTo>
                    <a:lnTo>
                      <a:pt x="76" y="68"/>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sp>
            <p:nvSpPr>
              <p:cNvPr id="48" name="Freeform 38"/>
              <p:cNvSpPr>
                <a:spLocks noChangeArrowheads="1"/>
              </p:cNvSpPr>
              <p:nvPr/>
            </p:nvSpPr>
            <p:spPr bwMode="auto">
              <a:xfrm>
                <a:off x="184176" y="377796"/>
                <a:ext cx="56669" cy="125146"/>
              </a:xfrm>
              <a:custGeom>
                <a:avLst/>
                <a:gdLst>
                  <a:gd name="T0" fmla="*/ 28335 w 14"/>
                  <a:gd name="T1" fmla="*/ 0 h 32"/>
                  <a:gd name="T2" fmla="*/ 0 w 14"/>
                  <a:gd name="T3" fmla="*/ 27376 h 32"/>
                  <a:gd name="T4" fmla="*/ 0 w 14"/>
                  <a:gd name="T5" fmla="*/ 97770 h 32"/>
                  <a:gd name="T6" fmla="*/ 28335 w 14"/>
                  <a:gd name="T7" fmla="*/ 125146 h 32"/>
                  <a:gd name="T8" fmla="*/ 56669 w 14"/>
                  <a:gd name="T9" fmla="*/ 97770 h 32"/>
                  <a:gd name="T10" fmla="*/ 56669 w 14"/>
                  <a:gd name="T11" fmla="*/ 27376 h 32"/>
                  <a:gd name="T12" fmla="*/ 28335 w 14"/>
                  <a:gd name="T13" fmla="*/ 0 h 32"/>
                  <a:gd name="T14" fmla="*/ 0 60000 65536"/>
                  <a:gd name="T15" fmla="*/ 0 60000 65536"/>
                  <a:gd name="T16" fmla="*/ 0 60000 65536"/>
                  <a:gd name="T17" fmla="*/ 0 60000 65536"/>
                  <a:gd name="T18" fmla="*/ 0 60000 65536"/>
                  <a:gd name="T19" fmla="*/ 0 60000 65536"/>
                  <a:gd name="T20" fmla="*/ 0 60000 65536"/>
                  <a:gd name="T21" fmla="*/ 0 w 14"/>
                  <a:gd name="T22" fmla="*/ 0 h 32"/>
                  <a:gd name="T23" fmla="*/ 14 w 1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32">
                    <a:moveTo>
                      <a:pt x="7" y="0"/>
                    </a:moveTo>
                    <a:cubicBezTo>
                      <a:pt x="4" y="0"/>
                      <a:pt x="0" y="3"/>
                      <a:pt x="0" y="7"/>
                    </a:cubicBezTo>
                    <a:cubicBezTo>
                      <a:pt x="0" y="25"/>
                      <a:pt x="0" y="25"/>
                      <a:pt x="0" y="25"/>
                    </a:cubicBezTo>
                    <a:cubicBezTo>
                      <a:pt x="0" y="29"/>
                      <a:pt x="4" y="32"/>
                      <a:pt x="7" y="32"/>
                    </a:cubicBezTo>
                    <a:cubicBezTo>
                      <a:pt x="11" y="32"/>
                      <a:pt x="14" y="29"/>
                      <a:pt x="14" y="25"/>
                    </a:cubicBezTo>
                    <a:cubicBezTo>
                      <a:pt x="14" y="7"/>
                      <a:pt x="14" y="7"/>
                      <a:pt x="14" y="7"/>
                    </a:cubicBezTo>
                    <a:cubicBezTo>
                      <a:pt x="14" y="3"/>
                      <a:pt x="11" y="0"/>
                      <a:pt x="7" y="0"/>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lIns="121920" tIns="60960" rIns="121920" bIns="60960"/>
              <a:lstStyle/>
              <a:p>
                <a:endParaRPr lang="zh-CN" altLang="en-US"/>
              </a:p>
            </p:txBody>
          </p:sp>
        </p:grpSp>
      </p:grpSp>
      <p:sp>
        <p:nvSpPr>
          <p:cNvPr id="49" name="矩形 47"/>
          <p:cNvSpPr>
            <a:spLocks noChangeArrowheads="1"/>
          </p:cNvSpPr>
          <p:nvPr/>
        </p:nvSpPr>
        <p:spPr bwMode="auto">
          <a:xfrm>
            <a:off x="1343406" y="985750"/>
            <a:ext cx="9523413" cy="62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3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描述说明。在此录入上述图表的综合描述说明，在此录入上述图表的综合描述说明，在此录入上述图表的综合描述说明，在此录入上述图表的综合描述说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0" name="组合 44"/>
          <p:cNvGrpSpPr>
            <a:grpSpLocks/>
          </p:cNvGrpSpPr>
          <p:nvPr/>
        </p:nvGrpSpPr>
        <p:grpSpPr bwMode="auto">
          <a:xfrm>
            <a:off x="1713294" y="2546096"/>
            <a:ext cx="1106487" cy="1106488"/>
            <a:chOff x="0" y="0"/>
            <a:chExt cx="1106281" cy="1106281"/>
          </a:xfrm>
        </p:grpSpPr>
        <p:sp>
          <p:nvSpPr>
            <p:cNvPr id="51" name="Oval 25"/>
            <p:cNvSpPr>
              <a:spLocks noChangeArrowheads="1"/>
            </p:cNvSpPr>
            <p:nvPr/>
          </p:nvSpPr>
          <p:spPr bwMode="auto">
            <a:xfrm>
              <a:off x="0" y="0"/>
              <a:ext cx="1106281" cy="1106281"/>
            </a:xfrm>
            <a:prstGeom prst="ellipse">
              <a:avLst/>
            </a:prstGeom>
            <a:solidFill>
              <a:srgbClr val="B6302E"/>
            </a:solidFill>
            <a:ln w="12700">
              <a:solidFill>
                <a:srgbClr val="BFBFBF"/>
              </a:solidFill>
              <a:bevel/>
              <a:headEnd/>
              <a:tailEnd/>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52" name="任意多边形 39"/>
            <p:cNvSpPr>
              <a:spLocks noChangeArrowheads="1"/>
            </p:cNvSpPr>
            <p:nvPr/>
          </p:nvSpPr>
          <p:spPr bwMode="auto">
            <a:xfrm>
              <a:off x="227782" y="237503"/>
              <a:ext cx="650717" cy="631275"/>
            </a:xfrm>
            <a:custGeom>
              <a:avLst/>
              <a:gdLst>
                <a:gd name="T0" fmla="*/ 329318 w 703391"/>
                <a:gd name="T1" fmla="*/ 139792 h 682375"/>
                <a:gd name="T2" fmla="*/ 551039 w 703391"/>
                <a:gd name="T3" fmla="*/ 345898 h 682375"/>
                <a:gd name="T4" fmla="*/ 551039 w 703391"/>
                <a:gd name="T5" fmla="*/ 607494 h 682375"/>
                <a:gd name="T6" fmla="*/ 543121 w 703391"/>
                <a:gd name="T7" fmla="*/ 631275 h 682375"/>
                <a:gd name="T8" fmla="*/ 519365 w 703391"/>
                <a:gd name="T9" fmla="*/ 631275 h 682375"/>
                <a:gd name="T10" fmla="*/ 400585 w 703391"/>
                <a:gd name="T11" fmla="*/ 631275 h 682375"/>
                <a:gd name="T12" fmla="*/ 392667 w 703391"/>
                <a:gd name="T13" fmla="*/ 631275 h 682375"/>
                <a:gd name="T14" fmla="*/ 384748 w 703391"/>
                <a:gd name="T15" fmla="*/ 623348 h 682375"/>
                <a:gd name="T16" fmla="*/ 384748 w 703391"/>
                <a:gd name="T17" fmla="*/ 496514 h 682375"/>
                <a:gd name="T18" fmla="*/ 265968 w 703391"/>
                <a:gd name="T19" fmla="*/ 496514 h 682375"/>
                <a:gd name="T20" fmla="*/ 265968 w 703391"/>
                <a:gd name="T21" fmla="*/ 623348 h 682375"/>
                <a:gd name="T22" fmla="*/ 265968 w 703391"/>
                <a:gd name="T23" fmla="*/ 631275 h 682375"/>
                <a:gd name="T24" fmla="*/ 250131 w 703391"/>
                <a:gd name="T25" fmla="*/ 631275 h 682375"/>
                <a:gd name="T26" fmla="*/ 131352 w 703391"/>
                <a:gd name="T27" fmla="*/ 631275 h 682375"/>
                <a:gd name="T28" fmla="*/ 115514 w 703391"/>
                <a:gd name="T29" fmla="*/ 631275 h 682375"/>
                <a:gd name="T30" fmla="*/ 99677 w 703391"/>
                <a:gd name="T31" fmla="*/ 607494 h 682375"/>
                <a:gd name="T32" fmla="*/ 99677 w 703391"/>
                <a:gd name="T33" fmla="*/ 345898 h 682375"/>
                <a:gd name="T34" fmla="*/ 325359 w 703391"/>
                <a:gd name="T35" fmla="*/ 0 h 682375"/>
                <a:gd name="T36" fmla="*/ 353133 w 703391"/>
                <a:gd name="T37" fmla="*/ 11925 h 682375"/>
                <a:gd name="T38" fmla="*/ 464232 w 703391"/>
                <a:gd name="T39" fmla="*/ 115274 h 682375"/>
                <a:gd name="T40" fmla="*/ 464232 w 703391"/>
                <a:gd name="T41" fmla="*/ 27825 h 682375"/>
                <a:gd name="T42" fmla="*/ 480102 w 703391"/>
                <a:gd name="T43" fmla="*/ 11925 h 682375"/>
                <a:gd name="T44" fmla="*/ 519780 w 703391"/>
                <a:gd name="T45" fmla="*/ 11925 h 682375"/>
                <a:gd name="T46" fmla="*/ 535651 w 703391"/>
                <a:gd name="T47" fmla="*/ 27825 h 682375"/>
                <a:gd name="T48" fmla="*/ 535651 w 703391"/>
                <a:gd name="T49" fmla="*/ 178873 h 682375"/>
                <a:gd name="T50" fmla="*/ 638814 w 703391"/>
                <a:gd name="T51" fmla="*/ 274272 h 682375"/>
                <a:gd name="T52" fmla="*/ 638814 w 703391"/>
                <a:gd name="T53" fmla="*/ 337871 h 682375"/>
                <a:gd name="T54" fmla="*/ 583265 w 703391"/>
                <a:gd name="T55" fmla="*/ 337871 h 682375"/>
                <a:gd name="T56" fmla="*/ 329327 w 703391"/>
                <a:gd name="T57" fmla="*/ 99374 h 682375"/>
                <a:gd name="T58" fmla="*/ 75388 w 703391"/>
                <a:gd name="T59" fmla="*/ 337871 h 682375"/>
                <a:gd name="T60" fmla="*/ 43646 w 703391"/>
                <a:gd name="T61" fmla="*/ 345822 h 682375"/>
                <a:gd name="T62" fmla="*/ 11903 w 703391"/>
                <a:gd name="T63" fmla="*/ 337871 h 682375"/>
                <a:gd name="T64" fmla="*/ 11903 w 703391"/>
                <a:gd name="T65" fmla="*/ 274272 h 682375"/>
                <a:gd name="T66" fmla="*/ 297584 w 703391"/>
                <a:gd name="T67" fmla="*/ 11925 h 682375"/>
                <a:gd name="T68" fmla="*/ 325359 w 703391"/>
                <a:gd name="T69" fmla="*/ 0 h 6823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3391"/>
                <a:gd name="T106" fmla="*/ 0 h 682375"/>
                <a:gd name="T107" fmla="*/ 703391 w 703391"/>
                <a:gd name="T108" fmla="*/ 682375 h 68237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3391" h="682375">
                  <a:moveTo>
                    <a:pt x="355975" y="151108"/>
                  </a:moveTo>
                  <a:cubicBezTo>
                    <a:pt x="355975" y="151108"/>
                    <a:pt x="355975" y="151108"/>
                    <a:pt x="595644" y="373898"/>
                  </a:cubicBezTo>
                  <a:cubicBezTo>
                    <a:pt x="595644" y="373898"/>
                    <a:pt x="595644" y="373898"/>
                    <a:pt x="595644" y="656669"/>
                  </a:cubicBezTo>
                  <a:cubicBezTo>
                    <a:pt x="595644" y="673806"/>
                    <a:pt x="587085" y="682375"/>
                    <a:pt x="587085" y="682375"/>
                  </a:cubicBezTo>
                  <a:cubicBezTo>
                    <a:pt x="578525" y="682375"/>
                    <a:pt x="569965" y="682375"/>
                    <a:pt x="561406" y="682375"/>
                  </a:cubicBezTo>
                  <a:cubicBezTo>
                    <a:pt x="561406" y="682375"/>
                    <a:pt x="561406" y="682375"/>
                    <a:pt x="433011" y="682375"/>
                  </a:cubicBezTo>
                  <a:cubicBezTo>
                    <a:pt x="433011" y="682375"/>
                    <a:pt x="424452" y="682375"/>
                    <a:pt x="424452" y="682375"/>
                  </a:cubicBezTo>
                  <a:cubicBezTo>
                    <a:pt x="424452" y="682375"/>
                    <a:pt x="415892" y="673806"/>
                    <a:pt x="415892" y="673806"/>
                  </a:cubicBezTo>
                  <a:cubicBezTo>
                    <a:pt x="415892" y="673806"/>
                    <a:pt x="415892" y="673806"/>
                    <a:pt x="415892" y="536705"/>
                  </a:cubicBezTo>
                  <a:cubicBezTo>
                    <a:pt x="415892" y="536705"/>
                    <a:pt x="415892" y="536705"/>
                    <a:pt x="287498" y="536705"/>
                  </a:cubicBezTo>
                  <a:cubicBezTo>
                    <a:pt x="287498" y="536705"/>
                    <a:pt x="287498" y="536705"/>
                    <a:pt x="287498" y="673806"/>
                  </a:cubicBezTo>
                  <a:cubicBezTo>
                    <a:pt x="287498" y="673806"/>
                    <a:pt x="287498" y="682375"/>
                    <a:pt x="287498" y="682375"/>
                  </a:cubicBezTo>
                  <a:cubicBezTo>
                    <a:pt x="278938" y="682375"/>
                    <a:pt x="278938" y="682375"/>
                    <a:pt x="270379" y="682375"/>
                  </a:cubicBezTo>
                  <a:cubicBezTo>
                    <a:pt x="270379" y="682375"/>
                    <a:pt x="270379" y="682375"/>
                    <a:pt x="141985" y="682375"/>
                  </a:cubicBezTo>
                  <a:cubicBezTo>
                    <a:pt x="133425" y="682375"/>
                    <a:pt x="133425" y="682375"/>
                    <a:pt x="124865" y="682375"/>
                  </a:cubicBezTo>
                  <a:cubicBezTo>
                    <a:pt x="116306" y="682375"/>
                    <a:pt x="107746" y="673806"/>
                    <a:pt x="107746" y="656669"/>
                  </a:cubicBezTo>
                  <a:cubicBezTo>
                    <a:pt x="107746" y="656669"/>
                    <a:pt x="107746" y="656669"/>
                    <a:pt x="107746" y="373898"/>
                  </a:cubicBezTo>
                  <a:lnTo>
                    <a:pt x="355975" y="151108"/>
                  </a:lnTo>
                  <a:close/>
                  <a:moveTo>
                    <a:pt x="351696" y="0"/>
                  </a:moveTo>
                  <a:cubicBezTo>
                    <a:pt x="362418" y="0"/>
                    <a:pt x="373140" y="4296"/>
                    <a:pt x="381718" y="12890"/>
                  </a:cubicBezTo>
                  <a:cubicBezTo>
                    <a:pt x="381718" y="12890"/>
                    <a:pt x="381718" y="12890"/>
                    <a:pt x="501810" y="124605"/>
                  </a:cubicBezTo>
                  <a:cubicBezTo>
                    <a:pt x="501810" y="124605"/>
                    <a:pt x="501810" y="124605"/>
                    <a:pt x="501810" y="30077"/>
                  </a:cubicBezTo>
                  <a:cubicBezTo>
                    <a:pt x="501810" y="21483"/>
                    <a:pt x="510388" y="12890"/>
                    <a:pt x="518965" y="12890"/>
                  </a:cubicBezTo>
                  <a:cubicBezTo>
                    <a:pt x="518965" y="12890"/>
                    <a:pt x="518965" y="12890"/>
                    <a:pt x="561855" y="12890"/>
                  </a:cubicBezTo>
                  <a:cubicBezTo>
                    <a:pt x="570433" y="12890"/>
                    <a:pt x="579011" y="21483"/>
                    <a:pt x="579011" y="30077"/>
                  </a:cubicBezTo>
                  <a:cubicBezTo>
                    <a:pt x="579011" y="30077"/>
                    <a:pt x="579011" y="30077"/>
                    <a:pt x="579011" y="193352"/>
                  </a:cubicBezTo>
                  <a:cubicBezTo>
                    <a:pt x="579011" y="193352"/>
                    <a:pt x="579011" y="193352"/>
                    <a:pt x="690524" y="296474"/>
                  </a:cubicBezTo>
                  <a:cubicBezTo>
                    <a:pt x="707680" y="313661"/>
                    <a:pt x="707680" y="339441"/>
                    <a:pt x="690524" y="365221"/>
                  </a:cubicBezTo>
                  <a:cubicBezTo>
                    <a:pt x="681946" y="382408"/>
                    <a:pt x="647635" y="382408"/>
                    <a:pt x="630479" y="365221"/>
                  </a:cubicBezTo>
                  <a:cubicBezTo>
                    <a:pt x="630479" y="365221"/>
                    <a:pt x="630479" y="365221"/>
                    <a:pt x="355985" y="107418"/>
                  </a:cubicBezTo>
                  <a:cubicBezTo>
                    <a:pt x="355985" y="107418"/>
                    <a:pt x="355985" y="107418"/>
                    <a:pt x="81490" y="365221"/>
                  </a:cubicBezTo>
                  <a:cubicBezTo>
                    <a:pt x="72912" y="373815"/>
                    <a:pt x="55757" y="373815"/>
                    <a:pt x="47179" y="373815"/>
                  </a:cubicBezTo>
                  <a:cubicBezTo>
                    <a:pt x="38601" y="373815"/>
                    <a:pt x="21445" y="373815"/>
                    <a:pt x="12867" y="365221"/>
                  </a:cubicBezTo>
                  <a:cubicBezTo>
                    <a:pt x="-4289" y="339441"/>
                    <a:pt x="-4289" y="313661"/>
                    <a:pt x="12867" y="296474"/>
                  </a:cubicBezTo>
                  <a:cubicBezTo>
                    <a:pt x="12867" y="296474"/>
                    <a:pt x="12867" y="296474"/>
                    <a:pt x="321673" y="12890"/>
                  </a:cubicBezTo>
                  <a:cubicBezTo>
                    <a:pt x="330251" y="4296"/>
                    <a:pt x="340973" y="0"/>
                    <a:pt x="351696" y="0"/>
                  </a:cubicBezTo>
                  <a:close/>
                </a:path>
              </a:pathLst>
            </a:custGeom>
            <a:solidFill>
              <a:schemeClr val="bg1"/>
            </a:solidFill>
            <a:ln>
              <a:noFill/>
            </a:ln>
            <a:extLst>
              <a:ext uri="{91240B29-F687-4F45-9708-019B960494DF}">
                <a14:hiddenLine xmlns:a14="http://schemas.microsoft.com/office/drawing/2010/main" xmlns="" w="12700" cap="flat" cmpd="sng">
                  <a:solidFill>
                    <a:srgbClr val="42719B"/>
                  </a:solidFill>
                  <a:bevel/>
                  <a:headEnd/>
                  <a:tailEnd/>
                </a14:hiddenLine>
              </a:ext>
            </a:extLst>
          </p:spPr>
          <p:txBody>
            <a:bodyPr anchor="ctr"/>
            <a:lstStyle/>
            <a:p>
              <a:endParaRPr lang="zh-CN" altLang="en-US"/>
            </a:p>
          </p:txBody>
        </p:sp>
      </p:grpSp>
      <p:sp>
        <p:nvSpPr>
          <p:cNvPr id="53" name="矩形 42"/>
          <p:cNvSpPr>
            <a:spLocks noChangeArrowheads="1"/>
          </p:cNvSpPr>
          <p:nvPr/>
        </p:nvSpPr>
        <p:spPr bwMode="auto">
          <a:xfrm>
            <a:off x="1510094" y="3808159"/>
            <a:ext cx="15525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54" name="矩形 47"/>
          <p:cNvSpPr>
            <a:spLocks noChangeArrowheads="1"/>
          </p:cNvSpPr>
          <p:nvPr/>
        </p:nvSpPr>
        <p:spPr bwMode="auto">
          <a:xfrm>
            <a:off x="1300544" y="4228846"/>
            <a:ext cx="1971675"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5" name="矩形 45"/>
          <p:cNvSpPr>
            <a:spLocks noChangeArrowheads="1"/>
          </p:cNvSpPr>
          <p:nvPr/>
        </p:nvSpPr>
        <p:spPr bwMode="auto">
          <a:xfrm>
            <a:off x="9117394" y="3808159"/>
            <a:ext cx="15525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56" name="矩形 47"/>
          <p:cNvSpPr>
            <a:spLocks noChangeArrowheads="1"/>
          </p:cNvSpPr>
          <p:nvPr/>
        </p:nvSpPr>
        <p:spPr bwMode="auto">
          <a:xfrm>
            <a:off x="8907844" y="4228846"/>
            <a:ext cx="1971675"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8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矩形 47"/>
          <p:cNvSpPr>
            <a:spLocks noChangeArrowheads="1"/>
          </p:cNvSpPr>
          <p:nvPr/>
        </p:nvSpPr>
        <p:spPr bwMode="auto">
          <a:xfrm>
            <a:off x="5151819" y="1801559"/>
            <a:ext cx="15525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58" name="矩形 47"/>
          <p:cNvSpPr>
            <a:spLocks noChangeArrowheads="1"/>
          </p:cNvSpPr>
          <p:nvPr/>
        </p:nvSpPr>
        <p:spPr bwMode="auto">
          <a:xfrm>
            <a:off x="5151819" y="2222246"/>
            <a:ext cx="3068637"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300">
                <a:solidFill>
                  <a:schemeClr val="bg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在此录入上述图表的描述说明，在此录入上述图表的描述说明，在此录入上述图表的描述说明。</a:t>
            </a:r>
            <a:endParaRPr lang="zh-CN" altLang="en-US" sz="1800">
              <a:latin typeface="微软雅黑" panose="020B0503020204020204" pitchFamily="34" charset="-122"/>
              <a:ea typeface="微软雅黑" panose="020B0503020204020204" pitchFamily="34" charset="-122"/>
            </a:endParaRPr>
          </a:p>
        </p:txBody>
      </p:sp>
      <p:sp>
        <p:nvSpPr>
          <p:cNvPr id="59" name="矩形 49"/>
          <p:cNvSpPr>
            <a:spLocks noChangeArrowheads="1"/>
          </p:cNvSpPr>
          <p:nvPr/>
        </p:nvSpPr>
        <p:spPr bwMode="auto">
          <a:xfrm>
            <a:off x="5151819" y="4678109"/>
            <a:ext cx="15525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60" name="矩形 47"/>
          <p:cNvSpPr>
            <a:spLocks noChangeArrowheads="1"/>
          </p:cNvSpPr>
          <p:nvPr/>
        </p:nvSpPr>
        <p:spPr bwMode="auto">
          <a:xfrm>
            <a:off x="5151819" y="5098796"/>
            <a:ext cx="3068637"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300">
                <a:solidFill>
                  <a:schemeClr val="bg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在此录入上述图表的描述说明，在此录入上述图表的描述说明，在此录入上述图表的描述说明。</a:t>
            </a:r>
            <a:endParaRPr lang="zh-CN" altLang="en-US" sz="1800">
              <a:latin typeface="微软雅黑" panose="020B0503020204020204" pitchFamily="34" charset="-122"/>
              <a:ea typeface="微软雅黑" panose="020B0503020204020204" pitchFamily="34" charset="-122"/>
            </a:endParaRPr>
          </a:p>
        </p:txBody>
      </p:sp>
      <p:sp>
        <p:nvSpPr>
          <p:cNvPr id="61" name="矩形 51"/>
          <p:cNvSpPr>
            <a:spLocks noChangeArrowheads="1"/>
          </p:cNvSpPr>
          <p:nvPr/>
        </p:nvSpPr>
        <p:spPr bwMode="auto">
          <a:xfrm>
            <a:off x="4037394" y="3246184"/>
            <a:ext cx="155257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62" name="矩形 47"/>
          <p:cNvSpPr>
            <a:spLocks noChangeArrowheads="1"/>
          </p:cNvSpPr>
          <p:nvPr/>
        </p:nvSpPr>
        <p:spPr bwMode="auto">
          <a:xfrm>
            <a:off x="4037394" y="3666871"/>
            <a:ext cx="3068637" cy="75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eaLnBrk="1" hangingPunct="1">
              <a:lnSpc>
                <a:spcPct val="110000"/>
              </a:lnSpc>
              <a:spcBef>
                <a:spcPct val="0"/>
              </a:spcBef>
              <a:buFont typeface="Arial" panose="020B0604020202020204" pitchFamily="34" charset="0"/>
              <a:buNone/>
            </a:pPr>
            <a:r>
              <a:rPr lang="zh-CN" altLang="en-US" sz="1300">
                <a:solidFill>
                  <a:schemeClr val="bg1"/>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在此录入上述图表的描述说明，在此录入上述图表的描述说明，在此录入上述图表的描述说明。</a:t>
            </a:r>
            <a:endParaRPr lang="zh-CN" altLang="en-US" sz="18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863492155"/>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00"/>
                            </p:stCondLst>
                            <p:childTnLst>
                              <p:par>
                                <p:cTn id="20" presetID="16" presetClass="entr" presetSubtype="37"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p:cBhvr>
                                        <p:cTn id="22" dur="1000"/>
                                        <p:tgtEl>
                                          <p:spTgt spid="49"/>
                                        </p:tgtEl>
                                      </p:cBhvr>
                                    </p:animEffect>
                                  </p:childTnLst>
                                </p:cTn>
                              </p:par>
                            </p:childTnLst>
                          </p:cTn>
                        </p:par>
                        <p:par>
                          <p:cTn id="23" fill="hold">
                            <p:stCondLst>
                              <p:cond delay="2800"/>
                            </p:stCondLst>
                            <p:childTnLst>
                              <p:par>
                                <p:cTn id="24" presetID="2" presetClass="entr" presetSubtype="8"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ppt_x</p:attrName>
                                        </p:attrNameLst>
                                      </p:cBhvr>
                                      <p:tavLst>
                                        <p:tav tm="0">
                                          <p:val>
                                            <p:strVal val="0-#ppt_w/2"/>
                                          </p:val>
                                        </p:tav>
                                        <p:tav tm="100000">
                                          <p:val>
                                            <p:strVal val="#ppt_x"/>
                                          </p:val>
                                        </p:tav>
                                      </p:tavLst>
                                    </p:anim>
                                    <p:anim calcmode="lin" valueType="num">
                                      <p:cBhvr>
                                        <p:cTn id="27" dur="500" fill="hold"/>
                                        <p:tgtEl>
                                          <p:spTgt spid="3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25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ppt_x</p:attrName>
                                        </p:attrNameLst>
                                      </p:cBhvr>
                                      <p:tavLst>
                                        <p:tav tm="0">
                                          <p:val>
                                            <p:strVal val="1+#ppt_w/2"/>
                                          </p:val>
                                        </p:tav>
                                        <p:tav tm="100000">
                                          <p:val>
                                            <p:strVal val="#ppt_x"/>
                                          </p:val>
                                        </p:tav>
                                      </p:tavLst>
                                    </p:anim>
                                    <p:anim calcmode="lin" valueType="num">
                                      <p:cBhvr>
                                        <p:cTn id="31" dur="500" fill="hold"/>
                                        <p:tgtEl>
                                          <p:spTgt spid="3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50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ppt_x</p:attrName>
                                        </p:attrNameLst>
                                      </p:cBhvr>
                                      <p:tavLst>
                                        <p:tav tm="0">
                                          <p:val>
                                            <p:strVal val="0-#ppt_w/2"/>
                                          </p:val>
                                        </p:tav>
                                        <p:tav tm="100000">
                                          <p:val>
                                            <p:strVal val="#ppt_x"/>
                                          </p:val>
                                        </p:tav>
                                      </p:tavLst>
                                    </p:anim>
                                    <p:anim calcmode="lin" valueType="num">
                                      <p:cBhvr>
                                        <p:cTn id="35" dur="500" fill="hold"/>
                                        <p:tgtEl>
                                          <p:spTgt spid="33"/>
                                        </p:tgtEl>
                                        <p:attrNameLst>
                                          <p:attrName>ppt_y</p:attrName>
                                        </p:attrNameLst>
                                      </p:cBhvr>
                                      <p:tavLst>
                                        <p:tav tm="0">
                                          <p:val>
                                            <p:strVal val="#ppt_y"/>
                                          </p:val>
                                        </p:tav>
                                        <p:tav tm="100000">
                                          <p:val>
                                            <p:strVal val="#ppt_y"/>
                                          </p:val>
                                        </p:tav>
                                      </p:tavLst>
                                    </p:anim>
                                  </p:childTnLst>
                                </p:cTn>
                              </p:par>
                            </p:childTnLst>
                          </p:cTn>
                        </p:par>
                        <p:par>
                          <p:cTn id="36" fill="hold">
                            <p:stCondLst>
                              <p:cond delay="38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350" fill="hold"/>
                                        <p:tgtEl>
                                          <p:spTgt spid="40"/>
                                        </p:tgtEl>
                                        <p:attrNameLst>
                                          <p:attrName>ppt_w</p:attrName>
                                        </p:attrNameLst>
                                      </p:cBhvr>
                                      <p:tavLst>
                                        <p:tav tm="0">
                                          <p:val>
                                            <p:fltVal val="0"/>
                                          </p:val>
                                        </p:tav>
                                        <p:tav tm="100000">
                                          <p:val>
                                            <p:strVal val="#ppt_w"/>
                                          </p:val>
                                        </p:tav>
                                      </p:tavLst>
                                    </p:anim>
                                    <p:anim calcmode="lin" valueType="num">
                                      <p:cBhvr>
                                        <p:cTn id="40" dur="350" fill="hold"/>
                                        <p:tgtEl>
                                          <p:spTgt spid="40"/>
                                        </p:tgtEl>
                                        <p:attrNameLst>
                                          <p:attrName>ppt_h</p:attrName>
                                        </p:attrNameLst>
                                      </p:cBhvr>
                                      <p:tavLst>
                                        <p:tav tm="0">
                                          <p:val>
                                            <p:fltVal val="0"/>
                                          </p:val>
                                        </p:tav>
                                        <p:tav tm="100000">
                                          <p:val>
                                            <p:strVal val="#ppt_h"/>
                                          </p:val>
                                        </p:tav>
                                      </p:tavLst>
                                    </p:anim>
                                    <p:animEffect>
                                      <p:cBhvr>
                                        <p:cTn id="41" dur="350"/>
                                        <p:tgtEl>
                                          <p:spTgt spid="40"/>
                                        </p:tgtEl>
                                      </p:cBhvr>
                                    </p:animEffect>
                                  </p:childTnLst>
                                </p:cTn>
                              </p:par>
                            </p:childTnLst>
                          </p:cTn>
                        </p:par>
                        <p:par>
                          <p:cTn id="42" fill="hold">
                            <p:stCondLst>
                              <p:cond delay="4150"/>
                            </p:stCondLst>
                            <p:childTnLst>
                              <p:par>
                                <p:cTn id="43" presetID="26" presetClass="emph" presetSubtype="0" fill="hold" nodeType="afterEffect">
                                  <p:stCondLst>
                                    <p:cond delay="0"/>
                                  </p:stCondLst>
                                  <p:childTnLst>
                                    <p:animEffect>
                                      <p:cBhvr>
                                        <p:cTn id="44" dur="500" tmFilter="0, 0; .2, .5; .8, .5; 1, 0"/>
                                        <p:tgtEl>
                                          <p:spTgt spid="40"/>
                                        </p:tgtEl>
                                      </p:cBhvr>
                                    </p:animEffect>
                                    <p:animScale>
                                      <p:cBhvr>
                                        <p:cTn id="45" dur="250" autoRev="1" fill="hold"/>
                                        <p:tgtEl>
                                          <p:spTgt spid="40"/>
                                        </p:tgtEl>
                                      </p:cBhvr>
                                      <p:by x="105000" y="105000"/>
                                    </p:animScale>
                                  </p:childTnLst>
                                </p:cTn>
                              </p:par>
                              <p:par>
                                <p:cTn id="46" presetID="14" presetClass="entr" presetSubtype="10" fill="hold" grpId="0" nodeType="withEffect">
                                  <p:stCondLst>
                                    <p:cond delay="250"/>
                                  </p:stCondLst>
                                  <p:childTnLst>
                                    <p:set>
                                      <p:cBhvr>
                                        <p:cTn id="47" dur="1" fill="hold">
                                          <p:stCondLst>
                                            <p:cond delay="0"/>
                                          </p:stCondLst>
                                        </p:cTn>
                                        <p:tgtEl>
                                          <p:spTgt spid="57"/>
                                        </p:tgtEl>
                                        <p:attrNameLst>
                                          <p:attrName>style.visibility</p:attrName>
                                        </p:attrNameLst>
                                      </p:cBhvr>
                                      <p:to>
                                        <p:strVal val="visible"/>
                                      </p:to>
                                    </p:set>
                                    <p:animEffect>
                                      <p:cBhvr>
                                        <p:cTn id="48" dur="400"/>
                                        <p:tgtEl>
                                          <p:spTgt spid="57"/>
                                        </p:tgtEl>
                                      </p:cBhvr>
                                    </p:animEffect>
                                  </p:childTnLst>
                                </p:cTn>
                              </p:par>
                              <p:par>
                                <p:cTn id="49" presetID="14" presetClass="entr" presetSubtype="10" fill="hold" grpId="0" nodeType="withEffect">
                                  <p:stCondLst>
                                    <p:cond delay="250"/>
                                  </p:stCondLst>
                                  <p:childTnLst>
                                    <p:set>
                                      <p:cBhvr>
                                        <p:cTn id="50" dur="1" fill="hold">
                                          <p:stCondLst>
                                            <p:cond delay="0"/>
                                          </p:stCondLst>
                                        </p:cTn>
                                        <p:tgtEl>
                                          <p:spTgt spid="58"/>
                                        </p:tgtEl>
                                        <p:attrNameLst>
                                          <p:attrName>style.visibility</p:attrName>
                                        </p:attrNameLst>
                                      </p:cBhvr>
                                      <p:to>
                                        <p:strVal val="visible"/>
                                      </p:to>
                                    </p:set>
                                    <p:animEffect>
                                      <p:cBhvr>
                                        <p:cTn id="51" dur="400"/>
                                        <p:tgtEl>
                                          <p:spTgt spid="58"/>
                                        </p:tgtEl>
                                      </p:cBhvr>
                                    </p:animEffect>
                                  </p:childTnLst>
                                </p:cTn>
                              </p:par>
                            </p:childTnLst>
                          </p:cTn>
                        </p:par>
                        <p:par>
                          <p:cTn id="52" fill="hold">
                            <p:stCondLst>
                              <p:cond delay="48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350" fill="hold"/>
                                        <p:tgtEl>
                                          <p:spTgt spid="34"/>
                                        </p:tgtEl>
                                        <p:attrNameLst>
                                          <p:attrName>ppt_w</p:attrName>
                                        </p:attrNameLst>
                                      </p:cBhvr>
                                      <p:tavLst>
                                        <p:tav tm="0">
                                          <p:val>
                                            <p:fltVal val="0"/>
                                          </p:val>
                                        </p:tav>
                                        <p:tav tm="100000">
                                          <p:val>
                                            <p:strVal val="#ppt_w"/>
                                          </p:val>
                                        </p:tav>
                                      </p:tavLst>
                                    </p:anim>
                                    <p:anim calcmode="lin" valueType="num">
                                      <p:cBhvr>
                                        <p:cTn id="56" dur="350" fill="hold"/>
                                        <p:tgtEl>
                                          <p:spTgt spid="34"/>
                                        </p:tgtEl>
                                        <p:attrNameLst>
                                          <p:attrName>ppt_h</p:attrName>
                                        </p:attrNameLst>
                                      </p:cBhvr>
                                      <p:tavLst>
                                        <p:tav tm="0">
                                          <p:val>
                                            <p:fltVal val="0"/>
                                          </p:val>
                                        </p:tav>
                                        <p:tav tm="100000">
                                          <p:val>
                                            <p:strVal val="#ppt_h"/>
                                          </p:val>
                                        </p:tav>
                                      </p:tavLst>
                                    </p:anim>
                                    <p:animEffect>
                                      <p:cBhvr>
                                        <p:cTn id="57" dur="350"/>
                                        <p:tgtEl>
                                          <p:spTgt spid="34"/>
                                        </p:tgtEl>
                                      </p:cBhvr>
                                    </p:animEffect>
                                  </p:childTnLst>
                                </p:cTn>
                              </p:par>
                            </p:childTnLst>
                          </p:cTn>
                        </p:par>
                        <p:par>
                          <p:cTn id="58" fill="hold">
                            <p:stCondLst>
                              <p:cond delay="5150"/>
                            </p:stCondLst>
                            <p:childTnLst>
                              <p:par>
                                <p:cTn id="59" presetID="26" presetClass="emph" presetSubtype="0" fill="hold" nodeType="afterEffect">
                                  <p:stCondLst>
                                    <p:cond delay="0"/>
                                  </p:stCondLst>
                                  <p:childTnLst>
                                    <p:animEffect>
                                      <p:cBhvr>
                                        <p:cTn id="60" dur="500" tmFilter="0, 0; .2, .5; .8, .5; 1, 0"/>
                                        <p:tgtEl>
                                          <p:spTgt spid="34"/>
                                        </p:tgtEl>
                                      </p:cBhvr>
                                    </p:animEffect>
                                    <p:animScale>
                                      <p:cBhvr>
                                        <p:cTn id="61" dur="250" autoRev="1" fill="hold"/>
                                        <p:tgtEl>
                                          <p:spTgt spid="34"/>
                                        </p:tgtEl>
                                      </p:cBhvr>
                                      <p:by x="105000" y="105000"/>
                                    </p:animScale>
                                  </p:childTnLst>
                                </p:cTn>
                              </p:par>
                              <p:par>
                                <p:cTn id="62" presetID="14" presetClass="entr" presetSubtype="10" fill="hold" grpId="0" nodeType="withEffect">
                                  <p:stCondLst>
                                    <p:cond delay="250"/>
                                  </p:stCondLst>
                                  <p:childTnLst>
                                    <p:set>
                                      <p:cBhvr>
                                        <p:cTn id="63" dur="1" fill="hold">
                                          <p:stCondLst>
                                            <p:cond delay="0"/>
                                          </p:stCondLst>
                                        </p:cTn>
                                        <p:tgtEl>
                                          <p:spTgt spid="61"/>
                                        </p:tgtEl>
                                        <p:attrNameLst>
                                          <p:attrName>style.visibility</p:attrName>
                                        </p:attrNameLst>
                                      </p:cBhvr>
                                      <p:to>
                                        <p:strVal val="visible"/>
                                      </p:to>
                                    </p:set>
                                    <p:animEffect>
                                      <p:cBhvr>
                                        <p:cTn id="64" dur="400"/>
                                        <p:tgtEl>
                                          <p:spTgt spid="61"/>
                                        </p:tgtEl>
                                      </p:cBhvr>
                                    </p:animEffect>
                                  </p:childTnLst>
                                </p:cTn>
                              </p:par>
                              <p:par>
                                <p:cTn id="65" presetID="14" presetClass="entr" presetSubtype="10" fill="hold" grpId="0" nodeType="withEffect">
                                  <p:stCondLst>
                                    <p:cond delay="250"/>
                                  </p:stCondLst>
                                  <p:childTnLst>
                                    <p:set>
                                      <p:cBhvr>
                                        <p:cTn id="66" dur="1" fill="hold">
                                          <p:stCondLst>
                                            <p:cond delay="0"/>
                                          </p:stCondLst>
                                        </p:cTn>
                                        <p:tgtEl>
                                          <p:spTgt spid="62"/>
                                        </p:tgtEl>
                                        <p:attrNameLst>
                                          <p:attrName>style.visibility</p:attrName>
                                        </p:attrNameLst>
                                      </p:cBhvr>
                                      <p:to>
                                        <p:strVal val="visible"/>
                                      </p:to>
                                    </p:set>
                                    <p:animEffect>
                                      <p:cBhvr>
                                        <p:cTn id="67" dur="400"/>
                                        <p:tgtEl>
                                          <p:spTgt spid="62"/>
                                        </p:tgtEl>
                                      </p:cBhvr>
                                    </p:animEffect>
                                  </p:childTnLst>
                                </p:cTn>
                              </p:par>
                            </p:childTnLst>
                          </p:cTn>
                        </p:par>
                        <p:par>
                          <p:cTn id="68" fill="hold">
                            <p:stCondLst>
                              <p:cond delay="5800"/>
                            </p:stCondLst>
                            <p:childTnLst>
                              <p:par>
                                <p:cTn id="69" presetID="10" presetClass="entr" presetSubtype="0"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p:cTn id="71" dur="350" fill="hold"/>
                                        <p:tgtEl>
                                          <p:spTgt spid="37"/>
                                        </p:tgtEl>
                                        <p:attrNameLst>
                                          <p:attrName>ppt_w</p:attrName>
                                        </p:attrNameLst>
                                      </p:cBhvr>
                                      <p:tavLst>
                                        <p:tav tm="0">
                                          <p:val>
                                            <p:fltVal val="0"/>
                                          </p:val>
                                        </p:tav>
                                        <p:tav tm="100000">
                                          <p:val>
                                            <p:strVal val="#ppt_w"/>
                                          </p:val>
                                        </p:tav>
                                      </p:tavLst>
                                    </p:anim>
                                    <p:anim calcmode="lin" valueType="num">
                                      <p:cBhvr>
                                        <p:cTn id="72" dur="350" fill="hold"/>
                                        <p:tgtEl>
                                          <p:spTgt spid="37"/>
                                        </p:tgtEl>
                                        <p:attrNameLst>
                                          <p:attrName>ppt_h</p:attrName>
                                        </p:attrNameLst>
                                      </p:cBhvr>
                                      <p:tavLst>
                                        <p:tav tm="0">
                                          <p:val>
                                            <p:fltVal val="0"/>
                                          </p:val>
                                        </p:tav>
                                        <p:tav tm="100000">
                                          <p:val>
                                            <p:strVal val="#ppt_h"/>
                                          </p:val>
                                        </p:tav>
                                      </p:tavLst>
                                    </p:anim>
                                    <p:animEffect>
                                      <p:cBhvr>
                                        <p:cTn id="73" dur="350"/>
                                        <p:tgtEl>
                                          <p:spTgt spid="37"/>
                                        </p:tgtEl>
                                      </p:cBhvr>
                                    </p:animEffect>
                                  </p:childTnLst>
                                </p:cTn>
                              </p:par>
                            </p:childTnLst>
                          </p:cTn>
                        </p:par>
                        <p:par>
                          <p:cTn id="74" fill="hold">
                            <p:stCondLst>
                              <p:cond delay="6150"/>
                            </p:stCondLst>
                            <p:childTnLst>
                              <p:par>
                                <p:cTn id="75" presetID="26" presetClass="emph" presetSubtype="0" fill="hold" nodeType="afterEffect">
                                  <p:stCondLst>
                                    <p:cond delay="0"/>
                                  </p:stCondLst>
                                  <p:childTnLst>
                                    <p:animEffect>
                                      <p:cBhvr>
                                        <p:cTn id="76" dur="500" tmFilter="0, 0; .2, .5; .8, .5; 1, 0"/>
                                        <p:tgtEl>
                                          <p:spTgt spid="37"/>
                                        </p:tgtEl>
                                      </p:cBhvr>
                                    </p:animEffect>
                                    <p:animScale>
                                      <p:cBhvr>
                                        <p:cTn id="77" dur="250" autoRev="1" fill="hold"/>
                                        <p:tgtEl>
                                          <p:spTgt spid="37"/>
                                        </p:tgtEl>
                                      </p:cBhvr>
                                      <p:by x="105000" y="105000"/>
                                    </p:animScale>
                                  </p:childTnLst>
                                </p:cTn>
                              </p:par>
                              <p:par>
                                <p:cTn id="78" presetID="14" presetClass="entr" presetSubtype="10" fill="hold" grpId="0" nodeType="withEffect">
                                  <p:stCondLst>
                                    <p:cond delay="250"/>
                                  </p:stCondLst>
                                  <p:childTnLst>
                                    <p:set>
                                      <p:cBhvr>
                                        <p:cTn id="79" dur="1" fill="hold">
                                          <p:stCondLst>
                                            <p:cond delay="0"/>
                                          </p:stCondLst>
                                        </p:cTn>
                                        <p:tgtEl>
                                          <p:spTgt spid="59"/>
                                        </p:tgtEl>
                                        <p:attrNameLst>
                                          <p:attrName>style.visibility</p:attrName>
                                        </p:attrNameLst>
                                      </p:cBhvr>
                                      <p:to>
                                        <p:strVal val="visible"/>
                                      </p:to>
                                    </p:set>
                                    <p:animEffect>
                                      <p:cBhvr>
                                        <p:cTn id="80" dur="400"/>
                                        <p:tgtEl>
                                          <p:spTgt spid="59"/>
                                        </p:tgtEl>
                                      </p:cBhvr>
                                    </p:animEffect>
                                  </p:childTnLst>
                                </p:cTn>
                              </p:par>
                              <p:par>
                                <p:cTn id="81" presetID="14" presetClass="entr" presetSubtype="10" fill="hold" grpId="0" nodeType="withEffect">
                                  <p:stCondLst>
                                    <p:cond delay="250"/>
                                  </p:stCondLst>
                                  <p:childTnLst>
                                    <p:set>
                                      <p:cBhvr>
                                        <p:cTn id="82" dur="1" fill="hold">
                                          <p:stCondLst>
                                            <p:cond delay="0"/>
                                          </p:stCondLst>
                                        </p:cTn>
                                        <p:tgtEl>
                                          <p:spTgt spid="60"/>
                                        </p:tgtEl>
                                        <p:attrNameLst>
                                          <p:attrName>style.visibility</p:attrName>
                                        </p:attrNameLst>
                                      </p:cBhvr>
                                      <p:to>
                                        <p:strVal val="visible"/>
                                      </p:to>
                                    </p:set>
                                    <p:animEffect>
                                      <p:cBhvr>
                                        <p:cTn id="83" dur="400"/>
                                        <p:tgtEl>
                                          <p:spTgt spid="60"/>
                                        </p:tgtEl>
                                      </p:cBhvr>
                                    </p:animEffect>
                                  </p:childTnLst>
                                </p:cTn>
                              </p:par>
                            </p:childTnLst>
                          </p:cTn>
                        </p:par>
                        <p:par>
                          <p:cTn id="84" fill="hold">
                            <p:stCondLst>
                              <p:cond delay="6800"/>
                            </p:stCondLst>
                            <p:childTnLst>
                              <p:par>
                                <p:cTn id="85" presetID="35" presetClass="entr" presetSubtype="0" fill="hold" nodeType="afterEffect">
                                  <p:stCondLst>
                                    <p:cond delay="0"/>
                                  </p:stCondLst>
                                  <p:childTnLst>
                                    <p:set>
                                      <p:cBhvr>
                                        <p:cTn id="86" dur="1" fill="hold">
                                          <p:stCondLst>
                                            <p:cond delay="0"/>
                                          </p:stCondLst>
                                        </p:cTn>
                                        <p:tgtEl>
                                          <p:spTgt spid="50"/>
                                        </p:tgtEl>
                                        <p:attrNameLst>
                                          <p:attrName>style.visibility</p:attrName>
                                        </p:attrNameLst>
                                      </p:cBhvr>
                                      <p:to>
                                        <p:strVal val="visible"/>
                                      </p:to>
                                    </p:set>
                                    <p:animEffect>
                                      <p:cBhvr>
                                        <p:cTn id="87" dur="750"/>
                                        <p:tgtEl>
                                          <p:spTgt spid="50"/>
                                        </p:tgtEl>
                                      </p:cBhvr>
                                    </p:animEffect>
                                    <p:anim calcmode="lin" valueType="num">
                                      <p:cBhvr>
                                        <p:cTn id="88" dur="750" fill="hold"/>
                                        <p:tgtEl>
                                          <p:spTgt spid="50"/>
                                        </p:tgtEl>
                                        <p:attrNameLst>
                                          <p:attrName>style.rotation</p:attrName>
                                        </p:attrNameLst>
                                      </p:cBhvr>
                                      <p:tavLst>
                                        <p:tav tm="0">
                                          <p:val>
                                            <p:fltVal val="720"/>
                                          </p:val>
                                        </p:tav>
                                        <p:tav tm="100000">
                                          <p:val>
                                            <p:fltVal val="0"/>
                                          </p:val>
                                        </p:tav>
                                      </p:tavLst>
                                    </p:anim>
                                    <p:anim calcmode="lin" valueType="num">
                                      <p:cBhvr>
                                        <p:cTn id="89" dur="750" fill="hold"/>
                                        <p:tgtEl>
                                          <p:spTgt spid="50"/>
                                        </p:tgtEl>
                                        <p:attrNameLst>
                                          <p:attrName>ppt_h</p:attrName>
                                        </p:attrNameLst>
                                      </p:cBhvr>
                                      <p:tavLst>
                                        <p:tav tm="0">
                                          <p:val>
                                            <p:fltVal val="0"/>
                                          </p:val>
                                        </p:tav>
                                        <p:tav tm="100000">
                                          <p:val>
                                            <p:strVal val="#ppt_h"/>
                                          </p:val>
                                        </p:tav>
                                      </p:tavLst>
                                    </p:anim>
                                    <p:anim calcmode="lin" valueType="num">
                                      <p:cBhvr>
                                        <p:cTn id="90" dur="750" fill="hold"/>
                                        <p:tgtEl>
                                          <p:spTgt spid="50"/>
                                        </p:tgtEl>
                                        <p:attrNameLst>
                                          <p:attrName>ppt_w</p:attrName>
                                        </p:attrNameLst>
                                      </p:cBhvr>
                                      <p:tavLst>
                                        <p:tav tm="0">
                                          <p:val>
                                            <p:fltVal val="0"/>
                                          </p:val>
                                        </p:tav>
                                        <p:tav tm="100000">
                                          <p:val>
                                            <p:strVal val="#ppt_w"/>
                                          </p:val>
                                        </p:tav>
                                      </p:tavLst>
                                    </p:anim>
                                  </p:childTnLst>
                                </p:cTn>
                              </p:par>
                            </p:childTnLst>
                          </p:cTn>
                        </p:par>
                        <p:par>
                          <p:cTn id="91" fill="hold">
                            <p:stCondLst>
                              <p:cond delay="7550"/>
                            </p:stCondLst>
                            <p:childTnLst>
                              <p:par>
                                <p:cTn id="92" presetID="14" presetClass="entr" presetSubtype="10" fill="hold" grpId="0" nodeType="afterEffect">
                                  <p:stCondLst>
                                    <p:cond delay="0"/>
                                  </p:stCondLst>
                                  <p:childTnLst>
                                    <p:set>
                                      <p:cBhvr>
                                        <p:cTn id="93" dur="1" fill="hold">
                                          <p:stCondLst>
                                            <p:cond delay="0"/>
                                          </p:stCondLst>
                                        </p:cTn>
                                        <p:tgtEl>
                                          <p:spTgt spid="53"/>
                                        </p:tgtEl>
                                        <p:attrNameLst>
                                          <p:attrName>style.visibility</p:attrName>
                                        </p:attrNameLst>
                                      </p:cBhvr>
                                      <p:to>
                                        <p:strVal val="visible"/>
                                      </p:to>
                                    </p:set>
                                    <p:animEffect>
                                      <p:cBhvr>
                                        <p:cTn id="94" dur="400"/>
                                        <p:tgtEl>
                                          <p:spTgt spid="53"/>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Effect>
                                      <p:cBhvr>
                                        <p:cTn id="97" dur="400"/>
                                        <p:tgtEl>
                                          <p:spTgt spid="54"/>
                                        </p:tgtEl>
                                      </p:cBhvr>
                                    </p:animEffect>
                                  </p:childTnLst>
                                </p:cTn>
                              </p:par>
                            </p:childTnLst>
                          </p:cTn>
                        </p:par>
                        <p:par>
                          <p:cTn id="98" fill="hold">
                            <p:stCondLst>
                              <p:cond delay="7950"/>
                            </p:stCondLst>
                            <p:childTnLst>
                              <p:par>
                                <p:cTn id="99" presetID="35" presetClass="entr" presetSubtype="0" fill="hold" nodeType="afterEffect">
                                  <p:stCondLst>
                                    <p:cond delay="0"/>
                                  </p:stCondLst>
                                  <p:childTnLst>
                                    <p:set>
                                      <p:cBhvr>
                                        <p:cTn id="100" dur="1" fill="hold">
                                          <p:stCondLst>
                                            <p:cond delay="0"/>
                                          </p:stCondLst>
                                        </p:cTn>
                                        <p:tgtEl>
                                          <p:spTgt spid="44"/>
                                        </p:tgtEl>
                                        <p:attrNameLst>
                                          <p:attrName>style.visibility</p:attrName>
                                        </p:attrNameLst>
                                      </p:cBhvr>
                                      <p:to>
                                        <p:strVal val="visible"/>
                                      </p:to>
                                    </p:set>
                                    <p:animEffect>
                                      <p:cBhvr>
                                        <p:cTn id="101" dur="750"/>
                                        <p:tgtEl>
                                          <p:spTgt spid="44"/>
                                        </p:tgtEl>
                                      </p:cBhvr>
                                    </p:animEffect>
                                    <p:anim calcmode="lin" valueType="num">
                                      <p:cBhvr>
                                        <p:cTn id="102" dur="750" fill="hold"/>
                                        <p:tgtEl>
                                          <p:spTgt spid="44"/>
                                        </p:tgtEl>
                                        <p:attrNameLst>
                                          <p:attrName>style.rotation</p:attrName>
                                        </p:attrNameLst>
                                      </p:cBhvr>
                                      <p:tavLst>
                                        <p:tav tm="0">
                                          <p:val>
                                            <p:fltVal val="720"/>
                                          </p:val>
                                        </p:tav>
                                        <p:tav tm="100000">
                                          <p:val>
                                            <p:fltVal val="0"/>
                                          </p:val>
                                        </p:tav>
                                      </p:tavLst>
                                    </p:anim>
                                    <p:anim calcmode="lin" valueType="num">
                                      <p:cBhvr>
                                        <p:cTn id="103" dur="750" fill="hold"/>
                                        <p:tgtEl>
                                          <p:spTgt spid="44"/>
                                        </p:tgtEl>
                                        <p:attrNameLst>
                                          <p:attrName>ppt_h</p:attrName>
                                        </p:attrNameLst>
                                      </p:cBhvr>
                                      <p:tavLst>
                                        <p:tav tm="0">
                                          <p:val>
                                            <p:fltVal val="0"/>
                                          </p:val>
                                        </p:tav>
                                        <p:tav tm="100000">
                                          <p:val>
                                            <p:strVal val="#ppt_h"/>
                                          </p:val>
                                        </p:tav>
                                      </p:tavLst>
                                    </p:anim>
                                    <p:anim calcmode="lin" valueType="num">
                                      <p:cBhvr>
                                        <p:cTn id="104" dur="750" fill="hold"/>
                                        <p:tgtEl>
                                          <p:spTgt spid="44"/>
                                        </p:tgtEl>
                                        <p:attrNameLst>
                                          <p:attrName>ppt_w</p:attrName>
                                        </p:attrNameLst>
                                      </p:cBhvr>
                                      <p:tavLst>
                                        <p:tav tm="0">
                                          <p:val>
                                            <p:fltVal val="0"/>
                                          </p:val>
                                        </p:tav>
                                        <p:tav tm="100000">
                                          <p:val>
                                            <p:strVal val="#ppt_w"/>
                                          </p:val>
                                        </p:tav>
                                      </p:tavLst>
                                    </p:anim>
                                  </p:childTnLst>
                                </p:cTn>
                              </p:par>
                            </p:childTnLst>
                          </p:cTn>
                        </p:par>
                        <p:par>
                          <p:cTn id="105" fill="hold">
                            <p:stCondLst>
                              <p:cond delay="8700"/>
                            </p:stCondLst>
                            <p:childTnLst>
                              <p:par>
                                <p:cTn id="106" presetID="14" presetClass="entr" presetSubtype="10" fill="hold" grpId="0"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p:cBhvr>
                                        <p:cTn id="108" dur="400"/>
                                        <p:tgtEl>
                                          <p:spTgt spid="55"/>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p:cBhvr>
                                        <p:cTn id="111" dur="4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31" grpId="0" bldLvl="0" animBg="1" autoUpdateAnimBg="0"/>
      <p:bldP spid="32" grpId="0" bldLvl="0" animBg="1" autoUpdateAnimBg="0"/>
      <p:bldP spid="33" grpId="0" bldLvl="0" animBg="1" autoUpdateAnimBg="0"/>
      <p:bldP spid="49" grpId="0" bldLvl="0" autoUpdateAnimBg="0"/>
      <p:bldP spid="53" grpId="0" bldLvl="0" autoUpdateAnimBg="0"/>
      <p:bldP spid="54" grpId="0" bldLvl="0" autoUpdateAnimBg="0"/>
      <p:bldP spid="55" grpId="0" bldLvl="0" autoUpdateAnimBg="0"/>
      <p:bldP spid="56" grpId="0" bldLvl="0" autoUpdateAnimBg="0"/>
      <p:bldP spid="57" grpId="0" bldLvl="0" autoUpdateAnimBg="0"/>
      <p:bldP spid="58" grpId="0" bldLvl="0" autoUpdateAnimBg="0"/>
      <p:bldP spid="59" grpId="0" bldLvl="0" autoUpdateAnimBg="0"/>
      <p:bldP spid="60" grpId="0" bldLvl="0" autoUpdateAnimBg="0"/>
      <p:bldP spid="61" grpId="0" bldLvl="0" autoUpdateAnimBg="0"/>
      <p:bldP spid="62"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内部环境竞争分析</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Freeform 42"/>
          <p:cNvSpPr>
            <a:spLocks/>
          </p:cNvSpPr>
          <p:nvPr/>
        </p:nvSpPr>
        <p:spPr bwMode="auto">
          <a:xfrm>
            <a:off x="2103438" y="1722438"/>
            <a:ext cx="3246437" cy="739775"/>
          </a:xfrm>
          <a:custGeom>
            <a:avLst/>
            <a:gdLst>
              <a:gd name="T0" fmla="*/ 0 w 4673"/>
              <a:gd name="T1" fmla="*/ 353760222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296700"/>
            </a:solidFill>
            <a:prstDash val="dash"/>
            <a:bevel/>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tx1">
                  <a:lumMod val="75000"/>
                  <a:lumOff val="25000"/>
                </a:schemeClr>
              </a:solidFill>
            </a:endParaRPr>
          </a:p>
        </p:txBody>
      </p:sp>
      <p:sp>
        <p:nvSpPr>
          <p:cNvPr id="10" name="Freeform 42"/>
          <p:cNvSpPr>
            <a:spLocks/>
          </p:cNvSpPr>
          <p:nvPr/>
        </p:nvSpPr>
        <p:spPr bwMode="auto">
          <a:xfrm flipH="1">
            <a:off x="6454775" y="1722438"/>
            <a:ext cx="3246438" cy="739775"/>
          </a:xfrm>
          <a:custGeom>
            <a:avLst/>
            <a:gdLst>
              <a:gd name="T0" fmla="*/ 0 w 4673"/>
              <a:gd name="T1" fmla="*/ 353760222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296700"/>
            </a:solidFill>
            <a:prstDash val="dash"/>
            <a:bevel/>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tx1">
                  <a:lumMod val="75000"/>
                  <a:lumOff val="25000"/>
                </a:schemeClr>
              </a:solidFill>
            </a:endParaRPr>
          </a:p>
        </p:txBody>
      </p:sp>
      <p:sp>
        <p:nvSpPr>
          <p:cNvPr id="11" name="Freeform 42"/>
          <p:cNvSpPr>
            <a:spLocks/>
          </p:cNvSpPr>
          <p:nvPr/>
        </p:nvSpPr>
        <p:spPr bwMode="auto">
          <a:xfrm flipV="1">
            <a:off x="2103438" y="5054600"/>
            <a:ext cx="3246437" cy="736600"/>
          </a:xfrm>
          <a:custGeom>
            <a:avLst/>
            <a:gdLst>
              <a:gd name="T0" fmla="*/ 0 w 4673"/>
              <a:gd name="T1" fmla="*/ 351485816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296700"/>
            </a:solidFill>
            <a:prstDash val="dash"/>
            <a:bevel/>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tx1">
                  <a:lumMod val="75000"/>
                  <a:lumOff val="25000"/>
                </a:schemeClr>
              </a:solidFill>
            </a:endParaRPr>
          </a:p>
        </p:txBody>
      </p:sp>
      <p:sp>
        <p:nvSpPr>
          <p:cNvPr id="12" name="Freeform 42"/>
          <p:cNvSpPr>
            <a:spLocks/>
          </p:cNvSpPr>
          <p:nvPr/>
        </p:nvSpPr>
        <p:spPr bwMode="auto">
          <a:xfrm flipH="1" flipV="1">
            <a:off x="6454775" y="5054600"/>
            <a:ext cx="3246438" cy="736600"/>
          </a:xfrm>
          <a:custGeom>
            <a:avLst/>
            <a:gdLst>
              <a:gd name="T0" fmla="*/ 0 w 4673"/>
              <a:gd name="T1" fmla="*/ 351485816 h 1547"/>
              <a:gd name="T2" fmla="*/ 0 w 4673"/>
              <a:gd name="T3" fmla="*/ 0 h 1547"/>
              <a:gd name="T4" fmla="*/ 2147483647 w 4673"/>
              <a:gd name="T5" fmla="*/ 0 h 1547"/>
              <a:gd name="T6" fmla="*/ 0 60000 65536"/>
              <a:gd name="T7" fmla="*/ 0 60000 65536"/>
              <a:gd name="T8" fmla="*/ 0 60000 65536"/>
              <a:gd name="T9" fmla="*/ 0 w 4673"/>
              <a:gd name="T10" fmla="*/ 0 h 1547"/>
              <a:gd name="T11" fmla="*/ 4673 w 4673"/>
              <a:gd name="T12" fmla="*/ 1547 h 1547"/>
            </a:gdLst>
            <a:ahLst/>
            <a:cxnLst>
              <a:cxn ang="T6">
                <a:pos x="T0" y="T1"/>
              </a:cxn>
              <a:cxn ang="T7">
                <a:pos x="T2" y="T3"/>
              </a:cxn>
              <a:cxn ang="T8">
                <a:pos x="T4" y="T5"/>
              </a:cxn>
            </a:cxnLst>
            <a:rect l="T9" t="T10" r="T11" b="T12"/>
            <a:pathLst>
              <a:path w="4673" h="1547">
                <a:moveTo>
                  <a:pt x="0" y="1547"/>
                </a:moveTo>
                <a:lnTo>
                  <a:pt x="0" y="0"/>
                </a:lnTo>
                <a:lnTo>
                  <a:pt x="4673" y="0"/>
                </a:lnTo>
              </a:path>
            </a:pathLst>
          </a:custGeom>
          <a:noFill/>
          <a:ln w="9" cap="flat" cmpd="sng">
            <a:solidFill>
              <a:srgbClr val="296700"/>
            </a:solidFill>
            <a:prstDash val="dash"/>
            <a:bevel/>
            <a:headEnd type="oval" w="med" len="med"/>
            <a:tailEnd type="oval" w="med" len="med"/>
          </a:ln>
          <a:extLst>
            <a:ext uri="{909E8E84-426E-40DD-AFC4-6F175D3DCCD1}">
              <a14:hiddenFill xmlns:a14="http://schemas.microsoft.com/office/drawing/2010/main" xmlns="">
                <a:solidFill>
                  <a:srgbClr val="FFFFFF"/>
                </a:solidFill>
              </a14:hiddenFill>
            </a:ext>
          </a:extLst>
        </p:spPr>
        <p:txBody>
          <a:bodyPr/>
          <a:lstStyle/>
          <a:p>
            <a:endParaRPr lang="zh-CN" altLang="en-US">
              <a:solidFill>
                <a:schemeClr val="tx1">
                  <a:lumMod val="75000"/>
                  <a:lumOff val="25000"/>
                </a:schemeClr>
              </a:solidFill>
            </a:endParaRPr>
          </a:p>
        </p:txBody>
      </p:sp>
      <p:sp>
        <p:nvSpPr>
          <p:cNvPr id="13" name="矩形 32"/>
          <p:cNvSpPr>
            <a:spLocks noChangeArrowheads="1"/>
          </p:cNvSpPr>
          <p:nvPr/>
        </p:nvSpPr>
        <p:spPr bwMode="auto">
          <a:xfrm>
            <a:off x="0" y="3254375"/>
            <a:ext cx="12196763" cy="1149350"/>
          </a:xfrm>
          <a:prstGeom prst="rect">
            <a:avLst/>
          </a:prstGeom>
          <a:solidFill>
            <a:srgbClr val="B6302E"/>
          </a:solidFill>
          <a:ln>
            <a:noFill/>
          </a:ln>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chemeClr val="bg1"/>
              </a:solidFill>
            </a:endParaRPr>
          </a:p>
        </p:txBody>
      </p:sp>
      <p:sp>
        <p:nvSpPr>
          <p:cNvPr id="14" name="TextBox 33"/>
          <p:cNvSpPr>
            <a:spLocks noChangeArrowheads="1"/>
          </p:cNvSpPr>
          <p:nvPr/>
        </p:nvSpPr>
        <p:spPr bwMode="auto">
          <a:xfrm>
            <a:off x="3523099" y="3581439"/>
            <a:ext cx="480131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30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单击此处添加文本以及描述</a:t>
            </a:r>
            <a:endParaRPr lang="zh-CN" altLang="en-US" dirty="0">
              <a:solidFill>
                <a:schemeClr val="bg1"/>
              </a:solidFill>
            </a:endParaRPr>
          </a:p>
        </p:txBody>
      </p:sp>
      <p:grpSp>
        <p:nvGrpSpPr>
          <p:cNvPr id="15" name="组合 34"/>
          <p:cNvGrpSpPr>
            <a:grpSpLocks/>
          </p:cNvGrpSpPr>
          <p:nvPr/>
        </p:nvGrpSpPr>
        <p:grpSpPr bwMode="auto">
          <a:xfrm>
            <a:off x="1543050" y="2390775"/>
            <a:ext cx="1154113" cy="1155700"/>
            <a:chOff x="0" y="0"/>
            <a:chExt cx="1154113" cy="1155699"/>
          </a:xfrm>
        </p:grpSpPr>
        <p:sp>
          <p:nvSpPr>
            <p:cNvPr id="16" name="Oval 30"/>
            <p:cNvSpPr>
              <a:spLocks noChangeArrowheads="1"/>
            </p:cNvSpPr>
            <p:nvPr/>
          </p:nvSpPr>
          <p:spPr bwMode="auto">
            <a:xfrm>
              <a:off x="0" y="0"/>
              <a:ext cx="1154113" cy="1155699"/>
            </a:xfrm>
            <a:prstGeom prst="ellipse">
              <a:avLst/>
            </a:prstGeom>
            <a:solidFill>
              <a:schemeClr val="tx1">
                <a:lumMod val="75000"/>
                <a:lumOff val="25000"/>
              </a:schemeClr>
            </a:solidFill>
            <a:ln w="9525">
              <a:solidFill>
                <a:schemeClr val="bg1">
                  <a:lumMod val="95000"/>
                </a:schemeClr>
              </a:solidFill>
              <a:bevel/>
              <a:headEnd/>
              <a:tailEnd/>
            </a:ln>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chemeClr val="tx1">
                    <a:lumMod val="75000"/>
                    <a:lumOff val="25000"/>
                  </a:schemeClr>
                </a:solidFill>
              </a:endParaRPr>
            </a:p>
          </p:txBody>
        </p:sp>
        <p:sp>
          <p:nvSpPr>
            <p:cNvPr id="17" name="Freeform 34"/>
            <p:cNvSpPr>
              <a:spLocks noEditPoints="1" noChangeArrowheads="1"/>
            </p:cNvSpPr>
            <p:nvPr/>
          </p:nvSpPr>
          <p:spPr bwMode="auto">
            <a:xfrm>
              <a:off x="266700" y="128587"/>
              <a:ext cx="638175" cy="868362"/>
            </a:xfrm>
            <a:custGeom>
              <a:avLst/>
              <a:gdLst>
                <a:gd name="T0" fmla="*/ 115857104 w 709"/>
                <a:gd name="T1" fmla="*/ 289888070 h 965"/>
                <a:gd name="T2" fmla="*/ 176621452 w 709"/>
                <a:gd name="T3" fmla="*/ 432402886 h 965"/>
                <a:gd name="T4" fmla="*/ 226043544 w 709"/>
                <a:gd name="T5" fmla="*/ 546575925 h 965"/>
                <a:gd name="T6" fmla="*/ 337039206 w 709"/>
                <a:gd name="T7" fmla="*/ 549815409 h 965"/>
                <a:gd name="T8" fmla="*/ 361344754 w 709"/>
                <a:gd name="T9" fmla="*/ 504469827 h 965"/>
                <a:gd name="T10" fmla="*/ 422919169 w 709"/>
                <a:gd name="T11" fmla="*/ 389486017 h 965"/>
                <a:gd name="T12" fmla="*/ 287618015 w 709"/>
                <a:gd name="T13" fmla="*/ 119032210 h 965"/>
                <a:gd name="T14" fmla="*/ 238195924 w 709"/>
                <a:gd name="T15" fmla="*/ 585444338 h 965"/>
                <a:gd name="T16" fmla="*/ 181482922 w 709"/>
                <a:gd name="T17" fmla="*/ 520664549 h 965"/>
                <a:gd name="T18" fmla="*/ 122338792 w 709"/>
                <a:gd name="T19" fmla="*/ 409730095 h 965"/>
                <a:gd name="T20" fmla="*/ 287618015 w 709"/>
                <a:gd name="T21" fmla="*/ 82593381 h 965"/>
                <a:gd name="T22" fmla="*/ 452896282 w 709"/>
                <a:gd name="T23" fmla="*/ 409730095 h 965"/>
                <a:gd name="T24" fmla="*/ 392942057 w 709"/>
                <a:gd name="T25" fmla="*/ 520664549 h 965"/>
                <a:gd name="T26" fmla="*/ 337039206 w 709"/>
                <a:gd name="T27" fmla="*/ 585444338 h 965"/>
                <a:gd name="T28" fmla="*/ 205788470 w 709"/>
                <a:gd name="T29" fmla="*/ 700427136 h 965"/>
                <a:gd name="T30" fmla="*/ 345141056 w 709"/>
                <a:gd name="T31" fmla="*/ 726339411 h 965"/>
                <a:gd name="T32" fmla="*/ 345141056 w 709"/>
                <a:gd name="T33" fmla="*/ 673705889 h 965"/>
                <a:gd name="T34" fmla="*/ 221992169 w 709"/>
                <a:gd name="T35" fmla="*/ 716621858 h 965"/>
                <a:gd name="T36" fmla="*/ 355673190 w 709"/>
                <a:gd name="T37" fmla="*/ 716621858 h 965"/>
                <a:gd name="T38" fmla="*/ 371877789 w 709"/>
                <a:gd name="T39" fmla="*/ 700427136 h 965"/>
                <a:gd name="T40" fmla="*/ 205788470 w 709"/>
                <a:gd name="T41" fmla="*/ 617023911 h 965"/>
                <a:gd name="T42" fmla="*/ 371877789 w 709"/>
                <a:gd name="T43" fmla="*/ 700427136 h 965"/>
                <a:gd name="T44" fmla="*/ 370256699 w 709"/>
                <a:gd name="T45" fmla="*/ 326325970 h 965"/>
                <a:gd name="T46" fmla="*/ 314353848 w 709"/>
                <a:gd name="T47" fmla="*/ 382198977 h 965"/>
                <a:gd name="T48" fmla="*/ 260071187 w 709"/>
                <a:gd name="T49" fmla="*/ 382198977 h 965"/>
                <a:gd name="T50" fmla="*/ 204168280 w 709"/>
                <a:gd name="T51" fmla="*/ 326325970 h 965"/>
                <a:gd name="T52" fmla="*/ 204168280 w 709"/>
                <a:gd name="T53" fmla="*/ 272073606 h 965"/>
                <a:gd name="T54" fmla="*/ 260071187 w 709"/>
                <a:gd name="T55" fmla="*/ 215391572 h 965"/>
                <a:gd name="T56" fmla="*/ 314353848 w 709"/>
                <a:gd name="T57" fmla="*/ 215391572 h 965"/>
                <a:gd name="T58" fmla="*/ 370256699 w 709"/>
                <a:gd name="T59" fmla="*/ 272073606 h 965"/>
                <a:gd name="T60" fmla="*/ 551739677 w 709"/>
                <a:gd name="T61" fmla="*/ 263975795 h 965"/>
                <a:gd name="T62" fmla="*/ 522572659 w 709"/>
                <a:gd name="T63" fmla="*/ 289888070 h 965"/>
                <a:gd name="T64" fmla="*/ 551739677 w 709"/>
                <a:gd name="T65" fmla="*/ 306892663 h 965"/>
                <a:gd name="T66" fmla="*/ 551739677 w 709"/>
                <a:gd name="T67" fmla="*/ 263975795 h 965"/>
                <a:gd name="T68" fmla="*/ 488545072 w 709"/>
                <a:gd name="T69" fmla="*/ 114983726 h 965"/>
                <a:gd name="T70" fmla="*/ 458567847 w 709"/>
                <a:gd name="T71" fmla="*/ 85022995 h 965"/>
                <a:gd name="T72" fmla="*/ 466669696 w 709"/>
                <a:gd name="T73" fmla="*/ 137656545 h 965"/>
                <a:gd name="T74" fmla="*/ 307872188 w 709"/>
                <a:gd name="T75" fmla="*/ 55062250 h 965"/>
                <a:gd name="T76" fmla="*/ 286807020 w 709"/>
                <a:gd name="T77" fmla="*/ 0 h 965"/>
                <a:gd name="T78" fmla="*/ 264932657 w 709"/>
                <a:gd name="T79" fmla="*/ 55062250 h 965"/>
                <a:gd name="T80" fmla="*/ 105324970 w 709"/>
                <a:gd name="T81" fmla="*/ 140085258 h 965"/>
                <a:gd name="T82" fmla="*/ 115047009 w 709"/>
                <a:gd name="T83" fmla="*/ 88261579 h 965"/>
                <a:gd name="T84" fmla="*/ 84259802 w 709"/>
                <a:gd name="T85" fmla="*/ 119032210 h 965"/>
                <a:gd name="T86" fmla="*/ 51852390 w 709"/>
                <a:gd name="T87" fmla="*/ 289888070 h 965"/>
                <a:gd name="T88" fmla="*/ 22685365 w 709"/>
                <a:gd name="T89" fmla="*/ 263975795 h 965"/>
                <a:gd name="T90" fmla="*/ 22685365 w 709"/>
                <a:gd name="T91" fmla="*/ 306892663 h 965"/>
                <a:gd name="T92" fmla="*/ 51852390 w 709"/>
                <a:gd name="T93" fmla="*/ 289888070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09"/>
                <a:gd name="T142" fmla="*/ 0 h 965"/>
                <a:gd name="T143" fmla="*/ 709 w 709"/>
                <a:gd name="T144" fmla="*/ 965 h 96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solidFill>
                  <a:schemeClr val="tx1">
                    <a:lumMod val="75000"/>
                    <a:lumOff val="25000"/>
                  </a:schemeClr>
                </a:solidFill>
              </a:endParaRPr>
            </a:p>
          </p:txBody>
        </p:sp>
      </p:grpSp>
      <p:grpSp>
        <p:nvGrpSpPr>
          <p:cNvPr id="18" name="组合 37"/>
          <p:cNvGrpSpPr>
            <a:grpSpLocks/>
          </p:cNvGrpSpPr>
          <p:nvPr/>
        </p:nvGrpSpPr>
        <p:grpSpPr bwMode="auto">
          <a:xfrm>
            <a:off x="1568450" y="3965575"/>
            <a:ext cx="1154113" cy="1155700"/>
            <a:chOff x="0" y="0"/>
            <a:chExt cx="1154113" cy="1155698"/>
          </a:xfrm>
        </p:grpSpPr>
        <p:sp>
          <p:nvSpPr>
            <p:cNvPr id="19" name="Oval 31"/>
            <p:cNvSpPr>
              <a:spLocks noChangeArrowheads="1"/>
            </p:cNvSpPr>
            <p:nvPr/>
          </p:nvSpPr>
          <p:spPr bwMode="auto">
            <a:xfrm>
              <a:off x="0" y="0"/>
              <a:ext cx="1154113" cy="1155699"/>
            </a:xfrm>
            <a:prstGeom prst="ellipse">
              <a:avLst/>
            </a:prstGeom>
            <a:solidFill>
              <a:schemeClr val="tx1">
                <a:lumMod val="75000"/>
                <a:lumOff val="25000"/>
              </a:schemeClr>
            </a:solidFill>
            <a:ln w="9525">
              <a:solidFill>
                <a:schemeClr val="bg1">
                  <a:lumMod val="95000"/>
                </a:schemeClr>
              </a:solidFill>
              <a:bevel/>
              <a:headEnd/>
              <a:tailEnd/>
            </a:ln>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chemeClr val="tx1">
                    <a:lumMod val="75000"/>
                    <a:lumOff val="25000"/>
                  </a:schemeClr>
                </a:solidFill>
              </a:endParaRPr>
            </a:p>
          </p:txBody>
        </p:sp>
        <p:sp>
          <p:nvSpPr>
            <p:cNvPr id="20" name="Freeform 35"/>
            <p:cNvSpPr>
              <a:spLocks noEditPoints="1" noChangeArrowheads="1"/>
            </p:cNvSpPr>
            <p:nvPr/>
          </p:nvSpPr>
          <p:spPr bwMode="auto">
            <a:xfrm>
              <a:off x="269875" y="169862"/>
              <a:ext cx="563563" cy="766762"/>
            </a:xfrm>
            <a:custGeom>
              <a:avLst/>
              <a:gdLst>
                <a:gd name="T0" fmla="*/ 66670858 w 625"/>
                <a:gd name="T1" fmla="*/ 111769057 h 852"/>
                <a:gd name="T2" fmla="*/ 56101111 w 625"/>
                <a:gd name="T3" fmla="*/ 690051629 h 852"/>
                <a:gd name="T4" fmla="*/ 508165235 w 625"/>
                <a:gd name="T5" fmla="*/ 169273519 h 852"/>
                <a:gd name="T6" fmla="*/ 469137723 w 625"/>
                <a:gd name="T7" fmla="*/ 181422013 h 852"/>
                <a:gd name="T8" fmla="*/ 57727778 w 625"/>
                <a:gd name="T9" fmla="*/ 650365407 h 852"/>
                <a:gd name="T10" fmla="*/ 219527146 w 625"/>
                <a:gd name="T11" fmla="*/ 73702754 h 852"/>
                <a:gd name="T12" fmla="*/ 288638033 w 625"/>
                <a:gd name="T13" fmla="*/ 73702754 h 852"/>
                <a:gd name="T14" fmla="*/ 252863068 w 625"/>
                <a:gd name="T15" fmla="*/ 110149138 h 852"/>
                <a:gd name="T16" fmla="*/ 177248215 w 625"/>
                <a:gd name="T17" fmla="*/ 75322674 h 852"/>
                <a:gd name="T18" fmla="*/ 93502758 w 625"/>
                <a:gd name="T19" fmla="*/ 174942336 h 852"/>
                <a:gd name="T20" fmla="*/ 414662393 w 625"/>
                <a:gd name="T21" fmla="*/ 174942336 h 852"/>
                <a:gd name="T22" fmla="*/ 330916963 w 625"/>
                <a:gd name="T23" fmla="*/ 75322674 h 852"/>
                <a:gd name="T24" fmla="*/ 177248215 w 625"/>
                <a:gd name="T25" fmla="*/ 75322674 h 852"/>
                <a:gd name="T26" fmla="*/ 179687315 w 625"/>
                <a:gd name="T27" fmla="*/ 524018005 h 852"/>
                <a:gd name="T28" fmla="*/ 122772884 w 625"/>
                <a:gd name="T29" fmla="*/ 540216298 h 852"/>
                <a:gd name="T30" fmla="*/ 110576456 w 625"/>
                <a:gd name="T31" fmla="*/ 552365692 h 852"/>
                <a:gd name="T32" fmla="*/ 179687315 w 625"/>
                <a:gd name="T33" fmla="*/ 557224550 h 852"/>
                <a:gd name="T34" fmla="*/ 107324924 w 625"/>
                <a:gd name="T35" fmla="*/ 592860973 h 852"/>
                <a:gd name="T36" fmla="*/ 196761914 w 625"/>
                <a:gd name="T37" fmla="*/ 549125853 h 852"/>
                <a:gd name="T38" fmla="*/ 196761914 w 625"/>
                <a:gd name="T39" fmla="*/ 520778166 h 852"/>
                <a:gd name="T40" fmla="*/ 89436990 w 625"/>
                <a:gd name="T41" fmla="*/ 526447884 h 852"/>
                <a:gd name="T42" fmla="*/ 173995782 w 625"/>
                <a:gd name="T43" fmla="*/ 615538943 h 852"/>
                <a:gd name="T44" fmla="*/ 173995782 w 625"/>
                <a:gd name="T45" fmla="*/ 271323088 h 852"/>
                <a:gd name="T46" fmla="*/ 122772884 w 625"/>
                <a:gd name="T47" fmla="*/ 286711421 h 852"/>
                <a:gd name="T48" fmla="*/ 140659916 w 625"/>
                <a:gd name="T49" fmla="*/ 332067360 h 852"/>
                <a:gd name="T50" fmla="*/ 107324924 w 625"/>
                <a:gd name="T51" fmla="*/ 344215855 h 852"/>
                <a:gd name="T52" fmla="*/ 173995782 w 625"/>
                <a:gd name="T53" fmla="*/ 253504876 h 852"/>
                <a:gd name="T54" fmla="*/ 89436990 w 625"/>
                <a:gd name="T55" fmla="*/ 342595936 h 852"/>
                <a:gd name="T56" fmla="*/ 195948581 w 625"/>
                <a:gd name="T57" fmla="*/ 290761219 h 852"/>
                <a:gd name="T58" fmla="*/ 195135247 w 625"/>
                <a:gd name="T59" fmla="*/ 267273290 h 852"/>
                <a:gd name="T60" fmla="*/ 179687315 w 625"/>
                <a:gd name="T61" fmla="*/ 407390006 h 852"/>
                <a:gd name="T62" fmla="*/ 110576456 w 625"/>
                <a:gd name="T63" fmla="*/ 424398258 h 852"/>
                <a:gd name="T64" fmla="*/ 179687315 w 625"/>
                <a:gd name="T65" fmla="*/ 470563257 h 852"/>
                <a:gd name="T66" fmla="*/ 196761914 w 625"/>
                <a:gd name="T67" fmla="*/ 394430652 h 852"/>
                <a:gd name="T68" fmla="*/ 89436990 w 625"/>
                <a:gd name="T69" fmla="*/ 398480450 h 852"/>
                <a:gd name="T70" fmla="*/ 179687315 w 625"/>
                <a:gd name="T71" fmla="*/ 487571622 h 852"/>
                <a:gd name="T72" fmla="*/ 234975979 w 625"/>
                <a:gd name="T73" fmla="*/ 376612440 h 852"/>
                <a:gd name="T74" fmla="*/ 265871900 w 625"/>
                <a:gd name="T75" fmla="*/ 585572237 h 852"/>
                <a:gd name="T76" fmla="*/ 408158427 w 625"/>
                <a:gd name="T77" fmla="*/ 541836217 h 852"/>
                <a:gd name="T78" fmla="*/ 260180367 w 625"/>
                <a:gd name="T79" fmla="*/ 579902519 h 852"/>
                <a:gd name="T80" fmla="*/ 408158427 w 625"/>
                <a:gd name="T81" fmla="*/ 410628944 h 852"/>
                <a:gd name="T82" fmla="*/ 260180367 w 625"/>
                <a:gd name="T83" fmla="*/ 332067360 h 852"/>
                <a:gd name="T84" fmla="*/ 260180367 w 625"/>
                <a:gd name="T85" fmla="*/ 285091502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5"/>
                <a:gd name="T130" fmla="*/ 0 h 852"/>
                <a:gd name="T131" fmla="*/ 625 w 625"/>
                <a:gd name="T132" fmla="*/ 852 h 8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solidFill>
                  <a:schemeClr val="tx1">
                    <a:lumMod val="75000"/>
                    <a:lumOff val="25000"/>
                  </a:schemeClr>
                </a:solidFill>
              </a:endParaRPr>
            </a:p>
          </p:txBody>
        </p:sp>
      </p:grpSp>
      <p:grpSp>
        <p:nvGrpSpPr>
          <p:cNvPr id="21" name="组合 40"/>
          <p:cNvGrpSpPr>
            <a:grpSpLocks/>
          </p:cNvGrpSpPr>
          <p:nvPr/>
        </p:nvGrpSpPr>
        <p:grpSpPr bwMode="auto">
          <a:xfrm>
            <a:off x="9077325" y="2422525"/>
            <a:ext cx="1155700" cy="1155700"/>
            <a:chOff x="0" y="0"/>
            <a:chExt cx="1155700" cy="1155698"/>
          </a:xfrm>
        </p:grpSpPr>
        <p:sp>
          <p:nvSpPr>
            <p:cNvPr id="22" name="Oval 33"/>
            <p:cNvSpPr>
              <a:spLocks noChangeArrowheads="1"/>
            </p:cNvSpPr>
            <p:nvPr/>
          </p:nvSpPr>
          <p:spPr bwMode="auto">
            <a:xfrm>
              <a:off x="0" y="0"/>
              <a:ext cx="1155700" cy="1155698"/>
            </a:xfrm>
            <a:prstGeom prst="ellipse">
              <a:avLst/>
            </a:prstGeom>
            <a:solidFill>
              <a:schemeClr val="tx1">
                <a:lumMod val="75000"/>
                <a:lumOff val="25000"/>
              </a:schemeClr>
            </a:solidFill>
            <a:ln w="9525">
              <a:solidFill>
                <a:schemeClr val="bg1">
                  <a:lumMod val="95000"/>
                </a:schemeClr>
              </a:solidFill>
              <a:bevel/>
              <a:headEnd/>
              <a:tailEnd/>
            </a:ln>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chemeClr val="tx1">
                    <a:lumMod val="75000"/>
                    <a:lumOff val="25000"/>
                  </a:schemeClr>
                </a:solidFill>
              </a:endParaRPr>
            </a:p>
          </p:txBody>
        </p:sp>
        <p:sp>
          <p:nvSpPr>
            <p:cNvPr id="23" name="Freeform 36"/>
            <p:cNvSpPr>
              <a:spLocks noEditPoints="1" noChangeArrowheads="1"/>
            </p:cNvSpPr>
            <p:nvPr/>
          </p:nvSpPr>
          <p:spPr bwMode="auto">
            <a:xfrm>
              <a:off x="261937" y="217487"/>
              <a:ext cx="712788" cy="701675"/>
            </a:xfrm>
            <a:custGeom>
              <a:avLst/>
              <a:gdLst>
                <a:gd name="T0" fmla="*/ 169284454 w 792"/>
                <a:gd name="T1" fmla="*/ 276663543 h 779"/>
                <a:gd name="T2" fmla="*/ 224362610 w 792"/>
                <a:gd name="T3" fmla="*/ 180926763 h 779"/>
                <a:gd name="T4" fmla="*/ 315889297 w 792"/>
                <a:gd name="T5" fmla="*/ 262058979 h 779"/>
                <a:gd name="T6" fmla="*/ 238132430 w 792"/>
                <a:gd name="T7" fmla="*/ 164699971 h 779"/>
                <a:gd name="T8" fmla="*/ 315889297 w 792"/>
                <a:gd name="T9" fmla="*/ 262058979 h 779"/>
                <a:gd name="T10" fmla="*/ 315889297 w 792"/>
                <a:gd name="T11" fmla="*/ 262058979 h 779"/>
                <a:gd name="T12" fmla="*/ 378257328 w 792"/>
                <a:gd name="T13" fmla="*/ 157397689 h 779"/>
                <a:gd name="T14" fmla="*/ 398506981 w 792"/>
                <a:gd name="T15" fmla="*/ 146850950 h 779"/>
                <a:gd name="T16" fmla="*/ 400936939 w 792"/>
                <a:gd name="T17" fmla="*/ 164699971 h 779"/>
                <a:gd name="T18" fmla="*/ 395267036 w 792"/>
                <a:gd name="T19" fmla="*/ 193907296 h 779"/>
                <a:gd name="T20" fmla="*/ 376637356 w 792"/>
                <a:gd name="T21" fmla="*/ 186605915 h 779"/>
                <a:gd name="T22" fmla="*/ 353957744 w 792"/>
                <a:gd name="T23" fmla="*/ 167133765 h 779"/>
                <a:gd name="T24" fmla="*/ 369347481 w 792"/>
                <a:gd name="T25" fmla="*/ 155775460 h 779"/>
                <a:gd name="T26" fmla="*/ 398506981 w 792"/>
                <a:gd name="T27" fmla="*/ 146850950 h 779"/>
                <a:gd name="T28" fmla="*/ 303739505 w 792"/>
                <a:gd name="T29" fmla="*/ 278285772 h 779"/>
                <a:gd name="T30" fmla="*/ 293210586 w 792"/>
                <a:gd name="T31" fmla="*/ 396740004 h 779"/>
                <a:gd name="T32" fmla="*/ 334518978 w 792"/>
                <a:gd name="T33" fmla="*/ 288833412 h 779"/>
                <a:gd name="T34" fmla="*/ 252711280 w 792"/>
                <a:gd name="T35" fmla="*/ 241776165 h 779"/>
                <a:gd name="T36" fmla="*/ 221932652 w 792"/>
                <a:gd name="T37" fmla="*/ 252323805 h 779"/>
                <a:gd name="T38" fmla="*/ 263241100 w 792"/>
                <a:gd name="T39" fmla="*/ 396740004 h 779"/>
                <a:gd name="T40" fmla="*/ 252711280 w 792"/>
                <a:gd name="T41" fmla="*/ 241776165 h 779"/>
                <a:gd name="T42" fmla="*/ 375017383 w 792"/>
                <a:gd name="T43" fmla="*/ 216624805 h 779"/>
                <a:gd name="T44" fmla="*/ 364487564 w 792"/>
                <a:gd name="T45" fmla="*/ 396740004 h 779"/>
                <a:gd name="T46" fmla="*/ 405795956 w 792"/>
                <a:gd name="T47" fmla="*/ 227983110 h 779"/>
                <a:gd name="T48" fmla="*/ 181434246 w 792"/>
                <a:gd name="T49" fmla="*/ 316418508 h 779"/>
                <a:gd name="T50" fmla="*/ 150654773 w 792"/>
                <a:gd name="T51" fmla="*/ 326965248 h 779"/>
                <a:gd name="T52" fmla="*/ 191963165 w 792"/>
                <a:gd name="T53" fmla="*/ 396740004 h 779"/>
                <a:gd name="T54" fmla="*/ 181434246 w 792"/>
                <a:gd name="T55" fmla="*/ 316418508 h 779"/>
                <a:gd name="T56" fmla="*/ 110156340 w 792"/>
                <a:gd name="T57" fmla="*/ 396740004 h 779"/>
                <a:gd name="T58" fmla="*/ 99626520 w 792"/>
                <a:gd name="T59" fmla="*/ 153341667 h 779"/>
                <a:gd name="T60" fmla="*/ 120686187 w 792"/>
                <a:gd name="T61" fmla="*/ 153341667 h 779"/>
                <a:gd name="T62" fmla="*/ 430095539 w 792"/>
                <a:gd name="T63" fmla="*/ 375645624 h 779"/>
                <a:gd name="T64" fmla="*/ 430095539 w 792"/>
                <a:gd name="T65" fmla="*/ 396740004 h 779"/>
                <a:gd name="T66" fmla="*/ 99626520 w 792"/>
                <a:gd name="T67" fmla="*/ 386192364 h 779"/>
                <a:gd name="T68" fmla="*/ 430095539 w 792"/>
                <a:gd name="T69" fmla="*/ 375645624 h 779"/>
                <a:gd name="T70" fmla="*/ 550781783 w 792"/>
                <a:gd name="T71" fmla="*/ 632025452 h 779"/>
                <a:gd name="T72" fmla="*/ 392837078 w 792"/>
                <a:gd name="T73" fmla="*/ 510325861 h 779"/>
                <a:gd name="T74" fmla="*/ 0 w 792"/>
                <a:gd name="T75" fmla="*/ 269361261 h 779"/>
                <a:gd name="T76" fmla="*/ 539441977 w 792"/>
                <a:gd name="T77" fmla="*/ 269361261 h 779"/>
                <a:gd name="T78" fmla="*/ 609909869 w 792"/>
                <a:gd name="T79" fmla="*/ 490854611 h 779"/>
                <a:gd name="T80" fmla="*/ 270530975 w 792"/>
                <a:gd name="T81" fmla="*/ 505458273 h 779"/>
                <a:gd name="T82" fmla="*/ 505423460 w 792"/>
                <a:gd name="T83" fmla="*/ 269361261 h 779"/>
                <a:gd name="T84" fmla="*/ 34828517 w 792"/>
                <a:gd name="T85" fmla="*/ 269361261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92"/>
                <a:gd name="T130" fmla="*/ 0 h 779"/>
                <a:gd name="T131" fmla="*/ 792 w 792"/>
                <a:gd name="T132" fmla="*/ 779 h 7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solidFill>
                  <a:schemeClr val="tx1">
                    <a:lumMod val="75000"/>
                    <a:lumOff val="25000"/>
                  </a:schemeClr>
                </a:solidFill>
              </a:endParaRPr>
            </a:p>
          </p:txBody>
        </p:sp>
      </p:grpSp>
      <p:grpSp>
        <p:nvGrpSpPr>
          <p:cNvPr id="24" name="组合 43"/>
          <p:cNvGrpSpPr>
            <a:grpSpLocks/>
          </p:cNvGrpSpPr>
          <p:nvPr/>
        </p:nvGrpSpPr>
        <p:grpSpPr bwMode="auto">
          <a:xfrm>
            <a:off x="9124950" y="3995738"/>
            <a:ext cx="1154113" cy="1155700"/>
            <a:chOff x="0" y="0"/>
            <a:chExt cx="1154113" cy="1155698"/>
          </a:xfrm>
        </p:grpSpPr>
        <p:sp>
          <p:nvSpPr>
            <p:cNvPr id="25" name="Oval 32"/>
            <p:cNvSpPr>
              <a:spLocks noChangeArrowheads="1"/>
            </p:cNvSpPr>
            <p:nvPr/>
          </p:nvSpPr>
          <p:spPr bwMode="auto">
            <a:xfrm>
              <a:off x="0" y="0"/>
              <a:ext cx="1154113" cy="1155698"/>
            </a:xfrm>
            <a:prstGeom prst="ellipse">
              <a:avLst/>
            </a:prstGeom>
            <a:solidFill>
              <a:schemeClr val="tx1">
                <a:lumMod val="75000"/>
                <a:lumOff val="25000"/>
              </a:schemeClr>
            </a:solidFill>
            <a:ln w="9525">
              <a:solidFill>
                <a:schemeClr val="bg1">
                  <a:lumMod val="95000"/>
                </a:schemeClr>
              </a:solidFill>
              <a:bevel/>
              <a:headEnd/>
              <a:tailEnd/>
            </a:ln>
            <a:extLst/>
          </p:spPr>
          <p:txBody>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endParaRPr lang="zh-CN" altLang="zh-CN" sz="1800">
                <a:solidFill>
                  <a:schemeClr val="tx1">
                    <a:lumMod val="75000"/>
                    <a:lumOff val="25000"/>
                  </a:schemeClr>
                </a:solidFill>
              </a:endParaRPr>
            </a:p>
          </p:txBody>
        </p:sp>
        <p:sp>
          <p:nvSpPr>
            <p:cNvPr id="26" name="Freeform 37"/>
            <p:cNvSpPr>
              <a:spLocks noEditPoints="1" noChangeArrowheads="1"/>
            </p:cNvSpPr>
            <p:nvPr/>
          </p:nvSpPr>
          <p:spPr bwMode="auto">
            <a:xfrm>
              <a:off x="268287" y="254000"/>
              <a:ext cx="658813" cy="652462"/>
            </a:xfrm>
            <a:custGeom>
              <a:avLst/>
              <a:gdLst>
                <a:gd name="T0" fmla="*/ 535431412 w 732"/>
                <a:gd name="T1" fmla="*/ 506778284 h 724"/>
                <a:gd name="T2" fmla="*/ 473868418 w 732"/>
                <a:gd name="T3" fmla="*/ 506778284 h 724"/>
                <a:gd name="T4" fmla="*/ 388005739 w 732"/>
                <a:gd name="T5" fmla="*/ 341912615 h 724"/>
                <a:gd name="T6" fmla="*/ 379094667 w 732"/>
                <a:gd name="T7" fmla="*/ 374398723 h 724"/>
                <a:gd name="T8" fmla="*/ 332112855 w 732"/>
                <a:gd name="T9" fmla="*/ 410132721 h 724"/>
                <a:gd name="T10" fmla="*/ 486019553 w 732"/>
                <a:gd name="T11" fmla="*/ 580683099 h 724"/>
                <a:gd name="T12" fmla="*/ 584843270 w 732"/>
                <a:gd name="T13" fmla="*/ 514087839 h 724"/>
                <a:gd name="T14" fmla="*/ 511940056 w 732"/>
                <a:gd name="T15" fmla="*/ 438558066 h 724"/>
                <a:gd name="T16" fmla="*/ 404206054 w 732"/>
                <a:gd name="T17" fmla="*/ 350034142 h 724"/>
                <a:gd name="T18" fmla="*/ 213848705 w 732"/>
                <a:gd name="T19" fmla="*/ 208721138 h 724"/>
                <a:gd name="T20" fmla="*/ 246249389 w 732"/>
                <a:gd name="T21" fmla="*/ 199787638 h 724"/>
                <a:gd name="T22" fmla="*/ 255160462 w 732"/>
                <a:gd name="T23" fmla="*/ 168113503 h 724"/>
                <a:gd name="T24" fmla="*/ 263260619 w 732"/>
                <a:gd name="T25" fmla="*/ 138064213 h 724"/>
                <a:gd name="T26" fmla="*/ 114214944 w 732"/>
                <a:gd name="T27" fmla="*/ 12994267 h 724"/>
                <a:gd name="T28" fmla="*/ 93963651 w 732"/>
                <a:gd name="T29" fmla="*/ 166489558 h 724"/>
                <a:gd name="T30" fmla="*/ 810016 w 732"/>
                <a:gd name="T31" fmla="*/ 127506769 h 724"/>
                <a:gd name="T32" fmla="*/ 176587082 w 732"/>
                <a:gd name="T33" fmla="*/ 253388692 h 724"/>
                <a:gd name="T34" fmla="*/ 199267522 w 732"/>
                <a:gd name="T35" fmla="*/ 224152219 h 724"/>
                <a:gd name="T36" fmla="*/ 571073003 w 732"/>
                <a:gd name="T37" fmla="*/ 57662676 h 724"/>
                <a:gd name="T38" fmla="*/ 491689663 w 732"/>
                <a:gd name="T39" fmla="*/ 0 h 724"/>
                <a:gd name="T40" fmla="*/ 278650918 w 732"/>
                <a:gd name="T41" fmla="*/ 190854139 h 724"/>
                <a:gd name="T42" fmla="*/ 247869421 w 732"/>
                <a:gd name="T43" fmla="*/ 234709664 h 724"/>
                <a:gd name="T44" fmla="*/ 221948862 w 732"/>
                <a:gd name="T45" fmla="*/ 247703983 h 724"/>
                <a:gd name="T46" fmla="*/ 225188925 w 732"/>
                <a:gd name="T47" fmla="*/ 328918352 h 724"/>
                <a:gd name="T48" fmla="*/ 52651935 w 732"/>
                <a:gd name="T49" fmla="*/ 478352940 h 724"/>
                <a:gd name="T50" fmla="*/ 34021574 w 732"/>
                <a:gd name="T51" fmla="*/ 587992653 h 724"/>
                <a:gd name="T52" fmla="*/ 123125145 w 732"/>
                <a:gd name="T53" fmla="*/ 498656757 h 724"/>
                <a:gd name="T54" fmla="*/ 262450604 w 732"/>
                <a:gd name="T55" fmla="*/ 366277196 h 724"/>
                <a:gd name="T56" fmla="*/ 341023028 w 732"/>
                <a:gd name="T57" fmla="*/ 366277196 h 724"/>
                <a:gd name="T58" fmla="*/ 363704368 w 732"/>
                <a:gd name="T59" fmla="*/ 317548935 h 724"/>
                <a:gd name="T60" fmla="*/ 396915912 w 732"/>
                <a:gd name="T61" fmla="*/ 310239381 h 724"/>
                <a:gd name="T62" fmla="*/ 571073003 w 732"/>
                <a:gd name="T63" fmla="*/ 57662676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2"/>
                <a:gd name="T97" fmla="*/ 0 h 724"/>
                <a:gd name="T98" fmla="*/ 732 w 732"/>
                <a:gd name="T99" fmla="*/ 724 h 7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w="9525" cmpd="sng">
              <a:solidFill>
                <a:srgbClr val="000000"/>
              </a:solidFill>
              <a:bevel/>
              <a:headEnd/>
              <a:tailEnd/>
            </a:ln>
            <a:extLst/>
          </p:spPr>
          <p:txBody>
            <a:bodyPr/>
            <a:lstStyle/>
            <a:p>
              <a:endParaRPr lang="zh-CN" altLang="en-US">
                <a:solidFill>
                  <a:schemeClr val="tx1">
                    <a:lumMod val="75000"/>
                    <a:lumOff val="25000"/>
                  </a:schemeClr>
                </a:solidFill>
              </a:endParaRPr>
            </a:p>
          </p:txBody>
        </p:sp>
      </p:grpSp>
      <p:sp>
        <p:nvSpPr>
          <p:cNvPr id="27" name="TextBox 46"/>
          <p:cNvSpPr>
            <a:spLocks noChangeArrowheads="1"/>
          </p:cNvSpPr>
          <p:nvPr/>
        </p:nvSpPr>
        <p:spPr bwMode="auto">
          <a:xfrm>
            <a:off x="3523099" y="1254125"/>
            <a:ext cx="1219723" cy="400050"/>
          </a:xfrm>
          <a:prstGeom prst="rect">
            <a:avLst/>
          </a:prstGeom>
          <a:solidFill>
            <a:schemeClr val="tx1">
              <a:lumMod val="75000"/>
              <a:lumOff val="25000"/>
            </a:schemeClr>
          </a:solidFill>
          <a:ln>
            <a:noFill/>
          </a:ln>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TextBox 47"/>
          <p:cNvSpPr>
            <a:spLocks noChangeArrowheads="1"/>
          </p:cNvSpPr>
          <p:nvPr/>
        </p:nvSpPr>
        <p:spPr bwMode="auto">
          <a:xfrm>
            <a:off x="3278886" y="1785938"/>
            <a:ext cx="202971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这里可以添加主要内容这里可以添加主要内容这里可以添加主要内容这里可以添加主要内容</a:t>
            </a:r>
            <a:endParaRPr lang="zh-CN" altLang="en-US" sz="1800" dirty="0">
              <a:solidFill>
                <a:schemeClr val="tx1">
                  <a:lumMod val="75000"/>
                  <a:lumOff val="25000"/>
                </a:schemeClr>
              </a:solidFill>
            </a:endParaRPr>
          </a:p>
        </p:txBody>
      </p:sp>
      <p:sp>
        <p:nvSpPr>
          <p:cNvPr id="29" name="TextBox 48"/>
          <p:cNvSpPr>
            <a:spLocks noChangeArrowheads="1"/>
          </p:cNvSpPr>
          <p:nvPr/>
        </p:nvSpPr>
        <p:spPr bwMode="auto">
          <a:xfrm>
            <a:off x="7254910" y="1290638"/>
            <a:ext cx="1272980" cy="400050"/>
          </a:xfrm>
          <a:prstGeom prst="rect">
            <a:avLst/>
          </a:prstGeom>
          <a:solidFill>
            <a:schemeClr val="tx1">
              <a:lumMod val="75000"/>
              <a:lumOff val="25000"/>
            </a:schemeClr>
          </a:solidFill>
          <a:ln>
            <a:noFill/>
          </a:ln>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r" eaLnBrk="1" hangingPunct="1"/>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49"/>
          <p:cNvSpPr>
            <a:spLocks noChangeArrowheads="1"/>
          </p:cNvSpPr>
          <p:nvPr/>
        </p:nvSpPr>
        <p:spPr bwMode="auto">
          <a:xfrm>
            <a:off x="7023797" y="1785938"/>
            <a:ext cx="202971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r" eaLnBrk="1" hangingPunct="1"/>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这里可以添加主要内容这里可以添加主要内容这里可以添加主要内容这里可以添加主要内容</a:t>
            </a:r>
            <a:endParaRPr lang="zh-CN" altLang="en-US" sz="1800">
              <a:solidFill>
                <a:schemeClr val="tx1">
                  <a:lumMod val="75000"/>
                  <a:lumOff val="25000"/>
                </a:schemeClr>
              </a:solidFill>
            </a:endParaRPr>
          </a:p>
        </p:txBody>
      </p:sp>
      <p:sp>
        <p:nvSpPr>
          <p:cNvPr id="31" name="TextBox 50"/>
          <p:cNvSpPr>
            <a:spLocks noChangeArrowheads="1"/>
          </p:cNvSpPr>
          <p:nvPr/>
        </p:nvSpPr>
        <p:spPr bwMode="auto">
          <a:xfrm>
            <a:off x="3523099" y="5874203"/>
            <a:ext cx="1219723" cy="400050"/>
          </a:xfrm>
          <a:prstGeom prst="rect">
            <a:avLst/>
          </a:prstGeom>
          <a:solidFill>
            <a:schemeClr val="tx1">
              <a:lumMod val="75000"/>
              <a:lumOff val="25000"/>
            </a:schemeClr>
          </a:solidFill>
          <a:ln>
            <a:noFill/>
          </a:ln>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51"/>
          <p:cNvSpPr>
            <a:spLocks noChangeArrowheads="1"/>
          </p:cNvSpPr>
          <p:nvPr/>
        </p:nvSpPr>
        <p:spPr bwMode="auto">
          <a:xfrm>
            <a:off x="3278886" y="4573588"/>
            <a:ext cx="202971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这里可以添加主要内容这里可以添加主要内容这里可以添加主要内容这里可以添加主要内容</a:t>
            </a:r>
            <a:endParaRPr lang="zh-CN" altLang="en-US" sz="1800">
              <a:solidFill>
                <a:schemeClr val="tx1">
                  <a:lumMod val="75000"/>
                  <a:lumOff val="25000"/>
                </a:schemeClr>
              </a:solidFill>
            </a:endParaRPr>
          </a:p>
        </p:txBody>
      </p:sp>
      <p:sp>
        <p:nvSpPr>
          <p:cNvPr id="33" name="TextBox 52"/>
          <p:cNvSpPr>
            <a:spLocks noChangeArrowheads="1"/>
          </p:cNvSpPr>
          <p:nvPr/>
        </p:nvSpPr>
        <p:spPr bwMode="auto">
          <a:xfrm>
            <a:off x="7254910" y="5808682"/>
            <a:ext cx="1337648" cy="400050"/>
          </a:xfrm>
          <a:prstGeom prst="rect">
            <a:avLst/>
          </a:prstGeom>
          <a:solidFill>
            <a:schemeClr val="tx1">
              <a:lumMod val="75000"/>
              <a:lumOff val="25000"/>
            </a:schemeClr>
          </a:solidFill>
          <a:ln>
            <a:noFill/>
          </a:ln>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r" eaLnBrk="1" hangingPunct="1"/>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53"/>
          <p:cNvSpPr>
            <a:spLocks noChangeArrowheads="1"/>
          </p:cNvSpPr>
          <p:nvPr/>
        </p:nvSpPr>
        <p:spPr bwMode="auto">
          <a:xfrm>
            <a:off x="7023797" y="4573588"/>
            <a:ext cx="202971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r" eaLnBrk="1" hangingPunct="1"/>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这里可以添加主要内容这里可以添加主要内容这里可以添加主要内容这里可以添加主要内容</a:t>
            </a:r>
            <a:endParaRPr lang="zh-CN" altLang="en-US" sz="1800">
              <a:solidFill>
                <a:schemeClr val="tx1">
                  <a:lumMod val="75000"/>
                  <a:lumOff val="25000"/>
                </a:schemeClr>
              </a:solidFill>
            </a:endParaRPr>
          </a:p>
        </p:txBody>
      </p:sp>
    </p:spTree>
    <p:extLst>
      <p:ext uri="{BB962C8B-B14F-4D97-AF65-F5344CB8AC3E}">
        <p14:creationId xmlns:p14="http://schemas.microsoft.com/office/powerpoint/2010/main" xmlns="" val="1146401776"/>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5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p:cBhvr>
                                        <p:cTn id="22" dur="500"/>
                                        <p:tgtEl>
                                          <p:spTgt spid="13"/>
                                        </p:tgtEl>
                                      </p:cBhvr>
                                    </p:animEffect>
                                  </p:childTnLst>
                                </p:cTn>
                              </p:par>
                            </p:childTnLst>
                          </p:cTn>
                        </p:par>
                        <p:par>
                          <p:cTn id="23" fill="hold">
                            <p:stCondLst>
                              <p:cond delay="235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4"/>
                                        </p:tgtEl>
                                        <p:attrNameLst>
                                          <p:attrName>ppt_y</p:attrName>
                                        </p:attrNameLst>
                                      </p:cBhvr>
                                      <p:tavLst>
                                        <p:tav tm="0">
                                          <p:val>
                                            <p:strVal val="#ppt_y"/>
                                          </p:val>
                                        </p:tav>
                                        <p:tav tm="100000">
                                          <p:val>
                                            <p:strVal val="#ppt_y"/>
                                          </p:val>
                                        </p:tav>
                                      </p:tavLst>
                                    </p:anim>
                                    <p:anim calcmode="lin" valueType="num">
                                      <p:cBhvr>
                                        <p:cTn id="2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4"/>
                                        </p:tgtEl>
                                        <p:attrNameLst>
                                          <p:attrName>ppt_w</p:attrName>
                                        </p:attrNameLst>
                                      </p:cBhvr>
                                      <p:tavLst>
                                        <p:tav tm="0">
                                          <p:val>
                                            <p:strVal val="#ppt_w/10"/>
                                          </p:val>
                                        </p:tav>
                                        <p:tav tm="50000">
                                          <p:val>
                                            <p:strVal val="#ppt_w+.01"/>
                                          </p:val>
                                        </p:tav>
                                        <p:tav tm="100000">
                                          <p:val>
                                            <p:strVal val="#ppt_w"/>
                                          </p:val>
                                        </p:tav>
                                      </p:tavLst>
                                    </p:anim>
                                    <p:animEffect>
                                      <p:cBhvr>
                                        <p:cTn id="30" dur="500" tmFilter="0,0; .5, 1; 1, 1"/>
                                        <p:tgtEl>
                                          <p:spTgt spid="14"/>
                                        </p:tgtEl>
                                      </p:cBhvr>
                                    </p:animEffect>
                                  </p:childTnLst>
                                </p:cTn>
                              </p:par>
                            </p:childTnLst>
                          </p:cTn>
                        </p:par>
                        <p:par>
                          <p:cTn id="31" fill="hold">
                            <p:stCondLst>
                              <p:cond delay="3400"/>
                            </p:stCondLst>
                            <p:childTnLst>
                              <p:par>
                                <p:cTn id="32" presetID="1"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56" presetClass="path" presetSubtype="0" accel="50000" decel="50000" fill="hold" nodeType="withEffect">
                                  <p:stCondLst>
                                    <p:cond delay="0"/>
                                  </p:stCondLst>
                                  <p:childTnLst>
                                    <p:animMotion origin="layout" path="M 1.46481E-6 -2.96296E-6 L -0.313 -0.10856 " pathEditMode="relative" rAng="0" ptsTypes="AA">
                                      <p:cBhvr>
                                        <p:cTn id="41" dur="1000" spd="-99900" fill="hold"/>
                                        <p:tgtEl>
                                          <p:spTgt spid="24"/>
                                        </p:tgtEl>
                                        <p:attrNameLst>
                                          <p:attrName>ppt_x,ppt_y</p:attrName>
                                        </p:attrNameLst>
                                      </p:cBhvr>
                                      <p:rCtr x="-1550000" y="-530000"/>
                                    </p:animMotion>
                                  </p:childTnLst>
                                </p:cTn>
                              </p:par>
                              <p:par>
                                <p:cTn id="42" presetID="56" presetClass="path" presetSubtype="0" accel="50000" decel="50000" fill="hold" nodeType="withEffect">
                                  <p:stCondLst>
                                    <p:cond delay="0"/>
                                  </p:stCondLst>
                                  <p:childTnLst>
                                    <p:animMotion origin="layout" path="M 1.67816E-7 4.81481E-6 L 0.30831 0.12546 " pathEditMode="relative" rAng="0" ptsTypes="AA">
                                      <p:cBhvr>
                                        <p:cTn id="43" dur="1000" spd="-99900" fill="hold"/>
                                        <p:tgtEl>
                                          <p:spTgt spid="15"/>
                                        </p:tgtEl>
                                        <p:attrNameLst>
                                          <p:attrName>ppt_x,ppt_y</p:attrName>
                                        </p:attrNameLst>
                                      </p:cBhvr>
                                      <p:rCtr x="1540000" y="630000"/>
                                    </p:animMotion>
                                  </p:childTnLst>
                                </p:cTn>
                              </p:par>
                              <p:par>
                                <p:cTn id="44" presetID="56" presetClass="path" presetSubtype="0" accel="50000" decel="50000" fill="hold" nodeType="withEffect">
                                  <p:stCondLst>
                                    <p:cond delay="0"/>
                                  </p:stCondLst>
                                  <p:childTnLst>
                                    <p:animMotion origin="layout" path="M -1.26838E-6 -4.81481E-6 L 0.30623 -0.10416 " pathEditMode="relative" rAng="0" ptsTypes="AA">
                                      <p:cBhvr>
                                        <p:cTn id="45" dur="1000" spd="-99900" fill="hold"/>
                                        <p:tgtEl>
                                          <p:spTgt spid="18"/>
                                        </p:tgtEl>
                                        <p:attrNameLst>
                                          <p:attrName>ppt_x,ppt_y</p:attrName>
                                        </p:attrNameLst>
                                      </p:cBhvr>
                                      <p:rCtr x="1530000" y="-510000"/>
                                    </p:animMotion>
                                  </p:childTnLst>
                                </p:cTn>
                              </p:par>
                              <p:par>
                                <p:cTn id="46" presetID="56" presetClass="path" presetSubtype="0" accel="50000" decel="50000" fill="hold" nodeType="withEffect">
                                  <p:stCondLst>
                                    <p:cond delay="0"/>
                                  </p:stCondLst>
                                  <p:childTnLst>
                                    <p:animMotion origin="layout" path="M 2.91667E-6 5.55112E-17 L -0.30925 0.12083 " pathEditMode="relative" rAng="0" ptsTypes="AA">
                                      <p:cBhvr>
                                        <p:cTn id="47" dur="1000" spd="-99900" fill="hold"/>
                                        <p:tgtEl>
                                          <p:spTgt spid="21"/>
                                        </p:tgtEl>
                                        <p:attrNameLst>
                                          <p:attrName>ppt_x,ppt_y</p:attrName>
                                        </p:attrNameLst>
                                      </p:cBhvr>
                                      <p:rCtr x="-15469" y="6042"/>
                                    </p:animMotion>
                                  </p:childTnLst>
                                </p:cTn>
                              </p:par>
                            </p:childTnLst>
                          </p:cTn>
                        </p:par>
                        <p:par>
                          <p:cTn id="48" fill="hold">
                            <p:stCondLst>
                              <p:cond delay="4400"/>
                            </p:stCondLst>
                            <p:childTnLst>
                              <p:par>
                                <p:cTn id="49" presetID="22" presetClass="entr" presetSubtype="8"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p:cBhvr>
                                        <p:cTn id="51" dur="500"/>
                                        <p:tgtEl>
                                          <p:spTgt spid="9"/>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p:cBhvr>
                                        <p:cTn id="54" dur="500"/>
                                        <p:tgtEl>
                                          <p:spTgt spid="1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p:cBhvr>
                                        <p:cTn id="57" dur="500"/>
                                        <p:tgtEl>
                                          <p:spTgt spid="12"/>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p:cBhvr>
                                        <p:cTn id="60" dur="500"/>
                                        <p:tgtEl>
                                          <p:spTgt spid="11"/>
                                        </p:tgtEl>
                                      </p:cBhvr>
                                    </p:animEffect>
                                  </p:childTnLst>
                                </p:cTn>
                              </p:par>
                            </p:childTnLst>
                          </p:cTn>
                        </p:par>
                        <p:par>
                          <p:cTn id="61" fill="hold">
                            <p:stCondLst>
                              <p:cond delay="4900"/>
                            </p:stCondLst>
                            <p:childTnLst>
                              <p:par>
                                <p:cTn id="62" presetID="47" presetClass="entr" presetSubtype="0"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childTnLst>
                          </p:cTn>
                        </p:par>
                        <p:par>
                          <p:cTn id="82" fill="hold">
                            <p:stCondLst>
                              <p:cond delay="5900"/>
                            </p:stCondLst>
                            <p:childTnLst>
                              <p:par>
                                <p:cTn id="83" presetID="22" presetClass="entr" presetSubtype="1"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Effect>
                                      <p:cBhvr>
                                        <p:cTn id="85" dur="500"/>
                                        <p:tgtEl>
                                          <p:spTgt spid="28"/>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p:cBhvr>
                                        <p:cTn id="88" dur="500"/>
                                        <p:tgtEl>
                                          <p:spTgt spid="3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p:cBhvr>
                                        <p:cTn id="91" dur="500"/>
                                        <p:tgtEl>
                                          <p:spTgt spid="3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p:cBhvr>
                                        <p:cTn id="9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P spid="13" grpId="0" bldLvl="0" animBg="1" autoUpdateAnimBg="0"/>
      <p:bldP spid="14" grpId="0" bldLvl="0" autoUpdateAnimBg="0"/>
      <p:bldP spid="27" grpId="0" bldLvl="0" animBg="1" autoUpdateAnimBg="0"/>
      <p:bldP spid="28" grpId="0" bldLvl="0" autoUpdateAnimBg="0"/>
      <p:bldP spid="29" grpId="0" bldLvl="0" animBg="1" autoUpdateAnimBg="0"/>
      <p:bldP spid="30" grpId="0" bldLvl="0" autoUpdateAnimBg="0"/>
      <p:bldP spid="31" grpId="0" bldLvl="0" animBg="1" autoUpdateAnimBg="0"/>
      <p:bldP spid="32" grpId="0" bldLvl="0" autoUpdateAnimBg="0"/>
      <p:bldP spid="33" grpId="0" bldLvl="0" animBg="1" autoUpdateAnimBg="0"/>
      <p:bldP spid="34" grpId="0" bldLvl="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748620" cy="461665"/>
          </a:xfrm>
          <a:prstGeom prst="rect">
            <a:avLst/>
          </a:prstGeom>
        </p:spPr>
        <p:txBody>
          <a:bodyPr wrap="none">
            <a:spAutoFit/>
          </a:bodyPr>
          <a:lstStyle/>
          <a:p>
            <a:r>
              <a:rPr lang="en-US" altLang="zh-CN" sz="2400" b="1" dirty="0" smtClean="0">
                <a:solidFill>
                  <a:srgbClr val="B6302E"/>
                </a:solidFill>
                <a:latin typeface="微软雅黑" panose="020B0503020204020204" pitchFamily="34" charset="-122"/>
                <a:ea typeface="微软雅黑" panose="020B0503020204020204" pitchFamily="34" charset="-122"/>
              </a:rPr>
              <a:t>SWOT</a:t>
            </a:r>
            <a:r>
              <a:rPr lang="zh-CN" altLang="en-US" sz="2400" b="1" dirty="0" smtClean="0">
                <a:solidFill>
                  <a:srgbClr val="B6302E"/>
                </a:solidFill>
                <a:latin typeface="微软雅黑" panose="020B0503020204020204" pitchFamily="34" charset="-122"/>
                <a:ea typeface="微软雅黑" panose="020B0503020204020204" pitchFamily="34" charset="-122"/>
              </a:rPr>
              <a:t>分析</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19" name="矩形 18"/>
          <p:cNvSpPr/>
          <p:nvPr/>
        </p:nvSpPr>
        <p:spPr>
          <a:xfrm>
            <a:off x="5408509" y="3354928"/>
            <a:ext cx="1491175" cy="1491175"/>
          </a:xfrm>
          <a:prstGeom prst="rect">
            <a:avLst/>
          </a:prstGeom>
          <a:solidFill>
            <a:schemeClr val="tx1">
              <a:lumMod val="75000"/>
              <a:lumOff val="25000"/>
            </a:schemeClr>
          </a:solidFill>
          <a:ln>
            <a:noFill/>
          </a:ln>
          <a:effectLst>
            <a:outerShdw blurRad="63500" dist="50800" dir="2700000" algn="tl" rotWithShape="0">
              <a:prstClr val="black">
                <a:alpha val="40000"/>
              </a:prstClr>
            </a:outerShdw>
          </a:effectLst>
          <a:scene3d>
            <a:camera prst="isometricBottomDown">
              <a:rot lat="1800000" lon="1860000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zh-CN" sz="4400" dirty="0">
                <a:latin typeface="微软雅黑" panose="020B0503020204020204" pitchFamily="34" charset="-122"/>
                <a:ea typeface="微软雅黑" panose="020B0503020204020204" pitchFamily="34" charset="-122"/>
                <a:cs typeface="+mn-ea"/>
                <a:sym typeface="微软雅黑" panose="020B0503020204020204" pitchFamily="34" charset="-122"/>
              </a:rPr>
              <a:t>S</a:t>
            </a:r>
          </a:p>
          <a:p>
            <a:pPr algn="ctr"/>
            <a:r>
              <a:rPr lang="en-US" altLang="zh-CN" sz="1500" dirty="0">
                <a:latin typeface="微软雅黑" panose="020B0503020204020204" pitchFamily="34" charset="-122"/>
                <a:ea typeface="微软雅黑" panose="020B0503020204020204" pitchFamily="34" charset="-122"/>
                <a:cs typeface="+mn-ea"/>
                <a:sym typeface="微软雅黑" panose="020B0503020204020204" pitchFamily="34" charset="-122"/>
              </a:rPr>
              <a:t>STRENGTHS</a:t>
            </a:r>
            <a:endParaRPr lang="zh-CN" altLang="en-US" sz="15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矩形 19"/>
          <p:cNvSpPr/>
          <p:nvPr/>
        </p:nvSpPr>
        <p:spPr>
          <a:xfrm>
            <a:off x="6491723" y="3987973"/>
            <a:ext cx="1491175" cy="1491175"/>
          </a:xfrm>
          <a:prstGeom prst="rect">
            <a:avLst/>
          </a:prstGeom>
          <a:solidFill>
            <a:schemeClr val="tx1">
              <a:lumMod val="75000"/>
              <a:lumOff val="25000"/>
            </a:schemeClr>
          </a:solidFill>
          <a:ln>
            <a:noFill/>
          </a:ln>
          <a:effectLst>
            <a:outerShdw blurRad="63500" dist="50800" dir="2700000" algn="tl" rotWithShape="0">
              <a:prstClr val="black">
                <a:alpha val="40000"/>
              </a:prstClr>
            </a:outerShdw>
          </a:effectLst>
          <a:scene3d>
            <a:camera prst="isometricBottomDown">
              <a:rot lat="1800000" lon="1860000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zh-CN" sz="4400" dirty="0">
                <a:latin typeface="微软雅黑" panose="020B0503020204020204" pitchFamily="34" charset="-122"/>
                <a:ea typeface="微软雅黑" panose="020B0503020204020204" pitchFamily="34" charset="-122"/>
                <a:cs typeface="+mn-ea"/>
                <a:sym typeface="微软雅黑" panose="020B0503020204020204" pitchFamily="34" charset="-122"/>
              </a:rPr>
              <a:t>W</a:t>
            </a:r>
          </a:p>
          <a:p>
            <a:pPr algn="ctr"/>
            <a:r>
              <a:rPr lang="en-US" altLang="zh-CN" sz="1500" dirty="0">
                <a:latin typeface="微软雅黑" panose="020B0503020204020204" pitchFamily="34" charset="-122"/>
                <a:ea typeface="微软雅黑" panose="020B0503020204020204" pitchFamily="34" charset="-122"/>
                <a:cs typeface="+mn-ea"/>
                <a:sym typeface="微软雅黑" panose="020B0503020204020204" pitchFamily="34" charset="-122"/>
              </a:rPr>
              <a:t>WEAKNESS</a:t>
            </a:r>
            <a:endParaRPr lang="zh-CN" altLang="en-US" sz="15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矩形 20"/>
          <p:cNvSpPr/>
          <p:nvPr/>
        </p:nvSpPr>
        <p:spPr>
          <a:xfrm>
            <a:off x="4184619" y="4100515"/>
            <a:ext cx="1491175" cy="1491175"/>
          </a:xfrm>
          <a:prstGeom prst="rect">
            <a:avLst/>
          </a:prstGeom>
          <a:solidFill>
            <a:schemeClr val="tx1">
              <a:lumMod val="75000"/>
              <a:lumOff val="25000"/>
            </a:schemeClr>
          </a:solidFill>
          <a:ln>
            <a:noFill/>
          </a:ln>
          <a:effectLst>
            <a:outerShdw blurRad="63500" dist="50800" dir="2700000" algn="tl" rotWithShape="0">
              <a:prstClr val="black">
                <a:alpha val="40000"/>
              </a:prstClr>
            </a:outerShdw>
          </a:effectLst>
          <a:scene3d>
            <a:camera prst="isometricBottomDown">
              <a:rot lat="1800000" lon="1860000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zh-CN" sz="4400" dirty="0">
                <a:latin typeface="微软雅黑" panose="020B0503020204020204" pitchFamily="34" charset="-122"/>
                <a:ea typeface="微软雅黑" panose="020B0503020204020204" pitchFamily="34" charset="-122"/>
                <a:cs typeface="+mn-ea"/>
                <a:sym typeface="微软雅黑" panose="020B0503020204020204" pitchFamily="34" charset="-122"/>
              </a:rPr>
              <a:t>O</a:t>
            </a:r>
          </a:p>
          <a:p>
            <a:pPr algn="ctr"/>
            <a:r>
              <a:rPr lang="en-US" altLang="zh-CN" sz="1500" dirty="0">
                <a:latin typeface="微软雅黑" panose="020B0503020204020204" pitchFamily="34" charset="-122"/>
                <a:ea typeface="微软雅黑" panose="020B0503020204020204" pitchFamily="34" charset="-122"/>
                <a:cs typeface="+mn-ea"/>
                <a:sym typeface="微软雅黑" panose="020B0503020204020204" pitchFamily="34" charset="-122"/>
              </a:rPr>
              <a:t>OPPORTUNITY</a:t>
            </a:r>
            <a:endParaRPr lang="zh-CN" altLang="en-US" sz="15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矩形 21"/>
          <p:cNvSpPr/>
          <p:nvPr/>
        </p:nvSpPr>
        <p:spPr>
          <a:xfrm>
            <a:off x="5267833" y="4733560"/>
            <a:ext cx="1491175" cy="1491175"/>
          </a:xfrm>
          <a:prstGeom prst="rect">
            <a:avLst/>
          </a:prstGeom>
          <a:solidFill>
            <a:srgbClr val="B6302E"/>
          </a:solidFill>
          <a:ln>
            <a:solidFill>
              <a:srgbClr val="28586D"/>
            </a:solidFill>
          </a:ln>
          <a:effectLst>
            <a:outerShdw blurRad="63500" dist="50800" dir="2700000" algn="tl" rotWithShape="0">
              <a:prstClr val="black">
                <a:alpha val="40000"/>
              </a:prstClr>
            </a:outerShdw>
          </a:effectLst>
          <a:scene3d>
            <a:camera prst="isometricBottomDown">
              <a:rot lat="1800000" lon="1860000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altLang="zh-CN" sz="4400" dirty="0">
                <a:latin typeface="微软雅黑" panose="020B0503020204020204" pitchFamily="34" charset="-122"/>
                <a:ea typeface="微软雅黑" panose="020B0503020204020204" pitchFamily="34" charset="-122"/>
                <a:cs typeface="+mn-ea"/>
                <a:sym typeface="微软雅黑" panose="020B0503020204020204" pitchFamily="34" charset="-122"/>
              </a:rPr>
              <a:t>T</a:t>
            </a:r>
          </a:p>
          <a:p>
            <a:pPr algn="ctr"/>
            <a:r>
              <a:rPr lang="en-US" altLang="zh-CN" sz="1500" dirty="0">
                <a:latin typeface="微软雅黑" panose="020B0503020204020204" pitchFamily="34" charset="-122"/>
                <a:ea typeface="微软雅黑" panose="020B0503020204020204" pitchFamily="34" charset="-122"/>
                <a:cs typeface="+mn-ea"/>
                <a:sym typeface="微软雅黑" panose="020B0503020204020204" pitchFamily="34" charset="-122"/>
              </a:rPr>
              <a:t>THREATS</a:t>
            </a:r>
            <a:endParaRPr lang="zh-CN" altLang="en-US" sz="15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3" name="直接箭头连接符 22"/>
          <p:cNvCxnSpPr/>
          <p:nvPr/>
        </p:nvCxnSpPr>
        <p:spPr>
          <a:xfrm>
            <a:off x="6224434" y="2426459"/>
            <a:ext cx="0" cy="1055074"/>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13"/>
          <p:cNvSpPr txBox="1"/>
          <p:nvPr/>
        </p:nvSpPr>
        <p:spPr>
          <a:xfrm>
            <a:off x="6238502" y="2326693"/>
            <a:ext cx="2061704" cy="650178"/>
          </a:xfrm>
          <a:prstGeom prst="rect">
            <a:avLst/>
          </a:prstGeom>
          <a:noFill/>
        </p:spPr>
        <p:txBody>
          <a:bodyPr wrap="square" rtlCol="0">
            <a:spAutoFit/>
          </a:bodyPr>
          <a:lstStyle/>
          <a:p>
            <a:pPr>
              <a:lnSpc>
                <a:spcPct val="125000"/>
              </a:lnSpc>
              <a:spcBef>
                <a:spcPts val="6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单击添加标题</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单击此处添加标题分析</a:t>
            </a:r>
          </a:p>
        </p:txBody>
      </p:sp>
      <p:cxnSp>
        <p:nvCxnSpPr>
          <p:cNvPr id="25" name="直接箭头连接符 24"/>
          <p:cNvCxnSpPr/>
          <p:nvPr/>
        </p:nvCxnSpPr>
        <p:spPr>
          <a:xfrm>
            <a:off x="8286138" y="3623500"/>
            <a:ext cx="0" cy="1055074"/>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16"/>
          <p:cNvSpPr txBox="1"/>
          <p:nvPr/>
        </p:nvSpPr>
        <p:spPr>
          <a:xfrm>
            <a:off x="8300206" y="3523734"/>
            <a:ext cx="2061704" cy="650178"/>
          </a:xfrm>
          <a:prstGeom prst="rect">
            <a:avLst/>
          </a:prstGeom>
          <a:noFill/>
        </p:spPr>
        <p:txBody>
          <a:bodyPr wrap="square" rtlCol="0">
            <a:spAutoFit/>
          </a:bodyPr>
          <a:lstStyle/>
          <a:p>
            <a:pPr>
              <a:lnSpc>
                <a:spcPct val="125000"/>
              </a:lnSpc>
              <a:spcBef>
                <a:spcPts val="6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单击添加标题</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5000"/>
              </a:lnSpc>
              <a:spcBef>
                <a:spcPts val="6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单击此处添加标题分析</a:t>
            </a:r>
          </a:p>
        </p:txBody>
      </p:sp>
      <p:cxnSp>
        <p:nvCxnSpPr>
          <p:cNvPr id="27" name="直接箭头连接符 26"/>
          <p:cNvCxnSpPr/>
          <p:nvPr/>
        </p:nvCxnSpPr>
        <p:spPr>
          <a:xfrm>
            <a:off x="3867307" y="3840153"/>
            <a:ext cx="0" cy="1055074"/>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18"/>
          <p:cNvSpPr txBox="1"/>
          <p:nvPr/>
        </p:nvSpPr>
        <p:spPr>
          <a:xfrm>
            <a:off x="1907987" y="3925221"/>
            <a:ext cx="1959320" cy="991041"/>
          </a:xfrm>
          <a:prstGeom prst="rect">
            <a:avLst/>
          </a:prstGeom>
          <a:noFill/>
        </p:spPr>
        <p:txBody>
          <a:bodyPr wrap="square" rtlCol="0">
            <a:spAutoFit/>
          </a:bodyPr>
          <a:lstStyle/>
          <a:p>
            <a:pPr algn="r">
              <a:lnSpc>
                <a:spcPct val="125000"/>
              </a:lnSpc>
              <a:spcBef>
                <a:spcPts val="6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单击添加标题</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r">
              <a:lnSpc>
                <a:spcPct val="125000"/>
              </a:lnSpc>
              <a:spcBef>
                <a:spcPts val="6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单击此处添加标题分析</a:t>
            </a:r>
          </a:p>
          <a:p>
            <a:pPr algn="r">
              <a:lnSpc>
                <a:spcPct val="125000"/>
              </a:lnSpc>
              <a:spcBef>
                <a:spcPts val="600"/>
              </a:spcBef>
            </a:pP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29" name="直接箭头连接符 28"/>
          <p:cNvCxnSpPr/>
          <p:nvPr/>
        </p:nvCxnSpPr>
        <p:spPr>
          <a:xfrm>
            <a:off x="5929012" y="1071984"/>
            <a:ext cx="0" cy="5005039"/>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1"/>
          <p:cNvSpPr txBox="1"/>
          <p:nvPr/>
        </p:nvSpPr>
        <p:spPr>
          <a:xfrm>
            <a:off x="4257092" y="1057914"/>
            <a:ext cx="1671920" cy="650178"/>
          </a:xfrm>
          <a:prstGeom prst="rect">
            <a:avLst/>
          </a:prstGeom>
          <a:noFill/>
        </p:spPr>
        <p:txBody>
          <a:bodyPr wrap="square" rtlCol="0">
            <a:spAutoFit/>
          </a:bodyPr>
          <a:lstStyle/>
          <a:p>
            <a:pPr algn="r">
              <a:lnSpc>
                <a:spcPct val="125000"/>
              </a:lnSpc>
              <a:spcBef>
                <a:spcPts val="600"/>
              </a:spcBef>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单击添加标题</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r">
              <a:lnSpc>
                <a:spcPct val="125000"/>
              </a:lnSpc>
              <a:spcBef>
                <a:spcPts val="6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单击此处添加标题分析</a:t>
            </a:r>
          </a:p>
        </p:txBody>
      </p:sp>
    </p:spTree>
    <p:extLst>
      <p:ext uri="{BB962C8B-B14F-4D97-AF65-F5344CB8AC3E}">
        <p14:creationId xmlns:p14="http://schemas.microsoft.com/office/powerpoint/2010/main" xmlns="" val="1156860133"/>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1000"/>
                                        <p:tgtEl>
                                          <p:spTgt spid="23"/>
                                        </p:tgtEl>
                                      </p:cBhvr>
                                    </p:animEffect>
                                  </p:childTnLst>
                                </p:cTn>
                              </p:par>
                            </p:childTnLst>
                          </p:cTn>
                        </p:par>
                        <p:par>
                          <p:cTn id="36" fill="hold">
                            <p:stCondLst>
                              <p:cond delay="4500"/>
                            </p:stCondLst>
                            <p:childTnLst>
                              <p:par>
                                <p:cTn id="37" presetID="10" presetClass="entr" presetSubtype="0" fill="hold" grpId="0" nodeType="afterEffect">
                                  <p:stCondLst>
                                    <p:cond delay="0"/>
                                  </p:stCondLst>
                                  <p:iterate type="lt">
                                    <p:tmPct val="10000"/>
                                  </p:iterate>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par>
                          <p:cTn id="40" fill="hold">
                            <p:stCondLst>
                              <p:cond delay="5750"/>
                            </p:stCondLst>
                            <p:childTnLst>
                              <p:par>
                                <p:cTn id="41" presetID="22" presetClass="entr" presetSubtype="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1000"/>
                                        <p:tgtEl>
                                          <p:spTgt spid="25"/>
                                        </p:tgtEl>
                                      </p:cBhvr>
                                    </p:animEffect>
                                  </p:childTnLst>
                                </p:cTn>
                              </p:par>
                            </p:childTnLst>
                          </p:cTn>
                        </p:par>
                        <p:par>
                          <p:cTn id="44" fill="hold">
                            <p:stCondLst>
                              <p:cond delay="6750"/>
                            </p:stCondLst>
                            <p:childTnLst>
                              <p:par>
                                <p:cTn id="45" presetID="10" presetClass="entr" presetSubtype="0" fill="hold" grpId="0" nodeType="afterEffect">
                                  <p:stCondLst>
                                    <p:cond delay="0"/>
                                  </p:stCondLst>
                                  <p:iterate type="lt">
                                    <p:tmPct val="10000"/>
                                  </p:iterate>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8000"/>
                            </p:stCondLst>
                            <p:childTnLst>
                              <p:par>
                                <p:cTn id="49" presetID="22" presetClass="entr" presetSubtype="1"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1000"/>
                                        <p:tgtEl>
                                          <p:spTgt spid="27"/>
                                        </p:tgtEl>
                                      </p:cBhvr>
                                    </p:animEffect>
                                  </p:childTnLst>
                                </p:cTn>
                              </p:par>
                            </p:childTnLst>
                          </p:cTn>
                        </p:par>
                        <p:par>
                          <p:cTn id="52" fill="hold">
                            <p:stCondLst>
                              <p:cond delay="9000"/>
                            </p:stCondLst>
                            <p:childTnLst>
                              <p:par>
                                <p:cTn id="53" presetID="10" presetClass="entr" presetSubtype="0" fill="hold" grpId="0" nodeType="afterEffect">
                                  <p:stCondLst>
                                    <p:cond delay="0"/>
                                  </p:stCondLst>
                                  <p:iterate type="lt">
                                    <p:tmPct val="10000"/>
                                  </p:iterate>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10250"/>
                            </p:stCondLst>
                            <p:childTnLst>
                              <p:par>
                                <p:cTn id="57" presetID="22" presetClass="entr" presetSubtype="1"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1000"/>
                                        <p:tgtEl>
                                          <p:spTgt spid="29"/>
                                        </p:tgtEl>
                                      </p:cBhvr>
                                    </p:animEffect>
                                  </p:childTnLst>
                                </p:cTn>
                              </p:par>
                            </p:childTnLst>
                          </p:cTn>
                        </p:par>
                        <p:par>
                          <p:cTn id="60" fill="hold">
                            <p:stCondLst>
                              <p:cond delay="11250"/>
                            </p:stCondLst>
                            <p:childTnLst>
                              <p:par>
                                <p:cTn id="61" presetID="10" presetClass="entr" presetSubtype="0" fill="hold" grpId="0" nodeType="afterEffect">
                                  <p:stCondLst>
                                    <p:cond delay="0"/>
                                  </p:stCondLst>
                                  <p:iterate type="lt">
                                    <p:tmPct val="10000"/>
                                  </p:iterate>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9" grpId="0" animBg="1"/>
      <p:bldP spid="20" grpId="0" animBg="1"/>
      <p:bldP spid="21" grpId="0" animBg="1"/>
      <p:bldP spid="22" grpId="0" animBg="1"/>
      <p:bldP spid="24" grpId="0"/>
      <p:bldP spid="26" grpId="0"/>
      <p:bldP spid="28"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97750" y="2099815"/>
            <a:ext cx="2092507" cy="1876858"/>
          </a:xfrm>
          <a:prstGeom prst="rect">
            <a:avLst/>
          </a:prstGeom>
        </p:spPr>
      </p:pic>
      <p:sp>
        <p:nvSpPr>
          <p:cNvPr id="26" name="矩形 25"/>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7" name="组合 26"/>
          <p:cNvGrpSpPr/>
          <p:nvPr/>
        </p:nvGrpSpPr>
        <p:grpSpPr>
          <a:xfrm>
            <a:off x="4077325" y="2184739"/>
            <a:ext cx="1903750" cy="829494"/>
            <a:chOff x="4077325" y="2184739"/>
            <a:chExt cx="1903750" cy="829494"/>
          </a:xfrm>
        </p:grpSpPr>
        <p:sp>
          <p:nvSpPr>
            <p:cNvPr id="28" name="矩形 27"/>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077325" y="2307098"/>
              <a:ext cx="1903750"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第</a:t>
              </a:r>
              <a:r>
                <a:rPr lang="zh-CN" altLang="en-US" sz="3200" b="1" dirty="0">
                  <a:solidFill>
                    <a:schemeClr val="bg1"/>
                  </a:solidFill>
                  <a:latin typeface="微软雅黑" panose="020B0503020204020204" pitchFamily="34" charset="-122"/>
                  <a:ea typeface="微软雅黑" panose="020B0503020204020204" pitchFamily="34" charset="-122"/>
                </a:rPr>
                <a:t>五</a:t>
              </a:r>
              <a:r>
                <a:rPr lang="zh-CN" altLang="en-US" sz="3200" b="1" dirty="0" smtClean="0">
                  <a:solidFill>
                    <a:schemeClr val="bg1"/>
                  </a:solidFill>
                  <a:latin typeface="微软雅黑" panose="020B0503020204020204" pitchFamily="34" charset="-122"/>
                  <a:ea typeface="微软雅黑" panose="020B0503020204020204" pitchFamily="34" charset="-122"/>
                </a:rPr>
                <a:t>部分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30" name="文本框 29"/>
          <p:cNvSpPr txBox="1"/>
          <p:nvPr/>
        </p:nvSpPr>
        <p:spPr>
          <a:xfrm>
            <a:off x="5981075" y="2305558"/>
            <a:ext cx="3053008" cy="523220"/>
          </a:xfrm>
          <a:prstGeom prst="rect">
            <a:avLst/>
          </a:prstGeom>
          <a:noFill/>
        </p:spPr>
        <p:txBody>
          <a:bodyPr wrap="square" rtlCol="0">
            <a:spAutoFit/>
          </a:bodyPr>
          <a:lstStyle/>
          <a:p>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rPr>
              <a:t>下一步工作计划</a:t>
            </a:r>
          </a:p>
        </p:txBody>
      </p:sp>
      <p:cxnSp>
        <p:nvCxnSpPr>
          <p:cNvPr id="31" name="直接连接符 30"/>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4077325" y="3187722"/>
            <a:ext cx="2218544" cy="400110"/>
            <a:chOff x="4077325" y="3187722"/>
            <a:chExt cx="2218544" cy="400110"/>
          </a:xfrm>
        </p:grpSpPr>
        <p:sp>
          <p:nvSpPr>
            <p:cNvPr id="33" name="椭圆 32"/>
            <p:cNvSpPr/>
            <p:nvPr/>
          </p:nvSpPr>
          <p:spPr>
            <a:xfrm>
              <a:off x="4077325" y="326785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4322161" y="3187722"/>
              <a:ext cx="1973708" cy="400110"/>
            </a:xfrm>
            <a:prstGeom prst="rect">
              <a:avLst/>
            </a:prstGeom>
            <a:noFill/>
          </p:spPr>
          <p:txBody>
            <a:bodyPr wrap="square" rtlCol="0">
              <a:spAutoFit/>
            </a:bodyPr>
            <a:lstStyle/>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总体思路</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4077325" y="3587832"/>
            <a:ext cx="2728209" cy="400110"/>
            <a:chOff x="4077325" y="3587832"/>
            <a:chExt cx="2728209" cy="400110"/>
          </a:xfrm>
        </p:grpSpPr>
        <p:sp>
          <p:nvSpPr>
            <p:cNvPr id="36" name="椭圆 35"/>
            <p:cNvSpPr/>
            <p:nvPr/>
          </p:nvSpPr>
          <p:spPr>
            <a:xfrm>
              <a:off x="4077325"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322161" y="3587832"/>
              <a:ext cx="2483373" cy="400110"/>
            </a:xfrm>
            <a:prstGeom prst="rect">
              <a:avLst/>
            </a:prstGeom>
            <a:noFill/>
          </p:spPr>
          <p:txBody>
            <a:bodyPr wrap="square" rtlCol="0">
              <a:spAutoFit/>
            </a:bodyPr>
            <a:lstStyle/>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具体目标</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6560698" y="3150247"/>
            <a:ext cx="2814796" cy="400110"/>
            <a:chOff x="6560698" y="3150247"/>
            <a:chExt cx="2814796" cy="400110"/>
          </a:xfrm>
        </p:grpSpPr>
        <p:sp>
          <p:nvSpPr>
            <p:cNvPr id="39" name="椭圆 38"/>
            <p:cNvSpPr/>
            <p:nvPr/>
          </p:nvSpPr>
          <p:spPr>
            <a:xfrm>
              <a:off x="6560698" y="3230381"/>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6805534" y="3150247"/>
              <a:ext cx="2569960" cy="400110"/>
            </a:xfrm>
            <a:prstGeom prst="rect">
              <a:avLst/>
            </a:prstGeom>
            <a:noFill/>
          </p:spPr>
          <p:txBody>
            <a:bodyPr wrap="square" rtlCol="0">
              <a:spAutoFit/>
            </a:bodyPr>
            <a:lstStyle/>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完成方法</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560698" y="3587832"/>
            <a:ext cx="2618026" cy="400110"/>
            <a:chOff x="6560698" y="3587832"/>
            <a:chExt cx="2618026" cy="400110"/>
          </a:xfrm>
        </p:grpSpPr>
        <p:sp>
          <p:nvSpPr>
            <p:cNvPr id="42" name="椭圆 41"/>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6805534" y="3587832"/>
              <a:ext cx="2373190" cy="400110"/>
            </a:xfrm>
            <a:prstGeom prst="rect">
              <a:avLst/>
            </a:prstGeom>
            <a:noFill/>
          </p:spPr>
          <p:txBody>
            <a:bodyPr wrap="square" rtlCol="0">
              <a:spAutoFit/>
            </a:bodyPr>
            <a:lstStyle/>
            <a:p>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保障措施</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3270794569"/>
      </p:ext>
    </p:extLst>
  </p:cSld>
  <p:clrMapOvr>
    <a:masterClrMapping/>
  </p:clrMapOvr>
  <mc:AlternateContent xmlns:mc="http://schemas.openxmlformats.org/markup-compatibility/2006">
    <mc:Choice xmlns:p14="http://schemas.microsoft.com/office/powerpoint/2010/main" xmlns=""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9" presetClass="entr" presetSubtype="0" decel="10000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 calcmode="lin" valueType="num">
                                      <p:cBhvr>
                                        <p:cTn id="33" dur="500" fill="hold"/>
                                        <p:tgtEl>
                                          <p:spTgt spid="32"/>
                                        </p:tgtEl>
                                        <p:attrNameLst>
                                          <p:attrName>style.rotation</p:attrName>
                                        </p:attrNameLst>
                                      </p:cBhvr>
                                      <p:tavLst>
                                        <p:tav tm="0">
                                          <p:val>
                                            <p:fltVal val="360"/>
                                          </p:val>
                                        </p:tav>
                                        <p:tav tm="100000">
                                          <p:val>
                                            <p:fltVal val="0"/>
                                          </p:val>
                                        </p:tav>
                                      </p:tavLst>
                                    </p:anim>
                                    <p:animEffect transition="in" filter="fade">
                                      <p:cBhvr>
                                        <p:cTn id="34" dur="500"/>
                                        <p:tgtEl>
                                          <p:spTgt spid="32"/>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 calcmode="lin" valueType="num">
                                      <p:cBhvr>
                                        <p:cTn id="39" dur="500" fill="hold"/>
                                        <p:tgtEl>
                                          <p:spTgt spid="35"/>
                                        </p:tgtEl>
                                        <p:attrNameLst>
                                          <p:attrName>style.rotation</p:attrName>
                                        </p:attrNameLst>
                                      </p:cBhvr>
                                      <p:tavLst>
                                        <p:tav tm="0">
                                          <p:val>
                                            <p:fltVal val="360"/>
                                          </p:val>
                                        </p:tav>
                                        <p:tav tm="100000">
                                          <p:val>
                                            <p:fltVal val="0"/>
                                          </p:val>
                                        </p:tav>
                                      </p:tavLst>
                                    </p:anim>
                                    <p:animEffect transition="in" filter="fade">
                                      <p:cBhvr>
                                        <p:cTn id="40" dur="500"/>
                                        <p:tgtEl>
                                          <p:spTgt spid="35"/>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 calcmode="lin" valueType="num">
                                      <p:cBhvr>
                                        <p:cTn id="45" dur="500" fill="hold"/>
                                        <p:tgtEl>
                                          <p:spTgt spid="38"/>
                                        </p:tgtEl>
                                        <p:attrNameLst>
                                          <p:attrName>style.rotation</p:attrName>
                                        </p:attrNameLst>
                                      </p:cBhvr>
                                      <p:tavLst>
                                        <p:tav tm="0">
                                          <p:val>
                                            <p:fltVal val="360"/>
                                          </p:val>
                                        </p:tav>
                                        <p:tav tm="100000">
                                          <p:val>
                                            <p:fltVal val="0"/>
                                          </p:val>
                                        </p:tav>
                                      </p:tavLst>
                                    </p:anim>
                                    <p:animEffect transition="in" filter="fade">
                                      <p:cBhvr>
                                        <p:cTn id="46" dur="500"/>
                                        <p:tgtEl>
                                          <p:spTgt spid="38"/>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 calcmode="lin" valueType="num">
                                      <p:cBhvr>
                                        <p:cTn id="51" dur="500" fill="hold"/>
                                        <p:tgtEl>
                                          <p:spTgt spid="41"/>
                                        </p:tgtEl>
                                        <p:attrNameLst>
                                          <p:attrName>style.rotation</p:attrName>
                                        </p:attrNameLst>
                                      </p:cBhvr>
                                      <p:tavLst>
                                        <p:tav tm="0">
                                          <p:val>
                                            <p:fltVal val="360"/>
                                          </p:val>
                                        </p:tav>
                                        <p:tav tm="100000">
                                          <p:val>
                                            <p:fltVal val="0"/>
                                          </p:val>
                                        </p:tav>
                                      </p:tavLst>
                                    </p:anim>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28596"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总体思路</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0" name="平行四边形 2"/>
          <p:cNvSpPr>
            <a:spLocks noChangeArrowheads="1"/>
          </p:cNvSpPr>
          <p:nvPr/>
        </p:nvSpPr>
        <p:spPr bwMode="auto">
          <a:xfrm rot="747658">
            <a:off x="2617483" y="3599808"/>
            <a:ext cx="9237663" cy="2312988"/>
          </a:xfrm>
          <a:custGeom>
            <a:avLst/>
            <a:gdLst>
              <a:gd name="T0" fmla="*/ 0 w 7595382"/>
              <a:gd name="T1" fmla="*/ 2312988 h 1901232"/>
              <a:gd name="T2" fmla="*/ 6263993 w 7595382"/>
              <a:gd name="T3" fmla="*/ 264820 h 1901232"/>
              <a:gd name="T4" fmla="*/ 9237663 w 7595382"/>
              <a:gd name="T5" fmla="*/ 0 h 1901232"/>
              <a:gd name="T6" fmla="*/ 6042524 w 7595382"/>
              <a:gd name="T7" fmla="*/ 2312988 h 1901232"/>
              <a:gd name="T8" fmla="*/ 0 w 7595382"/>
              <a:gd name="T9" fmla="*/ 2312988 h 1901232"/>
              <a:gd name="T10" fmla="*/ 0 60000 65536"/>
              <a:gd name="T11" fmla="*/ 0 60000 65536"/>
              <a:gd name="T12" fmla="*/ 0 60000 65536"/>
              <a:gd name="T13" fmla="*/ 0 60000 65536"/>
              <a:gd name="T14" fmla="*/ 0 60000 65536"/>
              <a:gd name="T15" fmla="*/ 0 w 7595382"/>
              <a:gd name="T16" fmla="*/ 0 h 1901232"/>
              <a:gd name="T17" fmla="*/ 7595382 w 7595382"/>
              <a:gd name="T18" fmla="*/ 1901232 h 1901232"/>
            </a:gdLst>
            <a:ahLst/>
            <a:cxnLst>
              <a:cxn ang="T10">
                <a:pos x="T0" y="T1"/>
              </a:cxn>
              <a:cxn ang="T11">
                <a:pos x="T2" y="T3"/>
              </a:cxn>
              <a:cxn ang="T12">
                <a:pos x="T4" y="T5"/>
              </a:cxn>
              <a:cxn ang="T13">
                <a:pos x="T6" y="T7"/>
              </a:cxn>
              <a:cxn ang="T14">
                <a:pos x="T8" y="T9"/>
              </a:cxn>
            </a:cxnLst>
            <a:rect l="T15" t="T16" r="T17" b="T18"/>
            <a:pathLst>
              <a:path w="7595382" h="1901232">
                <a:moveTo>
                  <a:pt x="0" y="1901232"/>
                </a:moveTo>
                <a:lnTo>
                  <a:pt x="5150373" y="217677"/>
                </a:lnTo>
                <a:lnTo>
                  <a:pt x="7595382" y="0"/>
                </a:lnTo>
                <a:lnTo>
                  <a:pt x="4968279" y="1901232"/>
                </a:lnTo>
                <a:lnTo>
                  <a:pt x="0" y="1901232"/>
                </a:lnTo>
                <a:close/>
              </a:path>
            </a:pathLst>
          </a:custGeom>
          <a:solidFill>
            <a:srgbClr val="B6302E"/>
          </a:solidFill>
          <a:ln>
            <a:noFill/>
          </a:ln>
          <a:extLst/>
        </p:spPr>
        <p:txBody>
          <a:bodyPr anchor="ctr"/>
          <a:lstStyle/>
          <a:p>
            <a:endParaRPr lang="zh-CN" altLang="en-US"/>
          </a:p>
        </p:txBody>
      </p:sp>
      <p:grpSp>
        <p:nvGrpSpPr>
          <p:cNvPr id="91" name="组合 71"/>
          <p:cNvGrpSpPr>
            <a:grpSpLocks/>
          </p:cNvGrpSpPr>
          <p:nvPr/>
        </p:nvGrpSpPr>
        <p:grpSpPr bwMode="auto">
          <a:xfrm>
            <a:off x="3800171" y="4523733"/>
            <a:ext cx="6985000" cy="1079500"/>
            <a:chOff x="0" y="0"/>
            <a:chExt cx="6985673" cy="1079499"/>
          </a:xfrm>
        </p:grpSpPr>
        <p:grpSp>
          <p:nvGrpSpPr>
            <p:cNvPr id="92" name="Group 8"/>
            <p:cNvGrpSpPr>
              <a:grpSpLocks/>
            </p:cNvGrpSpPr>
            <p:nvPr/>
          </p:nvGrpSpPr>
          <p:grpSpPr bwMode="auto">
            <a:xfrm>
              <a:off x="0" y="388027"/>
              <a:ext cx="532885" cy="139071"/>
              <a:chOff x="0" y="0"/>
              <a:chExt cx="438150" cy="114300"/>
            </a:xfrm>
          </p:grpSpPr>
          <p:sp>
            <p:nvSpPr>
              <p:cNvPr id="119" name="同心圆 4"/>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20" name="椭圆 5"/>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3" name="Group 11"/>
            <p:cNvGrpSpPr>
              <a:grpSpLocks/>
            </p:cNvGrpSpPr>
            <p:nvPr/>
          </p:nvGrpSpPr>
          <p:grpSpPr bwMode="auto">
            <a:xfrm>
              <a:off x="1424888" y="340392"/>
              <a:ext cx="532885" cy="139071"/>
              <a:chOff x="0" y="0"/>
              <a:chExt cx="438150" cy="114300"/>
            </a:xfrm>
          </p:grpSpPr>
          <p:sp>
            <p:nvSpPr>
              <p:cNvPr id="117" name="同心圆 60"/>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18" name="椭圆 61"/>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4" name="Group 14"/>
            <p:cNvGrpSpPr>
              <a:grpSpLocks/>
            </p:cNvGrpSpPr>
            <p:nvPr/>
          </p:nvGrpSpPr>
          <p:grpSpPr bwMode="auto">
            <a:xfrm>
              <a:off x="2282136" y="654582"/>
              <a:ext cx="621704" cy="162251"/>
              <a:chOff x="0" y="0"/>
              <a:chExt cx="438150" cy="114300"/>
            </a:xfrm>
          </p:grpSpPr>
          <p:sp>
            <p:nvSpPr>
              <p:cNvPr id="115" name="同心圆 64"/>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16" name="椭圆 66"/>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5" name="Group 17"/>
            <p:cNvGrpSpPr>
              <a:grpSpLocks/>
            </p:cNvGrpSpPr>
            <p:nvPr/>
          </p:nvGrpSpPr>
          <p:grpSpPr bwMode="auto">
            <a:xfrm>
              <a:off x="3407904" y="427952"/>
              <a:ext cx="532885" cy="139071"/>
              <a:chOff x="0" y="0"/>
              <a:chExt cx="438150" cy="114300"/>
            </a:xfrm>
          </p:grpSpPr>
          <p:sp>
            <p:nvSpPr>
              <p:cNvPr id="113" name="同心圆 68"/>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14" name="椭圆 73"/>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6" name="Group 20"/>
            <p:cNvGrpSpPr>
              <a:grpSpLocks/>
            </p:cNvGrpSpPr>
            <p:nvPr/>
          </p:nvGrpSpPr>
          <p:grpSpPr bwMode="auto">
            <a:xfrm>
              <a:off x="4386436" y="869610"/>
              <a:ext cx="804241" cy="209889"/>
              <a:chOff x="0" y="0"/>
              <a:chExt cx="438150" cy="114300"/>
            </a:xfrm>
          </p:grpSpPr>
          <p:sp>
            <p:nvSpPr>
              <p:cNvPr id="111" name="同心圆 75"/>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12" name="椭圆 77"/>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7" name="Group 23"/>
            <p:cNvGrpSpPr>
              <a:grpSpLocks/>
            </p:cNvGrpSpPr>
            <p:nvPr/>
          </p:nvGrpSpPr>
          <p:grpSpPr bwMode="auto">
            <a:xfrm>
              <a:off x="5439149" y="0"/>
              <a:ext cx="532885" cy="139071"/>
              <a:chOff x="0" y="0"/>
              <a:chExt cx="438150" cy="114300"/>
            </a:xfrm>
          </p:grpSpPr>
          <p:sp>
            <p:nvSpPr>
              <p:cNvPr id="109" name="同心圆 79"/>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10" name="椭圆 80"/>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grpSp>
          <p:nvGrpSpPr>
            <p:cNvPr id="98" name="Group 26"/>
            <p:cNvGrpSpPr>
              <a:grpSpLocks/>
            </p:cNvGrpSpPr>
            <p:nvPr/>
          </p:nvGrpSpPr>
          <p:grpSpPr bwMode="auto">
            <a:xfrm>
              <a:off x="6452788" y="265271"/>
              <a:ext cx="532885" cy="139071"/>
              <a:chOff x="0" y="0"/>
              <a:chExt cx="438150" cy="114300"/>
            </a:xfrm>
          </p:grpSpPr>
          <p:sp>
            <p:nvSpPr>
              <p:cNvPr id="107" name="同心圆 82"/>
              <p:cNvSpPr>
                <a:spLocks noChangeArrowheads="1"/>
              </p:cNvSpPr>
              <p:nvPr/>
            </p:nvSpPr>
            <p:spPr bwMode="auto">
              <a:xfrm>
                <a:off x="0" y="0"/>
                <a:ext cx="438150" cy="114300"/>
              </a:xfrm>
              <a:custGeom>
                <a:avLst/>
                <a:gdLst>
                  <a:gd name="T0" fmla="*/ 219075 w 21600"/>
                  <a:gd name="T1" fmla="*/ 0 h 21600"/>
                  <a:gd name="T2" fmla="*/ 64161 w 21600"/>
                  <a:gd name="T3" fmla="*/ 16738 h 21600"/>
                  <a:gd name="T4" fmla="*/ 0 w 21600"/>
                  <a:gd name="T5" fmla="*/ 57150 h 21600"/>
                  <a:gd name="T6" fmla="*/ 64161 w 21600"/>
                  <a:gd name="T7" fmla="*/ 97562 h 21600"/>
                  <a:gd name="T8" fmla="*/ 219075 w 21600"/>
                  <a:gd name="T9" fmla="*/ 114300 h 21600"/>
                  <a:gd name="T10" fmla="*/ 373989 w 21600"/>
                  <a:gd name="T11" fmla="*/ 97562 h 21600"/>
                  <a:gd name="T12" fmla="*/ 438150 w 21600"/>
                  <a:gd name="T13" fmla="*/ 57150 h 21600"/>
                  <a:gd name="T14" fmla="*/ 373989 w 21600"/>
                  <a:gd name="T15" fmla="*/ 16738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12700" cap="flat" cmpd="sng">
                <a:solidFill>
                  <a:srgbClr val="42719B"/>
                </a:solidFill>
                <a:miter lim="800000"/>
                <a:headEnd/>
                <a:tailEnd/>
              </a:ln>
            </p:spPr>
            <p:txBody>
              <a:bodyPr anchor="ctr"/>
              <a:lstStyle/>
              <a:p>
                <a:endParaRPr lang="zh-CN" altLang="en-US"/>
              </a:p>
            </p:txBody>
          </p:sp>
          <p:sp>
            <p:nvSpPr>
              <p:cNvPr id="108" name="椭圆 83"/>
              <p:cNvSpPr>
                <a:spLocks noChangeArrowheads="1"/>
              </p:cNvSpPr>
              <p:nvPr/>
            </p:nvSpPr>
            <p:spPr bwMode="auto">
              <a:xfrm>
                <a:off x="129075" y="39150"/>
                <a:ext cx="180000" cy="36000"/>
              </a:xfrm>
              <a:prstGeom prst="ellipse">
                <a:avLst/>
              </a:prstGeom>
              <a:solidFill>
                <a:schemeClr val="bg1"/>
              </a:solidFill>
              <a:ln w="12700">
                <a:solidFill>
                  <a:srgbClr val="42719B"/>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cxnSp>
          <p:nvCxnSpPr>
            <p:cNvPr id="99" name="直接连接符 98"/>
            <p:cNvCxnSpPr>
              <a:cxnSpLocks noChangeShapeType="1"/>
              <a:stCxn id="119" idx="6"/>
              <a:endCxn id="117" idx="2"/>
            </p:cNvCxnSpPr>
            <p:nvPr/>
          </p:nvCxnSpPr>
          <p:spPr bwMode="auto">
            <a:xfrm flipV="1">
              <a:off x="532885" y="409928"/>
              <a:ext cx="892003" cy="47635"/>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cxnSp>
        <p:cxnSp>
          <p:nvCxnSpPr>
            <p:cNvPr id="100" name="直接连接符 19"/>
            <p:cNvCxnSpPr>
              <a:cxnSpLocks noChangeShapeType="1"/>
              <a:stCxn id="117" idx="5"/>
              <a:endCxn id="115" idx="1"/>
            </p:cNvCxnSpPr>
            <p:nvPr/>
          </p:nvCxnSpPr>
          <p:spPr bwMode="auto">
            <a:xfrm>
              <a:off x="1879733" y="459097"/>
              <a:ext cx="493449" cy="219247"/>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cxnSp>
        <p:sp>
          <p:nvSpPr>
            <p:cNvPr id="101" name="直接连接符 24"/>
            <p:cNvSpPr>
              <a:spLocks noChangeShapeType="1"/>
            </p:cNvSpPr>
            <p:nvPr/>
          </p:nvSpPr>
          <p:spPr bwMode="auto">
            <a:xfrm flipV="1">
              <a:off x="2809231" y="546657"/>
              <a:ext cx="676713" cy="131687"/>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sp>
          <p:nvSpPr>
            <p:cNvPr id="102" name="直接连接符 26"/>
            <p:cNvSpPr>
              <a:spLocks noChangeShapeType="1"/>
            </p:cNvSpPr>
            <p:nvPr/>
          </p:nvSpPr>
          <p:spPr bwMode="auto">
            <a:xfrm>
              <a:off x="3862749" y="546657"/>
              <a:ext cx="776661" cy="373629"/>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cxnSp>
          <p:nvCxnSpPr>
            <p:cNvPr id="103" name="直接连接符 29"/>
            <p:cNvCxnSpPr>
              <a:cxnSpLocks noChangeShapeType="1"/>
              <a:stCxn id="111" idx="7"/>
              <a:endCxn id="107" idx="3"/>
            </p:cNvCxnSpPr>
            <p:nvPr/>
          </p:nvCxnSpPr>
          <p:spPr bwMode="auto">
            <a:xfrm flipV="1">
              <a:off x="5072898" y="383975"/>
              <a:ext cx="1457930" cy="516372"/>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cxnSp>
        <p:cxnSp>
          <p:nvCxnSpPr>
            <p:cNvPr id="104" name="直接连接符 32"/>
            <p:cNvCxnSpPr>
              <a:cxnSpLocks noChangeShapeType="1"/>
              <a:stCxn id="107" idx="1"/>
              <a:endCxn id="109" idx="5"/>
            </p:cNvCxnSpPr>
            <p:nvPr/>
          </p:nvCxnSpPr>
          <p:spPr bwMode="auto">
            <a:xfrm flipH="1" flipV="1">
              <a:off x="5893995" y="118705"/>
              <a:ext cx="636834" cy="166933"/>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cxnSp>
        <p:cxnSp>
          <p:nvCxnSpPr>
            <p:cNvPr id="105" name="直接连接符 34"/>
            <p:cNvCxnSpPr>
              <a:cxnSpLocks noChangeShapeType="1"/>
              <a:stCxn id="113" idx="6"/>
              <a:endCxn id="107" idx="2"/>
            </p:cNvCxnSpPr>
            <p:nvPr/>
          </p:nvCxnSpPr>
          <p:spPr bwMode="auto">
            <a:xfrm flipV="1">
              <a:off x="3940789" y="334806"/>
              <a:ext cx="2511999" cy="162682"/>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cxnSp>
        <p:sp>
          <p:nvSpPr>
            <p:cNvPr id="106" name="直接连接符 43"/>
            <p:cNvSpPr>
              <a:spLocks noChangeShapeType="1"/>
            </p:cNvSpPr>
            <p:nvPr/>
          </p:nvSpPr>
          <p:spPr bwMode="auto">
            <a:xfrm flipV="1">
              <a:off x="4920562" y="132347"/>
              <a:ext cx="728632" cy="750905"/>
            </a:xfrm>
            <a:prstGeom prst="line">
              <a:avLst/>
            </a:prstGeom>
            <a:noFill/>
            <a:ln w="12700">
              <a:solidFill>
                <a:schemeClr val="bg1"/>
              </a:solidFill>
              <a:miter lim="800000"/>
              <a:headEnd/>
              <a:tailEnd/>
            </a:ln>
            <a:extLst>
              <a:ext uri="{909E8E84-426E-40DD-AFC4-6F175D3DCCD1}">
                <a14:hiddenFill xmlns:a14="http://schemas.microsoft.com/office/drawing/2010/main" xmlns="">
                  <a:noFill/>
                </a14:hiddenFill>
              </a:ext>
            </a:extLst>
          </p:spPr>
          <p:txBody>
            <a:bodyPr/>
            <a:lstStyle/>
            <a:p>
              <a:endParaRPr lang="zh-CN" altLang="en-US"/>
            </a:p>
          </p:txBody>
        </p:sp>
      </p:grpSp>
      <p:grpSp>
        <p:nvGrpSpPr>
          <p:cNvPr id="121" name="组合 76"/>
          <p:cNvGrpSpPr>
            <a:grpSpLocks/>
          </p:cNvGrpSpPr>
          <p:nvPr/>
        </p:nvGrpSpPr>
        <p:grpSpPr bwMode="auto">
          <a:xfrm>
            <a:off x="4908246" y="2950521"/>
            <a:ext cx="1162050" cy="1963736"/>
            <a:chOff x="0" y="0"/>
            <a:chExt cx="1162426" cy="1963767"/>
          </a:xfrm>
          <a:noFill/>
        </p:grpSpPr>
        <p:sp>
          <p:nvSpPr>
            <p:cNvPr id="122" name="直接连接符 84"/>
            <p:cNvSpPr>
              <a:spLocks noChangeShapeType="1"/>
            </p:cNvSpPr>
            <p:nvPr/>
          </p:nvSpPr>
          <p:spPr bwMode="auto">
            <a:xfrm flipV="1">
              <a:off x="582258" y="1162082"/>
              <a:ext cx="20953" cy="801685"/>
            </a:xfrm>
            <a:prstGeom prst="line">
              <a:avLst/>
            </a:prstGeom>
            <a:grpFill/>
            <a:ln w="25400">
              <a:solidFill>
                <a:schemeClr val="tx1">
                  <a:lumMod val="75000"/>
                  <a:lumOff val="25000"/>
                </a:schemeClr>
              </a:solidFill>
              <a:bevel/>
              <a:headEnd/>
              <a:tailEnd/>
            </a:ln>
            <a:extLst/>
          </p:spPr>
          <p:txBody>
            <a:bodyPr/>
            <a:lstStyle/>
            <a:p>
              <a:endParaRPr lang="zh-CN" altLang="en-US"/>
            </a:p>
          </p:txBody>
        </p:sp>
        <p:sp>
          <p:nvSpPr>
            <p:cNvPr id="123" name="椭圆 90"/>
            <p:cNvSpPr>
              <a:spLocks noChangeArrowheads="1"/>
            </p:cNvSpPr>
            <p:nvPr/>
          </p:nvSpPr>
          <p:spPr bwMode="auto">
            <a:xfrm>
              <a:off x="0" y="0"/>
              <a:ext cx="1162426" cy="1162083"/>
            </a:xfrm>
            <a:prstGeom prst="ellipse">
              <a:avLst/>
            </a:prstGeom>
            <a:grpFill/>
            <a:ln w="38100">
              <a:solidFill>
                <a:schemeClr val="tx1">
                  <a:lumMod val="75000"/>
                  <a:lumOff val="25000"/>
                </a:schemeClr>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sp>
        <p:nvSpPr>
          <p:cNvPr id="124" name="矩形 111"/>
          <p:cNvSpPr>
            <a:spLocks noChangeArrowheads="1"/>
          </p:cNvSpPr>
          <p:nvPr/>
        </p:nvSpPr>
        <p:spPr bwMode="auto">
          <a:xfrm>
            <a:off x="4931973" y="3395246"/>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grpSp>
        <p:nvGrpSpPr>
          <p:cNvPr id="125" name="组合 75"/>
          <p:cNvGrpSpPr>
            <a:grpSpLocks/>
          </p:cNvGrpSpPr>
          <p:nvPr/>
        </p:nvGrpSpPr>
        <p:grpSpPr bwMode="auto">
          <a:xfrm>
            <a:off x="3501721" y="2564758"/>
            <a:ext cx="1131887" cy="2466975"/>
            <a:chOff x="0" y="0"/>
            <a:chExt cx="1131530" cy="2467743"/>
          </a:xfrm>
          <a:noFill/>
        </p:grpSpPr>
        <p:sp>
          <p:nvSpPr>
            <p:cNvPr id="126" name="直接连接符 12"/>
            <p:cNvSpPr>
              <a:spLocks noChangeShapeType="1"/>
            </p:cNvSpPr>
            <p:nvPr/>
          </p:nvSpPr>
          <p:spPr bwMode="auto">
            <a:xfrm flipV="1">
              <a:off x="564141" y="1022352"/>
              <a:ext cx="1" cy="1445391"/>
            </a:xfrm>
            <a:prstGeom prst="line">
              <a:avLst/>
            </a:prstGeom>
            <a:grpFill/>
            <a:ln w="25400">
              <a:solidFill>
                <a:srgbClr val="B6302E"/>
              </a:solidFill>
              <a:bevel/>
              <a:headEnd/>
              <a:tailEnd/>
            </a:ln>
            <a:extLst/>
          </p:spPr>
          <p:txBody>
            <a:bodyPr/>
            <a:lstStyle/>
            <a:p>
              <a:endParaRPr lang="zh-CN" altLang="en-US"/>
            </a:p>
          </p:txBody>
        </p:sp>
        <p:sp>
          <p:nvSpPr>
            <p:cNvPr id="127" name="椭圆 95"/>
            <p:cNvSpPr>
              <a:spLocks noChangeArrowheads="1"/>
            </p:cNvSpPr>
            <p:nvPr/>
          </p:nvSpPr>
          <p:spPr bwMode="auto">
            <a:xfrm>
              <a:off x="0" y="0"/>
              <a:ext cx="1131530" cy="1130204"/>
            </a:xfrm>
            <a:prstGeom prst="ellipse">
              <a:avLst/>
            </a:prstGeom>
            <a:grpFill/>
            <a:ln w="38100">
              <a:solidFill>
                <a:srgbClr val="B6302E"/>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000000"/>
                </a:solidFill>
                <a:latin typeface="Calibri" panose="020F0502020204030204" pitchFamily="34" charset="0"/>
                <a:sym typeface="宋体" panose="02010600030101010101" pitchFamily="2" charset="-122"/>
              </a:endParaRPr>
            </a:p>
          </p:txBody>
        </p:sp>
      </p:grpSp>
      <p:sp>
        <p:nvSpPr>
          <p:cNvPr id="128" name="矩形 112"/>
          <p:cNvSpPr>
            <a:spLocks noChangeArrowheads="1"/>
          </p:cNvSpPr>
          <p:nvPr/>
        </p:nvSpPr>
        <p:spPr bwMode="auto">
          <a:xfrm>
            <a:off x="3515925" y="2963446"/>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smtClean="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endPar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29" name="组合 78"/>
          <p:cNvGrpSpPr>
            <a:grpSpLocks/>
          </p:cNvGrpSpPr>
          <p:nvPr/>
        </p:nvGrpSpPr>
        <p:grpSpPr bwMode="auto">
          <a:xfrm>
            <a:off x="6883096" y="2390133"/>
            <a:ext cx="1163637" cy="2600325"/>
            <a:chOff x="0" y="0"/>
            <a:chExt cx="1162426" cy="2599047"/>
          </a:xfrm>
          <a:noFill/>
        </p:grpSpPr>
        <p:sp>
          <p:nvSpPr>
            <p:cNvPr id="130" name="直接连接符 86"/>
            <p:cNvSpPr>
              <a:spLocks noChangeShapeType="1"/>
            </p:cNvSpPr>
            <p:nvPr/>
          </p:nvSpPr>
          <p:spPr bwMode="auto">
            <a:xfrm flipV="1">
              <a:off x="586833" y="453309"/>
              <a:ext cx="1" cy="2145738"/>
            </a:xfrm>
            <a:prstGeom prst="line">
              <a:avLst/>
            </a:prstGeom>
            <a:grpFill/>
            <a:ln w="25400">
              <a:solidFill>
                <a:schemeClr val="tx1">
                  <a:lumMod val="75000"/>
                  <a:lumOff val="25000"/>
                </a:schemeClr>
              </a:solidFill>
              <a:bevel/>
              <a:headEnd/>
              <a:tailEnd/>
            </a:ln>
            <a:extLst/>
          </p:spPr>
          <p:txBody>
            <a:bodyPr/>
            <a:lstStyle/>
            <a:p>
              <a:endParaRPr lang="zh-CN" altLang="en-US"/>
            </a:p>
          </p:txBody>
        </p:sp>
        <p:sp>
          <p:nvSpPr>
            <p:cNvPr id="131" name="椭圆 91"/>
            <p:cNvSpPr>
              <a:spLocks noChangeArrowheads="1"/>
            </p:cNvSpPr>
            <p:nvPr/>
          </p:nvSpPr>
          <p:spPr bwMode="auto">
            <a:xfrm>
              <a:off x="0" y="0"/>
              <a:ext cx="1162426" cy="1162832"/>
            </a:xfrm>
            <a:prstGeom prst="ellipse">
              <a:avLst/>
            </a:prstGeom>
            <a:grpFill/>
            <a:ln w="38100">
              <a:solidFill>
                <a:schemeClr val="tx1">
                  <a:lumMod val="75000"/>
                  <a:lumOff val="25000"/>
                </a:schemeClr>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sp>
        <p:nvSpPr>
          <p:cNvPr id="132" name="矩形 131"/>
          <p:cNvSpPr>
            <a:spLocks noChangeArrowheads="1"/>
          </p:cNvSpPr>
          <p:nvPr/>
        </p:nvSpPr>
        <p:spPr bwMode="auto">
          <a:xfrm>
            <a:off x="6906823" y="2828508"/>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grpSp>
        <p:nvGrpSpPr>
          <p:cNvPr id="133" name="组合 81"/>
          <p:cNvGrpSpPr>
            <a:grpSpLocks/>
          </p:cNvGrpSpPr>
          <p:nvPr/>
        </p:nvGrpSpPr>
        <p:grpSpPr bwMode="auto">
          <a:xfrm>
            <a:off x="9916808" y="1570983"/>
            <a:ext cx="1162050" cy="3281363"/>
            <a:chOff x="0" y="0"/>
            <a:chExt cx="1162426" cy="3282600"/>
          </a:xfrm>
          <a:noFill/>
        </p:grpSpPr>
        <p:sp>
          <p:nvSpPr>
            <p:cNvPr id="134" name="直接连接符 89"/>
            <p:cNvSpPr>
              <a:spLocks noChangeShapeType="1"/>
            </p:cNvSpPr>
            <p:nvPr/>
          </p:nvSpPr>
          <p:spPr bwMode="auto">
            <a:xfrm flipV="1">
              <a:off x="602778" y="962543"/>
              <a:ext cx="1" cy="2320057"/>
            </a:xfrm>
            <a:prstGeom prst="line">
              <a:avLst/>
            </a:prstGeom>
            <a:grpFill/>
            <a:ln w="25400">
              <a:solidFill>
                <a:srgbClr val="B6302E"/>
              </a:solidFill>
              <a:bevel/>
              <a:headEnd/>
              <a:tailEnd/>
            </a:ln>
            <a:extLst/>
          </p:spPr>
          <p:txBody>
            <a:bodyPr/>
            <a:lstStyle/>
            <a:p>
              <a:endParaRPr lang="zh-CN" altLang="en-US"/>
            </a:p>
          </p:txBody>
        </p:sp>
        <p:sp>
          <p:nvSpPr>
            <p:cNvPr id="135" name="椭圆 94"/>
            <p:cNvSpPr>
              <a:spLocks noChangeArrowheads="1"/>
            </p:cNvSpPr>
            <p:nvPr/>
          </p:nvSpPr>
          <p:spPr bwMode="auto">
            <a:xfrm>
              <a:off x="0" y="0"/>
              <a:ext cx="1162426" cy="1162409"/>
            </a:xfrm>
            <a:prstGeom prst="ellipse">
              <a:avLst/>
            </a:prstGeom>
            <a:grpFill/>
            <a:ln w="38100">
              <a:solidFill>
                <a:srgbClr val="B6302E"/>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sp>
        <p:nvSpPr>
          <p:cNvPr id="136" name="矩形 114"/>
          <p:cNvSpPr>
            <a:spLocks noChangeArrowheads="1"/>
          </p:cNvSpPr>
          <p:nvPr/>
        </p:nvSpPr>
        <p:spPr bwMode="auto">
          <a:xfrm>
            <a:off x="9921486" y="1964908"/>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grpSp>
        <p:nvGrpSpPr>
          <p:cNvPr id="137" name="组合 79"/>
          <p:cNvGrpSpPr>
            <a:grpSpLocks/>
          </p:cNvGrpSpPr>
          <p:nvPr/>
        </p:nvGrpSpPr>
        <p:grpSpPr bwMode="auto">
          <a:xfrm>
            <a:off x="7892746" y="728021"/>
            <a:ext cx="1346200" cy="4772025"/>
            <a:chOff x="0" y="0"/>
            <a:chExt cx="1345866" cy="4771355"/>
          </a:xfrm>
          <a:noFill/>
        </p:grpSpPr>
        <p:sp>
          <p:nvSpPr>
            <p:cNvPr id="138" name="直接连接符 87"/>
            <p:cNvSpPr>
              <a:spLocks noChangeShapeType="1"/>
            </p:cNvSpPr>
            <p:nvPr/>
          </p:nvSpPr>
          <p:spPr bwMode="auto">
            <a:xfrm flipV="1">
              <a:off x="682198" y="1225640"/>
              <a:ext cx="1" cy="3545715"/>
            </a:xfrm>
            <a:prstGeom prst="line">
              <a:avLst/>
            </a:prstGeom>
            <a:grpFill/>
            <a:ln w="25400">
              <a:solidFill>
                <a:srgbClr val="B6302E"/>
              </a:solidFill>
              <a:bevel/>
              <a:headEnd/>
              <a:tailEnd/>
            </a:ln>
            <a:extLst/>
          </p:spPr>
          <p:txBody>
            <a:bodyPr/>
            <a:lstStyle/>
            <a:p>
              <a:endParaRPr lang="zh-CN" altLang="en-US"/>
            </a:p>
          </p:txBody>
        </p:sp>
        <p:sp>
          <p:nvSpPr>
            <p:cNvPr id="139" name="椭圆 13"/>
            <p:cNvSpPr>
              <a:spLocks noChangeArrowheads="1"/>
            </p:cNvSpPr>
            <p:nvPr/>
          </p:nvSpPr>
          <p:spPr bwMode="auto">
            <a:xfrm>
              <a:off x="0" y="0"/>
              <a:ext cx="1345866" cy="1346173"/>
            </a:xfrm>
            <a:prstGeom prst="ellipse">
              <a:avLst/>
            </a:prstGeom>
            <a:grpFill/>
            <a:ln w="38100">
              <a:solidFill>
                <a:srgbClr val="B6302E"/>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800">
                <a:solidFill>
                  <a:srgbClr val="FFFFFF"/>
                </a:solidFill>
                <a:latin typeface="Calibri" panose="020F0502020204030204" pitchFamily="34" charset="0"/>
                <a:sym typeface="宋体" panose="02010600030101010101" pitchFamily="2" charset="-122"/>
              </a:endParaRPr>
            </a:p>
          </p:txBody>
        </p:sp>
      </p:grpSp>
      <p:sp>
        <p:nvSpPr>
          <p:cNvPr id="140" name="矩形 118"/>
          <p:cNvSpPr>
            <a:spLocks noChangeArrowheads="1"/>
          </p:cNvSpPr>
          <p:nvPr/>
        </p:nvSpPr>
        <p:spPr bwMode="auto">
          <a:xfrm>
            <a:off x="7969952" y="1183858"/>
            <a:ext cx="12362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grpSp>
        <p:nvGrpSpPr>
          <p:cNvPr id="141" name="组合 77"/>
          <p:cNvGrpSpPr>
            <a:grpSpLocks/>
          </p:cNvGrpSpPr>
          <p:nvPr/>
        </p:nvGrpSpPr>
        <p:grpSpPr bwMode="auto">
          <a:xfrm>
            <a:off x="5824233" y="1556696"/>
            <a:ext cx="1163638" cy="3684586"/>
            <a:chOff x="0" y="0"/>
            <a:chExt cx="1162426" cy="3684234"/>
          </a:xfrm>
          <a:noFill/>
        </p:grpSpPr>
        <p:sp>
          <p:nvSpPr>
            <p:cNvPr id="142" name="直接连接符 85"/>
            <p:cNvSpPr>
              <a:spLocks noChangeShapeType="1"/>
            </p:cNvSpPr>
            <p:nvPr/>
          </p:nvSpPr>
          <p:spPr bwMode="auto">
            <a:xfrm flipV="1">
              <a:off x="567986" y="1183524"/>
              <a:ext cx="6069" cy="2500710"/>
            </a:xfrm>
            <a:prstGeom prst="line">
              <a:avLst/>
            </a:prstGeom>
            <a:grpFill/>
            <a:ln w="25400">
              <a:solidFill>
                <a:schemeClr val="tx1">
                  <a:lumMod val="75000"/>
                  <a:lumOff val="25000"/>
                </a:schemeClr>
              </a:solidFill>
              <a:bevel/>
              <a:headEnd/>
              <a:tailEnd/>
            </a:ln>
            <a:extLst/>
          </p:spPr>
          <p:txBody>
            <a:bodyPr/>
            <a:lstStyle/>
            <a:p>
              <a:endParaRPr lang="zh-CN" altLang="en-US"/>
            </a:p>
          </p:txBody>
        </p:sp>
        <p:sp>
          <p:nvSpPr>
            <p:cNvPr id="143" name="椭圆 93"/>
            <p:cNvSpPr>
              <a:spLocks noChangeArrowheads="1"/>
            </p:cNvSpPr>
            <p:nvPr/>
          </p:nvSpPr>
          <p:spPr bwMode="auto">
            <a:xfrm>
              <a:off x="0" y="0"/>
              <a:ext cx="1162426" cy="1162310"/>
            </a:xfrm>
            <a:prstGeom prst="ellipse">
              <a:avLst/>
            </a:prstGeom>
            <a:grpFill/>
            <a:ln w="38100">
              <a:solidFill>
                <a:schemeClr val="tx1">
                  <a:lumMod val="75000"/>
                  <a:lumOff val="25000"/>
                </a:schemeClr>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sp>
        <p:nvSpPr>
          <p:cNvPr id="144" name="矩形 119"/>
          <p:cNvSpPr>
            <a:spLocks noChangeArrowheads="1"/>
          </p:cNvSpPr>
          <p:nvPr/>
        </p:nvSpPr>
        <p:spPr bwMode="auto">
          <a:xfrm>
            <a:off x="5840023" y="2026821"/>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grpSp>
        <p:nvGrpSpPr>
          <p:cNvPr id="145" name="组合 80"/>
          <p:cNvGrpSpPr>
            <a:grpSpLocks/>
          </p:cNvGrpSpPr>
          <p:nvPr/>
        </p:nvGrpSpPr>
        <p:grpSpPr bwMode="auto">
          <a:xfrm>
            <a:off x="8856358" y="2609208"/>
            <a:ext cx="1273175" cy="1976437"/>
            <a:chOff x="0" y="0"/>
            <a:chExt cx="1272489" cy="1977283"/>
          </a:xfrm>
          <a:noFill/>
        </p:grpSpPr>
        <p:sp>
          <p:nvSpPr>
            <p:cNvPr id="146" name="直接连接符 88"/>
            <p:cNvSpPr>
              <a:spLocks noChangeShapeType="1"/>
            </p:cNvSpPr>
            <p:nvPr/>
          </p:nvSpPr>
          <p:spPr bwMode="auto">
            <a:xfrm flipV="1">
              <a:off x="643387" y="1271586"/>
              <a:ext cx="0" cy="705697"/>
            </a:xfrm>
            <a:prstGeom prst="line">
              <a:avLst/>
            </a:prstGeom>
            <a:grpFill/>
            <a:ln w="25400">
              <a:solidFill>
                <a:schemeClr val="tx1">
                  <a:lumMod val="75000"/>
                  <a:lumOff val="25000"/>
                </a:schemeClr>
              </a:solidFill>
              <a:bevel/>
              <a:headEnd/>
              <a:tailEnd/>
            </a:ln>
            <a:extLst/>
          </p:spPr>
          <p:txBody>
            <a:bodyPr/>
            <a:lstStyle/>
            <a:p>
              <a:endParaRPr lang="zh-CN" altLang="en-US"/>
            </a:p>
          </p:txBody>
        </p:sp>
        <p:sp>
          <p:nvSpPr>
            <p:cNvPr id="147" name="椭圆 92"/>
            <p:cNvSpPr>
              <a:spLocks noChangeArrowheads="1"/>
            </p:cNvSpPr>
            <p:nvPr/>
          </p:nvSpPr>
          <p:spPr bwMode="auto">
            <a:xfrm>
              <a:off x="0" y="0"/>
              <a:ext cx="1272489" cy="1271587"/>
            </a:xfrm>
            <a:prstGeom prst="ellipse">
              <a:avLst/>
            </a:prstGeom>
            <a:grpFill/>
            <a:ln w="38100">
              <a:solidFill>
                <a:schemeClr val="tx1">
                  <a:lumMod val="75000"/>
                  <a:lumOff val="25000"/>
                </a:schemeClr>
              </a:solidFill>
              <a:miter lim="800000"/>
              <a:headEnd/>
              <a:tailEnd/>
            </a:ln>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宋体" panose="02010600030101010101" pitchFamily="2" charset="-122"/>
              </a:endParaRPr>
            </a:p>
          </p:txBody>
        </p:sp>
      </p:grpSp>
      <p:sp>
        <p:nvSpPr>
          <p:cNvPr id="148" name="矩形 120"/>
          <p:cNvSpPr>
            <a:spLocks noChangeArrowheads="1"/>
          </p:cNvSpPr>
          <p:nvPr/>
        </p:nvSpPr>
        <p:spPr bwMode="auto">
          <a:xfrm>
            <a:off x="8937236" y="3044408"/>
            <a:ext cx="113364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1" dirty="0">
                <a:solidFill>
                  <a:srgbClr val="000000"/>
                </a:solidFill>
                <a:latin typeface="微软雅黑" panose="020B0503020204020204" pitchFamily="34" charset="-122"/>
                <a:ea typeface="微软雅黑" panose="020B0503020204020204" pitchFamily="34" charset="-122"/>
                <a:sym typeface="Calibri" panose="020F0502020204030204" pitchFamily="34" charset="0"/>
              </a:rPr>
              <a:t>添加标题</a:t>
            </a:r>
          </a:p>
        </p:txBody>
      </p:sp>
      <p:sp>
        <p:nvSpPr>
          <p:cNvPr id="149" name="矩形 72"/>
          <p:cNvSpPr>
            <a:spLocks noChangeArrowheads="1"/>
          </p:cNvSpPr>
          <p:nvPr/>
        </p:nvSpPr>
        <p:spPr bwMode="auto">
          <a:xfrm>
            <a:off x="363530" y="1577237"/>
            <a:ext cx="2641804" cy="275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pPr>
            <a:r>
              <a:rPr lang="zh-CN" altLang="en-US" sz="1600" dirty="0" smtClean="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a:t>
            </a: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以及描述单击此处添加文本以及描述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r>
              <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rPr>
              <a:t>单击此处添加文本以及描述</a:t>
            </a:r>
          </a:p>
          <a:p>
            <a:pPr algn="just" eaLnBrk="1" hangingPunct="1">
              <a:lnSpc>
                <a:spcPct val="120000"/>
              </a:lnSpc>
            </a:pPr>
            <a:endParaRPr lang="zh-CN" altLang="en-US" sz="1600" dirty="0">
              <a:solidFill>
                <a:srgbClr val="000000"/>
              </a:solidFill>
              <a:latin typeface="微软雅黑" panose="020B0503020204020204" pitchFamily="34" charset="-122"/>
              <a:ea typeface="微软雅黑" panose="020B0503020204020204" pitchFamily="34" charset="-122"/>
              <a:sym typeface="Adobe 黑体 Std R" panose="020B0400000000000000" pitchFamily="34" charset="-122"/>
            </a:endParaRPr>
          </a:p>
        </p:txBody>
      </p:sp>
      <p:sp>
        <p:nvSpPr>
          <p:cNvPr id="150" name="矩形 73"/>
          <p:cNvSpPr>
            <a:spLocks noChangeArrowheads="1"/>
          </p:cNvSpPr>
          <p:nvPr/>
        </p:nvSpPr>
        <p:spPr bwMode="auto">
          <a:xfrm>
            <a:off x="214008" y="1028058"/>
            <a:ext cx="3003550" cy="373063"/>
          </a:xfrm>
          <a:prstGeom prst="rect">
            <a:avLst/>
          </a:prstGeom>
          <a:solidFill>
            <a:srgbClr val="B6302E"/>
          </a:solidFill>
          <a:ln>
            <a:noFill/>
          </a:ln>
          <a:extLst/>
        </p:spPr>
        <p:txBody>
          <a:bodyPr anchor="ct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造字工房尚黑 G0v1 常规体" pitchFamily="50" charset="-122"/>
              <a:ea typeface="造字工房尚黑 G0v1 常规体" pitchFamily="50" charset="-122"/>
              <a:sym typeface="宋体" panose="02010600030101010101" pitchFamily="2" charset="-122"/>
            </a:endParaRPr>
          </a:p>
        </p:txBody>
      </p:sp>
      <p:sp>
        <p:nvSpPr>
          <p:cNvPr id="151" name="TextBox 74"/>
          <p:cNvSpPr>
            <a:spLocks noChangeArrowheads="1"/>
          </p:cNvSpPr>
          <p:nvPr/>
        </p:nvSpPr>
        <p:spPr bwMode="auto">
          <a:xfrm>
            <a:off x="723596" y="1015358"/>
            <a:ext cx="226215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100">
                <a:solidFill>
                  <a:schemeClr val="tx1"/>
                </a:solidFill>
                <a:latin typeface="Arial" panose="020B0604020202020204" pitchFamily="34" charset="0"/>
                <a:ea typeface="宋体" panose="02010600030101010101" pitchFamily="2" charset="-122"/>
              </a:defRPr>
            </a:lvl1pPr>
            <a:lvl2pPr marL="742950" indent="-285750" eaLnBrk="0" hangingPunct="0">
              <a:defRPr sz="2100">
                <a:solidFill>
                  <a:schemeClr val="tx1"/>
                </a:solidFill>
                <a:latin typeface="Arial" panose="020B0604020202020204" pitchFamily="34" charset="0"/>
                <a:ea typeface="宋体" panose="02010600030101010101" pitchFamily="2" charset="-122"/>
              </a:defRPr>
            </a:lvl2pPr>
            <a:lvl3pPr marL="1143000" indent="-228600" eaLnBrk="0" hangingPunct="0">
              <a:defRPr sz="2100">
                <a:solidFill>
                  <a:schemeClr val="tx1"/>
                </a:solidFill>
                <a:latin typeface="Arial" panose="020B0604020202020204" pitchFamily="34" charset="0"/>
                <a:ea typeface="宋体" panose="02010600030101010101" pitchFamily="2" charset="-122"/>
              </a:defRPr>
            </a:lvl3pPr>
            <a:lvl4pPr marL="1600200" indent="-228600" eaLnBrk="0" hangingPunct="0">
              <a:defRPr sz="2100">
                <a:solidFill>
                  <a:schemeClr val="tx1"/>
                </a:solidFill>
                <a:latin typeface="Arial" panose="020B0604020202020204" pitchFamily="34" charset="0"/>
                <a:ea typeface="宋体" panose="02010600030101010101" pitchFamily="2" charset="-122"/>
              </a:defRPr>
            </a:lvl4pPr>
            <a:lvl5pPr marL="2057400" indent="-228600" eaLnBrk="0" hangingPunct="0">
              <a:defRPr sz="2100">
                <a:solidFill>
                  <a:schemeClr val="tx1"/>
                </a:solidFill>
                <a:latin typeface="Arial" panose="020B0604020202020204" pitchFamily="34" charset="0"/>
                <a:ea typeface="宋体" panose="02010600030101010101" pitchFamily="2" charset="-122"/>
              </a:defRPr>
            </a:lvl5pPr>
            <a:lvl6pPr marL="25146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6pPr>
            <a:lvl7pPr marL="29718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7pPr>
            <a:lvl8pPr marL="34290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8pPr>
            <a:lvl9pPr marL="3886200" indent="-228600" defTabSz="1089025" eaLnBrk="0" fontAlgn="base" hangingPunct="0">
              <a:spcBef>
                <a:spcPct val="0"/>
              </a:spcBef>
              <a:spcAft>
                <a:spcPct val="0"/>
              </a:spcAft>
              <a:buFont typeface="Arial" panose="020B0604020202020204" pitchFamily="34" charset="0"/>
              <a:defRPr sz="2100">
                <a:solidFill>
                  <a:schemeClr val="tx1"/>
                </a:solidFill>
                <a:latin typeface="Arial" panose="020B0604020202020204" pitchFamily="34" charset="0"/>
                <a:ea typeface="宋体" panose="02010600030101010101" pitchFamily="2" charset="-122"/>
              </a:defRPr>
            </a:lvl9pPr>
          </a:lstStyle>
          <a:p>
            <a:pPr eaLnBrk="1" hangingPunct="1"/>
            <a:r>
              <a:rPr lang="zh-CN" altLang="en-US" sz="1800" dirty="0">
                <a:solidFill>
                  <a:schemeClr val="bg1"/>
                </a:solidFill>
                <a:latin typeface="微软雅黑" panose="020B0503020204020204" pitchFamily="34" charset="-122"/>
                <a:ea typeface="微软雅黑" panose="020B0503020204020204" pitchFamily="34" charset="-122"/>
                <a:sym typeface="方正兰亭粗黑简体" pitchFamily="2" charset="-122"/>
              </a:rPr>
              <a:t>点击</a:t>
            </a:r>
            <a:r>
              <a:rPr lang="zh-CN" altLang="en-US" sz="1800" dirty="0" smtClean="0">
                <a:solidFill>
                  <a:schemeClr val="bg1"/>
                </a:solidFill>
                <a:latin typeface="微软雅黑" panose="020B0503020204020204" pitchFamily="34" charset="-122"/>
                <a:ea typeface="微软雅黑" panose="020B0503020204020204" pitchFamily="34" charset="-122"/>
                <a:sym typeface="方正兰亭粗黑简体" pitchFamily="2" charset="-122"/>
              </a:rPr>
              <a:t>输入盈利的项目</a:t>
            </a:r>
            <a:endParaRPr lang="zh-CN" altLang="en-US" sz="1800" dirty="0">
              <a:solidFill>
                <a:schemeClr val="bg1"/>
              </a:solidFill>
              <a:latin typeface="微软雅黑" panose="020B0503020204020204" pitchFamily="34" charset="-122"/>
              <a:ea typeface="微软雅黑" panose="020B0503020204020204" pitchFamily="34" charset="-122"/>
              <a:sym typeface="方正兰亭粗黑简体" pitchFamily="2" charset="-122"/>
            </a:endParaRPr>
          </a:p>
        </p:txBody>
      </p:sp>
    </p:spTree>
    <p:extLst>
      <p:ext uri="{BB962C8B-B14F-4D97-AF65-F5344CB8AC3E}">
        <p14:creationId xmlns:p14="http://schemas.microsoft.com/office/powerpoint/2010/main" xmlns="" val="887747929"/>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650"/>
                            </p:stCondLst>
                            <p:childTnLst>
                              <p:par>
                                <p:cTn id="20" presetID="2" presetClass="entr" presetSubtype="8" fill="hold" grpId="0" nodeType="afterEffect">
                                  <p:stCondLst>
                                    <p:cond delay="0"/>
                                  </p:stCondLst>
                                  <p:childTnLst>
                                    <p:set>
                                      <p:cBhvr>
                                        <p:cTn id="21" dur="1" fill="hold">
                                          <p:stCondLst>
                                            <p:cond delay="0"/>
                                          </p:stCondLst>
                                        </p:cTn>
                                        <p:tgtEl>
                                          <p:spTgt spid="150"/>
                                        </p:tgtEl>
                                        <p:attrNameLst>
                                          <p:attrName>style.visibility</p:attrName>
                                        </p:attrNameLst>
                                      </p:cBhvr>
                                      <p:to>
                                        <p:strVal val="visible"/>
                                      </p:to>
                                    </p:set>
                                    <p:anim calcmode="lin" valueType="num">
                                      <p:cBhvr>
                                        <p:cTn id="22" dur="500" fill="hold"/>
                                        <p:tgtEl>
                                          <p:spTgt spid="150"/>
                                        </p:tgtEl>
                                        <p:attrNameLst>
                                          <p:attrName>ppt_x</p:attrName>
                                        </p:attrNameLst>
                                      </p:cBhvr>
                                      <p:tavLst>
                                        <p:tav tm="0">
                                          <p:val>
                                            <p:strVal val="0-#ppt_w/2"/>
                                          </p:val>
                                        </p:tav>
                                        <p:tav tm="100000">
                                          <p:val>
                                            <p:strVal val="#ppt_x"/>
                                          </p:val>
                                        </p:tav>
                                      </p:tavLst>
                                    </p:anim>
                                    <p:anim calcmode="lin" valueType="num">
                                      <p:cBhvr>
                                        <p:cTn id="23" dur="500" fill="hold"/>
                                        <p:tgtEl>
                                          <p:spTgt spid="150"/>
                                        </p:tgtEl>
                                        <p:attrNameLst>
                                          <p:attrName>ppt_y</p:attrName>
                                        </p:attrNameLst>
                                      </p:cBhvr>
                                      <p:tavLst>
                                        <p:tav tm="0">
                                          <p:val>
                                            <p:strVal val="#ppt_y"/>
                                          </p:val>
                                        </p:tav>
                                        <p:tav tm="100000">
                                          <p:val>
                                            <p:strVal val="#ppt_y"/>
                                          </p:val>
                                        </p:tav>
                                      </p:tavLst>
                                    </p:anim>
                                  </p:childTnLst>
                                </p:cTn>
                              </p:par>
                            </p:childTnLst>
                          </p:cTn>
                        </p:par>
                        <p:par>
                          <p:cTn id="24" fill="hold">
                            <p:stCondLst>
                              <p:cond delay="215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51"/>
                                        </p:tgtEl>
                                        <p:attrNameLst>
                                          <p:attrName>style.visibility</p:attrName>
                                        </p:attrNameLst>
                                      </p:cBhvr>
                                      <p:to>
                                        <p:strVal val="visible"/>
                                      </p:to>
                                    </p:set>
                                    <p:anim calcmode="lin" valueType="num">
                                      <p:cBhvr>
                                        <p:cTn id="27" dur="500" fill="hold"/>
                                        <p:tgtEl>
                                          <p:spTgt spid="15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51"/>
                                        </p:tgtEl>
                                        <p:attrNameLst>
                                          <p:attrName>ppt_y</p:attrName>
                                        </p:attrNameLst>
                                      </p:cBhvr>
                                      <p:tavLst>
                                        <p:tav tm="0">
                                          <p:val>
                                            <p:strVal val="#ppt_y"/>
                                          </p:val>
                                        </p:tav>
                                        <p:tav tm="100000">
                                          <p:val>
                                            <p:strVal val="#ppt_y"/>
                                          </p:val>
                                        </p:tav>
                                      </p:tavLst>
                                    </p:anim>
                                    <p:anim calcmode="lin" valueType="num">
                                      <p:cBhvr>
                                        <p:cTn id="29" dur="500" fill="hold"/>
                                        <p:tgtEl>
                                          <p:spTgt spid="15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51"/>
                                        </p:tgtEl>
                                        <p:attrNameLst>
                                          <p:attrName>ppt_w</p:attrName>
                                        </p:attrNameLst>
                                      </p:cBhvr>
                                      <p:tavLst>
                                        <p:tav tm="0">
                                          <p:val>
                                            <p:strVal val="#ppt_w/10"/>
                                          </p:val>
                                        </p:tav>
                                        <p:tav tm="50000">
                                          <p:val>
                                            <p:strVal val="#ppt_w+.01"/>
                                          </p:val>
                                        </p:tav>
                                        <p:tav tm="100000">
                                          <p:val>
                                            <p:strVal val="#ppt_w"/>
                                          </p:val>
                                        </p:tav>
                                      </p:tavLst>
                                    </p:anim>
                                    <p:animEffect>
                                      <p:cBhvr>
                                        <p:cTn id="31" dur="500" tmFilter="0,0; .5, 1; 1, 1"/>
                                        <p:tgtEl>
                                          <p:spTgt spid="151"/>
                                        </p:tgtEl>
                                      </p:cBhvr>
                                    </p:animEffect>
                                  </p:childTnLst>
                                </p:cTn>
                              </p:par>
                            </p:childTnLst>
                          </p:cTn>
                        </p:par>
                        <p:par>
                          <p:cTn id="32" fill="hold">
                            <p:stCondLst>
                              <p:cond delay="3050"/>
                            </p:stCondLst>
                            <p:childTnLst>
                              <p:par>
                                <p:cTn id="33" presetID="42" presetClass="entr" presetSubtype="0" fill="hold" grpId="0" nodeType="afterEffect">
                                  <p:stCondLst>
                                    <p:cond delay="0"/>
                                  </p:stCondLst>
                                  <p:childTnLst>
                                    <p:set>
                                      <p:cBhvr>
                                        <p:cTn id="34" dur="1" fill="hold">
                                          <p:stCondLst>
                                            <p:cond delay="0"/>
                                          </p:stCondLst>
                                        </p:cTn>
                                        <p:tgtEl>
                                          <p:spTgt spid="149"/>
                                        </p:tgtEl>
                                        <p:attrNameLst>
                                          <p:attrName>style.visibility</p:attrName>
                                        </p:attrNameLst>
                                      </p:cBhvr>
                                      <p:to>
                                        <p:strVal val="visible"/>
                                      </p:to>
                                    </p:set>
                                    <p:animEffect>
                                      <p:cBhvr>
                                        <p:cTn id="35" dur="1000"/>
                                        <p:tgtEl>
                                          <p:spTgt spid="149"/>
                                        </p:tgtEl>
                                      </p:cBhvr>
                                    </p:animEffect>
                                    <p:anim calcmode="lin" valueType="num">
                                      <p:cBhvr>
                                        <p:cTn id="36" dur="1000" fill="hold"/>
                                        <p:tgtEl>
                                          <p:spTgt spid="149"/>
                                        </p:tgtEl>
                                        <p:attrNameLst>
                                          <p:attrName>ppt_x</p:attrName>
                                        </p:attrNameLst>
                                      </p:cBhvr>
                                      <p:tavLst>
                                        <p:tav tm="0">
                                          <p:val>
                                            <p:strVal val="#ppt_x"/>
                                          </p:val>
                                        </p:tav>
                                        <p:tav tm="100000">
                                          <p:val>
                                            <p:strVal val="#ppt_x"/>
                                          </p:val>
                                        </p:tav>
                                      </p:tavLst>
                                    </p:anim>
                                    <p:anim calcmode="lin" valueType="num">
                                      <p:cBhvr>
                                        <p:cTn id="37" dur="1000" fill="hold"/>
                                        <p:tgtEl>
                                          <p:spTgt spid="149"/>
                                        </p:tgtEl>
                                        <p:attrNameLst>
                                          <p:attrName>ppt_y</p:attrName>
                                        </p:attrNameLst>
                                      </p:cBhvr>
                                      <p:tavLst>
                                        <p:tav tm="0">
                                          <p:val>
                                            <p:strVal val="#ppt_y+.1"/>
                                          </p:val>
                                        </p:tav>
                                        <p:tav tm="100000">
                                          <p:val>
                                            <p:strVal val="#ppt_y"/>
                                          </p:val>
                                        </p:tav>
                                      </p:tavLst>
                                    </p:anim>
                                  </p:childTnLst>
                                </p:cTn>
                              </p:par>
                            </p:childTnLst>
                          </p:cTn>
                        </p:par>
                        <p:par>
                          <p:cTn id="38" fill="hold">
                            <p:stCondLst>
                              <p:cond delay="4050"/>
                            </p:stCondLst>
                            <p:childTnLst>
                              <p:par>
                                <p:cTn id="39" presetID="31" presetClass="entr" presetSubtype="0" fill="hold" grpId="0" nodeType="afterEffect">
                                  <p:stCondLst>
                                    <p:cond delay="0"/>
                                  </p:stCondLst>
                                  <p:childTnLst>
                                    <p:set>
                                      <p:cBhvr>
                                        <p:cTn id="40" dur="1" fill="hold">
                                          <p:stCondLst>
                                            <p:cond delay="0"/>
                                          </p:stCondLst>
                                        </p:cTn>
                                        <p:tgtEl>
                                          <p:spTgt spid="90"/>
                                        </p:tgtEl>
                                        <p:attrNameLst>
                                          <p:attrName>style.visibility</p:attrName>
                                        </p:attrNameLst>
                                      </p:cBhvr>
                                      <p:to>
                                        <p:strVal val="visible"/>
                                      </p:to>
                                    </p:set>
                                    <p:anim calcmode="lin" valueType="num">
                                      <p:cBhvr>
                                        <p:cTn id="41" dur="1000" fill="hold"/>
                                        <p:tgtEl>
                                          <p:spTgt spid="90"/>
                                        </p:tgtEl>
                                        <p:attrNameLst>
                                          <p:attrName>ppt_w</p:attrName>
                                        </p:attrNameLst>
                                      </p:cBhvr>
                                      <p:tavLst>
                                        <p:tav tm="0">
                                          <p:val>
                                            <p:fltVal val="0"/>
                                          </p:val>
                                        </p:tav>
                                        <p:tav tm="100000">
                                          <p:val>
                                            <p:strVal val="#ppt_w"/>
                                          </p:val>
                                        </p:tav>
                                      </p:tavLst>
                                    </p:anim>
                                    <p:anim calcmode="lin" valueType="num">
                                      <p:cBhvr>
                                        <p:cTn id="42" dur="1000" fill="hold"/>
                                        <p:tgtEl>
                                          <p:spTgt spid="90"/>
                                        </p:tgtEl>
                                        <p:attrNameLst>
                                          <p:attrName>ppt_h</p:attrName>
                                        </p:attrNameLst>
                                      </p:cBhvr>
                                      <p:tavLst>
                                        <p:tav tm="0">
                                          <p:val>
                                            <p:fltVal val="0"/>
                                          </p:val>
                                        </p:tav>
                                        <p:tav tm="100000">
                                          <p:val>
                                            <p:strVal val="#ppt_h"/>
                                          </p:val>
                                        </p:tav>
                                      </p:tavLst>
                                    </p:anim>
                                    <p:anim calcmode="lin" valueType="num">
                                      <p:cBhvr>
                                        <p:cTn id="43" dur="1000" fill="hold"/>
                                        <p:tgtEl>
                                          <p:spTgt spid="90"/>
                                        </p:tgtEl>
                                        <p:attrNameLst>
                                          <p:attrName>style.rotation</p:attrName>
                                        </p:attrNameLst>
                                      </p:cBhvr>
                                      <p:tavLst>
                                        <p:tav tm="0">
                                          <p:val>
                                            <p:fltVal val="90"/>
                                          </p:val>
                                        </p:tav>
                                        <p:tav tm="100000">
                                          <p:val>
                                            <p:fltVal val="0"/>
                                          </p:val>
                                        </p:tav>
                                      </p:tavLst>
                                    </p:anim>
                                    <p:animEffect>
                                      <p:cBhvr>
                                        <p:cTn id="44" dur="1000"/>
                                        <p:tgtEl>
                                          <p:spTgt spid="90"/>
                                        </p:tgtEl>
                                      </p:cBhvr>
                                    </p:animEffect>
                                  </p:childTnLst>
                                </p:cTn>
                              </p:par>
                            </p:childTnLst>
                          </p:cTn>
                        </p:par>
                        <p:par>
                          <p:cTn id="45" fill="hold">
                            <p:stCondLst>
                              <p:cond delay="5050"/>
                            </p:stCondLst>
                            <p:childTnLst>
                              <p:par>
                                <p:cTn id="46" presetID="22" presetClass="entr" presetSubtype="8" fill="hold" nodeType="afterEffect">
                                  <p:stCondLst>
                                    <p:cond delay="0"/>
                                  </p:stCondLst>
                                  <p:childTnLst>
                                    <p:set>
                                      <p:cBhvr>
                                        <p:cTn id="47" dur="1" fill="hold">
                                          <p:stCondLst>
                                            <p:cond delay="0"/>
                                          </p:stCondLst>
                                        </p:cTn>
                                        <p:tgtEl>
                                          <p:spTgt spid="91"/>
                                        </p:tgtEl>
                                        <p:attrNameLst>
                                          <p:attrName>style.visibility</p:attrName>
                                        </p:attrNameLst>
                                      </p:cBhvr>
                                      <p:to>
                                        <p:strVal val="visible"/>
                                      </p:to>
                                    </p:set>
                                    <p:animEffect>
                                      <p:cBhvr>
                                        <p:cTn id="48" dur="500"/>
                                        <p:tgtEl>
                                          <p:spTgt spid="91"/>
                                        </p:tgtEl>
                                      </p:cBhvr>
                                    </p:animEffect>
                                  </p:childTnLst>
                                </p:cTn>
                              </p:par>
                            </p:childTnLst>
                          </p:cTn>
                        </p:par>
                        <p:par>
                          <p:cTn id="49" fill="hold">
                            <p:stCondLst>
                              <p:cond delay="5550"/>
                            </p:stCondLst>
                            <p:childTnLst>
                              <p:par>
                                <p:cTn id="50" presetID="22" presetClass="entr" presetSubtype="4" fill="hold" nodeType="afterEffect">
                                  <p:stCondLst>
                                    <p:cond delay="0"/>
                                  </p:stCondLst>
                                  <p:childTnLst>
                                    <p:set>
                                      <p:cBhvr>
                                        <p:cTn id="51" dur="1" fill="hold">
                                          <p:stCondLst>
                                            <p:cond delay="0"/>
                                          </p:stCondLst>
                                        </p:cTn>
                                        <p:tgtEl>
                                          <p:spTgt spid="125"/>
                                        </p:tgtEl>
                                        <p:attrNameLst>
                                          <p:attrName>style.visibility</p:attrName>
                                        </p:attrNameLst>
                                      </p:cBhvr>
                                      <p:to>
                                        <p:strVal val="visible"/>
                                      </p:to>
                                    </p:set>
                                    <p:animEffect>
                                      <p:cBhvr>
                                        <p:cTn id="52" dur="500"/>
                                        <p:tgtEl>
                                          <p:spTgt spid="125"/>
                                        </p:tgtEl>
                                      </p:cBhvr>
                                    </p:animEffect>
                                  </p:childTnLst>
                                </p:cTn>
                              </p:par>
                            </p:childTnLst>
                          </p:cTn>
                        </p:par>
                        <p:par>
                          <p:cTn id="53" fill="hold">
                            <p:stCondLst>
                              <p:cond delay="6050"/>
                            </p:stCondLst>
                            <p:childTnLst>
                              <p:par>
                                <p:cTn id="54" presetID="10" presetClass="entr" presetSubtype="0" fill="hold" grpId="0" nodeType="afterEffect">
                                  <p:stCondLst>
                                    <p:cond delay="0"/>
                                  </p:stCondLst>
                                  <p:childTnLst>
                                    <p:set>
                                      <p:cBhvr>
                                        <p:cTn id="55" dur="1" fill="hold">
                                          <p:stCondLst>
                                            <p:cond delay="0"/>
                                          </p:stCondLst>
                                        </p:cTn>
                                        <p:tgtEl>
                                          <p:spTgt spid="128"/>
                                        </p:tgtEl>
                                        <p:attrNameLst>
                                          <p:attrName>style.visibility</p:attrName>
                                        </p:attrNameLst>
                                      </p:cBhvr>
                                      <p:to>
                                        <p:strVal val="visible"/>
                                      </p:to>
                                    </p:set>
                                    <p:anim calcmode="lin" valueType="num">
                                      <p:cBhvr>
                                        <p:cTn id="56" dur="500" fill="hold"/>
                                        <p:tgtEl>
                                          <p:spTgt spid="128"/>
                                        </p:tgtEl>
                                        <p:attrNameLst>
                                          <p:attrName>ppt_w</p:attrName>
                                        </p:attrNameLst>
                                      </p:cBhvr>
                                      <p:tavLst>
                                        <p:tav tm="0">
                                          <p:val>
                                            <p:fltVal val="0"/>
                                          </p:val>
                                        </p:tav>
                                        <p:tav tm="100000">
                                          <p:val>
                                            <p:strVal val="#ppt_w"/>
                                          </p:val>
                                        </p:tav>
                                      </p:tavLst>
                                    </p:anim>
                                    <p:anim calcmode="lin" valueType="num">
                                      <p:cBhvr>
                                        <p:cTn id="57" dur="500" fill="hold"/>
                                        <p:tgtEl>
                                          <p:spTgt spid="128"/>
                                        </p:tgtEl>
                                        <p:attrNameLst>
                                          <p:attrName>ppt_h</p:attrName>
                                        </p:attrNameLst>
                                      </p:cBhvr>
                                      <p:tavLst>
                                        <p:tav tm="0">
                                          <p:val>
                                            <p:fltVal val="0"/>
                                          </p:val>
                                        </p:tav>
                                        <p:tav tm="100000">
                                          <p:val>
                                            <p:strVal val="#ppt_h"/>
                                          </p:val>
                                        </p:tav>
                                      </p:tavLst>
                                    </p:anim>
                                    <p:animEffect>
                                      <p:cBhvr>
                                        <p:cTn id="58" dur="500"/>
                                        <p:tgtEl>
                                          <p:spTgt spid="128"/>
                                        </p:tgtEl>
                                      </p:cBhvr>
                                    </p:animEffect>
                                  </p:childTnLst>
                                </p:cTn>
                              </p:par>
                            </p:childTnLst>
                          </p:cTn>
                        </p:par>
                        <p:par>
                          <p:cTn id="59" fill="hold">
                            <p:stCondLst>
                              <p:cond delay="6550"/>
                            </p:stCondLst>
                            <p:childTnLst>
                              <p:par>
                                <p:cTn id="60" presetID="22" presetClass="entr" presetSubtype="4" fill="hold" nodeType="afterEffect">
                                  <p:stCondLst>
                                    <p:cond delay="0"/>
                                  </p:stCondLst>
                                  <p:childTnLst>
                                    <p:set>
                                      <p:cBhvr>
                                        <p:cTn id="61" dur="1" fill="hold">
                                          <p:stCondLst>
                                            <p:cond delay="0"/>
                                          </p:stCondLst>
                                        </p:cTn>
                                        <p:tgtEl>
                                          <p:spTgt spid="121"/>
                                        </p:tgtEl>
                                        <p:attrNameLst>
                                          <p:attrName>style.visibility</p:attrName>
                                        </p:attrNameLst>
                                      </p:cBhvr>
                                      <p:to>
                                        <p:strVal val="visible"/>
                                      </p:to>
                                    </p:set>
                                    <p:animEffect>
                                      <p:cBhvr>
                                        <p:cTn id="62" dur="500"/>
                                        <p:tgtEl>
                                          <p:spTgt spid="121"/>
                                        </p:tgtEl>
                                      </p:cBhvr>
                                    </p:animEffect>
                                  </p:childTnLst>
                                </p:cTn>
                              </p:par>
                            </p:childTnLst>
                          </p:cTn>
                        </p:par>
                        <p:par>
                          <p:cTn id="63" fill="hold">
                            <p:stCondLst>
                              <p:cond delay="7050"/>
                            </p:stCondLst>
                            <p:childTnLst>
                              <p:par>
                                <p:cTn id="64" presetID="10" presetClass="entr" presetSubtype="0" fill="hold" grpId="0" nodeType="afterEffect">
                                  <p:stCondLst>
                                    <p:cond delay="0"/>
                                  </p:stCondLst>
                                  <p:childTnLst>
                                    <p:set>
                                      <p:cBhvr>
                                        <p:cTn id="65" dur="1" fill="hold">
                                          <p:stCondLst>
                                            <p:cond delay="0"/>
                                          </p:stCondLst>
                                        </p:cTn>
                                        <p:tgtEl>
                                          <p:spTgt spid="124"/>
                                        </p:tgtEl>
                                        <p:attrNameLst>
                                          <p:attrName>style.visibility</p:attrName>
                                        </p:attrNameLst>
                                      </p:cBhvr>
                                      <p:to>
                                        <p:strVal val="visible"/>
                                      </p:to>
                                    </p:set>
                                    <p:anim calcmode="lin" valueType="num">
                                      <p:cBhvr>
                                        <p:cTn id="66" dur="500" fill="hold"/>
                                        <p:tgtEl>
                                          <p:spTgt spid="124"/>
                                        </p:tgtEl>
                                        <p:attrNameLst>
                                          <p:attrName>ppt_w</p:attrName>
                                        </p:attrNameLst>
                                      </p:cBhvr>
                                      <p:tavLst>
                                        <p:tav tm="0">
                                          <p:val>
                                            <p:fltVal val="0"/>
                                          </p:val>
                                        </p:tav>
                                        <p:tav tm="100000">
                                          <p:val>
                                            <p:strVal val="#ppt_w"/>
                                          </p:val>
                                        </p:tav>
                                      </p:tavLst>
                                    </p:anim>
                                    <p:anim calcmode="lin" valueType="num">
                                      <p:cBhvr>
                                        <p:cTn id="67" dur="500" fill="hold"/>
                                        <p:tgtEl>
                                          <p:spTgt spid="124"/>
                                        </p:tgtEl>
                                        <p:attrNameLst>
                                          <p:attrName>ppt_h</p:attrName>
                                        </p:attrNameLst>
                                      </p:cBhvr>
                                      <p:tavLst>
                                        <p:tav tm="0">
                                          <p:val>
                                            <p:fltVal val="0"/>
                                          </p:val>
                                        </p:tav>
                                        <p:tav tm="100000">
                                          <p:val>
                                            <p:strVal val="#ppt_h"/>
                                          </p:val>
                                        </p:tav>
                                      </p:tavLst>
                                    </p:anim>
                                    <p:animEffect>
                                      <p:cBhvr>
                                        <p:cTn id="68" dur="500"/>
                                        <p:tgtEl>
                                          <p:spTgt spid="124"/>
                                        </p:tgtEl>
                                      </p:cBhvr>
                                    </p:animEffect>
                                  </p:childTnLst>
                                </p:cTn>
                              </p:par>
                            </p:childTnLst>
                          </p:cTn>
                        </p:par>
                        <p:par>
                          <p:cTn id="69" fill="hold">
                            <p:stCondLst>
                              <p:cond delay="7550"/>
                            </p:stCondLst>
                            <p:childTnLst>
                              <p:par>
                                <p:cTn id="70" presetID="22" presetClass="entr" presetSubtype="4" fill="hold" nodeType="afterEffect">
                                  <p:stCondLst>
                                    <p:cond delay="0"/>
                                  </p:stCondLst>
                                  <p:childTnLst>
                                    <p:set>
                                      <p:cBhvr>
                                        <p:cTn id="71" dur="1" fill="hold">
                                          <p:stCondLst>
                                            <p:cond delay="0"/>
                                          </p:stCondLst>
                                        </p:cTn>
                                        <p:tgtEl>
                                          <p:spTgt spid="141"/>
                                        </p:tgtEl>
                                        <p:attrNameLst>
                                          <p:attrName>style.visibility</p:attrName>
                                        </p:attrNameLst>
                                      </p:cBhvr>
                                      <p:to>
                                        <p:strVal val="visible"/>
                                      </p:to>
                                    </p:set>
                                    <p:animEffect>
                                      <p:cBhvr>
                                        <p:cTn id="72" dur="500"/>
                                        <p:tgtEl>
                                          <p:spTgt spid="141"/>
                                        </p:tgtEl>
                                      </p:cBhvr>
                                    </p:animEffect>
                                  </p:childTnLst>
                                </p:cTn>
                              </p:par>
                            </p:childTnLst>
                          </p:cTn>
                        </p:par>
                        <p:par>
                          <p:cTn id="73" fill="hold">
                            <p:stCondLst>
                              <p:cond delay="8050"/>
                            </p:stCondLst>
                            <p:childTnLst>
                              <p:par>
                                <p:cTn id="74" presetID="10" presetClass="entr" presetSubtype="0" fill="hold" grpId="0" nodeType="afterEffect">
                                  <p:stCondLst>
                                    <p:cond delay="0"/>
                                  </p:stCondLst>
                                  <p:childTnLst>
                                    <p:set>
                                      <p:cBhvr>
                                        <p:cTn id="75" dur="1" fill="hold">
                                          <p:stCondLst>
                                            <p:cond delay="0"/>
                                          </p:stCondLst>
                                        </p:cTn>
                                        <p:tgtEl>
                                          <p:spTgt spid="144"/>
                                        </p:tgtEl>
                                        <p:attrNameLst>
                                          <p:attrName>style.visibility</p:attrName>
                                        </p:attrNameLst>
                                      </p:cBhvr>
                                      <p:to>
                                        <p:strVal val="visible"/>
                                      </p:to>
                                    </p:set>
                                    <p:anim calcmode="lin" valueType="num">
                                      <p:cBhvr>
                                        <p:cTn id="76" dur="500" fill="hold"/>
                                        <p:tgtEl>
                                          <p:spTgt spid="144"/>
                                        </p:tgtEl>
                                        <p:attrNameLst>
                                          <p:attrName>ppt_w</p:attrName>
                                        </p:attrNameLst>
                                      </p:cBhvr>
                                      <p:tavLst>
                                        <p:tav tm="0">
                                          <p:val>
                                            <p:fltVal val="0"/>
                                          </p:val>
                                        </p:tav>
                                        <p:tav tm="100000">
                                          <p:val>
                                            <p:strVal val="#ppt_w"/>
                                          </p:val>
                                        </p:tav>
                                      </p:tavLst>
                                    </p:anim>
                                    <p:anim calcmode="lin" valueType="num">
                                      <p:cBhvr>
                                        <p:cTn id="77" dur="500" fill="hold"/>
                                        <p:tgtEl>
                                          <p:spTgt spid="144"/>
                                        </p:tgtEl>
                                        <p:attrNameLst>
                                          <p:attrName>ppt_h</p:attrName>
                                        </p:attrNameLst>
                                      </p:cBhvr>
                                      <p:tavLst>
                                        <p:tav tm="0">
                                          <p:val>
                                            <p:fltVal val="0"/>
                                          </p:val>
                                        </p:tav>
                                        <p:tav tm="100000">
                                          <p:val>
                                            <p:strVal val="#ppt_h"/>
                                          </p:val>
                                        </p:tav>
                                      </p:tavLst>
                                    </p:anim>
                                    <p:animEffect>
                                      <p:cBhvr>
                                        <p:cTn id="78" dur="500"/>
                                        <p:tgtEl>
                                          <p:spTgt spid="144"/>
                                        </p:tgtEl>
                                      </p:cBhvr>
                                    </p:animEffect>
                                  </p:childTnLst>
                                </p:cTn>
                              </p:par>
                            </p:childTnLst>
                          </p:cTn>
                        </p:par>
                        <p:par>
                          <p:cTn id="79" fill="hold">
                            <p:stCondLst>
                              <p:cond delay="8550"/>
                            </p:stCondLst>
                            <p:childTnLst>
                              <p:par>
                                <p:cTn id="80" presetID="22" presetClass="entr" presetSubtype="4" fill="hold" nodeType="afterEffect">
                                  <p:stCondLst>
                                    <p:cond delay="0"/>
                                  </p:stCondLst>
                                  <p:childTnLst>
                                    <p:set>
                                      <p:cBhvr>
                                        <p:cTn id="81" dur="1" fill="hold">
                                          <p:stCondLst>
                                            <p:cond delay="0"/>
                                          </p:stCondLst>
                                        </p:cTn>
                                        <p:tgtEl>
                                          <p:spTgt spid="129"/>
                                        </p:tgtEl>
                                        <p:attrNameLst>
                                          <p:attrName>style.visibility</p:attrName>
                                        </p:attrNameLst>
                                      </p:cBhvr>
                                      <p:to>
                                        <p:strVal val="visible"/>
                                      </p:to>
                                    </p:set>
                                    <p:animEffect>
                                      <p:cBhvr>
                                        <p:cTn id="82" dur="500"/>
                                        <p:tgtEl>
                                          <p:spTgt spid="129"/>
                                        </p:tgtEl>
                                      </p:cBhvr>
                                    </p:animEffect>
                                  </p:childTnLst>
                                </p:cTn>
                              </p:par>
                            </p:childTnLst>
                          </p:cTn>
                        </p:par>
                        <p:par>
                          <p:cTn id="83" fill="hold">
                            <p:stCondLst>
                              <p:cond delay="9050"/>
                            </p:stCondLst>
                            <p:childTnLst>
                              <p:par>
                                <p:cTn id="84" presetID="10" presetClass="entr" presetSubtype="0" fill="hold" grpId="0" nodeType="afterEffect">
                                  <p:stCondLst>
                                    <p:cond delay="0"/>
                                  </p:stCondLst>
                                  <p:childTnLst>
                                    <p:set>
                                      <p:cBhvr>
                                        <p:cTn id="85" dur="1" fill="hold">
                                          <p:stCondLst>
                                            <p:cond delay="0"/>
                                          </p:stCondLst>
                                        </p:cTn>
                                        <p:tgtEl>
                                          <p:spTgt spid="132"/>
                                        </p:tgtEl>
                                        <p:attrNameLst>
                                          <p:attrName>style.visibility</p:attrName>
                                        </p:attrNameLst>
                                      </p:cBhvr>
                                      <p:to>
                                        <p:strVal val="visible"/>
                                      </p:to>
                                    </p:set>
                                    <p:anim calcmode="lin" valueType="num">
                                      <p:cBhvr>
                                        <p:cTn id="86" dur="500" fill="hold"/>
                                        <p:tgtEl>
                                          <p:spTgt spid="132"/>
                                        </p:tgtEl>
                                        <p:attrNameLst>
                                          <p:attrName>ppt_w</p:attrName>
                                        </p:attrNameLst>
                                      </p:cBhvr>
                                      <p:tavLst>
                                        <p:tav tm="0">
                                          <p:val>
                                            <p:fltVal val="0"/>
                                          </p:val>
                                        </p:tav>
                                        <p:tav tm="100000">
                                          <p:val>
                                            <p:strVal val="#ppt_w"/>
                                          </p:val>
                                        </p:tav>
                                      </p:tavLst>
                                    </p:anim>
                                    <p:anim calcmode="lin" valueType="num">
                                      <p:cBhvr>
                                        <p:cTn id="87" dur="500" fill="hold"/>
                                        <p:tgtEl>
                                          <p:spTgt spid="132"/>
                                        </p:tgtEl>
                                        <p:attrNameLst>
                                          <p:attrName>ppt_h</p:attrName>
                                        </p:attrNameLst>
                                      </p:cBhvr>
                                      <p:tavLst>
                                        <p:tav tm="0">
                                          <p:val>
                                            <p:fltVal val="0"/>
                                          </p:val>
                                        </p:tav>
                                        <p:tav tm="100000">
                                          <p:val>
                                            <p:strVal val="#ppt_h"/>
                                          </p:val>
                                        </p:tav>
                                      </p:tavLst>
                                    </p:anim>
                                    <p:animEffect>
                                      <p:cBhvr>
                                        <p:cTn id="88" dur="500"/>
                                        <p:tgtEl>
                                          <p:spTgt spid="132"/>
                                        </p:tgtEl>
                                      </p:cBhvr>
                                    </p:animEffect>
                                  </p:childTnLst>
                                </p:cTn>
                              </p:par>
                            </p:childTnLst>
                          </p:cTn>
                        </p:par>
                        <p:par>
                          <p:cTn id="89" fill="hold">
                            <p:stCondLst>
                              <p:cond delay="9550"/>
                            </p:stCondLst>
                            <p:childTnLst>
                              <p:par>
                                <p:cTn id="90" presetID="22" presetClass="entr" presetSubtype="4" fill="hold" nodeType="afterEffect">
                                  <p:stCondLst>
                                    <p:cond delay="0"/>
                                  </p:stCondLst>
                                  <p:childTnLst>
                                    <p:set>
                                      <p:cBhvr>
                                        <p:cTn id="91" dur="1" fill="hold">
                                          <p:stCondLst>
                                            <p:cond delay="0"/>
                                          </p:stCondLst>
                                        </p:cTn>
                                        <p:tgtEl>
                                          <p:spTgt spid="137"/>
                                        </p:tgtEl>
                                        <p:attrNameLst>
                                          <p:attrName>style.visibility</p:attrName>
                                        </p:attrNameLst>
                                      </p:cBhvr>
                                      <p:to>
                                        <p:strVal val="visible"/>
                                      </p:to>
                                    </p:set>
                                    <p:animEffect>
                                      <p:cBhvr>
                                        <p:cTn id="92" dur="500"/>
                                        <p:tgtEl>
                                          <p:spTgt spid="137"/>
                                        </p:tgtEl>
                                      </p:cBhvr>
                                    </p:animEffect>
                                  </p:childTnLst>
                                </p:cTn>
                              </p:par>
                            </p:childTnLst>
                          </p:cTn>
                        </p:par>
                        <p:par>
                          <p:cTn id="93" fill="hold">
                            <p:stCondLst>
                              <p:cond delay="10050"/>
                            </p:stCondLst>
                            <p:childTnLst>
                              <p:par>
                                <p:cTn id="94" presetID="10" presetClass="entr" presetSubtype="0" fill="hold" grpId="0" nodeType="afterEffect">
                                  <p:stCondLst>
                                    <p:cond delay="0"/>
                                  </p:stCondLst>
                                  <p:childTnLst>
                                    <p:set>
                                      <p:cBhvr>
                                        <p:cTn id="95" dur="1" fill="hold">
                                          <p:stCondLst>
                                            <p:cond delay="0"/>
                                          </p:stCondLst>
                                        </p:cTn>
                                        <p:tgtEl>
                                          <p:spTgt spid="140"/>
                                        </p:tgtEl>
                                        <p:attrNameLst>
                                          <p:attrName>style.visibility</p:attrName>
                                        </p:attrNameLst>
                                      </p:cBhvr>
                                      <p:to>
                                        <p:strVal val="visible"/>
                                      </p:to>
                                    </p:set>
                                    <p:anim calcmode="lin" valueType="num">
                                      <p:cBhvr>
                                        <p:cTn id="96" dur="500" fill="hold"/>
                                        <p:tgtEl>
                                          <p:spTgt spid="140"/>
                                        </p:tgtEl>
                                        <p:attrNameLst>
                                          <p:attrName>ppt_w</p:attrName>
                                        </p:attrNameLst>
                                      </p:cBhvr>
                                      <p:tavLst>
                                        <p:tav tm="0">
                                          <p:val>
                                            <p:fltVal val="0"/>
                                          </p:val>
                                        </p:tav>
                                        <p:tav tm="100000">
                                          <p:val>
                                            <p:strVal val="#ppt_w"/>
                                          </p:val>
                                        </p:tav>
                                      </p:tavLst>
                                    </p:anim>
                                    <p:anim calcmode="lin" valueType="num">
                                      <p:cBhvr>
                                        <p:cTn id="97" dur="500" fill="hold"/>
                                        <p:tgtEl>
                                          <p:spTgt spid="140"/>
                                        </p:tgtEl>
                                        <p:attrNameLst>
                                          <p:attrName>ppt_h</p:attrName>
                                        </p:attrNameLst>
                                      </p:cBhvr>
                                      <p:tavLst>
                                        <p:tav tm="0">
                                          <p:val>
                                            <p:fltVal val="0"/>
                                          </p:val>
                                        </p:tav>
                                        <p:tav tm="100000">
                                          <p:val>
                                            <p:strVal val="#ppt_h"/>
                                          </p:val>
                                        </p:tav>
                                      </p:tavLst>
                                    </p:anim>
                                    <p:animEffect>
                                      <p:cBhvr>
                                        <p:cTn id="98" dur="500"/>
                                        <p:tgtEl>
                                          <p:spTgt spid="140"/>
                                        </p:tgtEl>
                                      </p:cBhvr>
                                    </p:animEffect>
                                  </p:childTnLst>
                                </p:cTn>
                              </p:par>
                            </p:childTnLst>
                          </p:cTn>
                        </p:par>
                        <p:par>
                          <p:cTn id="99" fill="hold">
                            <p:stCondLst>
                              <p:cond delay="10550"/>
                            </p:stCondLst>
                            <p:childTnLst>
                              <p:par>
                                <p:cTn id="100" presetID="22" presetClass="entr" presetSubtype="4" fill="hold" nodeType="afterEffect">
                                  <p:stCondLst>
                                    <p:cond delay="0"/>
                                  </p:stCondLst>
                                  <p:childTnLst>
                                    <p:set>
                                      <p:cBhvr>
                                        <p:cTn id="101" dur="1" fill="hold">
                                          <p:stCondLst>
                                            <p:cond delay="0"/>
                                          </p:stCondLst>
                                        </p:cTn>
                                        <p:tgtEl>
                                          <p:spTgt spid="145"/>
                                        </p:tgtEl>
                                        <p:attrNameLst>
                                          <p:attrName>style.visibility</p:attrName>
                                        </p:attrNameLst>
                                      </p:cBhvr>
                                      <p:to>
                                        <p:strVal val="visible"/>
                                      </p:to>
                                    </p:set>
                                    <p:animEffect>
                                      <p:cBhvr>
                                        <p:cTn id="102" dur="500"/>
                                        <p:tgtEl>
                                          <p:spTgt spid="145"/>
                                        </p:tgtEl>
                                      </p:cBhvr>
                                    </p:animEffect>
                                  </p:childTnLst>
                                </p:cTn>
                              </p:par>
                            </p:childTnLst>
                          </p:cTn>
                        </p:par>
                        <p:par>
                          <p:cTn id="103" fill="hold">
                            <p:stCondLst>
                              <p:cond delay="11050"/>
                            </p:stCondLst>
                            <p:childTnLst>
                              <p:par>
                                <p:cTn id="104" presetID="10" presetClass="entr" presetSubtype="0" fill="hold" grpId="0" nodeType="afterEffect">
                                  <p:stCondLst>
                                    <p:cond delay="0"/>
                                  </p:stCondLst>
                                  <p:childTnLst>
                                    <p:set>
                                      <p:cBhvr>
                                        <p:cTn id="105" dur="1" fill="hold">
                                          <p:stCondLst>
                                            <p:cond delay="0"/>
                                          </p:stCondLst>
                                        </p:cTn>
                                        <p:tgtEl>
                                          <p:spTgt spid="148"/>
                                        </p:tgtEl>
                                        <p:attrNameLst>
                                          <p:attrName>style.visibility</p:attrName>
                                        </p:attrNameLst>
                                      </p:cBhvr>
                                      <p:to>
                                        <p:strVal val="visible"/>
                                      </p:to>
                                    </p:set>
                                    <p:anim calcmode="lin" valueType="num">
                                      <p:cBhvr>
                                        <p:cTn id="106" dur="500" fill="hold"/>
                                        <p:tgtEl>
                                          <p:spTgt spid="148"/>
                                        </p:tgtEl>
                                        <p:attrNameLst>
                                          <p:attrName>ppt_w</p:attrName>
                                        </p:attrNameLst>
                                      </p:cBhvr>
                                      <p:tavLst>
                                        <p:tav tm="0">
                                          <p:val>
                                            <p:fltVal val="0"/>
                                          </p:val>
                                        </p:tav>
                                        <p:tav tm="100000">
                                          <p:val>
                                            <p:strVal val="#ppt_w"/>
                                          </p:val>
                                        </p:tav>
                                      </p:tavLst>
                                    </p:anim>
                                    <p:anim calcmode="lin" valueType="num">
                                      <p:cBhvr>
                                        <p:cTn id="107" dur="500" fill="hold"/>
                                        <p:tgtEl>
                                          <p:spTgt spid="148"/>
                                        </p:tgtEl>
                                        <p:attrNameLst>
                                          <p:attrName>ppt_h</p:attrName>
                                        </p:attrNameLst>
                                      </p:cBhvr>
                                      <p:tavLst>
                                        <p:tav tm="0">
                                          <p:val>
                                            <p:fltVal val="0"/>
                                          </p:val>
                                        </p:tav>
                                        <p:tav tm="100000">
                                          <p:val>
                                            <p:strVal val="#ppt_h"/>
                                          </p:val>
                                        </p:tav>
                                      </p:tavLst>
                                    </p:anim>
                                    <p:animEffect>
                                      <p:cBhvr>
                                        <p:cTn id="108" dur="500"/>
                                        <p:tgtEl>
                                          <p:spTgt spid="148"/>
                                        </p:tgtEl>
                                      </p:cBhvr>
                                    </p:animEffect>
                                  </p:childTnLst>
                                </p:cTn>
                              </p:par>
                            </p:childTnLst>
                          </p:cTn>
                        </p:par>
                        <p:par>
                          <p:cTn id="109" fill="hold">
                            <p:stCondLst>
                              <p:cond delay="11550"/>
                            </p:stCondLst>
                            <p:childTnLst>
                              <p:par>
                                <p:cTn id="110" presetID="22" presetClass="entr" presetSubtype="4" fill="hold" nodeType="afterEffect">
                                  <p:stCondLst>
                                    <p:cond delay="0"/>
                                  </p:stCondLst>
                                  <p:childTnLst>
                                    <p:set>
                                      <p:cBhvr>
                                        <p:cTn id="111" dur="1" fill="hold">
                                          <p:stCondLst>
                                            <p:cond delay="0"/>
                                          </p:stCondLst>
                                        </p:cTn>
                                        <p:tgtEl>
                                          <p:spTgt spid="133"/>
                                        </p:tgtEl>
                                        <p:attrNameLst>
                                          <p:attrName>style.visibility</p:attrName>
                                        </p:attrNameLst>
                                      </p:cBhvr>
                                      <p:to>
                                        <p:strVal val="visible"/>
                                      </p:to>
                                    </p:set>
                                    <p:animEffect>
                                      <p:cBhvr>
                                        <p:cTn id="112" dur="500"/>
                                        <p:tgtEl>
                                          <p:spTgt spid="133"/>
                                        </p:tgtEl>
                                      </p:cBhvr>
                                    </p:animEffect>
                                  </p:childTnLst>
                                </p:cTn>
                              </p:par>
                            </p:childTnLst>
                          </p:cTn>
                        </p:par>
                        <p:par>
                          <p:cTn id="113" fill="hold">
                            <p:stCondLst>
                              <p:cond delay="12050"/>
                            </p:stCondLst>
                            <p:childTnLst>
                              <p:par>
                                <p:cTn id="114" presetID="10" presetClass="entr" presetSubtype="0" fill="hold" grpId="0" nodeType="afterEffect">
                                  <p:stCondLst>
                                    <p:cond delay="0"/>
                                  </p:stCondLst>
                                  <p:childTnLst>
                                    <p:set>
                                      <p:cBhvr>
                                        <p:cTn id="115" dur="1" fill="hold">
                                          <p:stCondLst>
                                            <p:cond delay="0"/>
                                          </p:stCondLst>
                                        </p:cTn>
                                        <p:tgtEl>
                                          <p:spTgt spid="136"/>
                                        </p:tgtEl>
                                        <p:attrNameLst>
                                          <p:attrName>style.visibility</p:attrName>
                                        </p:attrNameLst>
                                      </p:cBhvr>
                                      <p:to>
                                        <p:strVal val="visible"/>
                                      </p:to>
                                    </p:set>
                                    <p:anim calcmode="lin" valueType="num">
                                      <p:cBhvr>
                                        <p:cTn id="116" dur="500" fill="hold"/>
                                        <p:tgtEl>
                                          <p:spTgt spid="136"/>
                                        </p:tgtEl>
                                        <p:attrNameLst>
                                          <p:attrName>ppt_w</p:attrName>
                                        </p:attrNameLst>
                                      </p:cBhvr>
                                      <p:tavLst>
                                        <p:tav tm="0">
                                          <p:val>
                                            <p:fltVal val="0"/>
                                          </p:val>
                                        </p:tav>
                                        <p:tav tm="100000">
                                          <p:val>
                                            <p:strVal val="#ppt_w"/>
                                          </p:val>
                                        </p:tav>
                                      </p:tavLst>
                                    </p:anim>
                                    <p:anim calcmode="lin" valueType="num">
                                      <p:cBhvr>
                                        <p:cTn id="117" dur="500" fill="hold"/>
                                        <p:tgtEl>
                                          <p:spTgt spid="136"/>
                                        </p:tgtEl>
                                        <p:attrNameLst>
                                          <p:attrName>ppt_h</p:attrName>
                                        </p:attrNameLst>
                                      </p:cBhvr>
                                      <p:tavLst>
                                        <p:tav tm="0">
                                          <p:val>
                                            <p:fltVal val="0"/>
                                          </p:val>
                                        </p:tav>
                                        <p:tav tm="100000">
                                          <p:val>
                                            <p:strVal val="#ppt_h"/>
                                          </p:val>
                                        </p:tav>
                                      </p:tavLst>
                                    </p:anim>
                                    <p:animEffect>
                                      <p:cBhvr>
                                        <p:cTn id="118"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0" grpId="0" animBg="1"/>
      <p:bldP spid="124" grpId="0" bldLvl="0" autoUpdateAnimBg="0"/>
      <p:bldP spid="128" grpId="0" bldLvl="0" autoUpdateAnimBg="0"/>
      <p:bldP spid="132" grpId="0" bldLvl="0" autoUpdateAnimBg="0"/>
      <p:bldP spid="136" grpId="0" bldLvl="0" autoUpdateAnimBg="0"/>
      <p:bldP spid="140" grpId="0" bldLvl="0" autoUpdateAnimBg="0"/>
      <p:bldP spid="144" grpId="0" bldLvl="0" autoUpdateAnimBg="0"/>
      <p:bldP spid="148" grpId="0" bldLvl="0" autoUpdateAnimBg="0"/>
      <p:bldP spid="149" grpId="0" bldLvl="0" autoUpdateAnimBg="0"/>
      <p:bldP spid="150" grpId="0" bldLvl="0" animBg="1" autoUpdateAnimBg="0"/>
      <p:bldP spid="151"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V="1">
            <a:off x="2575831" y="0"/>
            <a:ext cx="15280" cy="6434139"/>
          </a:xfrm>
          <a:prstGeom prst="line">
            <a:avLst/>
          </a:prstGeom>
          <a:ln w="57150">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135" name="组合 11"/>
          <p:cNvGrpSpPr>
            <a:grpSpLocks/>
          </p:cNvGrpSpPr>
          <p:nvPr/>
        </p:nvGrpSpPr>
        <p:grpSpPr bwMode="auto">
          <a:xfrm>
            <a:off x="2302321" y="664913"/>
            <a:ext cx="518986" cy="517843"/>
            <a:chOff x="2435932" y="2780634"/>
            <a:chExt cx="720080" cy="720080"/>
          </a:xfrm>
        </p:grpSpPr>
        <p:sp>
          <p:nvSpPr>
            <p:cNvPr id="136" name="椭圆 135"/>
            <p:cNvSpPr/>
            <p:nvPr/>
          </p:nvSpPr>
          <p:spPr>
            <a:xfrm>
              <a:off x="2435932" y="2780634"/>
              <a:ext cx="720080" cy="720080"/>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7" name="椭圆 136"/>
            <p:cNvSpPr/>
            <p:nvPr/>
          </p:nvSpPr>
          <p:spPr>
            <a:xfrm>
              <a:off x="2616745" y="2960257"/>
              <a:ext cx="360040" cy="360834"/>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38" name="TextBox 10"/>
          <p:cNvSpPr txBox="1">
            <a:spLocks noChangeArrowheads="1"/>
          </p:cNvSpPr>
          <p:nvPr/>
        </p:nvSpPr>
        <p:spPr bwMode="auto">
          <a:xfrm>
            <a:off x="631032" y="1974851"/>
            <a:ext cx="781050"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8000" b="1" dirty="0">
                <a:solidFill>
                  <a:srgbClr val="B6302E"/>
                </a:solidFill>
                <a:latin typeface="微软雅黑" panose="020B0503020204020204" pitchFamily="34" charset="-122"/>
                <a:ea typeface="微软雅黑" panose="020B0503020204020204" pitchFamily="34" charset="-122"/>
              </a:rPr>
              <a:t>目录</a:t>
            </a:r>
            <a:endParaRPr lang="zh-CN" altLang="zh-CN" sz="8000" b="1" dirty="0">
              <a:solidFill>
                <a:srgbClr val="B6302E"/>
              </a:solidFill>
              <a:latin typeface="微软雅黑" panose="020B0503020204020204" pitchFamily="34" charset="-122"/>
              <a:ea typeface="微软雅黑" panose="020B0503020204020204" pitchFamily="34" charset="-122"/>
            </a:endParaRPr>
          </a:p>
        </p:txBody>
      </p:sp>
      <p:grpSp>
        <p:nvGrpSpPr>
          <p:cNvPr id="140" name="组合 11"/>
          <p:cNvGrpSpPr>
            <a:grpSpLocks/>
          </p:cNvGrpSpPr>
          <p:nvPr/>
        </p:nvGrpSpPr>
        <p:grpSpPr bwMode="auto">
          <a:xfrm>
            <a:off x="2311666" y="1862676"/>
            <a:ext cx="518986" cy="517843"/>
            <a:chOff x="2435932" y="2780634"/>
            <a:chExt cx="720080" cy="720080"/>
          </a:xfrm>
        </p:grpSpPr>
        <p:sp>
          <p:nvSpPr>
            <p:cNvPr id="141" name="椭圆 140"/>
            <p:cNvSpPr/>
            <p:nvPr/>
          </p:nvSpPr>
          <p:spPr>
            <a:xfrm>
              <a:off x="2435932" y="2780634"/>
              <a:ext cx="720080" cy="720080"/>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2" name="椭圆 141"/>
            <p:cNvSpPr/>
            <p:nvPr/>
          </p:nvSpPr>
          <p:spPr>
            <a:xfrm>
              <a:off x="2616745" y="2960257"/>
              <a:ext cx="360040" cy="360834"/>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43" name="组合 11"/>
          <p:cNvGrpSpPr>
            <a:grpSpLocks/>
          </p:cNvGrpSpPr>
          <p:nvPr/>
        </p:nvGrpSpPr>
        <p:grpSpPr bwMode="auto">
          <a:xfrm>
            <a:off x="2311666" y="3060440"/>
            <a:ext cx="518986" cy="517843"/>
            <a:chOff x="2435932" y="2780634"/>
            <a:chExt cx="720080" cy="720080"/>
          </a:xfrm>
        </p:grpSpPr>
        <p:sp>
          <p:nvSpPr>
            <p:cNvPr id="144" name="椭圆 143"/>
            <p:cNvSpPr/>
            <p:nvPr/>
          </p:nvSpPr>
          <p:spPr>
            <a:xfrm>
              <a:off x="2435932" y="2780634"/>
              <a:ext cx="720080" cy="720080"/>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5" name="椭圆 144"/>
            <p:cNvSpPr/>
            <p:nvPr/>
          </p:nvSpPr>
          <p:spPr>
            <a:xfrm>
              <a:off x="2616745" y="2960257"/>
              <a:ext cx="360040" cy="360834"/>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46" name="组合 11"/>
          <p:cNvGrpSpPr>
            <a:grpSpLocks/>
          </p:cNvGrpSpPr>
          <p:nvPr/>
        </p:nvGrpSpPr>
        <p:grpSpPr bwMode="auto">
          <a:xfrm>
            <a:off x="2311666" y="4258204"/>
            <a:ext cx="518986" cy="517843"/>
            <a:chOff x="2435932" y="2780634"/>
            <a:chExt cx="720080" cy="720080"/>
          </a:xfrm>
        </p:grpSpPr>
        <p:sp>
          <p:nvSpPr>
            <p:cNvPr id="147" name="椭圆 146"/>
            <p:cNvSpPr/>
            <p:nvPr/>
          </p:nvSpPr>
          <p:spPr>
            <a:xfrm>
              <a:off x="2435932" y="2780634"/>
              <a:ext cx="720080" cy="720080"/>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8" name="椭圆 147"/>
            <p:cNvSpPr/>
            <p:nvPr/>
          </p:nvSpPr>
          <p:spPr>
            <a:xfrm>
              <a:off x="2616745" y="2960257"/>
              <a:ext cx="360040" cy="360834"/>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149" name="组合 11"/>
          <p:cNvGrpSpPr>
            <a:grpSpLocks/>
          </p:cNvGrpSpPr>
          <p:nvPr/>
        </p:nvGrpSpPr>
        <p:grpSpPr bwMode="auto">
          <a:xfrm>
            <a:off x="2297906" y="5455967"/>
            <a:ext cx="518986" cy="517843"/>
            <a:chOff x="2435932" y="2780634"/>
            <a:chExt cx="720080" cy="720080"/>
          </a:xfrm>
        </p:grpSpPr>
        <p:sp>
          <p:nvSpPr>
            <p:cNvPr id="150" name="椭圆 149"/>
            <p:cNvSpPr/>
            <p:nvPr/>
          </p:nvSpPr>
          <p:spPr>
            <a:xfrm>
              <a:off x="2435932" y="2780634"/>
              <a:ext cx="720080" cy="720080"/>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1" name="椭圆 150"/>
            <p:cNvSpPr/>
            <p:nvPr/>
          </p:nvSpPr>
          <p:spPr>
            <a:xfrm>
              <a:off x="2616745" y="2960257"/>
              <a:ext cx="360040" cy="360834"/>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55" name="文本框 154"/>
          <p:cNvSpPr txBox="1"/>
          <p:nvPr/>
        </p:nvSpPr>
        <p:spPr>
          <a:xfrm>
            <a:off x="2933294" y="733119"/>
            <a:ext cx="2024633" cy="400110"/>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工作总结概括</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6" name="文本框 155"/>
          <p:cNvSpPr txBox="1"/>
          <p:nvPr/>
        </p:nvSpPr>
        <p:spPr>
          <a:xfrm>
            <a:off x="2933294" y="1920853"/>
            <a:ext cx="2024633" cy="400110"/>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取得成绩及经验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7" name="文本框 156"/>
          <p:cNvSpPr txBox="1"/>
          <p:nvPr/>
        </p:nvSpPr>
        <p:spPr>
          <a:xfrm>
            <a:off x="2933294" y="3108587"/>
            <a:ext cx="2024633" cy="400110"/>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不足之处分析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8" name="文本框 157"/>
          <p:cNvSpPr txBox="1"/>
          <p:nvPr/>
        </p:nvSpPr>
        <p:spPr>
          <a:xfrm>
            <a:off x="2933294" y="4296321"/>
            <a:ext cx="2024633" cy="400110"/>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当前形势解析</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59" name="文本框 158"/>
          <p:cNvSpPr txBox="1"/>
          <p:nvPr/>
        </p:nvSpPr>
        <p:spPr>
          <a:xfrm>
            <a:off x="2933294" y="5484055"/>
            <a:ext cx="2024633" cy="400110"/>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下一步计划</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63122" y="2702143"/>
            <a:ext cx="5070258" cy="3508839"/>
          </a:xfrm>
          <a:prstGeom prst="rect">
            <a:avLst/>
          </a:prstGeom>
        </p:spPr>
      </p:pic>
    </p:spTree>
    <p:extLst>
      <p:ext uri="{BB962C8B-B14F-4D97-AF65-F5344CB8AC3E}">
        <p14:creationId xmlns:p14="http://schemas.microsoft.com/office/powerpoint/2010/main" xmlns="" val="2963221560"/>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p:cTn id="12" dur="1000" fill="hold"/>
                                        <p:tgtEl>
                                          <p:spTgt spid="138"/>
                                        </p:tgtEl>
                                        <p:attrNameLst>
                                          <p:attrName>ppt_w</p:attrName>
                                        </p:attrNameLst>
                                      </p:cBhvr>
                                      <p:tavLst>
                                        <p:tav tm="0">
                                          <p:val>
                                            <p:fltVal val="0"/>
                                          </p:val>
                                        </p:tav>
                                        <p:tav tm="100000">
                                          <p:val>
                                            <p:strVal val="#ppt_w"/>
                                          </p:val>
                                        </p:tav>
                                      </p:tavLst>
                                    </p:anim>
                                    <p:anim calcmode="lin" valueType="num">
                                      <p:cBhvr>
                                        <p:cTn id="13" dur="1000" fill="hold"/>
                                        <p:tgtEl>
                                          <p:spTgt spid="138"/>
                                        </p:tgtEl>
                                        <p:attrNameLst>
                                          <p:attrName>ppt_h</p:attrName>
                                        </p:attrNameLst>
                                      </p:cBhvr>
                                      <p:tavLst>
                                        <p:tav tm="0">
                                          <p:val>
                                            <p:fltVal val="0"/>
                                          </p:val>
                                        </p:tav>
                                        <p:tav tm="100000">
                                          <p:val>
                                            <p:strVal val="#ppt_h"/>
                                          </p:val>
                                        </p:tav>
                                      </p:tavLst>
                                    </p:anim>
                                    <p:animEffect transition="in" filter="fade">
                                      <p:cBhvr>
                                        <p:cTn id="14" dur="1000"/>
                                        <p:tgtEl>
                                          <p:spTgt spid="138"/>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wipe(up)">
                                      <p:cBhvr>
                                        <p:cTn id="18" dur="500"/>
                                        <p:tgtEl>
                                          <p:spTgt spid="134"/>
                                        </p:tgtEl>
                                      </p:cBhvr>
                                    </p:animEffect>
                                  </p:childTnLst>
                                </p:cTn>
                              </p:par>
                            </p:childTnLst>
                          </p:cTn>
                        </p:par>
                        <p:par>
                          <p:cTn id="19" fill="hold">
                            <p:stCondLst>
                              <p:cond delay="2500"/>
                            </p:stCondLst>
                            <p:childTnLst>
                              <p:par>
                                <p:cTn id="20" presetID="2" presetClass="entr" presetSubtype="1" fill="hold" nodeType="afterEffect">
                                  <p:stCondLst>
                                    <p:cond delay="0"/>
                                  </p:stCondLst>
                                  <p:childTnLst>
                                    <p:set>
                                      <p:cBhvr>
                                        <p:cTn id="21" dur="1" fill="hold">
                                          <p:stCondLst>
                                            <p:cond delay="0"/>
                                          </p:stCondLst>
                                        </p:cTn>
                                        <p:tgtEl>
                                          <p:spTgt spid="135"/>
                                        </p:tgtEl>
                                        <p:attrNameLst>
                                          <p:attrName>style.visibility</p:attrName>
                                        </p:attrNameLst>
                                      </p:cBhvr>
                                      <p:to>
                                        <p:strVal val="visible"/>
                                      </p:to>
                                    </p:set>
                                    <p:anim calcmode="lin" valueType="num">
                                      <p:cBhvr additive="base">
                                        <p:cTn id="22" dur="500" fill="hold"/>
                                        <p:tgtEl>
                                          <p:spTgt spid="135"/>
                                        </p:tgtEl>
                                        <p:attrNameLst>
                                          <p:attrName>ppt_x</p:attrName>
                                        </p:attrNameLst>
                                      </p:cBhvr>
                                      <p:tavLst>
                                        <p:tav tm="0">
                                          <p:val>
                                            <p:strVal val="#ppt_x"/>
                                          </p:val>
                                        </p:tav>
                                        <p:tav tm="100000">
                                          <p:val>
                                            <p:strVal val="#ppt_x"/>
                                          </p:val>
                                        </p:tav>
                                      </p:tavLst>
                                    </p:anim>
                                    <p:anim calcmode="lin" valueType="num">
                                      <p:cBhvr additive="base">
                                        <p:cTn id="23" dur="500" fill="hold"/>
                                        <p:tgtEl>
                                          <p:spTgt spid="135"/>
                                        </p:tgtEl>
                                        <p:attrNameLst>
                                          <p:attrName>ppt_y</p:attrName>
                                        </p:attrNameLst>
                                      </p:cBhvr>
                                      <p:tavLst>
                                        <p:tav tm="0">
                                          <p:val>
                                            <p:strVal val="0-#ppt_h/2"/>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fade">
                                      <p:cBhvr>
                                        <p:cTn id="26" dur="500"/>
                                        <p:tgtEl>
                                          <p:spTgt spid="155"/>
                                        </p:tgtEl>
                                      </p:cBhvr>
                                    </p:animEffect>
                                    <p:anim calcmode="lin" valueType="num">
                                      <p:cBhvr>
                                        <p:cTn id="27" dur="500" fill="hold"/>
                                        <p:tgtEl>
                                          <p:spTgt spid="155"/>
                                        </p:tgtEl>
                                        <p:attrNameLst>
                                          <p:attrName>ppt_x</p:attrName>
                                        </p:attrNameLst>
                                      </p:cBhvr>
                                      <p:tavLst>
                                        <p:tav tm="0">
                                          <p:val>
                                            <p:strVal val="#ppt_x"/>
                                          </p:val>
                                        </p:tav>
                                        <p:tav tm="100000">
                                          <p:val>
                                            <p:strVal val="#ppt_x"/>
                                          </p:val>
                                        </p:tav>
                                      </p:tavLst>
                                    </p:anim>
                                    <p:anim calcmode="lin" valueType="num">
                                      <p:cBhvr>
                                        <p:cTn id="28" dur="500" fill="hold"/>
                                        <p:tgtEl>
                                          <p:spTgt spid="155"/>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200"/>
                                  </p:stCondLst>
                                  <p:childTnLst>
                                    <p:set>
                                      <p:cBhvr>
                                        <p:cTn id="30" dur="1" fill="hold">
                                          <p:stCondLst>
                                            <p:cond delay="0"/>
                                          </p:stCondLst>
                                        </p:cTn>
                                        <p:tgtEl>
                                          <p:spTgt spid="140"/>
                                        </p:tgtEl>
                                        <p:attrNameLst>
                                          <p:attrName>style.visibility</p:attrName>
                                        </p:attrNameLst>
                                      </p:cBhvr>
                                      <p:to>
                                        <p:strVal val="visible"/>
                                      </p:to>
                                    </p:set>
                                    <p:anim calcmode="lin" valueType="num">
                                      <p:cBhvr additive="base">
                                        <p:cTn id="31" dur="500" fill="hold"/>
                                        <p:tgtEl>
                                          <p:spTgt spid="140"/>
                                        </p:tgtEl>
                                        <p:attrNameLst>
                                          <p:attrName>ppt_x</p:attrName>
                                        </p:attrNameLst>
                                      </p:cBhvr>
                                      <p:tavLst>
                                        <p:tav tm="0">
                                          <p:val>
                                            <p:strVal val="#ppt_x"/>
                                          </p:val>
                                        </p:tav>
                                        <p:tav tm="100000">
                                          <p:val>
                                            <p:strVal val="#ppt_x"/>
                                          </p:val>
                                        </p:tav>
                                      </p:tavLst>
                                    </p:anim>
                                    <p:anim calcmode="lin" valueType="num">
                                      <p:cBhvr additive="base">
                                        <p:cTn id="32" dur="500" fill="hold"/>
                                        <p:tgtEl>
                                          <p:spTgt spid="140"/>
                                        </p:tgtEl>
                                        <p:attrNameLst>
                                          <p:attrName>ppt_y</p:attrName>
                                        </p:attrNameLst>
                                      </p:cBhvr>
                                      <p:tavLst>
                                        <p:tav tm="0">
                                          <p:val>
                                            <p:strVal val="0-#ppt_h/2"/>
                                          </p:val>
                                        </p:tav>
                                        <p:tav tm="100000">
                                          <p:val>
                                            <p:strVal val="#ppt_y"/>
                                          </p:val>
                                        </p:tav>
                                      </p:tavLst>
                                    </p:anim>
                                  </p:childTnLst>
                                </p:cTn>
                              </p:par>
                              <p:par>
                                <p:cTn id="33" presetID="42" presetClass="entr" presetSubtype="0" fill="hold" grpId="0" nodeType="withEffect">
                                  <p:stCondLst>
                                    <p:cond delay="200"/>
                                  </p:stCondLst>
                                  <p:childTnLst>
                                    <p:set>
                                      <p:cBhvr>
                                        <p:cTn id="34" dur="1" fill="hold">
                                          <p:stCondLst>
                                            <p:cond delay="0"/>
                                          </p:stCondLst>
                                        </p:cTn>
                                        <p:tgtEl>
                                          <p:spTgt spid="156"/>
                                        </p:tgtEl>
                                        <p:attrNameLst>
                                          <p:attrName>style.visibility</p:attrName>
                                        </p:attrNameLst>
                                      </p:cBhvr>
                                      <p:to>
                                        <p:strVal val="visible"/>
                                      </p:to>
                                    </p:set>
                                    <p:animEffect transition="in" filter="fade">
                                      <p:cBhvr>
                                        <p:cTn id="35" dur="500"/>
                                        <p:tgtEl>
                                          <p:spTgt spid="156"/>
                                        </p:tgtEl>
                                      </p:cBhvr>
                                    </p:animEffect>
                                    <p:anim calcmode="lin" valueType="num">
                                      <p:cBhvr>
                                        <p:cTn id="36" dur="500" fill="hold"/>
                                        <p:tgtEl>
                                          <p:spTgt spid="156"/>
                                        </p:tgtEl>
                                        <p:attrNameLst>
                                          <p:attrName>ppt_x</p:attrName>
                                        </p:attrNameLst>
                                      </p:cBhvr>
                                      <p:tavLst>
                                        <p:tav tm="0">
                                          <p:val>
                                            <p:strVal val="#ppt_x"/>
                                          </p:val>
                                        </p:tav>
                                        <p:tav tm="100000">
                                          <p:val>
                                            <p:strVal val="#ppt_x"/>
                                          </p:val>
                                        </p:tav>
                                      </p:tavLst>
                                    </p:anim>
                                    <p:anim calcmode="lin" valueType="num">
                                      <p:cBhvr>
                                        <p:cTn id="37" dur="500" fill="hold"/>
                                        <p:tgtEl>
                                          <p:spTgt spid="156"/>
                                        </p:tgtEl>
                                        <p:attrNameLst>
                                          <p:attrName>ppt_y</p:attrName>
                                        </p:attrNameLst>
                                      </p:cBhvr>
                                      <p:tavLst>
                                        <p:tav tm="0">
                                          <p:val>
                                            <p:strVal val="#ppt_y+.1"/>
                                          </p:val>
                                        </p:tav>
                                        <p:tav tm="100000">
                                          <p:val>
                                            <p:strVal val="#ppt_y"/>
                                          </p:val>
                                        </p:tav>
                                      </p:tavLst>
                                    </p:anim>
                                  </p:childTnLst>
                                </p:cTn>
                              </p:par>
                              <p:par>
                                <p:cTn id="38" presetID="2" presetClass="entr" presetSubtype="1" fill="hold" nodeType="withEffect">
                                  <p:stCondLst>
                                    <p:cond delay="400"/>
                                  </p:stCondLst>
                                  <p:childTnLst>
                                    <p:set>
                                      <p:cBhvr>
                                        <p:cTn id="39" dur="1" fill="hold">
                                          <p:stCondLst>
                                            <p:cond delay="0"/>
                                          </p:stCondLst>
                                        </p:cTn>
                                        <p:tgtEl>
                                          <p:spTgt spid="143"/>
                                        </p:tgtEl>
                                        <p:attrNameLst>
                                          <p:attrName>style.visibility</p:attrName>
                                        </p:attrNameLst>
                                      </p:cBhvr>
                                      <p:to>
                                        <p:strVal val="visible"/>
                                      </p:to>
                                    </p:set>
                                    <p:anim calcmode="lin" valueType="num">
                                      <p:cBhvr additive="base">
                                        <p:cTn id="40" dur="500" fill="hold"/>
                                        <p:tgtEl>
                                          <p:spTgt spid="143"/>
                                        </p:tgtEl>
                                        <p:attrNameLst>
                                          <p:attrName>ppt_x</p:attrName>
                                        </p:attrNameLst>
                                      </p:cBhvr>
                                      <p:tavLst>
                                        <p:tav tm="0">
                                          <p:val>
                                            <p:strVal val="#ppt_x"/>
                                          </p:val>
                                        </p:tav>
                                        <p:tav tm="100000">
                                          <p:val>
                                            <p:strVal val="#ppt_x"/>
                                          </p:val>
                                        </p:tav>
                                      </p:tavLst>
                                    </p:anim>
                                    <p:anim calcmode="lin" valueType="num">
                                      <p:cBhvr additive="base">
                                        <p:cTn id="41" dur="500" fill="hold"/>
                                        <p:tgtEl>
                                          <p:spTgt spid="143"/>
                                        </p:tgtEl>
                                        <p:attrNameLst>
                                          <p:attrName>ppt_y</p:attrName>
                                        </p:attrNameLst>
                                      </p:cBhvr>
                                      <p:tavLst>
                                        <p:tav tm="0">
                                          <p:val>
                                            <p:strVal val="0-#ppt_h/2"/>
                                          </p:val>
                                        </p:tav>
                                        <p:tav tm="100000">
                                          <p:val>
                                            <p:strVal val="#ppt_y"/>
                                          </p:val>
                                        </p:tav>
                                      </p:tavLst>
                                    </p:anim>
                                  </p:childTnLst>
                                </p:cTn>
                              </p:par>
                              <p:par>
                                <p:cTn id="42" presetID="42" presetClass="entr" presetSubtype="0" fill="hold" grpId="0" nodeType="withEffect">
                                  <p:stCondLst>
                                    <p:cond delay="400"/>
                                  </p:stCondLst>
                                  <p:childTnLst>
                                    <p:set>
                                      <p:cBhvr>
                                        <p:cTn id="43" dur="1" fill="hold">
                                          <p:stCondLst>
                                            <p:cond delay="0"/>
                                          </p:stCondLst>
                                        </p:cTn>
                                        <p:tgtEl>
                                          <p:spTgt spid="157"/>
                                        </p:tgtEl>
                                        <p:attrNameLst>
                                          <p:attrName>style.visibility</p:attrName>
                                        </p:attrNameLst>
                                      </p:cBhvr>
                                      <p:to>
                                        <p:strVal val="visible"/>
                                      </p:to>
                                    </p:set>
                                    <p:animEffect transition="in" filter="fade">
                                      <p:cBhvr>
                                        <p:cTn id="44" dur="500"/>
                                        <p:tgtEl>
                                          <p:spTgt spid="157"/>
                                        </p:tgtEl>
                                      </p:cBhvr>
                                    </p:animEffect>
                                    <p:anim calcmode="lin" valueType="num">
                                      <p:cBhvr>
                                        <p:cTn id="45" dur="500" fill="hold"/>
                                        <p:tgtEl>
                                          <p:spTgt spid="157"/>
                                        </p:tgtEl>
                                        <p:attrNameLst>
                                          <p:attrName>ppt_x</p:attrName>
                                        </p:attrNameLst>
                                      </p:cBhvr>
                                      <p:tavLst>
                                        <p:tav tm="0">
                                          <p:val>
                                            <p:strVal val="#ppt_x"/>
                                          </p:val>
                                        </p:tav>
                                        <p:tav tm="100000">
                                          <p:val>
                                            <p:strVal val="#ppt_x"/>
                                          </p:val>
                                        </p:tav>
                                      </p:tavLst>
                                    </p:anim>
                                    <p:anim calcmode="lin" valueType="num">
                                      <p:cBhvr>
                                        <p:cTn id="46" dur="500" fill="hold"/>
                                        <p:tgtEl>
                                          <p:spTgt spid="157"/>
                                        </p:tgtEl>
                                        <p:attrNameLst>
                                          <p:attrName>ppt_y</p:attrName>
                                        </p:attrNameLst>
                                      </p:cBhvr>
                                      <p:tavLst>
                                        <p:tav tm="0">
                                          <p:val>
                                            <p:strVal val="#ppt_y+.1"/>
                                          </p:val>
                                        </p:tav>
                                        <p:tav tm="100000">
                                          <p:val>
                                            <p:strVal val="#ppt_y"/>
                                          </p:val>
                                        </p:tav>
                                      </p:tavLst>
                                    </p:anim>
                                  </p:childTnLst>
                                </p:cTn>
                              </p:par>
                              <p:par>
                                <p:cTn id="47" presetID="2" presetClass="entr" presetSubtype="1" fill="hold" nodeType="withEffect">
                                  <p:stCondLst>
                                    <p:cond delay="600"/>
                                  </p:stCondLst>
                                  <p:childTnLst>
                                    <p:set>
                                      <p:cBhvr>
                                        <p:cTn id="48" dur="1" fill="hold">
                                          <p:stCondLst>
                                            <p:cond delay="0"/>
                                          </p:stCondLst>
                                        </p:cTn>
                                        <p:tgtEl>
                                          <p:spTgt spid="146"/>
                                        </p:tgtEl>
                                        <p:attrNameLst>
                                          <p:attrName>style.visibility</p:attrName>
                                        </p:attrNameLst>
                                      </p:cBhvr>
                                      <p:to>
                                        <p:strVal val="visible"/>
                                      </p:to>
                                    </p:set>
                                    <p:anim calcmode="lin" valueType="num">
                                      <p:cBhvr additive="base">
                                        <p:cTn id="49" dur="500" fill="hold"/>
                                        <p:tgtEl>
                                          <p:spTgt spid="146"/>
                                        </p:tgtEl>
                                        <p:attrNameLst>
                                          <p:attrName>ppt_x</p:attrName>
                                        </p:attrNameLst>
                                      </p:cBhvr>
                                      <p:tavLst>
                                        <p:tav tm="0">
                                          <p:val>
                                            <p:strVal val="#ppt_x"/>
                                          </p:val>
                                        </p:tav>
                                        <p:tav tm="100000">
                                          <p:val>
                                            <p:strVal val="#ppt_x"/>
                                          </p:val>
                                        </p:tav>
                                      </p:tavLst>
                                    </p:anim>
                                    <p:anim calcmode="lin" valueType="num">
                                      <p:cBhvr additive="base">
                                        <p:cTn id="50" dur="500" fill="hold"/>
                                        <p:tgtEl>
                                          <p:spTgt spid="146"/>
                                        </p:tgtEl>
                                        <p:attrNameLst>
                                          <p:attrName>ppt_y</p:attrName>
                                        </p:attrNameLst>
                                      </p:cBhvr>
                                      <p:tavLst>
                                        <p:tav tm="0">
                                          <p:val>
                                            <p:strVal val="0-#ppt_h/2"/>
                                          </p:val>
                                        </p:tav>
                                        <p:tav tm="100000">
                                          <p:val>
                                            <p:strVal val="#ppt_y"/>
                                          </p:val>
                                        </p:tav>
                                      </p:tavLst>
                                    </p:anim>
                                  </p:childTnLst>
                                </p:cTn>
                              </p:par>
                              <p:par>
                                <p:cTn id="51" presetID="42" presetClass="entr" presetSubtype="0" fill="hold" grpId="0" nodeType="withEffect">
                                  <p:stCondLst>
                                    <p:cond delay="60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anim calcmode="lin" valueType="num">
                                      <p:cBhvr>
                                        <p:cTn id="54" dur="500" fill="hold"/>
                                        <p:tgtEl>
                                          <p:spTgt spid="158"/>
                                        </p:tgtEl>
                                        <p:attrNameLst>
                                          <p:attrName>ppt_x</p:attrName>
                                        </p:attrNameLst>
                                      </p:cBhvr>
                                      <p:tavLst>
                                        <p:tav tm="0">
                                          <p:val>
                                            <p:strVal val="#ppt_x"/>
                                          </p:val>
                                        </p:tav>
                                        <p:tav tm="100000">
                                          <p:val>
                                            <p:strVal val="#ppt_x"/>
                                          </p:val>
                                        </p:tav>
                                      </p:tavLst>
                                    </p:anim>
                                    <p:anim calcmode="lin" valueType="num">
                                      <p:cBhvr>
                                        <p:cTn id="55" dur="500" fill="hold"/>
                                        <p:tgtEl>
                                          <p:spTgt spid="158"/>
                                        </p:tgtEl>
                                        <p:attrNameLst>
                                          <p:attrName>ppt_y</p:attrName>
                                        </p:attrNameLst>
                                      </p:cBhvr>
                                      <p:tavLst>
                                        <p:tav tm="0">
                                          <p:val>
                                            <p:strVal val="#ppt_y+.1"/>
                                          </p:val>
                                        </p:tav>
                                        <p:tav tm="100000">
                                          <p:val>
                                            <p:strVal val="#ppt_y"/>
                                          </p:val>
                                        </p:tav>
                                      </p:tavLst>
                                    </p:anim>
                                  </p:childTnLst>
                                </p:cTn>
                              </p:par>
                              <p:par>
                                <p:cTn id="56" presetID="2" presetClass="entr" presetSubtype="1" fill="hold" nodeType="withEffect">
                                  <p:stCondLst>
                                    <p:cond delay="800"/>
                                  </p:stCondLst>
                                  <p:childTnLst>
                                    <p:set>
                                      <p:cBhvr>
                                        <p:cTn id="57" dur="1" fill="hold">
                                          <p:stCondLst>
                                            <p:cond delay="0"/>
                                          </p:stCondLst>
                                        </p:cTn>
                                        <p:tgtEl>
                                          <p:spTgt spid="149"/>
                                        </p:tgtEl>
                                        <p:attrNameLst>
                                          <p:attrName>style.visibility</p:attrName>
                                        </p:attrNameLst>
                                      </p:cBhvr>
                                      <p:to>
                                        <p:strVal val="visible"/>
                                      </p:to>
                                    </p:set>
                                    <p:anim calcmode="lin" valueType="num">
                                      <p:cBhvr additive="base">
                                        <p:cTn id="58" dur="500" fill="hold"/>
                                        <p:tgtEl>
                                          <p:spTgt spid="149"/>
                                        </p:tgtEl>
                                        <p:attrNameLst>
                                          <p:attrName>ppt_x</p:attrName>
                                        </p:attrNameLst>
                                      </p:cBhvr>
                                      <p:tavLst>
                                        <p:tav tm="0">
                                          <p:val>
                                            <p:strVal val="#ppt_x"/>
                                          </p:val>
                                        </p:tav>
                                        <p:tav tm="100000">
                                          <p:val>
                                            <p:strVal val="#ppt_x"/>
                                          </p:val>
                                        </p:tav>
                                      </p:tavLst>
                                    </p:anim>
                                    <p:anim calcmode="lin" valueType="num">
                                      <p:cBhvr additive="base">
                                        <p:cTn id="59" dur="500" fill="hold"/>
                                        <p:tgtEl>
                                          <p:spTgt spid="149"/>
                                        </p:tgtEl>
                                        <p:attrNameLst>
                                          <p:attrName>ppt_y</p:attrName>
                                        </p:attrNameLst>
                                      </p:cBhvr>
                                      <p:tavLst>
                                        <p:tav tm="0">
                                          <p:val>
                                            <p:strVal val="0-#ppt_h/2"/>
                                          </p:val>
                                        </p:tav>
                                        <p:tav tm="100000">
                                          <p:val>
                                            <p:strVal val="#ppt_y"/>
                                          </p:val>
                                        </p:tav>
                                      </p:tavLst>
                                    </p:anim>
                                  </p:childTnLst>
                                </p:cTn>
                              </p:par>
                              <p:par>
                                <p:cTn id="60" presetID="42" presetClass="entr" presetSubtype="0" fill="hold" grpId="0" nodeType="withEffect">
                                  <p:stCondLst>
                                    <p:cond delay="80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anim calcmode="lin" valueType="num">
                                      <p:cBhvr>
                                        <p:cTn id="63" dur="500" fill="hold"/>
                                        <p:tgtEl>
                                          <p:spTgt spid="159"/>
                                        </p:tgtEl>
                                        <p:attrNameLst>
                                          <p:attrName>ppt_x</p:attrName>
                                        </p:attrNameLst>
                                      </p:cBhvr>
                                      <p:tavLst>
                                        <p:tav tm="0">
                                          <p:val>
                                            <p:strVal val="#ppt_x"/>
                                          </p:val>
                                        </p:tav>
                                        <p:tav tm="100000">
                                          <p:val>
                                            <p:strVal val="#ppt_x"/>
                                          </p:val>
                                        </p:tav>
                                      </p:tavLst>
                                    </p:anim>
                                    <p:anim calcmode="lin" valueType="num">
                                      <p:cBhvr>
                                        <p:cTn id="64"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55" grpId="0" animBg="1"/>
      <p:bldP spid="156" grpId="0" animBg="1"/>
      <p:bldP spid="157" grpId="0" animBg="1"/>
      <p:bldP spid="158" grpId="0" animBg="1"/>
      <p:bldP spid="15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1577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具体目标</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矩形 8"/>
          <p:cNvSpPr/>
          <p:nvPr/>
        </p:nvSpPr>
        <p:spPr>
          <a:xfrm>
            <a:off x="1053227" y="1292647"/>
            <a:ext cx="5715000" cy="428625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774577" y="1292647"/>
            <a:ext cx="2143125" cy="2143125"/>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b="1" dirty="0" smtClean="0">
                <a:latin typeface="微软雅黑" panose="020B0503020204020204" pitchFamily="34" charset="-122"/>
                <a:ea typeface="微软雅黑" panose="020B0503020204020204" pitchFamily="34" charset="-122"/>
              </a:rPr>
              <a:t>单击添加标题</a:t>
            </a:r>
            <a:endParaRPr lang="zh-CN" altLang="en-US" sz="1200" dirty="0">
              <a:latin typeface="微软雅黑" panose="020B0503020204020204" pitchFamily="34" charset="-122"/>
              <a:ea typeface="微软雅黑" panose="020B0503020204020204" pitchFamily="34" charset="-122"/>
            </a:endParaRPr>
          </a:p>
        </p:txBody>
      </p:sp>
      <p:sp>
        <p:nvSpPr>
          <p:cNvPr id="11" name="矩形 10"/>
          <p:cNvSpPr/>
          <p:nvPr/>
        </p:nvSpPr>
        <p:spPr>
          <a:xfrm>
            <a:off x="6774577" y="3435772"/>
            <a:ext cx="2143125" cy="2143125"/>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endParaRPr lang="en-US" altLang="zh-CN" sz="1600" dirty="0" smtClean="0">
              <a:latin typeface="微软雅黑" panose="020B0503020204020204" pitchFamily="34" charset="-122"/>
              <a:ea typeface="微软雅黑" panose="020B0503020204020204" pitchFamily="34" charset="-122"/>
            </a:endParaRPr>
          </a:p>
          <a:p>
            <a:pPr algn="ctr">
              <a:lnSpc>
                <a:spcPct val="150000"/>
              </a:lnSpc>
            </a:pP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smtClean="0">
                <a:latin typeface="微软雅黑" panose="020B0503020204020204" pitchFamily="34" charset="-122"/>
                <a:ea typeface="微软雅黑" panose="020B0503020204020204" pitchFamily="34" charset="-122"/>
              </a:rPr>
              <a:t>单击添加文本</a:t>
            </a:r>
          </a:p>
        </p:txBody>
      </p:sp>
      <p:sp>
        <p:nvSpPr>
          <p:cNvPr id="12" name="矩形 11"/>
          <p:cNvSpPr/>
          <p:nvPr/>
        </p:nvSpPr>
        <p:spPr>
          <a:xfrm>
            <a:off x="8924052" y="1292647"/>
            <a:ext cx="2143125" cy="2143125"/>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lnSpc>
                <a:spcPct val="150000"/>
              </a:lnSpc>
            </a:pPr>
            <a:endParaRPr lang="en-US" altLang="zh-CN" sz="1600" dirty="0" smtClean="0">
              <a:latin typeface="微软雅黑" panose="020B0503020204020204" pitchFamily="34" charset="-122"/>
              <a:ea typeface="微软雅黑" panose="020B0503020204020204" pitchFamily="34" charset="-122"/>
            </a:endParaRPr>
          </a:p>
          <a:p>
            <a:pPr algn="ctr">
              <a:lnSpc>
                <a:spcPct val="150000"/>
              </a:lnSpc>
            </a:pPr>
            <a:r>
              <a:rPr lang="zh-CN" altLang="en-US" sz="2800" dirty="0" smtClean="0">
                <a:latin typeface="微软雅黑" panose="020B0503020204020204" pitchFamily="34" charset="-122"/>
                <a:ea typeface="微软雅黑" panose="020B0503020204020204" pitchFamily="34" charset="-122"/>
              </a:rPr>
              <a:t>单击添加文本</a:t>
            </a:r>
            <a:endParaRPr lang="zh-CN" altLang="en-US" sz="2800" dirty="0">
              <a:latin typeface="微软雅黑" panose="020B0503020204020204" pitchFamily="34" charset="-122"/>
              <a:ea typeface="微软雅黑" panose="020B0503020204020204" pitchFamily="34" charset="-122"/>
            </a:endParaRPr>
          </a:p>
        </p:txBody>
      </p:sp>
      <p:sp>
        <p:nvSpPr>
          <p:cNvPr id="13" name="矩形 12"/>
          <p:cNvSpPr/>
          <p:nvPr/>
        </p:nvSpPr>
        <p:spPr>
          <a:xfrm>
            <a:off x="8917702" y="3435772"/>
            <a:ext cx="2143125" cy="2143125"/>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sz="2800" b="1" dirty="0" smtClean="0">
                <a:latin typeface="微软雅黑" panose="020B0503020204020204" pitchFamily="34" charset="-122"/>
                <a:ea typeface="微软雅黑" panose="020B0503020204020204" pitchFamily="34" charset="-122"/>
              </a:rPr>
              <a:t>78%</a:t>
            </a:r>
          </a:p>
          <a:p>
            <a:pPr algn="ctr">
              <a:lnSpc>
                <a:spcPct val="150000"/>
              </a:lnSpc>
            </a:pPr>
            <a:r>
              <a:rPr lang="zh-CN" altLang="en-US" sz="1600" dirty="0">
                <a:latin typeface="微软雅黑" panose="020B0503020204020204" pitchFamily="34" charset="-122"/>
                <a:ea typeface="微软雅黑" panose="020B0503020204020204" pitchFamily="34" charset="-122"/>
              </a:rPr>
              <a:t>单击添加文本</a:t>
            </a:r>
          </a:p>
        </p:txBody>
      </p:sp>
      <p:sp>
        <p:nvSpPr>
          <p:cNvPr id="14" name="任意多边形 13"/>
          <p:cNvSpPr>
            <a:spLocks noChangeAspect="1"/>
          </p:cNvSpPr>
          <p:nvPr/>
        </p:nvSpPr>
        <p:spPr>
          <a:xfrm>
            <a:off x="9840147" y="1772797"/>
            <a:ext cx="298233" cy="360000"/>
          </a:xfrm>
          <a:custGeom>
            <a:avLst/>
            <a:gdLst>
              <a:gd name="connsiteX0" fmla="*/ 483834 w 967669"/>
              <a:gd name="connsiteY0" fmla="*/ 124292 h 1168081"/>
              <a:gd name="connsiteX1" fmla="*/ 124291 w 967669"/>
              <a:gd name="connsiteY1" fmla="*/ 483835 h 1168081"/>
              <a:gd name="connsiteX2" fmla="*/ 483834 w 967669"/>
              <a:gd name="connsiteY2" fmla="*/ 843378 h 1168081"/>
              <a:gd name="connsiteX3" fmla="*/ 843377 w 967669"/>
              <a:gd name="connsiteY3" fmla="*/ 483835 h 1168081"/>
              <a:gd name="connsiteX4" fmla="*/ 483834 w 967669"/>
              <a:gd name="connsiteY4" fmla="*/ 124292 h 1168081"/>
              <a:gd name="connsiteX5" fmla="*/ 483835 w 967669"/>
              <a:gd name="connsiteY5" fmla="*/ 0 h 1168081"/>
              <a:gd name="connsiteX6" fmla="*/ 825958 w 967669"/>
              <a:gd name="connsiteY6" fmla="*/ 141712 h 1168081"/>
              <a:gd name="connsiteX7" fmla="*/ 825957 w 967669"/>
              <a:gd name="connsiteY7" fmla="*/ 141713 h 1168081"/>
              <a:gd name="connsiteX8" fmla="*/ 825957 w 967669"/>
              <a:gd name="connsiteY8" fmla="*/ 825959 h 1168081"/>
              <a:gd name="connsiteX9" fmla="*/ 483835 w 967669"/>
              <a:gd name="connsiteY9" fmla="*/ 1168081 h 1168081"/>
              <a:gd name="connsiteX10" fmla="*/ 141712 w 967669"/>
              <a:gd name="connsiteY10" fmla="*/ 825958 h 1168081"/>
              <a:gd name="connsiteX11" fmla="*/ 141712 w 967669"/>
              <a:gd name="connsiteY11" fmla="*/ 141712 h 1168081"/>
              <a:gd name="connsiteX12" fmla="*/ 483835 w 967669"/>
              <a:gd name="connsiteY12" fmla="*/ 0 h 116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7669" h="1168081">
                <a:moveTo>
                  <a:pt x="483834" y="124292"/>
                </a:moveTo>
                <a:cubicBezTo>
                  <a:pt x="285264" y="124292"/>
                  <a:pt x="124291" y="285265"/>
                  <a:pt x="124291" y="483835"/>
                </a:cubicBezTo>
                <a:cubicBezTo>
                  <a:pt x="124291" y="682405"/>
                  <a:pt x="285264" y="843378"/>
                  <a:pt x="483834" y="843378"/>
                </a:cubicBezTo>
                <a:cubicBezTo>
                  <a:pt x="682404" y="843378"/>
                  <a:pt x="843377" y="682405"/>
                  <a:pt x="843377" y="483835"/>
                </a:cubicBezTo>
                <a:cubicBezTo>
                  <a:pt x="843377" y="285265"/>
                  <a:pt x="682404" y="124292"/>
                  <a:pt x="483834" y="124292"/>
                </a:cubicBezTo>
                <a:close/>
                <a:moveTo>
                  <a:pt x="483835" y="0"/>
                </a:moveTo>
                <a:cubicBezTo>
                  <a:pt x="607659" y="0"/>
                  <a:pt x="731483" y="47237"/>
                  <a:pt x="825958" y="141712"/>
                </a:cubicBezTo>
                <a:lnTo>
                  <a:pt x="825957" y="141713"/>
                </a:lnTo>
                <a:cubicBezTo>
                  <a:pt x="1014907" y="330662"/>
                  <a:pt x="1014907" y="637009"/>
                  <a:pt x="825957" y="825959"/>
                </a:cubicBezTo>
                <a:lnTo>
                  <a:pt x="483835" y="1168081"/>
                </a:lnTo>
                <a:lnTo>
                  <a:pt x="141712" y="825958"/>
                </a:lnTo>
                <a:cubicBezTo>
                  <a:pt x="-47238" y="637008"/>
                  <a:pt x="-47238" y="330661"/>
                  <a:pt x="141712" y="141712"/>
                </a:cubicBezTo>
                <a:cubicBezTo>
                  <a:pt x="236187" y="47237"/>
                  <a:pt x="360011" y="0"/>
                  <a:pt x="4838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a:spLocks noChangeAspect="1"/>
          </p:cNvSpPr>
          <p:nvPr/>
        </p:nvSpPr>
        <p:spPr>
          <a:xfrm>
            <a:off x="7666140" y="4848903"/>
            <a:ext cx="360000" cy="360000"/>
          </a:xfrm>
          <a:custGeom>
            <a:avLst/>
            <a:gdLst>
              <a:gd name="connsiteX0" fmla="*/ 3817270 w 6400799"/>
              <a:gd name="connsiteY0" fmla="*/ 3323047 h 6400800"/>
              <a:gd name="connsiteX1" fmla="*/ 5066529 w 6400799"/>
              <a:gd name="connsiteY1" fmla="*/ 4572306 h 6400800"/>
              <a:gd name="connsiteX2" fmla="*/ 5272152 w 6400799"/>
              <a:gd name="connsiteY2" fmla="*/ 4366683 h 6400800"/>
              <a:gd name="connsiteX3" fmla="*/ 5272152 w 6400799"/>
              <a:gd name="connsiteY3" fmla="*/ 5189175 h 6400800"/>
              <a:gd name="connsiteX4" fmla="*/ 4449659 w 6400799"/>
              <a:gd name="connsiteY4" fmla="*/ 5189176 h 6400800"/>
              <a:gd name="connsiteX5" fmla="*/ 4655282 w 6400799"/>
              <a:gd name="connsiteY5" fmla="*/ 4983553 h 6400800"/>
              <a:gd name="connsiteX6" fmla="*/ 3406023 w 6400799"/>
              <a:gd name="connsiteY6" fmla="*/ 3734293 h 6400800"/>
              <a:gd name="connsiteX7" fmla="*/ 2583528 w 6400799"/>
              <a:gd name="connsiteY7" fmla="*/ 3323047 h 6400800"/>
              <a:gd name="connsiteX8" fmla="*/ 2994775 w 6400799"/>
              <a:gd name="connsiteY8" fmla="*/ 3734293 h 6400800"/>
              <a:gd name="connsiteX9" fmla="*/ 1745516 w 6400799"/>
              <a:gd name="connsiteY9" fmla="*/ 4983553 h 6400800"/>
              <a:gd name="connsiteX10" fmla="*/ 1951139 w 6400799"/>
              <a:gd name="connsiteY10" fmla="*/ 5189176 h 6400800"/>
              <a:gd name="connsiteX11" fmla="*/ 1128646 w 6400799"/>
              <a:gd name="connsiteY11" fmla="*/ 5189175 h 6400800"/>
              <a:gd name="connsiteX12" fmla="*/ 1128646 w 6400799"/>
              <a:gd name="connsiteY12" fmla="*/ 4366683 h 6400800"/>
              <a:gd name="connsiteX13" fmla="*/ 1334269 w 6400799"/>
              <a:gd name="connsiteY13" fmla="*/ 4572306 h 6400800"/>
              <a:gd name="connsiteX14" fmla="*/ 4449660 w 6400799"/>
              <a:gd name="connsiteY14" fmla="*/ 1211625 h 6400800"/>
              <a:gd name="connsiteX15" fmla="*/ 5272153 w 6400799"/>
              <a:gd name="connsiteY15" fmla="*/ 1211626 h 6400800"/>
              <a:gd name="connsiteX16" fmla="*/ 5272153 w 6400799"/>
              <a:gd name="connsiteY16" fmla="*/ 2034118 h 6400800"/>
              <a:gd name="connsiteX17" fmla="*/ 5066530 w 6400799"/>
              <a:gd name="connsiteY17" fmla="*/ 1828495 h 6400800"/>
              <a:gd name="connsiteX18" fmla="*/ 3817271 w 6400799"/>
              <a:gd name="connsiteY18" fmla="*/ 3077754 h 6400800"/>
              <a:gd name="connsiteX19" fmla="*/ 3406024 w 6400799"/>
              <a:gd name="connsiteY19" fmla="*/ 2666508 h 6400800"/>
              <a:gd name="connsiteX20" fmla="*/ 4655283 w 6400799"/>
              <a:gd name="connsiteY20" fmla="*/ 1417248 h 6400800"/>
              <a:gd name="connsiteX21" fmla="*/ 1951140 w 6400799"/>
              <a:gd name="connsiteY21" fmla="*/ 1211625 h 6400800"/>
              <a:gd name="connsiteX22" fmla="*/ 1745517 w 6400799"/>
              <a:gd name="connsiteY22" fmla="*/ 1417248 h 6400800"/>
              <a:gd name="connsiteX23" fmla="*/ 2994776 w 6400799"/>
              <a:gd name="connsiteY23" fmla="*/ 2666507 h 6400800"/>
              <a:gd name="connsiteX24" fmla="*/ 2583529 w 6400799"/>
              <a:gd name="connsiteY24" fmla="*/ 3077754 h 6400800"/>
              <a:gd name="connsiteX25" fmla="*/ 1334270 w 6400799"/>
              <a:gd name="connsiteY25" fmla="*/ 1828495 h 6400800"/>
              <a:gd name="connsiteX26" fmla="*/ 1128647 w 6400799"/>
              <a:gd name="connsiteY26" fmla="*/ 2034118 h 6400800"/>
              <a:gd name="connsiteX27" fmla="*/ 1128647 w 6400799"/>
              <a:gd name="connsiteY27" fmla="*/ 1211626 h 6400800"/>
              <a:gd name="connsiteX28" fmla="*/ 1079141 w 6400799"/>
              <a:gd name="connsiteY28" fmla="*/ 428327 h 6400800"/>
              <a:gd name="connsiteX29" fmla="*/ 426570 w 6400799"/>
              <a:gd name="connsiteY29" fmla="*/ 1080899 h 6400800"/>
              <a:gd name="connsiteX30" fmla="*/ 426570 w 6400799"/>
              <a:gd name="connsiteY30" fmla="*/ 5323416 h 6400800"/>
              <a:gd name="connsiteX31" fmla="*/ 1079141 w 6400799"/>
              <a:gd name="connsiteY31" fmla="*/ 5975988 h 6400800"/>
              <a:gd name="connsiteX32" fmla="*/ 5321659 w 6400799"/>
              <a:gd name="connsiteY32" fmla="*/ 5975988 h 6400800"/>
              <a:gd name="connsiteX33" fmla="*/ 5974230 w 6400799"/>
              <a:gd name="connsiteY33" fmla="*/ 5323416 h 6400800"/>
              <a:gd name="connsiteX34" fmla="*/ 5974230 w 6400799"/>
              <a:gd name="connsiteY34" fmla="*/ 1080899 h 6400800"/>
              <a:gd name="connsiteX35" fmla="*/ 5321659 w 6400799"/>
              <a:gd name="connsiteY35" fmla="*/ 428327 h 6400800"/>
              <a:gd name="connsiteX36" fmla="*/ 752926 w 6400799"/>
              <a:gd name="connsiteY36" fmla="*/ 0 h 6400800"/>
              <a:gd name="connsiteX37" fmla="*/ 5647873 w 6400799"/>
              <a:gd name="connsiteY37" fmla="*/ 0 h 6400800"/>
              <a:gd name="connsiteX38" fmla="*/ 6400799 w 6400799"/>
              <a:gd name="connsiteY38" fmla="*/ 752926 h 6400800"/>
              <a:gd name="connsiteX39" fmla="*/ 6400799 w 6400799"/>
              <a:gd name="connsiteY39" fmla="*/ 5647874 h 6400800"/>
              <a:gd name="connsiteX40" fmla="*/ 5647873 w 6400799"/>
              <a:gd name="connsiteY40" fmla="*/ 6400800 h 6400800"/>
              <a:gd name="connsiteX41" fmla="*/ 752926 w 6400799"/>
              <a:gd name="connsiteY41" fmla="*/ 6400800 h 6400800"/>
              <a:gd name="connsiteX42" fmla="*/ 0 w 6400799"/>
              <a:gd name="connsiteY42" fmla="*/ 5647874 h 6400800"/>
              <a:gd name="connsiteX43" fmla="*/ 0 w 6400799"/>
              <a:gd name="connsiteY43" fmla="*/ 752926 h 6400800"/>
              <a:gd name="connsiteX44" fmla="*/ 752926 w 6400799"/>
              <a:gd name="connsiteY44"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400799" h="6400800">
                <a:moveTo>
                  <a:pt x="3817270" y="3323047"/>
                </a:moveTo>
                <a:lnTo>
                  <a:pt x="5066529" y="4572306"/>
                </a:lnTo>
                <a:lnTo>
                  <a:pt x="5272152" y="4366683"/>
                </a:lnTo>
                <a:lnTo>
                  <a:pt x="5272152" y="5189175"/>
                </a:lnTo>
                <a:lnTo>
                  <a:pt x="4449659" y="5189176"/>
                </a:lnTo>
                <a:lnTo>
                  <a:pt x="4655282" y="4983553"/>
                </a:lnTo>
                <a:lnTo>
                  <a:pt x="3406023" y="3734293"/>
                </a:lnTo>
                <a:close/>
                <a:moveTo>
                  <a:pt x="2583528" y="3323047"/>
                </a:moveTo>
                <a:lnTo>
                  <a:pt x="2994775" y="3734293"/>
                </a:lnTo>
                <a:lnTo>
                  <a:pt x="1745516" y="4983553"/>
                </a:lnTo>
                <a:lnTo>
                  <a:pt x="1951139" y="5189176"/>
                </a:lnTo>
                <a:lnTo>
                  <a:pt x="1128646" y="5189175"/>
                </a:lnTo>
                <a:lnTo>
                  <a:pt x="1128646" y="4366683"/>
                </a:lnTo>
                <a:lnTo>
                  <a:pt x="1334269" y="4572306"/>
                </a:lnTo>
                <a:close/>
                <a:moveTo>
                  <a:pt x="4449660" y="1211625"/>
                </a:moveTo>
                <a:lnTo>
                  <a:pt x="5272153" y="1211626"/>
                </a:lnTo>
                <a:lnTo>
                  <a:pt x="5272153" y="2034118"/>
                </a:lnTo>
                <a:lnTo>
                  <a:pt x="5066530" y="1828495"/>
                </a:lnTo>
                <a:lnTo>
                  <a:pt x="3817271" y="3077754"/>
                </a:lnTo>
                <a:lnTo>
                  <a:pt x="3406024" y="2666508"/>
                </a:lnTo>
                <a:lnTo>
                  <a:pt x="4655283" y="1417248"/>
                </a:lnTo>
                <a:close/>
                <a:moveTo>
                  <a:pt x="1951140" y="1211625"/>
                </a:moveTo>
                <a:lnTo>
                  <a:pt x="1745517" y="1417248"/>
                </a:lnTo>
                <a:lnTo>
                  <a:pt x="2994776" y="2666507"/>
                </a:lnTo>
                <a:lnTo>
                  <a:pt x="2583529" y="3077754"/>
                </a:lnTo>
                <a:lnTo>
                  <a:pt x="1334270" y="1828495"/>
                </a:lnTo>
                <a:lnTo>
                  <a:pt x="1128647" y="2034118"/>
                </a:lnTo>
                <a:lnTo>
                  <a:pt x="1128647" y="1211626"/>
                </a:lnTo>
                <a:close/>
                <a:moveTo>
                  <a:pt x="1079141" y="428327"/>
                </a:moveTo>
                <a:cubicBezTo>
                  <a:pt x="718736" y="428327"/>
                  <a:pt x="426570" y="720493"/>
                  <a:pt x="426570" y="1080899"/>
                </a:cubicBezTo>
                <a:lnTo>
                  <a:pt x="426570" y="5323416"/>
                </a:lnTo>
                <a:cubicBezTo>
                  <a:pt x="426570" y="5683822"/>
                  <a:pt x="718736" y="5975988"/>
                  <a:pt x="1079141" y="5975988"/>
                </a:cubicBezTo>
                <a:lnTo>
                  <a:pt x="5321659" y="5975988"/>
                </a:lnTo>
                <a:cubicBezTo>
                  <a:pt x="5682065" y="5975988"/>
                  <a:pt x="5974230" y="5683822"/>
                  <a:pt x="5974230" y="5323416"/>
                </a:cubicBezTo>
                <a:lnTo>
                  <a:pt x="5974230" y="1080899"/>
                </a:lnTo>
                <a:cubicBezTo>
                  <a:pt x="5974230" y="720493"/>
                  <a:pt x="5682065" y="428327"/>
                  <a:pt x="5321659" y="428327"/>
                </a:cubicBezTo>
                <a:close/>
                <a:moveTo>
                  <a:pt x="752926" y="0"/>
                </a:moveTo>
                <a:lnTo>
                  <a:pt x="5647873" y="0"/>
                </a:lnTo>
                <a:cubicBezTo>
                  <a:pt x="6063703" y="0"/>
                  <a:pt x="6400799" y="337096"/>
                  <a:pt x="6400799" y="752926"/>
                </a:cubicBezTo>
                <a:lnTo>
                  <a:pt x="6400799" y="5647874"/>
                </a:lnTo>
                <a:cubicBezTo>
                  <a:pt x="6400799" y="6063704"/>
                  <a:pt x="6063703" y="6400800"/>
                  <a:pt x="5647873" y="6400800"/>
                </a:cubicBezTo>
                <a:lnTo>
                  <a:pt x="752926" y="6400800"/>
                </a:lnTo>
                <a:cubicBezTo>
                  <a:pt x="337096" y="6400800"/>
                  <a:pt x="0" y="6063704"/>
                  <a:pt x="0" y="5647874"/>
                </a:cubicBezTo>
                <a:lnTo>
                  <a:pt x="0" y="752926"/>
                </a:lnTo>
                <a:cubicBezTo>
                  <a:pt x="0" y="337096"/>
                  <a:pt x="337096" y="0"/>
                  <a:pt x="7529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788090138"/>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50" fill="hold"/>
                                        <p:tgtEl>
                                          <p:spTgt spid="10"/>
                                        </p:tgtEl>
                                        <p:attrNameLst>
                                          <p:attrName>ppt_x</p:attrName>
                                        </p:attrNameLst>
                                      </p:cBhvr>
                                      <p:tavLst>
                                        <p:tav tm="0">
                                          <p:val>
                                            <p:strVal val="1+#ppt_w/2"/>
                                          </p:val>
                                        </p:tav>
                                        <p:tav tm="100000">
                                          <p:val>
                                            <p:strVal val="#ppt_x"/>
                                          </p:val>
                                        </p:tav>
                                      </p:tavLst>
                                    </p:anim>
                                    <p:anim calcmode="lin" valueType="num">
                                      <p:cBhvr additive="base">
                                        <p:cTn id="27" dur="750" fill="hold"/>
                                        <p:tgtEl>
                                          <p:spTgt spid="10"/>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childTnLst>
                          </p:cTn>
                        </p:par>
                        <p:par>
                          <p:cTn id="35" fill="hold">
                            <p:stCondLst>
                              <p:cond delay="3750"/>
                            </p:stCondLst>
                            <p:childTnLst>
                              <p:par>
                                <p:cTn id="36" presetID="10"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childTnLst>
                          </p:cTn>
                        </p:par>
                        <p:par>
                          <p:cTn id="42" fill="hold">
                            <p:stCondLst>
                              <p:cond delay="4750"/>
                            </p:stCondLst>
                            <p:childTnLst>
                              <p:par>
                                <p:cTn id="43" presetID="2" presetClass="entr" presetSubtype="2"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750" fill="hold"/>
                                        <p:tgtEl>
                                          <p:spTgt spid="13"/>
                                        </p:tgtEl>
                                        <p:attrNameLst>
                                          <p:attrName>ppt_x</p:attrName>
                                        </p:attrNameLst>
                                      </p:cBhvr>
                                      <p:tavLst>
                                        <p:tav tm="0">
                                          <p:val>
                                            <p:strVal val="1+#ppt_w/2"/>
                                          </p:val>
                                        </p:tav>
                                        <p:tav tm="100000">
                                          <p:val>
                                            <p:strVal val="#ppt_x"/>
                                          </p:val>
                                        </p:tav>
                                      </p:tavLst>
                                    </p:anim>
                                    <p:anim calcmode="lin" valueType="num">
                                      <p:cBhvr additive="base">
                                        <p:cTn id="4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1577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完成步骤</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Freeform 5"/>
          <p:cNvSpPr>
            <a:spLocks noEditPoints="1"/>
          </p:cNvSpPr>
          <p:nvPr/>
        </p:nvSpPr>
        <p:spPr bwMode="auto">
          <a:xfrm>
            <a:off x="5533658" y="600768"/>
            <a:ext cx="5275044" cy="5562196"/>
          </a:xfrm>
          <a:custGeom>
            <a:avLst/>
            <a:gdLst>
              <a:gd name="T0" fmla="*/ 215 w 456"/>
              <a:gd name="T1" fmla="*/ 56 h 481"/>
              <a:gd name="T2" fmla="*/ 349 w 456"/>
              <a:gd name="T3" fmla="*/ 90 h 481"/>
              <a:gd name="T4" fmla="*/ 347 w 456"/>
              <a:gd name="T5" fmla="*/ 304 h 481"/>
              <a:gd name="T6" fmla="*/ 329 w 456"/>
              <a:gd name="T7" fmla="*/ 387 h 481"/>
              <a:gd name="T8" fmla="*/ 233 w 456"/>
              <a:gd name="T9" fmla="*/ 425 h 481"/>
              <a:gd name="T10" fmla="*/ 297 w 456"/>
              <a:gd name="T11" fmla="*/ 290 h 481"/>
              <a:gd name="T12" fmla="*/ 200 w 456"/>
              <a:gd name="T13" fmla="*/ 352 h 481"/>
              <a:gd name="T14" fmla="*/ 144 w 456"/>
              <a:gd name="T15" fmla="*/ 416 h 481"/>
              <a:gd name="T16" fmla="*/ 160 w 456"/>
              <a:gd name="T17" fmla="*/ 304 h 481"/>
              <a:gd name="T18" fmla="*/ 246 w 456"/>
              <a:gd name="T19" fmla="*/ 224 h 481"/>
              <a:gd name="T20" fmla="*/ 140 w 456"/>
              <a:gd name="T21" fmla="*/ 239 h 481"/>
              <a:gd name="T22" fmla="*/ 76 w 456"/>
              <a:gd name="T23" fmla="*/ 123 h 481"/>
              <a:gd name="T24" fmla="*/ 246 w 456"/>
              <a:gd name="T25" fmla="*/ 169 h 481"/>
              <a:gd name="T26" fmla="*/ 151 w 456"/>
              <a:gd name="T27" fmla="*/ 127 h 481"/>
              <a:gd name="T28" fmla="*/ 294 w 456"/>
              <a:gd name="T29" fmla="*/ 106 h 481"/>
              <a:gd name="T30" fmla="*/ 292 w 456"/>
              <a:gd name="T31" fmla="*/ 107 h 481"/>
              <a:gd name="T32" fmla="*/ 290 w 456"/>
              <a:gd name="T33" fmla="*/ 108 h 481"/>
              <a:gd name="T34" fmla="*/ 292 w 456"/>
              <a:gd name="T35" fmla="*/ 107 h 481"/>
              <a:gd name="T36" fmla="*/ 288 w 456"/>
              <a:gd name="T37" fmla="*/ 110 h 481"/>
              <a:gd name="T38" fmla="*/ 246 w 456"/>
              <a:gd name="T39" fmla="*/ 224 h 481"/>
              <a:gd name="T40" fmla="*/ 347 w 456"/>
              <a:gd name="T41" fmla="*/ 304 h 481"/>
              <a:gd name="T42" fmla="*/ 285 w 456"/>
              <a:gd name="T43" fmla="*/ 283 h 481"/>
              <a:gd name="T44" fmla="*/ 250 w 456"/>
              <a:gd name="T45" fmla="*/ 236 h 481"/>
              <a:gd name="T46" fmla="*/ 215 w 456"/>
              <a:gd name="T47" fmla="*/ 59 h 481"/>
              <a:gd name="T48" fmla="*/ 215 w 456"/>
              <a:gd name="T49" fmla="*/ 60 h 481"/>
              <a:gd name="T50" fmla="*/ 215 w 456"/>
              <a:gd name="T51" fmla="*/ 64 h 481"/>
              <a:gd name="T52" fmla="*/ 158 w 456"/>
              <a:gd name="T53" fmla="*/ 127 h 481"/>
              <a:gd name="T54" fmla="*/ 325 w 456"/>
              <a:gd name="T55" fmla="*/ 383 h 481"/>
              <a:gd name="T56" fmla="*/ 326 w 456"/>
              <a:gd name="T57" fmla="*/ 384 h 481"/>
              <a:gd name="T58" fmla="*/ 327 w 456"/>
              <a:gd name="T59" fmla="*/ 385 h 481"/>
              <a:gd name="T60" fmla="*/ 328 w 456"/>
              <a:gd name="T61" fmla="*/ 386 h 481"/>
              <a:gd name="T62" fmla="*/ 329 w 456"/>
              <a:gd name="T63" fmla="*/ 387 h 481"/>
              <a:gd name="T64" fmla="*/ 271 w 456"/>
              <a:gd name="T65" fmla="*/ 373 h 481"/>
              <a:gd name="T66" fmla="*/ 272 w 456"/>
              <a:gd name="T67" fmla="*/ 372 h 481"/>
              <a:gd name="T68" fmla="*/ 274 w 456"/>
              <a:gd name="T69" fmla="*/ 372 h 481"/>
              <a:gd name="T70" fmla="*/ 275 w 456"/>
              <a:gd name="T71" fmla="*/ 372 h 481"/>
              <a:gd name="T72" fmla="*/ 276 w 456"/>
              <a:gd name="T73" fmla="*/ 371 h 481"/>
              <a:gd name="T74" fmla="*/ 278 w 456"/>
              <a:gd name="T75" fmla="*/ 371 h 481"/>
              <a:gd name="T76" fmla="*/ 278 w 456"/>
              <a:gd name="T77" fmla="*/ 371 h 481"/>
              <a:gd name="T78" fmla="*/ 141 w 456"/>
              <a:gd name="T79" fmla="*/ 161 h 481"/>
              <a:gd name="T80" fmla="*/ 142 w 456"/>
              <a:gd name="T81" fmla="*/ 162 h 481"/>
              <a:gd name="T82" fmla="*/ 143 w 456"/>
              <a:gd name="T83" fmla="*/ 233 h 481"/>
              <a:gd name="T84" fmla="*/ 142 w 456"/>
              <a:gd name="T85" fmla="*/ 234 h 481"/>
              <a:gd name="T86" fmla="*/ 141 w 456"/>
              <a:gd name="T87" fmla="*/ 236 h 481"/>
              <a:gd name="T88" fmla="*/ 141 w 456"/>
              <a:gd name="T89" fmla="*/ 237 h 481"/>
              <a:gd name="T90" fmla="*/ 140 w 456"/>
              <a:gd name="T91" fmla="*/ 239 h 481"/>
              <a:gd name="T92" fmla="*/ 162 w 456"/>
              <a:gd name="T93" fmla="*/ 305 h 481"/>
              <a:gd name="T94" fmla="*/ 164 w 456"/>
              <a:gd name="T95" fmla="*/ 306 h 481"/>
              <a:gd name="T96" fmla="*/ 166 w 456"/>
              <a:gd name="T97" fmla="*/ 306 h 481"/>
              <a:gd name="T98" fmla="*/ 166 w 456"/>
              <a:gd name="T99" fmla="*/ 306 h 481"/>
              <a:gd name="T100" fmla="*/ 199 w 456"/>
              <a:gd name="T101" fmla="*/ 344 h 481"/>
              <a:gd name="T102" fmla="*/ 199 w 456"/>
              <a:gd name="T103" fmla="*/ 346 h 481"/>
              <a:gd name="T104" fmla="*/ 199 w 456"/>
              <a:gd name="T105" fmla="*/ 347 h 481"/>
              <a:gd name="T106" fmla="*/ 200 w 456"/>
              <a:gd name="T107" fmla="*/ 349 h 481"/>
              <a:gd name="T108" fmla="*/ 200 w 456"/>
              <a:gd name="T109" fmla="*/ 35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481">
                <a:moveTo>
                  <a:pt x="151" y="0"/>
                </a:moveTo>
                <a:cubicBezTo>
                  <a:pt x="184" y="0"/>
                  <a:pt x="212" y="25"/>
                  <a:pt x="215" y="57"/>
                </a:cubicBezTo>
                <a:cubicBezTo>
                  <a:pt x="215" y="57"/>
                  <a:pt x="215" y="56"/>
                  <a:pt x="215" y="56"/>
                </a:cubicBezTo>
                <a:cubicBezTo>
                  <a:pt x="239" y="102"/>
                  <a:pt x="265" y="118"/>
                  <a:pt x="294" y="105"/>
                </a:cubicBezTo>
                <a:cubicBezTo>
                  <a:pt x="294" y="106"/>
                  <a:pt x="294" y="106"/>
                  <a:pt x="294" y="106"/>
                </a:cubicBezTo>
                <a:cubicBezTo>
                  <a:pt x="310" y="96"/>
                  <a:pt x="329" y="90"/>
                  <a:pt x="349" y="90"/>
                </a:cubicBezTo>
                <a:cubicBezTo>
                  <a:pt x="409" y="90"/>
                  <a:pt x="456" y="138"/>
                  <a:pt x="456" y="197"/>
                </a:cubicBezTo>
                <a:cubicBezTo>
                  <a:pt x="456" y="256"/>
                  <a:pt x="409" y="304"/>
                  <a:pt x="349" y="304"/>
                </a:cubicBezTo>
                <a:cubicBezTo>
                  <a:pt x="349" y="304"/>
                  <a:pt x="348" y="304"/>
                  <a:pt x="347" y="304"/>
                </a:cubicBezTo>
                <a:cubicBezTo>
                  <a:pt x="348" y="304"/>
                  <a:pt x="349" y="304"/>
                  <a:pt x="349" y="304"/>
                </a:cubicBezTo>
                <a:cubicBezTo>
                  <a:pt x="327" y="333"/>
                  <a:pt x="320" y="361"/>
                  <a:pt x="329" y="387"/>
                </a:cubicBezTo>
                <a:cubicBezTo>
                  <a:pt x="329" y="387"/>
                  <a:pt x="329" y="387"/>
                  <a:pt x="329" y="387"/>
                </a:cubicBezTo>
                <a:cubicBezTo>
                  <a:pt x="339" y="397"/>
                  <a:pt x="344" y="410"/>
                  <a:pt x="344" y="425"/>
                </a:cubicBezTo>
                <a:cubicBezTo>
                  <a:pt x="344" y="456"/>
                  <a:pt x="320" y="481"/>
                  <a:pt x="289" y="481"/>
                </a:cubicBezTo>
                <a:cubicBezTo>
                  <a:pt x="258" y="481"/>
                  <a:pt x="233" y="456"/>
                  <a:pt x="233" y="425"/>
                </a:cubicBezTo>
                <a:cubicBezTo>
                  <a:pt x="233" y="401"/>
                  <a:pt x="249" y="381"/>
                  <a:pt x="270" y="373"/>
                </a:cubicBezTo>
                <a:cubicBezTo>
                  <a:pt x="269" y="373"/>
                  <a:pt x="269" y="373"/>
                  <a:pt x="269" y="374"/>
                </a:cubicBezTo>
                <a:cubicBezTo>
                  <a:pt x="292" y="350"/>
                  <a:pt x="302" y="323"/>
                  <a:pt x="297" y="290"/>
                </a:cubicBezTo>
                <a:cubicBezTo>
                  <a:pt x="303" y="294"/>
                  <a:pt x="286" y="283"/>
                  <a:pt x="285" y="283"/>
                </a:cubicBezTo>
                <a:cubicBezTo>
                  <a:pt x="286" y="283"/>
                  <a:pt x="287" y="284"/>
                  <a:pt x="287" y="284"/>
                </a:cubicBezTo>
                <a:cubicBezTo>
                  <a:pt x="259" y="282"/>
                  <a:pt x="230" y="305"/>
                  <a:pt x="200" y="352"/>
                </a:cubicBezTo>
                <a:cubicBezTo>
                  <a:pt x="200" y="352"/>
                  <a:pt x="200" y="352"/>
                  <a:pt x="200" y="351"/>
                </a:cubicBezTo>
                <a:cubicBezTo>
                  <a:pt x="200" y="354"/>
                  <a:pt x="201" y="356"/>
                  <a:pt x="201" y="359"/>
                </a:cubicBezTo>
                <a:cubicBezTo>
                  <a:pt x="201" y="390"/>
                  <a:pt x="175" y="416"/>
                  <a:pt x="144" y="416"/>
                </a:cubicBezTo>
                <a:cubicBezTo>
                  <a:pt x="112" y="416"/>
                  <a:pt x="86" y="390"/>
                  <a:pt x="86" y="359"/>
                </a:cubicBezTo>
                <a:cubicBezTo>
                  <a:pt x="86" y="327"/>
                  <a:pt x="112" y="302"/>
                  <a:pt x="144" y="302"/>
                </a:cubicBezTo>
                <a:cubicBezTo>
                  <a:pt x="149" y="302"/>
                  <a:pt x="155" y="302"/>
                  <a:pt x="160" y="304"/>
                </a:cubicBezTo>
                <a:cubicBezTo>
                  <a:pt x="160" y="304"/>
                  <a:pt x="160" y="304"/>
                  <a:pt x="160" y="304"/>
                </a:cubicBezTo>
                <a:cubicBezTo>
                  <a:pt x="209" y="296"/>
                  <a:pt x="239" y="273"/>
                  <a:pt x="250" y="236"/>
                </a:cubicBezTo>
                <a:cubicBezTo>
                  <a:pt x="250" y="237"/>
                  <a:pt x="246" y="226"/>
                  <a:pt x="246" y="224"/>
                </a:cubicBezTo>
                <a:cubicBezTo>
                  <a:pt x="246" y="225"/>
                  <a:pt x="246" y="226"/>
                  <a:pt x="246" y="226"/>
                </a:cubicBezTo>
                <a:cubicBezTo>
                  <a:pt x="208" y="205"/>
                  <a:pt x="172" y="210"/>
                  <a:pt x="139" y="239"/>
                </a:cubicBezTo>
                <a:cubicBezTo>
                  <a:pt x="140" y="239"/>
                  <a:pt x="140" y="239"/>
                  <a:pt x="140" y="239"/>
                </a:cubicBezTo>
                <a:cubicBezTo>
                  <a:pt x="126" y="260"/>
                  <a:pt x="103" y="274"/>
                  <a:pt x="76" y="274"/>
                </a:cubicBezTo>
                <a:cubicBezTo>
                  <a:pt x="34" y="274"/>
                  <a:pt x="0" y="240"/>
                  <a:pt x="0" y="198"/>
                </a:cubicBezTo>
                <a:cubicBezTo>
                  <a:pt x="0" y="156"/>
                  <a:pt x="34" y="123"/>
                  <a:pt x="76" y="123"/>
                </a:cubicBezTo>
                <a:cubicBezTo>
                  <a:pt x="104" y="123"/>
                  <a:pt x="128" y="138"/>
                  <a:pt x="141" y="160"/>
                </a:cubicBezTo>
                <a:cubicBezTo>
                  <a:pt x="141" y="160"/>
                  <a:pt x="141" y="160"/>
                  <a:pt x="141" y="160"/>
                </a:cubicBezTo>
                <a:cubicBezTo>
                  <a:pt x="177" y="187"/>
                  <a:pt x="212" y="190"/>
                  <a:pt x="246" y="169"/>
                </a:cubicBezTo>
                <a:cubicBezTo>
                  <a:pt x="237" y="141"/>
                  <a:pt x="208" y="126"/>
                  <a:pt x="158" y="127"/>
                </a:cubicBezTo>
                <a:cubicBezTo>
                  <a:pt x="158" y="127"/>
                  <a:pt x="158" y="127"/>
                  <a:pt x="158" y="127"/>
                </a:cubicBezTo>
                <a:cubicBezTo>
                  <a:pt x="156" y="127"/>
                  <a:pt x="154" y="127"/>
                  <a:pt x="151" y="127"/>
                </a:cubicBezTo>
                <a:cubicBezTo>
                  <a:pt x="116" y="127"/>
                  <a:pt x="88" y="99"/>
                  <a:pt x="88" y="64"/>
                </a:cubicBezTo>
                <a:cubicBezTo>
                  <a:pt x="88" y="28"/>
                  <a:pt x="116" y="0"/>
                  <a:pt x="151" y="0"/>
                </a:cubicBezTo>
                <a:close/>
                <a:moveTo>
                  <a:pt x="294" y="106"/>
                </a:moveTo>
                <a:cubicBezTo>
                  <a:pt x="293" y="106"/>
                  <a:pt x="292" y="107"/>
                  <a:pt x="292" y="107"/>
                </a:cubicBezTo>
                <a:cubicBezTo>
                  <a:pt x="292" y="107"/>
                  <a:pt x="293" y="106"/>
                  <a:pt x="294" y="106"/>
                </a:cubicBezTo>
                <a:close/>
                <a:moveTo>
                  <a:pt x="292" y="107"/>
                </a:moveTo>
                <a:cubicBezTo>
                  <a:pt x="292" y="107"/>
                  <a:pt x="292" y="107"/>
                  <a:pt x="292" y="107"/>
                </a:cubicBezTo>
                <a:cubicBezTo>
                  <a:pt x="291" y="107"/>
                  <a:pt x="290" y="108"/>
                  <a:pt x="290" y="108"/>
                </a:cubicBezTo>
                <a:cubicBezTo>
                  <a:pt x="290" y="108"/>
                  <a:pt x="290" y="108"/>
                  <a:pt x="290" y="108"/>
                </a:cubicBezTo>
                <a:cubicBezTo>
                  <a:pt x="289" y="109"/>
                  <a:pt x="288" y="109"/>
                  <a:pt x="288" y="110"/>
                </a:cubicBezTo>
                <a:cubicBezTo>
                  <a:pt x="288" y="109"/>
                  <a:pt x="289" y="109"/>
                  <a:pt x="290" y="108"/>
                </a:cubicBezTo>
                <a:cubicBezTo>
                  <a:pt x="292" y="107"/>
                  <a:pt x="292" y="107"/>
                  <a:pt x="292" y="107"/>
                </a:cubicBezTo>
                <a:close/>
                <a:moveTo>
                  <a:pt x="288" y="110"/>
                </a:moveTo>
                <a:cubicBezTo>
                  <a:pt x="287" y="110"/>
                  <a:pt x="286" y="111"/>
                  <a:pt x="285" y="111"/>
                </a:cubicBezTo>
                <a:cubicBezTo>
                  <a:pt x="286" y="111"/>
                  <a:pt x="287" y="110"/>
                  <a:pt x="288" y="110"/>
                </a:cubicBezTo>
                <a:close/>
                <a:moveTo>
                  <a:pt x="285" y="111"/>
                </a:moveTo>
                <a:cubicBezTo>
                  <a:pt x="283" y="113"/>
                  <a:pt x="283" y="113"/>
                  <a:pt x="285" y="111"/>
                </a:cubicBezTo>
                <a:close/>
                <a:moveTo>
                  <a:pt x="246" y="224"/>
                </a:moveTo>
                <a:cubicBezTo>
                  <a:pt x="244" y="218"/>
                  <a:pt x="244" y="218"/>
                  <a:pt x="246" y="224"/>
                </a:cubicBezTo>
                <a:close/>
                <a:moveTo>
                  <a:pt x="347" y="304"/>
                </a:moveTo>
                <a:cubicBezTo>
                  <a:pt x="344" y="304"/>
                  <a:pt x="344" y="304"/>
                  <a:pt x="347" y="304"/>
                </a:cubicBezTo>
                <a:close/>
                <a:moveTo>
                  <a:pt x="298" y="291"/>
                </a:moveTo>
                <a:cubicBezTo>
                  <a:pt x="304" y="294"/>
                  <a:pt x="304" y="294"/>
                  <a:pt x="298" y="291"/>
                </a:cubicBezTo>
                <a:close/>
                <a:moveTo>
                  <a:pt x="285" y="283"/>
                </a:moveTo>
                <a:cubicBezTo>
                  <a:pt x="283" y="281"/>
                  <a:pt x="283" y="281"/>
                  <a:pt x="285" y="283"/>
                </a:cubicBezTo>
                <a:close/>
                <a:moveTo>
                  <a:pt x="251" y="239"/>
                </a:moveTo>
                <a:cubicBezTo>
                  <a:pt x="251" y="238"/>
                  <a:pt x="250" y="237"/>
                  <a:pt x="250" y="236"/>
                </a:cubicBezTo>
                <a:cubicBezTo>
                  <a:pt x="250" y="237"/>
                  <a:pt x="251" y="238"/>
                  <a:pt x="251" y="239"/>
                </a:cubicBezTo>
                <a:close/>
                <a:moveTo>
                  <a:pt x="215" y="57"/>
                </a:moveTo>
                <a:cubicBezTo>
                  <a:pt x="215" y="58"/>
                  <a:pt x="215" y="58"/>
                  <a:pt x="215" y="59"/>
                </a:cubicBezTo>
                <a:cubicBezTo>
                  <a:pt x="215" y="58"/>
                  <a:pt x="215" y="58"/>
                  <a:pt x="215" y="57"/>
                </a:cubicBezTo>
                <a:close/>
                <a:moveTo>
                  <a:pt x="215" y="59"/>
                </a:moveTo>
                <a:cubicBezTo>
                  <a:pt x="215" y="59"/>
                  <a:pt x="215" y="60"/>
                  <a:pt x="215" y="60"/>
                </a:cubicBezTo>
                <a:cubicBezTo>
                  <a:pt x="215" y="60"/>
                  <a:pt x="215" y="59"/>
                  <a:pt x="215" y="59"/>
                </a:cubicBezTo>
                <a:close/>
                <a:moveTo>
                  <a:pt x="215" y="60"/>
                </a:moveTo>
                <a:cubicBezTo>
                  <a:pt x="215" y="61"/>
                  <a:pt x="215" y="63"/>
                  <a:pt x="215" y="64"/>
                </a:cubicBezTo>
                <a:cubicBezTo>
                  <a:pt x="215" y="65"/>
                  <a:pt x="215" y="65"/>
                  <a:pt x="215" y="64"/>
                </a:cubicBezTo>
                <a:cubicBezTo>
                  <a:pt x="215" y="63"/>
                  <a:pt x="215" y="61"/>
                  <a:pt x="215" y="60"/>
                </a:cubicBezTo>
                <a:close/>
                <a:moveTo>
                  <a:pt x="158" y="127"/>
                </a:moveTo>
                <a:cubicBezTo>
                  <a:pt x="160" y="127"/>
                  <a:pt x="160" y="127"/>
                  <a:pt x="158" y="127"/>
                </a:cubicBezTo>
                <a:close/>
                <a:moveTo>
                  <a:pt x="324" y="382"/>
                </a:moveTo>
                <a:cubicBezTo>
                  <a:pt x="325" y="383"/>
                  <a:pt x="325" y="383"/>
                  <a:pt x="325" y="383"/>
                </a:cubicBezTo>
                <a:cubicBezTo>
                  <a:pt x="325" y="383"/>
                  <a:pt x="325" y="383"/>
                  <a:pt x="324" y="382"/>
                </a:cubicBezTo>
                <a:close/>
                <a:moveTo>
                  <a:pt x="325" y="383"/>
                </a:moveTo>
                <a:cubicBezTo>
                  <a:pt x="326" y="384"/>
                  <a:pt x="326" y="384"/>
                  <a:pt x="326" y="384"/>
                </a:cubicBezTo>
                <a:cubicBezTo>
                  <a:pt x="326" y="384"/>
                  <a:pt x="326" y="384"/>
                  <a:pt x="325" y="383"/>
                </a:cubicBezTo>
                <a:close/>
                <a:moveTo>
                  <a:pt x="326" y="384"/>
                </a:moveTo>
                <a:cubicBezTo>
                  <a:pt x="327" y="384"/>
                  <a:pt x="327" y="385"/>
                  <a:pt x="327" y="385"/>
                </a:cubicBezTo>
                <a:cubicBezTo>
                  <a:pt x="327" y="385"/>
                  <a:pt x="327" y="384"/>
                  <a:pt x="326" y="384"/>
                </a:cubicBezTo>
                <a:close/>
                <a:moveTo>
                  <a:pt x="327" y="385"/>
                </a:moveTo>
                <a:cubicBezTo>
                  <a:pt x="327" y="385"/>
                  <a:pt x="328" y="386"/>
                  <a:pt x="328" y="386"/>
                </a:cubicBezTo>
                <a:cubicBezTo>
                  <a:pt x="328" y="386"/>
                  <a:pt x="327" y="385"/>
                  <a:pt x="327" y="385"/>
                </a:cubicBezTo>
                <a:close/>
                <a:moveTo>
                  <a:pt x="328" y="386"/>
                </a:moveTo>
                <a:cubicBezTo>
                  <a:pt x="328" y="386"/>
                  <a:pt x="329" y="387"/>
                  <a:pt x="329" y="387"/>
                </a:cubicBezTo>
                <a:cubicBezTo>
                  <a:pt x="329" y="387"/>
                  <a:pt x="328" y="386"/>
                  <a:pt x="328" y="386"/>
                </a:cubicBezTo>
                <a:close/>
                <a:moveTo>
                  <a:pt x="270" y="373"/>
                </a:moveTo>
                <a:cubicBezTo>
                  <a:pt x="270" y="373"/>
                  <a:pt x="271" y="373"/>
                  <a:pt x="271" y="373"/>
                </a:cubicBezTo>
                <a:cubicBezTo>
                  <a:pt x="271" y="373"/>
                  <a:pt x="270" y="373"/>
                  <a:pt x="270" y="373"/>
                </a:cubicBezTo>
                <a:close/>
                <a:moveTo>
                  <a:pt x="271" y="373"/>
                </a:moveTo>
                <a:cubicBezTo>
                  <a:pt x="272" y="373"/>
                  <a:pt x="272" y="372"/>
                  <a:pt x="272" y="372"/>
                </a:cubicBezTo>
                <a:cubicBezTo>
                  <a:pt x="272" y="372"/>
                  <a:pt x="272" y="373"/>
                  <a:pt x="271" y="373"/>
                </a:cubicBezTo>
                <a:close/>
                <a:moveTo>
                  <a:pt x="272" y="372"/>
                </a:moveTo>
                <a:cubicBezTo>
                  <a:pt x="273" y="372"/>
                  <a:pt x="273" y="372"/>
                  <a:pt x="274" y="372"/>
                </a:cubicBezTo>
                <a:cubicBezTo>
                  <a:pt x="273" y="372"/>
                  <a:pt x="273" y="372"/>
                  <a:pt x="272" y="372"/>
                </a:cubicBezTo>
                <a:close/>
                <a:moveTo>
                  <a:pt x="274" y="372"/>
                </a:moveTo>
                <a:cubicBezTo>
                  <a:pt x="275" y="372"/>
                  <a:pt x="275" y="372"/>
                  <a:pt x="275" y="372"/>
                </a:cubicBezTo>
                <a:cubicBezTo>
                  <a:pt x="275" y="372"/>
                  <a:pt x="274" y="372"/>
                  <a:pt x="274" y="372"/>
                </a:cubicBezTo>
                <a:close/>
                <a:moveTo>
                  <a:pt x="275" y="372"/>
                </a:moveTo>
                <a:cubicBezTo>
                  <a:pt x="275" y="371"/>
                  <a:pt x="276" y="371"/>
                  <a:pt x="276" y="371"/>
                </a:cubicBezTo>
                <a:cubicBezTo>
                  <a:pt x="276" y="371"/>
                  <a:pt x="275" y="371"/>
                  <a:pt x="275" y="372"/>
                </a:cubicBezTo>
                <a:close/>
                <a:moveTo>
                  <a:pt x="276" y="371"/>
                </a:moveTo>
                <a:cubicBezTo>
                  <a:pt x="277" y="371"/>
                  <a:pt x="277" y="371"/>
                  <a:pt x="278" y="371"/>
                </a:cubicBezTo>
                <a:cubicBezTo>
                  <a:pt x="277" y="371"/>
                  <a:pt x="277" y="371"/>
                  <a:pt x="276" y="371"/>
                </a:cubicBezTo>
                <a:close/>
                <a:moveTo>
                  <a:pt x="278" y="371"/>
                </a:moveTo>
                <a:cubicBezTo>
                  <a:pt x="281" y="370"/>
                  <a:pt x="281" y="370"/>
                  <a:pt x="278" y="371"/>
                </a:cubicBezTo>
                <a:close/>
                <a:moveTo>
                  <a:pt x="141" y="161"/>
                </a:moveTo>
                <a:cubicBezTo>
                  <a:pt x="142" y="161"/>
                  <a:pt x="142" y="162"/>
                  <a:pt x="142" y="162"/>
                </a:cubicBezTo>
                <a:cubicBezTo>
                  <a:pt x="142" y="162"/>
                  <a:pt x="142" y="161"/>
                  <a:pt x="141" y="161"/>
                </a:cubicBezTo>
                <a:close/>
                <a:moveTo>
                  <a:pt x="142" y="162"/>
                </a:moveTo>
                <a:cubicBezTo>
                  <a:pt x="143" y="163"/>
                  <a:pt x="143" y="163"/>
                  <a:pt x="143" y="164"/>
                </a:cubicBezTo>
                <a:cubicBezTo>
                  <a:pt x="143" y="163"/>
                  <a:pt x="143" y="163"/>
                  <a:pt x="142" y="162"/>
                </a:cubicBezTo>
                <a:close/>
                <a:moveTo>
                  <a:pt x="143" y="164"/>
                </a:moveTo>
                <a:cubicBezTo>
                  <a:pt x="144" y="166"/>
                  <a:pt x="144" y="166"/>
                  <a:pt x="143" y="164"/>
                </a:cubicBezTo>
                <a:close/>
                <a:moveTo>
                  <a:pt x="143" y="233"/>
                </a:moveTo>
                <a:cubicBezTo>
                  <a:pt x="144" y="231"/>
                  <a:pt x="144" y="231"/>
                  <a:pt x="143" y="233"/>
                </a:cubicBezTo>
                <a:close/>
                <a:moveTo>
                  <a:pt x="143" y="233"/>
                </a:moveTo>
                <a:cubicBezTo>
                  <a:pt x="143" y="233"/>
                  <a:pt x="143" y="234"/>
                  <a:pt x="142" y="234"/>
                </a:cubicBezTo>
                <a:cubicBezTo>
                  <a:pt x="143" y="234"/>
                  <a:pt x="143" y="233"/>
                  <a:pt x="143" y="233"/>
                </a:cubicBezTo>
                <a:close/>
                <a:moveTo>
                  <a:pt x="142" y="234"/>
                </a:moveTo>
                <a:cubicBezTo>
                  <a:pt x="142" y="235"/>
                  <a:pt x="142" y="235"/>
                  <a:pt x="141" y="236"/>
                </a:cubicBezTo>
                <a:cubicBezTo>
                  <a:pt x="142" y="235"/>
                  <a:pt x="142" y="235"/>
                  <a:pt x="142" y="234"/>
                </a:cubicBezTo>
                <a:close/>
                <a:moveTo>
                  <a:pt x="141" y="236"/>
                </a:moveTo>
                <a:cubicBezTo>
                  <a:pt x="141" y="236"/>
                  <a:pt x="141" y="237"/>
                  <a:pt x="141" y="237"/>
                </a:cubicBezTo>
                <a:cubicBezTo>
                  <a:pt x="141" y="237"/>
                  <a:pt x="141" y="236"/>
                  <a:pt x="141" y="236"/>
                </a:cubicBezTo>
                <a:close/>
                <a:moveTo>
                  <a:pt x="141" y="237"/>
                </a:moveTo>
                <a:cubicBezTo>
                  <a:pt x="140" y="238"/>
                  <a:pt x="140" y="238"/>
                  <a:pt x="140" y="239"/>
                </a:cubicBezTo>
                <a:cubicBezTo>
                  <a:pt x="140" y="238"/>
                  <a:pt x="140" y="238"/>
                  <a:pt x="141" y="237"/>
                </a:cubicBezTo>
                <a:close/>
                <a:moveTo>
                  <a:pt x="161" y="304"/>
                </a:moveTo>
                <a:cubicBezTo>
                  <a:pt x="161" y="304"/>
                  <a:pt x="161" y="304"/>
                  <a:pt x="162" y="305"/>
                </a:cubicBezTo>
                <a:cubicBezTo>
                  <a:pt x="161" y="304"/>
                  <a:pt x="161" y="304"/>
                  <a:pt x="161" y="304"/>
                </a:cubicBezTo>
                <a:close/>
                <a:moveTo>
                  <a:pt x="162" y="305"/>
                </a:moveTo>
                <a:cubicBezTo>
                  <a:pt x="163" y="305"/>
                  <a:pt x="164" y="305"/>
                  <a:pt x="164" y="306"/>
                </a:cubicBezTo>
                <a:cubicBezTo>
                  <a:pt x="164" y="305"/>
                  <a:pt x="163" y="305"/>
                  <a:pt x="162" y="305"/>
                </a:cubicBezTo>
                <a:close/>
                <a:moveTo>
                  <a:pt x="165" y="306"/>
                </a:moveTo>
                <a:cubicBezTo>
                  <a:pt x="165" y="306"/>
                  <a:pt x="165" y="306"/>
                  <a:pt x="166" y="306"/>
                </a:cubicBezTo>
                <a:cubicBezTo>
                  <a:pt x="165" y="306"/>
                  <a:pt x="165" y="306"/>
                  <a:pt x="165" y="306"/>
                </a:cubicBezTo>
                <a:close/>
                <a:moveTo>
                  <a:pt x="166" y="306"/>
                </a:moveTo>
                <a:cubicBezTo>
                  <a:pt x="167" y="307"/>
                  <a:pt x="167" y="307"/>
                  <a:pt x="166" y="306"/>
                </a:cubicBezTo>
                <a:close/>
                <a:moveTo>
                  <a:pt x="199" y="344"/>
                </a:moveTo>
                <a:cubicBezTo>
                  <a:pt x="198" y="343"/>
                  <a:pt x="198" y="343"/>
                  <a:pt x="199" y="344"/>
                </a:cubicBezTo>
                <a:close/>
                <a:moveTo>
                  <a:pt x="199" y="344"/>
                </a:moveTo>
                <a:cubicBezTo>
                  <a:pt x="199" y="345"/>
                  <a:pt x="199" y="345"/>
                  <a:pt x="199" y="346"/>
                </a:cubicBezTo>
                <a:cubicBezTo>
                  <a:pt x="199" y="345"/>
                  <a:pt x="199" y="345"/>
                  <a:pt x="199" y="344"/>
                </a:cubicBezTo>
                <a:close/>
                <a:moveTo>
                  <a:pt x="199" y="346"/>
                </a:moveTo>
                <a:cubicBezTo>
                  <a:pt x="199" y="346"/>
                  <a:pt x="199" y="347"/>
                  <a:pt x="199" y="347"/>
                </a:cubicBezTo>
                <a:cubicBezTo>
                  <a:pt x="199" y="347"/>
                  <a:pt x="199" y="346"/>
                  <a:pt x="199" y="346"/>
                </a:cubicBezTo>
                <a:close/>
                <a:moveTo>
                  <a:pt x="199" y="347"/>
                </a:moveTo>
                <a:cubicBezTo>
                  <a:pt x="200" y="348"/>
                  <a:pt x="200" y="348"/>
                  <a:pt x="200" y="349"/>
                </a:cubicBezTo>
                <a:cubicBezTo>
                  <a:pt x="200" y="348"/>
                  <a:pt x="200" y="348"/>
                  <a:pt x="199" y="347"/>
                </a:cubicBezTo>
                <a:close/>
                <a:moveTo>
                  <a:pt x="200" y="349"/>
                </a:moveTo>
                <a:cubicBezTo>
                  <a:pt x="200" y="349"/>
                  <a:pt x="200" y="349"/>
                  <a:pt x="200" y="350"/>
                </a:cubicBezTo>
                <a:cubicBezTo>
                  <a:pt x="200" y="349"/>
                  <a:pt x="200" y="349"/>
                  <a:pt x="200" y="349"/>
                </a:cubicBezTo>
                <a:close/>
                <a:moveTo>
                  <a:pt x="200" y="350"/>
                </a:moveTo>
                <a:cubicBezTo>
                  <a:pt x="200" y="350"/>
                  <a:pt x="200" y="351"/>
                  <a:pt x="200" y="351"/>
                </a:cubicBezTo>
                <a:cubicBezTo>
                  <a:pt x="200" y="351"/>
                  <a:pt x="200" y="350"/>
                  <a:pt x="200" y="350"/>
                </a:cubicBezTo>
                <a:close/>
              </a:path>
            </a:pathLst>
          </a:custGeom>
          <a:solidFill>
            <a:srgbClr val="B630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10" name="椭圆 9"/>
          <p:cNvSpPr/>
          <p:nvPr/>
        </p:nvSpPr>
        <p:spPr>
          <a:xfrm>
            <a:off x="5585203" y="2087497"/>
            <a:ext cx="1608023" cy="160802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rgbClr val="43536A"/>
                </a:solidFill>
              </a:rPr>
              <a:t>2</a:t>
            </a:r>
            <a:endParaRPr lang="zh-CN" altLang="en-US" sz="5400" b="1" dirty="0">
              <a:solidFill>
                <a:srgbClr val="43536A"/>
              </a:solidFill>
            </a:endParaRPr>
          </a:p>
        </p:txBody>
      </p:sp>
      <p:sp>
        <p:nvSpPr>
          <p:cNvPr id="11" name="椭圆 10"/>
          <p:cNvSpPr/>
          <p:nvPr/>
        </p:nvSpPr>
        <p:spPr>
          <a:xfrm>
            <a:off x="6605308" y="4184889"/>
            <a:ext cx="1146443" cy="1146443"/>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rgbClr val="43536A"/>
                </a:solidFill>
              </a:rPr>
              <a:t>3</a:t>
            </a:r>
            <a:endParaRPr lang="zh-CN" altLang="en-US" sz="5400" b="1" dirty="0">
              <a:solidFill>
                <a:srgbClr val="43536A"/>
              </a:solidFill>
            </a:endParaRPr>
          </a:p>
        </p:txBody>
      </p:sp>
      <p:sp>
        <p:nvSpPr>
          <p:cNvPr id="12" name="椭圆 11"/>
          <p:cNvSpPr/>
          <p:nvPr/>
        </p:nvSpPr>
        <p:spPr>
          <a:xfrm>
            <a:off x="8283363" y="4946072"/>
            <a:ext cx="1180512" cy="1180512"/>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rgbClr val="43536A"/>
                </a:solidFill>
              </a:rPr>
              <a:t>4</a:t>
            </a:r>
            <a:endParaRPr lang="zh-CN" altLang="en-US" sz="5400" b="1" dirty="0">
              <a:solidFill>
                <a:srgbClr val="43536A"/>
              </a:solidFill>
            </a:endParaRPr>
          </a:p>
        </p:txBody>
      </p:sp>
      <p:sp>
        <p:nvSpPr>
          <p:cNvPr id="13" name="椭圆 12"/>
          <p:cNvSpPr/>
          <p:nvPr/>
        </p:nvSpPr>
        <p:spPr>
          <a:xfrm>
            <a:off x="6614274" y="677286"/>
            <a:ext cx="1292991" cy="1292991"/>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smtClean="0">
                <a:solidFill>
                  <a:srgbClr val="43536A"/>
                </a:solidFill>
              </a:rPr>
              <a:t>1</a:t>
            </a:r>
            <a:endParaRPr lang="zh-CN" altLang="en-US" sz="5400" b="1" dirty="0">
              <a:solidFill>
                <a:srgbClr val="43536A"/>
              </a:solidFill>
            </a:endParaRPr>
          </a:p>
        </p:txBody>
      </p:sp>
      <p:sp>
        <p:nvSpPr>
          <p:cNvPr id="14" name="文本框 13"/>
          <p:cNvSpPr txBox="1"/>
          <p:nvPr/>
        </p:nvSpPr>
        <p:spPr>
          <a:xfrm>
            <a:off x="8365591" y="2300456"/>
            <a:ext cx="2266950" cy="1200329"/>
          </a:xfrm>
          <a:prstGeom prst="rect">
            <a:avLst/>
          </a:prstGeom>
          <a:noFill/>
        </p:spPr>
        <p:txBody>
          <a:bodyPr wrap="square" rtlCol="0">
            <a:spAutoFit/>
          </a:bodyPr>
          <a:lstStyle/>
          <a:p>
            <a:pPr algn="ctr"/>
            <a:r>
              <a:rPr lang="zh-CN" altLang="en-US" sz="3600" b="1" dirty="0" smtClean="0">
                <a:solidFill>
                  <a:schemeClr val="bg1"/>
                </a:solidFill>
                <a:latin typeface="微软雅黑" panose="020B0503020204020204" pitchFamily="34" charset="-122"/>
                <a:ea typeface="微软雅黑" panose="020B0503020204020204" pitchFamily="34" charset="-122"/>
              </a:rPr>
              <a:t>添加</a:t>
            </a:r>
            <a:endParaRPr lang="en-US" altLang="zh-CN" sz="36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3600" b="1" dirty="0" smtClean="0">
                <a:solidFill>
                  <a:schemeClr val="bg1"/>
                </a:solidFill>
                <a:latin typeface="微软雅黑" panose="020B0503020204020204" pitchFamily="34" charset="-122"/>
                <a:ea typeface="微软雅黑" panose="020B0503020204020204" pitchFamily="34" charset="-122"/>
              </a:rPr>
              <a:t>标题</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822830" y="1458442"/>
            <a:ext cx="289000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823056" y="935222"/>
            <a:ext cx="2266950" cy="523220"/>
          </a:xfrm>
          <a:prstGeom prst="rect">
            <a:avLst/>
          </a:prstGeom>
          <a:noFill/>
        </p:spPr>
        <p:txBody>
          <a:bodyPr wrap="square" rtlCol="0">
            <a:spAutoFit/>
          </a:bodyPr>
          <a:lstStyle/>
          <a:p>
            <a:r>
              <a:rPr lang="zh-CN" altLang="en-US" sz="2800" b="1" dirty="0" smtClean="0">
                <a:solidFill>
                  <a:srgbClr val="B6302E"/>
                </a:solidFill>
                <a:latin typeface="微软雅黑" panose="020B0503020204020204" pitchFamily="34" charset="-122"/>
                <a:ea typeface="微软雅黑" panose="020B0503020204020204" pitchFamily="34" charset="-122"/>
              </a:rPr>
              <a:t>添加标题</a:t>
            </a:r>
            <a:endParaRPr lang="zh-CN" altLang="en-US" sz="2800" b="1" dirty="0">
              <a:solidFill>
                <a:srgbClr val="B6302E"/>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22830" y="2755229"/>
            <a:ext cx="289000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823056" y="2232009"/>
            <a:ext cx="2266950" cy="523220"/>
          </a:xfrm>
          <a:prstGeom prst="rect">
            <a:avLst/>
          </a:prstGeom>
          <a:noFill/>
        </p:spPr>
        <p:txBody>
          <a:bodyPr wrap="square" rtlCol="0">
            <a:spAutoFit/>
          </a:bodyPr>
          <a:lstStyle/>
          <a:p>
            <a:r>
              <a:rPr lang="zh-CN" altLang="en-US" sz="2800" b="1" dirty="0" smtClean="0">
                <a:solidFill>
                  <a:srgbClr val="B6302E"/>
                </a:solidFill>
                <a:latin typeface="微软雅黑" panose="020B0503020204020204" pitchFamily="34" charset="-122"/>
                <a:ea typeface="微软雅黑" panose="020B0503020204020204" pitchFamily="34" charset="-122"/>
              </a:rPr>
              <a:t>添加标题</a:t>
            </a:r>
            <a:endParaRPr lang="zh-CN" altLang="en-US" sz="2800" b="1" dirty="0">
              <a:solidFill>
                <a:srgbClr val="B6302E"/>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22830" y="4052016"/>
            <a:ext cx="289000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823056" y="3528796"/>
            <a:ext cx="2266950" cy="523220"/>
          </a:xfrm>
          <a:prstGeom prst="rect">
            <a:avLst/>
          </a:prstGeom>
          <a:noFill/>
        </p:spPr>
        <p:txBody>
          <a:bodyPr wrap="square" rtlCol="0">
            <a:spAutoFit/>
          </a:bodyPr>
          <a:lstStyle/>
          <a:p>
            <a:r>
              <a:rPr lang="zh-CN" altLang="en-US" sz="2800" b="1" dirty="0" smtClean="0">
                <a:solidFill>
                  <a:srgbClr val="B6302E"/>
                </a:solidFill>
                <a:latin typeface="微软雅黑" panose="020B0503020204020204" pitchFamily="34" charset="-122"/>
                <a:ea typeface="微软雅黑" panose="020B0503020204020204" pitchFamily="34" charset="-122"/>
              </a:rPr>
              <a:t>添加标题</a:t>
            </a:r>
            <a:endParaRPr lang="zh-CN" altLang="en-US" sz="2800" b="1" dirty="0">
              <a:solidFill>
                <a:srgbClr val="B6302E"/>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22830" y="5348803"/>
            <a:ext cx="2890008" cy="523220"/>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单击此处添加您的标题</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单击此处</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添加</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823056" y="4825583"/>
            <a:ext cx="2266950" cy="523220"/>
          </a:xfrm>
          <a:prstGeom prst="rect">
            <a:avLst/>
          </a:prstGeom>
          <a:noFill/>
        </p:spPr>
        <p:txBody>
          <a:bodyPr wrap="square" rtlCol="0">
            <a:spAutoFit/>
          </a:bodyPr>
          <a:lstStyle/>
          <a:p>
            <a:r>
              <a:rPr lang="zh-CN" altLang="en-US" sz="2800" b="1" dirty="0" smtClean="0">
                <a:solidFill>
                  <a:srgbClr val="B6302E"/>
                </a:solidFill>
                <a:latin typeface="微软雅黑" panose="020B0503020204020204" pitchFamily="34" charset="-122"/>
                <a:ea typeface="微软雅黑" panose="020B0503020204020204" pitchFamily="34" charset="-122"/>
              </a:rPr>
              <a:t>添加标题</a:t>
            </a:r>
            <a:endParaRPr lang="zh-CN" altLang="en-US" sz="2800" b="1" dirty="0">
              <a:solidFill>
                <a:srgbClr val="B6302E"/>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1854300412"/>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650"/>
                            </p:stCondLst>
                            <p:childTnLst>
                              <p:par>
                                <p:cTn id="20" presetID="23" presetClass="entr" presetSubtype="3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6*min(max(#ppt_w*#ppt_h,.3),1)-7.4)/-.7*#ppt_w"/>
                                          </p:val>
                                        </p:tav>
                                        <p:tav tm="100000">
                                          <p:val>
                                            <p:strVal val="#ppt_w"/>
                                          </p:val>
                                        </p:tav>
                                      </p:tavLst>
                                    </p:anim>
                                    <p:anim calcmode="lin" valueType="num">
                                      <p:cBhvr>
                                        <p:cTn id="23" dur="500" fill="hold"/>
                                        <p:tgtEl>
                                          <p:spTgt spid="9"/>
                                        </p:tgtEl>
                                        <p:attrNameLst>
                                          <p:attrName>ppt_h</p:attrName>
                                        </p:attrNameLst>
                                      </p:cBhvr>
                                      <p:tavLst>
                                        <p:tav tm="0">
                                          <p:val>
                                            <p:strVal val="(6*min(max(#ppt_w*#ppt_h,.3),1)-7.4)/-.7*#ppt_h"/>
                                          </p:val>
                                        </p:tav>
                                        <p:tav tm="100000">
                                          <p:val>
                                            <p:strVal val="#ppt_h"/>
                                          </p:val>
                                        </p:tav>
                                      </p:tavLst>
                                    </p:anim>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26" fill="hold">
                            <p:stCondLst>
                              <p:cond delay="215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2650"/>
                            </p:stCondLst>
                            <p:childTnLst>
                              <p:par>
                                <p:cTn id="31" presetID="21"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par>
                          <p:cTn id="34" fill="hold">
                            <p:stCondLst>
                              <p:cond delay="4650"/>
                            </p:stCondLst>
                            <p:childTnLst>
                              <p:par>
                                <p:cTn id="35" presetID="16" presetClass="entr" presetSubtype="2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par>
                          <p:cTn id="41" fill="hold">
                            <p:stCondLst>
                              <p:cond delay="5150"/>
                            </p:stCondLst>
                            <p:childTnLst>
                              <p:par>
                                <p:cTn id="42" presetID="21"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heel(1)">
                                      <p:cBhvr>
                                        <p:cTn id="44" dur="2000"/>
                                        <p:tgtEl>
                                          <p:spTgt spid="10"/>
                                        </p:tgtEl>
                                      </p:cBhvr>
                                    </p:animEffect>
                                  </p:childTnLst>
                                </p:cTn>
                              </p:par>
                            </p:childTnLst>
                          </p:cTn>
                        </p:par>
                        <p:par>
                          <p:cTn id="45" fill="hold">
                            <p:stCondLst>
                              <p:cond delay="7150"/>
                            </p:stCondLst>
                            <p:childTnLst>
                              <p:par>
                                <p:cTn id="46" presetID="16" presetClass="entr" presetSubtype="21"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par>
                          <p:cTn id="52" fill="hold">
                            <p:stCondLst>
                              <p:cond delay="7650"/>
                            </p:stCondLst>
                            <p:childTnLst>
                              <p:par>
                                <p:cTn id="53" presetID="21" presetClass="entr" presetSubtype="1"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par>
                          <p:cTn id="56" fill="hold">
                            <p:stCondLst>
                              <p:cond delay="9650"/>
                            </p:stCondLst>
                            <p:childTnLst>
                              <p:par>
                                <p:cTn id="57" presetID="16" presetClass="entr" presetSubtype="2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par>
                          <p:cTn id="63" fill="hold">
                            <p:stCondLst>
                              <p:cond delay="10150"/>
                            </p:stCondLst>
                            <p:childTnLst>
                              <p:par>
                                <p:cTn id="64" presetID="21" presetClass="entr" presetSubtype="1"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heel(1)">
                                      <p:cBhvr>
                                        <p:cTn id="66" dur="2000"/>
                                        <p:tgtEl>
                                          <p:spTgt spid="12"/>
                                        </p:tgtEl>
                                      </p:cBhvr>
                                    </p:animEffect>
                                  </p:childTnLst>
                                </p:cTn>
                              </p:par>
                            </p:childTnLst>
                          </p:cTn>
                        </p:par>
                        <p:par>
                          <p:cTn id="67" fill="hold">
                            <p:stCondLst>
                              <p:cond delay="12150"/>
                            </p:stCondLst>
                            <p:childTnLst>
                              <p:par>
                                <p:cTn id="68" presetID="16" presetClass="entr" presetSubtype="21"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arn(inVertical)">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1577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保障措施</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TextBox 10"/>
          <p:cNvSpPr txBox="1"/>
          <p:nvPr/>
        </p:nvSpPr>
        <p:spPr>
          <a:xfrm>
            <a:off x="4170950" y="4339915"/>
            <a:ext cx="2173288" cy="584200"/>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600" dirty="0">
                <a:solidFill>
                  <a:schemeClr val="tx1">
                    <a:lumMod val="75000"/>
                    <a:lumOff val="25000"/>
                  </a:schemeClr>
                </a:solidFill>
                <a:latin typeface="微软雅黑" pitchFamily="34" charset="-122"/>
                <a:ea typeface="微软雅黑" pitchFamily="34" charset="-122"/>
              </a:rPr>
              <a:t>点击此处输入文字</a:t>
            </a:r>
            <a:endParaRPr lang="en-US" altLang="zh-CN" sz="1600" dirty="0">
              <a:solidFill>
                <a:schemeClr val="tx1">
                  <a:lumMod val="75000"/>
                  <a:lumOff val="25000"/>
                </a:scheme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600" dirty="0">
                <a:solidFill>
                  <a:schemeClr val="tx1">
                    <a:lumMod val="75000"/>
                    <a:lumOff val="25000"/>
                  </a:schemeClr>
                </a:solidFill>
                <a:latin typeface="微软雅黑" pitchFamily="34" charset="-122"/>
                <a:ea typeface="微软雅黑" pitchFamily="34" charset="-122"/>
              </a:rPr>
              <a:t>点击此处输入文字</a:t>
            </a:r>
            <a:endParaRPr lang="en-US" altLang="zh-CN" sz="1600" dirty="0">
              <a:solidFill>
                <a:schemeClr val="tx1">
                  <a:lumMod val="75000"/>
                  <a:lumOff val="25000"/>
                </a:schemeClr>
              </a:solidFill>
              <a:latin typeface="微软雅黑" pitchFamily="34" charset="-122"/>
              <a:ea typeface="微软雅黑" pitchFamily="34" charset="-122"/>
            </a:endParaRPr>
          </a:p>
        </p:txBody>
      </p:sp>
      <p:sp>
        <p:nvSpPr>
          <p:cNvPr id="10" name="TextBox 11"/>
          <p:cNvSpPr txBox="1"/>
          <p:nvPr/>
        </p:nvSpPr>
        <p:spPr>
          <a:xfrm>
            <a:off x="2535214" y="4955643"/>
            <a:ext cx="2378075" cy="646113"/>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b="1" dirty="0">
                <a:solidFill>
                  <a:schemeClr val="tx1">
                    <a:lumMod val="75000"/>
                    <a:lumOff val="25000"/>
                  </a:schemeClr>
                </a:solidFill>
                <a:latin typeface="微软雅黑" pitchFamily="34" charset="-122"/>
                <a:ea typeface="微软雅黑" pitchFamily="34" charset="-122"/>
              </a:rPr>
              <a:t>点击此处输入文字</a:t>
            </a:r>
            <a:endParaRPr lang="en-US" altLang="zh-CN" b="1" dirty="0">
              <a:solidFill>
                <a:schemeClr val="tx1">
                  <a:lumMod val="75000"/>
                  <a:lumOff val="25000"/>
                </a:scheme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b="1" dirty="0">
                <a:solidFill>
                  <a:schemeClr val="tx1">
                    <a:lumMod val="75000"/>
                    <a:lumOff val="25000"/>
                  </a:schemeClr>
                </a:solidFill>
                <a:latin typeface="微软雅黑" pitchFamily="34" charset="-122"/>
                <a:ea typeface="微软雅黑" pitchFamily="34" charset="-122"/>
              </a:rPr>
              <a:t>点击此处输入文字</a:t>
            </a:r>
            <a:endParaRPr lang="en-US" altLang="zh-CN" b="1" dirty="0">
              <a:solidFill>
                <a:schemeClr val="tx1">
                  <a:lumMod val="75000"/>
                  <a:lumOff val="25000"/>
                </a:schemeClr>
              </a:solidFill>
              <a:latin typeface="微软雅黑" pitchFamily="34" charset="-122"/>
              <a:ea typeface="微软雅黑" pitchFamily="34" charset="-122"/>
            </a:endParaRPr>
          </a:p>
        </p:txBody>
      </p:sp>
      <p:sp>
        <p:nvSpPr>
          <p:cNvPr id="11" name="TextBox 12"/>
          <p:cNvSpPr txBox="1"/>
          <p:nvPr/>
        </p:nvSpPr>
        <p:spPr>
          <a:xfrm>
            <a:off x="5489902" y="3485010"/>
            <a:ext cx="1966913" cy="523875"/>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p:txBody>
      </p:sp>
      <p:grpSp>
        <p:nvGrpSpPr>
          <p:cNvPr id="12" name="组合 11"/>
          <p:cNvGrpSpPr/>
          <p:nvPr/>
        </p:nvGrpSpPr>
        <p:grpSpPr>
          <a:xfrm>
            <a:off x="1020488" y="2624424"/>
            <a:ext cx="1944688" cy="2681281"/>
            <a:chOff x="681032" y="1902140"/>
            <a:chExt cx="1944688" cy="2681281"/>
          </a:xfrm>
        </p:grpSpPr>
        <p:sp>
          <p:nvSpPr>
            <p:cNvPr id="13" name="椭圆​​ 2"/>
            <p:cNvSpPr/>
            <p:nvPr/>
          </p:nvSpPr>
          <p:spPr>
            <a:xfrm>
              <a:off x="681032" y="1902140"/>
              <a:ext cx="1944688" cy="2447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B6302E"/>
            </a:solidFill>
            <a:ln>
              <a:solidFill>
                <a:schemeClr val="bg1">
                  <a:lumMod val="95000"/>
                </a:schemeClr>
              </a:solidFill>
            </a:ln>
          </p:spPr>
          <p:txBody>
            <a:bodyPr wrap="none" anchor="ctr"/>
            <a:lstStyle/>
            <a:p>
              <a:pPr fontAlgn="base">
                <a:spcBef>
                  <a:spcPct val="0"/>
                </a:spcBef>
                <a:spcAft>
                  <a:spcPct val="0"/>
                </a:spcAft>
              </a:pPr>
              <a:endParaRPr lang="zh-CN" altLang="en-US" kern="0" dirty="0">
                <a:solidFill>
                  <a:srgbClr val="000000"/>
                </a:solidFill>
                <a:latin typeface="Arial" pitchFamily="34" charset="0"/>
                <a:ea typeface="华文细黑" pitchFamily="2" charset="-122"/>
              </a:endParaRPr>
            </a:p>
          </p:txBody>
        </p:sp>
        <p:sp>
          <p:nvSpPr>
            <p:cNvPr id="14" name="椭圆​​ 6"/>
            <p:cNvSpPr/>
            <p:nvPr/>
          </p:nvSpPr>
          <p:spPr>
            <a:xfrm>
              <a:off x="897230" y="4432300"/>
              <a:ext cx="1512168" cy="151121"/>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endParaRPr>
            </a:p>
          </p:txBody>
        </p:sp>
        <p:sp>
          <p:nvSpPr>
            <p:cNvPr id="15" name="矩形​​ 16"/>
            <p:cNvSpPr>
              <a:spLocks noChangeArrowheads="1"/>
            </p:cNvSpPr>
            <p:nvPr/>
          </p:nvSpPr>
          <p:spPr bwMode="auto">
            <a:xfrm>
              <a:off x="933875" y="2586546"/>
              <a:ext cx="14157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chemeClr val="bg1"/>
                  </a:solidFill>
                  <a:effectLst/>
                  <a:uLnTx/>
                  <a:uFillTx/>
                  <a:latin typeface="微软雅黑" pitchFamily="34" charset="-122"/>
                  <a:ea typeface="微软雅黑" pitchFamily="34" charset="-122"/>
                  <a:cs typeface="Arial Unicode MS" pitchFamily="34" charset="-122"/>
                </a:rPr>
                <a:t>资金保障</a:t>
              </a:r>
            </a:p>
          </p:txBody>
        </p:sp>
      </p:grpSp>
      <p:grpSp>
        <p:nvGrpSpPr>
          <p:cNvPr id="16" name="组合 15"/>
          <p:cNvGrpSpPr/>
          <p:nvPr/>
        </p:nvGrpSpPr>
        <p:grpSpPr>
          <a:xfrm>
            <a:off x="3485876" y="2251362"/>
            <a:ext cx="1439862" cy="1946260"/>
            <a:chOff x="3146420" y="1529078"/>
            <a:chExt cx="1439862" cy="1946260"/>
          </a:xfrm>
        </p:grpSpPr>
        <p:sp>
          <p:nvSpPr>
            <p:cNvPr id="17" name="椭圆​​ 2"/>
            <p:cNvSpPr/>
            <p:nvPr/>
          </p:nvSpPr>
          <p:spPr>
            <a:xfrm>
              <a:off x="3146420" y="1529078"/>
              <a:ext cx="1439862" cy="1812925"/>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1">
                <a:lumMod val="75000"/>
                <a:lumOff val="25000"/>
              </a:schemeClr>
            </a:solidFill>
            <a:ln>
              <a:solidFill>
                <a:schemeClr val="bg1">
                  <a:lumMod val="95000"/>
                </a:schemeClr>
              </a:solidFill>
            </a:ln>
          </p:spPr>
          <p:txBody>
            <a:bodyPr wrap="none" anchor="ctr"/>
            <a:lstStyle/>
            <a:p>
              <a:pPr fontAlgn="base">
                <a:spcBef>
                  <a:spcPct val="0"/>
                </a:spcBef>
                <a:spcAft>
                  <a:spcPct val="0"/>
                </a:spcAft>
              </a:pPr>
              <a:endParaRPr lang="zh-CN" altLang="en-US" kern="0">
                <a:solidFill>
                  <a:srgbClr val="000000"/>
                </a:solidFill>
                <a:latin typeface="Arial" pitchFamily="34" charset="0"/>
                <a:ea typeface="华文细黑" pitchFamily="2" charset="-122"/>
              </a:endParaRPr>
            </a:p>
          </p:txBody>
        </p:sp>
        <p:sp>
          <p:nvSpPr>
            <p:cNvPr id="18" name="椭圆​​ 9"/>
            <p:cNvSpPr/>
            <p:nvPr/>
          </p:nvSpPr>
          <p:spPr>
            <a:xfrm>
              <a:off x="3273494" y="3380494"/>
              <a:ext cx="1116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endParaRPr>
            </a:p>
          </p:txBody>
        </p:sp>
        <p:sp>
          <p:nvSpPr>
            <p:cNvPr id="19" name="矩形​​ 17"/>
            <p:cNvSpPr>
              <a:spLocks noChangeArrowheads="1"/>
            </p:cNvSpPr>
            <p:nvPr/>
          </p:nvSpPr>
          <p:spPr bwMode="auto">
            <a:xfrm>
              <a:off x="3232074" y="2051912"/>
              <a:ext cx="12105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2000" b="1" kern="0" dirty="0" smtClean="0">
                  <a:solidFill>
                    <a:schemeClr val="bg1"/>
                  </a:solidFill>
                  <a:latin typeface="微软雅黑" pitchFamily="34" charset="-122"/>
                  <a:ea typeface="微软雅黑" pitchFamily="34" charset="-122"/>
                  <a:cs typeface="Arial Unicode MS" pitchFamily="34" charset="-122"/>
                </a:rPr>
                <a:t>人员调度</a:t>
              </a:r>
              <a:endParaRPr lang="zh-CN" altLang="en-US" sz="2000" b="1" kern="0" dirty="0">
                <a:solidFill>
                  <a:schemeClr val="bg1"/>
                </a:solidFill>
                <a:latin typeface="微软雅黑" pitchFamily="34" charset="-122"/>
                <a:ea typeface="微软雅黑" pitchFamily="34" charset="-122"/>
                <a:cs typeface="Arial Unicode MS" pitchFamily="34" charset="-122"/>
              </a:endParaRPr>
            </a:p>
          </p:txBody>
        </p:sp>
      </p:grpSp>
      <p:grpSp>
        <p:nvGrpSpPr>
          <p:cNvPr id="20" name="组合 19"/>
          <p:cNvGrpSpPr/>
          <p:nvPr/>
        </p:nvGrpSpPr>
        <p:grpSpPr>
          <a:xfrm>
            <a:off x="5543018" y="1740198"/>
            <a:ext cx="1012825" cy="1357676"/>
            <a:chOff x="5073645" y="1252853"/>
            <a:chExt cx="1012825" cy="1357676"/>
          </a:xfrm>
        </p:grpSpPr>
        <p:sp>
          <p:nvSpPr>
            <p:cNvPr id="21"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B6302E"/>
            </a:solidFill>
            <a:ln>
              <a:solidFill>
                <a:schemeClr val="bg1">
                  <a:lumMod val="95000"/>
                </a:schemeClr>
              </a:solidFill>
            </a:ln>
          </p:spPr>
          <p:txBody>
            <a:bodyPr wrap="none" anchor="ctr"/>
            <a:lstStyle/>
            <a:p>
              <a:pPr fontAlgn="base">
                <a:spcBef>
                  <a:spcPct val="0"/>
                </a:spcBef>
                <a:spcAft>
                  <a:spcPct val="0"/>
                </a:spcAft>
              </a:pPr>
              <a:endParaRPr lang="zh-CN" altLang="en-US" kern="0">
                <a:solidFill>
                  <a:srgbClr val="000000"/>
                </a:solidFill>
                <a:latin typeface="Arial" pitchFamily="34" charset="0"/>
                <a:ea typeface="华文细黑" pitchFamily="2" charset="-122"/>
              </a:endParaRPr>
            </a:p>
          </p:txBody>
        </p:sp>
        <p:sp>
          <p:nvSpPr>
            <p:cNvPr id="22"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endParaRPr>
            </a:p>
          </p:txBody>
        </p:sp>
        <p:sp>
          <p:nvSpPr>
            <p:cNvPr id="23" name="矩形​​ 18"/>
            <p:cNvSpPr>
              <a:spLocks noChangeArrowheads="1"/>
            </p:cNvSpPr>
            <p:nvPr/>
          </p:nvSpPr>
          <p:spPr bwMode="auto">
            <a:xfrm>
              <a:off x="5076567" y="1551680"/>
              <a:ext cx="10054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1600" b="1" kern="0" dirty="0" smtClean="0">
                  <a:solidFill>
                    <a:schemeClr val="bg1"/>
                  </a:solidFill>
                  <a:latin typeface="微软雅黑" pitchFamily="34" charset="-122"/>
                  <a:ea typeface="微软雅黑" pitchFamily="34" charset="-122"/>
                  <a:cs typeface="Arial Unicode MS" pitchFamily="34" charset="-122"/>
                </a:rPr>
                <a:t>培训先行</a:t>
              </a:r>
              <a:endParaRPr lang="zh-CN" altLang="en-US" sz="1600" b="1" kern="0" dirty="0">
                <a:solidFill>
                  <a:schemeClr val="bg1"/>
                </a:solidFill>
                <a:latin typeface="微软雅黑" pitchFamily="34" charset="-122"/>
                <a:ea typeface="微软雅黑" pitchFamily="34" charset="-122"/>
                <a:cs typeface="Arial Unicode MS" pitchFamily="34" charset="-122"/>
              </a:endParaRPr>
            </a:p>
          </p:txBody>
        </p:sp>
      </p:grpSp>
      <p:sp>
        <p:nvSpPr>
          <p:cNvPr id="24" name="TextBox 25"/>
          <p:cNvSpPr txBox="1"/>
          <p:nvPr/>
        </p:nvSpPr>
        <p:spPr>
          <a:xfrm>
            <a:off x="7134233" y="2808938"/>
            <a:ext cx="1966913" cy="523875"/>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p:txBody>
      </p:sp>
      <p:grpSp>
        <p:nvGrpSpPr>
          <p:cNvPr id="25" name="组合 24"/>
          <p:cNvGrpSpPr/>
          <p:nvPr/>
        </p:nvGrpSpPr>
        <p:grpSpPr>
          <a:xfrm>
            <a:off x="7193750" y="1495638"/>
            <a:ext cx="902811" cy="1132395"/>
            <a:chOff x="5038058" y="1252853"/>
            <a:chExt cx="1082418" cy="1357676"/>
          </a:xfrm>
        </p:grpSpPr>
        <p:sp>
          <p:nvSpPr>
            <p:cNvPr id="26"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chemeClr val="tx1">
                <a:lumMod val="75000"/>
                <a:lumOff val="25000"/>
              </a:schemeClr>
            </a:solidFill>
            <a:ln>
              <a:noFill/>
            </a:ln>
          </p:spPr>
          <p:txBody>
            <a:bodyPr wrap="none" anchor="ctr"/>
            <a:lstStyle/>
            <a:p>
              <a:pPr fontAlgn="base">
                <a:spcBef>
                  <a:spcPct val="0"/>
                </a:spcBef>
                <a:spcAft>
                  <a:spcPct val="0"/>
                </a:spcAft>
              </a:pPr>
              <a:endParaRPr lang="zh-CN" altLang="en-US" kern="0">
                <a:solidFill>
                  <a:srgbClr val="000000"/>
                </a:solidFill>
                <a:latin typeface="Arial" pitchFamily="34" charset="0"/>
                <a:ea typeface="华文细黑" pitchFamily="2" charset="-122"/>
              </a:endParaRPr>
            </a:p>
          </p:txBody>
        </p:sp>
        <p:sp>
          <p:nvSpPr>
            <p:cNvPr id="27"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endParaRPr>
            </a:p>
          </p:txBody>
        </p:sp>
        <p:sp>
          <p:nvSpPr>
            <p:cNvPr id="28" name="矩形​​ 18"/>
            <p:cNvSpPr>
              <a:spLocks noChangeArrowheads="1"/>
            </p:cNvSpPr>
            <p:nvPr/>
          </p:nvSpPr>
          <p:spPr bwMode="auto">
            <a:xfrm>
              <a:off x="5038058" y="1598494"/>
              <a:ext cx="1082418" cy="369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1400" b="1" kern="0" dirty="0" smtClean="0">
                  <a:solidFill>
                    <a:schemeClr val="bg1"/>
                  </a:solidFill>
                  <a:latin typeface="微软雅黑" pitchFamily="34" charset="-122"/>
                  <a:ea typeface="微软雅黑" pitchFamily="34" charset="-122"/>
                  <a:cs typeface="Arial Unicode MS" pitchFamily="34" charset="-122"/>
                </a:rPr>
                <a:t>分解计划</a:t>
              </a:r>
              <a:endParaRPr lang="zh-CN" altLang="en-US" sz="1400" b="1" kern="0" dirty="0">
                <a:solidFill>
                  <a:schemeClr val="bg1"/>
                </a:solidFill>
                <a:latin typeface="微软雅黑" pitchFamily="34" charset="-122"/>
                <a:ea typeface="微软雅黑" pitchFamily="34" charset="-122"/>
                <a:cs typeface="Arial Unicode MS" pitchFamily="34" charset="-122"/>
              </a:endParaRPr>
            </a:p>
          </p:txBody>
        </p:sp>
      </p:grpSp>
      <p:sp>
        <p:nvSpPr>
          <p:cNvPr id="29" name="TextBox 25"/>
          <p:cNvSpPr txBox="1"/>
          <p:nvPr/>
        </p:nvSpPr>
        <p:spPr>
          <a:xfrm>
            <a:off x="8657242" y="2362486"/>
            <a:ext cx="1966913" cy="523875"/>
          </a:xfrm>
          <a:prstGeom prst="rect">
            <a:avLst/>
          </a:prstGeom>
          <a:noFill/>
        </p:spPr>
        <p:txBody>
          <a:bodyPr wrap="none">
            <a:spAutoFit/>
          </a:bodyPr>
          <a:lstStyle/>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a:p>
            <a:pPr marL="342900" indent="-342900" fontAlgn="base">
              <a:spcBef>
                <a:spcPct val="0"/>
              </a:spcBef>
              <a:spcAft>
                <a:spcPct val="0"/>
              </a:spcAft>
              <a:buFont typeface="Arial" pitchFamily="34" charset="0"/>
              <a:buChar char="•"/>
              <a:defRPr/>
            </a:pPr>
            <a:r>
              <a:rPr lang="zh-CN" altLang="en-US" sz="1400" dirty="0">
                <a:solidFill>
                  <a:schemeClr val="tx1">
                    <a:lumMod val="75000"/>
                    <a:lumOff val="25000"/>
                  </a:schemeClr>
                </a:solidFill>
                <a:latin typeface="微软雅黑" pitchFamily="34" charset="-122"/>
                <a:ea typeface="微软雅黑" pitchFamily="34" charset="-122"/>
              </a:rPr>
              <a:t>点击此处输入文字</a:t>
            </a:r>
            <a:endParaRPr lang="en-US" altLang="zh-CN" sz="1400" dirty="0">
              <a:solidFill>
                <a:schemeClr val="tx1">
                  <a:lumMod val="75000"/>
                  <a:lumOff val="25000"/>
                </a:schemeClr>
              </a:solidFill>
              <a:latin typeface="微软雅黑" pitchFamily="34" charset="-122"/>
              <a:ea typeface="微软雅黑" pitchFamily="34" charset="-122"/>
            </a:endParaRPr>
          </a:p>
        </p:txBody>
      </p:sp>
      <p:grpSp>
        <p:nvGrpSpPr>
          <p:cNvPr id="30" name="组合 29"/>
          <p:cNvGrpSpPr/>
          <p:nvPr/>
        </p:nvGrpSpPr>
        <p:grpSpPr>
          <a:xfrm>
            <a:off x="8688847" y="1261872"/>
            <a:ext cx="800219" cy="919709"/>
            <a:chOff x="4988627" y="1252853"/>
            <a:chExt cx="1181285" cy="1357676"/>
          </a:xfrm>
        </p:grpSpPr>
        <p:sp>
          <p:nvSpPr>
            <p:cNvPr id="31" name="椭圆​​ 2"/>
            <p:cNvSpPr/>
            <p:nvPr/>
          </p:nvSpPr>
          <p:spPr>
            <a:xfrm>
              <a:off x="5073645" y="1252853"/>
              <a:ext cx="1012825" cy="1274762"/>
            </a:xfrm>
            <a:custGeom>
              <a:avLst/>
              <a:gdLst/>
              <a:ahLst/>
              <a:cxnLst/>
              <a:rect l="l" t="t" r="r" b="b"/>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solidFill>
              <a:srgbClr val="B6302E"/>
            </a:solidFill>
            <a:ln>
              <a:solidFill>
                <a:schemeClr val="bg1">
                  <a:lumMod val="95000"/>
                </a:schemeClr>
              </a:solidFill>
            </a:ln>
          </p:spPr>
          <p:txBody>
            <a:bodyPr wrap="none" anchor="ctr"/>
            <a:lstStyle/>
            <a:p>
              <a:pPr fontAlgn="base">
                <a:spcBef>
                  <a:spcPct val="0"/>
                </a:spcBef>
                <a:spcAft>
                  <a:spcPct val="0"/>
                </a:spcAft>
              </a:pPr>
              <a:endParaRPr lang="zh-CN" altLang="en-US" kern="0">
                <a:solidFill>
                  <a:srgbClr val="000000"/>
                </a:solidFill>
                <a:latin typeface="Arial" pitchFamily="34" charset="0"/>
                <a:ea typeface="华文细黑" pitchFamily="2" charset="-122"/>
              </a:endParaRPr>
            </a:p>
          </p:txBody>
        </p:sp>
        <p:sp>
          <p:nvSpPr>
            <p:cNvPr id="32" name="椭圆​​ 10"/>
            <p:cNvSpPr/>
            <p:nvPr/>
          </p:nvSpPr>
          <p:spPr>
            <a:xfrm>
              <a:off x="5217790" y="2515685"/>
              <a:ext cx="720000" cy="94844"/>
            </a:xfrm>
            <a:prstGeom prst="ellipse">
              <a:avLst/>
            </a:prstGeom>
            <a:gradFill flip="none" rotWithShape="1">
              <a:gsLst>
                <a:gs pos="80000">
                  <a:sysClr val="window" lastClr="FFFFFF">
                    <a:alpha val="0"/>
                  </a:sysClr>
                </a:gs>
                <a:gs pos="0">
                  <a:srgbClr val="FFFFFF">
                    <a:lumMod val="50000"/>
                  </a:srgbClr>
                </a:gs>
              </a:gsLst>
              <a:path path="circl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endParaRPr>
            </a:p>
          </p:txBody>
        </p:sp>
        <p:sp>
          <p:nvSpPr>
            <p:cNvPr id="33" name="矩形​​ 18"/>
            <p:cNvSpPr>
              <a:spLocks noChangeArrowheads="1"/>
            </p:cNvSpPr>
            <p:nvPr/>
          </p:nvSpPr>
          <p:spPr bwMode="auto">
            <a:xfrm>
              <a:off x="4988627" y="1598494"/>
              <a:ext cx="1181285" cy="408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ase">
                <a:spcBef>
                  <a:spcPct val="0"/>
                </a:spcBef>
                <a:spcAft>
                  <a:spcPct val="0"/>
                </a:spcAft>
              </a:pPr>
              <a:r>
                <a:rPr lang="zh-CN" altLang="en-US" sz="1200" b="1" kern="0" dirty="0" smtClean="0">
                  <a:solidFill>
                    <a:schemeClr val="bg1"/>
                  </a:solidFill>
                  <a:latin typeface="微软雅黑" pitchFamily="34" charset="-122"/>
                  <a:ea typeface="微软雅黑" pitchFamily="34" charset="-122"/>
                  <a:cs typeface="Arial Unicode MS" pitchFamily="34" charset="-122"/>
                </a:rPr>
                <a:t>督导措施</a:t>
              </a:r>
              <a:endParaRPr lang="zh-CN" altLang="en-US" sz="1200" b="1" kern="0" dirty="0">
                <a:solidFill>
                  <a:schemeClr val="bg1"/>
                </a:solidFill>
                <a:latin typeface="微软雅黑" pitchFamily="34" charset="-122"/>
                <a:ea typeface="微软雅黑" pitchFamily="34" charset="-122"/>
                <a:cs typeface="Arial Unicode MS" pitchFamily="34" charset="-122"/>
              </a:endParaRPr>
            </a:p>
          </p:txBody>
        </p:sp>
      </p:grpSp>
    </p:spTree>
    <p:extLst>
      <p:ext uri="{BB962C8B-B14F-4D97-AF65-F5344CB8AC3E}">
        <p14:creationId xmlns:p14="http://schemas.microsoft.com/office/powerpoint/2010/main" xmlns="" val="3552171173"/>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65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362">
                                          <p:stCondLst>
                                            <p:cond delay="0"/>
                                          </p:stCondLst>
                                        </p:cTn>
                                        <p:tgtEl>
                                          <p:spTgt spid="12"/>
                                        </p:tgtEl>
                                      </p:cBhvr>
                                    </p:animEffect>
                                    <p:anim calcmode="lin" valueType="num">
                                      <p:cBhvr>
                                        <p:cTn id="23"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6" dur="207" tmFilter="0, 0; 0.125,0.2665; 0.25,0.4; 0.375,0.465; 0.5,0.5;  0.625,0.535; 0.75,0.6; 0.875,0.7335; 1,1">
                                          <p:stCondLst>
                                            <p:cond delay="828"/>
                                          </p:stCondLst>
                                        </p:cTn>
                                        <p:tgtEl>
                                          <p:spTgt spid="12"/>
                                        </p:tgtEl>
                                        <p:attrNameLst>
                                          <p:attrName>ppt_y</p:attrName>
                                        </p:attrNameLst>
                                      </p:cBhvr>
                                      <p:tavLst>
                                        <p:tav tm="0" fmla="#ppt_y-sin(pi*$)/27">
                                          <p:val>
                                            <p:fltVal val="0"/>
                                          </p:val>
                                        </p:tav>
                                        <p:tav tm="100000">
                                          <p:val>
                                            <p:fltVal val="1"/>
                                          </p:val>
                                        </p:tav>
                                      </p:tavLst>
                                    </p:anim>
                                    <p:anim calcmode="lin" valueType="num">
                                      <p:cBhvr>
                                        <p:cTn id="27"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8" dur="16">
                                          <p:stCondLst>
                                            <p:cond delay="406"/>
                                          </p:stCondLst>
                                        </p:cTn>
                                        <p:tgtEl>
                                          <p:spTgt spid="12"/>
                                        </p:tgtEl>
                                      </p:cBhvr>
                                      <p:to x="100000" y="60000"/>
                                    </p:animScale>
                                    <p:animScale>
                                      <p:cBhvr>
                                        <p:cTn id="29" dur="104" decel="50000">
                                          <p:stCondLst>
                                            <p:cond delay="423"/>
                                          </p:stCondLst>
                                        </p:cTn>
                                        <p:tgtEl>
                                          <p:spTgt spid="12"/>
                                        </p:tgtEl>
                                      </p:cBhvr>
                                      <p:to x="100000" y="100000"/>
                                    </p:animScale>
                                    <p:animScale>
                                      <p:cBhvr>
                                        <p:cTn id="30" dur="16">
                                          <p:stCondLst>
                                            <p:cond delay="820"/>
                                          </p:stCondLst>
                                        </p:cTn>
                                        <p:tgtEl>
                                          <p:spTgt spid="12"/>
                                        </p:tgtEl>
                                      </p:cBhvr>
                                      <p:to x="100000" y="80000"/>
                                    </p:animScale>
                                    <p:animScale>
                                      <p:cBhvr>
                                        <p:cTn id="31" dur="104" decel="50000">
                                          <p:stCondLst>
                                            <p:cond delay="836"/>
                                          </p:stCondLst>
                                        </p:cTn>
                                        <p:tgtEl>
                                          <p:spTgt spid="12"/>
                                        </p:tgtEl>
                                      </p:cBhvr>
                                      <p:to x="100000" y="100000"/>
                                    </p:animScale>
                                    <p:animScale>
                                      <p:cBhvr>
                                        <p:cTn id="32" dur="16">
                                          <p:stCondLst>
                                            <p:cond delay="1026"/>
                                          </p:stCondLst>
                                        </p:cTn>
                                        <p:tgtEl>
                                          <p:spTgt spid="12"/>
                                        </p:tgtEl>
                                      </p:cBhvr>
                                      <p:to x="100000" y="90000"/>
                                    </p:animScale>
                                    <p:animScale>
                                      <p:cBhvr>
                                        <p:cTn id="33" dur="104" decel="50000">
                                          <p:stCondLst>
                                            <p:cond delay="1042"/>
                                          </p:stCondLst>
                                        </p:cTn>
                                        <p:tgtEl>
                                          <p:spTgt spid="12"/>
                                        </p:tgtEl>
                                      </p:cBhvr>
                                      <p:to x="100000" y="100000"/>
                                    </p:animScale>
                                    <p:animScale>
                                      <p:cBhvr>
                                        <p:cTn id="34" dur="16">
                                          <p:stCondLst>
                                            <p:cond delay="1130"/>
                                          </p:stCondLst>
                                        </p:cTn>
                                        <p:tgtEl>
                                          <p:spTgt spid="12"/>
                                        </p:tgtEl>
                                      </p:cBhvr>
                                      <p:to x="100000" y="95000"/>
                                    </p:animScale>
                                    <p:animScale>
                                      <p:cBhvr>
                                        <p:cTn id="35" dur="104" decel="50000">
                                          <p:stCondLst>
                                            <p:cond delay="1146"/>
                                          </p:stCondLst>
                                        </p:cTn>
                                        <p:tgtEl>
                                          <p:spTgt spid="12"/>
                                        </p:tgtEl>
                                      </p:cBhvr>
                                      <p:to x="100000" y="100000"/>
                                    </p:animScale>
                                  </p:childTnLst>
                                </p:cTn>
                              </p:par>
                              <p:par>
                                <p:cTn id="36" presetID="26" presetClass="entr" presetSubtype="0" fill="hold" nodeType="withEffect">
                                  <p:stCondLst>
                                    <p:cond delay="25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362">
                                          <p:stCondLst>
                                            <p:cond delay="0"/>
                                          </p:stCondLst>
                                        </p:cTn>
                                        <p:tgtEl>
                                          <p:spTgt spid="16"/>
                                        </p:tgtEl>
                                      </p:cBhvr>
                                    </p:animEffect>
                                    <p:anim calcmode="lin" valueType="num">
                                      <p:cBhvr>
                                        <p:cTn id="39" dur="113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0" dur="415"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1" dur="415" tmFilter="0, 0; 0.125,0.2665; 0.25,0.4; 0.375,0.465; 0.5,0.5;  0.625,0.535; 0.75,0.6; 0.875,0.7335; 1,1">
                                          <p:stCondLst>
                                            <p:cond delay="415"/>
                                          </p:stCondLst>
                                        </p:cTn>
                                        <p:tgtEl>
                                          <p:spTgt spid="16"/>
                                        </p:tgtEl>
                                        <p:attrNameLst>
                                          <p:attrName>ppt_y</p:attrName>
                                        </p:attrNameLst>
                                      </p:cBhvr>
                                      <p:tavLst>
                                        <p:tav tm="0" fmla="#ppt_y-sin(pi*$)/9">
                                          <p:val>
                                            <p:fltVal val="0"/>
                                          </p:val>
                                        </p:tav>
                                        <p:tav tm="100000">
                                          <p:val>
                                            <p:fltVal val="1"/>
                                          </p:val>
                                        </p:tav>
                                      </p:tavLst>
                                    </p:anim>
                                    <p:anim calcmode="lin" valueType="num">
                                      <p:cBhvr>
                                        <p:cTn id="42" dur="207" tmFilter="0, 0; 0.125,0.2665; 0.25,0.4; 0.375,0.465; 0.5,0.5;  0.625,0.535; 0.75,0.6; 0.875,0.7335; 1,1">
                                          <p:stCondLst>
                                            <p:cond delay="828"/>
                                          </p:stCondLst>
                                        </p:cTn>
                                        <p:tgtEl>
                                          <p:spTgt spid="16"/>
                                        </p:tgtEl>
                                        <p:attrNameLst>
                                          <p:attrName>ppt_y</p:attrName>
                                        </p:attrNameLst>
                                      </p:cBhvr>
                                      <p:tavLst>
                                        <p:tav tm="0" fmla="#ppt_y-sin(pi*$)/27">
                                          <p:val>
                                            <p:fltVal val="0"/>
                                          </p:val>
                                        </p:tav>
                                        <p:tav tm="100000">
                                          <p:val>
                                            <p:fltVal val="1"/>
                                          </p:val>
                                        </p:tav>
                                      </p:tavLst>
                                    </p:anim>
                                    <p:anim calcmode="lin" valueType="num">
                                      <p:cBhvr>
                                        <p:cTn id="43" dur="103" tmFilter="0, 0; 0.125,0.2665; 0.25,0.4; 0.375,0.465; 0.5,0.5;  0.625,0.535; 0.75,0.6; 0.875,0.7335; 1,1">
                                          <p:stCondLst>
                                            <p:cond delay="1035"/>
                                          </p:stCondLst>
                                        </p:cTn>
                                        <p:tgtEl>
                                          <p:spTgt spid="16"/>
                                        </p:tgtEl>
                                        <p:attrNameLst>
                                          <p:attrName>ppt_y</p:attrName>
                                        </p:attrNameLst>
                                      </p:cBhvr>
                                      <p:tavLst>
                                        <p:tav tm="0" fmla="#ppt_y-sin(pi*$)/81">
                                          <p:val>
                                            <p:fltVal val="0"/>
                                          </p:val>
                                        </p:tav>
                                        <p:tav tm="100000">
                                          <p:val>
                                            <p:fltVal val="1"/>
                                          </p:val>
                                        </p:tav>
                                      </p:tavLst>
                                    </p:anim>
                                    <p:animScale>
                                      <p:cBhvr>
                                        <p:cTn id="44" dur="16">
                                          <p:stCondLst>
                                            <p:cond delay="406"/>
                                          </p:stCondLst>
                                        </p:cTn>
                                        <p:tgtEl>
                                          <p:spTgt spid="16"/>
                                        </p:tgtEl>
                                      </p:cBhvr>
                                      <p:to x="100000" y="60000"/>
                                    </p:animScale>
                                    <p:animScale>
                                      <p:cBhvr>
                                        <p:cTn id="45" dur="104" decel="50000">
                                          <p:stCondLst>
                                            <p:cond delay="423"/>
                                          </p:stCondLst>
                                        </p:cTn>
                                        <p:tgtEl>
                                          <p:spTgt spid="16"/>
                                        </p:tgtEl>
                                      </p:cBhvr>
                                      <p:to x="100000" y="100000"/>
                                    </p:animScale>
                                    <p:animScale>
                                      <p:cBhvr>
                                        <p:cTn id="46" dur="16">
                                          <p:stCondLst>
                                            <p:cond delay="820"/>
                                          </p:stCondLst>
                                        </p:cTn>
                                        <p:tgtEl>
                                          <p:spTgt spid="16"/>
                                        </p:tgtEl>
                                      </p:cBhvr>
                                      <p:to x="100000" y="80000"/>
                                    </p:animScale>
                                    <p:animScale>
                                      <p:cBhvr>
                                        <p:cTn id="47" dur="104" decel="50000">
                                          <p:stCondLst>
                                            <p:cond delay="836"/>
                                          </p:stCondLst>
                                        </p:cTn>
                                        <p:tgtEl>
                                          <p:spTgt spid="16"/>
                                        </p:tgtEl>
                                      </p:cBhvr>
                                      <p:to x="100000" y="100000"/>
                                    </p:animScale>
                                    <p:animScale>
                                      <p:cBhvr>
                                        <p:cTn id="48" dur="16">
                                          <p:stCondLst>
                                            <p:cond delay="1026"/>
                                          </p:stCondLst>
                                        </p:cTn>
                                        <p:tgtEl>
                                          <p:spTgt spid="16"/>
                                        </p:tgtEl>
                                      </p:cBhvr>
                                      <p:to x="100000" y="90000"/>
                                    </p:animScale>
                                    <p:animScale>
                                      <p:cBhvr>
                                        <p:cTn id="49" dur="104" decel="50000">
                                          <p:stCondLst>
                                            <p:cond delay="1042"/>
                                          </p:stCondLst>
                                        </p:cTn>
                                        <p:tgtEl>
                                          <p:spTgt spid="16"/>
                                        </p:tgtEl>
                                      </p:cBhvr>
                                      <p:to x="100000" y="100000"/>
                                    </p:animScale>
                                    <p:animScale>
                                      <p:cBhvr>
                                        <p:cTn id="50" dur="16">
                                          <p:stCondLst>
                                            <p:cond delay="1130"/>
                                          </p:stCondLst>
                                        </p:cTn>
                                        <p:tgtEl>
                                          <p:spTgt spid="16"/>
                                        </p:tgtEl>
                                      </p:cBhvr>
                                      <p:to x="100000" y="95000"/>
                                    </p:animScale>
                                    <p:animScale>
                                      <p:cBhvr>
                                        <p:cTn id="51" dur="104" decel="50000">
                                          <p:stCondLst>
                                            <p:cond delay="1146"/>
                                          </p:stCondLst>
                                        </p:cTn>
                                        <p:tgtEl>
                                          <p:spTgt spid="16"/>
                                        </p:tgtEl>
                                      </p:cBhvr>
                                      <p:to x="100000" y="100000"/>
                                    </p:animScale>
                                  </p:childTnLst>
                                </p:cTn>
                              </p:par>
                              <p:par>
                                <p:cTn id="52" presetID="26" presetClass="entr" presetSubtype="0" fill="hold" nodeType="withEffect">
                                  <p:stCondLst>
                                    <p:cond delay="50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362">
                                          <p:stCondLst>
                                            <p:cond delay="0"/>
                                          </p:stCondLst>
                                        </p:cTn>
                                        <p:tgtEl>
                                          <p:spTgt spid="20"/>
                                        </p:tgtEl>
                                      </p:cBhvr>
                                    </p:animEffect>
                                    <p:anim calcmode="lin" valueType="num">
                                      <p:cBhvr>
                                        <p:cTn id="55" dur="1139"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415"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415" tmFilter="0, 0; 0.125,0.2665; 0.25,0.4; 0.375,0.465; 0.5,0.5;  0.625,0.535; 0.75,0.6; 0.875,0.7335; 1,1">
                                          <p:stCondLst>
                                            <p:cond delay="415"/>
                                          </p:stCondLst>
                                        </p:cTn>
                                        <p:tgtEl>
                                          <p:spTgt spid="20"/>
                                        </p:tgtEl>
                                        <p:attrNameLst>
                                          <p:attrName>ppt_y</p:attrName>
                                        </p:attrNameLst>
                                      </p:cBhvr>
                                      <p:tavLst>
                                        <p:tav tm="0" fmla="#ppt_y-sin(pi*$)/9">
                                          <p:val>
                                            <p:fltVal val="0"/>
                                          </p:val>
                                        </p:tav>
                                        <p:tav tm="100000">
                                          <p:val>
                                            <p:fltVal val="1"/>
                                          </p:val>
                                        </p:tav>
                                      </p:tavLst>
                                    </p:anim>
                                    <p:anim calcmode="lin" valueType="num">
                                      <p:cBhvr>
                                        <p:cTn id="58" dur="207" tmFilter="0, 0; 0.125,0.2665; 0.25,0.4; 0.375,0.465; 0.5,0.5;  0.625,0.535; 0.75,0.6; 0.875,0.7335; 1,1">
                                          <p:stCondLst>
                                            <p:cond delay="828"/>
                                          </p:stCondLst>
                                        </p:cTn>
                                        <p:tgtEl>
                                          <p:spTgt spid="20"/>
                                        </p:tgtEl>
                                        <p:attrNameLst>
                                          <p:attrName>ppt_y</p:attrName>
                                        </p:attrNameLst>
                                      </p:cBhvr>
                                      <p:tavLst>
                                        <p:tav tm="0" fmla="#ppt_y-sin(pi*$)/27">
                                          <p:val>
                                            <p:fltVal val="0"/>
                                          </p:val>
                                        </p:tav>
                                        <p:tav tm="100000">
                                          <p:val>
                                            <p:fltVal val="1"/>
                                          </p:val>
                                        </p:tav>
                                      </p:tavLst>
                                    </p:anim>
                                    <p:anim calcmode="lin" valueType="num">
                                      <p:cBhvr>
                                        <p:cTn id="59" dur="103" tmFilter="0, 0; 0.125,0.2665; 0.25,0.4; 0.375,0.465; 0.5,0.5;  0.625,0.535; 0.75,0.6; 0.875,0.7335; 1,1">
                                          <p:stCondLst>
                                            <p:cond delay="1035"/>
                                          </p:stCondLst>
                                        </p:cTn>
                                        <p:tgtEl>
                                          <p:spTgt spid="20"/>
                                        </p:tgtEl>
                                        <p:attrNameLst>
                                          <p:attrName>ppt_y</p:attrName>
                                        </p:attrNameLst>
                                      </p:cBhvr>
                                      <p:tavLst>
                                        <p:tav tm="0" fmla="#ppt_y-sin(pi*$)/81">
                                          <p:val>
                                            <p:fltVal val="0"/>
                                          </p:val>
                                        </p:tav>
                                        <p:tav tm="100000">
                                          <p:val>
                                            <p:fltVal val="1"/>
                                          </p:val>
                                        </p:tav>
                                      </p:tavLst>
                                    </p:anim>
                                    <p:animScale>
                                      <p:cBhvr>
                                        <p:cTn id="60" dur="16">
                                          <p:stCondLst>
                                            <p:cond delay="406"/>
                                          </p:stCondLst>
                                        </p:cTn>
                                        <p:tgtEl>
                                          <p:spTgt spid="20"/>
                                        </p:tgtEl>
                                      </p:cBhvr>
                                      <p:to x="100000" y="60000"/>
                                    </p:animScale>
                                    <p:animScale>
                                      <p:cBhvr>
                                        <p:cTn id="61" dur="104" decel="50000">
                                          <p:stCondLst>
                                            <p:cond delay="423"/>
                                          </p:stCondLst>
                                        </p:cTn>
                                        <p:tgtEl>
                                          <p:spTgt spid="20"/>
                                        </p:tgtEl>
                                      </p:cBhvr>
                                      <p:to x="100000" y="100000"/>
                                    </p:animScale>
                                    <p:animScale>
                                      <p:cBhvr>
                                        <p:cTn id="62" dur="16">
                                          <p:stCondLst>
                                            <p:cond delay="820"/>
                                          </p:stCondLst>
                                        </p:cTn>
                                        <p:tgtEl>
                                          <p:spTgt spid="20"/>
                                        </p:tgtEl>
                                      </p:cBhvr>
                                      <p:to x="100000" y="80000"/>
                                    </p:animScale>
                                    <p:animScale>
                                      <p:cBhvr>
                                        <p:cTn id="63" dur="104" decel="50000">
                                          <p:stCondLst>
                                            <p:cond delay="836"/>
                                          </p:stCondLst>
                                        </p:cTn>
                                        <p:tgtEl>
                                          <p:spTgt spid="20"/>
                                        </p:tgtEl>
                                      </p:cBhvr>
                                      <p:to x="100000" y="100000"/>
                                    </p:animScale>
                                    <p:animScale>
                                      <p:cBhvr>
                                        <p:cTn id="64" dur="16">
                                          <p:stCondLst>
                                            <p:cond delay="1026"/>
                                          </p:stCondLst>
                                        </p:cTn>
                                        <p:tgtEl>
                                          <p:spTgt spid="20"/>
                                        </p:tgtEl>
                                      </p:cBhvr>
                                      <p:to x="100000" y="90000"/>
                                    </p:animScale>
                                    <p:animScale>
                                      <p:cBhvr>
                                        <p:cTn id="65" dur="104" decel="50000">
                                          <p:stCondLst>
                                            <p:cond delay="1042"/>
                                          </p:stCondLst>
                                        </p:cTn>
                                        <p:tgtEl>
                                          <p:spTgt spid="20"/>
                                        </p:tgtEl>
                                      </p:cBhvr>
                                      <p:to x="100000" y="100000"/>
                                    </p:animScale>
                                    <p:animScale>
                                      <p:cBhvr>
                                        <p:cTn id="66" dur="16">
                                          <p:stCondLst>
                                            <p:cond delay="1130"/>
                                          </p:stCondLst>
                                        </p:cTn>
                                        <p:tgtEl>
                                          <p:spTgt spid="20"/>
                                        </p:tgtEl>
                                      </p:cBhvr>
                                      <p:to x="100000" y="95000"/>
                                    </p:animScale>
                                    <p:animScale>
                                      <p:cBhvr>
                                        <p:cTn id="67" dur="104" decel="50000">
                                          <p:stCondLst>
                                            <p:cond delay="1146"/>
                                          </p:stCondLst>
                                        </p:cTn>
                                        <p:tgtEl>
                                          <p:spTgt spid="20"/>
                                        </p:tgtEl>
                                      </p:cBhvr>
                                      <p:to x="100000" y="100000"/>
                                    </p:animScale>
                                  </p:childTnLst>
                                </p:cTn>
                              </p:par>
                              <p:par>
                                <p:cTn id="68" presetID="26" presetClass="entr" presetSubtype="0" fill="hold" nodeType="withEffect">
                                  <p:stCondLst>
                                    <p:cond delay="95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376">
                                          <p:stCondLst>
                                            <p:cond delay="0"/>
                                          </p:stCondLst>
                                        </p:cTn>
                                        <p:tgtEl>
                                          <p:spTgt spid="25"/>
                                        </p:tgtEl>
                                      </p:cBhvr>
                                    </p:animEffect>
                                    <p:anim calcmode="lin" valueType="num">
                                      <p:cBhvr>
                                        <p:cTn id="71" dur="1185"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2" dur="432"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3" dur="432" tmFilter="0, 0; 0.125,0.2665; 0.25,0.4; 0.375,0.465; 0.5,0.5;  0.625,0.535; 0.75,0.6; 0.875,0.7335; 1,1">
                                          <p:stCondLst>
                                            <p:cond delay="432"/>
                                          </p:stCondLst>
                                        </p:cTn>
                                        <p:tgtEl>
                                          <p:spTgt spid="25"/>
                                        </p:tgtEl>
                                        <p:attrNameLst>
                                          <p:attrName>ppt_y</p:attrName>
                                        </p:attrNameLst>
                                      </p:cBhvr>
                                      <p:tavLst>
                                        <p:tav tm="0" fmla="#ppt_y-sin(pi*$)/9">
                                          <p:val>
                                            <p:fltVal val="0"/>
                                          </p:val>
                                        </p:tav>
                                        <p:tav tm="100000">
                                          <p:val>
                                            <p:fltVal val="1"/>
                                          </p:val>
                                        </p:tav>
                                      </p:tavLst>
                                    </p:anim>
                                    <p:anim calcmode="lin" valueType="num">
                                      <p:cBhvr>
                                        <p:cTn id="74" dur="215" tmFilter="0, 0; 0.125,0.2665; 0.25,0.4; 0.375,0.465; 0.5,0.5;  0.625,0.535; 0.75,0.6; 0.875,0.7335; 1,1">
                                          <p:stCondLst>
                                            <p:cond delay="861"/>
                                          </p:stCondLst>
                                        </p:cTn>
                                        <p:tgtEl>
                                          <p:spTgt spid="25"/>
                                        </p:tgtEl>
                                        <p:attrNameLst>
                                          <p:attrName>ppt_y</p:attrName>
                                        </p:attrNameLst>
                                      </p:cBhvr>
                                      <p:tavLst>
                                        <p:tav tm="0" fmla="#ppt_y-sin(pi*$)/27">
                                          <p:val>
                                            <p:fltVal val="0"/>
                                          </p:val>
                                        </p:tav>
                                        <p:tav tm="100000">
                                          <p:val>
                                            <p:fltVal val="1"/>
                                          </p:val>
                                        </p:tav>
                                      </p:tavLst>
                                    </p:anim>
                                    <p:anim calcmode="lin" valueType="num">
                                      <p:cBhvr>
                                        <p:cTn id="75" dur="107" tmFilter="0, 0; 0.125,0.2665; 0.25,0.4; 0.375,0.465; 0.5,0.5;  0.625,0.535; 0.75,0.6; 0.875,0.7335; 1,1">
                                          <p:stCondLst>
                                            <p:cond delay="1076"/>
                                          </p:stCondLst>
                                        </p:cTn>
                                        <p:tgtEl>
                                          <p:spTgt spid="25"/>
                                        </p:tgtEl>
                                        <p:attrNameLst>
                                          <p:attrName>ppt_y</p:attrName>
                                        </p:attrNameLst>
                                      </p:cBhvr>
                                      <p:tavLst>
                                        <p:tav tm="0" fmla="#ppt_y-sin(pi*$)/81">
                                          <p:val>
                                            <p:fltVal val="0"/>
                                          </p:val>
                                        </p:tav>
                                        <p:tav tm="100000">
                                          <p:val>
                                            <p:fltVal val="1"/>
                                          </p:val>
                                        </p:tav>
                                      </p:tavLst>
                                    </p:anim>
                                    <p:animScale>
                                      <p:cBhvr>
                                        <p:cTn id="76" dur="17">
                                          <p:stCondLst>
                                            <p:cond delay="422"/>
                                          </p:stCondLst>
                                        </p:cTn>
                                        <p:tgtEl>
                                          <p:spTgt spid="25"/>
                                        </p:tgtEl>
                                      </p:cBhvr>
                                      <p:to x="100000" y="60000"/>
                                    </p:animScale>
                                    <p:animScale>
                                      <p:cBhvr>
                                        <p:cTn id="77" dur="108" decel="50000">
                                          <p:stCondLst>
                                            <p:cond delay="440"/>
                                          </p:stCondLst>
                                        </p:cTn>
                                        <p:tgtEl>
                                          <p:spTgt spid="25"/>
                                        </p:tgtEl>
                                      </p:cBhvr>
                                      <p:to x="100000" y="100000"/>
                                    </p:animScale>
                                    <p:animScale>
                                      <p:cBhvr>
                                        <p:cTn id="78" dur="17">
                                          <p:stCondLst>
                                            <p:cond delay="853"/>
                                          </p:stCondLst>
                                        </p:cTn>
                                        <p:tgtEl>
                                          <p:spTgt spid="25"/>
                                        </p:tgtEl>
                                      </p:cBhvr>
                                      <p:to x="100000" y="80000"/>
                                    </p:animScale>
                                    <p:animScale>
                                      <p:cBhvr>
                                        <p:cTn id="79" dur="108" decel="50000">
                                          <p:stCondLst>
                                            <p:cond delay="869"/>
                                          </p:stCondLst>
                                        </p:cTn>
                                        <p:tgtEl>
                                          <p:spTgt spid="25"/>
                                        </p:tgtEl>
                                      </p:cBhvr>
                                      <p:to x="100000" y="100000"/>
                                    </p:animScale>
                                    <p:animScale>
                                      <p:cBhvr>
                                        <p:cTn id="80" dur="17">
                                          <p:stCondLst>
                                            <p:cond delay="1067"/>
                                          </p:stCondLst>
                                        </p:cTn>
                                        <p:tgtEl>
                                          <p:spTgt spid="25"/>
                                        </p:tgtEl>
                                      </p:cBhvr>
                                      <p:to x="100000" y="90000"/>
                                    </p:animScale>
                                    <p:animScale>
                                      <p:cBhvr>
                                        <p:cTn id="81" dur="108" decel="50000">
                                          <p:stCondLst>
                                            <p:cond delay="1084"/>
                                          </p:stCondLst>
                                        </p:cTn>
                                        <p:tgtEl>
                                          <p:spTgt spid="25"/>
                                        </p:tgtEl>
                                      </p:cBhvr>
                                      <p:to x="100000" y="100000"/>
                                    </p:animScale>
                                    <p:animScale>
                                      <p:cBhvr>
                                        <p:cTn id="82" dur="17">
                                          <p:stCondLst>
                                            <p:cond delay="1175"/>
                                          </p:stCondLst>
                                        </p:cTn>
                                        <p:tgtEl>
                                          <p:spTgt spid="25"/>
                                        </p:tgtEl>
                                      </p:cBhvr>
                                      <p:to x="100000" y="95000"/>
                                    </p:animScale>
                                    <p:animScale>
                                      <p:cBhvr>
                                        <p:cTn id="83" dur="108" decel="50000">
                                          <p:stCondLst>
                                            <p:cond delay="1192"/>
                                          </p:stCondLst>
                                        </p:cTn>
                                        <p:tgtEl>
                                          <p:spTgt spid="25"/>
                                        </p:tgtEl>
                                      </p:cBhvr>
                                      <p:to x="100000" y="100000"/>
                                    </p:animScale>
                                  </p:childTnLst>
                                </p:cTn>
                              </p:par>
                              <p:par>
                                <p:cTn id="84" presetID="26" presetClass="entr" presetSubtype="0" fill="hold" nodeType="withEffect">
                                  <p:stCondLst>
                                    <p:cond delay="950"/>
                                  </p:stCondLst>
                                  <p:childTnLst>
                                    <p:set>
                                      <p:cBhvr>
                                        <p:cTn id="85" dur="1" fill="hold">
                                          <p:stCondLst>
                                            <p:cond delay="0"/>
                                          </p:stCondLst>
                                        </p:cTn>
                                        <p:tgtEl>
                                          <p:spTgt spid="30"/>
                                        </p:tgtEl>
                                        <p:attrNameLst>
                                          <p:attrName>style.visibility</p:attrName>
                                        </p:attrNameLst>
                                      </p:cBhvr>
                                      <p:to>
                                        <p:strVal val="visible"/>
                                      </p:to>
                                    </p:set>
                                    <p:animEffect transition="in" filter="wipe(down)">
                                      <p:cBhvr>
                                        <p:cTn id="86" dur="376">
                                          <p:stCondLst>
                                            <p:cond delay="0"/>
                                          </p:stCondLst>
                                        </p:cTn>
                                        <p:tgtEl>
                                          <p:spTgt spid="30"/>
                                        </p:tgtEl>
                                      </p:cBhvr>
                                    </p:animEffect>
                                    <p:anim calcmode="lin" valueType="num">
                                      <p:cBhvr>
                                        <p:cTn id="87" dur="1185"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8" dur="4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9" dur="432" tmFilter="0, 0; 0.125,0.2665; 0.25,0.4; 0.375,0.465; 0.5,0.5;  0.625,0.535; 0.75,0.6; 0.875,0.7335; 1,1">
                                          <p:stCondLst>
                                            <p:cond delay="432"/>
                                          </p:stCondLst>
                                        </p:cTn>
                                        <p:tgtEl>
                                          <p:spTgt spid="30"/>
                                        </p:tgtEl>
                                        <p:attrNameLst>
                                          <p:attrName>ppt_y</p:attrName>
                                        </p:attrNameLst>
                                      </p:cBhvr>
                                      <p:tavLst>
                                        <p:tav tm="0" fmla="#ppt_y-sin(pi*$)/9">
                                          <p:val>
                                            <p:fltVal val="0"/>
                                          </p:val>
                                        </p:tav>
                                        <p:tav tm="100000">
                                          <p:val>
                                            <p:fltVal val="1"/>
                                          </p:val>
                                        </p:tav>
                                      </p:tavLst>
                                    </p:anim>
                                    <p:anim calcmode="lin" valueType="num">
                                      <p:cBhvr>
                                        <p:cTn id="90" dur="215" tmFilter="0, 0; 0.125,0.2665; 0.25,0.4; 0.375,0.465; 0.5,0.5;  0.625,0.535; 0.75,0.6; 0.875,0.7335; 1,1">
                                          <p:stCondLst>
                                            <p:cond delay="861"/>
                                          </p:stCondLst>
                                        </p:cTn>
                                        <p:tgtEl>
                                          <p:spTgt spid="30"/>
                                        </p:tgtEl>
                                        <p:attrNameLst>
                                          <p:attrName>ppt_y</p:attrName>
                                        </p:attrNameLst>
                                      </p:cBhvr>
                                      <p:tavLst>
                                        <p:tav tm="0" fmla="#ppt_y-sin(pi*$)/27">
                                          <p:val>
                                            <p:fltVal val="0"/>
                                          </p:val>
                                        </p:tav>
                                        <p:tav tm="100000">
                                          <p:val>
                                            <p:fltVal val="1"/>
                                          </p:val>
                                        </p:tav>
                                      </p:tavLst>
                                    </p:anim>
                                    <p:anim calcmode="lin" valueType="num">
                                      <p:cBhvr>
                                        <p:cTn id="91" dur="107" tmFilter="0, 0; 0.125,0.2665; 0.25,0.4; 0.375,0.465; 0.5,0.5;  0.625,0.535; 0.75,0.6; 0.875,0.7335; 1,1">
                                          <p:stCondLst>
                                            <p:cond delay="1076"/>
                                          </p:stCondLst>
                                        </p:cTn>
                                        <p:tgtEl>
                                          <p:spTgt spid="30"/>
                                        </p:tgtEl>
                                        <p:attrNameLst>
                                          <p:attrName>ppt_y</p:attrName>
                                        </p:attrNameLst>
                                      </p:cBhvr>
                                      <p:tavLst>
                                        <p:tav tm="0" fmla="#ppt_y-sin(pi*$)/81">
                                          <p:val>
                                            <p:fltVal val="0"/>
                                          </p:val>
                                        </p:tav>
                                        <p:tav tm="100000">
                                          <p:val>
                                            <p:fltVal val="1"/>
                                          </p:val>
                                        </p:tav>
                                      </p:tavLst>
                                    </p:anim>
                                    <p:animScale>
                                      <p:cBhvr>
                                        <p:cTn id="92" dur="17">
                                          <p:stCondLst>
                                            <p:cond delay="422"/>
                                          </p:stCondLst>
                                        </p:cTn>
                                        <p:tgtEl>
                                          <p:spTgt spid="30"/>
                                        </p:tgtEl>
                                      </p:cBhvr>
                                      <p:to x="100000" y="60000"/>
                                    </p:animScale>
                                    <p:animScale>
                                      <p:cBhvr>
                                        <p:cTn id="93" dur="108" decel="50000">
                                          <p:stCondLst>
                                            <p:cond delay="440"/>
                                          </p:stCondLst>
                                        </p:cTn>
                                        <p:tgtEl>
                                          <p:spTgt spid="30"/>
                                        </p:tgtEl>
                                      </p:cBhvr>
                                      <p:to x="100000" y="100000"/>
                                    </p:animScale>
                                    <p:animScale>
                                      <p:cBhvr>
                                        <p:cTn id="94" dur="17">
                                          <p:stCondLst>
                                            <p:cond delay="853"/>
                                          </p:stCondLst>
                                        </p:cTn>
                                        <p:tgtEl>
                                          <p:spTgt spid="30"/>
                                        </p:tgtEl>
                                      </p:cBhvr>
                                      <p:to x="100000" y="80000"/>
                                    </p:animScale>
                                    <p:animScale>
                                      <p:cBhvr>
                                        <p:cTn id="95" dur="108" decel="50000">
                                          <p:stCondLst>
                                            <p:cond delay="869"/>
                                          </p:stCondLst>
                                        </p:cTn>
                                        <p:tgtEl>
                                          <p:spTgt spid="30"/>
                                        </p:tgtEl>
                                      </p:cBhvr>
                                      <p:to x="100000" y="100000"/>
                                    </p:animScale>
                                    <p:animScale>
                                      <p:cBhvr>
                                        <p:cTn id="96" dur="17">
                                          <p:stCondLst>
                                            <p:cond delay="1067"/>
                                          </p:stCondLst>
                                        </p:cTn>
                                        <p:tgtEl>
                                          <p:spTgt spid="30"/>
                                        </p:tgtEl>
                                      </p:cBhvr>
                                      <p:to x="100000" y="90000"/>
                                    </p:animScale>
                                    <p:animScale>
                                      <p:cBhvr>
                                        <p:cTn id="97" dur="108" decel="50000">
                                          <p:stCondLst>
                                            <p:cond delay="1084"/>
                                          </p:stCondLst>
                                        </p:cTn>
                                        <p:tgtEl>
                                          <p:spTgt spid="30"/>
                                        </p:tgtEl>
                                      </p:cBhvr>
                                      <p:to x="100000" y="100000"/>
                                    </p:animScale>
                                    <p:animScale>
                                      <p:cBhvr>
                                        <p:cTn id="98" dur="17">
                                          <p:stCondLst>
                                            <p:cond delay="1175"/>
                                          </p:stCondLst>
                                        </p:cTn>
                                        <p:tgtEl>
                                          <p:spTgt spid="30"/>
                                        </p:tgtEl>
                                      </p:cBhvr>
                                      <p:to x="100000" y="95000"/>
                                    </p:animScale>
                                    <p:animScale>
                                      <p:cBhvr>
                                        <p:cTn id="99" dur="108" decel="50000">
                                          <p:stCondLst>
                                            <p:cond delay="1192"/>
                                          </p:stCondLst>
                                        </p:cTn>
                                        <p:tgtEl>
                                          <p:spTgt spid="30"/>
                                        </p:tgtEl>
                                      </p:cBhvr>
                                      <p:to x="100000" y="100000"/>
                                    </p:animScale>
                                  </p:childTnLst>
                                </p:cTn>
                              </p:par>
                            </p:childTnLst>
                          </p:cTn>
                        </p:par>
                        <p:par>
                          <p:cTn id="100" fill="hold">
                            <p:stCondLst>
                              <p:cond delay="3900"/>
                            </p:stCondLst>
                            <p:childTnLst>
                              <p:par>
                                <p:cTn id="101" presetID="22" presetClass="entr" presetSubtype="2"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right)">
                                      <p:cBhvr>
                                        <p:cTn id="103" dur="250"/>
                                        <p:tgtEl>
                                          <p:spTgt spid="24"/>
                                        </p:tgtEl>
                                      </p:cBhvr>
                                    </p:animEffect>
                                  </p:childTnLst>
                                </p:cTn>
                              </p:par>
                            </p:childTnLst>
                          </p:cTn>
                        </p:par>
                        <p:par>
                          <p:cTn id="104" fill="hold">
                            <p:stCondLst>
                              <p:cond delay="4150"/>
                            </p:stCondLst>
                            <p:childTnLst>
                              <p:par>
                                <p:cTn id="105" presetID="22" presetClass="entr" presetSubtype="2" fill="hold" grpId="0" nodeType="after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right)">
                                      <p:cBhvr>
                                        <p:cTn id="107" dur="250"/>
                                        <p:tgtEl>
                                          <p:spTgt spid="11"/>
                                        </p:tgtEl>
                                      </p:cBhvr>
                                    </p:animEffect>
                                  </p:childTnLst>
                                </p:cTn>
                              </p:par>
                              <p:par>
                                <p:cTn id="108" presetID="22" presetClass="entr" presetSubtype="2" fill="hold" grpId="0" nodeType="withEffect">
                                  <p:stCondLst>
                                    <p:cond delay="250"/>
                                  </p:stCondLst>
                                  <p:childTnLst>
                                    <p:set>
                                      <p:cBhvr>
                                        <p:cTn id="109" dur="1" fill="hold">
                                          <p:stCondLst>
                                            <p:cond delay="0"/>
                                          </p:stCondLst>
                                        </p:cTn>
                                        <p:tgtEl>
                                          <p:spTgt spid="9"/>
                                        </p:tgtEl>
                                        <p:attrNameLst>
                                          <p:attrName>style.visibility</p:attrName>
                                        </p:attrNameLst>
                                      </p:cBhvr>
                                      <p:to>
                                        <p:strVal val="visible"/>
                                      </p:to>
                                    </p:set>
                                    <p:animEffect transition="in" filter="wipe(right)">
                                      <p:cBhvr>
                                        <p:cTn id="110" dur="250"/>
                                        <p:tgtEl>
                                          <p:spTgt spid="9"/>
                                        </p:tgtEl>
                                      </p:cBhvr>
                                    </p:animEffect>
                                  </p:childTnLst>
                                </p:cTn>
                              </p:par>
                              <p:par>
                                <p:cTn id="111" presetID="22" presetClass="entr" presetSubtype="2" fill="hold" grpId="0" nodeType="withEffect">
                                  <p:stCondLst>
                                    <p:cond delay="500"/>
                                  </p:stCondLst>
                                  <p:childTnLst>
                                    <p:set>
                                      <p:cBhvr>
                                        <p:cTn id="112" dur="1" fill="hold">
                                          <p:stCondLst>
                                            <p:cond delay="0"/>
                                          </p:stCondLst>
                                        </p:cTn>
                                        <p:tgtEl>
                                          <p:spTgt spid="10"/>
                                        </p:tgtEl>
                                        <p:attrNameLst>
                                          <p:attrName>style.visibility</p:attrName>
                                        </p:attrNameLst>
                                      </p:cBhvr>
                                      <p:to>
                                        <p:strVal val="visible"/>
                                      </p:to>
                                    </p:set>
                                    <p:animEffect transition="in" filter="wipe(right)">
                                      <p:cBhvr>
                                        <p:cTn id="113" dur="250"/>
                                        <p:tgtEl>
                                          <p:spTgt spid="10"/>
                                        </p:tgtEl>
                                      </p:cBhvr>
                                    </p:animEffect>
                                  </p:childTnLst>
                                </p:cTn>
                              </p:par>
                            </p:childTnLst>
                          </p:cTn>
                        </p:par>
                        <p:par>
                          <p:cTn id="114" fill="hold">
                            <p:stCondLst>
                              <p:cond delay="4900"/>
                            </p:stCondLst>
                            <p:childTnLst>
                              <p:par>
                                <p:cTn id="115" presetID="22" presetClass="entr" presetSubtype="2"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right)">
                                      <p:cBhvr>
                                        <p:cTn id="11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 grpId="0"/>
      <p:bldP spid="24"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1577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备用图表</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flipH="1">
            <a:off x="1981092" y="4095198"/>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2013030" y="3504547"/>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1981092" y="2784219"/>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1981092" y="2136147"/>
            <a:ext cx="5360530"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8" name="图片 3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9755" y="1920123"/>
            <a:ext cx="2191852" cy="1461370"/>
          </a:xfrm>
          <a:prstGeom prst="rect">
            <a:avLst/>
          </a:prstGeom>
          <a:solidFill>
            <a:srgbClr val="EF4961"/>
          </a:solidFill>
          <a:ln w="28575">
            <a:solidFill>
              <a:srgbClr val="B6302E"/>
            </a:solidFill>
          </a:ln>
        </p:spPr>
      </p:pic>
      <p:pic>
        <p:nvPicPr>
          <p:cNvPr id="39" name="图片 3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9755" y="3605720"/>
            <a:ext cx="2191852" cy="1544890"/>
          </a:xfrm>
          <a:prstGeom prst="rect">
            <a:avLst/>
          </a:prstGeom>
          <a:solidFill>
            <a:srgbClr val="EF4961"/>
          </a:solidFill>
          <a:ln w="28575">
            <a:solidFill>
              <a:srgbClr val="B6302E"/>
            </a:solidFill>
          </a:ln>
        </p:spPr>
      </p:pic>
      <p:cxnSp>
        <p:nvCxnSpPr>
          <p:cNvPr id="40" name="直接连接符 39"/>
          <p:cNvCxnSpPr/>
          <p:nvPr/>
        </p:nvCxnSpPr>
        <p:spPr>
          <a:xfrm>
            <a:off x="2013030" y="4728435"/>
            <a:ext cx="5328592"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2013030" y="1920123"/>
            <a:ext cx="0" cy="2808312"/>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18"/>
          <p:cNvSpPr txBox="1"/>
          <p:nvPr/>
        </p:nvSpPr>
        <p:spPr>
          <a:xfrm>
            <a:off x="1580982" y="2399126"/>
            <a:ext cx="400110" cy="2144177"/>
          </a:xfrm>
          <a:prstGeom prst="rect">
            <a:avLst/>
          </a:prstGeom>
          <a:noFill/>
        </p:spPr>
        <p:txBody>
          <a:bodyPr vert="eaVert" wrap="none" rtlCol="0">
            <a:spAutoFit/>
          </a:bodyPr>
          <a:lstStyle/>
          <a:p>
            <a:r>
              <a:rPr lang="zh-CN" altLang="en-US" sz="1400" spc="600" dirty="0" smtClean="0">
                <a:solidFill>
                  <a:schemeClr val="tx1">
                    <a:lumMod val="75000"/>
                    <a:lumOff val="25000"/>
                  </a:schemeClr>
                </a:solidFill>
                <a:latin typeface="微软雅黑" panose="020B0503020204020204" pitchFamily="34" charset="-122"/>
                <a:ea typeface="微软雅黑" panose="020B0503020204020204" pitchFamily="34" charset="-122"/>
              </a:rPr>
              <a:t>单击此处添加文本</a:t>
            </a:r>
            <a:endParaRPr lang="zh-CN" altLang="en-US" sz="1400" spc="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43" name="组合 42"/>
          <p:cNvGrpSpPr/>
          <p:nvPr/>
        </p:nvGrpSpPr>
        <p:grpSpPr>
          <a:xfrm>
            <a:off x="2517086" y="4755645"/>
            <a:ext cx="4376633" cy="307777"/>
            <a:chOff x="1782738" y="4077220"/>
            <a:chExt cx="4376633" cy="307777"/>
          </a:xfrm>
        </p:grpSpPr>
        <p:sp>
          <p:nvSpPr>
            <p:cNvPr id="44" name="矩形 43"/>
            <p:cNvSpPr/>
            <p:nvPr/>
          </p:nvSpPr>
          <p:spPr>
            <a:xfrm>
              <a:off x="1782738" y="4077220"/>
              <a:ext cx="723275"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工作一</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2987824" y="4077220"/>
              <a:ext cx="723275"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工作二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5436096" y="4077220"/>
              <a:ext cx="723275"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工作四</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矩形 46"/>
            <p:cNvSpPr/>
            <p:nvPr/>
          </p:nvSpPr>
          <p:spPr>
            <a:xfrm>
              <a:off x="4211960" y="4077220"/>
              <a:ext cx="723275" cy="307777"/>
            </a:xfrm>
            <a:prstGeom prst="rect">
              <a:avLst/>
            </a:prstGeom>
          </p:spPr>
          <p:txBody>
            <a:bodyPr wrap="none">
              <a:spAutoFit/>
            </a:bodyPr>
            <a:lstStyle/>
            <a:p>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工作三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8" name="矩形 47"/>
          <p:cNvSpPr/>
          <p:nvPr/>
        </p:nvSpPr>
        <p:spPr>
          <a:xfrm>
            <a:off x="2445078" y="3574483"/>
            <a:ext cx="288032" cy="1144079"/>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2842307" y="3072250"/>
            <a:ext cx="288032" cy="1646311"/>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3752557" y="2949445"/>
            <a:ext cx="288032" cy="1763526"/>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149786" y="2399126"/>
            <a:ext cx="288032" cy="2313844"/>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977058" y="3487434"/>
            <a:ext cx="288032" cy="1225535"/>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5374287" y="2949444"/>
            <a:ext cx="288032" cy="1763525"/>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6209024" y="3222491"/>
            <a:ext cx="288032" cy="1490478"/>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6606253" y="2568195"/>
            <a:ext cx="288032" cy="2144773"/>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32"/>
          <p:cNvSpPr txBox="1"/>
          <p:nvPr/>
        </p:nvSpPr>
        <p:spPr>
          <a:xfrm>
            <a:off x="2696622" y="2764473"/>
            <a:ext cx="556563" cy="307777"/>
          </a:xfrm>
          <a:prstGeom prst="rect">
            <a:avLst/>
          </a:prstGeom>
          <a:noFill/>
        </p:spPr>
        <p:txBody>
          <a:bodyPr wrap="none" rtlCol="0">
            <a:spAutoFit/>
          </a:bodyPr>
          <a:lstStyle/>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57%</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7" name="TextBox 33"/>
          <p:cNvSpPr txBox="1"/>
          <p:nvPr/>
        </p:nvSpPr>
        <p:spPr>
          <a:xfrm>
            <a:off x="4021932" y="2091349"/>
            <a:ext cx="556563" cy="307777"/>
          </a:xfrm>
          <a:prstGeom prst="rect">
            <a:avLst/>
          </a:prstGeom>
          <a:noFill/>
        </p:spPr>
        <p:txBody>
          <a:bodyPr wrap="none" rtlCol="0">
            <a:spAutoFit/>
          </a:bodyPr>
          <a:lstStyle/>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81%</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TextBox 34"/>
          <p:cNvSpPr txBox="1"/>
          <p:nvPr/>
        </p:nvSpPr>
        <p:spPr>
          <a:xfrm>
            <a:off x="5242896" y="2630330"/>
            <a:ext cx="556563" cy="307777"/>
          </a:xfrm>
          <a:prstGeom prst="rect">
            <a:avLst/>
          </a:prstGeom>
          <a:noFill/>
        </p:spPr>
        <p:txBody>
          <a:bodyPr wrap="none" rtlCol="0">
            <a:spAutoFit/>
          </a:bodyPr>
          <a:lstStyle/>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59%</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9" name="TextBox 35"/>
          <p:cNvSpPr txBox="1"/>
          <p:nvPr/>
        </p:nvSpPr>
        <p:spPr>
          <a:xfrm>
            <a:off x="6478399" y="2244999"/>
            <a:ext cx="556563" cy="307777"/>
          </a:xfrm>
          <a:prstGeom prst="rect">
            <a:avLst/>
          </a:prstGeom>
          <a:noFill/>
        </p:spPr>
        <p:txBody>
          <a:bodyPr wrap="none" rtlCol="0">
            <a:spAutoFit/>
          </a:bodyPr>
          <a:lstStyle/>
          <a:p>
            <a:r>
              <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rPr>
              <a:t>72%</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矩形 59"/>
          <p:cNvSpPr/>
          <p:nvPr/>
        </p:nvSpPr>
        <p:spPr>
          <a:xfrm>
            <a:off x="2193462" y="5305947"/>
            <a:ext cx="288032" cy="192508"/>
          </a:xfrm>
          <a:prstGeom prst="rect">
            <a:avLst/>
          </a:prstGeom>
          <a:solidFill>
            <a:schemeClr val="tx1">
              <a:lumMod val="75000"/>
              <a:lumOff val="2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3608541" y="5305945"/>
            <a:ext cx="288032" cy="192507"/>
          </a:xfrm>
          <a:prstGeom prst="rect">
            <a:avLst/>
          </a:prstGeom>
          <a:solidFill>
            <a:srgbClr val="B6302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2517086" y="5248311"/>
            <a:ext cx="723275" cy="307777"/>
          </a:xfrm>
          <a:prstGeom prst="rect">
            <a:avLst/>
          </a:prstGeom>
        </p:spPr>
        <p:txBody>
          <a:bodyPr wrap="none">
            <a:spAutoFit/>
          </a:bodyPr>
          <a:lstStyle/>
          <a:p>
            <a:r>
              <a:rPr lang="zh-CN" altLang="en-US" sz="1400" dirty="0" smtClean="0">
                <a:solidFill>
                  <a:schemeClr val="tx1">
                    <a:lumMod val="75000"/>
                    <a:lumOff val="25000"/>
                  </a:schemeClr>
                </a:solidFill>
              </a:rPr>
              <a:t>计划数</a:t>
            </a:r>
            <a:endParaRPr lang="zh-CN" altLang="en-US" sz="1400" dirty="0">
              <a:solidFill>
                <a:schemeClr val="tx1">
                  <a:lumMod val="75000"/>
                  <a:lumOff val="25000"/>
                </a:schemeClr>
              </a:solidFill>
            </a:endParaRPr>
          </a:p>
        </p:txBody>
      </p:sp>
      <p:sp>
        <p:nvSpPr>
          <p:cNvPr id="63" name="矩形 62"/>
          <p:cNvSpPr/>
          <p:nvPr/>
        </p:nvSpPr>
        <p:spPr>
          <a:xfrm>
            <a:off x="3994814" y="5248312"/>
            <a:ext cx="723275" cy="307777"/>
          </a:xfrm>
          <a:prstGeom prst="rect">
            <a:avLst/>
          </a:prstGeom>
        </p:spPr>
        <p:txBody>
          <a:bodyPr wrap="none">
            <a:spAutoFit/>
          </a:bodyPr>
          <a:lstStyle/>
          <a:p>
            <a:r>
              <a:rPr lang="zh-CN" altLang="en-US" sz="1400" dirty="0" smtClean="0">
                <a:solidFill>
                  <a:schemeClr val="tx1">
                    <a:lumMod val="75000"/>
                    <a:lumOff val="25000"/>
                  </a:schemeClr>
                </a:solidFill>
              </a:rPr>
              <a:t>实际数</a:t>
            </a:r>
            <a:endParaRPr lang="zh-CN" altLang="en-US" sz="1400" dirty="0">
              <a:solidFill>
                <a:schemeClr val="tx1">
                  <a:lumMod val="75000"/>
                  <a:lumOff val="25000"/>
                </a:schemeClr>
              </a:solidFill>
            </a:endParaRPr>
          </a:p>
        </p:txBody>
      </p:sp>
    </p:spTree>
    <p:extLst>
      <p:ext uri="{BB962C8B-B14F-4D97-AF65-F5344CB8AC3E}">
        <p14:creationId xmlns:p14="http://schemas.microsoft.com/office/powerpoint/2010/main" xmlns="" val="820870290"/>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650"/>
                            </p:stCondLst>
                            <p:childTnLst>
                              <p:par>
                                <p:cTn id="20" presetID="2" presetClass="entr" presetSubtype="12"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0-#ppt_w/2"/>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par>
                                <p:cTn id="24" presetID="2" presetClass="entr" presetSubtype="1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0-#ppt_w/2"/>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childTnLst>
                          </p:cTn>
                        </p:par>
                        <p:par>
                          <p:cTn id="28" fill="hold">
                            <p:stCondLst>
                              <p:cond delay="2150"/>
                            </p:stCondLst>
                            <p:childTnLst>
                              <p:par>
                                <p:cTn id="29" presetID="22" presetClass="entr" presetSubtype="4"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par>
                          <p:cTn id="35" fill="hold">
                            <p:stCondLst>
                              <p:cond delay="2650"/>
                            </p:stCondLst>
                            <p:childTnLst>
                              <p:par>
                                <p:cTn id="36" presetID="10" presetClass="entr" presetSubtype="0"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22" presetClass="entr" presetSubtype="8" fill="hold" nodeType="withEffect">
                                  <p:stCondLst>
                                    <p:cond delay="25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par>
                                <p:cTn id="45" presetID="22" presetClass="entr" presetSubtype="8" fill="hold" nodeType="withEffect">
                                  <p:stCondLst>
                                    <p:cond delay="25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22" presetClass="entr" presetSubtype="8" fill="hold" nodeType="withEffect">
                                  <p:stCondLst>
                                    <p:cond delay="25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par>
                                <p:cTn id="51" presetID="22" presetClass="entr" presetSubtype="8" fill="hold" nodeType="withEffect">
                                  <p:stCondLst>
                                    <p:cond delay="250"/>
                                  </p:stCondLst>
                                  <p:childTnLst>
                                    <p:set>
                                      <p:cBhvr>
                                        <p:cTn id="52" dur="1" fill="hold">
                                          <p:stCondLst>
                                            <p:cond delay="0"/>
                                          </p:stCondLst>
                                        </p:cTn>
                                        <p:tgtEl>
                                          <p:spTgt spid="37"/>
                                        </p:tgtEl>
                                        <p:attrNameLst>
                                          <p:attrName>style.visibility</p:attrName>
                                        </p:attrNameLst>
                                      </p:cBhvr>
                                      <p:to>
                                        <p:strVal val="visible"/>
                                      </p:to>
                                    </p:set>
                                    <p:animEffect transition="in" filter="wipe(left)">
                                      <p:cBhvr>
                                        <p:cTn id="53" dur="500"/>
                                        <p:tgtEl>
                                          <p:spTgt spid="37"/>
                                        </p:tgtEl>
                                      </p:cBhvr>
                                    </p:animEffect>
                                  </p:childTnLst>
                                </p:cTn>
                              </p:par>
                            </p:childTnLst>
                          </p:cTn>
                        </p:par>
                        <p:par>
                          <p:cTn id="54" fill="hold">
                            <p:stCondLst>
                              <p:cond delay="3400"/>
                            </p:stCondLst>
                            <p:childTnLst>
                              <p:par>
                                <p:cTn id="55" presetID="22" presetClass="entr" presetSubtype="4" fill="hold" grpId="0"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down)">
                                      <p:cBhvr>
                                        <p:cTn id="57" dur="500"/>
                                        <p:tgtEl>
                                          <p:spTgt spid="48"/>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down)">
                                      <p:cBhvr>
                                        <p:cTn id="66" dur="500"/>
                                        <p:tgtEl>
                                          <p:spTgt spid="5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down)">
                                      <p:cBhvr>
                                        <p:cTn id="69" dur="500"/>
                                        <p:tgtEl>
                                          <p:spTgt spid="5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down)">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down)">
                                      <p:cBhvr>
                                        <p:cTn id="75" dur="500"/>
                                        <p:tgtEl>
                                          <p:spTgt spid="54"/>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down)">
                                      <p:cBhvr>
                                        <p:cTn id="78" dur="500"/>
                                        <p:tgtEl>
                                          <p:spTgt spid="55"/>
                                        </p:tgtEl>
                                      </p:cBhvr>
                                    </p:animEffect>
                                  </p:childTnLst>
                                </p:cTn>
                              </p:par>
                            </p:childTnLst>
                          </p:cTn>
                        </p:par>
                        <p:par>
                          <p:cTn id="79" fill="hold">
                            <p:stCondLst>
                              <p:cond delay="3900"/>
                            </p:stCondLst>
                            <p:childTnLst>
                              <p:par>
                                <p:cTn id="80" presetID="2" presetClass="entr" presetSubtype="9" fill="hold" grpId="0" nodeType="after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0-#ppt_w/2"/>
                                          </p:val>
                                        </p:tav>
                                        <p:tav tm="100000">
                                          <p:val>
                                            <p:strVal val="#ppt_x"/>
                                          </p:val>
                                        </p:tav>
                                      </p:tavLst>
                                    </p:anim>
                                    <p:anim calcmode="lin" valueType="num">
                                      <p:cBhvr additive="base">
                                        <p:cTn id="83" dur="500" fill="hold"/>
                                        <p:tgtEl>
                                          <p:spTgt spid="56"/>
                                        </p:tgtEl>
                                        <p:attrNameLst>
                                          <p:attrName>ppt_y</p:attrName>
                                        </p:attrNameLst>
                                      </p:cBhvr>
                                      <p:tavLst>
                                        <p:tav tm="0">
                                          <p:val>
                                            <p:strVal val="0-#ppt_h/2"/>
                                          </p:val>
                                        </p:tav>
                                        <p:tav tm="100000">
                                          <p:val>
                                            <p:strVal val="#ppt_y"/>
                                          </p:val>
                                        </p:tav>
                                      </p:tavLst>
                                    </p:anim>
                                  </p:childTnLst>
                                </p:cTn>
                              </p:par>
                              <p:par>
                                <p:cTn id="84" presetID="2" presetClass="entr" presetSubtype="9"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 calcmode="lin" valueType="num">
                                      <p:cBhvr additive="base">
                                        <p:cTn id="86" dur="500" fill="hold"/>
                                        <p:tgtEl>
                                          <p:spTgt spid="57"/>
                                        </p:tgtEl>
                                        <p:attrNameLst>
                                          <p:attrName>ppt_x</p:attrName>
                                        </p:attrNameLst>
                                      </p:cBhvr>
                                      <p:tavLst>
                                        <p:tav tm="0">
                                          <p:val>
                                            <p:strVal val="0-#ppt_w/2"/>
                                          </p:val>
                                        </p:tav>
                                        <p:tav tm="100000">
                                          <p:val>
                                            <p:strVal val="#ppt_x"/>
                                          </p:val>
                                        </p:tav>
                                      </p:tavLst>
                                    </p:anim>
                                    <p:anim calcmode="lin" valueType="num">
                                      <p:cBhvr additive="base">
                                        <p:cTn id="87" dur="500" fill="hold"/>
                                        <p:tgtEl>
                                          <p:spTgt spid="57"/>
                                        </p:tgtEl>
                                        <p:attrNameLst>
                                          <p:attrName>ppt_y</p:attrName>
                                        </p:attrNameLst>
                                      </p:cBhvr>
                                      <p:tavLst>
                                        <p:tav tm="0">
                                          <p:val>
                                            <p:strVal val="0-#ppt_h/2"/>
                                          </p:val>
                                        </p:tav>
                                        <p:tav tm="100000">
                                          <p:val>
                                            <p:strVal val="#ppt_y"/>
                                          </p:val>
                                        </p:tav>
                                      </p:tavLst>
                                    </p:anim>
                                  </p:childTnLst>
                                </p:cTn>
                              </p:par>
                              <p:par>
                                <p:cTn id="88" presetID="2" presetClass="entr" presetSubtype="9"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additive="base">
                                        <p:cTn id="90" dur="500" fill="hold"/>
                                        <p:tgtEl>
                                          <p:spTgt spid="58"/>
                                        </p:tgtEl>
                                        <p:attrNameLst>
                                          <p:attrName>ppt_x</p:attrName>
                                        </p:attrNameLst>
                                      </p:cBhvr>
                                      <p:tavLst>
                                        <p:tav tm="0">
                                          <p:val>
                                            <p:strVal val="0-#ppt_w/2"/>
                                          </p:val>
                                        </p:tav>
                                        <p:tav tm="100000">
                                          <p:val>
                                            <p:strVal val="#ppt_x"/>
                                          </p:val>
                                        </p:tav>
                                      </p:tavLst>
                                    </p:anim>
                                    <p:anim calcmode="lin" valueType="num">
                                      <p:cBhvr additive="base">
                                        <p:cTn id="91" dur="500" fill="hold"/>
                                        <p:tgtEl>
                                          <p:spTgt spid="58"/>
                                        </p:tgtEl>
                                        <p:attrNameLst>
                                          <p:attrName>ppt_y</p:attrName>
                                        </p:attrNameLst>
                                      </p:cBhvr>
                                      <p:tavLst>
                                        <p:tav tm="0">
                                          <p:val>
                                            <p:strVal val="0-#ppt_h/2"/>
                                          </p:val>
                                        </p:tav>
                                        <p:tav tm="100000">
                                          <p:val>
                                            <p:strVal val="#ppt_y"/>
                                          </p:val>
                                        </p:tav>
                                      </p:tavLst>
                                    </p:anim>
                                  </p:childTnLst>
                                </p:cTn>
                              </p:par>
                              <p:par>
                                <p:cTn id="92" presetID="2" presetClass="entr" presetSubtype="9"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0-#ppt_w/2"/>
                                          </p:val>
                                        </p:tav>
                                        <p:tav tm="100000">
                                          <p:val>
                                            <p:strVal val="#ppt_x"/>
                                          </p:val>
                                        </p:tav>
                                      </p:tavLst>
                                    </p:anim>
                                    <p:anim calcmode="lin" valueType="num">
                                      <p:cBhvr additive="base">
                                        <p:cTn id="95" dur="500" fill="hold"/>
                                        <p:tgtEl>
                                          <p:spTgt spid="59"/>
                                        </p:tgtEl>
                                        <p:attrNameLst>
                                          <p:attrName>ppt_y</p:attrName>
                                        </p:attrNameLst>
                                      </p:cBhvr>
                                      <p:tavLst>
                                        <p:tav tm="0">
                                          <p:val>
                                            <p:strVal val="0-#ppt_h/2"/>
                                          </p:val>
                                        </p:tav>
                                        <p:tav tm="100000">
                                          <p:val>
                                            <p:strVal val="#ppt_y"/>
                                          </p:val>
                                        </p:tav>
                                      </p:tavLst>
                                    </p:anim>
                                  </p:childTnLst>
                                </p:cTn>
                              </p:par>
                            </p:childTnLst>
                          </p:cTn>
                        </p:par>
                        <p:par>
                          <p:cTn id="96" fill="hold">
                            <p:stCondLst>
                              <p:cond delay="4400"/>
                            </p:stCondLst>
                            <p:childTnLst>
                              <p:par>
                                <p:cTn id="97" presetID="2" presetClass="entr" presetSubtype="4" fill="hold" grpId="0" nodeType="after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fill="hold"/>
                                        <p:tgtEl>
                                          <p:spTgt spid="60"/>
                                        </p:tgtEl>
                                        <p:attrNameLst>
                                          <p:attrName>ppt_x</p:attrName>
                                        </p:attrNameLst>
                                      </p:cBhvr>
                                      <p:tavLst>
                                        <p:tav tm="0">
                                          <p:val>
                                            <p:strVal val="#ppt_x"/>
                                          </p:val>
                                        </p:tav>
                                        <p:tav tm="100000">
                                          <p:val>
                                            <p:strVal val="#ppt_x"/>
                                          </p:val>
                                        </p:tav>
                                      </p:tavLst>
                                    </p:anim>
                                    <p:anim calcmode="lin" valueType="num">
                                      <p:cBhvr additive="base">
                                        <p:cTn id="100" dur="500" fill="hold"/>
                                        <p:tgtEl>
                                          <p:spTgt spid="6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 calcmode="lin" valueType="num">
                                      <p:cBhvr additive="base">
                                        <p:cTn id="103" dur="500" fill="hold"/>
                                        <p:tgtEl>
                                          <p:spTgt spid="61"/>
                                        </p:tgtEl>
                                        <p:attrNameLst>
                                          <p:attrName>ppt_x</p:attrName>
                                        </p:attrNameLst>
                                      </p:cBhvr>
                                      <p:tavLst>
                                        <p:tav tm="0">
                                          <p:val>
                                            <p:strVal val="#ppt_x"/>
                                          </p:val>
                                        </p:tav>
                                        <p:tav tm="100000">
                                          <p:val>
                                            <p:strVal val="#ppt_x"/>
                                          </p:val>
                                        </p:tav>
                                      </p:tavLst>
                                    </p:anim>
                                    <p:anim calcmode="lin" valueType="num">
                                      <p:cBhvr additive="base">
                                        <p:cTn id="104" dur="500" fill="hold"/>
                                        <p:tgtEl>
                                          <p:spTgt spid="6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additive="base">
                                        <p:cTn id="107" dur="500" fill="hold"/>
                                        <p:tgtEl>
                                          <p:spTgt spid="62"/>
                                        </p:tgtEl>
                                        <p:attrNameLst>
                                          <p:attrName>ppt_x</p:attrName>
                                        </p:attrNameLst>
                                      </p:cBhvr>
                                      <p:tavLst>
                                        <p:tav tm="0">
                                          <p:val>
                                            <p:strVal val="#ppt_x"/>
                                          </p:val>
                                        </p:tav>
                                        <p:tav tm="100000">
                                          <p:val>
                                            <p:strVal val="#ppt_x"/>
                                          </p:val>
                                        </p:tav>
                                      </p:tavLst>
                                    </p:anim>
                                    <p:anim calcmode="lin" valueType="num">
                                      <p:cBhvr additive="base">
                                        <p:cTn id="108" dur="500" fill="hold"/>
                                        <p:tgtEl>
                                          <p:spTgt spid="6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anim calcmode="lin" valueType="num">
                                      <p:cBhvr additive="base">
                                        <p:cTn id="111" dur="500" fill="hold"/>
                                        <p:tgtEl>
                                          <p:spTgt spid="63"/>
                                        </p:tgtEl>
                                        <p:attrNameLst>
                                          <p:attrName>ppt_x</p:attrName>
                                        </p:attrNameLst>
                                      </p:cBhvr>
                                      <p:tavLst>
                                        <p:tav tm="0">
                                          <p:val>
                                            <p:strVal val="#ppt_x"/>
                                          </p:val>
                                        </p:tav>
                                        <p:tav tm="100000">
                                          <p:val>
                                            <p:strVal val="#ppt_x"/>
                                          </p:val>
                                        </p:tav>
                                      </p:tavLst>
                                    </p:anim>
                                    <p:anim calcmode="lin" valueType="num">
                                      <p:cBhvr additive="base">
                                        <p:cTn id="11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42" grpId="0"/>
      <p:bldP spid="48" grpId="0" animBg="1"/>
      <p:bldP spid="49" grpId="0" animBg="1"/>
      <p:bldP spid="50" grpId="0" animBg="1"/>
      <p:bldP spid="51" grpId="0" animBg="1"/>
      <p:bldP spid="52" grpId="0" animBg="1"/>
      <p:bldP spid="53" grpId="0" animBg="1"/>
      <p:bldP spid="54" grpId="0" animBg="1"/>
      <p:bldP spid="55" grpId="0" animBg="1"/>
      <p:bldP spid="56" grpId="0"/>
      <p:bldP spid="57" grpId="0"/>
      <p:bldP spid="58" grpId="0"/>
      <p:bldP spid="59" grpId="0"/>
      <p:bldP spid="60" grpId="0" animBg="1"/>
      <p:bldP spid="61" grpId="0" animBg="1"/>
      <p:bldP spid="62" grpId="0"/>
      <p:bldP spid="6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1415772"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备用图表</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810218" y="1163042"/>
            <a:ext cx="2406357" cy="4439752"/>
            <a:chOff x="1466173" y="1296754"/>
            <a:chExt cx="2406357" cy="4439752"/>
          </a:xfrm>
        </p:grpSpPr>
        <p:sp>
          <p:nvSpPr>
            <p:cNvPr id="35" name="圆角矩形 34"/>
            <p:cNvSpPr/>
            <p:nvPr/>
          </p:nvSpPr>
          <p:spPr>
            <a:xfrm>
              <a:off x="1517303" y="1296754"/>
              <a:ext cx="2303205"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2002721" y="1605930"/>
              <a:ext cx="1332368" cy="1332368"/>
              <a:chOff x="2002721" y="1605930"/>
              <a:chExt cx="1332368" cy="1332368"/>
            </a:xfrm>
          </p:grpSpPr>
          <p:grpSp>
            <p:nvGrpSpPr>
              <p:cNvPr id="48" name="组合 47"/>
              <p:cNvGrpSpPr/>
              <p:nvPr/>
            </p:nvGrpSpPr>
            <p:grpSpPr>
              <a:xfrm>
                <a:off x="2002721" y="1605930"/>
                <a:ext cx="1332368" cy="1332368"/>
                <a:chOff x="1236675" y="2423160"/>
                <a:chExt cx="1950720" cy="1950720"/>
              </a:xfrm>
            </p:grpSpPr>
            <p:sp>
              <p:nvSpPr>
                <p:cNvPr id="50" name="椭圆 49"/>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椭圆 48"/>
              <p:cNvSpPr/>
              <p:nvPr/>
            </p:nvSpPr>
            <p:spPr>
              <a:xfrm>
                <a:off x="2251694" y="1854903"/>
                <a:ext cx="834422" cy="834422"/>
              </a:xfrm>
              <a:prstGeom prst="ellipse">
                <a:avLst/>
              </a:prstGeom>
              <a:solidFill>
                <a:schemeClr val="tx1">
                  <a:lumMod val="75000"/>
                  <a:lumOff val="25000"/>
                </a:schemeClr>
              </a:solidFill>
              <a:ln>
                <a:noFill/>
              </a:ln>
              <a:effectLst>
                <a:innerShdw dist="101600" dir="135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p:cNvSpPr txBox="1"/>
            <p:nvPr/>
          </p:nvSpPr>
          <p:spPr bwMode="auto">
            <a:xfrm>
              <a:off x="1611365" y="3101868"/>
              <a:ext cx="2115077" cy="584775"/>
            </a:xfrm>
            <a:prstGeom prst="rect">
              <a:avLst/>
            </a:prstGeom>
            <a:noFill/>
          </p:spPr>
          <p:txBody>
            <a:bodyPr>
              <a:spAutoFit/>
            </a:bodyPr>
            <a:lstStyle/>
            <a:p>
              <a:pPr algn="ctr">
                <a:defRPr/>
              </a:pPr>
              <a:r>
                <a:rPr lang="en-US" altLang="zh-CN" sz="3200" dirty="0" smtClean="0">
                  <a:solidFill>
                    <a:schemeClr val="tx1">
                      <a:lumMod val="75000"/>
                      <a:lumOff val="25000"/>
                    </a:schemeClr>
                  </a:solidFill>
                  <a:latin typeface="Impact" panose="020B0806030902050204" pitchFamily="34" charset="0"/>
                  <a:ea typeface="时尚中黑简体" panose="01010104010101010101" pitchFamily="2" charset="-122"/>
                </a:rPr>
                <a:t>¥ 20015</a:t>
              </a:r>
              <a:endParaRPr lang="zh-CN" altLang="en-US" sz="3200" dirty="0">
                <a:solidFill>
                  <a:schemeClr val="tx1">
                    <a:lumMod val="75000"/>
                    <a:lumOff val="25000"/>
                  </a:schemeClr>
                </a:solidFill>
                <a:latin typeface="Impact" panose="020B0806030902050204" pitchFamily="34" charset="0"/>
                <a:ea typeface="时尚中黑简体" panose="01010104010101010101" pitchFamily="2" charset="-122"/>
              </a:endParaRPr>
            </a:p>
          </p:txBody>
        </p:sp>
        <p:grpSp>
          <p:nvGrpSpPr>
            <p:cNvPr id="38" name="组合 37"/>
            <p:cNvGrpSpPr/>
            <p:nvPr/>
          </p:nvGrpSpPr>
          <p:grpSpPr>
            <a:xfrm>
              <a:off x="1466173" y="4020030"/>
              <a:ext cx="2406357" cy="615500"/>
              <a:chOff x="1599523" y="3924780"/>
              <a:chExt cx="2406357" cy="615500"/>
            </a:xfrm>
          </p:grpSpPr>
          <p:sp>
            <p:nvSpPr>
              <p:cNvPr id="46" name="文本框 45"/>
              <p:cNvSpPr txBox="1"/>
              <p:nvPr/>
            </p:nvSpPr>
            <p:spPr bwMode="auto">
              <a:xfrm>
                <a:off x="1599523" y="4244814"/>
                <a:ext cx="2406357" cy="295466"/>
              </a:xfrm>
              <a:prstGeom prst="rect">
                <a:avLst/>
              </a:prstGeom>
              <a:noFill/>
            </p:spPr>
            <p:txBody>
              <a:bodyPr wrap="square">
                <a:spAutoFit/>
              </a:bodyPr>
              <a:lstStyle/>
              <a:p>
                <a:pPr algn="ctr">
                  <a:lnSpc>
                    <a:spcPct val="110000"/>
                  </a:lnSpc>
                  <a:defRPr/>
                </a:pPr>
                <a:r>
                  <a:rPr lang="zh-CN" altLang="en-US" sz="1200" dirty="0" smtClean="0">
                    <a:solidFill>
                      <a:srgbClr val="FFFFFF">
                        <a:lumMod val="50000"/>
                      </a:srgbClr>
                    </a:solidFill>
                    <a:latin typeface="微软雅黑" panose="020B0503020204020204" pitchFamily="34" charset="-122"/>
                    <a:ea typeface="微软雅黑" panose="020B0503020204020204" pitchFamily="34" charset="-122"/>
                  </a:rPr>
                  <a:t>单击此处添加文本以及描述语句</a:t>
                </a:r>
                <a:endParaRPr lang="zh-CN" altLang="en-US" sz="1200" dirty="0">
                  <a:solidFill>
                    <a:srgbClr val="FFFFFF">
                      <a:lumMod val="50000"/>
                    </a:srgbClr>
                  </a:solidFill>
                  <a:latin typeface="微软雅黑" panose="020B0503020204020204" pitchFamily="34" charset="-122"/>
                  <a:ea typeface="微软雅黑" panose="020B0503020204020204" pitchFamily="34" charset="-122"/>
                </a:endParaRPr>
              </a:p>
            </p:txBody>
          </p:sp>
          <p:sp>
            <p:nvSpPr>
              <p:cNvPr id="47" name="文本框 46"/>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39" name="直接连接符 38"/>
            <p:cNvCxnSpPr/>
            <p:nvPr/>
          </p:nvCxnSpPr>
          <p:spPr>
            <a:xfrm>
              <a:off x="1710281" y="381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710281" y="508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1" name="组合 40"/>
            <p:cNvGrpSpPr/>
            <p:nvPr/>
          </p:nvGrpSpPr>
          <p:grpSpPr>
            <a:xfrm>
              <a:off x="2454177" y="5366612"/>
              <a:ext cx="429452" cy="83127"/>
              <a:chOff x="4600573" y="2237622"/>
              <a:chExt cx="390411" cy="75570"/>
            </a:xfrm>
          </p:grpSpPr>
          <p:sp>
            <p:nvSpPr>
              <p:cNvPr id="42" name="椭圆 41"/>
              <p:cNvSpPr/>
              <p:nvPr/>
            </p:nvSpPr>
            <p:spPr>
              <a:xfrm>
                <a:off x="4600573" y="2237622"/>
                <a:ext cx="75570" cy="7557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2" name="组合 51"/>
          <p:cNvGrpSpPr/>
          <p:nvPr/>
        </p:nvGrpSpPr>
        <p:grpSpPr>
          <a:xfrm>
            <a:off x="3532251" y="1163042"/>
            <a:ext cx="2406357" cy="4439752"/>
            <a:chOff x="1466173" y="1296754"/>
            <a:chExt cx="2406357" cy="4439752"/>
          </a:xfrm>
        </p:grpSpPr>
        <p:sp>
          <p:nvSpPr>
            <p:cNvPr id="53" name="圆角矩形 52"/>
            <p:cNvSpPr/>
            <p:nvPr/>
          </p:nvSpPr>
          <p:spPr>
            <a:xfrm>
              <a:off x="1517303" y="1296754"/>
              <a:ext cx="2303205"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2002721" y="1605930"/>
              <a:ext cx="1332368" cy="1332368"/>
              <a:chOff x="2002721" y="1605930"/>
              <a:chExt cx="1332368" cy="1332368"/>
            </a:xfrm>
          </p:grpSpPr>
          <p:grpSp>
            <p:nvGrpSpPr>
              <p:cNvPr id="66" name="组合 65"/>
              <p:cNvGrpSpPr/>
              <p:nvPr/>
            </p:nvGrpSpPr>
            <p:grpSpPr>
              <a:xfrm>
                <a:off x="2002721" y="1605930"/>
                <a:ext cx="1332368" cy="1332368"/>
                <a:chOff x="1236675" y="2423160"/>
                <a:chExt cx="1950720" cy="1950720"/>
              </a:xfrm>
            </p:grpSpPr>
            <p:sp>
              <p:nvSpPr>
                <p:cNvPr id="68" name="椭圆 67"/>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椭圆 66"/>
              <p:cNvSpPr/>
              <p:nvPr/>
            </p:nvSpPr>
            <p:spPr>
              <a:xfrm>
                <a:off x="2251694" y="1854903"/>
                <a:ext cx="834422" cy="834422"/>
              </a:xfrm>
              <a:prstGeom prst="ellipse">
                <a:avLst/>
              </a:prstGeom>
              <a:solidFill>
                <a:srgbClr val="B6302E"/>
              </a:solidFill>
              <a:ln>
                <a:noFill/>
              </a:ln>
              <a:effectLst>
                <a:innerShdw dist="101600" dir="13500000">
                  <a:schemeClr val="accent2">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文本框 54"/>
            <p:cNvSpPr txBox="1"/>
            <p:nvPr/>
          </p:nvSpPr>
          <p:spPr bwMode="auto">
            <a:xfrm>
              <a:off x="1611365" y="3101868"/>
              <a:ext cx="2115077" cy="584775"/>
            </a:xfrm>
            <a:prstGeom prst="rect">
              <a:avLst/>
            </a:prstGeom>
            <a:noFill/>
          </p:spPr>
          <p:txBody>
            <a:bodyPr>
              <a:spAutoFit/>
            </a:bodyPr>
            <a:lstStyle/>
            <a:p>
              <a:pPr algn="ctr">
                <a:defRPr/>
              </a:pPr>
              <a:r>
                <a:rPr lang="en-US" altLang="zh-CN" sz="3200" dirty="0" smtClean="0">
                  <a:solidFill>
                    <a:srgbClr val="B6302E"/>
                  </a:solidFill>
                  <a:latin typeface="Impact" panose="020B0806030902050204" pitchFamily="34" charset="0"/>
                  <a:ea typeface="时尚中黑简体" panose="01010104010101010101" pitchFamily="2" charset="-122"/>
                </a:rPr>
                <a:t>¥ 28015</a:t>
              </a:r>
              <a:endParaRPr lang="zh-CN" altLang="en-US" sz="3200" dirty="0">
                <a:solidFill>
                  <a:srgbClr val="B6302E"/>
                </a:solidFill>
                <a:latin typeface="Impact" panose="020B0806030902050204" pitchFamily="34" charset="0"/>
                <a:ea typeface="时尚中黑简体" panose="01010104010101010101" pitchFamily="2" charset="-122"/>
              </a:endParaRPr>
            </a:p>
          </p:txBody>
        </p:sp>
        <p:grpSp>
          <p:nvGrpSpPr>
            <p:cNvPr id="56" name="组合 55"/>
            <p:cNvGrpSpPr/>
            <p:nvPr/>
          </p:nvGrpSpPr>
          <p:grpSpPr>
            <a:xfrm>
              <a:off x="1466173" y="4020030"/>
              <a:ext cx="2406357" cy="601329"/>
              <a:chOff x="1599523" y="3924780"/>
              <a:chExt cx="2406357" cy="601329"/>
            </a:xfrm>
          </p:grpSpPr>
          <p:sp>
            <p:nvSpPr>
              <p:cNvPr id="64" name="文本框 63"/>
              <p:cNvSpPr txBox="1"/>
              <p:nvPr/>
            </p:nvSpPr>
            <p:spPr bwMode="auto">
              <a:xfrm>
                <a:off x="1599523" y="4244814"/>
                <a:ext cx="2406357" cy="281295"/>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单击此处添加文本以及描述语句</a:t>
                </a:r>
              </a:p>
            </p:txBody>
          </p:sp>
          <p:sp>
            <p:nvSpPr>
              <p:cNvPr id="65" name="文本框 64"/>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57" name="直接连接符 56"/>
            <p:cNvCxnSpPr/>
            <p:nvPr/>
          </p:nvCxnSpPr>
          <p:spPr>
            <a:xfrm>
              <a:off x="1710281" y="381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710281" y="508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2454177" y="5366612"/>
              <a:ext cx="429452" cy="83127"/>
              <a:chOff x="4600573" y="2237622"/>
              <a:chExt cx="390411" cy="75570"/>
            </a:xfrm>
          </p:grpSpPr>
          <p:sp>
            <p:nvSpPr>
              <p:cNvPr id="60" name="椭圆 59"/>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4705520" y="2237622"/>
                <a:ext cx="75570" cy="75570"/>
              </a:xfrm>
              <a:prstGeom prst="ellips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0" name="组合 69"/>
          <p:cNvGrpSpPr/>
          <p:nvPr/>
        </p:nvGrpSpPr>
        <p:grpSpPr>
          <a:xfrm>
            <a:off x="6254285" y="1163042"/>
            <a:ext cx="2406357" cy="4439752"/>
            <a:chOff x="1466173" y="1296754"/>
            <a:chExt cx="2406357" cy="4439752"/>
          </a:xfrm>
        </p:grpSpPr>
        <p:sp>
          <p:nvSpPr>
            <p:cNvPr id="71" name="圆角矩形 70"/>
            <p:cNvSpPr/>
            <p:nvPr/>
          </p:nvSpPr>
          <p:spPr>
            <a:xfrm>
              <a:off x="1505787" y="1296754"/>
              <a:ext cx="2304000"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2002721" y="1605930"/>
              <a:ext cx="1332368" cy="1332368"/>
              <a:chOff x="2002721" y="1605930"/>
              <a:chExt cx="1332368" cy="1332368"/>
            </a:xfrm>
          </p:grpSpPr>
          <p:grpSp>
            <p:nvGrpSpPr>
              <p:cNvPr id="84" name="组合 83"/>
              <p:cNvGrpSpPr/>
              <p:nvPr/>
            </p:nvGrpSpPr>
            <p:grpSpPr>
              <a:xfrm>
                <a:off x="2002721" y="1605930"/>
                <a:ext cx="1332368" cy="1332368"/>
                <a:chOff x="1236675" y="2423160"/>
                <a:chExt cx="1950720" cy="1950720"/>
              </a:xfrm>
            </p:grpSpPr>
            <p:sp>
              <p:nvSpPr>
                <p:cNvPr id="86" name="椭圆 85"/>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椭圆 84"/>
              <p:cNvSpPr/>
              <p:nvPr/>
            </p:nvSpPr>
            <p:spPr>
              <a:xfrm>
                <a:off x="2251694" y="1854903"/>
                <a:ext cx="834422" cy="834422"/>
              </a:xfrm>
              <a:prstGeom prst="ellipse">
                <a:avLst/>
              </a:prstGeom>
              <a:solidFill>
                <a:schemeClr val="tx1">
                  <a:lumMod val="75000"/>
                  <a:lumOff val="25000"/>
                </a:schemeClr>
              </a:solidFill>
              <a:ln>
                <a:noFill/>
              </a:ln>
              <a:effectLst>
                <a:innerShdw dist="101600" dir="13500000">
                  <a:schemeClr val="accent3">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文本框 72"/>
            <p:cNvSpPr txBox="1"/>
            <p:nvPr/>
          </p:nvSpPr>
          <p:spPr bwMode="auto">
            <a:xfrm>
              <a:off x="1611365" y="3101868"/>
              <a:ext cx="2115077" cy="584775"/>
            </a:xfrm>
            <a:prstGeom prst="rect">
              <a:avLst/>
            </a:prstGeom>
            <a:noFill/>
          </p:spPr>
          <p:txBody>
            <a:bodyPr>
              <a:spAutoFit/>
            </a:bodyPr>
            <a:lstStyle/>
            <a:p>
              <a:pPr algn="ctr">
                <a:defRPr/>
              </a:pPr>
              <a:r>
                <a:rPr lang="en-US" altLang="zh-CN" sz="3200" dirty="0" smtClean="0">
                  <a:solidFill>
                    <a:schemeClr val="tx1">
                      <a:lumMod val="75000"/>
                      <a:lumOff val="25000"/>
                    </a:schemeClr>
                  </a:solidFill>
                  <a:latin typeface="Impact" panose="020B0806030902050204" pitchFamily="34" charset="0"/>
                  <a:ea typeface="时尚中黑简体" panose="01010104010101010101" pitchFamily="2" charset="-122"/>
                </a:rPr>
                <a:t>¥ 40515</a:t>
              </a:r>
              <a:endParaRPr lang="zh-CN" altLang="en-US" sz="3200" dirty="0">
                <a:solidFill>
                  <a:schemeClr val="tx1">
                    <a:lumMod val="75000"/>
                    <a:lumOff val="25000"/>
                  </a:schemeClr>
                </a:solidFill>
                <a:latin typeface="Impact" panose="020B0806030902050204" pitchFamily="34" charset="0"/>
                <a:ea typeface="时尚中黑简体" panose="01010104010101010101" pitchFamily="2" charset="-122"/>
              </a:endParaRPr>
            </a:p>
          </p:txBody>
        </p:sp>
        <p:grpSp>
          <p:nvGrpSpPr>
            <p:cNvPr id="74" name="组合 73"/>
            <p:cNvGrpSpPr/>
            <p:nvPr/>
          </p:nvGrpSpPr>
          <p:grpSpPr>
            <a:xfrm>
              <a:off x="1466173" y="4020030"/>
              <a:ext cx="2406357" cy="601329"/>
              <a:chOff x="1599523" y="3924780"/>
              <a:chExt cx="2406357" cy="601329"/>
            </a:xfrm>
          </p:grpSpPr>
          <p:sp>
            <p:nvSpPr>
              <p:cNvPr id="82" name="文本框 81"/>
              <p:cNvSpPr txBox="1"/>
              <p:nvPr/>
            </p:nvSpPr>
            <p:spPr bwMode="auto">
              <a:xfrm>
                <a:off x="1599523" y="4244814"/>
                <a:ext cx="2406357" cy="281295"/>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单击此处添加文本以及描述语句</a:t>
                </a:r>
              </a:p>
            </p:txBody>
          </p:sp>
          <p:sp>
            <p:nvSpPr>
              <p:cNvPr id="83" name="文本框 82"/>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75" name="直接连接符 74"/>
            <p:cNvCxnSpPr/>
            <p:nvPr/>
          </p:nvCxnSpPr>
          <p:spPr>
            <a:xfrm>
              <a:off x="1710281" y="381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710281" y="508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2454177" y="5366612"/>
              <a:ext cx="429452" cy="83127"/>
              <a:chOff x="4600573" y="2237622"/>
              <a:chExt cx="390411" cy="75570"/>
            </a:xfrm>
          </p:grpSpPr>
          <p:sp>
            <p:nvSpPr>
              <p:cNvPr id="78" name="椭圆 77"/>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4810467" y="2237622"/>
                <a:ext cx="75570" cy="7557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4915414"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88" name="组合 87"/>
          <p:cNvGrpSpPr/>
          <p:nvPr/>
        </p:nvGrpSpPr>
        <p:grpSpPr>
          <a:xfrm>
            <a:off x="8976318" y="1163042"/>
            <a:ext cx="2406357" cy="4439752"/>
            <a:chOff x="1466173" y="1296754"/>
            <a:chExt cx="2406357" cy="4439752"/>
          </a:xfrm>
        </p:grpSpPr>
        <p:sp>
          <p:nvSpPr>
            <p:cNvPr id="89" name="圆角矩形 88"/>
            <p:cNvSpPr/>
            <p:nvPr/>
          </p:nvSpPr>
          <p:spPr>
            <a:xfrm>
              <a:off x="1494156" y="1296754"/>
              <a:ext cx="2304000" cy="4439752"/>
            </a:xfrm>
            <a:prstGeom prst="roundRect">
              <a:avLst>
                <a:gd name="adj" fmla="val 5531"/>
              </a:avLst>
            </a:prstGeom>
            <a:pattFill prst="dkDnDiag">
              <a:fgClr>
                <a:schemeClr val="bg1"/>
              </a:fgClr>
              <a:bgClr>
                <a:srgbClr val="F9F9F9"/>
              </a:bgClr>
            </a:pattFill>
            <a:ln>
              <a:noFill/>
            </a:ln>
            <a:effectLst>
              <a:outerShdw dist="177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0" name="组合 89"/>
            <p:cNvGrpSpPr/>
            <p:nvPr/>
          </p:nvGrpSpPr>
          <p:grpSpPr>
            <a:xfrm>
              <a:off x="2002721" y="1605930"/>
              <a:ext cx="1332368" cy="1332368"/>
              <a:chOff x="2002721" y="1605930"/>
              <a:chExt cx="1332368" cy="1332368"/>
            </a:xfrm>
          </p:grpSpPr>
          <p:grpSp>
            <p:nvGrpSpPr>
              <p:cNvPr id="102" name="组合 101"/>
              <p:cNvGrpSpPr/>
              <p:nvPr/>
            </p:nvGrpSpPr>
            <p:grpSpPr>
              <a:xfrm>
                <a:off x="2002721" y="1605930"/>
                <a:ext cx="1332368" cy="1332368"/>
                <a:chOff x="1236675" y="2423160"/>
                <a:chExt cx="1950720" cy="1950720"/>
              </a:xfrm>
            </p:grpSpPr>
            <p:sp>
              <p:nvSpPr>
                <p:cNvPr id="104" name="椭圆 103"/>
                <p:cNvSpPr/>
                <p:nvPr/>
              </p:nvSpPr>
              <p:spPr>
                <a:xfrm>
                  <a:off x="1236675" y="2423160"/>
                  <a:ext cx="1950720" cy="1950720"/>
                </a:xfrm>
                <a:prstGeom prst="ellipse">
                  <a:avLst/>
                </a:prstGeom>
                <a:solidFill>
                  <a:schemeClr val="bg1"/>
                </a:solidFill>
                <a:ln>
                  <a:noFill/>
                </a:ln>
                <a:effectLst>
                  <a:outerShdw dist="1016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414428" y="2592937"/>
                  <a:ext cx="1595213" cy="161116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椭圆 102"/>
              <p:cNvSpPr/>
              <p:nvPr/>
            </p:nvSpPr>
            <p:spPr>
              <a:xfrm>
                <a:off x="2251694" y="1854903"/>
                <a:ext cx="834422" cy="834422"/>
              </a:xfrm>
              <a:prstGeom prst="ellipse">
                <a:avLst/>
              </a:prstGeom>
              <a:solidFill>
                <a:srgbClr val="B6302E"/>
              </a:solidFill>
              <a:ln>
                <a:noFill/>
              </a:ln>
              <a:effectLst>
                <a:innerShdw dist="1016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1" name="文本框 90"/>
            <p:cNvSpPr txBox="1"/>
            <p:nvPr/>
          </p:nvSpPr>
          <p:spPr bwMode="auto">
            <a:xfrm>
              <a:off x="1611365" y="3101868"/>
              <a:ext cx="2115077" cy="584775"/>
            </a:xfrm>
            <a:prstGeom prst="rect">
              <a:avLst/>
            </a:prstGeom>
            <a:noFill/>
          </p:spPr>
          <p:txBody>
            <a:bodyPr>
              <a:spAutoFit/>
            </a:bodyPr>
            <a:lstStyle/>
            <a:p>
              <a:pPr algn="ctr">
                <a:defRPr/>
              </a:pPr>
              <a:r>
                <a:rPr lang="en-US" altLang="zh-CN" sz="3200" dirty="0" smtClean="0">
                  <a:solidFill>
                    <a:srgbClr val="B6302E"/>
                  </a:solidFill>
                  <a:latin typeface="Impact" panose="020B0806030902050204" pitchFamily="34" charset="0"/>
                  <a:ea typeface="时尚中黑简体" panose="01010104010101010101" pitchFamily="2" charset="-122"/>
                </a:rPr>
                <a:t>¥ 50715</a:t>
              </a:r>
              <a:endParaRPr lang="zh-CN" altLang="en-US" sz="3200" dirty="0">
                <a:solidFill>
                  <a:srgbClr val="B6302E"/>
                </a:solidFill>
                <a:latin typeface="Impact" panose="020B0806030902050204" pitchFamily="34" charset="0"/>
                <a:ea typeface="时尚中黑简体" panose="01010104010101010101" pitchFamily="2" charset="-122"/>
              </a:endParaRPr>
            </a:p>
          </p:txBody>
        </p:sp>
        <p:grpSp>
          <p:nvGrpSpPr>
            <p:cNvPr id="92" name="组合 91"/>
            <p:cNvGrpSpPr/>
            <p:nvPr/>
          </p:nvGrpSpPr>
          <p:grpSpPr>
            <a:xfrm>
              <a:off x="1466173" y="4020030"/>
              <a:ext cx="2406357" cy="601329"/>
              <a:chOff x="1599523" y="3924780"/>
              <a:chExt cx="2406357" cy="601329"/>
            </a:xfrm>
          </p:grpSpPr>
          <p:sp>
            <p:nvSpPr>
              <p:cNvPr id="100" name="文本框 99"/>
              <p:cNvSpPr txBox="1"/>
              <p:nvPr/>
            </p:nvSpPr>
            <p:spPr bwMode="auto">
              <a:xfrm>
                <a:off x="1599523" y="4244814"/>
                <a:ext cx="2406357" cy="281295"/>
              </a:xfrm>
              <a:prstGeom prst="rect">
                <a:avLst/>
              </a:prstGeom>
              <a:noFill/>
            </p:spPr>
            <p:txBody>
              <a:bodyPr wrap="square">
                <a:spAutoFit/>
              </a:bodyPr>
              <a:lstStyle/>
              <a:p>
                <a:pPr algn="ctr">
                  <a:lnSpc>
                    <a:spcPct val="110000"/>
                  </a:lnSpc>
                  <a:defRPr/>
                </a:pPr>
                <a:r>
                  <a:rPr lang="zh-CN" altLang="en-US" sz="1200" dirty="0">
                    <a:solidFill>
                      <a:srgbClr val="FFFFFF">
                        <a:lumMod val="50000"/>
                      </a:srgbClr>
                    </a:solidFill>
                    <a:latin typeface="微软雅黑" panose="020B0503020204020204" pitchFamily="34" charset="-122"/>
                    <a:ea typeface="微软雅黑" panose="020B0503020204020204" pitchFamily="34" charset="-122"/>
                  </a:rPr>
                  <a:t>单击此处添加文本以及描述语句</a:t>
                </a:r>
              </a:p>
            </p:txBody>
          </p:sp>
          <p:sp>
            <p:nvSpPr>
              <p:cNvPr id="101" name="文本框 100"/>
              <p:cNvSpPr txBox="1"/>
              <p:nvPr/>
            </p:nvSpPr>
            <p:spPr bwMode="auto">
              <a:xfrm>
                <a:off x="1841303" y="3924780"/>
                <a:ext cx="1922797" cy="400863"/>
              </a:xfrm>
              <a:prstGeom prst="rect">
                <a:avLst/>
              </a:prstGeom>
              <a:noFill/>
            </p:spPr>
            <p:txBody>
              <a:bodyPr>
                <a:spAutoFit/>
              </a:bodyPr>
              <a:lstStyle/>
              <a:p>
                <a:pPr algn="ctr">
                  <a:defRPr/>
                </a:pPr>
                <a:r>
                  <a:rPr lang="zh-CN" altLang="en-US" sz="2000" dirty="0">
                    <a:solidFill>
                      <a:schemeClr val="bg1">
                        <a:lumMod val="50000"/>
                      </a:schemeClr>
                    </a:solidFill>
                    <a:latin typeface="时尚中黑简体" panose="01010104010101010101" pitchFamily="2" charset="-122"/>
                    <a:ea typeface="时尚中黑简体" panose="01010104010101010101" pitchFamily="2" charset="-122"/>
                  </a:rPr>
                  <a:t>在此添加标题</a:t>
                </a:r>
              </a:p>
            </p:txBody>
          </p:sp>
        </p:grpSp>
        <p:cxnSp>
          <p:nvCxnSpPr>
            <p:cNvPr id="93" name="直接连接符 92"/>
            <p:cNvCxnSpPr/>
            <p:nvPr/>
          </p:nvCxnSpPr>
          <p:spPr>
            <a:xfrm>
              <a:off x="1710281" y="381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1710281" y="5082113"/>
              <a:ext cx="1937303"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5" name="组合 94"/>
            <p:cNvGrpSpPr/>
            <p:nvPr/>
          </p:nvGrpSpPr>
          <p:grpSpPr>
            <a:xfrm>
              <a:off x="2454177" y="5366612"/>
              <a:ext cx="429452" cy="83127"/>
              <a:chOff x="4600573" y="2237622"/>
              <a:chExt cx="390411" cy="75570"/>
            </a:xfrm>
          </p:grpSpPr>
          <p:sp>
            <p:nvSpPr>
              <p:cNvPr id="96" name="椭圆 95"/>
              <p:cNvSpPr/>
              <p:nvPr/>
            </p:nvSpPr>
            <p:spPr>
              <a:xfrm>
                <a:off x="4600573"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4705520" y="2237622"/>
                <a:ext cx="75570" cy="75570"/>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4810467" y="2237622"/>
                <a:ext cx="75570" cy="755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4915414" y="2237622"/>
                <a:ext cx="75570" cy="75570"/>
              </a:xfrm>
              <a:prstGeom prst="ellipse">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6" name="组合 105"/>
          <p:cNvGrpSpPr/>
          <p:nvPr/>
        </p:nvGrpSpPr>
        <p:grpSpPr>
          <a:xfrm>
            <a:off x="1865333" y="2003308"/>
            <a:ext cx="307934" cy="306305"/>
            <a:chOff x="3856417" y="4248125"/>
            <a:chExt cx="409860" cy="407692"/>
          </a:xfrm>
          <a:solidFill>
            <a:schemeClr val="bg1"/>
          </a:solidFill>
        </p:grpSpPr>
        <p:sp>
          <p:nvSpPr>
            <p:cNvPr id="107" name="Freeform 187"/>
            <p:cNvSpPr>
              <a:spLocks/>
            </p:cNvSpPr>
            <p:nvPr/>
          </p:nvSpPr>
          <p:spPr bwMode="auto">
            <a:xfrm>
              <a:off x="3969183" y="4489921"/>
              <a:ext cx="279745" cy="165896"/>
            </a:xfrm>
            <a:custGeom>
              <a:avLst/>
              <a:gdLst>
                <a:gd name="T0" fmla="*/ 76 w 109"/>
                <a:gd name="T1" fmla="*/ 0 h 65"/>
                <a:gd name="T2" fmla="*/ 54 w 109"/>
                <a:gd name="T3" fmla="*/ 0 h 65"/>
                <a:gd name="T4" fmla="*/ 69 w 109"/>
                <a:gd name="T5" fmla="*/ 17 h 65"/>
                <a:gd name="T6" fmla="*/ 76 w 109"/>
                <a:gd name="T7" fmla="*/ 17 h 65"/>
                <a:gd name="T8" fmla="*/ 91 w 109"/>
                <a:gd name="T9" fmla="*/ 32 h 65"/>
                <a:gd name="T10" fmla="*/ 76 w 109"/>
                <a:gd name="T11" fmla="*/ 48 h 65"/>
                <a:gd name="T12" fmla="*/ 32 w 109"/>
                <a:gd name="T13" fmla="*/ 48 h 65"/>
                <a:gd name="T14" fmla="*/ 17 w 109"/>
                <a:gd name="T15" fmla="*/ 32 h 65"/>
                <a:gd name="T16" fmla="*/ 20 w 109"/>
                <a:gd name="T17" fmla="*/ 24 h 65"/>
                <a:gd name="T18" fmla="*/ 1 w 109"/>
                <a:gd name="T19" fmla="*/ 24 h 65"/>
                <a:gd name="T20" fmla="*/ 0 w 109"/>
                <a:gd name="T21" fmla="*/ 32 h 65"/>
                <a:gd name="T22" fmla="*/ 32 w 109"/>
                <a:gd name="T23" fmla="*/ 65 h 65"/>
                <a:gd name="T24" fmla="*/ 76 w 109"/>
                <a:gd name="T25" fmla="*/ 65 h 65"/>
                <a:gd name="T26" fmla="*/ 109 w 109"/>
                <a:gd name="T27" fmla="*/ 32 h 65"/>
                <a:gd name="T28" fmla="*/ 76 w 109"/>
                <a:gd name="T2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65">
                  <a:moveTo>
                    <a:pt x="76" y="0"/>
                  </a:moveTo>
                  <a:cubicBezTo>
                    <a:pt x="54" y="0"/>
                    <a:pt x="54" y="0"/>
                    <a:pt x="54" y="0"/>
                  </a:cubicBezTo>
                  <a:cubicBezTo>
                    <a:pt x="61" y="4"/>
                    <a:pt x="66" y="10"/>
                    <a:pt x="69" y="17"/>
                  </a:cubicBezTo>
                  <a:cubicBezTo>
                    <a:pt x="76" y="17"/>
                    <a:pt x="76" y="17"/>
                    <a:pt x="76" y="17"/>
                  </a:cubicBezTo>
                  <a:cubicBezTo>
                    <a:pt x="85" y="17"/>
                    <a:pt x="91" y="24"/>
                    <a:pt x="91" y="32"/>
                  </a:cubicBezTo>
                  <a:cubicBezTo>
                    <a:pt x="91" y="41"/>
                    <a:pt x="85" y="48"/>
                    <a:pt x="76" y="48"/>
                  </a:cubicBezTo>
                  <a:cubicBezTo>
                    <a:pt x="32" y="48"/>
                    <a:pt x="32" y="48"/>
                    <a:pt x="32" y="48"/>
                  </a:cubicBezTo>
                  <a:cubicBezTo>
                    <a:pt x="24" y="48"/>
                    <a:pt x="17" y="41"/>
                    <a:pt x="17" y="32"/>
                  </a:cubicBezTo>
                  <a:cubicBezTo>
                    <a:pt x="17" y="29"/>
                    <a:pt x="18" y="26"/>
                    <a:pt x="20" y="24"/>
                  </a:cubicBezTo>
                  <a:cubicBezTo>
                    <a:pt x="1" y="24"/>
                    <a:pt x="1" y="24"/>
                    <a:pt x="1" y="24"/>
                  </a:cubicBezTo>
                  <a:cubicBezTo>
                    <a:pt x="0" y="27"/>
                    <a:pt x="0" y="30"/>
                    <a:pt x="0" y="32"/>
                  </a:cubicBezTo>
                  <a:cubicBezTo>
                    <a:pt x="0" y="50"/>
                    <a:pt x="14" y="65"/>
                    <a:pt x="32" y="65"/>
                  </a:cubicBezTo>
                  <a:cubicBezTo>
                    <a:pt x="76" y="65"/>
                    <a:pt x="76" y="65"/>
                    <a:pt x="76" y="65"/>
                  </a:cubicBezTo>
                  <a:cubicBezTo>
                    <a:pt x="94" y="65"/>
                    <a:pt x="109" y="50"/>
                    <a:pt x="109" y="32"/>
                  </a:cubicBezTo>
                  <a:cubicBezTo>
                    <a:pt x="109" y="15"/>
                    <a:pt x="94" y="0"/>
                    <a:pt x="7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8" name="Freeform 188"/>
            <p:cNvSpPr>
              <a:spLocks/>
            </p:cNvSpPr>
            <p:nvPr/>
          </p:nvSpPr>
          <p:spPr bwMode="auto">
            <a:xfrm>
              <a:off x="3856417" y="4489921"/>
              <a:ext cx="279745" cy="165896"/>
            </a:xfrm>
            <a:custGeom>
              <a:avLst/>
              <a:gdLst>
                <a:gd name="T0" fmla="*/ 41 w 109"/>
                <a:gd name="T1" fmla="*/ 48 h 65"/>
                <a:gd name="T2" fmla="*/ 33 w 109"/>
                <a:gd name="T3" fmla="*/ 48 h 65"/>
                <a:gd name="T4" fmla="*/ 18 w 109"/>
                <a:gd name="T5" fmla="*/ 32 h 65"/>
                <a:gd name="T6" fmla="*/ 33 w 109"/>
                <a:gd name="T7" fmla="*/ 17 h 65"/>
                <a:gd name="T8" fmla="*/ 37 w 109"/>
                <a:gd name="T9" fmla="*/ 17 h 65"/>
                <a:gd name="T10" fmla="*/ 77 w 109"/>
                <a:gd name="T11" fmla="*/ 17 h 65"/>
                <a:gd name="T12" fmla="*/ 92 w 109"/>
                <a:gd name="T13" fmla="*/ 32 h 65"/>
                <a:gd name="T14" fmla="*/ 92 w 109"/>
                <a:gd name="T15" fmla="*/ 35 h 65"/>
                <a:gd name="T16" fmla="*/ 89 w 109"/>
                <a:gd name="T17" fmla="*/ 42 h 65"/>
                <a:gd name="T18" fmla="*/ 108 w 109"/>
                <a:gd name="T19" fmla="*/ 42 h 65"/>
                <a:gd name="T20" fmla="*/ 109 w 109"/>
                <a:gd name="T21" fmla="*/ 35 h 65"/>
                <a:gd name="T22" fmla="*/ 109 w 109"/>
                <a:gd name="T23" fmla="*/ 35 h 65"/>
                <a:gd name="T24" fmla="*/ 109 w 109"/>
                <a:gd name="T25" fmla="*/ 32 h 65"/>
                <a:gd name="T26" fmla="*/ 77 w 109"/>
                <a:gd name="T27" fmla="*/ 0 h 65"/>
                <a:gd name="T28" fmla="*/ 37 w 109"/>
                <a:gd name="T29" fmla="*/ 0 h 65"/>
                <a:gd name="T30" fmla="*/ 33 w 109"/>
                <a:gd name="T31" fmla="*/ 0 h 65"/>
                <a:gd name="T32" fmla="*/ 0 w 109"/>
                <a:gd name="T33" fmla="*/ 32 h 65"/>
                <a:gd name="T34" fmla="*/ 33 w 109"/>
                <a:gd name="T35" fmla="*/ 65 h 65"/>
                <a:gd name="T36" fmla="*/ 56 w 109"/>
                <a:gd name="T37" fmla="*/ 65 h 65"/>
                <a:gd name="T38" fmla="*/ 41 w 109"/>
                <a:gd name="T39"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65">
                  <a:moveTo>
                    <a:pt x="41" y="48"/>
                  </a:moveTo>
                  <a:cubicBezTo>
                    <a:pt x="33" y="48"/>
                    <a:pt x="33" y="48"/>
                    <a:pt x="33" y="48"/>
                  </a:cubicBezTo>
                  <a:cubicBezTo>
                    <a:pt x="24" y="48"/>
                    <a:pt x="18" y="41"/>
                    <a:pt x="18" y="32"/>
                  </a:cubicBezTo>
                  <a:cubicBezTo>
                    <a:pt x="18" y="24"/>
                    <a:pt x="24" y="17"/>
                    <a:pt x="33" y="17"/>
                  </a:cubicBezTo>
                  <a:cubicBezTo>
                    <a:pt x="37" y="17"/>
                    <a:pt x="37" y="17"/>
                    <a:pt x="37" y="17"/>
                  </a:cubicBezTo>
                  <a:cubicBezTo>
                    <a:pt x="77" y="17"/>
                    <a:pt x="77" y="17"/>
                    <a:pt x="77" y="17"/>
                  </a:cubicBezTo>
                  <a:cubicBezTo>
                    <a:pt x="85" y="17"/>
                    <a:pt x="92" y="24"/>
                    <a:pt x="92" y="32"/>
                  </a:cubicBezTo>
                  <a:cubicBezTo>
                    <a:pt x="92" y="33"/>
                    <a:pt x="92" y="34"/>
                    <a:pt x="92" y="35"/>
                  </a:cubicBezTo>
                  <a:cubicBezTo>
                    <a:pt x="91" y="38"/>
                    <a:pt x="90" y="40"/>
                    <a:pt x="89" y="42"/>
                  </a:cubicBezTo>
                  <a:cubicBezTo>
                    <a:pt x="108" y="42"/>
                    <a:pt x="108" y="42"/>
                    <a:pt x="108" y="42"/>
                  </a:cubicBezTo>
                  <a:cubicBezTo>
                    <a:pt x="108" y="40"/>
                    <a:pt x="109" y="38"/>
                    <a:pt x="109" y="35"/>
                  </a:cubicBezTo>
                  <a:cubicBezTo>
                    <a:pt x="109" y="35"/>
                    <a:pt x="109" y="35"/>
                    <a:pt x="109" y="35"/>
                  </a:cubicBezTo>
                  <a:cubicBezTo>
                    <a:pt x="109" y="34"/>
                    <a:pt x="109" y="33"/>
                    <a:pt x="109" y="32"/>
                  </a:cubicBezTo>
                  <a:cubicBezTo>
                    <a:pt x="109" y="15"/>
                    <a:pt x="95" y="0"/>
                    <a:pt x="77" y="0"/>
                  </a:cubicBezTo>
                  <a:cubicBezTo>
                    <a:pt x="37" y="0"/>
                    <a:pt x="37" y="0"/>
                    <a:pt x="37" y="0"/>
                  </a:cubicBezTo>
                  <a:cubicBezTo>
                    <a:pt x="33" y="0"/>
                    <a:pt x="33" y="0"/>
                    <a:pt x="33" y="0"/>
                  </a:cubicBezTo>
                  <a:cubicBezTo>
                    <a:pt x="15" y="0"/>
                    <a:pt x="0" y="15"/>
                    <a:pt x="0" y="32"/>
                  </a:cubicBezTo>
                  <a:cubicBezTo>
                    <a:pt x="0" y="50"/>
                    <a:pt x="15" y="65"/>
                    <a:pt x="33" y="65"/>
                  </a:cubicBezTo>
                  <a:cubicBezTo>
                    <a:pt x="56" y="65"/>
                    <a:pt x="56" y="65"/>
                    <a:pt x="56" y="65"/>
                  </a:cubicBezTo>
                  <a:cubicBezTo>
                    <a:pt x="50" y="61"/>
                    <a:pt x="44" y="55"/>
                    <a:pt x="41" y="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09" name="Freeform 189"/>
            <p:cNvSpPr>
              <a:spLocks noEditPoints="1"/>
            </p:cNvSpPr>
            <p:nvPr/>
          </p:nvSpPr>
          <p:spPr bwMode="auto">
            <a:xfrm>
              <a:off x="3950749" y="4248125"/>
              <a:ext cx="202761" cy="204930"/>
            </a:xfrm>
            <a:custGeom>
              <a:avLst/>
              <a:gdLst>
                <a:gd name="T0" fmla="*/ 40 w 79"/>
                <a:gd name="T1" fmla="*/ 0 h 80"/>
                <a:gd name="T2" fmla="*/ 0 w 79"/>
                <a:gd name="T3" fmla="*/ 40 h 80"/>
                <a:gd name="T4" fmla="*/ 40 w 79"/>
                <a:gd name="T5" fmla="*/ 80 h 80"/>
                <a:gd name="T6" fmla="*/ 79 w 79"/>
                <a:gd name="T7" fmla="*/ 40 h 80"/>
                <a:gd name="T8" fmla="*/ 40 w 79"/>
                <a:gd name="T9" fmla="*/ 0 h 80"/>
                <a:gd name="T10" fmla="*/ 63 w 79"/>
                <a:gd name="T11" fmla="*/ 46 h 80"/>
                <a:gd name="T12" fmla="*/ 46 w 79"/>
                <a:gd name="T13" fmla="*/ 46 h 80"/>
                <a:gd name="T14" fmla="*/ 46 w 79"/>
                <a:gd name="T15" fmla="*/ 63 h 80"/>
                <a:gd name="T16" fmla="*/ 33 w 79"/>
                <a:gd name="T17" fmla="*/ 63 h 80"/>
                <a:gd name="T18" fmla="*/ 33 w 79"/>
                <a:gd name="T19" fmla="*/ 46 h 80"/>
                <a:gd name="T20" fmla="*/ 17 w 79"/>
                <a:gd name="T21" fmla="*/ 46 h 80"/>
                <a:gd name="T22" fmla="*/ 17 w 79"/>
                <a:gd name="T23" fmla="*/ 34 h 80"/>
                <a:gd name="T24" fmla="*/ 33 w 79"/>
                <a:gd name="T25" fmla="*/ 34 h 80"/>
                <a:gd name="T26" fmla="*/ 33 w 79"/>
                <a:gd name="T27" fmla="*/ 17 h 80"/>
                <a:gd name="T28" fmla="*/ 46 w 79"/>
                <a:gd name="T29" fmla="*/ 17 h 80"/>
                <a:gd name="T30" fmla="*/ 46 w 79"/>
                <a:gd name="T31" fmla="*/ 34 h 80"/>
                <a:gd name="T32" fmla="*/ 63 w 79"/>
                <a:gd name="T33" fmla="*/ 34 h 80"/>
                <a:gd name="T34" fmla="*/ 63 w 79"/>
                <a:gd name="T3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0">
                  <a:moveTo>
                    <a:pt x="40" y="0"/>
                  </a:moveTo>
                  <a:cubicBezTo>
                    <a:pt x="18" y="0"/>
                    <a:pt x="0" y="18"/>
                    <a:pt x="0" y="40"/>
                  </a:cubicBezTo>
                  <a:cubicBezTo>
                    <a:pt x="0" y="62"/>
                    <a:pt x="18" y="80"/>
                    <a:pt x="40" y="80"/>
                  </a:cubicBezTo>
                  <a:cubicBezTo>
                    <a:pt x="62" y="80"/>
                    <a:pt x="79" y="62"/>
                    <a:pt x="79" y="40"/>
                  </a:cubicBezTo>
                  <a:cubicBezTo>
                    <a:pt x="79" y="18"/>
                    <a:pt x="62" y="0"/>
                    <a:pt x="40" y="0"/>
                  </a:cubicBezTo>
                  <a:close/>
                  <a:moveTo>
                    <a:pt x="63" y="46"/>
                  </a:moveTo>
                  <a:cubicBezTo>
                    <a:pt x="46" y="46"/>
                    <a:pt x="46" y="46"/>
                    <a:pt x="46" y="46"/>
                  </a:cubicBezTo>
                  <a:cubicBezTo>
                    <a:pt x="46" y="63"/>
                    <a:pt x="46" y="63"/>
                    <a:pt x="46" y="63"/>
                  </a:cubicBezTo>
                  <a:cubicBezTo>
                    <a:pt x="33" y="63"/>
                    <a:pt x="33" y="63"/>
                    <a:pt x="33" y="63"/>
                  </a:cubicBezTo>
                  <a:cubicBezTo>
                    <a:pt x="33" y="46"/>
                    <a:pt x="33" y="46"/>
                    <a:pt x="33" y="46"/>
                  </a:cubicBezTo>
                  <a:cubicBezTo>
                    <a:pt x="17" y="46"/>
                    <a:pt x="17" y="46"/>
                    <a:pt x="17" y="46"/>
                  </a:cubicBezTo>
                  <a:cubicBezTo>
                    <a:pt x="17" y="34"/>
                    <a:pt x="17" y="34"/>
                    <a:pt x="17" y="34"/>
                  </a:cubicBezTo>
                  <a:cubicBezTo>
                    <a:pt x="33" y="34"/>
                    <a:pt x="33" y="34"/>
                    <a:pt x="33" y="34"/>
                  </a:cubicBezTo>
                  <a:cubicBezTo>
                    <a:pt x="33" y="17"/>
                    <a:pt x="33" y="17"/>
                    <a:pt x="33" y="17"/>
                  </a:cubicBezTo>
                  <a:cubicBezTo>
                    <a:pt x="46" y="17"/>
                    <a:pt x="46" y="17"/>
                    <a:pt x="46" y="17"/>
                  </a:cubicBezTo>
                  <a:cubicBezTo>
                    <a:pt x="46" y="34"/>
                    <a:pt x="46" y="34"/>
                    <a:pt x="46" y="34"/>
                  </a:cubicBezTo>
                  <a:cubicBezTo>
                    <a:pt x="63" y="34"/>
                    <a:pt x="63" y="34"/>
                    <a:pt x="63" y="34"/>
                  </a:cubicBezTo>
                  <a:lnTo>
                    <a:pt x="63" y="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0" name="Rectangle 190"/>
            <p:cNvSpPr>
              <a:spLocks noChangeArrowheads="1"/>
            </p:cNvSpPr>
            <p:nvPr/>
          </p:nvSpPr>
          <p:spPr bwMode="auto">
            <a:xfrm>
              <a:off x="4200135" y="4356553"/>
              <a:ext cx="30360" cy="10192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1" name="Rectangle 191"/>
            <p:cNvSpPr>
              <a:spLocks noChangeArrowheads="1"/>
            </p:cNvSpPr>
            <p:nvPr/>
          </p:nvSpPr>
          <p:spPr bwMode="auto">
            <a:xfrm>
              <a:off x="4164354" y="4392335"/>
              <a:ext cx="101923" cy="3036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2" name="Rectangle 192"/>
            <p:cNvSpPr>
              <a:spLocks noChangeArrowheads="1"/>
            </p:cNvSpPr>
            <p:nvPr/>
          </p:nvSpPr>
          <p:spPr bwMode="auto">
            <a:xfrm>
              <a:off x="3879187" y="4386913"/>
              <a:ext cx="18433" cy="6180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3" name="Rectangle 193"/>
            <p:cNvSpPr>
              <a:spLocks noChangeArrowheads="1"/>
            </p:cNvSpPr>
            <p:nvPr/>
          </p:nvSpPr>
          <p:spPr bwMode="auto">
            <a:xfrm>
              <a:off x="3858586" y="4407515"/>
              <a:ext cx="61805" cy="1734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nvGrpSpPr>
          <p:cNvPr id="114" name="组合 113"/>
          <p:cNvGrpSpPr/>
          <p:nvPr/>
        </p:nvGrpSpPr>
        <p:grpSpPr>
          <a:xfrm>
            <a:off x="4567730" y="1947505"/>
            <a:ext cx="364144" cy="417910"/>
            <a:chOff x="2733098" y="4187405"/>
            <a:chExt cx="484675" cy="556238"/>
          </a:xfrm>
          <a:solidFill>
            <a:schemeClr val="bg1"/>
          </a:solidFill>
        </p:grpSpPr>
        <p:sp>
          <p:nvSpPr>
            <p:cNvPr id="115" name="Oval 302"/>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6" name="Freeform 303"/>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7" name="Freeform 304"/>
            <p:cNvSpPr>
              <a:spLocks/>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8" name="Freeform 305"/>
            <p:cNvSpPr>
              <a:spLocks/>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19" name="Freeform 306"/>
            <p:cNvSpPr>
              <a:spLocks/>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0" name="Freeform 307"/>
            <p:cNvSpPr>
              <a:spLocks/>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1" name="Freeform 308"/>
            <p:cNvSpPr>
              <a:spLocks/>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2" name="Freeform 309"/>
            <p:cNvSpPr>
              <a:spLocks/>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3" name="Freeform 310"/>
            <p:cNvSpPr>
              <a:spLocks/>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4" name="Freeform 311"/>
            <p:cNvSpPr>
              <a:spLocks/>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5" name="Freeform 312"/>
            <p:cNvSpPr>
              <a:spLocks/>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6" name="Freeform 313"/>
            <p:cNvSpPr>
              <a:spLocks/>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7" name="Freeform 314"/>
            <p:cNvSpPr>
              <a:spLocks/>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8" name="Freeform 315"/>
            <p:cNvSpPr>
              <a:spLocks/>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29" name="Freeform 316"/>
            <p:cNvSpPr>
              <a:spLocks/>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0" name="Freeform 317"/>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1" name="Oval 318"/>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nvGrpSpPr>
          <p:cNvPr id="132" name="组合 131"/>
          <p:cNvGrpSpPr/>
          <p:nvPr/>
        </p:nvGrpSpPr>
        <p:grpSpPr>
          <a:xfrm>
            <a:off x="7246604" y="2010232"/>
            <a:ext cx="429315" cy="292455"/>
            <a:chOff x="4895160" y="4287159"/>
            <a:chExt cx="571418" cy="389258"/>
          </a:xfrm>
          <a:solidFill>
            <a:schemeClr val="bg1"/>
          </a:solidFill>
        </p:grpSpPr>
        <p:sp>
          <p:nvSpPr>
            <p:cNvPr id="133"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4"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5"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6"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7"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8"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39" name="Freeform 333"/>
            <p:cNvSpPr>
              <a:spLocks/>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0" name="Freeform 334"/>
            <p:cNvSpPr>
              <a:spLocks/>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1" name="Freeform 335"/>
            <p:cNvSpPr>
              <a:spLocks/>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grpSp>
        <p:nvGrpSpPr>
          <p:cNvPr id="142" name="组合 141"/>
          <p:cNvGrpSpPr/>
          <p:nvPr/>
        </p:nvGrpSpPr>
        <p:grpSpPr>
          <a:xfrm>
            <a:off x="10015763" y="2010232"/>
            <a:ext cx="329114" cy="292455"/>
            <a:chOff x="6007636" y="4287159"/>
            <a:chExt cx="438051" cy="389258"/>
          </a:xfrm>
          <a:solidFill>
            <a:schemeClr val="bg1"/>
          </a:solidFill>
        </p:grpSpPr>
        <p:sp>
          <p:nvSpPr>
            <p:cNvPr id="143" name="Freeform 824"/>
            <p:cNvSpPr>
              <a:spLocks noEditPoints="1"/>
            </p:cNvSpPr>
            <p:nvPr/>
          </p:nvSpPr>
          <p:spPr bwMode="auto">
            <a:xfrm>
              <a:off x="6007636" y="4287159"/>
              <a:ext cx="438051" cy="389258"/>
            </a:xfrm>
            <a:custGeom>
              <a:avLst/>
              <a:gdLst>
                <a:gd name="T0" fmla="*/ 166 w 171"/>
                <a:gd name="T1" fmla="*/ 0 h 152"/>
                <a:gd name="T2" fmla="*/ 6 w 171"/>
                <a:gd name="T3" fmla="*/ 0 h 152"/>
                <a:gd name="T4" fmla="*/ 0 w 171"/>
                <a:gd name="T5" fmla="*/ 5 h 152"/>
                <a:gd name="T6" fmla="*/ 0 w 171"/>
                <a:gd name="T7" fmla="*/ 146 h 152"/>
                <a:gd name="T8" fmla="*/ 6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5 w 171"/>
                <a:gd name="T25" fmla="*/ 19 h 152"/>
                <a:gd name="T26" fmla="*/ 132 w 171"/>
                <a:gd name="T27" fmla="*/ 12 h 152"/>
                <a:gd name="T28" fmla="*/ 111 w 171"/>
                <a:gd name="T29" fmla="*/ 12 h 152"/>
                <a:gd name="T30" fmla="*/ 118 w 171"/>
                <a:gd name="T31" fmla="*/ 19 h 152"/>
                <a:gd name="T32" fmla="*/ 111 w 171"/>
                <a:gd name="T33" fmla="*/ 26 h 152"/>
                <a:gd name="T34" fmla="*/ 103 w 171"/>
                <a:gd name="T35" fmla="*/ 19 h 152"/>
                <a:gd name="T36" fmla="*/ 111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6" y="0"/>
                    <a:pt x="6" y="0"/>
                    <a:pt x="6" y="0"/>
                  </a:cubicBezTo>
                  <a:cubicBezTo>
                    <a:pt x="3" y="0"/>
                    <a:pt x="0" y="2"/>
                    <a:pt x="0" y="5"/>
                  </a:cubicBezTo>
                  <a:cubicBezTo>
                    <a:pt x="0" y="146"/>
                    <a:pt x="0" y="146"/>
                    <a:pt x="0" y="146"/>
                  </a:cubicBezTo>
                  <a:cubicBezTo>
                    <a:pt x="0" y="149"/>
                    <a:pt x="3" y="152"/>
                    <a:pt x="6"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5" y="23"/>
                    <a:pt x="125" y="19"/>
                  </a:cubicBezTo>
                  <a:cubicBezTo>
                    <a:pt x="125" y="15"/>
                    <a:pt x="128" y="12"/>
                    <a:pt x="132" y="12"/>
                  </a:cubicBezTo>
                  <a:close/>
                  <a:moveTo>
                    <a:pt x="111" y="12"/>
                  </a:moveTo>
                  <a:cubicBezTo>
                    <a:pt x="115" y="12"/>
                    <a:pt x="118" y="15"/>
                    <a:pt x="118" y="19"/>
                  </a:cubicBezTo>
                  <a:cubicBezTo>
                    <a:pt x="118" y="23"/>
                    <a:pt x="115" y="26"/>
                    <a:pt x="111" y="26"/>
                  </a:cubicBezTo>
                  <a:cubicBezTo>
                    <a:pt x="107" y="26"/>
                    <a:pt x="103" y="23"/>
                    <a:pt x="103" y="19"/>
                  </a:cubicBezTo>
                  <a:cubicBezTo>
                    <a:pt x="103" y="15"/>
                    <a:pt x="107" y="12"/>
                    <a:pt x="111"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4" name="Freeform 825"/>
            <p:cNvSpPr>
              <a:spLocks/>
            </p:cNvSpPr>
            <p:nvPr/>
          </p:nvSpPr>
          <p:spPr bwMode="auto">
            <a:xfrm>
              <a:off x="6287381" y="4404262"/>
              <a:ext cx="40119" cy="33613"/>
            </a:xfrm>
            <a:custGeom>
              <a:avLst/>
              <a:gdLst>
                <a:gd name="T0" fmla="*/ 16 w 16"/>
                <a:gd name="T1" fmla="*/ 11 h 13"/>
                <a:gd name="T2" fmla="*/ 13 w 16"/>
                <a:gd name="T3" fmla="*/ 13 h 13"/>
                <a:gd name="T4" fmla="*/ 2 w 16"/>
                <a:gd name="T5" fmla="*/ 13 h 13"/>
                <a:gd name="T6" fmla="*/ 0 w 16"/>
                <a:gd name="T7" fmla="*/ 11 h 13"/>
                <a:gd name="T8" fmla="*/ 0 w 16"/>
                <a:gd name="T9" fmla="*/ 2 h 13"/>
                <a:gd name="T10" fmla="*/ 2 w 16"/>
                <a:gd name="T11" fmla="*/ 0 h 13"/>
                <a:gd name="T12" fmla="*/ 13 w 16"/>
                <a:gd name="T13" fmla="*/ 0 h 13"/>
                <a:gd name="T14" fmla="*/ 16 w 16"/>
                <a:gd name="T15" fmla="*/ 2 h 13"/>
                <a:gd name="T16" fmla="*/ 16 w 16"/>
                <a:gd name="T17"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16" y="11"/>
                  </a:moveTo>
                  <a:cubicBezTo>
                    <a:pt x="16" y="12"/>
                    <a:pt x="15" y="13"/>
                    <a:pt x="13" y="13"/>
                  </a:cubicBezTo>
                  <a:cubicBezTo>
                    <a:pt x="2" y="13"/>
                    <a:pt x="2" y="13"/>
                    <a:pt x="2" y="13"/>
                  </a:cubicBezTo>
                  <a:cubicBezTo>
                    <a:pt x="1" y="13"/>
                    <a:pt x="0" y="12"/>
                    <a:pt x="0" y="11"/>
                  </a:cubicBezTo>
                  <a:cubicBezTo>
                    <a:pt x="0" y="2"/>
                    <a:pt x="0" y="2"/>
                    <a:pt x="0" y="2"/>
                  </a:cubicBezTo>
                  <a:cubicBezTo>
                    <a:pt x="0" y="1"/>
                    <a:pt x="1" y="0"/>
                    <a:pt x="2" y="0"/>
                  </a:cubicBezTo>
                  <a:cubicBezTo>
                    <a:pt x="13" y="0"/>
                    <a:pt x="13" y="0"/>
                    <a:pt x="13" y="0"/>
                  </a:cubicBezTo>
                  <a:cubicBezTo>
                    <a:pt x="15" y="0"/>
                    <a:pt x="16" y="1"/>
                    <a:pt x="16" y="2"/>
                  </a:cubicBezTo>
                  <a:lnTo>
                    <a:pt x="16"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5" name="Freeform 826"/>
            <p:cNvSpPr>
              <a:spLocks/>
            </p:cNvSpPr>
            <p:nvPr/>
          </p:nvSpPr>
          <p:spPr bwMode="auto">
            <a:xfrm>
              <a:off x="6222324" y="4435706"/>
              <a:ext cx="46625" cy="48793"/>
            </a:xfrm>
            <a:custGeom>
              <a:avLst/>
              <a:gdLst>
                <a:gd name="T0" fmla="*/ 17 w 18"/>
                <a:gd name="T1" fmla="*/ 4 h 19"/>
                <a:gd name="T2" fmla="*/ 18 w 18"/>
                <a:gd name="T3" fmla="*/ 8 h 19"/>
                <a:gd name="T4" fmla="*/ 12 w 18"/>
                <a:gd name="T5" fmla="*/ 17 h 19"/>
                <a:gd name="T6" fmla="*/ 9 w 18"/>
                <a:gd name="T7" fmla="*/ 18 h 19"/>
                <a:gd name="T8" fmla="*/ 1 w 18"/>
                <a:gd name="T9" fmla="*/ 14 h 19"/>
                <a:gd name="T10" fmla="*/ 0 w 18"/>
                <a:gd name="T11" fmla="*/ 11 h 19"/>
                <a:gd name="T12" fmla="*/ 6 w 18"/>
                <a:gd name="T13" fmla="*/ 1 h 19"/>
                <a:gd name="T14" fmla="*/ 9 w 18"/>
                <a:gd name="T15" fmla="*/ 0 h 19"/>
                <a:gd name="T16" fmla="*/ 17 w 18"/>
                <a:gd name="T1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7" y="4"/>
                  </a:moveTo>
                  <a:cubicBezTo>
                    <a:pt x="18" y="5"/>
                    <a:pt x="18" y="7"/>
                    <a:pt x="18" y="8"/>
                  </a:cubicBezTo>
                  <a:cubicBezTo>
                    <a:pt x="12" y="17"/>
                    <a:pt x="12" y="17"/>
                    <a:pt x="12" y="17"/>
                  </a:cubicBezTo>
                  <a:cubicBezTo>
                    <a:pt x="11" y="19"/>
                    <a:pt x="10" y="19"/>
                    <a:pt x="9" y="18"/>
                  </a:cubicBezTo>
                  <a:cubicBezTo>
                    <a:pt x="1" y="14"/>
                    <a:pt x="1" y="14"/>
                    <a:pt x="1" y="14"/>
                  </a:cubicBezTo>
                  <a:cubicBezTo>
                    <a:pt x="0" y="14"/>
                    <a:pt x="0" y="12"/>
                    <a:pt x="0" y="11"/>
                  </a:cubicBezTo>
                  <a:cubicBezTo>
                    <a:pt x="6" y="1"/>
                    <a:pt x="6" y="1"/>
                    <a:pt x="6" y="1"/>
                  </a:cubicBezTo>
                  <a:cubicBezTo>
                    <a:pt x="7" y="0"/>
                    <a:pt x="8" y="0"/>
                    <a:pt x="9" y="0"/>
                  </a:cubicBezTo>
                  <a:lnTo>
                    <a:pt x="17"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6" name="Freeform 827"/>
            <p:cNvSpPr>
              <a:spLocks/>
            </p:cNvSpPr>
            <p:nvPr/>
          </p:nvSpPr>
          <p:spPr bwMode="auto">
            <a:xfrm>
              <a:off x="6225577" y="4505100"/>
              <a:ext cx="45540" cy="50962"/>
            </a:xfrm>
            <a:custGeom>
              <a:avLst/>
              <a:gdLst>
                <a:gd name="T0" fmla="*/ 9 w 18"/>
                <a:gd name="T1" fmla="*/ 1 h 20"/>
                <a:gd name="T2" fmla="*/ 12 w 18"/>
                <a:gd name="T3" fmla="*/ 2 h 20"/>
                <a:gd name="T4" fmla="*/ 18 w 18"/>
                <a:gd name="T5" fmla="*/ 12 h 20"/>
                <a:gd name="T6" fmla="*/ 17 w 18"/>
                <a:gd name="T7" fmla="*/ 15 h 20"/>
                <a:gd name="T8" fmla="*/ 9 w 18"/>
                <a:gd name="T9" fmla="*/ 19 h 20"/>
                <a:gd name="T10" fmla="*/ 6 w 18"/>
                <a:gd name="T11" fmla="*/ 18 h 20"/>
                <a:gd name="T12" fmla="*/ 0 w 18"/>
                <a:gd name="T13" fmla="*/ 9 h 20"/>
                <a:gd name="T14" fmla="*/ 1 w 18"/>
                <a:gd name="T15" fmla="*/ 5 h 20"/>
                <a:gd name="T16" fmla="*/ 9 w 18"/>
                <a:gd name="T1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9" y="1"/>
                  </a:moveTo>
                  <a:cubicBezTo>
                    <a:pt x="10" y="0"/>
                    <a:pt x="11" y="1"/>
                    <a:pt x="12" y="2"/>
                  </a:cubicBezTo>
                  <a:cubicBezTo>
                    <a:pt x="18" y="12"/>
                    <a:pt x="18" y="12"/>
                    <a:pt x="18" y="12"/>
                  </a:cubicBezTo>
                  <a:cubicBezTo>
                    <a:pt x="18" y="13"/>
                    <a:pt x="18" y="14"/>
                    <a:pt x="17" y="15"/>
                  </a:cubicBezTo>
                  <a:cubicBezTo>
                    <a:pt x="9" y="19"/>
                    <a:pt x="9" y="19"/>
                    <a:pt x="9" y="19"/>
                  </a:cubicBezTo>
                  <a:cubicBezTo>
                    <a:pt x="8" y="20"/>
                    <a:pt x="7" y="20"/>
                    <a:pt x="6" y="18"/>
                  </a:cubicBezTo>
                  <a:cubicBezTo>
                    <a:pt x="0" y="9"/>
                    <a:pt x="0" y="9"/>
                    <a:pt x="0" y="9"/>
                  </a:cubicBezTo>
                  <a:cubicBezTo>
                    <a:pt x="0" y="8"/>
                    <a:pt x="0" y="6"/>
                    <a:pt x="1" y="5"/>
                  </a:cubicBezTo>
                  <a:lnTo>
                    <a:pt x="9"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7" name="Freeform 828"/>
            <p:cNvSpPr>
              <a:spLocks/>
            </p:cNvSpPr>
            <p:nvPr/>
          </p:nvSpPr>
          <p:spPr bwMode="auto">
            <a:xfrm>
              <a:off x="6291718" y="4548471"/>
              <a:ext cx="41203" cy="33613"/>
            </a:xfrm>
            <a:custGeom>
              <a:avLst/>
              <a:gdLst>
                <a:gd name="T0" fmla="*/ 0 w 16"/>
                <a:gd name="T1" fmla="*/ 2 h 13"/>
                <a:gd name="T2" fmla="*/ 2 w 16"/>
                <a:gd name="T3" fmla="*/ 0 h 13"/>
                <a:gd name="T4" fmla="*/ 13 w 16"/>
                <a:gd name="T5" fmla="*/ 0 h 13"/>
                <a:gd name="T6" fmla="*/ 16 w 16"/>
                <a:gd name="T7" fmla="*/ 2 h 13"/>
                <a:gd name="T8" fmla="*/ 16 w 16"/>
                <a:gd name="T9" fmla="*/ 10 h 13"/>
                <a:gd name="T10" fmla="*/ 13 w 16"/>
                <a:gd name="T11" fmla="*/ 13 h 13"/>
                <a:gd name="T12" fmla="*/ 2 w 16"/>
                <a:gd name="T13" fmla="*/ 13 h 13"/>
                <a:gd name="T14" fmla="*/ 0 w 16"/>
                <a:gd name="T15" fmla="*/ 10 h 13"/>
                <a:gd name="T16" fmla="*/ 0 w 16"/>
                <a:gd name="T17"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2"/>
                  </a:moveTo>
                  <a:cubicBezTo>
                    <a:pt x="0" y="1"/>
                    <a:pt x="1" y="0"/>
                    <a:pt x="2" y="0"/>
                  </a:cubicBezTo>
                  <a:cubicBezTo>
                    <a:pt x="13" y="0"/>
                    <a:pt x="13" y="0"/>
                    <a:pt x="13" y="0"/>
                  </a:cubicBezTo>
                  <a:cubicBezTo>
                    <a:pt x="15" y="0"/>
                    <a:pt x="16" y="1"/>
                    <a:pt x="16" y="2"/>
                  </a:cubicBezTo>
                  <a:cubicBezTo>
                    <a:pt x="16" y="10"/>
                    <a:pt x="16" y="10"/>
                    <a:pt x="16" y="10"/>
                  </a:cubicBezTo>
                  <a:cubicBezTo>
                    <a:pt x="16" y="12"/>
                    <a:pt x="15" y="13"/>
                    <a:pt x="13" y="13"/>
                  </a:cubicBezTo>
                  <a:cubicBezTo>
                    <a:pt x="2" y="13"/>
                    <a:pt x="2" y="13"/>
                    <a:pt x="2" y="13"/>
                  </a:cubicBezTo>
                  <a:cubicBezTo>
                    <a:pt x="1" y="13"/>
                    <a:pt x="0" y="12"/>
                    <a:pt x="0" y="10"/>
                  </a:cubicBezTo>
                  <a:lnTo>
                    <a:pt x="0"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8" name="Freeform 829"/>
            <p:cNvSpPr>
              <a:spLocks/>
            </p:cNvSpPr>
            <p:nvPr/>
          </p:nvSpPr>
          <p:spPr bwMode="auto">
            <a:xfrm>
              <a:off x="6348101" y="4501847"/>
              <a:ext cx="48793" cy="48793"/>
            </a:xfrm>
            <a:custGeom>
              <a:avLst/>
              <a:gdLst>
                <a:gd name="T0" fmla="*/ 2 w 19"/>
                <a:gd name="T1" fmla="*/ 14 h 19"/>
                <a:gd name="T2" fmla="*/ 1 w 19"/>
                <a:gd name="T3" fmla="*/ 11 h 19"/>
                <a:gd name="T4" fmla="*/ 6 w 19"/>
                <a:gd name="T5" fmla="*/ 1 h 19"/>
                <a:gd name="T6" fmla="*/ 10 w 19"/>
                <a:gd name="T7" fmla="*/ 0 h 19"/>
                <a:gd name="T8" fmla="*/ 17 w 19"/>
                <a:gd name="T9" fmla="*/ 5 h 19"/>
                <a:gd name="T10" fmla="*/ 18 w 19"/>
                <a:gd name="T11" fmla="*/ 8 h 19"/>
                <a:gd name="T12" fmla="*/ 12 w 19"/>
                <a:gd name="T13" fmla="*/ 18 h 19"/>
                <a:gd name="T14" fmla="*/ 9 w 19"/>
                <a:gd name="T15" fmla="*/ 19 h 19"/>
                <a:gd name="T16" fmla="*/ 2 w 19"/>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2" y="14"/>
                  </a:moveTo>
                  <a:cubicBezTo>
                    <a:pt x="1" y="14"/>
                    <a:pt x="0" y="12"/>
                    <a:pt x="1" y="11"/>
                  </a:cubicBezTo>
                  <a:cubicBezTo>
                    <a:pt x="6" y="1"/>
                    <a:pt x="6" y="1"/>
                    <a:pt x="6" y="1"/>
                  </a:cubicBezTo>
                  <a:cubicBezTo>
                    <a:pt x="7" y="0"/>
                    <a:pt x="9" y="0"/>
                    <a:pt x="10" y="0"/>
                  </a:cubicBezTo>
                  <a:cubicBezTo>
                    <a:pt x="17" y="5"/>
                    <a:pt x="17" y="5"/>
                    <a:pt x="17" y="5"/>
                  </a:cubicBezTo>
                  <a:cubicBezTo>
                    <a:pt x="18" y="5"/>
                    <a:pt x="19" y="7"/>
                    <a:pt x="18" y="8"/>
                  </a:cubicBezTo>
                  <a:cubicBezTo>
                    <a:pt x="12" y="18"/>
                    <a:pt x="12" y="18"/>
                    <a:pt x="12" y="18"/>
                  </a:cubicBezTo>
                  <a:cubicBezTo>
                    <a:pt x="12" y="19"/>
                    <a:pt x="10" y="19"/>
                    <a:pt x="9" y="19"/>
                  </a:cubicBezTo>
                  <a:lnTo>
                    <a:pt x="2" y="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49" name="Freeform 830"/>
            <p:cNvSpPr>
              <a:spLocks/>
            </p:cNvSpPr>
            <p:nvPr/>
          </p:nvSpPr>
          <p:spPr bwMode="auto">
            <a:xfrm>
              <a:off x="6345932" y="4430285"/>
              <a:ext cx="48793" cy="48793"/>
            </a:xfrm>
            <a:custGeom>
              <a:avLst/>
              <a:gdLst>
                <a:gd name="T0" fmla="*/ 10 w 19"/>
                <a:gd name="T1" fmla="*/ 19 h 19"/>
                <a:gd name="T2" fmla="*/ 6 w 19"/>
                <a:gd name="T3" fmla="*/ 18 h 19"/>
                <a:gd name="T4" fmla="*/ 1 w 19"/>
                <a:gd name="T5" fmla="*/ 8 h 19"/>
                <a:gd name="T6" fmla="*/ 2 w 19"/>
                <a:gd name="T7" fmla="*/ 5 h 19"/>
                <a:gd name="T8" fmla="*/ 9 w 19"/>
                <a:gd name="T9" fmla="*/ 1 h 19"/>
                <a:gd name="T10" fmla="*/ 12 w 19"/>
                <a:gd name="T11" fmla="*/ 2 h 19"/>
                <a:gd name="T12" fmla="*/ 18 w 19"/>
                <a:gd name="T13" fmla="*/ 11 h 19"/>
                <a:gd name="T14" fmla="*/ 17 w 19"/>
                <a:gd name="T15" fmla="*/ 14 h 19"/>
                <a:gd name="T16" fmla="*/ 10 w 1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9">
                  <a:moveTo>
                    <a:pt x="10" y="19"/>
                  </a:moveTo>
                  <a:cubicBezTo>
                    <a:pt x="9" y="19"/>
                    <a:pt x="7" y="19"/>
                    <a:pt x="6" y="18"/>
                  </a:cubicBezTo>
                  <a:cubicBezTo>
                    <a:pt x="1" y="8"/>
                    <a:pt x="1" y="8"/>
                    <a:pt x="1" y="8"/>
                  </a:cubicBezTo>
                  <a:cubicBezTo>
                    <a:pt x="0" y="7"/>
                    <a:pt x="0" y="5"/>
                    <a:pt x="2" y="5"/>
                  </a:cubicBezTo>
                  <a:cubicBezTo>
                    <a:pt x="9" y="1"/>
                    <a:pt x="9" y="1"/>
                    <a:pt x="9" y="1"/>
                  </a:cubicBezTo>
                  <a:cubicBezTo>
                    <a:pt x="10" y="0"/>
                    <a:pt x="12" y="0"/>
                    <a:pt x="12" y="2"/>
                  </a:cubicBezTo>
                  <a:cubicBezTo>
                    <a:pt x="18" y="11"/>
                    <a:pt x="18" y="11"/>
                    <a:pt x="18" y="11"/>
                  </a:cubicBezTo>
                  <a:cubicBezTo>
                    <a:pt x="19" y="12"/>
                    <a:pt x="18" y="14"/>
                    <a:pt x="17" y="14"/>
                  </a:cubicBezTo>
                  <a:lnTo>
                    <a:pt x="10" y="1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0" name="Freeform 831"/>
            <p:cNvSpPr>
              <a:spLocks noEditPoints="1"/>
            </p:cNvSpPr>
            <p:nvPr/>
          </p:nvSpPr>
          <p:spPr bwMode="auto">
            <a:xfrm>
              <a:off x="6246178" y="4428116"/>
              <a:ext cx="127945" cy="127945"/>
            </a:xfrm>
            <a:custGeom>
              <a:avLst/>
              <a:gdLst>
                <a:gd name="T0" fmla="*/ 25 w 50"/>
                <a:gd name="T1" fmla="*/ 0 h 50"/>
                <a:gd name="T2" fmla="*/ 0 w 50"/>
                <a:gd name="T3" fmla="*/ 25 h 50"/>
                <a:gd name="T4" fmla="*/ 25 w 50"/>
                <a:gd name="T5" fmla="*/ 50 h 50"/>
                <a:gd name="T6" fmla="*/ 50 w 50"/>
                <a:gd name="T7" fmla="*/ 25 h 50"/>
                <a:gd name="T8" fmla="*/ 25 w 50"/>
                <a:gd name="T9" fmla="*/ 0 h 50"/>
                <a:gd name="T10" fmla="*/ 25 w 50"/>
                <a:gd name="T11" fmla="*/ 37 h 50"/>
                <a:gd name="T12" fmla="*/ 13 w 50"/>
                <a:gd name="T13" fmla="*/ 25 h 50"/>
                <a:gd name="T14" fmla="*/ 25 w 50"/>
                <a:gd name="T15" fmla="*/ 13 h 50"/>
                <a:gd name="T16" fmla="*/ 37 w 50"/>
                <a:gd name="T17" fmla="*/ 25 h 50"/>
                <a:gd name="T18" fmla="*/ 25 w 50"/>
                <a:gd name="T1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25" y="0"/>
                  </a:moveTo>
                  <a:cubicBezTo>
                    <a:pt x="11" y="0"/>
                    <a:pt x="0" y="12"/>
                    <a:pt x="0" y="25"/>
                  </a:cubicBezTo>
                  <a:cubicBezTo>
                    <a:pt x="0" y="39"/>
                    <a:pt x="11" y="50"/>
                    <a:pt x="25" y="50"/>
                  </a:cubicBezTo>
                  <a:cubicBezTo>
                    <a:pt x="39" y="50"/>
                    <a:pt x="50" y="39"/>
                    <a:pt x="50" y="25"/>
                  </a:cubicBezTo>
                  <a:cubicBezTo>
                    <a:pt x="50" y="12"/>
                    <a:pt x="39" y="0"/>
                    <a:pt x="25" y="0"/>
                  </a:cubicBezTo>
                  <a:close/>
                  <a:moveTo>
                    <a:pt x="25" y="37"/>
                  </a:moveTo>
                  <a:cubicBezTo>
                    <a:pt x="18" y="37"/>
                    <a:pt x="13" y="32"/>
                    <a:pt x="13" y="25"/>
                  </a:cubicBezTo>
                  <a:cubicBezTo>
                    <a:pt x="13" y="19"/>
                    <a:pt x="18" y="13"/>
                    <a:pt x="25" y="13"/>
                  </a:cubicBezTo>
                  <a:cubicBezTo>
                    <a:pt x="31" y="13"/>
                    <a:pt x="37" y="19"/>
                    <a:pt x="37" y="25"/>
                  </a:cubicBezTo>
                  <a:cubicBezTo>
                    <a:pt x="37" y="32"/>
                    <a:pt x="31" y="37"/>
                    <a:pt x="25"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sp>
          <p:nvSpPr>
            <p:cNvPr id="151" name="Freeform 832"/>
            <p:cNvSpPr>
              <a:spLocks/>
            </p:cNvSpPr>
            <p:nvPr/>
          </p:nvSpPr>
          <p:spPr bwMode="auto">
            <a:xfrm>
              <a:off x="6058597" y="4412936"/>
              <a:ext cx="161559" cy="201677"/>
            </a:xfrm>
            <a:custGeom>
              <a:avLst/>
              <a:gdLst>
                <a:gd name="T0" fmla="*/ 27 w 63"/>
                <a:gd name="T1" fmla="*/ 78 h 79"/>
                <a:gd name="T2" fmla="*/ 28 w 63"/>
                <a:gd name="T3" fmla="*/ 78 h 79"/>
                <a:gd name="T4" fmla="*/ 29 w 63"/>
                <a:gd name="T5" fmla="*/ 78 h 79"/>
                <a:gd name="T6" fmla="*/ 30 w 63"/>
                <a:gd name="T7" fmla="*/ 78 h 79"/>
                <a:gd name="T8" fmla="*/ 30 w 63"/>
                <a:gd name="T9" fmla="*/ 79 h 79"/>
                <a:gd name="T10" fmla="*/ 31 w 63"/>
                <a:gd name="T11" fmla="*/ 79 h 79"/>
                <a:gd name="T12" fmla="*/ 31 w 63"/>
                <a:gd name="T13" fmla="*/ 79 h 79"/>
                <a:gd name="T14" fmla="*/ 31 w 63"/>
                <a:gd name="T15" fmla="*/ 79 h 79"/>
                <a:gd name="T16" fmla="*/ 33 w 63"/>
                <a:gd name="T17" fmla="*/ 79 h 79"/>
                <a:gd name="T18" fmla="*/ 33 w 63"/>
                <a:gd name="T19" fmla="*/ 78 h 79"/>
                <a:gd name="T20" fmla="*/ 34 w 63"/>
                <a:gd name="T21" fmla="*/ 78 h 79"/>
                <a:gd name="T22" fmla="*/ 35 w 63"/>
                <a:gd name="T23" fmla="*/ 78 h 79"/>
                <a:gd name="T24" fmla="*/ 35 w 63"/>
                <a:gd name="T25" fmla="*/ 78 h 79"/>
                <a:gd name="T26" fmla="*/ 36 w 63"/>
                <a:gd name="T27" fmla="*/ 77 h 79"/>
                <a:gd name="T28" fmla="*/ 36 w 63"/>
                <a:gd name="T29" fmla="*/ 77 h 79"/>
                <a:gd name="T30" fmla="*/ 59 w 63"/>
                <a:gd name="T31" fmla="*/ 60 h 79"/>
                <a:gd name="T32" fmla="*/ 61 w 63"/>
                <a:gd name="T33" fmla="*/ 50 h 79"/>
                <a:gd name="T34" fmla="*/ 50 w 63"/>
                <a:gd name="T35" fmla="*/ 48 h 79"/>
                <a:gd name="T36" fmla="*/ 39 w 63"/>
                <a:gd name="T37" fmla="*/ 56 h 79"/>
                <a:gd name="T38" fmla="*/ 39 w 63"/>
                <a:gd name="T39" fmla="*/ 7 h 79"/>
                <a:gd name="T40" fmla="*/ 31 w 63"/>
                <a:gd name="T41" fmla="*/ 0 h 79"/>
                <a:gd name="T42" fmla="*/ 24 w 63"/>
                <a:gd name="T43" fmla="*/ 7 h 79"/>
                <a:gd name="T44" fmla="*/ 24 w 63"/>
                <a:gd name="T45" fmla="*/ 56 h 79"/>
                <a:gd name="T46" fmla="*/ 13 w 63"/>
                <a:gd name="T47" fmla="*/ 48 h 79"/>
                <a:gd name="T48" fmla="*/ 2 w 63"/>
                <a:gd name="T49" fmla="*/ 50 h 79"/>
                <a:gd name="T50" fmla="*/ 0 w 63"/>
                <a:gd name="T51" fmla="*/ 54 h 79"/>
                <a:gd name="T52" fmla="*/ 4 w 63"/>
                <a:gd name="T53" fmla="*/ 60 h 79"/>
                <a:gd name="T54" fmla="*/ 27 w 63"/>
                <a:gd name="T55" fmla="*/ 77 h 79"/>
                <a:gd name="T56" fmla="*/ 27 w 63"/>
                <a:gd name="T57" fmla="*/ 77 h 79"/>
                <a:gd name="T58" fmla="*/ 27 w 63"/>
                <a:gd name="T59" fmla="*/ 7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9">
                  <a:moveTo>
                    <a:pt x="27" y="78"/>
                  </a:moveTo>
                  <a:cubicBezTo>
                    <a:pt x="28" y="78"/>
                    <a:pt x="28" y="78"/>
                    <a:pt x="28" y="78"/>
                  </a:cubicBezTo>
                  <a:cubicBezTo>
                    <a:pt x="28" y="78"/>
                    <a:pt x="29" y="78"/>
                    <a:pt x="29" y="78"/>
                  </a:cubicBezTo>
                  <a:cubicBezTo>
                    <a:pt x="29" y="78"/>
                    <a:pt x="29" y="78"/>
                    <a:pt x="30" y="78"/>
                  </a:cubicBezTo>
                  <a:cubicBezTo>
                    <a:pt x="30" y="79"/>
                    <a:pt x="30" y="79"/>
                    <a:pt x="30" y="79"/>
                  </a:cubicBezTo>
                  <a:cubicBezTo>
                    <a:pt x="30" y="79"/>
                    <a:pt x="31" y="79"/>
                    <a:pt x="31" y="79"/>
                  </a:cubicBezTo>
                  <a:cubicBezTo>
                    <a:pt x="31" y="79"/>
                    <a:pt x="31" y="79"/>
                    <a:pt x="31" y="79"/>
                  </a:cubicBezTo>
                  <a:cubicBezTo>
                    <a:pt x="31" y="79"/>
                    <a:pt x="31" y="79"/>
                    <a:pt x="31" y="79"/>
                  </a:cubicBezTo>
                  <a:cubicBezTo>
                    <a:pt x="32" y="79"/>
                    <a:pt x="32" y="79"/>
                    <a:pt x="33" y="79"/>
                  </a:cubicBezTo>
                  <a:cubicBezTo>
                    <a:pt x="33" y="79"/>
                    <a:pt x="33" y="79"/>
                    <a:pt x="33" y="78"/>
                  </a:cubicBezTo>
                  <a:cubicBezTo>
                    <a:pt x="34" y="78"/>
                    <a:pt x="34" y="78"/>
                    <a:pt x="34" y="78"/>
                  </a:cubicBezTo>
                  <a:cubicBezTo>
                    <a:pt x="34" y="78"/>
                    <a:pt x="34" y="78"/>
                    <a:pt x="35" y="78"/>
                  </a:cubicBezTo>
                  <a:cubicBezTo>
                    <a:pt x="35" y="78"/>
                    <a:pt x="35" y="78"/>
                    <a:pt x="35" y="78"/>
                  </a:cubicBezTo>
                  <a:cubicBezTo>
                    <a:pt x="36" y="78"/>
                    <a:pt x="36" y="77"/>
                    <a:pt x="36" y="77"/>
                  </a:cubicBezTo>
                  <a:cubicBezTo>
                    <a:pt x="36" y="77"/>
                    <a:pt x="36" y="77"/>
                    <a:pt x="36" y="77"/>
                  </a:cubicBezTo>
                  <a:cubicBezTo>
                    <a:pt x="59" y="60"/>
                    <a:pt x="59" y="60"/>
                    <a:pt x="59" y="60"/>
                  </a:cubicBezTo>
                  <a:cubicBezTo>
                    <a:pt x="63" y="58"/>
                    <a:pt x="63" y="53"/>
                    <a:pt x="61" y="50"/>
                  </a:cubicBezTo>
                  <a:cubicBezTo>
                    <a:pt x="59" y="46"/>
                    <a:pt x="54" y="45"/>
                    <a:pt x="50" y="48"/>
                  </a:cubicBezTo>
                  <a:cubicBezTo>
                    <a:pt x="39" y="56"/>
                    <a:pt x="39" y="56"/>
                    <a:pt x="39" y="56"/>
                  </a:cubicBezTo>
                  <a:cubicBezTo>
                    <a:pt x="39" y="7"/>
                    <a:pt x="39" y="7"/>
                    <a:pt x="39" y="7"/>
                  </a:cubicBezTo>
                  <a:cubicBezTo>
                    <a:pt x="39" y="3"/>
                    <a:pt x="36" y="0"/>
                    <a:pt x="31" y="0"/>
                  </a:cubicBezTo>
                  <a:cubicBezTo>
                    <a:pt x="27" y="0"/>
                    <a:pt x="24" y="3"/>
                    <a:pt x="24" y="7"/>
                  </a:cubicBezTo>
                  <a:cubicBezTo>
                    <a:pt x="24" y="56"/>
                    <a:pt x="24" y="56"/>
                    <a:pt x="24" y="56"/>
                  </a:cubicBezTo>
                  <a:cubicBezTo>
                    <a:pt x="13" y="48"/>
                    <a:pt x="13" y="48"/>
                    <a:pt x="13" y="48"/>
                  </a:cubicBezTo>
                  <a:cubicBezTo>
                    <a:pt x="9" y="45"/>
                    <a:pt x="4" y="46"/>
                    <a:pt x="2" y="50"/>
                  </a:cubicBezTo>
                  <a:cubicBezTo>
                    <a:pt x="1" y="51"/>
                    <a:pt x="0" y="53"/>
                    <a:pt x="0" y="54"/>
                  </a:cubicBezTo>
                  <a:cubicBezTo>
                    <a:pt x="0" y="56"/>
                    <a:pt x="1" y="59"/>
                    <a:pt x="4" y="60"/>
                  </a:cubicBezTo>
                  <a:cubicBezTo>
                    <a:pt x="27" y="77"/>
                    <a:pt x="27" y="77"/>
                    <a:pt x="27" y="77"/>
                  </a:cubicBezTo>
                  <a:cubicBezTo>
                    <a:pt x="27" y="77"/>
                    <a:pt x="27" y="77"/>
                    <a:pt x="27" y="77"/>
                  </a:cubicBezTo>
                  <a:cubicBezTo>
                    <a:pt x="27" y="77"/>
                    <a:pt x="27" y="78"/>
                    <a:pt x="27" y="7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000000"/>
                </a:solidFill>
              </a:endParaRPr>
            </a:p>
          </p:txBody>
        </p:sp>
      </p:grpSp>
    </p:spTree>
    <p:extLst>
      <p:ext uri="{BB962C8B-B14F-4D97-AF65-F5344CB8AC3E}">
        <p14:creationId xmlns:p14="http://schemas.microsoft.com/office/powerpoint/2010/main" xmlns="" val="3187697113"/>
      </p:ext>
    </p:extLst>
  </p:cSld>
  <p:clrMapOvr>
    <a:masterClrMapping/>
  </p:clrMapOvr>
  <mc:AlternateContent xmlns:mc="http://schemas.openxmlformats.org/markup-compatibility/2006">
    <mc:Choice xmlns:p14="http://schemas.microsoft.com/office/powerpoint/2010/main" xmlns="" Requires="p14">
      <p:transition spd="slow" p14:dur="1250" advClick="0" advTm="0">
        <p14:flip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3"/>
          <p:cNvSpPr>
            <a:spLocks noChangeAspect="1" noChangeArrowheads="1" noTextEdit="1"/>
          </p:cNvSpPr>
          <p:nvPr/>
        </p:nvSpPr>
        <p:spPr bwMode="auto">
          <a:xfrm>
            <a:off x="-2445729" y="2994162"/>
            <a:ext cx="2086704" cy="2062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3" name="Freeform 5"/>
          <p:cNvSpPr>
            <a:spLocks noEditPoints="1" noChangeArrowheads="1"/>
          </p:cNvSpPr>
          <p:nvPr/>
        </p:nvSpPr>
        <p:spPr bwMode="auto">
          <a:xfrm>
            <a:off x="-2445729" y="2991979"/>
            <a:ext cx="2088887" cy="2067060"/>
          </a:xfrm>
          <a:custGeom>
            <a:avLst/>
            <a:gdLst>
              <a:gd name="T0" fmla="*/ 145 w 1009"/>
              <a:gd name="T1" fmla="*/ 264 h 998"/>
              <a:gd name="T2" fmla="*/ 86 w 1009"/>
              <a:gd name="T3" fmla="*/ 207 h 998"/>
              <a:gd name="T4" fmla="*/ 214 w 1009"/>
              <a:gd name="T5" fmla="*/ 75 h 998"/>
              <a:gd name="T6" fmla="*/ 277 w 1009"/>
              <a:gd name="T7" fmla="*/ 136 h 998"/>
              <a:gd name="T8" fmla="*/ 414 w 1009"/>
              <a:gd name="T9" fmla="*/ 81 h 998"/>
              <a:gd name="T10" fmla="*/ 414 w 1009"/>
              <a:gd name="T11" fmla="*/ 0 h 998"/>
              <a:gd name="T12" fmla="*/ 504 w 1009"/>
              <a:gd name="T13" fmla="*/ 0 h 998"/>
              <a:gd name="T14" fmla="*/ 595 w 1009"/>
              <a:gd name="T15" fmla="*/ 0 h 998"/>
              <a:gd name="T16" fmla="*/ 595 w 1009"/>
              <a:gd name="T17" fmla="*/ 81 h 998"/>
              <a:gd name="T18" fmla="*/ 732 w 1009"/>
              <a:gd name="T19" fmla="*/ 136 h 998"/>
              <a:gd name="T20" fmla="*/ 795 w 1009"/>
              <a:gd name="T21" fmla="*/ 75 h 998"/>
              <a:gd name="T22" fmla="*/ 923 w 1009"/>
              <a:gd name="T23" fmla="*/ 207 h 998"/>
              <a:gd name="T24" fmla="*/ 864 w 1009"/>
              <a:gd name="T25" fmla="*/ 264 h 998"/>
              <a:gd name="T26" fmla="*/ 923 w 1009"/>
              <a:gd name="T27" fmla="*/ 409 h 998"/>
              <a:gd name="T28" fmla="*/ 1009 w 1009"/>
              <a:gd name="T29" fmla="*/ 409 h 998"/>
              <a:gd name="T30" fmla="*/ 1009 w 1009"/>
              <a:gd name="T31" fmla="*/ 499 h 998"/>
              <a:gd name="T32" fmla="*/ 1009 w 1009"/>
              <a:gd name="T33" fmla="*/ 500 h 998"/>
              <a:gd name="T34" fmla="*/ 1009 w 1009"/>
              <a:gd name="T35" fmla="*/ 589 h 998"/>
              <a:gd name="T36" fmla="*/ 923 w 1009"/>
              <a:gd name="T37" fmla="*/ 589 h 998"/>
              <a:gd name="T38" fmla="*/ 864 w 1009"/>
              <a:gd name="T39" fmla="*/ 734 h 998"/>
              <a:gd name="T40" fmla="*/ 923 w 1009"/>
              <a:gd name="T41" fmla="*/ 791 h 998"/>
              <a:gd name="T42" fmla="*/ 795 w 1009"/>
              <a:gd name="T43" fmla="*/ 923 h 998"/>
              <a:gd name="T44" fmla="*/ 732 w 1009"/>
              <a:gd name="T45" fmla="*/ 863 h 998"/>
              <a:gd name="T46" fmla="*/ 595 w 1009"/>
              <a:gd name="T47" fmla="*/ 918 h 998"/>
              <a:gd name="T48" fmla="*/ 595 w 1009"/>
              <a:gd name="T49" fmla="*/ 998 h 998"/>
              <a:gd name="T50" fmla="*/ 504 w 1009"/>
              <a:gd name="T51" fmla="*/ 998 h 998"/>
              <a:gd name="T52" fmla="*/ 414 w 1009"/>
              <a:gd name="T53" fmla="*/ 998 h 998"/>
              <a:gd name="T54" fmla="*/ 414 w 1009"/>
              <a:gd name="T55" fmla="*/ 918 h 998"/>
              <a:gd name="T56" fmla="*/ 277 w 1009"/>
              <a:gd name="T57" fmla="*/ 863 h 998"/>
              <a:gd name="T58" fmla="*/ 214 w 1009"/>
              <a:gd name="T59" fmla="*/ 923 h 998"/>
              <a:gd name="T60" fmla="*/ 86 w 1009"/>
              <a:gd name="T61" fmla="*/ 791 h 998"/>
              <a:gd name="T62" fmla="*/ 145 w 1009"/>
              <a:gd name="T63" fmla="*/ 734 h 998"/>
              <a:gd name="T64" fmla="*/ 86 w 1009"/>
              <a:gd name="T65" fmla="*/ 589 h 998"/>
              <a:gd name="T66" fmla="*/ 0 w 1009"/>
              <a:gd name="T67" fmla="*/ 589 h 998"/>
              <a:gd name="T68" fmla="*/ 0 w 1009"/>
              <a:gd name="T69" fmla="*/ 500 h 998"/>
              <a:gd name="T70" fmla="*/ 0 w 1009"/>
              <a:gd name="T71" fmla="*/ 499 h 998"/>
              <a:gd name="T72" fmla="*/ 0 w 1009"/>
              <a:gd name="T73" fmla="*/ 409 h 998"/>
              <a:gd name="T74" fmla="*/ 86 w 1009"/>
              <a:gd name="T75" fmla="*/ 409 h 998"/>
              <a:gd name="T76" fmla="*/ 145 w 1009"/>
              <a:gd name="T77" fmla="*/ 264 h 998"/>
              <a:gd name="T78" fmla="*/ 504 w 1009"/>
              <a:gd name="T79" fmla="*/ 174 h 998"/>
              <a:gd name="T80" fmla="*/ 179 w 1009"/>
              <a:gd name="T81" fmla="*/ 500 h 998"/>
              <a:gd name="T82" fmla="*/ 504 w 1009"/>
              <a:gd name="T83" fmla="*/ 826 h 998"/>
              <a:gd name="T84" fmla="*/ 830 w 1009"/>
              <a:gd name="T85" fmla="*/ 500 h 998"/>
              <a:gd name="T86" fmla="*/ 504 w 1009"/>
              <a:gd name="T87" fmla="*/ 174 h 9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09"/>
              <a:gd name="T133" fmla="*/ 0 h 998"/>
              <a:gd name="T134" fmla="*/ 1009 w 1009"/>
              <a:gd name="T135" fmla="*/ 998 h 9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09" h="998">
                <a:moveTo>
                  <a:pt x="145" y="264"/>
                </a:moveTo>
                <a:cubicBezTo>
                  <a:pt x="86" y="207"/>
                  <a:pt x="86" y="207"/>
                  <a:pt x="86" y="207"/>
                </a:cubicBezTo>
                <a:cubicBezTo>
                  <a:pt x="214" y="75"/>
                  <a:pt x="214" y="75"/>
                  <a:pt x="214" y="75"/>
                </a:cubicBezTo>
                <a:cubicBezTo>
                  <a:pt x="277" y="136"/>
                  <a:pt x="277" y="136"/>
                  <a:pt x="277" y="136"/>
                </a:cubicBezTo>
                <a:cubicBezTo>
                  <a:pt x="414" y="81"/>
                  <a:pt x="414" y="81"/>
                  <a:pt x="414" y="81"/>
                </a:cubicBezTo>
                <a:cubicBezTo>
                  <a:pt x="414" y="0"/>
                  <a:pt x="414" y="0"/>
                  <a:pt x="414" y="0"/>
                </a:cubicBezTo>
                <a:cubicBezTo>
                  <a:pt x="504" y="0"/>
                  <a:pt x="504" y="0"/>
                  <a:pt x="504" y="0"/>
                </a:cubicBezTo>
                <a:cubicBezTo>
                  <a:pt x="595" y="0"/>
                  <a:pt x="595" y="0"/>
                  <a:pt x="595" y="0"/>
                </a:cubicBezTo>
                <a:cubicBezTo>
                  <a:pt x="595" y="81"/>
                  <a:pt x="595" y="81"/>
                  <a:pt x="595" y="81"/>
                </a:cubicBezTo>
                <a:cubicBezTo>
                  <a:pt x="732" y="136"/>
                  <a:pt x="732" y="136"/>
                  <a:pt x="732" y="136"/>
                </a:cubicBezTo>
                <a:cubicBezTo>
                  <a:pt x="795" y="75"/>
                  <a:pt x="795" y="75"/>
                  <a:pt x="795" y="75"/>
                </a:cubicBezTo>
                <a:cubicBezTo>
                  <a:pt x="923" y="207"/>
                  <a:pt x="923" y="207"/>
                  <a:pt x="923" y="207"/>
                </a:cubicBezTo>
                <a:cubicBezTo>
                  <a:pt x="864" y="264"/>
                  <a:pt x="864" y="264"/>
                  <a:pt x="864" y="264"/>
                </a:cubicBezTo>
                <a:cubicBezTo>
                  <a:pt x="923" y="409"/>
                  <a:pt x="923" y="409"/>
                  <a:pt x="923" y="409"/>
                </a:cubicBezTo>
                <a:cubicBezTo>
                  <a:pt x="1009" y="409"/>
                  <a:pt x="1009" y="409"/>
                  <a:pt x="1009" y="409"/>
                </a:cubicBezTo>
                <a:cubicBezTo>
                  <a:pt x="1009" y="499"/>
                  <a:pt x="1009" y="499"/>
                  <a:pt x="1009" y="499"/>
                </a:cubicBezTo>
                <a:cubicBezTo>
                  <a:pt x="1009" y="500"/>
                  <a:pt x="1009" y="500"/>
                  <a:pt x="1009" y="500"/>
                </a:cubicBezTo>
                <a:cubicBezTo>
                  <a:pt x="1009" y="589"/>
                  <a:pt x="1009" y="589"/>
                  <a:pt x="1009" y="589"/>
                </a:cubicBezTo>
                <a:cubicBezTo>
                  <a:pt x="923" y="589"/>
                  <a:pt x="923" y="589"/>
                  <a:pt x="923" y="589"/>
                </a:cubicBezTo>
                <a:cubicBezTo>
                  <a:pt x="864" y="734"/>
                  <a:pt x="864" y="734"/>
                  <a:pt x="864" y="734"/>
                </a:cubicBezTo>
                <a:cubicBezTo>
                  <a:pt x="923" y="791"/>
                  <a:pt x="923" y="791"/>
                  <a:pt x="923" y="791"/>
                </a:cubicBezTo>
                <a:cubicBezTo>
                  <a:pt x="795" y="923"/>
                  <a:pt x="795" y="923"/>
                  <a:pt x="795" y="923"/>
                </a:cubicBezTo>
                <a:cubicBezTo>
                  <a:pt x="732" y="863"/>
                  <a:pt x="732" y="863"/>
                  <a:pt x="732" y="863"/>
                </a:cubicBezTo>
                <a:cubicBezTo>
                  <a:pt x="595" y="918"/>
                  <a:pt x="595" y="918"/>
                  <a:pt x="595" y="918"/>
                </a:cubicBezTo>
                <a:cubicBezTo>
                  <a:pt x="595" y="998"/>
                  <a:pt x="595" y="998"/>
                  <a:pt x="595" y="998"/>
                </a:cubicBezTo>
                <a:cubicBezTo>
                  <a:pt x="504" y="998"/>
                  <a:pt x="504" y="998"/>
                  <a:pt x="504" y="998"/>
                </a:cubicBezTo>
                <a:cubicBezTo>
                  <a:pt x="414" y="998"/>
                  <a:pt x="414" y="998"/>
                  <a:pt x="414" y="998"/>
                </a:cubicBezTo>
                <a:cubicBezTo>
                  <a:pt x="414" y="918"/>
                  <a:pt x="414" y="918"/>
                  <a:pt x="414" y="918"/>
                </a:cubicBezTo>
                <a:cubicBezTo>
                  <a:pt x="277" y="863"/>
                  <a:pt x="277" y="863"/>
                  <a:pt x="277" y="863"/>
                </a:cubicBezTo>
                <a:cubicBezTo>
                  <a:pt x="214" y="923"/>
                  <a:pt x="214" y="923"/>
                  <a:pt x="214" y="923"/>
                </a:cubicBezTo>
                <a:cubicBezTo>
                  <a:pt x="86" y="791"/>
                  <a:pt x="86" y="791"/>
                  <a:pt x="86" y="791"/>
                </a:cubicBezTo>
                <a:cubicBezTo>
                  <a:pt x="145" y="734"/>
                  <a:pt x="145" y="734"/>
                  <a:pt x="145" y="734"/>
                </a:cubicBezTo>
                <a:cubicBezTo>
                  <a:pt x="86" y="589"/>
                  <a:pt x="86" y="589"/>
                  <a:pt x="86" y="589"/>
                </a:cubicBezTo>
                <a:cubicBezTo>
                  <a:pt x="0" y="589"/>
                  <a:pt x="0" y="589"/>
                  <a:pt x="0" y="589"/>
                </a:cubicBezTo>
                <a:cubicBezTo>
                  <a:pt x="0" y="500"/>
                  <a:pt x="0" y="500"/>
                  <a:pt x="0" y="500"/>
                </a:cubicBezTo>
                <a:cubicBezTo>
                  <a:pt x="0" y="499"/>
                  <a:pt x="0" y="499"/>
                  <a:pt x="0" y="499"/>
                </a:cubicBezTo>
                <a:cubicBezTo>
                  <a:pt x="0" y="409"/>
                  <a:pt x="0" y="409"/>
                  <a:pt x="0" y="409"/>
                </a:cubicBezTo>
                <a:cubicBezTo>
                  <a:pt x="86" y="409"/>
                  <a:pt x="86" y="409"/>
                  <a:pt x="86" y="409"/>
                </a:cubicBezTo>
                <a:lnTo>
                  <a:pt x="145" y="264"/>
                </a:lnTo>
                <a:close/>
                <a:moveTo>
                  <a:pt x="504" y="174"/>
                </a:moveTo>
                <a:cubicBezTo>
                  <a:pt x="324" y="174"/>
                  <a:pt x="179" y="320"/>
                  <a:pt x="179" y="500"/>
                </a:cubicBezTo>
                <a:cubicBezTo>
                  <a:pt x="179" y="680"/>
                  <a:pt x="324" y="826"/>
                  <a:pt x="504" y="826"/>
                </a:cubicBezTo>
                <a:cubicBezTo>
                  <a:pt x="684" y="826"/>
                  <a:pt x="830" y="680"/>
                  <a:pt x="830" y="500"/>
                </a:cubicBezTo>
                <a:cubicBezTo>
                  <a:pt x="830" y="320"/>
                  <a:pt x="684" y="174"/>
                  <a:pt x="504" y="174"/>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nvGrpSpPr>
          <p:cNvPr id="16" name="组合 15"/>
          <p:cNvGrpSpPr/>
          <p:nvPr/>
        </p:nvGrpSpPr>
        <p:grpSpPr>
          <a:xfrm>
            <a:off x="-1816371" y="3456176"/>
            <a:ext cx="830170" cy="1033166"/>
            <a:chOff x="3611249" y="1258886"/>
            <a:chExt cx="830170" cy="1033166"/>
          </a:xfrm>
        </p:grpSpPr>
        <p:sp>
          <p:nvSpPr>
            <p:cNvPr id="5" name="Freeform 7"/>
            <p:cNvSpPr>
              <a:spLocks noChangeArrowheads="1"/>
            </p:cNvSpPr>
            <p:nvPr/>
          </p:nvSpPr>
          <p:spPr bwMode="auto">
            <a:xfrm>
              <a:off x="4194770" y="1675063"/>
              <a:ext cx="143333" cy="85127"/>
            </a:xfrm>
            <a:custGeom>
              <a:avLst/>
              <a:gdLst>
                <a:gd name="T0" fmla="*/ 69 w 69"/>
                <a:gd name="T1" fmla="*/ 8 h 41"/>
                <a:gd name="T2" fmla="*/ 69 w 69"/>
                <a:gd name="T3" fmla="*/ 35 h 41"/>
                <a:gd name="T4" fmla="*/ 6 w 69"/>
                <a:gd name="T5" fmla="*/ 35 h 41"/>
                <a:gd name="T6" fmla="*/ 6 w 69"/>
                <a:gd name="T7" fmla="*/ 35 h 41"/>
                <a:gd name="T8" fmla="*/ 0 w 69"/>
                <a:gd name="T9" fmla="*/ 0 h 41"/>
                <a:gd name="T10" fmla="*/ 52 w 69"/>
                <a:gd name="T11" fmla="*/ 8 h 41"/>
                <a:gd name="T12" fmla="*/ 69 w 69"/>
                <a:gd name="T13" fmla="*/ 8 h 41"/>
                <a:gd name="T14" fmla="*/ 0 60000 65536"/>
                <a:gd name="T15" fmla="*/ 0 60000 65536"/>
                <a:gd name="T16" fmla="*/ 0 60000 65536"/>
                <a:gd name="T17" fmla="*/ 0 60000 65536"/>
                <a:gd name="T18" fmla="*/ 0 60000 65536"/>
                <a:gd name="T19" fmla="*/ 0 60000 65536"/>
                <a:gd name="T20" fmla="*/ 0 60000 65536"/>
                <a:gd name="T21" fmla="*/ 0 w 69"/>
                <a:gd name="T22" fmla="*/ 0 h 41"/>
                <a:gd name="T23" fmla="*/ 69 w 69"/>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41">
                  <a:moveTo>
                    <a:pt x="69" y="8"/>
                  </a:moveTo>
                  <a:cubicBezTo>
                    <a:pt x="69" y="35"/>
                    <a:pt x="69" y="35"/>
                    <a:pt x="69" y="35"/>
                  </a:cubicBezTo>
                  <a:cubicBezTo>
                    <a:pt x="69" y="35"/>
                    <a:pt x="31" y="41"/>
                    <a:pt x="6" y="35"/>
                  </a:cubicBezTo>
                  <a:cubicBezTo>
                    <a:pt x="6" y="35"/>
                    <a:pt x="6" y="35"/>
                    <a:pt x="6" y="35"/>
                  </a:cubicBezTo>
                  <a:cubicBezTo>
                    <a:pt x="0" y="0"/>
                    <a:pt x="0" y="0"/>
                    <a:pt x="0" y="0"/>
                  </a:cubicBezTo>
                  <a:cubicBezTo>
                    <a:pt x="10" y="4"/>
                    <a:pt x="26" y="8"/>
                    <a:pt x="52" y="8"/>
                  </a:cubicBezTo>
                  <a:lnTo>
                    <a:pt x="69" y="8"/>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nvGrpSpPr>
            <p:cNvPr id="15" name="组合 14"/>
            <p:cNvGrpSpPr/>
            <p:nvPr/>
          </p:nvGrpSpPr>
          <p:grpSpPr>
            <a:xfrm>
              <a:off x="3611249" y="1258886"/>
              <a:ext cx="830170" cy="1033166"/>
              <a:chOff x="3611249" y="1258886"/>
              <a:chExt cx="830170" cy="1033166"/>
            </a:xfrm>
          </p:grpSpPr>
          <p:sp>
            <p:nvSpPr>
              <p:cNvPr id="4" name="Freeform 6"/>
              <p:cNvSpPr>
                <a:spLocks noEditPoints="1" noChangeArrowheads="1"/>
              </p:cNvSpPr>
              <p:nvPr/>
            </p:nvSpPr>
            <p:spPr bwMode="auto">
              <a:xfrm>
                <a:off x="3611249" y="1480071"/>
                <a:ext cx="830170" cy="811981"/>
              </a:xfrm>
              <a:custGeom>
                <a:avLst/>
                <a:gdLst>
                  <a:gd name="T0" fmla="*/ 223 w 401"/>
                  <a:gd name="T1" fmla="*/ 29 h 392"/>
                  <a:gd name="T2" fmla="*/ 231 w 401"/>
                  <a:gd name="T3" fmla="*/ 95 h 392"/>
                  <a:gd name="T4" fmla="*/ 254 w 401"/>
                  <a:gd name="T5" fmla="*/ 124 h 392"/>
                  <a:gd name="T6" fmla="*/ 254 w 401"/>
                  <a:gd name="T7" fmla="*/ 91 h 392"/>
                  <a:gd name="T8" fmla="*/ 223 w 401"/>
                  <a:gd name="T9" fmla="*/ 29 h 392"/>
                  <a:gd name="T10" fmla="*/ 187 w 401"/>
                  <a:gd name="T11" fmla="*/ 7 h 392"/>
                  <a:gd name="T12" fmla="*/ 272 w 401"/>
                  <a:gd name="T13" fmla="*/ 89 h 392"/>
                  <a:gd name="T14" fmla="*/ 275 w 401"/>
                  <a:gd name="T15" fmla="*/ 124 h 392"/>
                  <a:gd name="T16" fmla="*/ 281 w 401"/>
                  <a:gd name="T17" fmla="*/ 173 h 392"/>
                  <a:gd name="T18" fmla="*/ 387 w 401"/>
                  <a:gd name="T19" fmla="*/ 255 h 392"/>
                  <a:gd name="T20" fmla="*/ 401 w 401"/>
                  <a:gd name="T21" fmla="*/ 385 h 392"/>
                  <a:gd name="T22" fmla="*/ 351 w 401"/>
                  <a:gd name="T23" fmla="*/ 392 h 392"/>
                  <a:gd name="T24" fmla="*/ 325 w 401"/>
                  <a:gd name="T25" fmla="*/ 268 h 392"/>
                  <a:gd name="T26" fmla="*/ 236 w 401"/>
                  <a:gd name="T27" fmla="*/ 215 h 392"/>
                  <a:gd name="T28" fmla="*/ 216 w 401"/>
                  <a:gd name="T29" fmla="*/ 283 h 392"/>
                  <a:gd name="T30" fmla="*/ 119 w 401"/>
                  <a:gd name="T31" fmla="*/ 360 h 392"/>
                  <a:gd name="T32" fmla="*/ 3 w 401"/>
                  <a:gd name="T33" fmla="*/ 360 h 392"/>
                  <a:gd name="T34" fmla="*/ 0 w 401"/>
                  <a:gd name="T35" fmla="*/ 319 h 392"/>
                  <a:gd name="T36" fmla="*/ 81 w 401"/>
                  <a:gd name="T37" fmla="*/ 312 h 392"/>
                  <a:gd name="T38" fmla="*/ 137 w 401"/>
                  <a:gd name="T39" fmla="*/ 279 h 392"/>
                  <a:gd name="T40" fmla="*/ 161 w 401"/>
                  <a:gd name="T41" fmla="*/ 175 h 392"/>
                  <a:gd name="T42" fmla="*/ 228 w 401"/>
                  <a:gd name="T43" fmla="*/ 175 h 392"/>
                  <a:gd name="T44" fmla="*/ 228 w 401"/>
                  <a:gd name="T45" fmla="*/ 113 h 392"/>
                  <a:gd name="T46" fmla="*/ 155 w 401"/>
                  <a:gd name="T47" fmla="*/ 113 h 392"/>
                  <a:gd name="T48" fmla="*/ 166 w 401"/>
                  <a:gd name="T49" fmla="*/ 62 h 392"/>
                  <a:gd name="T50" fmla="*/ 137 w 401"/>
                  <a:gd name="T51" fmla="*/ 124 h 392"/>
                  <a:gd name="T52" fmla="*/ 214 w 401"/>
                  <a:gd name="T53" fmla="*/ 124 h 392"/>
                  <a:gd name="T54" fmla="*/ 214 w 401"/>
                  <a:gd name="T55" fmla="*/ 160 h 392"/>
                  <a:gd name="T56" fmla="*/ 119 w 401"/>
                  <a:gd name="T57" fmla="*/ 160 h 392"/>
                  <a:gd name="T58" fmla="*/ 99 w 401"/>
                  <a:gd name="T59" fmla="*/ 111 h 392"/>
                  <a:gd name="T60" fmla="*/ 119 w 401"/>
                  <a:gd name="T61" fmla="*/ 56 h 392"/>
                  <a:gd name="T62" fmla="*/ 187 w 401"/>
                  <a:gd name="T63" fmla="*/ 7 h 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392"/>
                  <a:gd name="T98" fmla="*/ 401 w 401"/>
                  <a:gd name="T99" fmla="*/ 392 h 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392">
                    <a:moveTo>
                      <a:pt x="223" y="29"/>
                    </a:moveTo>
                    <a:cubicBezTo>
                      <a:pt x="231" y="95"/>
                      <a:pt x="231" y="95"/>
                      <a:pt x="231" y="95"/>
                    </a:cubicBezTo>
                    <a:cubicBezTo>
                      <a:pt x="254" y="124"/>
                      <a:pt x="254" y="124"/>
                      <a:pt x="254" y="124"/>
                    </a:cubicBezTo>
                    <a:cubicBezTo>
                      <a:pt x="254" y="91"/>
                      <a:pt x="254" y="91"/>
                      <a:pt x="254" y="91"/>
                    </a:cubicBezTo>
                    <a:lnTo>
                      <a:pt x="223" y="29"/>
                    </a:lnTo>
                    <a:close/>
                    <a:moveTo>
                      <a:pt x="187" y="7"/>
                    </a:moveTo>
                    <a:cubicBezTo>
                      <a:pt x="187" y="7"/>
                      <a:pt x="252" y="3"/>
                      <a:pt x="272" y="89"/>
                    </a:cubicBezTo>
                    <a:cubicBezTo>
                      <a:pt x="275" y="124"/>
                      <a:pt x="275" y="124"/>
                      <a:pt x="275" y="124"/>
                    </a:cubicBezTo>
                    <a:cubicBezTo>
                      <a:pt x="281" y="173"/>
                      <a:pt x="281" y="173"/>
                      <a:pt x="281" y="173"/>
                    </a:cubicBezTo>
                    <a:cubicBezTo>
                      <a:pt x="281" y="173"/>
                      <a:pt x="376" y="193"/>
                      <a:pt x="387" y="255"/>
                    </a:cubicBezTo>
                    <a:cubicBezTo>
                      <a:pt x="398" y="317"/>
                      <a:pt x="401" y="385"/>
                      <a:pt x="401" y="385"/>
                    </a:cubicBezTo>
                    <a:cubicBezTo>
                      <a:pt x="351" y="392"/>
                      <a:pt x="351" y="392"/>
                      <a:pt x="351" y="392"/>
                    </a:cubicBezTo>
                    <a:cubicBezTo>
                      <a:pt x="351" y="392"/>
                      <a:pt x="336" y="306"/>
                      <a:pt x="325" y="268"/>
                    </a:cubicBezTo>
                    <a:cubicBezTo>
                      <a:pt x="314" y="230"/>
                      <a:pt x="236" y="215"/>
                      <a:pt x="236" y="215"/>
                    </a:cubicBezTo>
                    <a:cubicBezTo>
                      <a:pt x="236" y="215"/>
                      <a:pt x="236" y="215"/>
                      <a:pt x="216" y="283"/>
                    </a:cubicBezTo>
                    <a:cubicBezTo>
                      <a:pt x="196" y="352"/>
                      <a:pt x="119" y="360"/>
                      <a:pt x="119" y="360"/>
                    </a:cubicBezTo>
                    <a:cubicBezTo>
                      <a:pt x="3" y="360"/>
                      <a:pt x="3" y="360"/>
                      <a:pt x="3" y="360"/>
                    </a:cubicBezTo>
                    <a:cubicBezTo>
                      <a:pt x="0" y="319"/>
                      <a:pt x="0" y="319"/>
                      <a:pt x="0" y="319"/>
                    </a:cubicBezTo>
                    <a:cubicBezTo>
                      <a:pt x="81" y="312"/>
                      <a:pt x="81" y="312"/>
                      <a:pt x="81" y="312"/>
                    </a:cubicBezTo>
                    <a:cubicBezTo>
                      <a:pt x="130" y="312"/>
                      <a:pt x="137" y="279"/>
                      <a:pt x="137" y="279"/>
                    </a:cubicBezTo>
                    <a:cubicBezTo>
                      <a:pt x="161" y="175"/>
                      <a:pt x="161" y="175"/>
                      <a:pt x="161" y="175"/>
                    </a:cubicBezTo>
                    <a:cubicBezTo>
                      <a:pt x="228" y="175"/>
                      <a:pt x="228" y="175"/>
                      <a:pt x="228" y="175"/>
                    </a:cubicBezTo>
                    <a:cubicBezTo>
                      <a:pt x="228" y="113"/>
                      <a:pt x="228" y="113"/>
                      <a:pt x="228" y="113"/>
                    </a:cubicBezTo>
                    <a:cubicBezTo>
                      <a:pt x="155" y="113"/>
                      <a:pt x="155" y="113"/>
                      <a:pt x="155" y="113"/>
                    </a:cubicBezTo>
                    <a:cubicBezTo>
                      <a:pt x="166" y="62"/>
                      <a:pt x="166" y="62"/>
                      <a:pt x="166" y="62"/>
                    </a:cubicBezTo>
                    <a:cubicBezTo>
                      <a:pt x="137" y="124"/>
                      <a:pt x="137" y="124"/>
                      <a:pt x="137" y="124"/>
                    </a:cubicBezTo>
                    <a:cubicBezTo>
                      <a:pt x="214" y="124"/>
                      <a:pt x="214" y="124"/>
                      <a:pt x="214" y="124"/>
                    </a:cubicBezTo>
                    <a:cubicBezTo>
                      <a:pt x="214" y="160"/>
                      <a:pt x="214" y="160"/>
                      <a:pt x="214" y="160"/>
                    </a:cubicBezTo>
                    <a:cubicBezTo>
                      <a:pt x="214" y="160"/>
                      <a:pt x="157" y="160"/>
                      <a:pt x="119" y="160"/>
                    </a:cubicBezTo>
                    <a:cubicBezTo>
                      <a:pt x="81" y="160"/>
                      <a:pt x="99" y="111"/>
                      <a:pt x="99" y="111"/>
                    </a:cubicBezTo>
                    <a:cubicBezTo>
                      <a:pt x="99" y="111"/>
                      <a:pt x="99" y="111"/>
                      <a:pt x="119" y="56"/>
                    </a:cubicBezTo>
                    <a:cubicBezTo>
                      <a:pt x="139" y="0"/>
                      <a:pt x="187" y="7"/>
                      <a:pt x="187" y="7"/>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6" name="Freeform 8"/>
              <p:cNvSpPr>
                <a:spLocks noChangeArrowheads="1"/>
              </p:cNvSpPr>
              <p:nvPr/>
            </p:nvSpPr>
            <p:spPr bwMode="auto">
              <a:xfrm>
                <a:off x="4072536" y="1540461"/>
                <a:ext cx="64755" cy="196447"/>
              </a:xfrm>
              <a:custGeom>
                <a:avLst/>
                <a:gdLst>
                  <a:gd name="T0" fmla="*/ 89 w 89"/>
                  <a:gd name="T1" fmla="*/ 176 h 270"/>
                  <a:gd name="T2" fmla="*/ 89 w 89"/>
                  <a:gd name="T3" fmla="*/ 270 h 270"/>
                  <a:gd name="T4" fmla="*/ 23 w 89"/>
                  <a:gd name="T5" fmla="*/ 188 h 270"/>
                  <a:gd name="T6" fmla="*/ 0 w 89"/>
                  <a:gd name="T7" fmla="*/ 0 h 270"/>
                  <a:gd name="T8" fmla="*/ 89 w 89"/>
                  <a:gd name="T9" fmla="*/ 176 h 270"/>
                  <a:gd name="T10" fmla="*/ 0 60000 65536"/>
                  <a:gd name="T11" fmla="*/ 0 60000 65536"/>
                  <a:gd name="T12" fmla="*/ 0 60000 65536"/>
                  <a:gd name="T13" fmla="*/ 0 60000 65536"/>
                  <a:gd name="T14" fmla="*/ 0 60000 65536"/>
                  <a:gd name="T15" fmla="*/ 0 w 89"/>
                  <a:gd name="T16" fmla="*/ 0 h 270"/>
                  <a:gd name="T17" fmla="*/ 89 w 89"/>
                  <a:gd name="T18" fmla="*/ 270 h 270"/>
                </a:gdLst>
                <a:ahLst/>
                <a:cxnLst>
                  <a:cxn ang="T10">
                    <a:pos x="T0" y="T1"/>
                  </a:cxn>
                  <a:cxn ang="T11">
                    <a:pos x="T2" y="T3"/>
                  </a:cxn>
                  <a:cxn ang="T12">
                    <a:pos x="T4" y="T5"/>
                  </a:cxn>
                  <a:cxn ang="T13">
                    <a:pos x="T6" y="T7"/>
                  </a:cxn>
                  <a:cxn ang="T14">
                    <a:pos x="T8" y="T9"/>
                  </a:cxn>
                </a:cxnLst>
                <a:rect l="T15" t="T16" r="T17" b="T18"/>
                <a:pathLst>
                  <a:path w="89" h="270">
                    <a:moveTo>
                      <a:pt x="89" y="176"/>
                    </a:moveTo>
                    <a:lnTo>
                      <a:pt x="89" y="270"/>
                    </a:lnTo>
                    <a:lnTo>
                      <a:pt x="23" y="188"/>
                    </a:lnTo>
                    <a:lnTo>
                      <a:pt x="0" y="0"/>
                    </a:lnTo>
                    <a:lnTo>
                      <a:pt x="89" y="176"/>
                    </a:lnTo>
                    <a:close/>
                  </a:path>
                </a:pathLst>
              </a:custGeom>
              <a:solidFill>
                <a:srgbClr val="9DC3E7"/>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sp>
            <p:nvSpPr>
              <p:cNvPr id="7" name="Oval 9"/>
              <p:cNvSpPr>
                <a:spLocks noChangeArrowheads="1"/>
              </p:cNvSpPr>
              <p:nvPr/>
            </p:nvSpPr>
            <p:spPr bwMode="auto">
              <a:xfrm>
                <a:off x="3925565" y="1258886"/>
                <a:ext cx="226278" cy="225550"/>
              </a:xfrm>
              <a:prstGeom prst="ellipse">
                <a:avLst/>
              </a:pr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zh-CN">
                  <a:solidFill>
                    <a:srgbClr val="000000"/>
                  </a:solidFill>
                  <a:latin typeface="Calibri" pitchFamily="34" charset="0"/>
                  <a:sym typeface="宋体" pitchFamily="2" charset="-122"/>
                </a:endParaRPr>
              </a:p>
            </p:txBody>
          </p:sp>
        </p:grpSp>
      </p:grpSp>
      <p:sp>
        <p:nvSpPr>
          <p:cNvPr id="13" name="右箭头 12"/>
          <p:cNvSpPr/>
          <p:nvPr/>
        </p:nvSpPr>
        <p:spPr>
          <a:xfrm rot="20281287">
            <a:off x="-1084826" y="2599313"/>
            <a:ext cx="13475571" cy="3489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rot="20281287">
            <a:off x="-370136" y="2710770"/>
            <a:ext cx="10298816" cy="30637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rot="20280000">
            <a:off x="55835" y="2437877"/>
            <a:ext cx="4531057" cy="1200329"/>
          </a:xfrm>
          <a:prstGeom prst="rect">
            <a:avLst/>
          </a:prstGeom>
          <a:noFill/>
        </p:spPr>
        <p:txBody>
          <a:bodyPr wrap="square" rtlCol="0">
            <a:spAutoFit/>
          </a:bodyPr>
          <a:lstStyle/>
          <a:p>
            <a:r>
              <a:rPr lang="en-US" altLang="zh-CN" sz="7200" b="1" dirty="0" smtClean="0">
                <a:solidFill>
                  <a:schemeClr val="bg1"/>
                </a:solidFill>
                <a:latin typeface="微软雅黑" panose="020B0503020204020204" pitchFamily="34" charset="-122"/>
                <a:ea typeface="微软雅黑" panose="020B0503020204020204" pitchFamily="34" charset="-122"/>
              </a:rPr>
              <a:t>TNANKS</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5091525" y="3181433"/>
            <a:ext cx="1642785" cy="1642785"/>
            <a:chOff x="4967145" y="3923836"/>
            <a:chExt cx="922815" cy="922815"/>
          </a:xfrm>
        </p:grpSpPr>
        <p:sp>
          <p:nvSpPr>
            <p:cNvPr id="21" name="椭圆 20"/>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22" name="文本框 21"/>
            <p:cNvSpPr txBox="1"/>
            <p:nvPr/>
          </p:nvSpPr>
          <p:spPr>
            <a:xfrm>
              <a:off x="5126546" y="4074503"/>
              <a:ext cx="530650" cy="570537"/>
            </a:xfrm>
            <a:prstGeom prst="rect">
              <a:avLst/>
            </a:prstGeom>
            <a:noFill/>
          </p:spPr>
          <p:txBody>
            <a:bodyPr wrap="square" rtlCol="0">
              <a:spAutoFit/>
            </a:bodyPr>
            <a:lstStyle/>
            <a:p>
              <a:r>
                <a:rPr lang="zh-CN" altLang="en-US" sz="6000" b="1" dirty="0" smtClean="0">
                  <a:solidFill>
                    <a:srgbClr val="B6302E"/>
                  </a:solidFill>
                  <a:latin typeface="微软雅黑" panose="020B0503020204020204" pitchFamily="34" charset="-122"/>
                  <a:ea typeface="微软雅黑" panose="020B0503020204020204" pitchFamily="34" charset="-122"/>
                </a:rPr>
                <a:t>谢</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308412" y="3181433"/>
            <a:ext cx="1642785" cy="1642785"/>
            <a:chOff x="4967145" y="3923836"/>
            <a:chExt cx="922815" cy="922815"/>
          </a:xfrm>
        </p:grpSpPr>
        <p:sp>
          <p:nvSpPr>
            <p:cNvPr id="24" name="椭圆 23"/>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25" name="文本框 24"/>
            <p:cNvSpPr txBox="1"/>
            <p:nvPr/>
          </p:nvSpPr>
          <p:spPr>
            <a:xfrm>
              <a:off x="5126546" y="4062077"/>
              <a:ext cx="530650" cy="570537"/>
            </a:xfrm>
            <a:prstGeom prst="rect">
              <a:avLst/>
            </a:prstGeom>
            <a:noFill/>
          </p:spPr>
          <p:txBody>
            <a:bodyPr wrap="square" rtlCol="0">
              <a:spAutoFit/>
            </a:bodyPr>
            <a:lstStyle/>
            <a:p>
              <a:r>
                <a:rPr lang="zh-CN" altLang="en-US" sz="6000" b="1" dirty="0" smtClean="0">
                  <a:solidFill>
                    <a:srgbClr val="B6302E"/>
                  </a:solidFill>
                  <a:latin typeface="微软雅黑" panose="020B0503020204020204" pitchFamily="34" charset="-122"/>
                  <a:ea typeface="微软雅黑" panose="020B0503020204020204" pitchFamily="34" charset="-122"/>
                </a:rPr>
                <a:t>谢</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7525299" y="3181429"/>
            <a:ext cx="1642785" cy="1642784"/>
            <a:chOff x="4967145" y="3923836"/>
            <a:chExt cx="922815" cy="922815"/>
          </a:xfrm>
        </p:grpSpPr>
        <p:sp>
          <p:nvSpPr>
            <p:cNvPr id="27" name="椭圆 26"/>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28" name="文本框 27"/>
            <p:cNvSpPr txBox="1"/>
            <p:nvPr/>
          </p:nvSpPr>
          <p:spPr>
            <a:xfrm>
              <a:off x="5126546" y="4062077"/>
              <a:ext cx="530650" cy="570537"/>
            </a:xfrm>
            <a:prstGeom prst="rect">
              <a:avLst/>
            </a:prstGeom>
            <a:noFill/>
          </p:spPr>
          <p:txBody>
            <a:bodyPr wrap="square" rtlCol="0">
              <a:spAutoFit/>
            </a:bodyPr>
            <a:lstStyle/>
            <a:p>
              <a:r>
                <a:rPr lang="zh-CN" altLang="en-US" sz="6000" b="1" dirty="0" smtClean="0">
                  <a:solidFill>
                    <a:srgbClr val="B6302E"/>
                  </a:solidFill>
                  <a:latin typeface="微软雅黑" panose="020B0503020204020204" pitchFamily="34" charset="-122"/>
                  <a:ea typeface="微软雅黑" panose="020B0503020204020204" pitchFamily="34" charset="-122"/>
                </a:rPr>
                <a:t>观</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8742186" y="3181428"/>
            <a:ext cx="1642785" cy="1642784"/>
            <a:chOff x="4967145" y="3923836"/>
            <a:chExt cx="922815" cy="922815"/>
          </a:xfrm>
        </p:grpSpPr>
        <p:sp>
          <p:nvSpPr>
            <p:cNvPr id="30" name="椭圆 29"/>
            <p:cNvSpPr/>
            <p:nvPr/>
          </p:nvSpPr>
          <p:spPr>
            <a:xfrm>
              <a:off x="4967145" y="3923836"/>
              <a:ext cx="922815" cy="922815"/>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B6302E"/>
                </a:solidFill>
              </a:endParaRPr>
            </a:p>
          </p:txBody>
        </p:sp>
        <p:sp>
          <p:nvSpPr>
            <p:cNvPr id="31" name="文本框 30"/>
            <p:cNvSpPr txBox="1"/>
            <p:nvPr/>
          </p:nvSpPr>
          <p:spPr>
            <a:xfrm>
              <a:off x="5126546" y="4062077"/>
              <a:ext cx="530650" cy="570537"/>
            </a:xfrm>
            <a:prstGeom prst="rect">
              <a:avLst/>
            </a:prstGeom>
            <a:noFill/>
          </p:spPr>
          <p:txBody>
            <a:bodyPr wrap="square" rtlCol="0">
              <a:spAutoFit/>
            </a:bodyPr>
            <a:lstStyle/>
            <a:p>
              <a:r>
                <a:rPr lang="zh-CN" altLang="en-US" sz="6000" b="1" dirty="0" smtClean="0">
                  <a:solidFill>
                    <a:srgbClr val="B6302E"/>
                  </a:solidFill>
                  <a:latin typeface="微软雅黑" panose="020B0503020204020204" pitchFamily="34" charset="-122"/>
                  <a:ea typeface="微软雅黑" panose="020B0503020204020204" pitchFamily="34" charset="-122"/>
                </a:rPr>
                <a:t>看</a:t>
              </a:r>
              <a:endParaRPr lang="zh-CN" altLang="en-US" sz="6000" b="1" dirty="0">
                <a:solidFill>
                  <a:srgbClr val="B6302E"/>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1045270517"/>
      </p:ext>
    </p:extLst>
  </p:cSld>
  <p:clrMapOvr>
    <a:masterClrMapping/>
  </p:clrMapOvr>
  <mc:AlternateContent xmlns:mc="http://schemas.openxmlformats.org/markup-compatibility/2006">
    <mc:Choice xmlns:p14="http://schemas.microsoft.com/office/powerpoint/2010/main" xmlns=""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par>
                          <p:cTn id="11" fill="hold">
                            <p:stCondLst>
                              <p:cond delay="1500"/>
                            </p:stCondLst>
                            <p:childTnLst>
                              <p:par>
                                <p:cTn id="12" presetID="56" presetClass="path" presetSubtype="0" accel="50000" decel="50000" fill="hold" nodeType="afterEffect">
                                  <p:stCondLst>
                                    <p:cond delay="0"/>
                                  </p:stCondLst>
                                  <p:childTnLst>
                                    <p:animMotion origin="layout" path="M 3.75E-6 3.33333E-6 L 0.51002 -0.36227 " pathEditMode="relative" rAng="0" ptsTypes="AA">
                                      <p:cBhvr>
                                        <p:cTn id="13" dur="3000" fill="hold"/>
                                        <p:tgtEl>
                                          <p:spTgt spid="16"/>
                                        </p:tgtEl>
                                        <p:attrNameLst>
                                          <p:attrName>ppt_x</p:attrName>
                                          <p:attrName>ppt_y</p:attrName>
                                        </p:attrNameLst>
                                      </p:cBhvr>
                                      <p:rCtr x="25495" y="-18125"/>
                                    </p:animMotion>
                                  </p:childTnLst>
                                </p:cTn>
                              </p:par>
                              <p:par>
                                <p:cTn id="14" presetID="56" presetClass="path" presetSubtype="0" accel="50000" decel="50000" fill="hold" grpId="0" nodeType="withEffect">
                                  <p:stCondLst>
                                    <p:cond delay="0"/>
                                  </p:stCondLst>
                                  <p:childTnLst>
                                    <p:animMotion origin="layout" path="M 3.95833E-6 2.96296E-6 L 0.51354 -0.36806 " pathEditMode="relative" rAng="0" ptsTypes="AA">
                                      <p:cBhvr>
                                        <p:cTn id="15" dur="3000" fill="hold"/>
                                        <p:tgtEl>
                                          <p:spTgt spid="3"/>
                                        </p:tgtEl>
                                        <p:attrNameLst>
                                          <p:attrName>ppt_x</p:attrName>
                                          <p:attrName>ppt_y</p:attrName>
                                        </p:attrNameLst>
                                      </p:cBhvr>
                                      <p:rCtr x="25677" y="-18403"/>
                                    </p:animMotion>
                                  </p:childTnLst>
                                </p:cTn>
                              </p:par>
                              <p:par>
                                <p:cTn id="16" presetID="8" presetClass="emph" presetSubtype="0" fill="hold" grpId="1" nodeType="withEffect">
                                  <p:stCondLst>
                                    <p:cond delay="0"/>
                                  </p:stCondLst>
                                  <p:childTnLst>
                                    <p:animRot by="21600000">
                                      <p:cBhvr>
                                        <p:cTn id="17" dur="3000" fill="hold"/>
                                        <p:tgtEl>
                                          <p:spTgt spid="3"/>
                                        </p:tgtEl>
                                        <p:attrNameLst>
                                          <p:attrName>r</p:attrName>
                                        </p:attrNameLst>
                                      </p:cBhvr>
                                    </p:animRot>
                                  </p:childTnLst>
                                </p:cTn>
                              </p:par>
                            </p:childTnLst>
                          </p:cTn>
                        </p:par>
                        <p:par>
                          <p:cTn id="18" fill="hold">
                            <p:stCondLst>
                              <p:cond delay="450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200" fill="hold"/>
                                        <p:tgtEl>
                                          <p:spTgt spid="20"/>
                                        </p:tgtEl>
                                        <p:attrNameLst>
                                          <p:attrName>ppt_w</p:attrName>
                                        </p:attrNameLst>
                                      </p:cBhvr>
                                      <p:tavLst>
                                        <p:tav tm="0">
                                          <p:val>
                                            <p:fltVal val="0"/>
                                          </p:val>
                                        </p:tav>
                                        <p:tav tm="100000">
                                          <p:val>
                                            <p:strVal val="#ppt_w"/>
                                          </p:val>
                                        </p:tav>
                                      </p:tavLst>
                                    </p:anim>
                                    <p:anim calcmode="lin" valueType="num">
                                      <p:cBhvr>
                                        <p:cTn id="26" dur="200" fill="hold"/>
                                        <p:tgtEl>
                                          <p:spTgt spid="20"/>
                                        </p:tgtEl>
                                        <p:attrNameLst>
                                          <p:attrName>ppt_h</p:attrName>
                                        </p:attrNameLst>
                                      </p:cBhvr>
                                      <p:tavLst>
                                        <p:tav tm="0">
                                          <p:val>
                                            <p:fltVal val="0"/>
                                          </p:val>
                                        </p:tav>
                                        <p:tav tm="100000">
                                          <p:val>
                                            <p:strVal val="#ppt_h"/>
                                          </p:val>
                                        </p:tav>
                                      </p:tavLst>
                                    </p:anim>
                                    <p:animEffect transition="in" filter="fade">
                                      <p:cBhvr>
                                        <p:cTn id="27" dur="200"/>
                                        <p:tgtEl>
                                          <p:spTgt spid="20"/>
                                        </p:tgtEl>
                                      </p:cBhvr>
                                    </p:animEffect>
                                  </p:childTnLst>
                                </p:cTn>
                              </p:par>
                              <p:par>
                                <p:cTn id="28" presetID="6" presetClass="emph" presetSubtype="0" autoRev="1" fill="hold" nodeType="withEffect">
                                  <p:stCondLst>
                                    <p:cond delay="200"/>
                                  </p:stCondLst>
                                  <p:childTnLst>
                                    <p:animScale>
                                      <p:cBhvr>
                                        <p:cTn id="29" dur="200" fill="hold"/>
                                        <p:tgtEl>
                                          <p:spTgt spid="20"/>
                                        </p:tgtEl>
                                      </p:cBhvr>
                                      <p:by x="150000" y="150000"/>
                                    </p:animScale>
                                  </p:childTnLst>
                                </p:cTn>
                              </p:par>
                              <p:par>
                                <p:cTn id="30" presetID="53" presetClass="entr" presetSubtype="16" fill="hold" nodeType="withEffect">
                                  <p:stCondLst>
                                    <p:cond delay="400"/>
                                  </p:stCondLst>
                                  <p:childTnLst>
                                    <p:set>
                                      <p:cBhvr>
                                        <p:cTn id="31" dur="1" fill="hold">
                                          <p:stCondLst>
                                            <p:cond delay="0"/>
                                          </p:stCondLst>
                                        </p:cTn>
                                        <p:tgtEl>
                                          <p:spTgt spid="23"/>
                                        </p:tgtEl>
                                        <p:attrNameLst>
                                          <p:attrName>style.visibility</p:attrName>
                                        </p:attrNameLst>
                                      </p:cBhvr>
                                      <p:to>
                                        <p:strVal val="visible"/>
                                      </p:to>
                                    </p:set>
                                    <p:anim calcmode="lin" valueType="num">
                                      <p:cBhvr>
                                        <p:cTn id="32" dur="200" fill="hold"/>
                                        <p:tgtEl>
                                          <p:spTgt spid="23"/>
                                        </p:tgtEl>
                                        <p:attrNameLst>
                                          <p:attrName>ppt_w</p:attrName>
                                        </p:attrNameLst>
                                      </p:cBhvr>
                                      <p:tavLst>
                                        <p:tav tm="0">
                                          <p:val>
                                            <p:fltVal val="0"/>
                                          </p:val>
                                        </p:tav>
                                        <p:tav tm="100000">
                                          <p:val>
                                            <p:strVal val="#ppt_w"/>
                                          </p:val>
                                        </p:tav>
                                      </p:tavLst>
                                    </p:anim>
                                    <p:anim calcmode="lin" valueType="num">
                                      <p:cBhvr>
                                        <p:cTn id="33" dur="200" fill="hold"/>
                                        <p:tgtEl>
                                          <p:spTgt spid="23"/>
                                        </p:tgtEl>
                                        <p:attrNameLst>
                                          <p:attrName>ppt_h</p:attrName>
                                        </p:attrNameLst>
                                      </p:cBhvr>
                                      <p:tavLst>
                                        <p:tav tm="0">
                                          <p:val>
                                            <p:fltVal val="0"/>
                                          </p:val>
                                        </p:tav>
                                        <p:tav tm="100000">
                                          <p:val>
                                            <p:strVal val="#ppt_h"/>
                                          </p:val>
                                        </p:tav>
                                      </p:tavLst>
                                    </p:anim>
                                    <p:animEffect transition="in" filter="fade">
                                      <p:cBhvr>
                                        <p:cTn id="34" dur="200"/>
                                        <p:tgtEl>
                                          <p:spTgt spid="23"/>
                                        </p:tgtEl>
                                      </p:cBhvr>
                                    </p:animEffect>
                                  </p:childTnLst>
                                </p:cTn>
                              </p:par>
                              <p:par>
                                <p:cTn id="35" presetID="6" presetClass="emph" presetSubtype="0" autoRev="1" fill="hold" nodeType="withEffect">
                                  <p:stCondLst>
                                    <p:cond delay="600"/>
                                  </p:stCondLst>
                                  <p:childTnLst>
                                    <p:animScale>
                                      <p:cBhvr>
                                        <p:cTn id="36" dur="200" fill="hold"/>
                                        <p:tgtEl>
                                          <p:spTgt spid="23"/>
                                        </p:tgtEl>
                                      </p:cBhvr>
                                      <p:by x="150000" y="150000"/>
                                    </p:animScale>
                                  </p:childTnLst>
                                </p:cTn>
                              </p:par>
                              <p:par>
                                <p:cTn id="37" presetID="53" presetClass="entr" presetSubtype="16" fill="hold" nodeType="withEffect">
                                  <p:stCondLst>
                                    <p:cond delay="600"/>
                                  </p:stCondLst>
                                  <p:childTnLst>
                                    <p:set>
                                      <p:cBhvr>
                                        <p:cTn id="38" dur="1" fill="hold">
                                          <p:stCondLst>
                                            <p:cond delay="0"/>
                                          </p:stCondLst>
                                        </p:cTn>
                                        <p:tgtEl>
                                          <p:spTgt spid="26"/>
                                        </p:tgtEl>
                                        <p:attrNameLst>
                                          <p:attrName>style.visibility</p:attrName>
                                        </p:attrNameLst>
                                      </p:cBhvr>
                                      <p:to>
                                        <p:strVal val="visible"/>
                                      </p:to>
                                    </p:set>
                                    <p:anim calcmode="lin" valueType="num">
                                      <p:cBhvr>
                                        <p:cTn id="39" dur="200" fill="hold"/>
                                        <p:tgtEl>
                                          <p:spTgt spid="26"/>
                                        </p:tgtEl>
                                        <p:attrNameLst>
                                          <p:attrName>ppt_w</p:attrName>
                                        </p:attrNameLst>
                                      </p:cBhvr>
                                      <p:tavLst>
                                        <p:tav tm="0">
                                          <p:val>
                                            <p:fltVal val="0"/>
                                          </p:val>
                                        </p:tav>
                                        <p:tav tm="100000">
                                          <p:val>
                                            <p:strVal val="#ppt_w"/>
                                          </p:val>
                                        </p:tav>
                                      </p:tavLst>
                                    </p:anim>
                                    <p:anim calcmode="lin" valueType="num">
                                      <p:cBhvr>
                                        <p:cTn id="40" dur="200" fill="hold"/>
                                        <p:tgtEl>
                                          <p:spTgt spid="26"/>
                                        </p:tgtEl>
                                        <p:attrNameLst>
                                          <p:attrName>ppt_h</p:attrName>
                                        </p:attrNameLst>
                                      </p:cBhvr>
                                      <p:tavLst>
                                        <p:tav tm="0">
                                          <p:val>
                                            <p:fltVal val="0"/>
                                          </p:val>
                                        </p:tav>
                                        <p:tav tm="100000">
                                          <p:val>
                                            <p:strVal val="#ppt_h"/>
                                          </p:val>
                                        </p:tav>
                                      </p:tavLst>
                                    </p:anim>
                                    <p:animEffect transition="in" filter="fade">
                                      <p:cBhvr>
                                        <p:cTn id="41" dur="200"/>
                                        <p:tgtEl>
                                          <p:spTgt spid="26"/>
                                        </p:tgtEl>
                                      </p:cBhvr>
                                    </p:animEffect>
                                  </p:childTnLst>
                                </p:cTn>
                              </p:par>
                              <p:par>
                                <p:cTn id="42" presetID="6" presetClass="emph" presetSubtype="0" autoRev="1" fill="hold" nodeType="withEffect">
                                  <p:stCondLst>
                                    <p:cond delay="800"/>
                                  </p:stCondLst>
                                  <p:childTnLst>
                                    <p:animScale>
                                      <p:cBhvr>
                                        <p:cTn id="43" dur="200" fill="hold"/>
                                        <p:tgtEl>
                                          <p:spTgt spid="26"/>
                                        </p:tgtEl>
                                      </p:cBhvr>
                                      <p:by x="150000" y="150000"/>
                                    </p:animScale>
                                  </p:childTnLst>
                                </p:cTn>
                              </p:par>
                              <p:par>
                                <p:cTn id="44" presetID="53" presetClass="entr" presetSubtype="16" fill="hold" nodeType="withEffect">
                                  <p:stCondLst>
                                    <p:cond delay="800"/>
                                  </p:stCondLst>
                                  <p:childTnLst>
                                    <p:set>
                                      <p:cBhvr>
                                        <p:cTn id="45" dur="1" fill="hold">
                                          <p:stCondLst>
                                            <p:cond delay="0"/>
                                          </p:stCondLst>
                                        </p:cTn>
                                        <p:tgtEl>
                                          <p:spTgt spid="29"/>
                                        </p:tgtEl>
                                        <p:attrNameLst>
                                          <p:attrName>style.visibility</p:attrName>
                                        </p:attrNameLst>
                                      </p:cBhvr>
                                      <p:to>
                                        <p:strVal val="visible"/>
                                      </p:to>
                                    </p:set>
                                    <p:anim calcmode="lin" valueType="num">
                                      <p:cBhvr>
                                        <p:cTn id="46" dur="200" fill="hold"/>
                                        <p:tgtEl>
                                          <p:spTgt spid="29"/>
                                        </p:tgtEl>
                                        <p:attrNameLst>
                                          <p:attrName>ppt_w</p:attrName>
                                        </p:attrNameLst>
                                      </p:cBhvr>
                                      <p:tavLst>
                                        <p:tav tm="0">
                                          <p:val>
                                            <p:fltVal val="0"/>
                                          </p:val>
                                        </p:tav>
                                        <p:tav tm="100000">
                                          <p:val>
                                            <p:strVal val="#ppt_w"/>
                                          </p:val>
                                        </p:tav>
                                      </p:tavLst>
                                    </p:anim>
                                    <p:anim calcmode="lin" valueType="num">
                                      <p:cBhvr>
                                        <p:cTn id="47" dur="200" fill="hold"/>
                                        <p:tgtEl>
                                          <p:spTgt spid="29"/>
                                        </p:tgtEl>
                                        <p:attrNameLst>
                                          <p:attrName>ppt_h</p:attrName>
                                        </p:attrNameLst>
                                      </p:cBhvr>
                                      <p:tavLst>
                                        <p:tav tm="0">
                                          <p:val>
                                            <p:fltVal val="0"/>
                                          </p:val>
                                        </p:tav>
                                        <p:tav tm="100000">
                                          <p:val>
                                            <p:strVal val="#ppt_h"/>
                                          </p:val>
                                        </p:tav>
                                      </p:tavLst>
                                    </p:anim>
                                    <p:animEffect transition="in" filter="fade">
                                      <p:cBhvr>
                                        <p:cTn id="48" dur="200"/>
                                        <p:tgtEl>
                                          <p:spTgt spid="29"/>
                                        </p:tgtEl>
                                      </p:cBhvr>
                                    </p:animEffect>
                                  </p:childTnLst>
                                </p:cTn>
                              </p:par>
                              <p:par>
                                <p:cTn id="49" presetID="6" presetClass="emph" presetSubtype="0" autoRev="1" fill="hold" nodeType="withEffect">
                                  <p:stCondLst>
                                    <p:cond delay="1000"/>
                                  </p:stCondLst>
                                  <p:childTnLst>
                                    <p:animScale>
                                      <p:cBhvr>
                                        <p:cTn id="50" dur="2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4"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64575" y="2330679"/>
            <a:ext cx="2348054" cy="1934937"/>
          </a:xfrm>
          <a:prstGeom prst="rect">
            <a:avLst/>
          </a:prstGeom>
        </p:spPr>
      </p:pic>
      <p:sp>
        <p:nvSpPr>
          <p:cNvPr id="30" name="矩形 29"/>
          <p:cNvSpPr/>
          <p:nvPr/>
        </p:nvSpPr>
        <p:spPr>
          <a:xfrm>
            <a:off x="8733530" y="2165214"/>
            <a:ext cx="152400"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4077325" y="2184739"/>
            <a:ext cx="1903750" cy="829494"/>
            <a:chOff x="4077325" y="2184739"/>
            <a:chExt cx="1903750" cy="829494"/>
          </a:xfrm>
        </p:grpSpPr>
        <p:sp>
          <p:nvSpPr>
            <p:cNvPr id="32" name="矩形 31"/>
            <p:cNvSpPr/>
            <p:nvPr/>
          </p:nvSpPr>
          <p:spPr>
            <a:xfrm>
              <a:off x="4077325" y="2184739"/>
              <a:ext cx="1783829" cy="829494"/>
            </a:xfrm>
            <a:prstGeom prst="rect">
              <a:avLst/>
            </a:prstGeom>
            <a:solidFill>
              <a:srgbClr val="B6302E"/>
            </a:solidFill>
            <a:ln>
              <a:noFill/>
            </a:ln>
            <a:effectLst>
              <a:outerShdw blurRad="50800" dist="50800" dir="5400000" algn="ctr" rotWithShape="0">
                <a:srgbClr val="000000">
                  <a:alpha val="9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4077325" y="2307098"/>
              <a:ext cx="1903750" cy="584775"/>
            </a:xfrm>
            <a:prstGeom prst="rect">
              <a:avLst/>
            </a:prstGeom>
            <a:noFill/>
          </p:spPr>
          <p:txBody>
            <a:bodyPr wrap="squar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第一部分</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34" name="文本框 33"/>
          <p:cNvSpPr txBox="1"/>
          <p:nvPr/>
        </p:nvSpPr>
        <p:spPr>
          <a:xfrm>
            <a:off x="6087107" y="2349128"/>
            <a:ext cx="2420470" cy="461665"/>
          </a:xfrm>
          <a:prstGeom prst="rect">
            <a:avLst/>
          </a:prstGeom>
          <a:noFill/>
        </p:spPr>
        <p:txBody>
          <a:bodyPr wrap="square" rtlCol="0">
            <a:spAutoFit/>
          </a:bodyPr>
          <a:lstStyle/>
          <a:p>
            <a:r>
              <a:rPr lang="zh-CN" altLang="en-US" sz="2400" b="1" dirty="0" smtClean="0">
                <a:solidFill>
                  <a:schemeClr val="tx1">
                    <a:lumMod val="75000"/>
                    <a:lumOff val="25000"/>
                  </a:schemeClr>
                </a:solidFill>
                <a:latin typeface="微软雅黑" panose="020B0503020204020204" pitchFamily="34" charset="-122"/>
                <a:ea typeface="微软雅黑" panose="020B0503020204020204" pitchFamily="34" charset="-122"/>
              </a:rPr>
              <a:t>前阶段工作回顾</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a:off x="6087107" y="2891873"/>
            <a:ext cx="2420470"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grpSp>
        <p:nvGrpSpPr>
          <p:cNvPr id="36" name="组合 35"/>
          <p:cNvGrpSpPr/>
          <p:nvPr/>
        </p:nvGrpSpPr>
        <p:grpSpPr>
          <a:xfrm>
            <a:off x="4077325" y="3187722"/>
            <a:ext cx="1080687" cy="369332"/>
            <a:chOff x="4077325" y="3187722"/>
            <a:chExt cx="1080687" cy="369332"/>
          </a:xfrm>
        </p:grpSpPr>
        <p:sp>
          <p:nvSpPr>
            <p:cNvPr id="37" name="椭圆 36"/>
            <p:cNvSpPr/>
            <p:nvPr/>
          </p:nvSpPr>
          <p:spPr>
            <a:xfrm>
              <a:off x="4077325" y="326785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文本框 37"/>
            <p:cNvSpPr txBox="1"/>
            <p:nvPr/>
          </p:nvSpPr>
          <p:spPr>
            <a:xfrm>
              <a:off x="4322161" y="3187722"/>
              <a:ext cx="835851"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概述</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4077325" y="3587832"/>
            <a:ext cx="2728209" cy="369332"/>
            <a:chOff x="4077325" y="3587832"/>
            <a:chExt cx="2728209" cy="369332"/>
          </a:xfrm>
        </p:grpSpPr>
        <p:sp>
          <p:nvSpPr>
            <p:cNvPr id="40" name="椭圆 39"/>
            <p:cNvSpPr/>
            <p:nvPr/>
          </p:nvSpPr>
          <p:spPr>
            <a:xfrm>
              <a:off x="4077325"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1" name="文本框 40"/>
            <p:cNvSpPr txBox="1"/>
            <p:nvPr/>
          </p:nvSpPr>
          <p:spPr>
            <a:xfrm>
              <a:off x="4322161" y="3587832"/>
              <a:ext cx="2483373"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各项计划完成情况</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4072331" y="3973048"/>
            <a:ext cx="2223538" cy="369332"/>
            <a:chOff x="4072331" y="3973048"/>
            <a:chExt cx="2223538" cy="369332"/>
          </a:xfrm>
        </p:grpSpPr>
        <p:sp>
          <p:nvSpPr>
            <p:cNvPr id="43" name="椭圆 42"/>
            <p:cNvSpPr/>
            <p:nvPr/>
          </p:nvSpPr>
          <p:spPr>
            <a:xfrm>
              <a:off x="4072331" y="4053182"/>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文本框 43"/>
            <p:cNvSpPr txBox="1"/>
            <p:nvPr/>
          </p:nvSpPr>
          <p:spPr>
            <a:xfrm>
              <a:off x="4317167" y="3973048"/>
              <a:ext cx="1978702"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与去年同期比较</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6560698" y="3150247"/>
            <a:ext cx="2473385" cy="369332"/>
            <a:chOff x="6560698" y="3150247"/>
            <a:chExt cx="2473385" cy="369332"/>
          </a:xfrm>
        </p:grpSpPr>
        <p:sp>
          <p:nvSpPr>
            <p:cNvPr id="46" name="椭圆 45"/>
            <p:cNvSpPr/>
            <p:nvPr/>
          </p:nvSpPr>
          <p:spPr>
            <a:xfrm>
              <a:off x="6560698" y="3230381"/>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7" name="文本框 46"/>
            <p:cNvSpPr txBox="1"/>
            <p:nvPr/>
          </p:nvSpPr>
          <p:spPr>
            <a:xfrm>
              <a:off x="6805534" y="3150247"/>
              <a:ext cx="2228549"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重点工作完成情况</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6560698" y="3587832"/>
            <a:ext cx="1973708" cy="369332"/>
            <a:chOff x="6560698" y="3587832"/>
            <a:chExt cx="1973708" cy="369332"/>
          </a:xfrm>
        </p:grpSpPr>
        <p:sp>
          <p:nvSpPr>
            <p:cNvPr id="49" name="椭圆 48"/>
            <p:cNvSpPr/>
            <p:nvPr/>
          </p:nvSpPr>
          <p:spPr>
            <a:xfrm>
              <a:off x="6560698" y="3667966"/>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0" name="文本框 49"/>
            <p:cNvSpPr txBox="1"/>
            <p:nvPr/>
          </p:nvSpPr>
          <p:spPr>
            <a:xfrm>
              <a:off x="6805534" y="3587832"/>
              <a:ext cx="1728872"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团队建设情况</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6555704" y="3945640"/>
            <a:ext cx="1978702" cy="369332"/>
            <a:chOff x="6555704" y="3945640"/>
            <a:chExt cx="1978702" cy="369332"/>
          </a:xfrm>
        </p:grpSpPr>
        <p:sp>
          <p:nvSpPr>
            <p:cNvPr id="52" name="椭圆 51"/>
            <p:cNvSpPr/>
            <p:nvPr/>
          </p:nvSpPr>
          <p:spPr>
            <a:xfrm>
              <a:off x="6555704" y="4025774"/>
              <a:ext cx="239842" cy="239842"/>
            </a:xfrm>
            <a:prstGeom prst="ellipse">
              <a:avLst/>
            </a:prstGeom>
            <a:solidFill>
              <a:srgbClr val="B6302E"/>
            </a:solidFill>
            <a:ln>
              <a:solidFill>
                <a:srgbClr val="B6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3" name="文本框 52"/>
            <p:cNvSpPr txBox="1"/>
            <p:nvPr/>
          </p:nvSpPr>
          <p:spPr>
            <a:xfrm>
              <a:off x="6800540" y="3945640"/>
              <a:ext cx="1733866" cy="369332"/>
            </a:xfrm>
            <a:prstGeom prst="rect">
              <a:avLst/>
            </a:prstGeom>
            <a:noFill/>
          </p:spPr>
          <p:txBody>
            <a:bodyPr wrap="square" rtlCol="0">
              <a:spAutoFit/>
            </a:bodyPr>
            <a:lstStyle/>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培训学习情况</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xmlns="" val="231035869"/>
      </p:ext>
    </p:extLst>
  </p:cSld>
  <p:clrMapOvr>
    <a:masterClrMapping/>
  </p:clrMapOvr>
  <mc:AlternateContent xmlns:mc="http://schemas.openxmlformats.org/markup-compatibility/2006">
    <mc:Choice xmlns:p14="http://schemas.microsoft.com/office/powerpoint/2010/main" xmlns=""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1000"/>
                                        <p:tgtEl>
                                          <p:spTgt spid="34"/>
                                        </p:tgtEl>
                                      </p:cBhvr>
                                    </p:animEffect>
                                    <p:anim calcmode="lin" valueType="num">
                                      <p:cBhvr>
                                        <p:cTn id="26" dur="1000" fill="hold"/>
                                        <p:tgtEl>
                                          <p:spTgt spid="34"/>
                                        </p:tgtEl>
                                        <p:attrNameLst>
                                          <p:attrName>ppt_x</p:attrName>
                                        </p:attrNameLst>
                                      </p:cBhvr>
                                      <p:tavLst>
                                        <p:tav tm="0">
                                          <p:val>
                                            <p:strVal val="#ppt_x"/>
                                          </p:val>
                                        </p:tav>
                                        <p:tav tm="100000">
                                          <p:val>
                                            <p:strVal val="#ppt_x"/>
                                          </p:val>
                                        </p:tav>
                                      </p:tavLst>
                                    </p:anim>
                                    <p:anim calcmode="lin" valueType="num">
                                      <p:cBhvr>
                                        <p:cTn id="27" dur="10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9" presetClass="entr" presetSubtype="0" decel="10000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fltVal val="0"/>
                                          </p:val>
                                        </p:tav>
                                        <p:tav tm="100000">
                                          <p:val>
                                            <p:strVal val="#ppt_h"/>
                                          </p:val>
                                        </p:tav>
                                      </p:tavLst>
                                    </p:anim>
                                    <p:anim calcmode="lin" valueType="num">
                                      <p:cBhvr>
                                        <p:cTn id="33" dur="500" fill="hold"/>
                                        <p:tgtEl>
                                          <p:spTgt spid="36"/>
                                        </p:tgtEl>
                                        <p:attrNameLst>
                                          <p:attrName>style.rotation</p:attrName>
                                        </p:attrNameLst>
                                      </p:cBhvr>
                                      <p:tavLst>
                                        <p:tav tm="0">
                                          <p:val>
                                            <p:fltVal val="360"/>
                                          </p:val>
                                        </p:tav>
                                        <p:tav tm="100000">
                                          <p:val>
                                            <p:fltVal val="0"/>
                                          </p:val>
                                        </p:tav>
                                      </p:tavLst>
                                    </p:anim>
                                    <p:animEffect transition="in" filter="fade">
                                      <p:cBhvr>
                                        <p:cTn id="34" dur="500"/>
                                        <p:tgtEl>
                                          <p:spTgt spid="36"/>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 calcmode="lin" valueType="num">
                                      <p:cBhvr>
                                        <p:cTn id="39" dur="500" fill="hold"/>
                                        <p:tgtEl>
                                          <p:spTgt spid="39"/>
                                        </p:tgtEl>
                                        <p:attrNameLst>
                                          <p:attrName>style.rotation</p:attrName>
                                        </p:attrNameLst>
                                      </p:cBhvr>
                                      <p:tavLst>
                                        <p:tav tm="0">
                                          <p:val>
                                            <p:fltVal val="360"/>
                                          </p:val>
                                        </p:tav>
                                        <p:tav tm="100000">
                                          <p:val>
                                            <p:fltVal val="0"/>
                                          </p:val>
                                        </p:tav>
                                      </p:tavLst>
                                    </p:anim>
                                    <p:animEffect transition="in" filter="fade">
                                      <p:cBhvr>
                                        <p:cTn id="40" dur="500"/>
                                        <p:tgtEl>
                                          <p:spTgt spid="39"/>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500" fill="hold"/>
                                        <p:tgtEl>
                                          <p:spTgt spid="42"/>
                                        </p:tgtEl>
                                        <p:attrNameLst>
                                          <p:attrName>ppt_w</p:attrName>
                                        </p:attrNameLst>
                                      </p:cBhvr>
                                      <p:tavLst>
                                        <p:tav tm="0">
                                          <p:val>
                                            <p:fltVal val="0"/>
                                          </p:val>
                                        </p:tav>
                                        <p:tav tm="100000">
                                          <p:val>
                                            <p:strVal val="#ppt_w"/>
                                          </p:val>
                                        </p:tav>
                                      </p:tavLst>
                                    </p:anim>
                                    <p:anim calcmode="lin" valueType="num">
                                      <p:cBhvr>
                                        <p:cTn id="44" dur="500" fill="hold"/>
                                        <p:tgtEl>
                                          <p:spTgt spid="42"/>
                                        </p:tgtEl>
                                        <p:attrNameLst>
                                          <p:attrName>ppt_h</p:attrName>
                                        </p:attrNameLst>
                                      </p:cBhvr>
                                      <p:tavLst>
                                        <p:tav tm="0">
                                          <p:val>
                                            <p:fltVal val="0"/>
                                          </p:val>
                                        </p:tav>
                                        <p:tav tm="100000">
                                          <p:val>
                                            <p:strVal val="#ppt_h"/>
                                          </p:val>
                                        </p:tav>
                                      </p:tavLst>
                                    </p:anim>
                                    <p:anim calcmode="lin" valueType="num">
                                      <p:cBhvr>
                                        <p:cTn id="45" dur="500" fill="hold"/>
                                        <p:tgtEl>
                                          <p:spTgt spid="42"/>
                                        </p:tgtEl>
                                        <p:attrNameLst>
                                          <p:attrName>style.rotation</p:attrName>
                                        </p:attrNameLst>
                                      </p:cBhvr>
                                      <p:tavLst>
                                        <p:tav tm="0">
                                          <p:val>
                                            <p:fltVal val="360"/>
                                          </p:val>
                                        </p:tav>
                                        <p:tav tm="100000">
                                          <p:val>
                                            <p:fltVal val="0"/>
                                          </p:val>
                                        </p:tav>
                                      </p:tavLst>
                                    </p:anim>
                                    <p:animEffect transition="in" filter="fade">
                                      <p:cBhvr>
                                        <p:cTn id="46" dur="500"/>
                                        <p:tgtEl>
                                          <p:spTgt spid="42"/>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 calcmode="lin" valueType="num">
                                      <p:cBhvr>
                                        <p:cTn id="51" dur="500" fill="hold"/>
                                        <p:tgtEl>
                                          <p:spTgt spid="45"/>
                                        </p:tgtEl>
                                        <p:attrNameLst>
                                          <p:attrName>style.rotation</p:attrName>
                                        </p:attrNameLst>
                                      </p:cBhvr>
                                      <p:tavLst>
                                        <p:tav tm="0">
                                          <p:val>
                                            <p:fltVal val="360"/>
                                          </p:val>
                                        </p:tav>
                                        <p:tav tm="100000">
                                          <p:val>
                                            <p:fltVal val="0"/>
                                          </p:val>
                                        </p:tav>
                                      </p:tavLst>
                                    </p:anim>
                                    <p:animEffect transition="in" filter="fade">
                                      <p:cBhvr>
                                        <p:cTn id="52" dur="500"/>
                                        <p:tgtEl>
                                          <p:spTgt spid="45"/>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500" fill="hold"/>
                                        <p:tgtEl>
                                          <p:spTgt spid="48"/>
                                        </p:tgtEl>
                                        <p:attrNameLst>
                                          <p:attrName>ppt_w</p:attrName>
                                        </p:attrNameLst>
                                      </p:cBhvr>
                                      <p:tavLst>
                                        <p:tav tm="0">
                                          <p:val>
                                            <p:fltVal val="0"/>
                                          </p:val>
                                        </p:tav>
                                        <p:tav tm="100000">
                                          <p:val>
                                            <p:strVal val="#ppt_w"/>
                                          </p:val>
                                        </p:tav>
                                      </p:tavLst>
                                    </p:anim>
                                    <p:anim calcmode="lin" valueType="num">
                                      <p:cBhvr>
                                        <p:cTn id="56" dur="500" fill="hold"/>
                                        <p:tgtEl>
                                          <p:spTgt spid="48"/>
                                        </p:tgtEl>
                                        <p:attrNameLst>
                                          <p:attrName>ppt_h</p:attrName>
                                        </p:attrNameLst>
                                      </p:cBhvr>
                                      <p:tavLst>
                                        <p:tav tm="0">
                                          <p:val>
                                            <p:fltVal val="0"/>
                                          </p:val>
                                        </p:tav>
                                        <p:tav tm="100000">
                                          <p:val>
                                            <p:strVal val="#ppt_h"/>
                                          </p:val>
                                        </p:tav>
                                      </p:tavLst>
                                    </p:anim>
                                    <p:anim calcmode="lin" valueType="num">
                                      <p:cBhvr>
                                        <p:cTn id="57" dur="500" fill="hold"/>
                                        <p:tgtEl>
                                          <p:spTgt spid="48"/>
                                        </p:tgtEl>
                                        <p:attrNameLst>
                                          <p:attrName>style.rotation</p:attrName>
                                        </p:attrNameLst>
                                      </p:cBhvr>
                                      <p:tavLst>
                                        <p:tav tm="0">
                                          <p:val>
                                            <p:fltVal val="360"/>
                                          </p:val>
                                        </p:tav>
                                        <p:tav tm="100000">
                                          <p:val>
                                            <p:fltVal val="0"/>
                                          </p:val>
                                        </p:tav>
                                      </p:tavLst>
                                    </p:anim>
                                    <p:animEffect transition="in" filter="fade">
                                      <p:cBhvr>
                                        <p:cTn id="58" dur="500"/>
                                        <p:tgtEl>
                                          <p:spTgt spid="48"/>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 calcmode="lin" valueType="num">
                                      <p:cBhvr>
                                        <p:cTn id="63" dur="500" fill="hold"/>
                                        <p:tgtEl>
                                          <p:spTgt spid="51"/>
                                        </p:tgtEl>
                                        <p:attrNameLst>
                                          <p:attrName>style.rotation</p:attrName>
                                        </p:attrNameLst>
                                      </p:cBhvr>
                                      <p:tavLst>
                                        <p:tav tm="0">
                                          <p:val>
                                            <p:fltVal val="360"/>
                                          </p:val>
                                        </p:tav>
                                        <p:tav tm="100000">
                                          <p:val>
                                            <p:fltVal val="0"/>
                                          </p:val>
                                        </p:tav>
                                      </p:tavLst>
                                    </p:anim>
                                    <p:animEffect transition="in" filter="fade">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72028"/>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各项计划完成情况</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511636" y="4057212"/>
            <a:ext cx="2381250" cy="338554"/>
          </a:xfrm>
          <a:prstGeom prst="rect">
            <a:avLst/>
          </a:prstGeom>
          <a:noFill/>
        </p:spPr>
        <p:txBody>
          <a:bodyPr wrap="square" rtlCol="0">
            <a:spAutoFit/>
          </a:bodyPr>
          <a:lstStyle/>
          <a:p>
            <a:pPr algn="ctr"/>
            <a:r>
              <a:rPr lang="zh-CN" altLang="en-US" sz="1600" b="1" dirty="0" smtClean="0">
                <a:solidFill>
                  <a:srgbClr val="404040"/>
                </a:solidFill>
                <a:latin typeface="微软雅黑" panose="020B0503020204020204" pitchFamily="34" charset="-122"/>
                <a:ea typeface="微软雅黑" panose="020B0503020204020204" pitchFamily="34" charset="-122"/>
              </a:rPr>
              <a:t>团队</a:t>
            </a:r>
            <a:r>
              <a:rPr lang="en-US" altLang="zh-CN" sz="1600" b="1" dirty="0" smtClean="0">
                <a:solidFill>
                  <a:srgbClr val="404040"/>
                </a:solidFill>
                <a:latin typeface="微软雅黑" panose="020B0503020204020204" pitchFamily="34" charset="-122"/>
                <a:ea typeface="微软雅黑" panose="020B0503020204020204" pitchFamily="34" charset="-122"/>
              </a:rPr>
              <a:t>/</a:t>
            </a:r>
            <a:r>
              <a:rPr lang="zh-CN" altLang="en-US" sz="1600" b="1" dirty="0" smtClean="0">
                <a:solidFill>
                  <a:srgbClr val="404040"/>
                </a:solidFill>
                <a:latin typeface="微软雅黑" panose="020B0503020204020204" pitchFamily="34" charset="-122"/>
                <a:ea typeface="微软雅黑" panose="020B0503020204020204" pitchFamily="34" charset="-122"/>
              </a:rPr>
              <a:t>个人名称</a:t>
            </a:r>
            <a:endParaRPr lang="zh-CN" altLang="en-US" sz="1600" b="1" dirty="0">
              <a:solidFill>
                <a:srgbClr val="404040"/>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352800" y="1928422"/>
            <a:ext cx="2069590" cy="399321"/>
          </a:xfrm>
          <a:prstGeom prst="rect">
            <a:avLst/>
          </a:prstGeom>
          <a:solidFill>
            <a:srgbClr val="B6302E"/>
          </a:solid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对完成情况解释</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352800" y="2593416"/>
            <a:ext cx="3962400" cy="2954655"/>
          </a:xfrm>
          <a:prstGeom prst="rect">
            <a:avLst/>
          </a:prstGeom>
          <a:noFill/>
        </p:spPr>
        <p:txBody>
          <a:bodyPr wrap="square" rtlCol="0">
            <a:spAutoFit/>
          </a:bodyPr>
          <a:lstStyle/>
          <a:p>
            <a:pPr>
              <a:lnSpc>
                <a:spcPct val="150000"/>
              </a:lnSpc>
            </a:pPr>
            <a:r>
              <a:rPr lang="zh-CN" altLang="en-US" sz="1400" dirty="0" smtClean="0">
                <a:solidFill>
                  <a:schemeClr val="bg2">
                    <a:lumMod val="25000"/>
                  </a:schemeClr>
                </a:solidFill>
                <a:latin typeface="微软雅黑" panose="020B0503020204020204" pitchFamily="34" charset="-122"/>
                <a:ea typeface="微软雅黑" panose="020B0503020204020204" pitchFamily="34" charset="-122"/>
              </a:rPr>
              <a:t>单击此处添加文本配合图片和文字阐述你想要表达的内容，单击此处添加文本配合图片和文字阐述你想要表达的内容，单击此处添加文本配合图片和文字阐述你想要表达的内容，单击此处添加文本配合图片和文字阐述你想要表达的内容</a:t>
            </a:r>
          </a:p>
          <a:p>
            <a:pPr>
              <a:lnSpc>
                <a:spcPct val="150000"/>
              </a:lnSpc>
            </a:pPr>
            <a:endParaRPr lang="zh-CN" altLang="en-US" dirty="0" smtClean="0">
              <a:solidFill>
                <a:schemeClr val="bg2">
                  <a:lumMod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dirty="0" smtClean="0">
              <a:solidFill>
                <a:schemeClr val="bg2">
                  <a:lumMod val="25000"/>
                </a:schemeClr>
              </a:solidFill>
              <a:latin typeface="微软雅黑" panose="020B0503020204020204" pitchFamily="34" charset="-122"/>
              <a:ea typeface="微软雅黑" panose="020B0503020204020204" pitchFamily="34" charset="-122"/>
            </a:endParaRPr>
          </a:p>
          <a:p>
            <a:pPr>
              <a:lnSpc>
                <a:spcPct val="150000"/>
              </a:lnSpc>
            </a:pPr>
            <a:endParaRPr lang="zh-CN" altLang="en-US" dirty="0" smtClean="0">
              <a:solidFill>
                <a:schemeClr val="bg2">
                  <a:lumMod val="25000"/>
                </a:scheme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734677" y="4940138"/>
            <a:ext cx="1476375" cy="338554"/>
          </a:xfrm>
          <a:prstGeom prst="rect">
            <a:avLst/>
          </a:prstGeom>
          <a:noFill/>
        </p:spPr>
        <p:txBody>
          <a:bodyPr wrap="square" rtlCol="0">
            <a:spAutoFit/>
          </a:bodyPr>
          <a:lstStyle/>
          <a:p>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rPr>
              <a:t>添加文本</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734677" y="5543897"/>
            <a:ext cx="1476375" cy="338554"/>
          </a:xfrm>
          <a:prstGeom prst="rect">
            <a:avLst/>
          </a:prstGeom>
          <a:noFill/>
        </p:spPr>
        <p:txBody>
          <a:bodyPr wrap="square" rtlCol="0">
            <a:spAutoFit/>
          </a:bodyPr>
          <a:lstStyle/>
          <a:p>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rPr>
              <a:t>添加文本</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705475" y="4959188"/>
            <a:ext cx="1476375" cy="338554"/>
          </a:xfrm>
          <a:prstGeom prst="rect">
            <a:avLst/>
          </a:prstGeom>
          <a:noFill/>
        </p:spPr>
        <p:txBody>
          <a:bodyPr wrap="square" rtlCol="0">
            <a:spAutoFit/>
          </a:bodyPr>
          <a:lstStyle/>
          <a:p>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rPr>
              <a:t>添加文本</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705475" y="5558251"/>
            <a:ext cx="1476375" cy="338554"/>
          </a:xfrm>
          <a:prstGeom prst="rect">
            <a:avLst/>
          </a:prstGeom>
          <a:noFill/>
        </p:spPr>
        <p:txBody>
          <a:bodyPr wrap="square" rtlCol="0">
            <a:spAutoFit/>
          </a:bodyPr>
          <a:lstStyle/>
          <a:p>
            <a:r>
              <a:rPr lang="zh-CN" altLang="en-US" sz="1600" dirty="0" smtClean="0">
                <a:solidFill>
                  <a:schemeClr val="bg2">
                    <a:lumMod val="25000"/>
                  </a:schemeClr>
                </a:solidFill>
                <a:latin typeface="微软雅黑" panose="020B0503020204020204" pitchFamily="34" charset="-122"/>
                <a:ea typeface="微软雅黑" panose="020B0503020204020204" pitchFamily="34" charset="-122"/>
              </a:rPr>
              <a:t>添加文本</a:t>
            </a:r>
            <a:endParaRPr lang="zh-CN" altLang="en-US" sz="1600"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3451592" y="5530688"/>
            <a:ext cx="270544" cy="270544"/>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451592" y="4959188"/>
            <a:ext cx="270544" cy="270544"/>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22390" y="4976571"/>
            <a:ext cx="270544" cy="270544"/>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422390" y="5548071"/>
            <a:ext cx="270544" cy="270544"/>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a:spLocks noChangeAspect="1"/>
          </p:cNvSpPr>
          <p:nvPr/>
        </p:nvSpPr>
        <p:spPr>
          <a:xfrm>
            <a:off x="3521585" y="5037653"/>
            <a:ext cx="130558" cy="113614"/>
          </a:xfrm>
          <a:custGeom>
            <a:avLst/>
            <a:gdLst>
              <a:gd name="connsiteX0" fmla="*/ 2136838 w 4244134"/>
              <a:gd name="connsiteY0" fmla="*/ 2537631 h 3693319"/>
              <a:gd name="connsiteX1" fmla="*/ 2299844 w 4244134"/>
              <a:gd name="connsiteY1" fmla="*/ 2700637 h 3693319"/>
              <a:gd name="connsiteX2" fmla="*/ 2462850 w 4244134"/>
              <a:gd name="connsiteY2" fmla="*/ 2537631 h 3693319"/>
              <a:gd name="connsiteX3" fmla="*/ 616723 w 4244134"/>
              <a:gd name="connsiteY3" fmla="*/ 1748051 h 3693319"/>
              <a:gd name="connsiteX4" fmla="*/ 2488723 w 4244134"/>
              <a:gd name="connsiteY4" fmla="*/ 1748051 h 3693319"/>
              <a:gd name="connsiteX5" fmla="*/ 2488723 w 4244134"/>
              <a:gd name="connsiteY5" fmla="*/ 1884677 h 3693319"/>
              <a:gd name="connsiteX6" fmla="*/ 616723 w 4244134"/>
              <a:gd name="connsiteY6" fmla="*/ 1884677 h 3693319"/>
              <a:gd name="connsiteX7" fmla="*/ 616723 w 4244134"/>
              <a:gd name="connsiteY7" fmla="*/ 1421574 h 3693319"/>
              <a:gd name="connsiteX8" fmla="*/ 2488723 w 4244134"/>
              <a:gd name="connsiteY8" fmla="*/ 1421574 h 3693319"/>
              <a:gd name="connsiteX9" fmla="*/ 2488723 w 4244134"/>
              <a:gd name="connsiteY9" fmla="*/ 1558200 h 3693319"/>
              <a:gd name="connsiteX10" fmla="*/ 616723 w 4244134"/>
              <a:gd name="connsiteY10" fmla="*/ 1558200 h 3693319"/>
              <a:gd name="connsiteX11" fmla="*/ 616723 w 4244134"/>
              <a:gd name="connsiteY11" fmla="*/ 1095097 h 3693319"/>
              <a:gd name="connsiteX12" fmla="*/ 2488723 w 4244134"/>
              <a:gd name="connsiteY12" fmla="*/ 1095097 h 3693319"/>
              <a:gd name="connsiteX13" fmla="*/ 2488723 w 4244134"/>
              <a:gd name="connsiteY13" fmla="*/ 1231723 h 3693319"/>
              <a:gd name="connsiteX14" fmla="*/ 616723 w 4244134"/>
              <a:gd name="connsiteY14" fmla="*/ 1231723 h 3693319"/>
              <a:gd name="connsiteX15" fmla="*/ 204718 w 4244134"/>
              <a:gd name="connsiteY15" fmla="*/ 204718 h 3693319"/>
              <a:gd name="connsiteX16" fmla="*/ 204718 w 4244134"/>
              <a:gd name="connsiteY16" fmla="*/ 3488601 h 3693319"/>
              <a:gd name="connsiteX17" fmla="*/ 2907082 w 4244134"/>
              <a:gd name="connsiteY17" fmla="*/ 3488601 h 3693319"/>
              <a:gd name="connsiteX18" fmla="*/ 2907082 w 4244134"/>
              <a:gd name="connsiteY18" fmla="*/ 3096000 h 3693319"/>
              <a:gd name="connsiteX19" fmla="*/ 2907082 w 4244134"/>
              <a:gd name="connsiteY19" fmla="*/ 2973318 h 3693319"/>
              <a:gd name="connsiteX20" fmla="*/ 2907082 w 4244134"/>
              <a:gd name="connsiteY20" fmla="*/ 2619924 h 3693319"/>
              <a:gd name="connsiteX21" fmla="*/ 2302633 w 4244134"/>
              <a:gd name="connsiteY21" fmla="*/ 3224372 h 3693319"/>
              <a:gd name="connsiteX22" fmla="*/ 2288873 w 4244134"/>
              <a:gd name="connsiteY22" fmla="*/ 3210611 h 3693319"/>
              <a:gd name="connsiteX23" fmla="*/ 2286083 w 4244134"/>
              <a:gd name="connsiteY23" fmla="*/ 3213400 h 3693319"/>
              <a:gd name="connsiteX24" fmla="*/ 1610314 w 4244134"/>
              <a:gd name="connsiteY24" fmla="*/ 2537631 h 3693319"/>
              <a:gd name="connsiteX25" fmla="*/ 616723 w 4244134"/>
              <a:gd name="connsiteY25" fmla="*/ 2537631 h 3693319"/>
              <a:gd name="connsiteX26" fmla="*/ 616723 w 4244134"/>
              <a:gd name="connsiteY26" fmla="*/ 2401005 h 3693319"/>
              <a:gd name="connsiteX27" fmla="*/ 1473688 w 4244134"/>
              <a:gd name="connsiteY27" fmla="*/ 2401005 h 3693319"/>
              <a:gd name="connsiteX28" fmla="*/ 1340342 w 4244134"/>
              <a:gd name="connsiteY28" fmla="*/ 2267659 h 3693319"/>
              <a:gd name="connsiteX29" fmla="*/ 1396846 w 4244134"/>
              <a:gd name="connsiteY29" fmla="*/ 2211154 h 3693319"/>
              <a:gd name="connsiteX30" fmla="*/ 616723 w 4244134"/>
              <a:gd name="connsiteY30" fmla="*/ 2211154 h 3693319"/>
              <a:gd name="connsiteX31" fmla="*/ 616723 w 4244134"/>
              <a:gd name="connsiteY31" fmla="*/ 2074528 h 3693319"/>
              <a:gd name="connsiteX32" fmla="*/ 1533472 w 4244134"/>
              <a:gd name="connsiteY32" fmla="*/ 2074528 h 3693319"/>
              <a:gd name="connsiteX33" fmla="*/ 1603604 w 4244134"/>
              <a:gd name="connsiteY33" fmla="*/ 2004396 h 3693319"/>
              <a:gd name="connsiteX34" fmla="*/ 1673735 w 4244134"/>
              <a:gd name="connsiteY34" fmla="*/ 2074528 h 3693319"/>
              <a:gd name="connsiteX35" fmla="*/ 2488723 w 4244134"/>
              <a:gd name="connsiteY35" fmla="*/ 2074528 h 3693319"/>
              <a:gd name="connsiteX36" fmla="*/ 2488723 w 4244134"/>
              <a:gd name="connsiteY36" fmla="*/ 2211154 h 3693319"/>
              <a:gd name="connsiteX37" fmla="*/ 1810361 w 4244134"/>
              <a:gd name="connsiteY37" fmla="*/ 2211154 h 3693319"/>
              <a:gd name="connsiteX38" fmla="*/ 2000212 w 4244134"/>
              <a:gd name="connsiteY38" fmla="*/ 2401005 h 3693319"/>
              <a:gd name="connsiteX39" fmla="*/ 2488723 w 4244134"/>
              <a:gd name="connsiteY39" fmla="*/ 2401005 h 3693319"/>
              <a:gd name="connsiteX40" fmla="*/ 2488723 w 4244134"/>
              <a:gd name="connsiteY40" fmla="*/ 2511758 h 3693319"/>
              <a:gd name="connsiteX41" fmla="*/ 2907082 w 4244134"/>
              <a:gd name="connsiteY41" fmla="*/ 2093399 h 3693319"/>
              <a:gd name="connsiteX42" fmla="*/ 2907082 w 4244134"/>
              <a:gd name="connsiteY42" fmla="*/ 204718 h 3693319"/>
              <a:gd name="connsiteX43" fmla="*/ 0 w 4244134"/>
              <a:gd name="connsiteY43" fmla="*/ 0 h 3693319"/>
              <a:gd name="connsiteX44" fmla="*/ 204718 w 4244134"/>
              <a:gd name="connsiteY44" fmla="*/ 0 h 3693319"/>
              <a:gd name="connsiteX45" fmla="*/ 204718 w 4244134"/>
              <a:gd name="connsiteY45" fmla="*/ 1 h 3693319"/>
              <a:gd name="connsiteX46" fmla="*/ 2907082 w 4244134"/>
              <a:gd name="connsiteY46" fmla="*/ 1 h 3693319"/>
              <a:gd name="connsiteX47" fmla="*/ 2907082 w 4244134"/>
              <a:gd name="connsiteY47" fmla="*/ 0 h 3693319"/>
              <a:gd name="connsiteX48" fmla="*/ 3111799 w 4244134"/>
              <a:gd name="connsiteY48" fmla="*/ 0 h 3693319"/>
              <a:gd name="connsiteX49" fmla="*/ 3111799 w 4244134"/>
              <a:gd name="connsiteY49" fmla="*/ 1888682 h 3693319"/>
              <a:gd name="connsiteX50" fmla="*/ 3980872 w 4244134"/>
              <a:gd name="connsiteY50" fmla="*/ 1019609 h 3693319"/>
              <a:gd name="connsiteX51" fmla="*/ 4244134 w 4244134"/>
              <a:gd name="connsiteY51" fmla="*/ 1282871 h 3693319"/>
              <a:gd name="connsiteX52" fmla="*/ 3111799 w 4244134"/>
              <a:gd name="connsiteY52" fmla="*/ 2415207 h 3693319"/>
              <a:gd name="connsiteX53" fmla="*/ 3111799 w 4244134"/>
              <a:gd name="connsiteY53" fmla="*/ 2973318 h 3693319"/>
              <a:gd name="connsiteX54" fmla="*/ 3111799 w 4244134"/>
              <a:gd name="connsiteY54" fmla="*/ 3096000 h 3693319"/>
              <a:gd name="connsiteX55" fmla="*/ 3111799 w 4244134"/>
              <a:gd name="connsiteY55" fmla="*/ 3693319 h 3693319"/>
              <a:gd name="connsiteX56" fmla="*/ 2907082 w 4244134"/>
              <a:gd name="connsiteY56" fmla="*/ 3693319 h 3693319"/>
              <a:gd name="connsiteX57" fmla="*/ 2907082 w 4244134"/>
              <a:gd name="connsiteY57" fmla="*/ 3693318 h 3693319"/>
              <a:gd name="connsiteX58" fmla="*/ 1 w 4244134"/>
              <a:gd name="connsiteY58" fmla="*/ 3693318 h 3693319"/>
              <a:gd name="connsiteX59" fmla="*/ 1 w 4244134"/>
              <a:gd name="connsiteY59" fmla="*/ 3636000 h 3693319"/>
              <a:gd name="connsiteX60" fmla="*/ 0 w 4244134"/>
              <a:gd name="connsiteY60" fmla="*/ 363600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4134" h="3693319">
                <a:moveTo>
                  <a:pt x="2136838" y="2537631"/>
                </a:moveTo>
                <a:lnTo>
                  <a:pt x="2299844" y="2700637"/>
                </a:lnTo>
                <a:lnTo>
                  <a:pt x="2462850" y="2537631"/>
                </a:lnTo>
                <a:close/>
                <a:moveTo>
                  <a:pt x="616723" y="1748051"/>
                </a:moveTo>
                <a:lnTo>
                  <a:pt x="2488723" y="1748051"/>
                </a:lnTo>
                <a:lnTo>
                  <a:pt x="2488723" y="1884677"/>
                </a:lnTo>
                <a:lnTo>
                  <a:pt x="616723" y="1884677"/>
                </a:lnTo>
                <a:close/>
                <a:moveTo>
                  <a:pt x="616723" y="1421574"/>
                </a:moveTo>
                <a:lnTo>
                  <a:pt x="2488723" y="1421574"/>
                </a:lnTo>
                <a:lnTo>
                  <a:pt x="2488723" y="1558200"/>
                </a:lnTo>
                <a:lnTo>
                  <a:pt x="616723" y="1558200"/>
                </a:lnTo>
                <a:close/>
                <a:moveTo>
                  <a:pt x="616723" y="1095097"/>
                </a:moveTo>
                <a:lnTo>
                  <a:pt x="2488723" y="1095097"/>
                </a:lnTo>
                <a:lnTo>
                  <a:pt x="2488723" y="1231723"/>
                </a:lnTo>
                <a:lnTo>
                  <a:pt x="616723" y="1231723"/>
                </a:lnTo>
                <a:close/>
                <a:moveTo>
                  <a:pt x="204718" y="204718"/>
                </a:moveTo>
                <a:lnTo>
                  <a:pt x="204718" y="3488601"/>
                </a:lnTo>
                <a:lnTo>
                  <a:pt x="2907082" y="3488601"/>
                </a:lnTo>
                <a:lnTo>
                  <a:pt x="2907082" y="3096000"/>
                </a:lnTo>
                <a:lnTo>
                  <a:pt x="2907082" y="2973318"/>
                </a:lnTo>
                <a:lnTo>
                  <a:pt x="2907082" y="2619924"/>
                </a:lnTo>
                <a:lnTo>
                  <a:pt x="2302633" y="3224372"/>
                </a:lnTo>
                <a:lnTo>
                  <a:pt x="2288873" y="3210611"/>
                </a:lnTo>
                <a:lnTo>
                  <a:pt x="2286083" y="3213400"/>
                </a:lnTo>
                <a:lnTo>
                  <a:pt x="1610314" y="2537631"/>
                </a:lnTo>
                <a:lnTo>
                  <a:pt x="616723" y="2537631"/>
                </a:lnTo>
                <a:lnTo>
                  <a:pt x="616723" y="2401005"/>
                </a:lnTo>
                <a:lnTo>
                  <a:pt x="1473688" y="2401005"/>
                </a:lnTo>
                <a:lnTo>
                  <a:pt x="1340342" y="2267659"/>
                </a:lnTo>
                <a:lnTo>
                  <a:pt x="1396846" y="2211154"/>
                </a:lnTo>
                <a:lnTo>
                  <a:pt x="616723" y="2211154"/>
                </a:lnTo>
                <a:lnTo>
                  <a:pt x="616723" y="2074528"/>
                </a:lnTo>
                <a:lnTo>
                  <a:pt x="1533472" y="2074528"/>
                </a:lnTo>
                <a:lnTo>
                  <a:pt x="1603604" y="2004396"/>
                </a:lnTo>
                <a:lnTo>
                  <a:pt x="1673735" y="2074528"/>
                </a:lnTo>
                <a:lnTo>
                  <a:pt x="2488723" y="2074528"/>
                </a:lnTo>
                <a:lnTo>
                  <a:pt x="2488723" y="2211154"/>
                </a:lnTo>
                <a:lnTo>
                  <a:pt x="1810361" y="2211154"/>
                </a:lnTo>
                <a:lnTo>
                  <a:pt x="2000212" y="2401005"/>
                </a:lnTo>
                <a:lnTo>
                  <a:pt x="2488723" y="2401005"/>
                </a:lnTo>
                <a:lnTo>
                  <a:pt x="2488723" y="2511758"/>
                </a:lnTo>
                <a:lnTo>
                  <a:pt x="2907082" y="2093399"/>
                </a:lnTo>
                <a:lnTo>
                  <a:pt x="2907082" y="204718"/>
                </a:lnTo>
                <a:close/>
                <a:moveTo>
                  <a:pt x="0" y="0"/>
                </a:moveTo>
                <a:lnTo>
                  <a:pt x="204718" y="0"/>
                </a:lnTo>
                <a:lnTo>
                  <a:pt x="204718" y="1"/>
                </a:lnTo>
                <a:lnTo>
                  <a:pt x="2907082" y="1"/>
                </a:lnTo>
                <a:lnTo>
                  <a:pt x="2907082" y="0"/>
                </a:lnTo>
                <a:lnTo>
                  <a:pt x="3111799" y="0"/>
                </a:lnTo>
                <a:lnTo>
                  <a:pt x="3111799" y="1888682"/>
                </a:lnTo>
                <a:lnTo>
                  <a:pt x="3980872" y="1019609"/>
                </a:lnTo>
                <a:lnTo>
                  <a:pt x="4244134" y="1282871"/>
                </a:lnTo>
                <a:lnTo>
                  <a:pt x="3111799" y="2415207"/>
                </a:lnTo>
                <a:lnTo>
                  <a:pt x="3111799" y="2973318"/>
                </a:lnTo>
                <a:lnTo>
                  <a:pt x="3111799" y="3096000"/>
                </a:lnTo>
                <a:lnTo>
                  <a:pt x="3111799" y="3693319"/>
                </a:lnTo>
                <a:lnTo>
                  <a:pt x="2907082" y="3693319"/>
                </a:lnTo>
                <a:lnTo>
                  <a:pt x="2907082" y="3693318"/>
                </a:lnTo>
                <a:lnTo>
                  <a:pt x="1" y="3693318"/>
                </a:lnTo>
                <a:lnTo>
                  <a:pt x="1" y="3636000"/>
                </a:lnTo>
                <a:lnTo>
                  <a:pt x="0" y="363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a:spLocks noChangeAspect="1"/>
          </p:cNvSpPr>
          <p:nvPr/>
        </p:nvSpPr>
        <p:spPr>
          <a:xfrm>
            <a:off x="5502863" y="5055036"/>
            <a:ext cx="105460" cy="113614"/>
          </a:xfrm>
          <a:custGeom>
            <a:avLst/>
            <a:gdLst>
              <a:gd name="connsiteX0" fmla="*/ 2149595 w 4366834"/>
              <a:gd name="connsiteY0" fmla="*/ 2482640 h 4704489"/>
              <a:gd name="connsiteX1" fmla="*/ 2102840 w 4366834"/>
              <a:gd name="connsiteY1" fmla="*/ 2492080 h 4704489"/>
              <a:gd name="connsiteX2" fmla="*/ 2012340 w 4366834"/>
              <a:gd name="connsiteY2" fmla="*/ 2628611 h 4704489"/>
              <a:gd name="connsiteX3" fmla="*/ 2160516 w 4366834"/>
              <a:gd name="connsiteY3" fmla="*/ 2776787 h 4704489"/>
              <a:gd name="connsiteX4" fmla="*/ 2308692 w 4366834"/>
              <a:gd name="connsiteY4" fmla="*/ 2628611 h 4704489"/>
              <a:gd name="connsiteX5" fmla="*/ 2218193 w 4366834"/>
              <a:gd name="connsiteY5" fmla="*/ 2492080 h 4704489"/>
              <a:gd name="connsiteX6" fmla="*/ 2171438 w 4366834"/>
              <a:gd name="connsiteY6" fmla="*/ 2482640 h 4704489"/>
              <a:gd name="connsiteX7" fmla="*/ 2160518 w 4366834"/>
              <a:gd name="connsiteY7" fmla="*/ 951351 h 4704489"/>
              <a:gd name="connsiteX8" fmla="*/ 2302218 w 4366834"/>
              <a:gd name="connsiteY8" fmla="*/ 1093052 h 4704489"/>
              <a:gd name="connsiteX9" fmla="*/ 2302218 w 4366834"/>
              <a:gd name="connsiteY9" fmla="*/ 2314238 h 4704489"/>
              <a:gd name="connsiteX10" fmla="*/ 2353661 w 4366834"/>
              <a:gd name="connsiteY10" fmla="*/ 2342160 h 4704489"/>
              <a:gd name="connsiteX11" fmla="*/ 2505965 w 4366834"/>
              <a:gd name="connsiteY11" fmla="*/ 2628611 h 4704489"/>
              <a:gd name="connsiteX12" fmla="*/ 2160517 w 4366834"/>
              <a:gd name="connsiteY12" fmla="*/ 2974059 h 4704489"/>
              <a:gd name="connsiteX13" fmla="*/ 1815069 w 4366834"/>
              <a:gd name="connsiteY13" fmla="*/ 2628611 h 4704489"/>
              <a:gd name="connsiteX14" fmla="*/ 1967374 w 4366834"/>
              <a:gd name="connsiteY14" fmla="*/ 2342160 h 4704489"/>
              <a:gd name="connsiteX15" fmla="*/ 2018817 w 4366834"/>
              <a:gd name="connsiteY15" fmla="*/ 2314238 h 4704489"/>
              <a:gd name="connsiteX16" fmla="*/ 2018817 w 4366834"/>
              <a:gd name="connsiteY16" fmla="*/ 1093052 h 4704489"/>
              <a:gd name="connsiteX17" fmla="*/ 2163170 w 4366834"/>
              <a:gd name="connsiteY17" fmla="*/ 761506 h 4704489"/>
              <a:gd name="connsiteX18" fmla="*/ 383357 w 4366834"/>
              <a:gd name="connsiteY18" fmla="*/ 2541318 h 4704489"/>
              <a:gd name="connsiteX19" fmla="*/ 2163170 w 4366834"/>
              <a:gd name="connsiteY19" fmla="*/ 4321131 h 4704489"/>
              <a:gd name="connsiteX20" fmla="*/ 3942983 w 4366834"/>
              <a:gd name="connsiteY20" fmla="*/ 2541318 h 4704489"/>
              <a:gd name="connsiteX21" fmla="*/ 2163170 w 4366834"/>
              <a:gd name="connsiteY21" fmla="*/ 761506 h 4704489"/>
              <a:gd name="connsiteX22" fmla="*/ 1914854 w 4366834"/>
              <a:gd name="connsiteY22" fmla="*/ 0 h 4704489"/>
              <a:gd name="connsiteX23" fmla="*/ 2451372 w 4366834"/>
              <a:gd name="connsiteY23" fmla="*/ 0 h 4704489"/>
              <a:gd name="connsiteX24" fmla="*/ 2451372 w 4366834"/>
              <a:gd name="connsiteY24" fmla="*/ 398363 h 4704489"/>
              <a:gd name="connsiteX25" fmla="*/ 2492601 w 4366834"/>
              <a:gd name="connsiteY25" fmla="*/ 403072 h 4704489"/>
              <a:gd name="connsiteX26" fmla="*/ 3372621 w 4366834"/>
              <a:gd name="connsiteY26" fmla="*/ 747583 h 4704489"/>
              <a:gd name="connsiteX27" fmla="*/ 3532765 w 4366834"/>
              <a:gd name="connsiteY27" fmla="*/ 867337 h 4704489"/>
              <a:gd name="connsiteX28" fmla="*/ 3733861 w 4366834"/>
              <a:gd name="connsiteY28" fmla="*/ 666241 h 4704489"/>
              <a:gd name="connsiteX29" fmla="*/ 3498760 w 4366834"/>
              <a:gd name="connsiteY29" fmla="*/ 431140 h 4704489"/>
              <a:gd name="connsiteX30" fmla="*/ 3711472 w 4366834"/>
              <a:gd name="connsiteY30" fmla="*/ 218428 h 4704489"/>
              <a:gd name="connsiteX31" fmla="*/ 4366834 w 4366834"/>
              <a:gd name="connsiteY31" fmla="*/ 873790 h 4704489"/>
              <a:gd name="connsiteX32" fmla="*/ 4154122 w 4366834"/>
              <a:gd name="connsiteY32" fmla="*/ 1086502 h 4704489"/>
              <a:gd name="connsiteX33" fmla="*/ 3919022 w 4366834"/>
              <a:gd name="connsiteY33" fmla="*/ 851401 h 4704489"/>
              <a:gd name="connsiteX34" fmla="*/ 3724157 w 4366834"/>
              <a:gd name="connsiteY34" fmla="*/ 1046266 h 4704489"/>
              <a:gd name="connsiteX35" fmla="*/ 3832379 w 4366834"/>
              <a:gd name="connsiteY35" fmla="*/ 1165341 h 4704489"/>
              <a:gd name="connsiteX36" fmla="*/ 4326342 w 4366834"/>
              <a:gd name="connsiteY36" fmla="*/ 2541318 h 4704489"/>
              <a:gd name="connsiteX37" fmla="*/ 2163171 w 4366834"/>
              <a:gd name="connsiteY37" fmla="*/ 4704489 h 4704489"/>
              <a:gd name="connsiteX38" fmla="*/ 0 w 4366834"/>
              <a:gd name="connsiteY38" fmla="*/ 2541318 h 4704489"/>
              <a:gd name="connsiteX39" fmla="*/ 1727217 w 4366834"/>
              <a:gd name="connsiteY39" fmla="*/ 422095 h 4704489"/>
              <a:gd name="connsiteX40" fmla="*/ 1914854 w 4366834"/>
              <a:gd name="connsiteY40" fmla="*/ 393458 h 470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66834" h="4704489">
                <a:moveTo>
                  <a:pt x="2149595" y="2482640"/>
                </a:moveTo>
                <a:lnTo>
                  <a:pt x="2102840" y="2492080"/>
                </a:lnTo>
                <a:cubicBezTo>
                  <a:pt x="2049657" y="2514574"/>
                  <a:pt x="2012340" y="2567235"/>
                  <a:pt x="2012340" y="2628611"/>
                </a:cubicBezTo>
                <a:cubicBezTo>
                  <a:pt x="2012340" y="2710446"/>
                  <a:pt x="2078681" y="2776787"/>
                  <a:pt x="2160516" y="2776787"/>
                </a:cubicBezTo>
                <a:cubicBezTo>
                  <a:pt x="2242351" y="2776787"/>
                  <a:pt x="2308692" y="2710446"/>
                  <a:pt x="2308692" y="2628611"/>
                </a:cubicBezTo>
                <a:cubicBezTo>
                  <a:pt x="2308692" y="2567235"/>
                  <a:pt x="2271375" y="2514574"/>
                  <a:pt x="2218193" y="2492080"/>
                </a:cubicBezTo>
                <a:lnTo>
                  <a:pt x="2171438" y="2482640"/>
                </a:lnTo>
                <a:close/>
                <a:moveTo>
                  <a:pt x="2160518" y="951351"/>
                </a:moveTo>
                <a:lnTo>
                  <a:pt x="2302218" y="1093052"/>
                </a:lnTo>
                <a:lnTo>
                  <a:pt x="2302218" y="2314238"/>
                </a:lnTo>
                <a:lnTo>
                  <a:pt x="2353661" y="2342160"/>
                </a:lnTo>
                <a:cubicBezTo>
                  <a:pt x="2445550" y="2404240"/>
                  <a:pt x="2505965" y="2509370"/>
                  <a:pt x="2505965" y="2628611"/>
                </a:cubicBezTo>
                <a:cubicBezTo>
                  <a:pt x="2505965" y="2819397"/>
                  <a:pt x="2351303" y="2974059"/>
                  <a:pt x="2160517" y="2974059"/>
                </a:cubicBezTo>
                <a:cubicBezTo>
                  <a:pt x="1969731" y="2974059"/>
                  <a:pt x="1815069" y="2819397"/>
                  <a:pt x="1815069" y="2628611"/>
                </a:cubicBezTo>
                <a:cubicBezTo>
                  <a:pt x="1815069" y="2509370"/>
                  <a:pt x="1875484" y="2404240"/>
                  <a:pt x="1967374" y="2342160"/>
                </a:cubicBezTo>
                <a:lnTo>
                  <a:pt x="2018817" y="2314238"/>
                </a:lnTo>
                <a:lnTo>
                  <a:pt x="2018817" y="1093052"/>
                </a:lnTo>
                <a:close/>
                <a:moveTo>
                  <a:pt x="2163170" y="761506"/>
                </a:moveTo>
                <a:cubicBezTo>
                  <a:pt x="1180206" y="761506"/>
                  <a:pt x="383357" y="1558354"/>
                  <a:pt x="383357" y="2541318"/>
                </a:cubicBezTo>
                <a:cubicBezTo>
                  <a:pt x="383357" y="3524282"/>
                  <a:pt x="1180206" y="4321131"/>
                  <a:pt x="2163170" y="4321131"/>
                </a:cubicBezTo>
                <a:cubicBezTo>
                  <a:pt x="3146134" y="4321131"/>
                  <a:pt x="3942983" y="3524282"/>
                  <a:pt x="3942983" y="2541318"/>
                </a:cubicBezTo>
                <a:cubicBezTo>
                  <a:pt x="3942983" y="1558354"/>
                  <a:pt x="3146134" y="761506"/>
                  <a:pt x="2163170" y="761506"/>
                </a:cubicBezTo>
                <a:close/>
                <a:moveTo>
                  <a:pt x="1914854" y="0"/>
                </a:moveTo>
                <a:lnTo>
                  <a:pt x="2451372" y="0"/>
                </a:lnTo>
                <a:lnTo>
                  <a:pt x="2451372" y="398363"/>
                </a:lnTo>
                <a:lnTo>
                  <a:pt x="2492601" y="403072"/>
                </a:lnTo>
                <a:cubicBezTo>
                  <a:pt x="2814843" y="452310"/>
                  <a:pt x="3113687" y="572651"/>
                  <a:pt x="3372621" y="747583"/>
                </a:cubicBezTo>
                <a:lnTo>
                  <a:pt x="3532765" y="867337"/>
                </a:lnTo>
                <a:lnTo>
                  <a:pt x="3733861" y="666241"/>
                </a:lnTo>
                <a:lnTo>
                  <a:pt x="3498760" y="431140"/>
                </a:lnTo>
                <a:lnTo>
                  <a:pt x="3711472" y="218428"/>
                </a:lnTo>
                <a:lnTo>
                  <a:pt x="4366834" y="873790"/>
                </a:lnTo>
                <a:lnTo>
                  <a:pt x="4154122" y="1086502"/>
                </a:lnTo>
                <a:lnTo>
                  <a:pt x="3919022" y="851401"/>
                </a:lnTo>
                <a:lnTo>
                  <a:pt x="3724157" y="1046266"/>
                </a:lnTo>
                <a:lnTo>
                  <a:pt x="3832379" y="1165341"/>
                </a:lnTo>
                <a:cubicBezTo>
                  <a:pt x="4140968" y="1539264"/>
                  <a:pt x="4326342" y="2018643"/>
                  <a:pt x="4326342" y="2541318"/>
                </a:cubicBezTo>
                <a:cubicBezTo>
                  <a:pt x="4326342" y="3736004"/>
                  <a:pt x="3357857" y="4704489"/>
                  <a:pt x="2163171" y="4704489"/>
                </a:cubicBezTo>
                <a:cubicBezTo>
                  <a:pt x="968485" y="4704489"/>
                  <a:pt x="0" y="3736004"/>
                  <a:pt x="0" y="2541318"/>
                </a:cubicBezTo>
                <a:cubicBezTo>
                  <a:pt x="0" y="1495968"/>
                  <a:pt x="741497" y="623803"/>
                  <a:pt x="1727217" y="422095"/>
                </a:cubicBezTo>
                <a:lnTo>
                  <a:pt x="1914854" y="39345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任意多边形 22"/>
          <p:cNvSpPr>
            <a:spLocks noChangeAspect="1"/>
          </p:cNvSpPr>
          <p:nvPr/>
        </p:nvSpPr>
        <p:spPr>
          <a:xfrm>
            <a:off x="5502255" y="5626535"/>
            <a:ext cx="110814" cy="113616"/>
          </a:xfrm>
          <a:custGeom>
            <a:avLst/>
            <a:gdLst>
              <a:gd name="connsiteX0" fmla="*/ 2429303 w 4858607"/>
              <a:gd name="connsiteY0" fmla="*/ 566170 h 4981435"/>
              <a:gd name="connsiteX1" fmla="*/ 408311 w 4858607"/>
              <a:gd name="connsiteY1" fmla="*/ 2468125 h 4981435"/>
              <a:gd name="connsiteX2" fmla="*/ 1023582 w 4858607"/>
              <a:gd name="connsiteY2" fmla="*/ 2468125 h 4981435"/>
              <a:gd name="connsiteX3" fmla="*/ 1023582 w 4858607"/>
              <a:gd name="connsiteY3" fmla="*/ 2523405 h 4981435"/>
              <a:gd name="connsiteX4" fmla="*/ 1028702 w 4858607"/>
              <a:gd name="connsiteY4" fmla="*/ 2523405 h 4981435"/>
              <a:gd name="connsiteX5" fmla="*/ 1028702 w 4858607"/>
              <a:gd name="connsiteY5" fmla="*/ 4599293 h 4981435"/>
              <a:gd name="connsiteX6" fmla="*/ 1675256 w 4858607"/>
              <a:gd name="connsiteY6" fmla="*/ 4599293 h 4981435"/>
              <a:gd name="connsiteX7" fmla="*/ 1675256 w 4858607"/>
              <a:gd name="connsiteY7" fmla="*/ 2850266 h 4981435"/>
              <a:gd name="connsiteX8" fmla="*/ 1675265 w 4858607"/>
              <a:gd name="connsiteY8" fmla="*/ 2850266 h 4981435"/>
              <a:gd name="connsiteX9" fmla="*/ 1675265 w 4858607"/>
              <a:gd name="connsiteY9" fmla="*/ 2850266 h 4981435"/>
              <a:gd name="connsiteX10" fmla="*/ 2801200 w 4858607"/>
              <a:gd name="connsiteY10" fmla="*/ 2850266 h 4981435"/>
              <a:gd name="connsiteX11" fmla="*/ 2801200 w 4858607"/>
              <a:gd name="connsiteY11" fmla="*/ 2850265 h 4981435"/>
              <a:gd name="connsiteX12" fmla="*/ 3183342 w 4858607"/>
              <a:gd name="connsiteY12" fmla="*/ 2850265 h 4981435"/>
              <a:gd name="connsiteX13" fmla="*/ 3183342 w 4858607"/>
              <a:gd name="connsiteY13" fmla="*/ 2850266 h 4981435"/>
              <a:gd name="connsiteX14" fmla="*/ 3183342 w 4858607"/>
              <a:gd name="connsiteY14" fmla="*/ 2850266 h 4981435"/>
              <a:gd name="connsiteX15" fmla="*/ 3183342 w 4858607"/>
              <a:gd name="connsiteY15" fmla="*/ 3232407 h 4981435"/>
              <a:gd name="connsiteX16" fmla="*/ 3183342 w 4858607"/>
              <a:gd name="connsiteY16" fmla="*/ 3232407 h 4981435"/>
              <a:gd name="connsiteX17" fmla="*/ 3183342 w 4858607"/>
              <a:gd name="connsiteY17" fmla="*/ 4599293 h 4981435"/>
              <a:gd name="connsiteX18" fmla="*/ 3829904 w 4858607"/>
              <a:gd name="connsiteY18" fmla="*/ 4599293 h 4981435"/>
              <a:gd name="connsiteX19" fmla="*/ 3829904 w 4858607"/>
              <a:gd name="connsiteY19" fmla="*/ 2523405 h 4981435"/>
              <a:gd name="connsiteX20" fmla="*/ 3835025 w 4858607"/>
              <a:gd name="connsiteY20" fmla="*/ 2523405 h 4981435"/>
              <a:gd name="connsiteX21" fmla="*/ 3835025 w 4858607"/>
              <a:gd name="connsiteY21" fmla="*/ 2468125 h 4981435"/>
              <a:gd name="connsiteX22" fmla="*/ 4450297 w 4858607"/>
              <a:gd name="connsiteY22" fmla="*/ 2468125 h 4981435"/>
              <a:gd name="connsiteX23" fmla="*/ 2429303 w 4858607"/>
              <a:gd name="connsiteY23" fmla="*/ 0 h 4981435"/>
              <a:gd name="connsiteX24" fmla="*/ 4858607 w 4858607"/>
              <a:gd name="connsiteY24" fmla="*/ 2286215 h 4981435"/>
              <a:gd name="connsiteX25" fmla="*/ 4858607 w 4858607"/>
              <a:gd name="connsiteY25" fmla="*/ 2468125 h 4981435"/>
              <a:gd name="connsiteX26" fmla="*/ 4858607 w 4858607"/>
              <a:gd name="connsiteY26" fmla="*/ 2468125 h 4981435"/>
              <a:gd name="connsiteX27" fmla="*/ 4858607 w 4858607"/>
              <a:gd name="connsiteY27" fmla="*/ 2850266 h 4981435"/>
              <a:gd name="connsiteX28" fmla="*/ 4858607 w 4858607"/>
              <a:gd name="connsiteY28" fmla="*/ 2850266 h 4981435"/>
              <a:gd name="connsiteX29" fmla="*/ 4858607 w 4858607"/>
              <a:gd name="connsiteY29" fmla="*/ 2852385 h 4981435"/>
              <a:gd name="connsiteX30" fmla="*/ 4856355 w 4858607"/>
              <a:gd name="connsiteY30" fmla="*/ 2850266 h 4981435"/>
              <a:gd name="connsiteX31" fmla="*/ 4212045 w 4858607"/>
              <a:gd name="connsiteY31" fmla="*/ 2850266 h 4981435"/>
              <a:gd name="connsiteX32" fmla="*/ 4212045 w 4858607"/>
              <a:gd name="connsiteY32" fmla="*/ 4981434 h 4981435"/>
              <a:gd name="connsiteX33" fmla="*/ 4088357 w 4858607"/>
              <a:gd name="connsiteY33" fmla="*/ 4981434 h 4981435"/>
              <a:gd name="connsiteX34" fmla="*/ 3829904 w 4858607"/>
              <a:gd name="connsiteY34" fmla="*/ 4981434 h 4981435"/>
              <a:gd name="connsiteX35" fmla="*/ 2924889 w 4858607"/>
              <a:gd name="connsiteY35" fmla="*/ 4981434 h 4981435"/>
              <a:gd name="connsiteX36" fmla="*/ 2924889 w 4858607"/>
              <a:gd name="connsiteY36" fmla="*/ 4981434 h 4981435"/>
              <a:gd name="connsiteX37" fmla="*/ 2801200 w 4858607"/>
              <a:gd name="connsiteY37" fmla="*/ 4981434 h 4981435"/>
              <a:gd name="connsiteX38" fmla="*/ 2801200 w 4858607"/>
              <a:gd name="connsiteY38" fmla="*/ 3232407 h 4981435"/>
              <a:gd name="connsiteX39" fmla="*/ 2057397 w 4858607"/>
              <a:gd name="connsiteY39" fmla="*/ 3232407 h 4981435"/>
              <a:gd name="connsiteX40" fmla="*/ 2057397 w 4858607"/>
              <a:gd name="connsiteY40" fmla="*/ 4981435 h 4981435"/>
              <a:gd name="connsiteX41" fmla="*/ 1675256 w 4858607"/>
              <a:gd name="connsiteY41" fmla="*/ 4981435 h 4981435"/>
              <a:gd name="connsiteX42" fmla="*/ 1675256 w 4858607"/>
              <a:gd name="connsiteY42" fmla="*/ 4981434 h 4981435"/>
              <a:gd name="connsiteX43" fmla="*/ 1028702 w 4858607"/>
              <a:gd name="connsiteY43" fmla="*/ 4981434 h 4981435"/>
              <a:gd name="connsiteX44" fmla="*/ 733573 w 4858607"/>
              <a:gd name="connsiteY44" fmla="*/ 4981434 h 4981435"/>
              <a:gd name="connsiteX45" fmla="*/ 646561 w 4858607"/>
              <a:gd name="connsiteY45" fmla="*/ 4981434 h 4981435"/>
              <a:gd name="connsiteX46" fmla="*/ 646561 w 4858607"/>
              <a:gd name="connsiteY46" fmla="*/ 2850266 h 4981435"/>
              <a:gd name="connsiteX47" fmla="*/ 2253 w 4858607"/>
              <a:gd name="connsiteY47" fmla="*/ 2850266 h 4981435"/>
              <a:gd name="connsiteX48" fmla="*/ 0 w 4858607"/>
              <a:gd name="connsiteY48" fmla="*/ 2852385 h 4981435"/>
              <a:gd name="connsiteX49" fmla="*/ 0 w 4858607"/>
              <a:gd name="connsiteY49" fmla="*/ 2850266 h 4981435"/>
              <a:gd name="connsiteX50" fmla="*/ 0 w 4858607"/>
              <a:gd name="connsiteY50" fmla="*/ 2850266 h 4981435"/>
              <a:gd name="connsiteX51" fmla="*/ 0 w 4858607"/>
              <a:gd name="connsiteY51" fmla="*/ 2468125 h 4981435"/>
              <a:gd name="connsiteX52" fmla="*/ 0 w 4858607"/>
              <a:gd name="connsiteY52" fmla="*/ 2468125 h 4981435"/>
              <a:gd name="connsiteX53" fmla="*/ 0 w 4858607"/>
              <a:gd name="connsiteY53" fmla="*/ 2286215 h 498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58607" h="4981435">
                <a:moveTo>
                  <a:pt x="2429303" y="566170"/>
                </a:moveTo>
                <a:lnTo>
                  <a:pt x="408311" y="2468125"/>
                </a:lnTo>
                <a:lnTo>
                  <a:pt x="1023582" y="2468125"/>
                </a:lnTo>
                <a:lnTo>
                  <a:pt x="1023582" y="2523405"/>
                </a:lnTo>
                <a:lnTo>
                  <a:pt x="1028702" y="2523405"/>
                </a:lnTo>
                <a:lnTo>
                  <a:pt x="1028702" y="4599293"/>
                </a:lnTo>
                <a:lnTo>
                  <a:pt x="1675256" y="4599293"/>
                </a:lnTo>
                <a:lnTo>
                  <a:pt x="1675256" y="2850266"/>
                </a:lnTo>
                <a:lnTo>
                  <a:pt x="1675265" y="2850266"/>
                </a:lnTo>
                <a:lnTo>
                  <a:pt x="1675265" y="2850266"/>
                </a:lnTo>
                <a:lnTo>
                  <a:pt x="2801200" y="2850266"/>
                </a:lnTo>
                <a:lnTo>
                  <a:pt x="2801200" y="2850265"/>
                </a:lnTo>
                <a:lnTo>
                  <a:pt x="3183342" y="2850265"/>
                </a:lnTo>
                <a:lnTo>
                  <a:pt x="3183342" y="2850266"/>
                </a:lnTo>
                <a:lnTo>
                  <a:pt x="3183342" y="2850266"/>
                </a:lnTo>
                <a:lnTo>
                  <a:pt x="3183342" y="3232407"/>
                </a:lnTo>
                <a:lnTo>
                  <a:pt x="3183342" y="3232407"/>
                </a:lnTo>
                <a:lnTo>
                  <a:pt x="3183342" y="4599293"/>
                </a:lnTo>
                <a:lnTo>
                  <a:pt x="3829904" y="4599293"/>
                </a:lnTo>
                <a:lnTo>
                  <a:pt x="3829904" y="2523405"/>
                </a:lnTo>
                <a:lnTo>
                  <a:pt x="3835025" y="2523405"/>
                </a:lnTo>
                <a:lnTo>
                  <a:pt x="3835025" y="2468125"/>
                </a:lnTo>
                <a:lnTo>
                  <a:pt x="4450297" y="2468125"/>
                </a:lnTo>
                <a:close/>
                <a:moveTo>
                  <a:pt x="2429303" y="0"/>
                </a:moveTo>
                <a:lnTo>
                  <a:pt x="4858607" y="2286215"/>
                </a:lnTo>
                <a:lnTo>
                  <a:pt x="4858607" y="2468125"/>
                </a:lnTo>
                <a:lnTo>
                  <a:pt x="4858607" y="2468125"/>
                </a:lnTo>
                <a:lnTo>
                  <a:pt x="4858607" y="2850266"/>
                </a:lnTo>
                <a:lnTo>
                  <a:pt x="4858607" y="2850266"/>
                </a:lnTo>
                <a:lnTo>
                  <a:pt x="4858607" y="2852385"/>
                </a:lnTo>
                <a:lnTo>
                  <a:pt x="4856355" y="2850266"/>
                </a:lnTo>
                <a:lnTo>
                  <a:pt x="4212045" y="2850266"/>
                </a:lnTo>
                <a:lnTo>
                  <a:pt x="4212045" y="4981434"/>
                </a:lnTo>
                <a:lnTo>
                  <a:pt x="4088357" y="4981434"/>
                </a:lnTo>
                <a:lnTo>
                  <a:pt x="3829904" y="4981434"/>
                </a:lnTo>
                <a:lnTo>
                  <a:pt x="2924889" y="4981434"/>
                </a:lnTo>
                <a:lnTo>
                  <a:pt x="2924889" y="4981434"/>
                </a:lnTo>
                <a:lnTo>
                  <a:pt x="2801200" y="4981434"/>
                </a:lnTo>
                <a:lnTo>
                  <a:pt x="2801200" y="3232407"/>
                </a:lnTo>
                <a:lnTo>
                  <a:pt x="2057397" y="3232407"/>
                </a:lnTo>
                <a:lnTo>
                  <a:pt x="2057397" y="4981435"/>
                </a:lnTo>
                <a:lnTo>
                  <a:pt x="1675256" y="4981435"/>
                </a:lnTo>
                <a:lnTo>
                  <a:pt x="1675256" y="4981434"/>
                </a:lnTo>
                <a:lnTo>
                  <a:pt x="1028702" y="4981434"/>
                </a:lnTo>
                <a:lnTo>
                  <a:pt x="733573" y="4981434"/>
                </a:lnTo>
                <a:lnTo>
                  <a:pt x="646561" y="4981434"/>
                </a:lnTo>
                <a:lnTo>
                  <a:pt x="646561" y="2850266"/>
                </a:lnTo>
                <a:lnTo>
                  <a:pt x="2253" y="2850266"/>
                </a:lnTo>
                <a:lnTo>
                  <a:pt x="0" y="2852385"/>
                </a:lnTo>
                <a:lnTo>
                  <a:pt x="0" y="2850266"/>
                </a:lnTo>
                <a:lnTo>
                  <a:pt x="0" y="2850266"/>
                </a:lnTo>
                <a:lnTo>
                  <a:pt x="0" y="2468125"/>
                </a:lnTo>
                <a:lnTo>
                  <a:pt x="0" y="2468125"/>
                </a:lnTo>
                <a:lnTo>
                  <a:pt x="0" y="22862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a:spLocks noChangeAspect="1"/>
          </p:cNvSpPr>
          <p:nvPr/>
        </p:nvSpPr>
        <p:spPr>
          <a:xfrm>
            <a:off x="3521283" y="5609153"/>
            <a:ext cx="114994" cy="113614"/>
          </a:xfrm>
          <a:custGeom>
            <a:avLst/>
            <a:gdLst>
              <a:gd name="connsiteX0" fmla="*/ 3577275 w 5691115"/>
              <a:gd name="connsiteY0" fmla="*/ 3207225 h 5622876"/>
              <a:gd name="connsiteX1" fmla="*/ 3268639 w 5691115"/>
              <a:gd name="connsiteY1" fmla="*/ 3515861 h 5622876"/>
              <a:gd name="connsiteX2" fmla="*/ 3268639 w 5691115"/>
              <a:gd name="connsiteY2" fmla="*/ 5089053 h 5622876"/>
              <a:gd name="connsiteX3" fmla="*/ 3577275 w 5691115"/>
              <a:gd name="connsiteY3" fmla="*/ 5397689 h 5622876"/>
              <a:gd name="connsiteX4" fmla="*/ 5150467 w 5691115"/>
              <a:gd name="connsiteY4" fmla="*/ 5397689 h 5622876"/>
              <a:gd name="connsiteX5" fmla="*/ 5459103 w 5691115"/>
              <a:gd name="connsiteY5" fmla="*/ 5089053 h 5622876"/>
              <a:gd name="connsiteX6" fmla="*/ 5459103 w 5691115"/>
              <a:gd name="connsiteY6" fmla="*/ 3515861 h 5622876"/>
              <a:gd name="connsiteX7" fmla="*/ 5150467 w 5691115"/>
              <a:gd name="connsiteY7" fmla="*/ 3207225 h 5622876"/>
              <a:gd name="connsiteX8" fmla="*/ 533824 w 5691115"/>
              <a:gd name="connsiteY8" fmla="*/ 3207225 h 5622876"/>
              <a:gd name="connsiteX9" fmla="*/ 225188 w 5691115"/>
              <a:gd name="connsiteY9" fmla="*/ 3515861 h 5622876"/>
              <a:gd name="connsiteX10" fmla="*/ 225188 w 5691115"/>
              <a:gd name="connsiteY10" fmla="*/ 5089053 h 5622876"/>
              <a:gd name="connsiteX11" fmla="*/ 533824 w 5691115"/>
              <a:gd name="connsiteY11" fmla="*/ 5397689 h 5622876"/>
              <a:gd name="connsiteX12" fmla="*/ 2107016 w 5691115"/>
              <a:gd name="connsiteY12" fmla="*/ 5397689 h 5622876"/>
              <a:gd name="connsiteX13" fmla="*/ 2415652 w 5691115"/>
              <a:gd name="connsiteY13" fmla="*/ 5089053 h 5622876"/>
              <a:gd name="connsiteX14" fmla="*/ 2415652 w 5691115"/>
              <a:gd name="connsiteY14" fmla="*/ 3515861 h 5622876"/>
              <a:gd name="connsiteX15" fmla="*/ 2107016 w 5691115"/>
              <a:gd name="connsiteY15" fmla="*/ 3207225 h 5622876"/>
              <a:gd name="connsiteX16" fmla="*/ 3416507 w 5691115"/>
              <a:gd name="connsiteY16" fmla="*/ 2975212 h 5622876"/>
              <a:gd name="connsiteX17" fmla="*/ 5318059 w 5691115"/>
              <a:gd name="connsiteY17" fmla="*/ 2975212 h 5622876"/>
              <a:gd name="connsiteX18" fmla="*/ 5691115 w 5691115"/>
              <a:gd name="connsiteY18" fmla="*/ 3348268 h 5622876"/>
              <a:gd name="connsiteX19" fmla="*/ 5691115 w 5691115"/>
              <a:gd name="connsiteY19" fmla="*/ 5249820 h 5622876"/>
              <a:gd name="connsiteX20" fmla="*/ 5318059 w 5691115"/>
              <a:gd name="connsiteY20" fmla="*/ 5622876 h 5622876"/>
              <a:gd name="connsiteX21" fmla="*/ 3416507 w 5691115"/>
              <a:gd name="connsiteY21" fmla="*/ 5622876 h 5622876"/>
              <a:gd name="connsiteX22" fmla="*/ 3043451 w 5691115"/>
              <a:gd name="connsiteY22" fmla="*/ 5249820 h 5622876"/>
              <a:gd name="connsiteX23" fmla="*/ 3043451 w 5691115"/>
              <a:gd name="connsiteY23" fmla="*/ 3348268 h 5622876"/>
              <a:gd name="connsiteX24" fmla="*/ 3416507 w 5691115"/>
              <a:gd name="connsiteY24" fmla="*/ 2975212 h 5622876"/>
              <a:gd name="connsiteX25" fmla="*/ 373056 w 5691115"/>
              <a:gd name="connsiteY25" fmla="*/ 2975212 h 5622876"/>
              <a:gd name="connsiteX26" fmla="*/ 2274608 w 5691115"/>
              <a:gd name="connsiteY26" fmla="*/ 2975212 h 5622876"/>
              <a:gd name="connsiteX27" fmla="*/ 2647664 w 5691115"/>
              <a:gd name="connsiteY27" fmla="*/ 3348268 h 5622876"/>
              <a:gd name="connsiteX28" fmla="*/ 2647664 w 5691115"/>
              <a:gd name="connsiteY28" fmla="*/ 5249820 h 5622876"/>
              <a:gd name="connsiteX29" fmla="*/ 2274608 w 5691115"/>
              <a:gd name="connsiteY29" fmla="*/ 5622876 h 5622876"/>
              <a:gd name="connsiteX30" fmla="*/ 373056 w 5691115"/>
              <a:gd name="connsiteY30" fmla="*/ 5622876 h 5622876"/>
              <a:gd name="connsiteX31" fmla="*/ 0 w 5691115"/>
              <a:gd name="connsiteY31" fmla="*/ 5249820 h 5622876"/>
              <a:gd name="connsiteX32" fmla="*/ 0 w 5691115"/>
              <a:gd name="connsiteY32" fmla="*/ 3348268 h 5622876"/>
              <a:gd name="connsiteX33" fmla="*/ 373056 w 5691115"/>
              <a:gd name="connsiteY33" fmla="*/ 2975212 h 5622876"/>
              <a:gd name="connsiteX34" fmla="*/ 3577275 w 5691115"/>
              <a:gd name="connsiteY34" fmla="*/ 232013 h 5622876"/>
              <a:gd name="connsiteX35" fmla="*/ 3268639 w 5691115"/>
              <a:gd name="connsiteY35" fmla="*/ 540649 h 5622876"/>
              <a:gd name="connsiteX36" fmla="*/ 3268639 w 5691115"/>
              <a:gd name="connsiteY36" fmla="*/ 2113841 h 5622876"/>
              <a:gd name="connsiteX37" fmla="*/ 3577275 w 5691115"/>
              <a:gd name="connsiteY37" fmla="*/ 2422477 h 5622876"/>
              <a:gd name="connsiteX38" fmla="*/ 5150467 w 5691115"/>
              <a:gd name="connsiteY38" fmla="*/ 2422477 h 5622876"/>
              <a:gd name="connsiteX39" fmla="*/ 5459103 w 5691115"/>
              <a:gd name="connsiteY39" fmla="*/ 2113841 h 5622876"/>
              <a:gd name="connsiteX40" fmla="*/ 5459103 w 5691115"/>
              <a:gd name="connsiteY40" fmla="*/ 540649 h 5622876"/>
              <a:gd name="connsiteX41" fmla="*/ 5150467 w 5691115"/>
              <a:gd name="connsiteY41" fmla="*/ 232013 h 5622876"/>
              <a:gd name="connsiteX42" fmla="*/ 533824 w 5691115"/>
              <a:gd name="connsiteY42" fmla="*/ 232013 h 5622876"/>
              <a:gd name="connsiteX43" fmla="*/ 225188 w 5691115"/>
              <a:gd name="connsiteY43" fmla="*/ 540649 h 5622876"/>
              <a:gd name="connsiteX44" fmla="*/ 225188 w 5691115"/>
              <a:gd name="connsiteY44" fmla="*/ 2113841 h 5622876"/>
              <a:gd name="connsiteX45" fmla="*/ 533824 w 5691115"/>
              <a:gd name="connsiteY45" fmla="*/ 2422477 h 5622876"/>
              <a:gd name="connsiteX46" fmla="*/ 2107016 w 5691115"/>
              <a:gd name="connsiteY46" fmla="*/ 2422477 h 5622876"/>
              <a:gd name="connsiteX47" fmla="*/ 2415652 w 5691115"/>
              <a:gd name="connsiteY47" fmla="*/ 2113841 h 5622876"/>
              <a:gd name="connsiteX48" fmla="*/ 2415652 w 5691115"/>
              <a:gd name="connsiteY48" fmla="*/ 540649 h 5622876"/>
              <a:gd name="connsiteX49" fmla="*/ 2107016 w 5691115"/>
              <a:gd name="connsiteY49" fmla="*/ 232013 h 5622876"/>
              <a:gd name="connsiteX50" fmla="*/ 3416507 w 5691115"/>
              <a:gd name="connsiteY50" fmla="*/ 0 h 5622876"/>
              <a:gd name="connsiteX51" fmla="*/ 5318059 w 5691115"/>
              <a:gd name="connsiteY51" fmla="*/ 0 h 5622876"/>
              <a:gd name="connsiteX52" fmla="*/ 5691115 w 5691115"/>
              <a:gd name="connsiteY52" fmla="*/ 373056 h 5622876"/>
              <a:gd name="connsiteX53" fmla="*/ 5691115 w 5691115"/>
              <a:gd name="connsiteY53" fmla="*/ 2274608 h 5622876"/>
              <a:gd name="connsiteX54" fmla="*/ 5318059 w 5691115"/>
              <a:gd name="connsiteY54" fmla="*/ 2647664 h 5622876"/>
              <a:gd name="connsiteX55" fmla="*/ 3416507 w 5691115"/>
              <a:gd name="connsiteY55" fmla="*/ 2647664 h 5622876"/>
              <a:gd name="connsiteX56" fmla="*/ 3043451 w 5691115"/>
              <a:gd name="connsiteY56" fmla="*/ 2274608 h 5622876"/>
              <a:gd name="connsiteX57" fmla="*/ 3043451 w 5691115"/>
              <a:gd name="connsiteY57" fmla="*/ 373056 h 5622876"/>
              <a:gd name="connsiteX58" fmla="*/ 3416507 w 5691115"/>
              <a:gd name="connsiteY58" fmla="*/ 0 h 5622876"/>
              <a:gd name="connsiteX59" fmla="*/ 373056 w 5691115"/>
              <a:gd name="connsiteY59" fmla="*/ 0 h 5622876"/>
              <a:gd name="connsiteX60" fmla="*/ 2274608 w 5691115"/>
              <a:gd name="connsiteY60" fmla="*/ 0 h 5622876"/>
              <a:gd name="connsiteX61" fmla="*/ 2647664 w 5691115"/>
              <a:gd name="connsiteY61" fmla="*/ 373056 h 5622876"/>
              <a:gd name="connsiteX62" fmla="*/ 2647664 w 5691115"/>
              <a:gd name="connsiteY62" fmla="*/ 2274608 h 5622876"/>
              <a:gd name="connsiteX63" fmla="*/ 2274608 w 5691115"/>
              <a:gd name="connsiteY63" fmla="*/ 2647664 h 5622876"/>
              <a:gd name="connsiteX64" fmla="*/ 373056 w 5691115"/>
              <a:gd name="connsiteY64" fmla="*/ 2647664 h 5622876"/>
              <a:gd name="connsiteX65" fmla="*/ 0 w 5691115"/>
              <a:gd name="connsiteY65" fmla="*/ 2274608 h 5622876"/>
              <a:gd name="connsiteX66" fmla="*/ 0 w 5691115"/>
              <a:gd name="connsiteY66" fmla="*/ 373056 h 5622876"/>
              <a:gd name="connsiteX67" fmla="*/ 373056 w 5691115"/>
              <a:gd name="connsiteY67" fmla="*/ 0 h 562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691115" h="5622876">
                <a:moveTo>
                  <a:pt x="3577275" y="3207225"/>
                </a:moveTo>
                <a:cubicBezTo>
                  <a:pt x="3406820" y="3207225"/>
                  <a:pt x="3268639" y="3345406"/>
                  <a:pt x="3268639" y="3515861"/>
                </a:cubicBezTo>
                <a:lnTo>
                  <a:pt x="3268639" y="5089053"/>
                </a:lnTo>
                <a:cubicBezTo>
                  <a:pt x="3268639" y="5259508"/>
                  <a:pt x="3406820" y="5397689"/>
                  <a:pt x="3577275" y="5397689"/>
                </a:cubicBezTo>
                <a:lnTo>
                  <a:pt x="5150467" y="5397689"/>
                </a:lnTo>
                <a:cubicBezTo>
                  <a:pt x="5320922" y="5397689"/>
                  <a:pt x="5459103" y="5259508"/>
                  <a:pt x="5459103" y="5089053"/>
                </a:cubicBezTo>
                <a:lnTo>
                  <a:pt x="5459103" y="3515861"/>
                </a:lnTo>
                <a:cubicBezTo>
                  <a:pt x="5459103" y="3345406"/>
                  <a:pt x="5320922" y="3207225"/>
                  <a:pt x="5150467" y="3207225"/>
                </a:cubicBezTo>
                <a:close/>
                <a:moveTo>
                  <a:pt x="533824" y="3207225"/>
                </a:moveTo>
                <a:cubicBezTo>
                  <a:pt x="363369" y="3207225"/>
                  <a:pt x="225188" y="3345406"/>
                  <a:pt x="225188" y="3515861"/>
                </a:cubicBezTo>
                <a:lnTo>
                  <a:pt x="225188" y="5089053"/>
                </a:lnTo>
                <a:cubicBezTo>
                  <a:pt x="225188" y="5259508"/>
                  <a:pt x="363369" y="5397689"/>
                  <a:pt x="533824" y="5397689"/>
                </a:cubicBezTo>
                <a:lnTo>
                  <a:pt x="2107016" y="5397689"/>
                </a:lnTo>
                <a:cubicBezTo>
                  <a:pt x="2277471" y="5397689"/>
                  <a:pt x="2415652" y="5259508"/>
                  <a:pt x="2415652" y="5089053"/>
                </a:cubicBezTo>
                <a:lnTo>
                  <a:pt x="2415652" y="3515861"/>
                </a:lnTo>
                <a:cubicBezTo>
                  <a:pt x="2415652" y="3345406"/>
                  <a:pt x="2277471" y="3207225"/>
                  <a:pt x="2107016" y="3207225"/>
                </a:cubicBezTo>
                <a:close/>
                <a:moveTo>
                  <a:pt x="3416507" y="2975212"/>
                </a:moveTo>
                <a:lnTo>
                  <a:pt x="5318059" y="2975212"/>
                </a:lnTo>
                <a:cubicBezTo>
                  <a:pt x="5524092" y="2975212"/>
                  <a:pt x="5691115" y="3142235"/>
                  <a:pt x="5691115" y="3348268"/>
                </a:cubicBezTo>
                <a:lnTo>
                  <a:pt x="5691115" y="5249820"/>
                </a:lnTo>
                <a:cubicBezTo>
                  <a:pt x="5691115" y="5455853"/>
                  <a:pt x="5524092" y="5622876"/>
                  <a:pt x="5318059" y="5622876"/>
                </a:cubicBezTo>
                <a:lnTo>
                  <a:pt x="3416507" y="5622876"/>
                </a:lnTo>
                <a:cubicBezTo>
                  <a:pt x="3210474" y="5622876"/>
                  <a:pt x="3043451" y="5455853"/>
                  <a:pt x="3043451" y="5249820"/>
                </a:cubicBezTo>
                <a:lnTo>
                  <a:pt x="3043451" y="3348268"/>
                </a:lnTo>
                <a:cubicBezTo>
                  <a:pt x="3043451" y="3142235"/>
                  <a:pt x="3210474" y="2975212"/>
                  <a:pt x="3416507" y="2975212"/>
                </a:cubicBezTo>
                <a:close/>
                <a:moveTo>
                  <a:pt x="373056" y="2975212"/>
                </a:moveTo>
                <a:lnTo>
                  <a:pt x="2274608" y="2975212"/>
                </a:lnTo>
                <a:cubicBezTo>
                  <a:pt x="2480641" y="2975212"/>
                  <a:pt x="2647664" y="3142235"/>
                  <a:pt x="2647664" y="3348268"/>
                </a:cubicBezTo>
                <a:lnTo>
                  <a:pt x="2647664" y="5249820"/>
                </a:lnTo>
                <a:cubicBezTo>
                  <a:pt x="2647664" y="5455853"/>
                  <a:pt x="2480641" y="5622876"/>
                  <a:pt x="2274608" y="5622876"/>
                </a:cubicBezTo>
                <a:lnTo>
                  <a:pt x="373056" y="5622876"/>
                </a:lnTo>
                <a:cubicBezTo>
                  <a:pt x="167023" y="5622876"/>
                  <a:pt x="0" y="5455853"/>
                  <a:pt x="0" y="5249820"/>
                </a:cubicBezTo>
                <a:lnTo>
                  <a:pt x="0" y="3348268"/>
                </a:lnTo>
                <a:cubicBezTo>
                  <a:pt x="0" y="3142235"/>
                  <a:pt x="167023" y="2975212"/>
                  <a:pt x="373056" y="2975212"/>
                </a:cubicBezTo>
                <a:close/>
                <a:moveTo>
                  <a:pt x="3577275" y="232013"/>
                </a:moveTo>
                <a:cubicBezTo>
                  <a:pt x="3406820" y="232013"/>
                  <a:pt x="3268639" y="370194"/>
                  <a:pt x="3268639" y="540649"/>
                </a:cubicBezTo>
                <a:lnTo>
                  <a:pt x="3268639" y="2113841"/>
                </a:lnTo>
                <a:cubicBezTo>
                  <a:pt x="3268639" y="2284296"/>
                  <a:pt x="3406820" y="2422477"/>
                  <a:pt x="3577275" y="2422477"/>
                </a:cubicBezTo>
                <a:lnTo>
                  <a:pt x="5150467" y="2422477"/>
                </a:lnTo>
                <a:cubicBezTo>
                  <a:pt x="5320922" y="2422477"/>
                  <a:pt x="5459103" y="2284296"/>
                  <a:pt x="5459103" y="2113841"/>
                </a:cubicBezTo>
                <a:lnTo>
                  <a:pt x="5459103" y="540649"/>
                </a:lnTo>
                <a:cubicBezTo>
                  <a:pt x="5459103" y="370194"/>
                  <a:pt x="5320922" y="232013"/>
                  <a:pt x="5150467" y="232013"/>
                </a:cubicBezTo>
                <a:close/>
                <a:moveTo>
                  <a:pt x="533824" y="232013"/>
                </a:moveTo>
                <a:cubicBezTo>
                  <a:pt x="363369" y="232013"/>
                  <a:pt x="225188" y="370194"/>
                  <a:pt x="225188" y="540649"/>
                </a:cubicBezTo>
                <a:lnTo>
                  <a:pt x="225188" y="2113841"/>
                </a:lnTo>
                <a:cubicBezTo>
                  <a:pt x="225188" y="2284296"/>
                  <a:pt x="363369" y="2422477"/>
                  <a:pt x="533824" y="2422477"/>
                </a:cubicBezTo>
                <a:lnTo>
                  <a:pt x="2107016" y="2422477"/>
                </a:lnTo>
                <a:cubicBezTo>
                  <a:pt x="2277471" y="2422477"/>
                  <a:pt x="2415652" y="2284296"/>
                  <a:pt x="2415652" y="2113841"/>
                </a:cubicBezTo>
                <a:lnTo>
                  <a:pt x="2415652" y="540649"/>
                </a:lnTo>
                <a:cubicBezTo>
                  <a:pt x="2415652" y="370194"/>
                  <a:pt x="2277471" y="232013"/>
                  <a:pt x="2107016" y="232013"/>
                </a:cubicBezTo>
                <a:close/>
                <a:moveTo>
                  <a:pt x="3416507" y="0"/>
                </a:moveTo>
                <a:lnTo>
                  <a:pt x="5318059" y="0"/>
                </a:lnTo>
                <a:cubicBezTo>
                  <a:pt x="5524092" y="0"/>
                  <a:pt x="5691115" y="167023"/>
                  <a:pt x="5691115" y="373056"/>
                </a:cubicBezTo>
                <a:lnTo>
                  <a:pt x="5691115" y="2274608"/>
                </a:lnTo>
                <a:cubicBezTo>
                  <a:pt x="5691115" y="2480641"/>
                  <a:pt x="5524092" y="2647664"/>
                  <a:pt x="5318059" y="2647664"/>
                </a:cubicBezTo>
                <a:lnTo>
                  <a:pt x="3416507" y="2647664"/>
                </a:lnTo>
                <a:cubicBezTo>
                  <a:pt x="3210474" y="2647664"/>
                  <a:pt x="3043451" y="2480641"/>
                  <a:pt x="3043451" y="2274608"/>
                </a:cubicBezTo>
                <a:lnTo>
                  <a:pt x="3043451" y="373056"/>
                </a:lnTo>
                <a:cubicBezTo>
                  <a:pt x="3043451" y="167023"/>
                  <a:pt x="3210474" y="0"/>
                  <a:pt x="3416507" y="0"/>
                </a:cubicBezTo>
                <a:close/>
                <a:moveTo>
                  <a:pt x="373056" y="0"/>
                </a:moveTo>
                <a:lnTo>
                  <a:pt x="2274608" y="0"/>
                </a:lnTo>
                <a:cubicBezTo>
                  <a:pt x="2480641" y="0"/>
                  <a:pt x="2647664" y="167023"/>
                  <a:pt x="2647664" y="373056"/>
                </a:cubicBezTo>
                <a:lnTo>
                  <a:pt x="2647664" y="2274608"/>
                </a:lnTo>
                <a:cubicBezTo>
                  <a:pt x="2647664" y="2480641"/>
                  <a:pt x="2480641" y="2647664"/>
                  <a:pt x="2274608" y="2647664"/>
                </a:cubicBezTo>
                <a:lnTo>
                  <a:pt x="373056" y="2647664"/>
                </a:lnTo>
                <a:cubicBezTo>
                  <a:pt x="167023" y="2647664"/>
                  <a:pt x="0" y="2480641"/>
                  <a:pt x="0" y="2274608"/>
                </a:cubicBezTo>
                <a:lnTo>
                  <a:pt x="0" y="373056"/>
                </a:lnTo>
                <a:cubicBezTo>
                  <a:pt x="0" y="167023"/>
                  <a:pt x="167023" y="0"/>
                  <a:pt x="3730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7820025" y="1943100"/>
            <a:ext cx="2784506" cy="338554"/>
          </a:xfrm>
          <a:prstGeom prst="rect">
            <a:avLst/>
          </a:prstGeom>
          <a:noFill/>
        </p:spPr>
        <p:txBody>
          <a:bodyPr wrap="square" rtlCol="0">
            <a:spAutoFit/>
          </a:bodyPr>
          <a:lstStyle/>
          <a:p>
            <a:r>
              <a:rPr lang="en-US" altLang="zh-CN" sz="1600" b="1" dirty="0" smtClean="0">
                <a:solidFill>
                  <a:srgbClr val="404040"/>
                </a:solidFill>
                <a:latin typeface="微软雅黑" panose="020B0503020204020204" pitchFamily="34" charset="-122"/>
                <a:ea typeface="微软雅黑" panose="020B0503020204020204" pitchFamily="34" charset="-122"/>
              </a:rPr>
              <a:t>XX% </a:t>
            </a:r>
            <a:r>
              <a:rPr lang="zh-CN" altLang="en-US" sz="1600" b="1" dirty="0" smtClean="0">
                <a:solidFill>
                  <a:srgbClr val="404040"/>
                </a:solidFill>
                <a:latin typeface="微软雅黑" panose="020B0503020204020204" pitchFamily="34" charset="-122"/>
                <a:ea typeface="微软雅黑" panose="020B0503020204020204" pitchFamily="34" charset="-122"/>
              </a:rPr>
              <a:t>任务一</a:t>
            </a: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26" name="矩形 25"/>
          <p:cNvSpPr/>
          <p:nvPr/>
        </p:nvSpPr>
        <p:spPr>
          <a:xfrm>
            <a:off x="7915275"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8251432"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8587589"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8923746"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259903"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9596060"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9932217" y="23277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0268374" y="2327743"/>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0604531" y="2327743"/>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0940689" y="2327743"/>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820025" y="3009900"/>
            <a:ext cx="2784506" cy="338554"/>
          </a:xfrm>
          <a:prstGeom prst="rect">
            <a:avLst/>
          </a:prstGeom>
          <a:noFill/>
        </p:spPr>
        <p:txBody>
          <a:bodyPr wrap="square" rtlCol="0">
            <a:spAutoFit/>
          </a:bodyPr>
          <a:lstStyle/>
          <a:p>
            <a:r>
              <a:rPr lang="en-US" altLang="zh-CN" sz="1600" b="1" dirty="0" smtClean="0">
                <a:solidFill>
                  <a:srgbClr val="404040"/>
                </a:solidFill>
                <a:latin typeface="微软雅黑" panose="020B0503020204020204" pitchFamily="34" charset="-122"/>
                <a:ea typeface="微软雅黑" panose="020B0503020204020204" pitchFamily="34" charset="-122"/>
              </a:rPr>
              <a:t>XX% </a:t>
            </a:r>
            <a:r>
              <a:rPr lang="zh-CN" altLang="en-US" sz="1600" b="1" dirty="0" smtClean="0">
                <a:solidFill>
                  <a:srgbClr val="404040"/>
                </a:solidFill>
                <a:latin typeface="微软雅黑" panose="020B0503020204020204" pitchFamily="34" charset="-122"/>
                <a:ea typeface="微软雅黑" panose="020B0503020204020204" pitchFamily="34" charset="-122"/>
              </a:rPr>
              <a:t>任务二</a:t>
            </a: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37" name="矩形 36"/>
          <p:cNvSpPr/>
          <p:nvPr/>
        </p:nvSpPr>
        <p:spPr>
          <a:xfrm>
            <a:off x="7915275"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8251432"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587589"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923746"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259903"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9596060"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932217"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0268374"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0604531" y="3394543"/>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0940689" y="3394543"/>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7820025" y="4196893"/>
            <a:ext cx="2784506" cy="338554"/>
          </a:xfrm>
          <a:prstGeom prst="rect">
            <a:avLst/>
          </a:prstGeom>
          <a:noFill/>
        </p:spPr>
        <p:txBody>
          <a:bodyPr wrap="square" rtlCol="0">
            <a:spAutoFit/>
          </a:bodyPr>
          <a:lstStyle/>
          <a:p>
            <a:r>
              <a:rPr lang="en-US" altLang="zh-CN" sz="1600" b="1" dirty="0" smtClean="0">
                <a:solidFill>
                  <a:srgbClr val="404040"/>
                </a:solidFill>
                <a:latin typeface="微软雅黑" panose="020B0503020204020204" pitchFamily="34" charset="-122"/>
                <a:ea typeface="微软雅黑" panose="020B0503020204020204" pitchFamily="34" charset="-122"/>
              </a:rPr>
              <a:t>XX% </a:t>
            </a:r>
            <a:r>
              <a:rPr lang="zh-CN" altLang="en-US" sz="1600" b="1" dirty="0" smtClean="0">
                <a:solidFill>
                  <a:srgbClr val="404040"/>
                </a:solidFill>
                <a:latin typeface="微软雅黑" panose="020B0503020204020204" pitchFamily="34" charset="-122"/>
                <a:ea typeface="微软雅黑" panose="020B0503020204020204" pitchFamily="34" charset="-122"/>
              </a:rPr>
              <a:t>任务三</a:t>
            </a: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48" name="矩形 47"/>
          <p:cNvSpPr/>
          <p:nvPr/>
        </p:nvSpPr>
        <p:spPr>
          <a:xfrm>
            <a:off x="7915275" y="4581536"/>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8251432" y="4581536"/>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8587589" y="4581536"/>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8923746" y="4581536"/>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9259903"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9596060"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9932217"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0268374"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10604531"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10940689" y="4581536"/>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7820025" y="5338124"/>
            <a:ext cx="2784506" cy="338554"/>
          </a:xfrm>
          <a:prstGeom prst="rect">
            <a:avLst/>
          </a:prstGeom>
          <a:noFill/>
        </p:spPr>
        <p:txBody>
          <a:bodyPr wrap="square" rtlCol="0">
            <a:spAutoFit/>
          </a:bodyPr>
          <a:lstStyle/>
          <a:p>
            <a:r>
              <a:rPr lang="en-US" altLang="zh-CN" sz="1600" b="1" dirty="0" smtClean="0">
                <a:solidFill>
                  <a:srgbClr val="404040"/>
                </a:solidFill>
                <a:latin typeface="微软雅黑" panose="020B0503020204020204" pitchFamily="34" charset="-122"/>
                <a:ea typeface="微软雅黑" panose="020B0503020204020204" pitchFamily="34" charset="-122"/>
              </a:rPr>
              <a:t>XX% </a:t>
            </a:r>
            <a:r>
              <a:rPr lang="zh-CN" altLang="en-US" sz="1600" b="1" dirty="0" smtClean="0">
                <a:solidFill>
                  <a:srgbClr val="404040"/>
                </a:solidFill>
                <a:latin typeface="微软雅黑" panose="020B0503020204020204" pitchFamily="34" charset="-122"/>
                <a:ea typeface="微软雅黑" panose="020B0503020204020204" pitchFamily="34" charset="-122"/>
              </a:rPr>
              <a:t>任务四</a:t>
            </a: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59" name="矩形 58"/>
          <p:cNvSpPr/>
          <p:nvPr/>
        </p:nvSpPr>
        <p:spPr>
          <a:xfrm>
            <a:off x="7915275"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8251432"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8587589"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8923746"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9259903"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9596060"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9932217"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10268374" y="5722767"/>
            <a:ext cx="288000" cy="288000"/>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0604531" y="5722767"/>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10940689" y="5722767"/>
            <a:ext cx="288000" cy="28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469" y="2635873"/>
            <a:ext cx="3048006" cy="1210058"/>
          </a:xfrm>
          <a:prstGeom prst="rect">
            <a:avLst/>
          </a:prstGeom>
        </p:spPr>
      </p:pic>
    </p:spTree>
    <p:extLst>
      <p:ext uri="{BB962C8B-B14F-4D97-AF65-F5344CB8AC3E}">
        <p14:creationId xmlns:p14="http://schemas.microsoft.com/office/powerpoint/2010/main" xmlns="" val="197926439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850"/>
                            </p:stCondLst>
                            <p:childTnLst>
                              <p:par>
                                <p:cTn id="20" presetID="42" presetClass="entr" presetSubtype="0" fill="hold" nodeType="after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1000" fill="hold"/>
                                        <p:tgtEl>
                                          <p:spTgt spid="69"/>
                                        </p:tgtEl>
                                        <p:attrNameLst>
                                          <p:attrName>ppt_y</p:attrName>
                                        </p:attrNameLst>
                                      </p:cBhvr>
                                      <p:tavLst>
                                        <p:tav tm="0">
                                          <p:val>
                                            <p:strVal val="#ppt_y+.1"/>
                                          </p:val>
                                        </p:tav>
                                        <p:tav tm="100000">
                                          <p:val>
                                            <p:strVal val="#ppt_y"/>
                                          </p:val>
                                        </p:tav>
                                      </p:tavLst>
                                    </p:anim>
                                  </p:childTnLst>
                                </p:cTn>
                              </p:par>
                            </p:childTnLst>
                          </p:cTn>
                        </p:par>
                        <p:par>
                          <p:cTn id="25" fill="hold">
                            <p:stCondLst>
                              <p:cond delay="385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485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5650"/>
                            </p:stCondLst>
                            <p:childTnLst>
                              <p:par>
                                <p:cTn id="34" presetID="10" presetClass="entr" presetSubtype="0" fill="hold" grpId="0" nodeType="afterEffect">
                                  <p:stCondLst>
                                    <p:cond delay="0"/>
                                  </p:stCondLst>
                                  <p:iterate type="lt">
                                    <p:tmPct val="10000"/>
                                  </p:iterate>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1125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childTnLst>
                          </p:cTn>
                        </p:par>
                        <p:par>
                          <p:cTn id="44" fill="hold">
                            <p:stCondLst>
                              <p:cond delay="12250"/>
                            </p:stCondLst>
                            <p:childTnLst>
                              <p:par>
                                <p:cTn id="45" presetID="10"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1275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childTnLst>
                                </p:cTn>
                              </p:par>
                            </p:childTnLst>
                          </p:cTn>
                        </p:par>
                        <p:par>
                          <p:cTn id="55" fill="hold">
                            <p:stCondLst>
                              <p:cond delay="1375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par>
                          <p:cTn id="59" fill="hold">
                            <p:stCondLst>
                              <p:cond delay="14250"/>
                            </p:stCondLst>
                            <p:childTnLst>
                              <p:par>
                                <p:cTn id="60" presetID="10" presetClass="entr" presetSubtype="0"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childTnLst>
                                </p:cTn>
                              </p:par>
                            </p:childTnLst>
                          </p:cTn>
                        </p:par>
                        <p:par>
                          <p:cTn id="66" fill="hold">
                            <p:stCondLst>
                              <p:cond delay="1525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par>
                          <p:cTn id="70" fill="hold">
                            <p:stCondLst>
                              <p:cond delay="15750"/>
                            </p:stCondLst>
                            <p:childTnLst>
                              <p:par>
                                <p:cTn id="71" presetID="1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1000"/>
                                        <p:tgtEl>
                                          <p:spTgt spid="23"/>
                                        </p:tgtEl>
                                      </p:cBhvr>
                                    </p:animEffect>
                                  </p:childTnLst>
                                </p:cTn>
                              </p:par>
                            </p:childTnLst>
                          </p:cTn>
                        </p:par>
                        <p:par>
                          <p:cTn id="77" fill="hold">
                            <p:stCondLst>
                              <p:cond delay="16750"/>
                            </p:stCondLst>
                            <p:childTnLst>
                              <p:par>
                                <p:cTn id="78" presetID="10" presetClass="entr" presetSubtype="0"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childTnLst>
                          </p:cTn>
                        </p:par>
                        <p:par>
                          <p:cTn id="81" fill="hold">
                            <p:stCondLst>
                              <p:cond delay="17250"/>
                            </p:stCondLst>
                            <p:childTnLst>
                              <p:par>
                                <p:cTn id="82" presetID="10" presetClass="entr" presetSubtype="0"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750"/>
                                        <p:tgtEl>
                                          <p:spTgt spid="25"/>
                                        </p:tgtEl>
                                      </p:cBhvr>
                                    </p:animEffect>
                                  </p:childTnLst>
                                </p:cTn>
                              </p:par>
                            </p:childTnLst>
                          </p:cTn>
                        </p:par>
                        <p:par>
                          <p:cTn id="85" fill="hold">
                            <p:stCondLst>
                              <p:cond delay="18000"/>
                            </p:stCondLst>
                            <p:childTnLst>
                              <p:par>
                                <p:cTn id="86" presetID="10" presetClass="entr" presetSubtype="0"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250"/>
                                        <p:tgtEl>
                                          <p:spTgt spid="26"/>
                                        </p:tgtEl>
                                      </p:cBhvr>
                                    </p:animEffect>
                                  </p:childTnLst>
                                </p:cTn>
                              </p:par>
                            </p:childTnLst>
                          </p:cTn>
                        </p:par>
                        <p:par>
                          <p:cTn id="89" fill="hold">
                            <p:stCondLst>
                              <p:cond delay="18250"/>
                            </p:stCondLst>
                            <p:childTnLst>
                              <p:par>
                                <p:cTn id="90" presetID="10" presetClass="entr" presetSubtype="0"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250"/>
                                        <p:tgtEl>
                                          <p:spTgt spid="27"/>
                                        </p:tgtEl>
                                      </p:cBhvr>
                                    </p:animEffect>
                                  </p:childTnLst>
                                </p:cTn>
                              </p:par>
                            </p:childTnLst>
                          </p:cTn>
                        </p:par>
                        <p:par>
                          <p:cTn id="93" fill="hold">
                            <p:stCondLst>
                              <p:cond delay="18500"/>
                            </p:stCondLst>
                            <p:childTnLst>
                              <p:par>
                                <p:cTn id="94" presetID="10" presetClass="entr" presetSubtype="0" fill="hold" grpId="0" nodeType="after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250"/>
                                        <p:tgtEl>
                                          <p:spTgt spid="28"/>
                                        </p:tgtEl>
                                      </p:cBhvr>
                                    </p:animEffect>
                                  </p:childTnLst>
                                </p:cTn>
                              </p:par>
                            </p:childTnLst>
                          </p:cTn>
                        </p:par>
                        <p:par>
                          <p:cTn id="97" fill="hold">
                            <p:stCondLst>
                              <p:cond delay="18750"/>
                            </p:stCondLst>
                            <p:childTnLst>
                              <p:par>
                                <p:cTn id="98" presetID="10" presetClass="entr" presetSubtype="0" fill="hold" grpId="0" nodeType="after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250"/>
                                        <p:tgtEl>
                                          <p:spTgt spid="29"/>
                                        </p:tgtEl>
                                      </p:cBhvr>
                                    </p:animEffect>
                                  </p:childTnLst>
                                </p:cTn>
                              </p:par>
                            </p:childTnLst>
                          </p:cTn>
                        </p:par>
                        <p:par>
                          <p:cTn id="101" fill="hold">
                            <p:stCondLst>
                              <p:cond delay="19000"/>
                            </p:stCondLst>
                            <p:childTnLst>
                              <p:par>
                                <p:cTn id="102" presetID="10" presetClass="entr" presetSubtype="0" fill="hold" grpId="0" nodeType="after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250"/>
                                        <p:tgtEl>
                                          <p:spTgt spid="30"/>
                                        </p:tgtEl>
                                      </p:cBhvr>
                                    </p:animEffect>
                                  </p:childTnLst>
                                </p:cTn>
                              </p:par>
                            </p:childTnLst>
                          </p:cTn>
                        </p:par>
                        <p:par>
                          <p:cTn id="105" fill="hold">
                            <p:stCondLst>
                              <p:cond delay="19250"/>
                            </p:stCondLst>
                            <p:childTnLst>
                              <p:par>
                                <p:cTn id="106" presetID="10" presetClass="entr" presetSubtype="0" fill="hold" grpId="0" nodeType="after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250"/>
                                        <p:tgtEl>
                                          <p:spTgt spid="31"/>
                                        </p:tgtEl>
                                      </p:cBhvr>
                                    </p:animEffect>
                                  </p:childTnLst>
                                </p:cTn>
                              </p:par>
                            </p:childTnLst>
                          </p:cTn>
                        </p:par>
                        <p:par>
                          <p:cTn id="109" fill="hold">
                            <p:stCondLst>
                              <p:cond delay="19500"/>
                            </p:stCondLst>
                            <p:childTnLst>
                              <p:par>
                                <p:cTn id="110" presetID="10" presetClass="entr" presetSubtype="0" fill="hold" grpId="0" nodeType="after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250"/>
                                        <p:tgtEl>
                                          <p:spTgt spid="32"/>
                                        </p:tgtEl>
                                      </p:cBhvr>
                                    </p:animEffect>
                                  </p:childTnLst>
                                </p:cTn>
                              </p:par>
                            </p:childTnLst>
                          </p:cTn>
                        </p:par>
                        <p:par>
                          <p:cTn id="113" fill="hold">
                            <p:stCondLst>
                              <p:cond delay="19750"/>
                            </p:stCondLst>
                            <p:childTnLst>
                              <p:par>
                                <p:cTn id="114" presetID="10"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250"/>
                                        <p:tgtEl>
                                          <p:spTgt spid="33"/>
                                        </p:tgtEl>
                                      </p:cBhvr>
                                    </p:animEffect>
                                  </p:childTnLst>
                                </p:cTn>
                              </p:par>
                            </p:childTnLst>
                          </p:cTn>
                        </p:par>
                        <p:par>
                          <p:cTn id="117" fill="hold">
                            <p:stCondLst>
                              <p:cond delay="20000"/>
                            </p:stCondLst>
                            <p:childTnLst>
                              <p:par>
                                <p:cTn id="118" presetID="10" presetClass="entr" presetSubtype="0" fill="hold" grpId="0" nodeType="after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fade">
                                      <p:cBhvr>
                                        <p:cTn id="120" dur="250"/>
                                        <p:tgtEl>
                                          <p:spTgt spid="34"/>
                                        </p:tgtEl>
                                      </p:cBhvr>
                                    </p:animEffect>
                                  </p:childTnLst>
                                </p:cTn>
                              </p:par>
                            </p:childTnLst>
                          </p:cTn>
                        </p:par>
                        <p:par>
                          <p:cTn id="121" fill="hold">
                            <p:stCondLst>
                              <p:cond delay="20250"/>
                            </p:stCondLst>
                            <p:childTnLst>
                              <p:par>
                                <p:cTn id="122" presetID="10" presetClass="entr" presetSubtype="0" fill="hold" grpId="0" nodeType="after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250"/>
                                        <p:tgtEl>
                                          <p:spTgt spid="35"/>
                                        </p:tgtEl>
                                      </p:cBhvr>
                                    </p:animEffect>
                                  </p:childTnLst>
                                </p:cTn>
                              </p:par>
                            </p:childTnLst>
                          </p:cTn>
                        </p:par>
                        <p:par>
                          <p:cTn id="125" fill="hold">
                            <p:stCondLst>
                              <p:cond delay="20500"/>
                            </p:stCondLst>
                            <p:childTnLst>
                              <p:par>
                                <p:cTn id="126" presetID="10" presetClass="entr" presetSubtype="0" fill="hold" grpId="0" nodeType="after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750"/>
                                        <p:tgtEl>
                                          <p:spTgt spid="36"/>
                                        </p:tgtEl>
                                      </p:cBhvr>
                                    </p:animEffect>
                                  </p:childTnLst>
                                </p:cTn>
                              </p:par>
                            </p:childTnLst>
                          </p:cTn>
                        </p:par>
                        <p:par>
                          <p:cTn id="129" fill="hold">
                            <p:stCondLst>
                              <p:cond delay="21250"/>
                            </p:stCondLst>
                            <p:childTnLst>
                              <p:par>
                                <p:cTn id="130" presetID="10" presetClass="entr" presetSubtype="0" fill="hold" grpId="0" nodeType="after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fade">
                                      <p:cBhvr>
                                        <p:cTn id="132" dur="250"/>
                                        <p:tgtEl>
                                          <p:spTgt spid="37"/>
                                        </p:tgtEl>
                                      </p:cBhvr>
                                    </p:animEffect>
                                  </p:childTnLst>
                                </p:cTn>
                              </p:par>
                            </p:childTnLst>
                          </p:cTn>
                        </p:par>
                        <p:par>
                          <p:cTn id="133" fill="hold">
                            <p:stCondLst>
                              <p:cond delay="21500"/>
                            </p:stCondLst>
                            <p:childTnLst>
                              <p:par>
                                <p:cTn id="134" presetID="10" presetClass="entr" presetSubtype="0" fill="hold" grpId="0" nodeType="afterEffect">
                                  <p:stCondLst>
                                    <p:cond delay="0"/>
                                  </p:stCondLst>
                                  <p:childTnLst>
                                    <p:set>
                                      <p:cBhvr>
                                        <p:cTn id="135" dur="1" fill="hold">
                                          <p:stCondLst>
                                            <p:cond delay="0"/>
                                          </p:stCondLst>
                                        </p:cTn>
                                        <p:tgtEl>
                                          <p:spTgt spid="38"/>
                                        </p:tgtEl>
                                        <p:attrNameLst>
                                          <p:attrName>style.visibility</p:attrName>
                                        </p:attrNameLst>
                                      </p:cBhvr>
                                      <p:to>
                                        <p:strVal val="visible"/>
                                      </p:to>
                                    </p:set>
                                    <p:animEffect transition="in" filter="fade">
                                      <p:cBhvr>
                                        <p:cTn id="136" dur="250"/>
                                        <p:tgtEl>
                                          <p:spTgt spid="38"/>
                                        </p:tgtEl>
                                      </p:cBhvr>
                                    </p:animEffect>
                                  </p:childTnLst>
                                </p:cTn>
                              </p:par>
                            </p:childTnLst>
                          </p:cTn>
                        </p:par>
                        <p:par>
                          <p:cTn id="137" fill="hold">
                            <p:stCondLst>
                              <p:cond delay="21750"/>
                            </p:stCondLst>
                            <p:childTnLst>
                              <p:par>
                                <p:cTn id="138" presetID="10" presetClass="entr" presetSubtype="0" fill="hold" grpId="0" nodeType="after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250"/>
                                        <p:tgtEl>
                                          <p:spTgt spid="39"/>
                                        </p:tgtEl>
                                      </p:cBhvr>
                                    </p:animEffect>
                                  </p:childTnLst>
                                </p:cTn>
                              </p:par>
                            </p:childTnLst>
                          </p:cTn>
                        </p:par>
                        <p:par>
                          <p:cTn id="141" fill="hold">
                            <p:stCondLst>
                              <p:cond delay="22000"/>
                            </p:stCondLst>
                            <p:childTnLst>
                              <p:par>
                                <p:cTn id="142" presetID="10" presetClass="entr" presetSubtype="0" fill="hold" grpId="0" nodeType="after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fade">
                                      <p:cBhvr>
                                        <p:cTn id="144" dur="250"/>
                                        <p:tgtEl>
                                          <p:spTgt spid="40"/>
                                        </p:tgtEl>
                                      </p:cBhvr>
                                    </p:animEffect>
                                  </p:childTnLst>
                                </p:cTn>
                              </p:par>
                            </p:childTnLst>
                          </p:cTn>
                        </p:par>
                        <p:par>
                          <p:cTn id="145" fill="hold">
                            <p:stCondLst>
                              <p:cond delay="22250"/>
                            </p:stCondLst>
                            <p:childTnLst>
                              <p:par>
                                <p:cTn id="146" presetID="10" presetClass="entr" presetSubtype="0" fill="hold" grpId="0" nodeType="after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fade">
                                      <p:cBhvr>
                                        <p:cTn id="148" dur="250"/>
                                        <p:tgtEl>
                                          <p:spTgt spid="41"/>
                                        </p:tgtEl>
                                      </p:cBhvr>
                                    </p:animEffect>
                                  </p:childTnLst>
                                </p:cTn>
                              </p:par>
                            </p:childTnLst>
                          </p:cTn>
                        </p:par>
                        <p:par>
                          <p:cTn id="149" fill="hold">
                            <p:stCondLst>
                              <p:cond delay="22500"/>
                            </p:stCondLst>
                            <p:childTnLst>
                              <p:par>
                                <p:cTn id="150" presetID="10" presetClass="entr" presetSubtype="0" fill="hold" grpId="0" nodeType="afterEffect">
                                  <p:stCondLst>
                                    <p:cond delay="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250"/>
                                        <p:tgtEl>
                                          <p:spTgt spid="42"/>
                                        </p:tgtEl>
                                      </p:cBhvr>
                                    </p:animEffect>
                                  </p:childTnLst>
                                </p:cTn>
                              </p:par>
                            </p:childTnLst>
                          </p:cTn>
                        </p:par>
                        <p:par>
                          <p:cTn id="153" fill="hold">
                            <p:stCondLst>
                              <p:cond delay="22750"/>
                            </p:stCondLst>
                            <p:childTnLst>
                              <p:par>
                                <p:cTn id="154" presetID="10" presetClass="entr" presetSubtype="0" fill="hold" grpId="0" nodeType="afterEffect">
                                  <p:stCondLst>
                                    <p:cond delay="0"/>
                                  </p:stCondLst>
                                  <p:childTnLst>
                                    <p:set>
                                      <p:cBhvr>
                                        <p:cTn id="155" dur="1" fill="hold">
                                          <p:stCondLst>
                                            <p:cond delay="0"/>
                                          </p:stCondLst>
                                        </p:cTn>
                                        <p:tgtEl>
                                          <p:spTgt spid="43"/>
                                        </p:tgtEl>
                                        <p:attrNameLst>
                                          <p:attrName>style.visibility</p:attrName>
                                        </p:attrNameLst>
                                      </p:cBhvr>
                                      <p:to>
                                        <p:strVal val="visible"/>
                                      </p:to>
                                    </p:set>
                                    <p:animEffect transition="in" filter="fade">
                                      <p:cBhvr>
                                        <p:cTn id="156" dur="250"/>
                                        <p:tgtEl>
                                          <p:spTgt spid="43"/>
                                        </p:tgtEl>
                                      </p:cBhvr>
                                    </p:animEffect>
                                  </p:childTnLst>
                                </p:cTn>
                              </p:par>
                            </p:childTnLst>
                          </p:cTn>
                        </p:par>
                        <p:par>
                          <p:cTn id="157" fill="hold">
                            <p:stCondLst>
                              <p:cond delay="23000"/>
                            </p:stCondLst>
                            <p:childTnLst>
                              <p:par>
                                <p:cTn id="158" presetID="10" presetClass="entr" presetSubtype="0" fill="hold" grpId="0" nodeType="afterEffect">
                                  <p:stCondLst>
                                    <p:cond delay="0"/>
                                  </p:stCondLst>
                                  <p:childTnLst>
                                    <p:set>
                                      <p:cBhvr>
                                        <p:cTn id="159" dur="1" fill="hold">
                                          <p:stCondLst>
                                            <p:cond delay="0"/>
                                          </p:stCondLst>
                                        </p:cTn>
                                        <p:tgtEl>
                                          <p:spTgt spid="44"/>
                                        </p:tgtEl>
                                        <p:attrNameLst>
                                          <p:attrName>style.visibility</p:attrName>
                                        </p:attrNameLst>
                                      </p:cBhvr>
                                      <p:to>
                                        <p:strVal val="visible"/>
                                      </p:to>
                                    </p:set>
                                    <p:animEffect transition="in" filter="fade">
                                      <p:cBhvr>
                                        <p:cTn id="160" dur="250"/>
                                        <p:tgtEl>
                                          <p:spTgt spid="44"/>
                                        </p:tgtEl>
                                      </p:cBhvr>
                                    </p:animEffect>
                                  </p:childTnLst>
                                </p:cTn>
                              </p:par>
                            </p:childTnLst>
                          </p:cTn>
                        </p:par>
                        <p:par>
                          <p:cTn id="161" fill="hold">
                            <p:stCondLst>
                              <p:cond delay="23250"/>
                            </p:stCondLst>
                            <p:childTnLst>
                              <p:par>
                                <p:cTn id="162" presetID="10" presetClass="entr" presetSubtype="0" fill="hold" grpId="0" nodeType="afterEffect">
                                  <p:stCondLst>
                                    <p:cond delay="0"/>
                                  </p:stCondLst>
                                  <p:childTnLst>
                                    <p:set>
                                      <p:cBhvr>
                                        <p:cTn id="163" dur="1" fill="hold">
                                          <p:stCondLst>
                                            <p:cond delay="0"/>
                                          </p:stCondLst>
                                        </p:cTn>
                                        <p:tgtEl>
                                          <p:spTgt spid="45"/>
                                        </p:tgtEl>
                                        <p:attrNameLst>
                                          <p:attrName>style.visibility</p:attrName>
                                        </p:attrNameLst>
                                      </p:cBhvr>
                                      <p:to>
                                        <p:strVal val="visible"/>
                                      </p:to>
                                    </p:set>
                                    <p:animEffect transition="in" filter="fade">
                                      <p:cBhvr>
                                        <p:cTn id="164" dur="250"/>
                                        <p:tgtEl>
                                          <p:spTgt spid="45"/>
                                        </p:tgtEl>
                                      </p:cBhvr>
                                    </p:animEffect>
                                  </p:childTnLst>
                                </p:cTn>
                              </p:par>
                            </p:childTnLst>
                          </p:cTn>
                        </p:par>
                        <p:par>
                          <p:cTn id="165" fill="hold">
                            <p:stCondLst>
                              <p:cond delay="23500"/>
                            </p:stCondLst>
                            <p:childTnLst>
                              <p:par>
                                <p:cTn id="166" presetID="10" presetClass="entr" presetSubtype="0" fill="hold" grpId="0" nodeType="afterEffect">
                                  <p:stCondLst>
                                    <p:cond delay="0"/>
                                  </p:stCondLst>
                                  <p:childTnLst>
                                    <p:set>
                                      <p:cBhvr>
                                        <p:cTn id="167" dur="1" fill="hold">
                                          <p:stCondLst>
                                            <p:cond delay="0"/>
                                          </p:stCondLst>
                                        </p:cTn>
                                        <p:tgtEl>
                                          <p:spTgt spid="46"/>
                                        </p:tgtEl>
                                        <p:attrNameLst>
                                          <p:attrName>style.visibility</p:attrName>
                                        </p:attrNameLst>
                                      </p:cBhvr>
                                      <p:to>
                                        <p:strVal val="visible"/>
                                      </p:to>
                                    </p:set>
                                    <p:animEffect transition="in" filter="fade">
                                      <p:cBhvr>
                                        <p:cTn id="168" dur="250"/>
                                        <p:tgtEl>
                                          <p:spTgt spid="46"/>
                                        </p:tgtEl>
                                      </p:cBhvr>
                                    </p:animEffect>
                                  </p:childTnLst>
                                </p:cTn>
                              </p:par>
                            </p:childTnLst>
                          </p:cTn>
                        </p:par>
                        <p:par>
                          <p:cTn id="169" fill="hold">
                            <p:stCondLst>
                              <p:cond delay="23750"/>
                            </p:stCondLst>
                            <p:childTnLst>
                              <p:par>
                                <p:cTn id="170" presetID="10" presetClass="entr" presetSubtype="0" fill="hold" grpId="0" nodeType="afterEffect">
                                  <p:stCondLst>
                                    <p:cond delay="0"/>
                                  </p:stCondLst>
                                  <p:childTnLst>
                                    <p:set>
                                      <p:cBhvr>
                                        <p:cTn id="171" dur="1" fill="hold">
                                          <p:stCondLst>
                                            <p:cond delay="0"/>
                                          </p:stCondLst>
                                        </p:cTn>
                                        <p:tgtEl>
                                          <p:spTgt spid="47"/>
                                        </p:tgtEl>
                                        <p:attrNameLst>
                                          <p:attrName>style.visibility</p:attrName>
                                        </p:attrNameLst>
                                      </p:cBhvr>
                                      <p:to>
                                        <p:strVal val="visible"/>
                                      </p:to>
                                    </p:set>
                                    <p:animEffect transition="in" filter="fade">
                                      <p:cBhvr>
                                        <p:cTn id="172" dur="750"/>
                                        <p:tgtEl>
                                          <p:spTgt spid="47"/>
                                        </p:tgtEl>
                                      </p:cBhvr>
                                    </p:animEffect>
                                  </p:childTnLst>
                                </p:cTn>
                              </p:par>
                            </p:childTnLst>
                          </p:cTn>
                        </p:par>
                        <p:par>
                          <p:cTn id="173" fill="hold">
                            <p:stCondLst>
                              <p:cond delay="24500"/>
                            </p:stCondLst>
                            <p:childTnLst>
                              <p:par>
                                <p:cTn id="174" presetID="10" presetClass="entr" presetSubtype="0" fill="hold" grpId="0" nodeType="afterEffect">
                                  <p:stCondLst>
                                    <p:cond delay="0"/>
                                  </p:stCondLst>
                                  <p:childTnLst>
                                    <p:set>
                                      <p:cBhvr>
                                        <p:cTn id="175" dur="1" fill="hold">
                                          <p:stCondLst>
                                            <p:cond delay="0"/>
                                          </p:stCondLst>
                                        </p:cTn>
                                        <p:tgtEl>
                                          <p:spTgt spid="48"/>
                                        </p:tgtEl>
                                        <p:attrNameLst>
                                          <p:attrName>style.visibility</p:attrName>
                                        </p:attrNameLst>
                                      </p:cBhvr>
                                      <p:to>
                                        <p:strVal val="visible"/>
                                      </p:to>
                                    </p:set>
                                    <p:animEffect transition="in" filter="fade">
                                      <p:cBhvr>
                                        <p:cTn id="176" dur="250"/>
                                        <p:tgtEl>
                                          <p:spTgt spid="48"/>
                                        </p:tgtEl>
                                      </p:cBhvr>
                                    </p:animEffect>
                                  </p:childTnLst>
                                </p:cTn>
                              </p:par>
                            </p:childTnLst>
                          </p:cTn>
                        </p:par>
                        <p:par>
                          <p:cTn id="177" fill="hold">
                            <p:stCondLst>
                              <p:cond delay="24750"/>
                            </p:stCondLst>
                            <p:childTnLst>
                              <p:par>
                                <p:cTn id="178" presetID="10" presetClass="entr" presetSubtype="0" fill="hold" grpId="0" nodeType="afterEffect">
                                  <p:stCondLst>
                                    <p:cond delay="0"/>
                                  </p:stCondLst>
                                  <p:childTnLst>
                                    <p:set>
                                      <p:cBhvr>
                                        <p:cTn id="179" dur="1" fill="hold">
                                          <p:stCondLst>
                                            <p:cond delay="0"/>
                                          </p:stCondLst>
                                        </p:cTn>
                                        <p:tgtEl>
                                          <p:spTgt spid="49"/>
                                        </p:tgtEl>
                                        <p:attrNameLst>
                                          <p:attrName>style.visibility</p:attrName>
                                        </p:attrNameLst>
                                      </p:cBhvr>
                                      <p:to>
                                        <p:strVal val="visible"/>
                                      </p:to>
                                    </p:set>
                                    <p:animEffect transition="in" filter="fade">
                                      <p:cBhvr>
                                        <p:cTn id="180" dur="250"/>
                                        <p:tgtEl>
                                          <p:spTgt spid="49"/>
                                        </p:tgtEl>
                                      </p:cBhvr>
                                    </p:animEffect>
                                  </p:childTnLst>
                                </p:cTn>
                              </p:par>
                            </p:childTnLst>
                          </p:cTn>
                        </p:par>
                        <p:par>
                          <p:cTn id="181" fill="hold">
                            <p:stCondLst>
                              <p:cond delay="25000"/>
                            </p:stCondLst>
                            <p:childTnLst>
                              <p:par>
                                <p:cTn id="182" presetID="10" presetClass="entr" presetSubtype="0" fill="hold" grpId="0" nodeType="afterEffect">
                                  <p:stCondLst>
                                    <p:cond delay="0"/>
                                  </p:stCondLst>
                                  <p:childTnLst>
                                    <p:set>
                                      <p:cBhvr>
                                        <p:cTn id="183" dur="1" fill="hold">
                                          <p:stCondLst>
                                            <p:cond delay="0"/>
                                          </p:stCondLst>
                                        </p:cTn>
                                        <p:tgtEl>
                                          <p:spTgt spid="50"/>
                                        </p:tgtEl>
                                        <p:attrNameLst>
                                          <p:attrName>style.visibility</p:attrName>
                                        </p:attrNameLst>
                                      </p:cBhvr>
                                      <p:to>
                                        <p:strVal val="visible"/>
                                      </p:to>
                                    </p:set>
                                    <p:animEffect transition="in" filter="fade">
                                      <p:cBhvr>
                                        <p:cTn id="184" dur="250"/>
                                        <p:tgtEl>
                                          <p:spTgt spid="50"/>
                                        </p:tgtEl>
                                      </p:cBhvr>
                                    </p:animEffect>
                                  </p:childTnLst>
                                </p:cTn>
                              </p:par>
                            </p:childTnLst>
                          </p:cTn>
                        </p:par>
                        <p:par>
                          <p:cTn id="185" fill="hold">
                            <p:stCondLst>
                              <p:cond delay="25250"/>
                            </p:stCondLst>
                            <p:childTnLst>
                              <p:par>
                                <p:cTn id="186" presetID="10" presetClass="entr" presetSubtype="0" fill="hold" grpId="0" nodeType="afterEffect">
                                  <p:stCondLst>
                                    <p:cond delay="0"/>
                                  </p:stCondLst>
                                  <p:childTnLst>
                                    <p:set>
                                      <p:cBhvr>
                                        <p:cTn id="187" dur="1" fill="hold">
                                          <p:stCondLst>
                                            <p:cond delay="0"/>
                                          </p:stCondLst>
                                        </p:cTn>
                                        <p:tgtEl>
                                          <p:spTgt spid="51"/>
                                        </p:tgtEl>
                                        <p:attrNameLst>
                                          <p:attrName>style.visibility</p:attrName>
                                        </p:attrNameLst>
                                      </p:cBhvr>
                                      <p:to>
                                        <p:strVal val="visible"/>
                                      </p:to>
                                    </p:set>
                                    <p:animEffect transition="in" filter="fade">
                                      <p:cBhvr>
                                        <p:cTn id="188" dur="250"/>
                                        <p:tgtEl>
                                          <p:spTgt spid="51"/>
                                        </p:tgtEl>
                                      </p:cBhvr>
                                    </p:animEffect>
                                  </p:childTnLst>
                                </p:cTn>
                              </p:par>
                            </p:childTnLst>
                          </p:cTn>
                        </p:par>
                        <p:par>
                          <p:cTn id="189" fill="hold">
                            <p:stCondLst>
                              <p:cond delay="25500"/>
                            </p:stCondLst>
                            <p:childTnLst>
                              <p:par>
                                <p:cTn id="190" presetID="10" presetClass="entr" presetSubtype="0" fill="hold" grpId="0" nodeType="afterEffect">
                                  <p:stCondLst>
                                    <p:cond delay="0"/>
                                  </p:stCondLst>
                                  <p:childTnLst>
                                    <p:set>
                                      <p:cBhvr>
                                        <p:cTn id="191" dur="1" fill="hold">
                                          <p:stCondLst>
                                            <p:cond delay="0"/>
                                          </p:stCondLst>
                                        </p:cTn>
                                        <p:tgtEl>
                                          <p:spTgt spid="52"/>
                                        </p:tgtEl>
                                        <p:attrNameLst>
                                          <p:attrName>style.visibility</p:attrName>
                                        </p:attrNameLst>
                                      </p:cBhvr>
                                      <p:to>
                                        <p:strVal val="visible"/>
                                      </p:to>
                                    </p:set>
                                    <p:animEffect transition="in" filter="fade">
                                      <p:cBhvr>
                                        <p:cTn id="192" dur="250"/>
                                        <p:tgtEl>
                                          <p:spTgt spid="52"/>
                                        </p:tgtEl>
                                      </p:cBhvr>
                                    </p:animEffect>
                                  </p:childTnLst>
                                </p:cTn>
                              </p:par>
                            </p:childTnLst>
                          </p:cTn>
                        </p:par>
                        <p:par>
                          <p:cTn id="193" fill="hold">
                            <p:stCondLst>
                              <p:cond delay="25750"/>
                            </p:stCondLst>
                            <p:childTnLst>
                              <p:par>
                                <p:cTn id="194" presetID="10" presetClass="entr" presetSubtype="0" fill="hold" grpId="0" nodeType="afterEffect">
                                  <p:stCondLst>
                                    <p:cond delay="0"/>
                                  </p:stCondLst>
                                  <p:childTnLst>
                                    <p:set>
                                      <p:cBhvr>
                                        <p:cTn id="195" dur="1" fill="hold">
                                          <p:stCondLst>
                                            <p:cond delay="0"/>
                                          </p:stCondLst>
                                        </p:cTn>
                                        <p:tgtEl>
                                          <p:spTgt spid="53"/>
                                        </p:tgtEl>
                                        <p:attrNameLst>
                                          <p:attrName>style.visibility</p:attrName>
                                        </p:attrNameLst>
                                      </p:cBhvr>
                                      <p:to>
                                        <p:strVal val="visible"/>
                                      </p:to>
                                    </p:set>
                                    <p:animEffect transition="in" filter="fade">
                                      <p:cBhvr>
                                        <p:cTn id="196" dur="250"/>
                                        <p:tgtEl>
                                          <p:spTgt spid="53"/>
                                        </p:tgtEl>
                                      </p:cBhvr>
                                    </p:animEffect>
                                  </p:childTnLst>
                                </p:cTn>
                              </p:par>
                            </p:childTnLst>
                          </p:cTn>
                        </p:par>
                        <p:par>
                          <p:cTn id="197" fill="hold">
                            <p:stCondLst>
                              <p:cond delay="26000"/>
                            </p:stCondLst>
                            <p:childTnLst>
                              <p:par>
                                <p:cTn id="198" presetID="10" presetClass="entr" presetSubtype="0" fill="hold" grpId="0" nodeType="afterEffect">
                                  <p:stCondLst>
                                    <p:cond delay="0"/>
                                  </p:stCondLst>
                                  <p:childTnLst>
                                    <p:set>
                                      <p:cBhvr>
                                        <p:cTn id="199" dur="1" fill="hold">
                                          <p:stCondLst>
                                            <p:cond delay="0"/>
                                          </p:stCondLst>
                                        </p:cTn>
                                        <p:tgtEl>
                                          <p:spTgt spid="54"/>
                                        </p:tgtEl>
                                        <p:attrNameLst>
                                          <p:attrName>style.visibility</p:attrName>
                                        </p:attrNameLst>
                                      </p:cBhvr>
                                      <p:to>
                                        <p:strVal val="visible"/>
                                      </p:to>
                                    </p:set>
                                    <p:animEffect transition="in" filter="fade">
                                      <p:cBhvr>
                                        <p:cTn id="200" dur="250"/>
                                        <p:tgtEl>
                                          <p:spTgt spid="54"/>
                                        </p:tgtEl>
                                      </p:cBhvr>
                                    </p:animEffect>
                                  </p:childTnLst>
                                </p:cTn>
                              </p:par>
                            </p:childTnLst>
                          </p:cTn>
                        </p:par>
                        <p:par>
                          <p:cTn id="201" fill="hold">
                            <p:stCondLst>
                              <p:cond delay="26250"/>
                            </p:stCondLst>
                            <p:childTnLst>
                              <p:par>
                                <p:cTn id="202" presetID="10" presetClass="entr" presetSubtype="0" fill="hold" grpId="0" nodeType="afterEffect">
                                  <p:stCondLst>
                                    <p:cond delay="0"/>
                                  </p:stCondLst>
                                  <p:childTnLst>
                                    <p:set>
                                      <p:cBhvr>
                                        <p:cTn id="203" dur="1" fill="hold">
                                          <p:stCondLst>
                                            <p:cond delay="0"/>
                                          </p:stCondLst>
                                        </p:cTn>
                                        <p:tgtEl>
                                          <p:spTgt spid="55"/>
                                        </p:tgtEl>
                                        <p:attrNameLst>
                                          <p:attrName>style.visibility</p:attrName>
                                        </p:attrNameLst>
                                      </p:cBhvr>
                                      <p:to>
                                        <p:strVal val="visible"/>
                                      </p:to>
                                    </p:set>
                                    <p:animEffect transition="in" filter="fade">
                                      <p:cBhvr>
                                        <p:cTn id="204" dur="250"/>
                                        <p:tgtEl>
                                          <p:spTgt spid="55"/>
                                        </p:tgtEl>
                                      </p:cBhvr>
                                    </p:animEffect>
                                  </p:childTnLst>
                                </p:cTn>
                              </p:par>
                            </p:childTnLst>
                          </p:cTn>
                        </p:par>
                        <p:par>
                          <p:cTn id="205" fill="hold">
                            <p:stCondLst>
                              <p:cond delay="26500"/>
                            </p:stCondLst>
                            <p:childTnLst>
                              <p:par>
                                <p:cTn id="206" presetID="10" presetClass="entr" presetSubtype="0" fill="hold" grpId="0" nodeType="afterEffect">
                                  <p:stCondLst>
                                    <p:cond delay="0"/>
                                  </p:stCondLst>
                                  <p:childTnLst>
                                    <p:set>
                                      <p:cBhvr>
                                        <p:cTn id="207" dur="1" fill="hold">
                                          <p:stCondLst>
                                            <p:cond delay="0"/>
                                          </p:stCondLst>
                                        </p:cTn>
                                        <p:tgtEl>
                                          <p:spTgt spid="56"/>
                                        </p:tgtEl>
                                        <p:attrNameLst>
                                          <p:attrName>style.visibility</p:attrName>
                                        </p:attrNameLst>
                                      </p:cBhvr>
                                      <p:to>
                                        <p:strVal val="visible"/>
                                      </p:to>
                                    </p:set>
                                    <p:animEffect transition="in" filter="fade">
                                      <p:cBhvr>
                                        <p:cTn id="208" dur="250"/>
                                        <p:tgtEl>
                                          <p:spTgt spid="56"/>
                                        </p:tgtEl>
                                      </p:cBhvr>
                                    </p:animEffect>
                                  </p:childTnLst>
                                </p:cTn>
                              </p:par>
                            </p:childTnLst>
                          </p:cTn>
                        </p:par>
                        <p:par>
                          <p:cTn id="209" fill="hold">
                            <p:stCondLst>
                              <p:cond delay="26750"/>
                            </p:stCondLst>
                            <p:childTnLst>
                              <p:par>
                                <p:cTn id="210" presetID="10" presetClass="entr" presetSubtype="0" fill="hold" grpId="0" nodeType="afterEffect">
                                  <p:stCondLst>
                                    <p:cond delay="0"/>
                                  </p:stCondLst>
                                  <p:childTnLst>
                                    <p:set>
                                      <p:cBhvr>
                                        <p:cTn id="211" dur="1" fill="hold">
                                          <p:stCondLst>
                                            <p:cond delay="0"/>
                                          </p:stCondLst>
                                        </p:cTn>
                                        <p:tgtEl>
                                          <p:spTgt spid="57"/>
                                        </p:tgtEl>
                                        <p:attrNameLst>
                                          <p:attrName>style.visibility</p:attrName>
                                        </p:attrNameLst>
                                      </p:cBhvr>
                                      <p:to>
                                        <p:strVal val="visible"/>
                                      </p:to>
                                    </p:set>
                                    <p:animEffect transition="in" filter="fade">
                                      <p:cBhvr>
                                        <p:cTn id="212" dur="250"/>
                                        <p:tgtEl>
                                          <p:spTgt spid="57"/>
                                        </p:tgtEl>
                                      </p:cBhvr>
                                    </p:animEffect>
                                  </p:childTnLst>
                                </p:cTn>
                              </p:par>
                            </p:childTnLst>
                          </p:cTn>
                        </p:par>
                        <p:par>
                          <p:cTn id="213" fill="hold">
                            <p:stCondLst>
                              <p:cond delay="27000"/>
                            </p:stCondLst>
                            <p:childTnLst>
                              <p:par>
                                <p:cTn id="214" presetID="10" presetClass="entr" presetSubtype="0" fill="hold" grpId="0" nodeType="afterEffect">
                                  <p:stCondLst>
                                    <p:cond delay="0"/>
                                  </p:stCondLst>
                                  <p:childTnLst>
                                    <p:set>
                                      <p:cBhvr>
                                        <p:cTn id="215" dur="1" fill="hold">
                                          <p:stCondLst>
                                            <p:cond delay="0"/>
                                          </p:stCondLst>
                                        </p:cTn>
                                        <p:tgtEl>
                                          <p:spTgt spid="58"/>
                                        </p:tgtEl>
                                        <p:attrNameLst>
                                          <p:attrName>style.visibility</p:attrName>
                                        </p:attrNameLst>
                                      </p:cBhvr>
                                      <p:to>
                                        <p:strVal val="visible"/>
                                      </p:to>
                                    </p:set>
                                    <p:animEffect transition="in" filter="fade">
                                      <p:cBhvr>
                                        <p:cTn id="216" dur="750"/>
                                        <p:tgtEl>
                                          <p:spTgt spid="58"/>
                                        </p:tgtEl>
                                      </p:cBhvr>
                                    </p:animEffect>
                                  </p:childTnLst>
                                </p:cTn>
                              </p:par>
                            </p:childTnLst>
                          </p:cTn>
                        </p:par>
                        <p:par>
                          <p:cTn id="217" fill="hold">
                            <p:stCondLst>
                              <p:cond delay="27750"/>
                            </p:stCondLst>
                            <p:childTnLst>
                              <p:par>
                                <p:cTn id="218" presetID="10" presetClass="entr" presetSubtype="0" fill="hold" grpId="0" nodeType="afterEffect">
                                  <p:stCondLst>
                                    <p:cond delay="0"/>
                                  </p:stCondLst>
                                  <p:childTnLst>
                                    <p:set>
                                      <p:cBhvr>
                                        <p:cTn id="219" dur="1" fill="hold">
                                          <p:stCondLst>
                                            <p:cond delay="0"/>
                                          </p:stCondLst>
                                        </p:cTn>
                                        <p:tgtEl>
                                          <p:spTgt spid="59"/>
                                        </p:tgtEl>
                                        <p:attrNameLst>
                                          <p:attrName>style.visibility</p:attrName>
                                        </p:attrNameLst>
                                      </p:cBhvr>
                                      <p:to>
                                        <p:strVal val="visible"/>
                                      </p:to>
                                    </p:set>
                                    <p:animEffect transition="in" filter="fade">
                                      <p:cBhvr>
                                        <p:cTn id="220" dur="250"/>
                                        <p:tgtEl>
                                          <p:spTgt spid="59"/>
                                        </p:tgtEl>
                                      </p:cBhvr>
                                    </p:animEffect>
                                  </p:childTnLst>
                                </p:cTn>
                              </p:par>
                            </p:childTnLst>
                          </p:cTn>
                        </p:par>
                        <p:par>
                          <p:cTn id="221" fill="hold">
                            <p:stCondLst>
                              <p:cond delay="28000"/>
                            </p:stCondLst>
                            <p:childTnLst>
                              <p:par>
                                <p:cTn id="222" presetID="10" presetClass="entr" presetSubtype="0" fill="hold" grpId="0" nodeType="afterEffect">
                                  <p:stCondLst>
                                    <p:cond delay="0"/>
                                  </p:stCondLst>
                                  <p:childTnLst>
                                    <p:set>
                                      <p:cBhvr>
                                        <p:cTn id="223" dur="1" fill="hold">
                                          <p:stCondLst>
                                            <p:cond delay="0"/>
                                          </p:stCondLst>
                                        </p:cTn>
                                        <p:tgtEl>
                                          <p:spTgt spid="60"/>
                                        </p:tgtEl>
                                        <p:attrNameLst>
                                          <p:attrName>style.visibility</p:attrName>
                                        </p:attrNameLst>
                                      </p:cBhvr>
                                      <p:to>
                                        <p:strVal val="visible"/>
                                      </p:to>
                                    </p:set>
                                    <p:animEffect transition="in" filter="fade">
                                      <p:cBhvr>
                                        <p:cTn id="224" dur="250"/>
                                        <p:tgtEl>
                                          <p:spTgt spid="60"/>
                                        </p:tgtEl>
                                      </p:cBhvr>
                                    </p:animEffect>
                                  </p:childTnLst>
                                </p:cTn>
                              </p:par>
                            </p:childTnLst>
                          </p:cTn>
                        </p:par>
                        <p:par>
                          <p:cTn id="225" fill="hold">
                            <p:stCondLst>
                              <p:cond delay="28250"/>
                            </p:stCondLst>
                            <p:childTnLst>
                              <p:par>
                                <p:cTn id="226" presetID="10" presetClass="entr" presetSubtype="0" fill="hold" grpId="0" nodeType="afterEffect">
                                  <p:stCondLst>
                                    <p:cond delay="0"/>
                                  </p:stCondLst>
                                  <p:childTnLst>
                                    <p:set>
                                      <p:cBhvr>
                                        <p:cTn id="227" dur="1" fill="hold">
                                          <p:stCondLst>
                                            <p:cond delay="0"/>
                                          </p:stCondLst>
                                        </p:cTn>
                                        <p:tgtEl>
                                          <p:spTgt spid="61"/>
                                        </p:tgtEl>
                                        <p:attrNameLst>
                                          <p:attrName>style.visibility</p:attrName>
                                        </p:attrNameLst>
                                      </p:cBhvr>
                                      <p:to>
                                        <p:strVal val="visible"/>
                                      </p:to>
                                    </p:set>
                                    <p:animEffect transition="in" filter="fade">
                                      <p:cBhvr>
                                        <p:cTn id="228" dur="250"/>
                                        <p:tgtEl>
                                          <p:spTgt spid="61"/>
                                        </p:tgtEl>
                                      </p:cBhvr>
                                    </p:animEffect>
                                  </p:childTnLst>
                                </p:cTn>
                              </p:par>
                            </p:childTnLst>
                          </p:cTn>
                        </p:par>
                        <p:par>
                          <p:cTn id="229" fill="hold">
                            <p:stCondLst>
                              <p:cond delay="28500"/>
                            </p:stCondLst>
                            <p:childTnLst>
                              <p:par>
                                <p:cTn id="230" presetID="10" presetClass="entr" presetSubtype="0" fill="hold" grpId="0" nodeType="afterEffect">
                                  <p:stCondLst>
                                    <p:cond delay="0"/>
                                  </p:stCondLst>
                                  <p:childTnLst>
                                    <p:set>
                                      <p:cBhvr>
                                        <p:cTn id="231" dur="1" fill="hold">
                                          <p:stCondLst>
                                            <p:cond delay="0"/>
                                          </p:stCondLst>
                                        </p:cTn>
                                        <p:tgtEl>
                                          <p:spTgt spid="62"/>
                                        </p:tgtEl>
                                        <p:attrNameLst>
                                          <p:attrName>style.visibility</p:attrName>
                                        </p:attrNameLst>
                                      </p:cBhvr>
                                      <p:to>
                                        <p:strVal val="visible"/>
                                      </p:to>
                                    </p:set>
                                    <p:animEffect transition="in" filter="fade">
                                      <p:cBhvr>
                                        <p:cTn id="232" dur="250"/>
                                        <p:tgtEl>
                                          <p:spTgt spid="62"/>
                                        </p:tgtEl>
                                      </p:cBhvr>
                                    </p:animEffect>
                                  </p:childTnLst>
                                </p:cTn>
                              </p:par>
                            </p:childTnLst>
                          </p:cTn>
                        </p:par>
                        <p:par>
                          <p:cTn id="233" fill="hold">
                            <p:stCondLst>
                              <p:cond delay="28750"/>
                            </p:stCondLst>
                            <p:childTnLst>
                              <p:par>
                                <p:cTn id="234" presetID="10" presetClass="entr" presetSubtype="0" fill="hold" grpId="0" nodeType="afterEffect">
                                  <p:stCondLst>
                                    <p:cond delay="0"/>
                                  </p:stCondLst>
                                  <p:childTnLst>
                                    <p:set>
                                      <p:cBhvr>
                                        <p:cTn id="235" dur="1" fill="hold">
                                          <p:stCondLst>
                                            <p:cond delay="0"/>
                                          </p:stCondLst>
                                        </p:cTn>
                                        <p:tgtEl>
                                          <p:spTgt spid="63"/>
                                        </p:tgtEl>
                                        <p:attrNameLst>
                                          <p:attrName>style.visibility</p:attrName>
                                        </p:attrNameLst>
                                      </p:cBhvr>
                                      <p:to>
                                        <p:strVal val="visible"/>
                                      </p:to>
                                    </p:set>
                                    <p:animEffect transition="in" filter="fade">
                                      <p:cBhvr>
                                        <p:cTn id="236" dur="250"/>
                                        <p:tgtEl>
                                          <p:spTgt spid="63"/>
                                        </p:tgtEl>
                                      </p:cBhvr>
                                    </p:animEffect>
                                  </p:childTnLst>
                                </p:cTn>
                              </p:par>
                            </p:childTnLst>
                          </p:cTn>
                        </p:par>
                        <p:par>
                          <p:cTn id="237" fill="hold">
                            <p:stCondLst>
                              <p:cond delay="29000"/>
                            </p:stCondLst>
                            <p:childTnLst>
                              <p:par>
                                <p:cTn id="238" presetID="10" presetClass="entr" presetSubtype="0" fill="hold" grpId="0" nodeType="afterEffect">
                                  <p:stCondLst>
                                    <p:cond delay="0"/>
                                  </p:stCondLst>
                                  <p:childTnLst>
                                    <p:set>
                                      <p:cBhvr>
                                        <p:cTn id="239" dur="1" fill="hold">
                                          <p:stCondLst>
                                            <p:cond delay="0"/>
                                          </p:stCondLst>
                                        </p:cTn>
                                        <p:tgtEl>
                                          <p:spTgt spid="64"/>
                                        </p:tgtEl>
                                        <p:attrNameLst>
                                          <p:attrName>style.visibility</p:attrName>
                                        </p:attrNameLst>
                                      </p:cBhvr>
                                      <p:to>
                                        <p:strVal val="visible"/>
                                      </p:to>
                                    </p:set>
                                    <p:animEffect transition="in" filter="fade">
                                      <p:cBhvr>
                                        <p:cTn id="240" dur="250"/>
                                        <p:tgtEl>
                                          <p:spTgt spid="64"/>
                                        </p:tgtEl>
                                      </p:cBhvr>
                                    </p:animEffect>
                                  </p:childTnLst>
                                </p:cTn>
                              </p:par>
                            </p:childTnLst>
                          </p:cTn>
                        </p:par>
                        <p:par>
                          <p:cTn id="241" fill="hold">
                            <p:stCondLst>
                              <p:cond delay="29250"/>
                            </p:stCondLst>
                            <p:childTnLst>
                              <p:par>
                                <p:cTn id="242" presetID="10" presetClass="entr" presetSubtype="0" fill="hold" grpId="0" nodeType="afterEffect">
                                  <p:stCondLst>
                                    <p:cond delay="0"/>
                                  </p:stCondLst>
                                  <p:childTnLst>
                                    <p:set>
                                      <p:cBhvr>
                                        <p:cTn id="243" dur="1" fill="hold">
                                          <p:stCondLst>
                                            <p:cond delay="0"/>
                                          </p:stCondLst>
                                        </p:cTn>
                                        <p:tgtEl>
                                          <p:spTgt spid="65"/>
                                        </p:tgtEl>
                                        <p:attrNameLst>
                                          <p:attrName>style.visibility</p:attrName>
                                        </p:attrNameLst>
                                      </p:cBhvr>
                                      <p:to>
                                        <p:strVal val="visible"/>
                                      </p:to>
                                    </p:set>
                                    <p:animEffect transition="in" filter="fade">
                                      <p:cBhvr>
                                        <p:cTn id="244" dur="250"/>
                                        <p:tgtEl>
                                          <p:spTgt spid="65"/>
                                        </p:tgtEl>
                                      </p:cBhvr>
                                    </p:animEffect>
                                  </p:childTnLst>
                                </p:cTn>
                              </p:par>
                            </p:childTnLst>
                          </p:cTn>
                        </p:par>
                        <p:par>
                          <p:cTn id="245" fill="hold">
                            <p:stCondLst>
                              <p:cond delay="29500"/>
                            </p:stCondLst>
                            <p:childTnLst>
                              <p:par>
                                <p:cTn id="246" presetID="10" presetClass="entr" presetSubtype="0" fill="hold" grpId="0" nodeType="afterEffect">
                                  <p:stCondLst>
                                    <p:cond delay="0"/>
                                  </p:stCondLst>
                                  <p:childTnLst>
                                    <p:set>
                                      <p:cBhvr>
                                        <p:cTn id="247" dur="1" fill="hold">
                                          <p:stCondLst>
                                            <p:cond delay="0"/>
                                          </p:stCondLst>
                                        </p:cTn>
                                        <p:tgtEl>
                                          <p:spTgt spid="66"/>
                                        </p:tgtEl>
                                        <p:attrNameLst>
                                          <p:attrName>style.visibility</p:attrName>
                                        </p:attrNameLst>
                                      </p:cBhvr>
                                      <p:to>
                                        <p:strVal val="visible"/>
                                      </p:to>
                                    </p:set>
                                    <p:animEffect transition="in" filter="fade">
                                      <p:cBhvr>
                                        <p:cTn id="248" dur="250"/>
                                        <p:tgtEl>
                                          <p:spTgt spid="66"/>
                                        </p:tgtEl>
                                      </p:cBhvr>
                                    </p:animEffect>
                                  </p:childTnLst>
                                </p:cTn>
                              </p:par>
                            </p:childTnLst>
                          </p:cTn>
                        </p:par>
                        <p:par>
                          <p:cTn id="249" fill="hold">
                            <p:stCondLst>
                              <p:cond delay="29750"/>
                            </p:stCondLst>
                            <p:childTnLst>
                              <p:par>
                                <p:cTn id="250" presetID="10" presetClass="entr" presetSubtype="0" fill="hold" grpId="0" nodeType="afterEffect">
                                  <p:stCondLst>
                                    <p:cond delay="0"/>
                                  </p:stCondLst>
                                  <p:childTnLst>
                                    <p:set>
                                      <p:cBhvr>
                                        <p:cTn id="251" dur="1" fill="hold">
                                          <p:stCondLst>
                                            <p:cond delay="0"/>
                                          </p:stCondLst>
                                        </p:cTn>
                                        <p:tgtEl>
                                          <p:spTgt spid="67"/>
                                        </p:tgtEl>
                                        <p:attrNameLst>
                                          <p:attrName>style.visibility</p:attrName>
                                        </p:attrNameLst>
                                      </p:cBhvr>
                                      <p:to>
                                        <p:strVal val="visible"/>
                                      </p:to>
                                    </p:set>
                                    <p:animEffect transition="in" filter="fade">
                                      <p:cBhvr>
                                        <p:cTn id="252" dur="250"/>
                                        <p:tgtEl>
                                          <p:spTgt spid="67"/>
                                        </p:tgtEl>
                                      </p:cBhvr>
                                    </p:animEffect>
                                  </p:childTnLst>
                                </p:cTn>
                              </p:par>
                            </p:childTnLst>
                          </p:cTn>
                        </p:par>
                        <p:par>
                          <p:cTn id="253" fill="hold">
                            <p:stCondLst>
                              <p:cond delay="30000"/>
                            </p:stCondLst>
                            <p:childTnLst>
                              <p:par>
                                <p:cTn id="254" presetID="10" presetClass="entr" presetSubtype="0" fill="hold" grpId="0" nodeType="afterEffect">
                                  <p:stCondLst>
                                    <p:cond delay="0"/>
                                  </p:stCondLst>
                                  <p:childTnLst>
                                    <p:set>
                                      <p:cBhvr>
                                        <p:cTn id="255" dur="1" fill="hold">
                                          <p:stCondLst>
                                            <p:cond delay="0"/>
                                          </p:stCondLst>
                                        </p:cTn>
                                        <p:tgtEl>
                                          <p:spTgt spid="68"/>
                                        </p:tgtEl>
                                        <p:attrNameLst>
                                          <p:attrName>style.visibility</p:attrName>
                                        </p:attrNameLst>
                                      </p:cBhvr>
                                      <p:to>
                                        <p:strVal val="visible"/>
                                      </p:to>
                                    </p:set>
                                    <p:animEffect transition="in" filter="fade">
                                      <p:cBhvr>
                                        <p:cTn id="256"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animBg="1"/>
      <p:bldP spid="12" grpId="0"/>
      <p:bldP spid="13" grpId="0"/>
      <p:bldP spid="14" grpId="0"/>
      <p:bldP spid="15" grpId="0"/>
      <p:bldP spid="16" grpId="0"/>
      <p:bldP spid="17" grpId="0" animBg="1"/>
      <p:bldP spid="18" grpId="0" animBg="1"/>
      <p:bldP spid="19" grpId="0" animBg="1"/>
      <p:bldP spid="20" grpId="0" animBg="1"/>
      <p:bldP spid="21" grpId="0" animBg="1"/>
      <p:bldP spid="22" grpId="0" animBg="1"/>
      <p:bldP spid="23" grpId="0" animBg="1"/>
      <p:bldP spid="24" grpId="0" animBg="1"/>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47591"/>
            <a:ext cx="2339102" cy="461665"/>
          </a:xfrm>
          <a:prstGeom prst="rect">
            <a:avLst/>
          </a:prstGeom>
        </p:spPr>
        <p:txBody>
          <a:bodyPr wrap="none">
            <a:spAutoFit/>
          </a:bodyPr>
          <a:lstStyle/>
          <a:p>
            <a:r>
              <a:rPr lang="zh-CN" altLang="en-US" sz="2400" b="1" dirty="0">
                <a:solidFill>
                  <a:srgbClr val="B6302E"/>
                </a:solidFill>
                <a:latin typeface="微软雅黑" panose="020B0503020204020204" pitchFamily="34" charset="-122"/>
                <a:ea typeface="微软雅黑" panose="020B0503020204020204" pitchFamily="34" charset="-122"/>
              </a:rPr>
              <a:t>与</a:t>
            </a:r>
            <a:r>
              <a:rPr lang="zh-CN" altLang="en-US" sz="2400" b="1" dirty="0" smtClean="0">
                <a:solidFill>
                  <a:srgbClr val="B6302E"/>
                </a:solidFill>
                <a:latin typeface="微软雅黑" panose="020B0503020204020204" pitchFamily="34" charset="-122"/>
                <a:ea typeface="微软雅黑" panose="020B0503020204020204" pitchFamily="34" charset="-122"/>
              </a:rPr>
              <a:t>去年同比情况</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6266209" y="1640030"/>
            <a:ext cx="0" cy="396044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5842367" y="3016388"/>
            <a:ext cx="847684" cy="847684"/>
          </a:xfrm>
          <a:prstGeom prst="ellipse">
            <a:avLst/>
          </a:prstGeom>
          <a:solidFill>
            <a:srgbClr val="B6302E"/>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2"/>
          <p:cNvSpPr txBox="1"/>
          <p:nvPr/>
        </p:nvSpPr>
        <p:spPr>
          <a:xfrm>
            <a:off x="2233761" y="2405777"/>
            <a:ext cx="3240359" cy="1477328"/>
          </a:xfrm>
          <a:prstGeom prst="rect">
            <a:avLst/>
          </a:prstGeom>
          <a:noFill/>
        </p:spPr>
        <p:txBody>
          <a:bodyPr wrap="square" rtlCol="0">
            <a:spAutoFit/>
          </a:bodyPr>
          <a:lstStyle/>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这里输入简单的文字概述</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这里输入</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简单文字概</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述这里</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输入简单的文字</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概述这里入简单</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的</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文字</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概述这里输入</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述简单的文字概述这里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输入简单</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的</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文字概述这里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输入</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简单的文字概述这里</a:t>
            </a:r>
            <a:r>
              <a:rPr lang="zh-CN" altLang="en-US" sz="1200" dirty="0" smtClean="0">
                <a:solidFill>
                  <a:schemeClr val="tx1">
                    <a:lumMod val="75000"/>
                    <a:lumOff val="25000"/>
                  </a:schemeClr>
                </a:solidFill>
                <a:latin typeface="微软雅黑" panose="020B0503020204020204" pitchFamily="34" charset="-122"/>
                <a:ea typeface="微软雅黑" panose="020B0503020204020204" pitchFamily="34" charset="-122"/>
              </a:rPr>
              <a:t>输入</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简单的文字概述这里输入</a:t>
            </a:r>
          </a:p>
        </p:txBody>
      </p:sp>
      <p:sp>
        <p:nvSpPr>
          <p:cNvPr id="12" name="TextBox 13"/>
          <p:cNvSpPr txBox="1"/>
          <p:nvPr/>
        </p:nvSpPr>
        <p:spPr>
          <a:xfrm>
            <a:off x="2953841" y="1990778"/>
            <a:ext cx="2448272" cy="400110"/>
          </a:xfrm>
          <a:prstGeom prst="rect">
            <a:avLst/>
          </a:prstGeom>
          <a:noFill/>
        </p:spPr>
        <p:txBody>
          <a:bodyPr wrap="square" rtlCol="0">
            <a:spAutoFit/>
          </a:bodyPr>
          <a:lstStyle/>
          <a:p>
            <a:pPr algn="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去年</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完成</a:t>
            </a:r>
            <a:r>
              <a:rPr lang="zh-CN" altLang="en-US" sz="2000" b="1" dirty="0" smtClean="0">
                <a:solidFill>
                  <a:schemeClr val="tx1">
                    <a:lumMod val="75000"/>
                    <a:lumOff val="25000"/>
                  </a:schemeClr>
                </a:solidFill>
                <a:latin typeface="微软雅黑" panose="020B0503020204020204" pitchFamily="34" charset="-122"/>
                <a:ea typeface="微软雅黑" panose="020B0503020204020204" pitchFamily="34" charset="-122"/>
              </a:rPr>
              <a:t>情况</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14"/>
          <p:cNvSpPr txBox="1"/>
          <p:nvPr/>
        </p:nvSpPr>
        <p:spPr>
          <a:xfrm>
            <a:off x="6864029" y="2000070"/>
            <a:ext cx="1856232" cy="400110"/>
          </a:xfrm>
          <a:prstGeom prst="rect">
            <a:avLst/>
          </a:prstGeom>
          <a:noFill/>
        </p:spPr>
        <p:txBody>
          <a:bodyPr wrap="square" rtlCol="0">
            <a:spAutoFit/>
          </a:bodyPr>
          <a:lstStyle/>
          <a:p>
            <a:pPr algn="r"/>
            <a:r>
              <a:rPr lang="zh-CN" altLang="en-US" sz="2000" b="1" dirty="0" smtClean="0">
                <a:solidFill>
                  <a:srgbClr val="B6302E"/>
                </a:solidFill>
                <a:latin typeface="微软雅黑" panose="020B0503020204020204" pitchFamily="34" charset="-122"/>
                <a:ea typeface="微软雅黑" panose="020B0503020204020204" pitchFamily="34" charset="-122"/>
              </a:rPr>
              <a:t>今年</a:t>
            </a:r>
            <a:r>
              <a:rPr lang="zh-CN" altLang="en-US" sz="2000" b="1" dirty="0">
                <a:solidFill>
                  <a:srgbClr val="B6302E"/>
                </a:solidFill>
                <a:latin typeface="微软雅黑" panose="020B0503020204020204" pitchFamily="34" charset="-122"/>
                <a:ea typeface="微软雅黑" panose="020B0503020204020204" pitchFamily="34" charset="-122"/>
              </a:rPr>
              <a:t>完成情况</a:t>
            </a:r>
          </a:p>
        </p:txBody>
      </p:sp>
      <p:sp>
        <p:nvSpPr>
          <p:cNvPr id="14" name="TextBox 15"/>
          <p:cNvSpPr txBox="1"/>
          <p:nvPr/>
        </p:nvSpPr>
        <p:spPr>
          <a:xfrm>
            <a:off x="7007550" y="2432118"/>
            <a:ext cx="3291107" cy="1477328"/>
          </a:xfrm>
          <a:prstGeom prst="rect">
            <a:avLst/>
          </a:prstGeom>
          <a:noFill/>
        </p:spPr>
        <p:txBody>
          <a:bodyPr wrap="square" rtlCol="0">
            <a:spAutoFit/>
          </a:bodyPr>
          <a:lstStyle/>
          <a:p>
            <a:pPr>
              <a:lnSpc>
                <a:spcPct val="150000"/>
              </a:lnSpc>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这里输入简单的文字概述</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这里输入</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简单字概述这里</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输入</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简单简单</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的文字</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概述这里</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输入简单的文字概述简单的文字概述这里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简单的文字概述这里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简单的文字概述这里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简单的文字概述这里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输入</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简单的文字概述这里输入</a:t>
            </a:r>
          </a:p>
        </p:txBody>
      </p:sp>
      <p:sp>
        <p:nvSpPr>
          <p:cNvPr id="15" name="矩形 14"/>
          <p:cNvSpPr/>
          <p:nvPr/>
        </p:nvSpPr>
        <p:spPr>
          <a:xfrm>
            <a:off x="3565909" y="4264437"/>
            <a:ext cx="1692188" cy="22695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593801" y="4624477"/>
            <a:ext cx="2652199" cy="22695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097857" y="5045592"/>
            <a:ext cx="2160240" cy="22695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9"/>
          <p:cNvSpPr txBox="1"/>
          <p:nvPr/>
        </p:nvSpPr>
        <p:spPr>
          <a:xfrm>
            <a:off x="3774789" y="4264437"/>
            <a:ext cx="1197764" cy="261610"/>
          </a:xfrm>
          <a:prstGeom prst="rect">
            <a:avLst/>
          </a:prstGeom>
          <a:noFill/>
        </p:spPr>
        <p:txBody>
          <a:bodyPr wrap="none" rtlCol="0">
            <a:spAutoFit/>
          </a:bodyPr>
          <a:lstStyle/>
          <a:p>
            <a:r>
              <a:rPr lang="zh-CN" altLang="en-US" sz="1100" dirty="0" smtClean="0">
                <a:solidFill>
                  <a:schemeClr val="bg1"/>
                </a:solidFill>
              </a:rPr>
              <a:t>计划完成：</a:t>
            </a:r>
            <a:r>
              <a:rPr lang="en-US" altLang="zh-CN" sz="1100" dirty="0" smtClean="0">
                <a:solidFill>
                  <a:schemeClr val="bg1"/>
                </a:solidFill>
              </a:rPr>
              <a:t>56</a:t>
            </a:r>
            <a:r>
              <a:rPr lang="zh-CN" altLang="en-US" sz="1100" dirty="0" smtClean="0">
                <a:solidFill>
                  <a:schemeClr val="bg1"/>
                </a:solidFill>
              </a:rPr>
              <a:t>％</a:t>
            </a:r>
            <a:endParaRPr lang="zh-CN" altLang="en-US" sz="1100" dirty="0">
              <a:solidFill>
                <a:schemeClr val="bg1"/>
              </a:solidFill>
            </a:endParaRPr>
          </a:p>
        </p:txBody>
      </p:sp>
      <p:sp>
        <p:nvSpPr>
          <p:cNvPr id="19" name="TextBox 20"/>
          <p:cNvSpPr txBox="1"/>
          <p:nvPr/>
        </p:nvSpPr>
        <p:spPr>
          <a:xfrm>
            <a:off x="3385889" y="4624477"/>
            <a:ext cx="1563248" cy="261610"/>
          </a:xfrm>
          <a:prstGeom prst="rect">
            <a:avLst/>
          </a:prstGeom>
          <a:noFill/>
          <a:ln>
            <a:noFill/>
          </a:ln>
        </p:spPr>
        <p:txBody>
          <a:bodyPr wrap="none" rtlCol="0">
            <a:spAutoFit/>
          </a:bodyPr>
          <a:lstStyle/>
          <a:p>
            <a:r>
              <a:rPr lang="zh-CN" altLang="en-US" sz="1100" dirty="0" smtClean="0">
                <a:solidFill>
                  <a:schemeClr val="bg1"/>
                </a:solidFill>
              </a:rPr>
              <a:t>实际完成数目：</a:t>
            </a:r>
            <a:r>
              <a:rPr lang="en-US" altLang="zh-CN" sz="1100" dirty="0" smtClean="0">
                <a:solidFill>
                  <a:schemeClr val="bg1"/>
                </a:solidFill>
              </a:rPr>
              <a:t>820</a:t>
            </a:r>
            <a:r>
              <a:rPr lang="zh-CN" altLang="en-US" sz="1100" dirty="0" smtClean="0">
                <a:solidFill>
                  <a:schemeClr val="bg1"/>
                </a:solidFill>
              </a:rPr>
              <a:t>万</a:t>
            </a:r>
            <a:endParaRPr lang="zh-CN" altLang="en-US" sz="1100" dirty="0">
              <a:solidFill>
                <a:schemeClr val="bg1"/>
              </a:solidFill>
            </a:endParaRPr>
          </a:p>
        </p:txBody>
      </p:sp>
      <p:sp>
        <p:nvSpPr>
          <p:cNvPr id="20" name="TextBox 21"/>
          <p:cNvSpPr txBox="1"/>
          <p:nvPr/>
        </p:nvSpPr>
        <p:spPr>
          <a:xfrm>
            <a:off x="3817937" y="5050828"/>
            <a:ext cx="1140056" cy="261610"/>
          </a:xfrm>
          <a:prstGeom prst="rect">
            <a:avLst/>
          </a:prstGeom>
          <a:noFill/>
        </p:spPr>
        <p:txBody>
          <a:bodyPr wrap="none" rtlCol="0">
            <a:spAutoFit/>
          </a:bodyPr>
          <a:lstStyle/>
          <a:p>
            <a:r>
              <a:rPr lang="zh-CN" altLang="en-US" sz="1100" dirty="0" smtClean="0">
                <a:solidFill>
                  <a:schemeClr val="bg1"/>
                </a:solidFill>
              </a:rPr>
              <a:t>回款数：</a:t>
            </a:r>
            <a:r>
              <a:rPr lang="en-US" altLang="zh-CN" sz="1100" dirty="0" smtClean="0">
                <a:solidFill>
                  <a:schemeClr val="bg1"/>
                </a:solidFill>
              </a:rPr>
              <a:t>640</a:t>
            </a:r>
            <a:r>
              <a:rPr lang="zh-CN" altLang="en-US" sz="1100" dirty="0" smtClean="0">
                <a:solidFill>
                  <a:schemeClr val="bg1"/>
                </a:solidFill>
              </a:rPr>
              <a:t>万</a:t>
            </a:r>
            <a:endParaRPr lang="zh-CN" altLang="en-US" sz="1100" dirty="0">
              <a:solidFill>
                <a:schemeClr val="bg1"/>
              </a:solidFill>
            </a:endParaRPr>
          </a:p>
        </p:txBody>
      </p:sp>
      <p:sp>
        <p:nvSpPr>
          <p:cNvPr id="21" name="矩形 20"/>
          <p:cNvSpPr/>
          <p:nvPr/>
        </p:nvSpPr>
        <p:spPr>
          <a:xfrm>
            <a:off x="7130305" y="4264437"/>
            <a:ext cx="1692188" cy="226957"/>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142402" y="4624477"/>
            <a:ext cx="2652199" cy="226957"/>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130305" y="5045592"/>
            <a:ext cx="2160240" cy="226957"/>
          </a:xfrm>
          <a:prstGeom prst="rect">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5"/>
          <p:cNvSpPr txBox="1"/>
          <p:nvPr/>
        </p:nvSpPr>
        <p:spPr>
          <a:xfrm>
            <a:off x="7339185" y="4264437"/>
            <a:ext cx="1197764" cy="261610"/>
          </a:xfrm>
          <a:prstGeom prst="rect">
            <a:avLst/>
          </a:prstGeom>
          <a:noFill/>
        </p:spPr>
        <p:txBody>
          <a:bodyPr wrap="none" rtlCol="0">
            <a:spAutoFit/>
          </a:bodyPr>
          <a:lstStyle/>
          <a:p>
            <a:r>
              <a:rPr lang="zh-CN" altLang="en-US" sz="1100" dirty="0" smtClean="0">
                <a:solidFill>
                  <a:schemeClr val="bg1"/>
                </a:solidFill>
              </a:rPr>
              <a:t>计划完成：</a:t>
            </a:r>
            <a:r>
              <a:rPr lang="en-US" altLang="zh-CN" sz="1100" dirty="0" smtClean="0">
                <a:solidFill>
                  <a:schemeClr val="bg1"/>
                </a:solidFill>
              </a:rPr>
              <a:t>56</a:t>
            </a:r>
            <a:r>
              <a:rPr lang="zh-CN" altLang="en-US" sz="1100" dirty="0" smtClean="0">
                <a:solidFill>
                  <a:schemeClr val="bg1"/>
                </a:solidFill>
              </a:rPr>
              <a:t>％</a:t>
            </a:r>
            <a:endParaRPr lang="zh-CN" altLang="en-US" sz="1100" dirty="0">
              <a:solidFill>
                <a:schemeClr val="bg1"/>
              </a:solidFill>
            </a:endParaRPr>
          </a:p>
        </p:txBody>
      </p:sp>
      <p:sp>
        <p:nvSpPr>
          <p:cNvPr id="25" name="TextBox 26"/>
          <p:cNvSpPr txBox="1"/>
          <p:nvPr/>
        </p:nvSpPr>
        <p:spPr>
          <a:xfrm>
            <a:off x="7346329" y="4624477"/>
            <a:ext cx="1563248" cy="261610"/>
          </a:xfrm>
          <a:prstGeom prst="rect">
            <a:avLst/>
          </a:prstGeom>
          <a:noFill/>
        </p:spPr>
        <p:txBody>
          <a:bodyPr wrap="none" rtlCol="0">
            <a:spAutoFit/>
          </a:bodyPr>
          <a:lstStyle/>
          <a:p>
            <a:r>
              <a:rPr lang="zh-CN" altLang="en-US" sz="1100" dirty="0" smtClean="0">
                <a:solidFill>
                  <a:schemeClr val="bg1"/>
                </a:solidFill>
              </a:rPr>
              <a:t>实际完成数目：</a:t>
            </a:r>
            <a:r>
              <a:rPr lang="en-US" altLang="zh-CN" sz="1100" dirty="0" smtClean="0">
                <a:solidFill>
                  <a:schemeClr val="bg1"/>
                </a:solidFill>
              </a:rPr>
              <a:t>820</a:t>
            </a:r>
            <a:r>
              <a:rPr lang="zh-CN" altLang="en-US" sz="1100" dirty="0" smtClean="0">
                <a:solidFill>
                  <a:schemeClr val="bg1"/>
                </a:solidFill>
              </a:rPr>
              <a:t>万</a:t>
            </a:r>
            <a:endParaRPr lang="zh-CN" altLang="en-US" sz="1100" dirty="0">
              <a:solidFill>
                <a:schemeClr val="bg1"/>
              </a:solidFill>
            </a:endParaRPr>
          </a:p>
        </p:txBody>
      </p:sp>
      <p:sp>
        <p:nvSpPr>
          <p:cNvPr id="26" name="TextBox 27"/>
          <p:cNvSpPr txBox="1"/>
          <p:nvPr/>
        </p:nvSpPr>
        <p:spPr>
          <a:xfrm>
            <a:off x="7358401" y="5050828"/>
            <a:ext cx="1140056" cy="261610"/>
          </a:xfrm>
          <a:prstGeom prst="rect">
            <a:avLst/>
          </a:prstGeom>
          <a:noFill/>
        </p:spPr>
        <p:txBody>
          <a:bodyPr wrap="none" rtlCol="0">
            <a:spAutoFit/>
          </a:bodyPr>
          <a:lstStyle/>
          <a:p>
            <a:r>
              <a:rPr lang="zh-CN" altLang="en-US" sz="1100" dirty="0" smtClean="0">
                <a:solidFill>
                  <a:schemeClr val="bg1"/>
                </a:solidFill>
              </a:rPr>
              <a:t>回款数：</a:t>
            </a:r>
            <a:r>
              <a:rPr lang="en-US" altLang="zh-CN" sz="1100" dirty="0" smtClean="0">
                <a:solidFill>
                  <a:schemeClr val="bg1"/>
                </a:solidFill>
              </a:rPr>
              <a:t>640</a:t>
            </a:r>
            <a:r>
              <a:rPr lang="zh-CN" altLang="en-US" sz="1100" dirty="0" smtClean="0">
                <a:solidFill>
                  <a:schemeClr val="bg1"/>
                </a:solidFill>
              </a:rPr>
              <a:t>万</a:t>
            </a:r>
            <a:endParaRPr lang="zh-CN" altLang="en-US" sz="1100" dirty="0">
              <a:solidFill>
                <a:schemeClr val="bg1"/>
              </a:solidFill>
            </a:endParaRPr>
          </a:p>
        </p:txBody>
      </p:sp>
      <p:sp>
        <p:nvSpPr>
          <p:cNvPr id="27" name="TextBox 28"/>
          <p:cNvSpPr txBox="1"/>
          <p:nvPr/>
        </p:nvSpPr>
        <p:spPr>
          <a:xfrm>
            <a:off x="5935028" y="3170782"/>
            <a:ext cx="662361" cy="523220"/>
          </a:xfrm>
          <a:prstGeom prst="rect">
            <a:avLst/>
          </a:prstGeom>
          <a:noFill/>
        </p:spPr>
        <p:txBody>
          <a:bodyPr wrap="none" rtlCol="0">
            <a:spAutoFit/>
          </a:bodyPr>
          <a:lstStyle/>
          <a:p>
            <a:r>
              <a:rPr lang="en-US" altLang="zh-CN" sz="2800" b="1" dirty="0" smtClean="0">
                <a:solidFill>
                  <a:schemeClr val="bg1"/>
                </a:solidFill>
              </a:rPr>
              <a:t>VS</a:t>
            </a:r>
            <a:endParaRPr lang="zh-CN" altLang="en-US" sz="2800" b="1" dirty="0">
              <a:solidFill>
                <a:schemeClr val="bg1"/>
              </a:solidFill>
            </a:endParaRPr>
          </a:p>
        </p:txBody>
      </p:sp>
    </p:spTree>
    <p:extLst>
      <p:ext uri="{BB962C8B-B14F-4D97-AF65-F5344CB8AC3E}">
        <p14:creationId xmlns:p14="http://schemas.microsoft.com/office/powerpoint/2010/main" xmlns="" val="195039698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00"/>
                            </p:stCondLst>
                            <p:childTnLst>
                              <p:par>
                                <p:cTn id="20" presetID="16" presetClass="entr" presetSubtype="2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Horizontal)">
                                      <p:cBhvr>
                                        <p:cTn id="22" dur="500"/>
                                        <p:tgtEl>
                                          <p:spTgt spid="9"/>
                                        </p:tgtEl>
                                      </p:cBhvr>
                                    </p:animEffect>
                                  </p:childTnLst>
                                </p:cTn>
                              </p:par>
                            </p:childTnLst>
                          </p:cTn>
                        </p:par>
                        <p:par>
                          <p:cTn id="23" fill="hold">
                            <p:stCondLst>
                              <p:cond delay="2300"/>
                            </p:stCondLst>
                            <p:childTnLst>
                              <p:par>
                                <p:cTn id="24" presetID="21"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par>
                          <p:cTn id="27" fill="hold">
                            <p:stCondLst>
                              <p:cond delay="43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par>
                          <p:cTn id="35" fill="hold">
                            <p:stCondLst>
                              <p:cond delay="5050"/>
                            </p:stCondLst>
                            <p:childTnLst>
                              <p:par>
                                <p:cTn id="36" presetID="2" presetClass="entr" presetSubtype="4"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par>
                          <p:cTn id="40" fill="hold">
                            <p:stCondLst>
                              <p:cond delay="555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3"/>
                                        </p:tgtEl>
                                        <p:attrNameLst>
                                          <p:attrName>ppt_y</p:attrName>
                                        </p:attrNameLst>
                                      </p:cBhvr>
                                      <p:tavLst>
                                        <p:tav tm="0">
                                          <p:val>
                                            <p:strVal val="#ppt_y"/>
                                          </p:val>
                                        </p:tav>
                                        <p:tav tm="100000">
                                          <p:val>
                                            <p:strVal val="#ppt_y"/>
                                          </p:val>
                                        </p:tav>
                                      </p:tavLst>
                                    </p:anim>
                                    <p:anim calcmode="lin" valueType="num">
                                      <p:cBhvr>
                                        <p:cTn id="4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3"/>
                                        </p:tgtEl>
                                      </p:cBhvr>
                                    </p:animEffect>
                                  </p:childTnLst>
                                </p:cTn>
                              </p:par>
                            </p:childTnLst>
                          </p:cTn>
                        </p:par>
                        <p:par>
                          <p:cTn id="48" fill="hold">
                            <p:stCondLst>
                              <p:cond delay="6300"/>
                            </p:stCondLst>
                            <p:childTnLst>
                              <p:par>
                                <p:cTn id="49" presetID="2" presetClass="entr" presetSubtype="4"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par>
                          <p:cTn id="53" fill="hold">
                            <p:stCondLst>
                              <p:cond delay="6800"/>
                            </p:stCondLst>
                            <p:childTnLst>
                              <p:par>
                                <p:cTn id="54" presetID="22" presetClass="entr" presetSubtype="2"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right)">
                                      <p:cBhvr>
                                        <p:cTn id="56" dur="400"/>
                                        <p:tgtEl>
                                          <p:spTgt spid="15"/>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righ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left)">
                                      <p:cBhvr>
                                        <p:cTn id="65" dur="500"/>
                                        <p:tgtEl>
                                          <p:spTgt spid="21"/>
                                        </p:tgtEl>
                                      </p:cBhvr>
                                    </p:animEffect>
                                  </p:childTnLst>
                                </p:cTn>
                              </p:par>
                            </p:childTnLst>
                          </p:cTn>
                        </p:par>
                        <p:par>
                          <p:cTn id="66" fill="hold">
                            <p:stCondLst>
                              <p:cond delay="7300"/>
                            </p:stCondLst>
                            <p:childTnLst>
                              <p:par>
                                <p:cTn id="67" presetID="22" presetClass="entr" presetSubtype="2"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right)">
                                      <p:cBhvr>
                                        <p:cTn id="69" dur="500"/>
                                        <p:tgtEl>
                                          <p:spTgt spid="16"/>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right)">
                                      <p:cBhvr>
                                        <p:cTn id="72" dur="500"/>
                                        <p:tgtEl>
                                          <p:spTgt spid="1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left)">
                                      <p:cBhvr>
                                        <p:cTn id="78" dur="500"/>
                                        <p:tgtEl>
                                          <p:spTgt spid="25"/>
                                        </p:tgtEl>
                                      </p:cBhvr>
                                    </p:animEffect>
                                  </p:childTnLst>
                                </p:cTn>
                              </p:par>
                            </p:childTnLst>
                          </p:cTn>
                        </p:par>
                        <p:par>
                          <p:cTn id="79" fill="hold">
                            <p:stCondLst>
                              <p:cond delay="7800"/>
                            </p:stCondLst>
                            <p:childTnLst>
                              <p:par>
                                <p:cTn id="80" presetID="22" presetClass="entr" presetSubtype="2"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right)">
                                      <p:cBhvr>
                                        <p:cTn id="82" dur="500"/>
                                        <p:tgtEl>
                                          <p:spTgt spid="20"/>
                                        </p:tgtEl>
                                      </p:cBhvr>
                                    </p:animEffect>
                                  </p:childTnLst>
                                </p:cTn>
                              </p:par>
                              <p:par>
                                <p:cTn id="83" presetID="22" presetClass="entr" presetSubtype="2"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right)">
                                      <p:cBhvr>
                                        <p:cTn id="85" dur="500"/>
                                        <p:tgtEl>
                                          <p:spTgt spid="17"/>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500"/>
                                        <p:tgtEl>
                                          <p:spTgt spid="23"/>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wipe(left)">
                                      <p:cBhvr>
                                        <p:cTn id="91" dur="500"/>
                                        <p:tgtEl>
                                          <p:spTgt spid="26"/>
                                        </p:tgtEl>
                                      </p:cBhvr>
                                    </p:animEffect>
                                  </p:childTnLst>
                                </p:cTn>
                              </p:par>
                            </p:childTnLst>
                          </p:cTn>
                        </p:par>
                        <p:par>
                          <p:cTn id="92" fill="hold">
                            <p:stCondLst>
                              <p:cond delay="8300"/>
                            </p:stCondLst>
                            <p:childTnLst>
                              <p:par>
                                <p:cTn id="93" presetID="2" presetClass="entr" presetSubtype="4"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animBg="1"/>
      <p:bldP spid="11" grpId="0"/>
      <p:bldP spid="12" grpId="0"/>
      <p:bldP spid="13" grpId="0"/>
      <p:bldP spid="14" grpId="0"/>
      <p:bldP spid="15" grpId="0" animBg="1"/>
      <p:bldP spid="16" grpId="0" animBg="1"/>
      <p:bldP spid="17" grpId="0" animBg="1"/>
      <p:bldP spid="18" grpId="0"/>
      <p:bldP spid="19" grpId="0"/>
      <p:bldP spid="20" grpId="0"/>
      <p:bldP spid="21" grpId="0" animBg="1"/>
      <p:bldP spid="22" grpId="0" animBg="1"/>
      <p:bldP spid="23" grpId="0" animBg="1"/>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49577"/>
            <a:ext cx="2646878"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重点工作完成情况</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grpSp>
        <p:nvGrpSpPr>
          <p:cNvPr id="9" name="组合 10"/>
          <p:cNvGrpSpPr>
            <a:grpSpLocks/>
          </p:cNvGrpSpPr>
          <p:nvPr/>
        </p:nvGrpSpPr>
        <p:grpSpPr bwMode="auto">
          <a:xfrm>
            <a:off x="1253300" y="926555"/>
            <a:ext cx="4013200" cy="4965700"/>
            <a:chOff x="0" y="0"/>
            <a:chExt cx="4013321" cy="4966128"/>
          </a:xfrm>
        </p:grpSpPr>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5353" t="8440" r="6203" b="10136"/>
            <a:stretch>
              <a:fillRect/>
            </a:stretch>
          </p:blipFill>
          <p:spPr bwMode="auto">
            <a:xfrm>
              <a:off x="0" y="0"/>
              <a:ext cx="4013321" cy="4966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589697" y="589534"/>
              <a:ext cx="2838784" cy="3697941"/>
            </a:xfrm>
            <a:prstGeom prst="rect">
              <a:avLst/>
            </a:prstGeom>
            <a:blipFill dpi="0" rotWithShape="1">
              <a:blip r:embed="rId4" cstate="print"/>
              <a:srcRect/>
              <a:stretch>
                <a:fillRect/>
              </a:stretch>
            </a:blipFill>
            <a:ln>
              <a:noFill/>
            </a:ln>
            <a:extLst>
              <a:ext uri="{91240B29-F687-4F45-9708-019B960494DF}">
                <a14:hiddenLine xmlns:a14="http://schemas.microsoft.com/office/drawing/2010/main" xmlns="" w="12700">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grpSp>
      <p:sp>
        <p:nvSpPr>
          <p:cNvPr id="12" name="矩形 22"/>
          <p:cNvSpPr>
            <a:spLocks noChangeArrowheads="1"/>
          </p:cNvSpPr>
          <p:nvPr/>
        </p:nvSpPr>
        <p:spPr bwMode="auto">
          <a:xfrm>
            <a:off x="5745925" y="1672680"/>
            <a:ext cx="3424237" cy="473075"/>
          </a:xfrm>
          <a:prstGeom prst="rect">
            <a:avLst/>
          </a:prstGeom>
          <a:solidFill>
            <a:schemeClr val="tx1">
              <a:lumMod val="75000"/>
              <a:lumOff val="25000"/>
            </a:schemeClr>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宋体" panose="02010600030101010101" pitchFamily="2" charset="-122"/>
              <a:sym typeface="宋体" panose="02010600030101010101" pitchFamily="2" charset="-122"/>
            </a:endParaRPr>
          </a:p>
        </p:txBody>
      </p:sp>
      <p:sp>
        <p:nvSpPr>
          <p:cNvPr id="13" name="TextBox 32"/>
          <p:cNvSpPr>
            <a:spLocks noChangeArrowheads="1"/>
          </p:cNvSpPr>
          <p:nvPr/>
        </p:nvSpPr>
        <p:spPr bwMode="auto">
          <a:xfrm>
            <a:off x="5799900" y="1755230"/>
            <a:ext cx="3024187" cy="315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在此添加您的描述说明</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矩形 24"/>
          <p:cNvSpPr>
            <a:spLocks noChangeArrowheads="1"/>
          </p:cNvSpPr>
          <p:nvPr/>
        </p:nvSpPr>
        <p:spPr bwMode="auto">
          <a:xfrm>
            <a:off x="5745925" y="2220368"/>
            <a:ext cx="3763962" cy="473075"/>
          </a:xfrm>
          <a:prstGeom prst="rect">
            <a:avLst/>
          </a:prstGeom>
          <a:solidFill>
            <a:srgbClr val="B6302E"/>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TextBox 34"/>
          <p:cNvSpPr>
            <a:spLocks noChangeArrowheads="1"/>
          </p:cNvSpPr>
          <p:nvPr/>
        </p:nvSpPr>
        <p:spPr bwMode="auto">
          <a:xfrm>
            <a:off x="5799900" y="2304505"/>
            <a:ext cx="3167062"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在此添加您的描述</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矩形 26"/>
          <p:cNvSpPr>
            <a:spLocks noChangeArrowheads="1"/>
          </p:cNvSpPr>
          <p:nvPr/>
        </p:nvSpPr>
        <p:spPr bwMode="auto">
          <a:xfrm>
            <a:off x="5745925" y="2768055"/>
            <a:ext cx="3763962" cy="473075"/>
          </a:xfrm>
          <a:prstGeom prst="rect">
            <a:avLst/>
          </a:prstGeom>
          <a:solidFill>
            <a:schemeClr val="tx1">
              <a:lumMod val="75000"/>
              <a:lumOff val="25000"/>
            </a:schemeClr>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宋体" panose="02010600030101010101" pitchFamily="2" charset="-122"/>
              <a:sym typeface="宋体" panose="02010600030101010101" pitchFamily="2" charset="-122"/>
            </a:endParaRPr>
          </a:p>
        </p:txBody>
      </p:sp>
      <p:sp>
        <p:nvSpPr>
          <p:cNvPr id="17" name="TextBox 36"/>
          <p:cNvSpPr>
            <a:spLocks noChangeArrowheads="1"/>
          </p:cNvSpPr>
          <p:nvPr/>
        </p:nvSpPr>
        <p:spPr bwMode="auto">
          <a:xfrm>
            <a:off x="5799900" y="2852193"/>
            <a:ext cx="3392487"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在此添加您的小标签</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8" name="矩形 28"/>
          <p:cNvSpPr>
            <a:spLocks noChangeArrowheads="1"/>
          </p:cNvSpPr>
          <p:nvPr/>
        </p:nvSpPr>
        <p:spPr bwMode="auto">
          <a:xfrm>
            <a:off x="5745925" y="3315743"/>
            <a:ext cx="4321175" cy="473075"/>
          </a:xfrm>
          <a:prstGeom prst="rect">
            <a:avLst/>
          </a:prstGeom>
          <a:solidFill>
            <a:srgbClr val="B6302E"/>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宋体" panose="02010600030101010101" pitchFamily="2" charset="-122"/>
              <a:sym typeface="宋体" panose="02010600030101010101" pitchFamily="2" charset="-122"/>
            </a:endParaRPr>
          </a:p>
        </p:txBody>
      </p:sp>
      <p:sp>
        <p:nvSpPr>
          <p:cNvPr id="19" name="TextBox 38"/>
          <p:cNvSpPr>
            <a:spLocks noChangeArrowheads="1"/>
          </p:cNvSpPr>
          <p:nvPr/>
        </p:nvSpPr>
        <p:spPr bwMode="auto">
          <a:xfrm>
            <a:off x="5799900" y="3399880"/>
            <a:ext cx="38131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在此添加您的描述</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矩形 30"/>
          <p:cNvSpPr>
            <a:spLocks noChangeArrowheads="1"/>
          </p:cNvSpPr>
          <p:nvPr/>
        </p:nvSpPr>
        <p:spPr bwMode="auto">
          <a:xfrm>
            <a:off x="5745925" y="1124993"/>
            <a:ext cx="4110037" cy="471487"/>
          </a:xfrm>
          <a:prstGeom prst="rect">
            <a:avLst/>
          </a:prstGeom>
          <a:solidFill>
            <a:srgbClr val="B6302E"/>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宋体" panose="02010600030101010101" pitchFamily="2" charset="-122"/>
              <a:sym typeface="宋体" panose="02010600030101010101" pitchFamily="2" charset="-122"/>
            </a:endParaRPr>
          </a:p>
        </p:txBody>
      </p:sp>
      <p:sp>
        <p:nvSpPr>
          <p:cNvPr id="21" name="TextBox 40"/>
          <p:cNvSpPr>
            <a:spLocks noChangeArrowheads="1"/>
          </p:cNvSpPr>
          <p:nvPr/>
        </p:nvSpPr>
        <p:spPr bwMode="auto">
          <a:xfrm>
            <a:off x="5799900" y="1209130"/>
            <a:ext cx="3103562"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dirty="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在此添加您的小标签</a:t>
            </a:r>
            <a:endParaRPr lang="zh-CN" altLang="en-US" sz="16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矩形 32"/>
          <p:cNvSpPr>
            <a:spLocks noChangeArrowheads="1"/>
          </p:cNvSpPr>
          <p:nvPr/>
        </p:nvSpPr>
        <p:spPr bwMode="auto">
          <a:xfrm>
            <a:off x="5745925" y="3863430"/>
            <a:ext cx="2914650" cy="473075"/>
          </a:xfrm>
          <a:prstGeom prst="rect">
            <a:avLst/>
          </a:prstGeom>
          <a:solidFill>
            <a:schemeClr val="tx1">
              <a:lumMod val="75000"/>
              <a:lumOff val="25000"/>
            </a:schemeClr>
          </a:solidFill>
          <a:ln>
            <a:noFill/>
          </a:ln>
          <a:extLst/>
        </p:spPr>
        <p:txBody>
          <a:bodyPr lIns="68580" tIns="34291" rIns="68580" bIns="34291"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800">
              <a:solidFill>
                <a:schemeClr val="bg1"/>
              </a:solidFill>
              <a:latin typeface="宋体" panose="02010600030101010101" pitchFamily="2" charset="-122"/>
              <a:sym typeface="宋体" panose="02010600030101010101" pitchFamily="2" charset="-122"/>
            </a:endParaRPr>
          </a:p>
        </p:txBody>
      </p:sp>
      <p:sp>
        <p:nvSpPr>
          <p:cNvPr id="23" name="TextBox 42"/>
          <p:cNvSpPr>
            <a:spLocks noChangeArrowheads="1"/>
          </p:cNvSpPr>
          <p:nvPr/>
        </p:nvSpPr>
        <p:spPr bwMode="auto">
          <a:xfrm>
            <a:off x="5799900" y="3930105"/>
            <a:ext cx="2433637"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1" rIns="68580" bIns="34291">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600">
                <a:solidFill>
                  <a:schemeClr val="bg1"/>
                </a:solidFill>
                <a:latin typeface="微软雅黑" panose="020B0503020204020204" pitchFamily="34" charset="-122"/>
                <a:ea typeface="微软雅黑" panose="020B0503020204020204" pitchFamily="34" charset="-122"/>
                <a:sym typeface="方正兰亭黑_GBK" pitchFamily="2" charset="-122"/>
              </a:rPr>
              <a:t>在此添加您的小标签</a:t>
            </a:r>
            <a:endParaRPr lang="zh-CN" altLang="en-US"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4" name="矩形 34"/>
          <p:cNvSpPr>
            <a:spLocks noChangeArrowheads="1"/>
          </p:cNvSpPr>
          <p:nvPr/>
        </p:nvSpPr>
        <p:spPr bwMode="auto">
          <a:xfrm>
            <a:off x="5669725" y="4625430"/>
            <a:ext cx="1312862"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9" rIns="91435" bIns="4571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dirty="0">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25" name="矩形 47"/>
          <p:cNvSpPr>
            <a:spLocks noChangeArrowheads="1"/>
          </p:cNvSpPr>
          <p:nvPr/>
        </p:nvSpPr>
        <p:spPr bwMode="auto">
          <a:xfrm>
            <a:off x="5655437" y="5008018"/>
            <a:ext cx="2476500" cy="516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5" tIns="45719" rIns="91435" bIns="4571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在此录入本图表的综合描述说明，在此录入本图表的综合描述说明。</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36"/>
          <p:cNvSpPr>
            <a:spLocks noChangeArrowheads="1"/>
          </p:cNvSpPr>
          <p:nvPr/>
        </p:nvSpPr>
        <p:spPr bwMode="auto">
          <a:xfrm>
            <a:off x="8295450" y="4625430"/>
            <a:ext cx="1312862"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9" rIns="91435" bIns="4571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27" name="矩形 37"/>
          <p:cNvSpPr>
            <a:spLocks noChangeArrowheads="1"/>
          </p:cNvSpPr>
          <p:nvPr/>
        </p:nvSpPr>
        <p:spPr bwMode="auto">
          <a:xfrm>
            <a:off x="8281162" y="5008018"/>
            <a:ext cx="2476500" cy="516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5" tIns="45719" rIns="91435" bIns="45719">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在此录入本图表的综合描述说明，在此录入本图表的综合描述说明。</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111567859"/>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85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0-#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350"/>
                            </p:stCondLst>
                            <p:childTnLst>
                              <p:par>
                                <p:cTn id="25" presetID="1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350"/>
                                        <p:tgtEl>
                                          <p:spTgt spid="21"/>
                                        </p:tgtEl>
                                        <p:attrNameLst>
                                          <p:attrName>ppt_x</p:attrName>
                                        </p:attrNameLst>
                                      </p:cBhvr>
                                      <p:tavLst>
                                        <p:tav tm="0">
                                          <p:val>
                                            <p:strVal val="#ppt_x-#ppt_w*1.125000"/>
                                          </p:val>
                                        </p:tav>
                                        <p:tav tm="100000">
                                          <p:val>
                                            <p:strVal val="#ppt_x"/>
                                          </p:val>
                                        </p:tav>
                                      </p:tavLst>
                                    </p:anim>
                                    <p:animEffect>
                                      <p:cBhvr>
                                        <p:cTn id="28" dur="350"/>
                                        <p:tgtEl>
                                          <p:spTgt spid="21"/>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50"/>
                                        <p:tgtEl>
                                          <p:spTgt spid="20"/>
                                        </p:tgtEl>
                                        <p:attrNameLst>
                                          <p:attrName>ppt_x</p:attrName>
                                        </p:attrNameLst>
                                      </p:cBhvr>
                                      <p:tavLst>
                                        <p:tav tm="0">
                                          <p:val>
                                            <p:strVal val="#ppt_x-#ppt_w*1.125000"/>
                                          </p:val>
                                        </p:tav>
                                        <p:tav tm="100000">
                                          <p:val>
                                            <p:strVal val="#ppt_x"/>
                                          </p:val>
                                        </p:tav>
                                      </p:tavLst>
                                    </p:anim>
                                    <p:animEffect>
                                      <p:cBhvr>
                                        <p:cTn id="32" dur="350"/>
                                        <p:tgtEl>
                                          <p:spTgt spid="20"/>
                                        </p:tgtEl>
                                      </p:cBhvr>
                                    </p:animEffect>
                                  </p:childTnLst>
                                </p:cTn>
                              </p:par>
                              <p:par>
                                <p:cTn id="33" presetID="12" presetClass="entr" presetSubtype="8" fill="hold" grpId="0" nodeType="withEffect">
                                  <p:stCondLst>
                                    <p:cond delay="250"/>
                                  </p:stCondLst>
                                  <p:childTnLst>
                                    <p:set>
                                      <p:cBhvr>
                                        <p:cTn id="34" dur="1" fill="hold">
                                          <p:stCondLst>
                                            <p:cond delay="0"/>
                                          </p:stCondLst>
                                        </p:cTn>
                                        <p:tgtEl>
                                          <p:spTgt spid="13"/>
                                        </p:tgtEl>
                                        <p:attrNameLst>
                                          <p:attrName>style.visibility</p:attrName>
                                        </p:attrNameLst>
                                      </p:cBhvr>
                                      <p:to>
                                        <p:strVal val="visible"/>
                                      </p:to>
                                    </p:set>
                                    <p:anim calcmode="lin" valueType="num">
                                      <p:cBhvr>
                                        <p:cTn id="35" dur="350"/>
                                        <p:tgtEl>
                                          <p:spTgt spid="13"/>
                                        </p:tgtEl>
                                        <p:attrNameLst>
                                          <p:attrName>ppt_x</p:attrName>
                                        </p:attrNameLst>
                                      </p:cBhvr>
                                      <p:tavLst>
                                        <p:tav tm="0">
                                          <p:val>
                                            <p:strVal val="#ppt_x-#ppt_w*1.125000"/>
                                          </p:val>
                                        </p:tav>
                                        <p:tav tm="100000">
                                          <p:val>
                                            <p:strVal val="#ppt_x"/>
                                          </p:val>
                                        </p:tav>
                                      </p:tavLst>
                                    </p:anim>
                                    <p:animEffect>
                                      <p:cBhvr>
                                        <p:cTn id="36" dur="350"/>
                                        <p:tgtEl>
                                          <p:spTgt spid="13"/>
                                        </p:tgtEl>
                                      </p:cBhvr>
                                    </p:animEffect>
                                  </p:childTnLst>
                                </p:cTn>
                              </p:par>
                              <p:par>
                                <p:cTn id="37" presetID="12" presetClass="entr" presetSubtype="8" fill="hold" grpId="0" nodeType="withEffect">
                                  <p:stCondLst>
                                    <p:cond delay="250"/>
                                  </p:stCondLst>
                                  <p:childTnLst>
                                    <p:set>
                                      <p:cBhvr>
                                        <p:cTn id="38" dur="1" fill="hold">
                                          <p:stCondLst>
                                            <p:cond delay="0"/>
                                          </p:stCondLst>
                                        </p:cTn>
                                        <p:tgtEl>
                                          <p:spTgt spid="12"/>
                                        </p:tgtEl>
                                        <p:attrNameLst>
                                          <p:attrName>style.visibility</p:attrName>
                                        </p:attrNameLst>
                                      </p:cBhvr>
                                      <p:to>
                                        <p:strVal val="visible"/>
                                      </p:to>
                                    </p:set>
                                    <p:anim calcmode="lin" valueType="num">
                                      <p:cBhvr>
                                        <p:cTn id="39" dur="350"/>
                                        <p:tgtEl>
                                          <p:spTgt spid="12"/>
                                        </p:tgtEl>
                                        <p:attrNameLst>
                                          <p:attrName>ppt_x</p:attrName>
                                        </p:attrNameLst>
                                      </p:cBhvr>
                                      <p:tavLst>
                                        <p:tav tm="0">
                                          <p:val>
                                            <p:strVal val="#ppt_x-#ppt_w*1.125000"/>
                                          </p:val>
                                        </p:tav>
                                        <p:tav tm="100000">
                                          <p:val>
                                            <p:strVal val="#ppt_x"/>
                                          </p:val>
                                        </p:tav>
                                      </p:tavLst>
                                    </p:anim>
                                    <p:animEffect>
                                      <p:cBhvr>
                                        <p:cTn id="40" dur="350"/>
                                        <p:tgtEl>
                                          <p:spTgt spid="12"/>
                                        </p:tgtEl>
                                      </p:cBhvr>
                                    </p:animEffect>
                                  </p:childTnLst>
                                </p:cTn>
                              </p:par>
                              <p:par>
                                <p:cTn id="41" presetID="12" presetClass="entr" presetSubtype="8"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350"/>
                                        <p:tgtEl>
                                          <p:spTgt spid="15"/>
                                        </p:tgtEl>
                                        <p:attrNameLst>
                                          <p:attrName>ppt_x</p:attrName>
                                        </p:attrNameLst>
                                      </p:cBhvr>
                                      <p:tavLst>
                                        <p:tav tm="0">
                                          <p:val>
                                            <p:strVal val="#ppt_x-#ppt_w*1.125000"/>
                                          </p:val>
                                        </p:tav>
                                        <p:tav tm="100000">
                                          <p:val>
                                            <p:strVal val="#ppt_x"/>
                                          </p:val>
                                        </p:tav>
                                      </p:tavLst>
                                    </p:anim>
                                    <p:animEffect>
                                      <p:cBhvr>
                                        <p:cTn id="44" dur="350"/>
                                        <p:tgtEl>
                                          <p:spTgt spid="15"/>
                                        </p:tgtEl>
                                      </p:cBhvr>
                                    </p:animEffect>
                                  </p:childTnLst>
                                </p:cTn>
                              </p:par>
                              <p:par>
                                <p:cTn id="45" presetID="12" presetClass="entr" presetSubtype="8" fill="hold" grpId="0" nodeType="withEffect">
                                  <p:stCondLst>
                                    <p:cond delay="5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350"/>
                                        <p:tgtEl>
                                          <p:spTgt spid="14"/>
                                        </p:tgtEl>
                                        <p:attrNameLst>
                                          <p:attrName>ppt_x</p:attrName>
                                        </p:attrNameLst>
                                      </p:cBhvr>
                                      <p:tavLst>
                                        <p:tav tm="0">
                                          <p:val>
                                            <p:strVal val="#ppt_x-#ppt_w*1.125000"/>
                                          </p:val>
                                        </p:tav>
                                        <p:tav tm="100000">
                                          <p:val>
                                            <p:strVal val="#ppt_x"/>
                                          </p:val>
                                        </p:tav>
                                      </p:tavLst>
                                    </p:anim>
                                    <p:animEffect>
                                      <p:cBhvr>
                                        <p:cTn id="48" dur="350"/>
                                        <p:tgtEl>
                                          <p:spTgt spid="14"/>
                                        </p:tgtEl>
                                      </p:cBhvr>
                                    </p:animEffect>
                                  </p:childTnLst>
                                </p:cTn>
                              </p:par>
                              <p:par>
                                <p:cTn id="49" presetID="12" presetClass="entr" presetSubtype="8" fill="hold" grpId="0" nodeType="withEffect">
                                  <p:stCondLst>
                                    <p:cond delay="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350"/>
                                        <p:tgtEl>
                                          <p:spTgt spid="17"/>
                                        </p:tgtEl>
                                        <p:attrNameLst>
                                          <p:attrName>ppt_x</p:attrName>
                                        </p:attrNameLst>
                                      </p:cBhvr>
                                      <p:tavLst>
                                        <p:tav tm="0">
                                          <p:val>
                                            <p:strVal val="#ppt_x-#ppt_w*1.125000"/>
                                          </p:val>
                                        </p:tav>
                                        <p:tav tm="100000">
                                          <p:val>
                                            <p:strVal val="#ppt_x"/>
                                          </p:val>
                                        </p:tav>
                                      </p:tavLst>
                                    </p:anim>
                                    <p:animEffect>
                                      <p:cBhvr>
                                        <p:cTn id="52" dur="350"/>
                                        <p:tgtEl>
                                          <p:spTgt spid="17"/>
                                        </p:tgtEl>
                                      </p:cBhvr>
                                    </p:animEffect>
                                  </p:childTnLst>
                                </p:cTn>
                              </p:par>
                              <p:par>
                                <p:cTn id="53" presetID="12" presetClass="entr" presetSubtype="8" fill="hold" grpId="0" nodeType="withEffect">
                                  <p:stCondLst>
                                    <p:cond delay="250"/>
                                  </p:stCondLst>
                                  <p:childTnLst>
                                    <p:set>
                                      <p:cBhvr>
                                        <p:cTn id="54" dur="1" fill="hold">
                                          <p:stCondLst>
                                            <p:cond delay="0"/>
                                          </p:stCondLst>
                                        </p:cTn>
                                        <p:tgtEl>
                                          <p:spTgt spid="16"/>
                                        </p:tgtEl>
                                        <p:attrNameLst>
                                          <p:attrName>style.visibility</p:attrName>
                                        </p:attrNameLst>
                                      </p:cBhvr>
                                      <p:to>
                                        <p:strVal val="visible"/>
                                      </p:to>
                                    </p:set>
                                    <p:anim calcmode="lin" valueType="num">
                                      <p:cBhvr>
                                        <p:cTn id="55" dur="350"/>
                                        <p:tgtEl>
                                          <p:spTgt spid="16"/>
                                        </p:tgtEl>
                                        <p:attrNameLst>
                                          <p:attrName>ppt_x</p:attrName>
                                        </p:attrNameLst>
                                      </p:cBhvr>
                                      <p:tavLst>
                                        <p:tav tm="0">
                                          <p:val>
                                            <p:strVal val="#ppt_x-#ppt_w*1.125000"/>
                                          </p:val>
                                        </p:tav>
                                        <p:tav tm="100000">
                                          <p:val>
                                            <p:strVal val="#ppt_x"/>
                                          </p:val>
                                        </p:tav>
                                      </p:tavLst>
                                    </p:anim>
                                    <p:animEffect>
                                      <p:cBhvr>
                                        <p:cTn id="56" dur="350"/>
                                        <p:tgtEl>
                                          <p:spTgt spid="16"/>
                                        </p:tgtEl>
                                      </p:cBhvr>
                                    </p:animEffect>
                                  </p:childTnLst>
                                </p:cTn>
                              </p:par>
                              <p:par>
                                <p:cTn id="57" presetID="12" presetClass="entr" presetSubtype="8" fill="hold" grpId="0" nodeType="withEffect">
                                  <p:stCondLst>
                                    <p:cond delay="750"/>
                                  </p:stCondLst>
                                  <p:childTnLst>
                                    <p:set>
                                      <p:cBhvr>
                                        <p:cTn id="58" dur="1" fill="hold">
                                          <p:stCondLst>
                                            <p:cond delay="0"/>
                                          </p:stCondLst>
                                        </p:cTn>
                                        <p:tgtEl>
                                          <p:spTgt spid="19"/>
                                        </p:tgtEl>
                                        <p:attrNameLst>
                                          <p:attrName>style.visibility</p:attrName>
                                        </p:attrNameLst>
                                      </p:cBhvr>
                                      <p:to>
                                        <p:strVal val="visible"/>
                                      </p:to>
                                    </p:set>
                                    <p:anim calcmode="lin" valueType="num">
                                      <p:cBhvr>
                                        <p:cTn id="59" dur="350"/>
                                        <p:tgtEl>
                                          <p:spTgt spid="19"/>
                                        </p:tgtEl>
                                        <p:attrNameLst>
                                          <p:attrName>ppt_x</p:attrName>
                                        </p:attrNameLst>
                                      </p:cBhvr>
                                      <p:tavLst>
                                        <p:tav tm="0">
                                          <p:val>
                                            <p:strVal val="#ppt_x-#ppt_w*1.125000"/>
                                          </p:val>
                                        </p:tav>
                                        <p:tav tm="100000">
                                          <p:val>
                                            <p:strVal val="#ppt_x"/>
                                          </p:val>
                                        </p:tav>
                                      </p:tavLst>
                                    </p:anim>
                                    <p:animEffect>
                                      <p:cBhvr>
                                        <p:cTn id="60" dur="350"/>
                                        <p:tgtEl>
                                          <p:spTgt spid="19"/>
                                        </p:tgtEl>
                                      </p:cBhvr>
                                    </p:animEffect>
                                  </p:childTnLst>
                                </p:cTn>
                              </p:par>
                              <p:par>
                                <p:cTn id="61" presetID="12" presetClass="entr" presetSubtype="8" fill="hold" grpId="0" nodeType="withEffect">
                                  <p:stCondLst>
                                    <p:cond delay="750"/>
                                  </p:stCondLst>
                                  <p:childTnLst>
                                    <p:set>
                                      <p:cBhvr>
                                        <p:cTn id="62" dur="1" fill="hold">
                                          <p:stCondLst>
                                            <p:cond delay="0"/>
                                          </p:stCondLst>
                                        </p:cTn>
                                        <p:tgtEl>
                                          <p:spTgt spid="18"/>
                                        </p:tgtEl>
                                        <p:attrNameLst>
                                          <p:attrName>style.visibility</p:attrName>
                                        </p:attrNameLst>
                                      </p:cBhvr>
                                      <p:to>
                                        <p:strVal val="visible"/>
                                      </p:to>
                                    </p:set>
                                    <p:anim calcmode="lin" valueType="num">
                                      <p:cBhvr>
                                        <p:cTn id="63" dur="350"/>
                                        <p:tgtEl>
                                          <p:spTgt spid="18"/>
                                        </p:tgtEl>
                                        <p:attrNameLst>
                                          <p:attrName>ppt_x</p:attrName>
                                        </p:attrNameLst>
                                      </p:cBhvr>
                                      <p:tavLst>
                                        <p:tav tm="0">
                                          <p:val>
                                            <p:strVal val="#ppt_x-#ppt_w*1.125000"/>
                                          </p:val>
                                        </p:tav>
                                        <p:tav tm="100000">
                                          <p:val>
                                            <p:strVal val="#ppt_x"/>
                                          </p:val>
                                        </p:tav>
                                      </p:tavLst>
                                    </p:anim>
                                    <p:animEffect>
                                      <p:cBhvr>
                                        <p:cTn id="64" dur="350"/>
                                        <p:tgtEl>
                                          <p:spTgt spid="18"/>
                                        </p:tgtEl>
                                      </p:cBhvr>
                                    </p:animEffect>
                                  </p:childTnLst>
                                </p:cTn>
                              </p:par>
                              <p:par>
                                <p:cTn id="65" presetID="12" presetClass="entr" presetSubtype="8" fill="hold" grpId="0" nodeType="withEffect">
                                  <p:stCondLst>
                                    <p:cond delay="10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350"/>
                                        <p:tgtEl>
                                          <p:spTgt spid="23"/>
                                        </p:tgtEl>
                                        <p:attrNameLst>
                                          <p:attrName>ppt_x</p:attrName>
                                        </p:attrNameLst>
                                      </p:cBhvr>
                                      <p:tavLst>
                                        <p:tav tm="0">
                                          <p:val>
                                            <p:strVal val="#ppt_x-#ppt_w*1.125000"/>
                                          </p:val>
                                        </p:tav>
                                        <p:tav tm="100000">
                                          <p:val>
                                            <p:strVal val="#ppt_x"/>
                                          </p:val>
                                        </p:tav>
                                      </p:tavLst>
                                    </p:anim>
                                    <p:animEffect>
                                      <p:cBhvr>
                                        <p:cTn id="68" dur="350"/>
                                        <p:tgtEl>
                                          <p:spTgt spid="23"/>
                                        </p:tgtEl>
                                      </p:cBhvr>
                                    </p:animEffect>
                                  </p:childTnLst>
                                </p:cTn>
                              </p:par>
                              <p:par>
                                <p:cTn id="69" presetID="12" presetClass="entr" presetSubtype="8" fill="hold" grpId="0" nodeType="withEffect">
                                  <p:stCondLst>
                                    <p:cond delay="100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50"/>
                                        <p:tgtEl>
                                          <p:spTgt spid="22"/>
                                        </p:tgtEl>
                                        <p:attrNameLst>
                                          <p:attrName>ppt_x</p:attrName>
                                        </p:attrNameLst>
                                      </p:cBhvr>
                                      <p:tavLst>
                                        <p:tav tm="0">
                                          <p:val>
                                            <p:strVal val="#ppt_x-#ppt_w*1.125000"/>
                                          </p:val>
                                        </p:tav>
                                        <p:tav tm="100000">
                                          <p:val>
                                            <p:strVal val="#ppt_x"/>
                                          </p:val>
                                        </p:tav>
                                      </p:tavLst>
                                    </p:anim>
                                    <p:animEffect>
                                      <p:cBhvr>
                                        <p:cTn id="72" dur="350"/>
                                        <p:tgtEl>
                                          <p:spTgt spid="22"/>
                                        </p:tgtEl>
                                      </p:cBhvr>
                                    </p:animEffect>
                                  </p:childTnLst>
                                </p:cTn>
                              </p:par>
                            </p:childTnLst>
                          </p:cTn>
                        </p:par>
                        <p:par>
                          <p:cTn id="73" fill="hold">
                            <p:stCondLst>
                              <p:cond delay="3700"/>
                            </p:stCondLst>
                            <p:childTnLst>
                              <p:par>
                                <p:cTn id="74" presetID="12" presetClass="entr" presetSubtype="4" fill="hold" grpId="0" nodeType="afterEffect">
                                  <p:stCondLst>
                                    <p:cond delay="50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p:tgtEl>
                                          <p:spTgt spid="24"/>
                                        </p:tgtEl>
                                        <p:attrNameLst>
                                          <p:attrName>ppt_y</p:attrName>
                                        </p:attrNameLst>
                                      </p:cBhvr>
                                      <p:tavLst>
                                        <p:tav tm="0">
                                          <p:val>
                                            <p:strVal val="#ppt_y+#ppt_h*1.125000"/>
                                          </p:val>
                                        </p:tav>
                                        <p:tav tm="100000">
                                          <p:val>
                                            <p:strVal val="#ppt_y"/>
                                          </p:val>
                                        </p:tav>
                                      </p:tavLst>
                                    </p:anim>
                                    <p:animEffect>
                                      <p:cBhvr>
                                        <p:cTn id="77" dur="500"/>
                                        <p:tgtEl>
                                          <p:spTgt spid="24"/>
                                        </p:tgtEl>
                                      </p:cBhvr>
                                    </p:animEffect>
                                  </p:childTnLst>
                                </p:cTn>
                              </p:par>
                              <p:par>
                                <p:cTn id="78" presetID="12" presetClass="entr" presetSubtype="4" fill="hold" grpId="0" nodeType="withEffect">
                                  <p:stCondLst>
                                    <p:cond delay="50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p:tgtEl>
                                          <p:spTgt spid="26"/>
                                        </p:tgtEl>
                                        <p:attrNameLst>
                                          <p:attrName>ppt_y</p:attrName>
                                        </p:attrNameLst>
                                      </p:cBhvr>
                                      <p:tavLst>
                                        <p:tav tm="0">
                                          <p:val>
                                            <p:strVal val="#ppt_y+#ppt_h*1.125000"/>
                                          </p:val>
                                        </p:tav>
                                        <p:tav tm="100000">
                                          <p:val>
                                            <p:strVal val="#ppt_y"/>
                                          </p:val>
                                        </p:tav>
                                      </p:tavLst>
                                    </p:anim>
                                    <p:animEffect>
                                      <p:cBhvr>
                                        <p:cTn id="81" dur="500"/>
                                        <p:tgtEl>
                                          <p:spTgt spid="26"/>
                                        </p:tgtEl>
                                      </p:cBhvr>
                                    </p:animEffect>
                                  </p:childTnLst>
                                </p:cTn>
                              </p:par>
                              <p:par>
                                <p:cTn id="82" presetID="12" presetClass="entr" presetSubtype="4" fill="hold" grpId="0" nodeType="withEffect">
                                  <p:stCondLst>
                                    <p:cond delay="75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p:tgtEl>
                                          <p:spTgt spid="25"/>
                                        </p:tgtEl>
                                        <p:attrNameLst>
                                          <p:attrName>ppt_y</p:attrName>
                                        </p:attrNameLst>
                                      </p:cBhvr>
                                      <p:tavLst>
                                        <p:tav tm="0">
                                          <p:val>
                                            <p:strVal val="#ppt_y+#ppt_h*1.125000"/>
                                          </p:val>
                                        </p:tav>
                                        <p:tav tm="100000">
                                          <p:val>
                                            <p:strVal val="#ppt_y"/>
                                          </p:val>
                                        </p:tav>
                                      </p:tavLst>
                                    </p:anim>
                                    <p:animEffect>
                                      <p:cBhvr>
                                        <p:cTn id="85" dur="500"/>
                                        <p:tgtEl>
                                          <p:spTgt spid="25"/>
                                        </p:tgtEl>
                                      </p:cBhvr>
                                    </p:animEffect>
                                  </p:childTnLst>
                                </p:cTn>
                              </p:par>
                              <p:par>
                                <p:cTn id="86" presetID="12" presetClass="entr" presetSubtype="4" fill="hold" grpId="0" nodeType="withEffect">
                                  <p:stCondLst>
                                    <p:cond delay="750"/>
                                  </p:stCondLst>
                                  <p:childTnLst>
                                    <p:set>
                                      <p:cBhvr>
                                        <p:cTn id="87" dur="1" fill="hold">
                                          <p:stCondLst>
                                            <p:cond delay="0"/>
                                          </p:stCondLst>
                                        </p:cTn>
                                        <p:tgtEl>
                                          <p:spTgt spid="27"/>
                                        </p:tgtEl>
                                        <p:attrNameLst>
                                          <p:attrName>style.visibility</p:attrName>
                                        </p:attrNameLst>
                                      </p:cBhvr>
                                      <p:to>
                                        <p:strVal val="visible"/>
                                      </p:to>
                                    </p:set>
                                    <p:anim calcmode="lin" valueType="num">
                                      <p:cBhvr>
                                        <p:cTn id="88" dur="500"/>
                                        <p:tgtEl>
                                          <p:spTgt spid="27"/>
                                        </p:tgtEl>
                                        <p:attrNameLst>
                                          <p:attrName>ppt_y</p:attrName>
                                        </p:attrNameLst>
                                      </p:cBhvr>
                                      <p:tavLst>
                                        <p:tav tm="0">
                                          <p:val>
                                            <p:strVal val="#ppt_y+#ppt_h*1.125000"/>
                                          </p:val>
                                        </p:tav>
                                        <p:tav tm="100000">
                                          <p:val>
                                            <p:strVal val="#ppt_y"/>
                                          </p:val>
                                        </p:tav>
                                      </p:tavLst>
                                    </p:anim>
                                    <p:animEffect>
                                      <p:cBhvr>
                                        <p:cTn id="8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2" grpId="0" bldLvl="0" animBg="1" autoUpdateAnimBg="0"/>
      <p:bldP spid="13" grpId="0" bldLvl="0" autoUpdateAnimBg="0"/>
      <p:bldP spid="14" grpId="0" bldLvl="0" animBg="1" autoUpdateAnimBg="0"/>
      <p:bldP spid="15" grpId="0" bldLvl="0" autoUpdateAnimBg="0"/>
      <p:bldP spid="16" grpId="0" bldLvl="0" animBg="1" autoUpdateAnimBg="0"/>
      <p:bldP spid="17" grpId="0" bldLvl="0" autoUpdateAnimBg="0"/>
      <p:bldP spid="18" grpId="0" bldLvl="0" animBg="1" autoUpdateAnimBg="0"/>
      <p:bldP spid="19" grpId="0" bldLvl="0" autoUpdateAnimBg="0"/>
      <p:bldP spid="20" grpId="0" bldLvl="0" animBg="1" autoUpdateAnimBg="0"/>
      <p:bldP spid="21" grpId="0" bldLvl="0" autoUpdateAnimBg="0"/>
      <p:bldP spid="22" grpId="0" bldLvl="0" animBg="1" autoUpdateAnimBg="0"/>
      <p:bldP spid="23" grpId="0" bldLvl="0" autoUpdateAnimBg="0"/>
      <p:bldP spid="24" grpId="0" bldLvl="0" autoUpdateAnimBg="0"/>
      <p:bldP spid="25" grpId="0" bldLvl="0" autoUpdateAnimBg="0"/>
      <p:bldP spid="26" grpId="0" bldLvl="0" autoUpdateAnimBg="0"/>
      <p:bldP spid="27" grpId="0" bldLvl="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9108"/>
            <a:ext cx="2031325"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团队建设情况</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Rectangle 2"/>
          <p:cNvSpPr>
            <a:spLocks noChangeArrowheads="1"/>
          </p:cNvSpPr>
          <p:nvPr/>
        </p:nvSpPr>
        <p:spPr bwMode="auto">
          <a:xfrm>
            <a:off x="5986272" y="1064451"/>
            <a:ext cx="4883150" cy="2333625"/>
          </a:xfrm>
          <a:prstGeom prst="rect">
            <a:avLst/>
          </a:prstGeom>
          <a:blipFill dpi="0" rotWithShape="1">
            <a:blip r:embed="rId3" cstate="print"/>
            <a:srcRect/>
            <a:stretch>
              <a:fillRect/>
            </a:stretch>
          </a:blipFill>
          <a:ln>
            <a:noFill/>
          </a:ln>
          <a:extLst>
            <a:ext uri="{91240B29-F687-4F45-9708-019B960494DF}">
              <a14:hiddenLine xmlns:a14="http://schemas.microsoft.com/office/drawing/2010/main" xmlns="" w="28575">
                <a:solidFill>
                  <a:srgbClr val="42719B"/>
                </a:solidFill>
                <a:bevel/>
                <a:headEnd/>
                <a:tailEnd/>
              </a14:hiddenLine>
            </a:ext>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Calibri" panose="020F0502020204030204" pitchFamily="34" charset="0"/>
              <a:sym typeface="Calibri" panose="020F0502020204030204" pitchFamily="34" charset="0"/>
            </a:endParaRPr>
          </a:p>
        </p:txBody>
      </p:sp>
      <p:sp>
        <p:nvSpPr>
          <p:cNvPr id="10" name="Rectangle 3"/>
          <p:cNvSpPr>
            <a:spLocks noChangeArrowheads="1"/>
          </p:cNvSpPr>
          <p:nvPr/>
        </p:nvSpPr>
        <p:spPr bwMode="auto">
          <a:xfrm>
            <a:off x="1109472" y="1064451"/>
            <a:ext cx="4876800" cy="2336800"/>
          </a:xfrm>
          <a:prstGeom prst="rect">
            <a:avLst/>
          </a:prstGeom>
          <a:solidFill>
            <a:srgbClr val="B6302E"/>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11" name="Oval 4"/>
          <p:cNvSpPr>
            <a:spLocks noChangeArrowheads="1"/>
          </p:cNvSpPr>
          <p:nvPr/>
        </p:nvSpPr>
        <p:spPr bwMode="auto">
          <a:xfrm>
            <a:off x="1569847" y="3577463"/>
            <a:ext cx="955675" cy="960438"/>
          </a:xfrm>
          <a:prstGeom prst="ellipse">
            <a:avLst/>
          </a:prstGeom>
          <a:solidFill>
            <a:srgbClr val="B6302E"/>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12" name="Oval 12"/>
          <p:cNvSpPr>
            <a:spLocks noChangeArrowheads="1"/>
          </p:cNvSpPr>
          <p:nvPr/>
        </p:nvSpPr>
        <p:spPr bwMode="auto">
          <a:xfrm>
            <a:off x="4209860" y="3577463"/>
            <a:ext cx="957262" cy="960438"/>
          </a:xfrm>
          <a:prstGeom prst="ellipse">
            <a:avLst/>
          </a:prstGeom>
          <a:solidFill>
            <a:schemeClr val="tx1">
              <a:lumMod val="75000"/>
              <a:lumOff val="25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13" name="Oval 14"/>
          <p:cNvSpPr>
            <a:spLocks noChangeArrowheads="1"/>
          </p:cNvSpPr>
          <p:nvPr/>
        </p:nvSpPr>
        <p:spPr bwMode="auto">
          <a:xfrm>
            <a:off x="6849872" y="3577463"/>
            <a:ext cx="955675" cy="960438"/>
          </a:xfrm>
          <a:prstGeom prst="ellipse">
            <a:avLst/>
          </a:prstGeom>
          <a:solidFill>
            <a:srgbClr val="B6302E"/>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sp>
        <p:nvSpPr>
          <p:cNvPr id="14" name="Oval 16"/>
          <p:cNvSpPr>
            <a:spLocks noChangeArrowheads="1"/>
          </p:cNvSpPr>
          <p:nvPr/>
        </p:nvSpPr>
        <p:spPr bwMode="auto">
          <a:xfrm>
            <a:off x="9488297" y="3577463"/>
            <a:ext cx="954088" cy="960438"/>
          </a:xfrm>
          <a:prstGeom prst="ellipse">
            <a:avLst/>
          </a:prstGeom>
          <a:solidFill>
            <a:schemeClr val="tx1">
              <a:lumMod val="75000"/>
              <a:lumOff val="25000"/>
            </a:schemeClr>
          </a:solidFill>
          <a:ln>
            <a:noFill/>
          </a:ln>
          <a:extLst/>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3200">
              <a:solidFill>
                <a:srgbClr val="FFFFFF"/>
              </a:solidFill>
              <a:latin typeface="Calibri" panose="020F0502020204030204" pitchFamily="34" charset="0"/>
              <a:sym typeface="Calibri" panose="020F0502020204030204" pitchFamily="34" charset="0"/>
            </a:endParaRPr>
          </a:p>
        </p:txBody>
      </p:sp>
      <p:grpSp>
        <p:nvGrpSpPr>
          <p:cNvPr id="15" name="Group 20"/>
          <p:cNvGrpSpPr>
            <a:grpSpLocks/>
          </p:cNvGrpSpPr>
          <p:nvPr/>
        </p:nvGrpSpPr>
        <p:grpSpPr bwMode="auto">
          <a:xfrm>
            <a:off x="1793685" y="3785426"/>
            <a:ext cx="534987" cy="539750"/>
            <a:chOff x="0" y="0"/>
            <a:chExt cx="401822" cy="404317"/>
          </a:xfrm>
        </p:grpSpPr>
        <p:sp>
          <p:nvSpPr>
            <p:cNvPr id="16" name="Freeform 42"/>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17" name="Freeform 43"/>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grpSp>
      <p:grpSp>
        <p:nvGrpSpPr>
          <p:cNvPr id="18" name="Group 23"/>
          <p:cNvGrpSpPr>
            <a:grpSpLocks/>
          </p:cNvGrpSpPr>
          <p:nvPr/>
        </p:nvGrpSpPr>
        <p:grpSpPr bwMode="auto">
          <a:xfrm>
            <a:off x="4473385" y="3844163"/>
            <a:ext cx="519112" cy="452438"/>
            <a:chOff x="0" y="0"/>
            <a:chExt cx="389342" cy="339426"/>
          </a:xfrm>
        </p:grpSpPr>
        <p:sp>
          <p:nvSpPr>
            <p:cNvPr id="19" name="Freeform 110"/>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0" name="Freeform 111"/>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1" name="Freeform 112"/>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2" name="Freeform 113"/>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3" name="Freeform 114"/>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4" name="Freeform 115"/>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5" name="Freeform 116"/>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26" name="Rectangle 117"/>
            <p:cNvSpPr>
              <a:spLocks noChangeArrowheads="1"/>
            </p:cNvSpPr>
            <p:nvPr/>
          </p:nvSpPr>
          <p:spPr bwMode="auto">
            <a:xfrm>
              <a:off x="49916" y="114806"/>
              <a:ext cx="109814" cy="17471"/>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27" name="Rectangle 118"/>
            <p:cNvSpPr>
              <a:spLocks noChangeArrowheads="1"/>
            </p:cNvSpPr>
            <p:nvPr/>
          </p:nvSpPr>
          <p:spPr bwMode="auto">
            <a:xfrm>
              <a:off x="49916" y="154738"/>
              <a:ext cx="109814" cy="17471"/>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28" name="Rectangle 119"/>
            <p:cNvSpPr>
              <a:spLocks noChangeArrowheads="1"/>
            </p:cNvSpPr>
            <p:nvPr/>
          </p:nvSpPr>
          <p:spPr bwMode="auto">
            <a:xfrm>
              <a:off x="49916" y="199662"/>
              <a:ext cx="109814" cy="14975"/>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29" name="Rectangle 120"/>
            <p:cNvSpPr>
              <a:spLocks noChangeArrowheads="1"/>
            </p:cNvSpPr>
            <p:nvPr/>
          </p:nvSpPr>
          <p:spPr bwMode="auto">
            <a:xfrm>
              <a:off x="49916" y="242091"/>
              <a:ext cx="109814" cy="17471"/>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grpSp>
      <p:grpSp>
        <p:nvGrpSpPr>
          <p:cNvPr id="30" name="Group 35"/>
          <p:cNvGrpSpPr>
            <a:grpSpLocks/>
          </p:cNvGrpSpPr>
          <p:nvPr/>
        </p:nvGrpSpPr>
        <p:grpSpPr bwMode="auto">
          <a:xfrm>
            <a:off x="9712135" y="3798126"/>
            <a:ext cx="506412" cy="501650"/>
            <a:chOff x="0" y="0"/>
            <a:chExt cx="379359" cy="376864"/>
          </a:xfrm>
        </p:grpSpPr>
        <p:sp>
          <p:nvSpPr>
            <p:cNvPr id="31" name="Freeform 150"/>
            <p:cNvSpPr>
              <a:spLocks noEditPoints="1" noChangeArrowheads="1"/>
            </p:cNvSpPr>
            <p:nvPr/>
          </p:nvSpPr>
          <p:spPr bwMode="auto">
            <a:xfrm>
              <a:off x="0" y="0"/>
              <a:ext cx="379359" cy="376864"/>
            </a:xfrm>
            <a:custGeom>
              <a:avLst/>
              <a:gdLst>
                <a:gd name="T0" fmla="*/ 189680 w 114"/>
                <a:gd name="T1" fmla="*/ 0 h 114"/>
                <a:gd name="T2" fmla="*/ 0 w 114"/>
                <a:gd name="T3" fmla="*/ 188432 h 114"/>
                <a:gd name="T4" fmla="*/ 189680 w 114"/>
                <a:gd name="T5" fmla="*/ 376864 h 114"/>
                <a:gd name="T6" fmla="*/ 379359 w 114"/>
                <a:gd name="T7" fmla="*/ 188432 h 114"/>
                <a:gd name="T8" fmla="*/ 189680 w 114"/>
                <a:gd name="T9" fmla="*/ 0 h 114"/>
                <a:gd name="T10" fmla="*/ 189680 w 114"/>
                <a:gd name="T11" fmla="*/ 357029 h 114"/>
                <a:gd name="T12" fmla="*/ 19966 w 114"/>
                <a:gd name="T13" fmla="*/ 188432 h 114"/>
                <a:gd name="T14" fmla="*/ 189680 w 114"/>
                <a:gd name="T15" fmla="*/ 19835 h 114"/>
                <a:gd name="T16" fmla="*/ 359393 w 114"/>
                <a:gd name="T17" fmla="*/ 188432 h 114"/>
                <a:gd name="T18" fmla="*/ 189680 w 114"/>
                <a:gd name="T19" fmla="*/ 357029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32" name="Rectangle 151"/>
            <p:cNvSpPr>
              <a:spLocks noChangeArrowheads="1"/>
            </p:cNvSpPr>
            <p:nvPr/>
          </p:nvSpPr>
          <p:spPr bwMode="auto">
            <a:xfrm>
              <a:off x="144756" y="272040"/>
              <a:ext cx="22463" cy="42429"/>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33" name="Rectangle 152"/>
            <p:cNvSpPr>
              <a:spLocks noChangeArrowheads="1"/>
            </p:cNvSpPr>
            <p:nvPr/>
          </p:nvSpPr>
          <p:spPr bwMode="auto">
            <a:xfrm>
              <a:off x="179697" y="272040"/>
              <a:ext cx="19966" cy="42429"/>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34" name="Rectangle 153"/>
            <p:cNvSpPr>
              <a:spLocks noChangeArrowheads="1"/>
            </p:cNvSpPr>
            <p:nvPr/>
          </p:nvSpPr>
          <p:spPr bwMode="auto">
            <a:xfrm>
              <a:off x="214638" y="272040"/>
              <a:ext cx="19966" cy="42429"/>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35" name="Freeform 154"/>
            <p:cNvSpPr>
              <a:spLocks noChangeArrowheads="1"/>
            </p:cNvSpPr>
            <p:nvPr/>
          </p:nvSpPr>
          <p:spPr bwMode="auto">
            <a:xfrm>
              <a:off x="117303" y="107318"/>
              <a:ext cx="82362" cy="84857"/>
            </a:xfrm>
            <a:custGeom>
              <a:avLst/>
              <a:gdLst>
                <a:gd name="T0" fmla="*/ 62595 w 25"/>
                <a:gd name="T1" fmla="*/ 74674 h 25"/>
                <a:gd name="T2" fmla="*/ 72479 w 25"/>
                <a:gd name="T3" fmla="*/ 84857 h 25"/>
                <a:gd name="T4" fmla="*/ 82362 w 25"/>
                <a:gd name="T5" fmla="*/ 74674 h 25"/>
                <a:gd name="T6" fmla="*/ 72479 w 25"/>
                <a:gd name="T7" fmla="*/ 64491 h 25"/>
                <a:gd name="T8" fmla="*/ 69184 w 25"/>
                <a:gd name="T9" fmla="*/ 64491 h 25"/>
                <a:gd name="T10" fmla="*/ 0 w 25"/>
                <a:gd name="T11" fmla="*/ 0 h 25"/>
                <a:gd name="T12" fmla="*/ 62595 w 25"/>
                <a:gd name="T13" fmla="*/ 74674 h 25"/>
                <a:gd name="T14" fmla="*/ 62595 w 25"/>
                <a:gd name="T15" fmla="*/ 74674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36" name="Freeform 155"/>
            <p:cNvSpPr>
              <a:spLocks noChangeArrowheads="1"/>
            </p:cNvSpPr>
            <p:nvPr/>
          </p:nvSpPr>
          <p:spPr bwMode="auto">
            <a:xfrm>
              <a:off x="67387" y="272040"/>
              <a:ext cx="22463" cy="19966"/>
            </a:xfrm>
            <a:custGeom>
              <a:avLst/>
              <a:gdLst>
                <a:gd name="T0" fmla="*/ 0 w 9"/>
                <a:gd name="T1" fmla="*/ 14975 h 8"/>
                <a:gd name="T2" fmla="*/ 7488 w 9"/>
                <a:gd name="T3" fmla="*/ 19966 h 8"/>
                <a:gd name="T4" fmla="*/ 22463 w 9"/>
                <a:gd name="T5" fmla="*/ 2496 h 8"/>
                <a:gd name="T6" fmla="*/ 17471 w 9"/>
                <a:gd name="T7" fmla="*/ 0 h 8"/>
                <a:gd name="T8" fmla="*/ 0 w 9"/>
                <a:gd name="T9" fmla="*/ 14975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37" name="Freeform 156"/>
            <p:cNvSpPr>
              <a:spLocks noChangeArrowheads="1"/>
            </p:cNvSpPr>
            <p:nvPr/>
          </p:nvSpPr>
          <p:spPr bwMode="auto">
            <a:xfrm>
              <a:off x="47421" y="227116"/>
              <a:ext cx="27454" cy="14975"/>
            </a:xfrm>
            <a:custGeom>
              <a:avLst/>
              <a:gdLst>
                <a:gd name="T0" fmla="*/ 22462 w 11"/>
                <a:gd name="T1" fmla="*/ 0 h 6"/>
                <a:gd name="T2" fmla="*/ 0 w 11"/>
                <a:gd name="T3" fmla="*/ 7488 h 6"/>
                <a:gd name="T4" fmla="*/ 2496 w 11"/>
                <a:gd name="T5" fmla="*/ 14975 h 6"/>
                <a:gd name="T6" fmla="*/ 27454 w 11"/>
                <a:gd name="T7" fmla="*/ 7488 h 6"/>
                <a:gd name="T8" fmla="*/ 22462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38" name="Freeform 157"/>
            <p:cNvSpPr>
              <a:spLocks noChangeArrowheads="1"/>
            </p:cNvSpPr>
            <p:nvPr/>
          </p:nvSpPr>
          <p:spPr bwMode="auto">
            <a:xfrm>
              <a:off x="79865" y="74874"/>
              <a:ext cx="19966" cy="22463"/>
            </a:xfrm>
            <a:custGeom>
              <a:avLst/>
              <a:gdLst>
                <a:gd name="T0" fmla="*/ 0 w 8"/>
                <a:gd name="T1" fmla="*/ 7488 h 9"/>
                <a:gd name="T2" fmla="*/ 17470 w 8"/>
                <a:gd name="T3" fmla="*/ 22463 h 9"/>
                <a:gd name="T4" fmla="*/ 19966 w 8"/>
                <a:gd name="T5" fmla="*/ 17471 h 9"/>
                <a:gd name="T6" fmla="*/ 4992 w 8"/>
                <a:gd name="T7" fmla="*/ 0 h 9"/>
                <a:gd name="T8" fmla="*/ 0 w 8"/>
                <a:gd name="T9" fmla="*/ 7488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39" name="Freeform 158"/>
            <p:cNvSpPr>
              <a:spLocks noChangeArrowheads="1"/>
            </p:cNvSpPr>
            <p:nvPr/>
          </p:nvSpPr>
          <p:spPr bwMode="auto">
            <a:xfrm>
              <a:off x="49916" y="124789"/>
              <a:ext cx="27454" cy="12480"/>
            </a:xfrm>
            <a:custGeom>
              <a:avLst/>
              <a:gdLst>
                <a:gd name="T0" fmla="*/ 27454 w 11"/>
                <a:gd name="T1" fmla="*/ 7488 h 5"/>
                <a:gd name="T2" fmla="*/ 4992 w 11"/>
                <a:gd name="T3" fmla="*/ 0 h 5"/>
                <a:gd name="T4" fmla="*/ 0 w 11"/>
                <a:gd name="T5" fmla="*/ 7488 h 5"/>
                <a:gd name="T6" fmla="*/ 24958 w 11"/>
                <a:gd name="T7" fmla="*/ 12480 h 5"/>
                <a:gd name="T8" fmla="*/ 27454 w 11"/>
                <a:gd name="T9" fmla="*/ 748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0" name="Rectangle 159"/>
            <p:cNvSpPr>
              <a:spLocks noChangeArrowheads="1"/>
            </p:cNvSpPr>
            <p:nvPr/>
          </p:nvSpPr>
          <p:spPr bwMode="auto">
            <a:xfrm>
              <a:off x="187185" y="34941"/>
              <a:ext cx="7488" cy="22463"/>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41" name="Freeform 160"/>
            <p:cNvSpPr>
              <a:spLocks noChangeArrowheads="1"/>
            </p:cNvSpPr>
            <p:nvPr/>
          </p:nvSpPr>
          <p:spPr bwMode="auto">
            <a:xfrm>
              <a:off x="119798" y="44924"/>
              <a:ext cx="17471" cy="22463"/>
            </a:xfrm>
            <a:custGeom>
              <a:avLst/>
              <a:gdLst>
                <a:gd name="T0" fmla="*/ 17471 w 7"/>
                <a:gd name="T1" fmla="*/ 19967 h 9"/>
                <a:gd name="T2" fmla="*/ 7488 w 7"/>
                <a:gd name="T3" fmla="*/ 0 h 9"/>
                <a:gd name="T4" fmla="*/ 0 w 7"/>
                <a:gd name="T5" fmla="*/ 4992 h 9"/>
                <a:gd name="T6" fmla="*/ 9983 w 7"/>
                <a:gd name="T7" fmla="*/ 22463 h 9"/>
                <a:gd name="T8" fmla="*/ 17471 w 7"/>
                <a:gd name="T9" fmla="*/ 1996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2" name="Freeform 161"/>
            <p:cNvSpPr>
              <a:spLocks noChangeArrowheads="1"/>
            </p:cNvSpPr>
            <p:nvPr/>
          </p:nvSpPr>
          <p:spPr bwMode="auto">
            <a:xfrm>
              <a:off x="234604" y="44924"/>
              <a:ext cx="12480" cy="27454"/>
            </a:xfrm>
            <a:custGeom>
              <a:avLst/>
              <a:gdLst>
                <a:gd name="T0" fmla="*/ 0 w 5"/>
                <a:gd name="T1" fmla="*/ 22462 h 11"/>
                <a:gd name="T2" fmla="*/ 4992 w 5"/>
                <a:gd name="T3" fmla="*/ 27454 h 11"/>
                <a:gd name="T4" fmla="*/ 12480 w 5"/>
                <a:gd name="T5" fmla="*/ 4992 h 11"/>
                <a:gd name="T6" fmla="*/ 4992 w 5"/>
                <a:gd name="T7" fmla="*/ 0 h 11"/>
                <a:gd name="T8" fmla="*/ 0 w 5"/>
                <a:gd name="T9" fmla="*/ 22462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3" name="Freeform 162"/>
            <p:cNvSpPr>
              <a:spLocks noChangeArrowheads="1"/>
            </p:cNvSpPr>
            <p:nvPr/>
          </p:nvSpPr>
          <p:spPr bwMode="auto">
            <a:xfrm>
              <a:off x="277033" y="272040"/>
              <a:ext cx="22463" cy="19966"/>
            </a:xfrm>
            <a:custGeom>
              <a:avLst/>
              <a:gdLst>
                <a:gd name="T0" fmla="*/ 0 w 9"/>
                <a:gd name="T1" fmla="*/ 2496 h 8"/>
                <a:gd name="T2" fmla="*/ 19967 w 9"/>
                <a:gd name="T3" fmla="*/ 19966 h 8"/>
                <a:gd name="T4" fmla="*/ 22463 w 9"/>
                <a:gd name="T5" fmla="*/ 14975 h 8"/>
                <a:gd name="T6" fmla="*/ 7488 w 9"/>
                <a:gd name="T7" fmla="*/ 0 h 8"/>
                <a:gd name="T8" fmla="*/ 0 w 9"/>
                <a:gd name="T9" fmla="*/ 249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4" name="Freeform 163"/>
            <p:cNvSpPr>
              <a:spLocks noChangeArrowheads="1"/>
            </p:cNvSpPr>
            <p:nvPr/>
          </p:nvSpPr>
          <p:spPr bwMode="auto">
            <a:xfrm>
              <a:off x="304486" y="227116"/>
              <a:ext cx="24958" cy="14975"/>
            </a:xfrm>
            <a:custGeom>
              <a:avLst/>
              <a:gdLst>
                <a:gd name="T0" fmla="*/ 0 w 10"/>
                <a:gd name="T1" fmla="*/ 7488 h 6"/>
                <a:gd name="T2" fmla="*/ 22462 w 10"/>
                <a:gd name="T3" fmla="*/ 14975 h 6"/>
                <a:gd name="T4" fmla="*/ 24958 w 10"/>
                <a:gd name="T5" fmla="*/ 7488 h 6"/>
                <a:gd name="T6" fmla="*/ 2496 w 10"/>
                <a:gd name="T7" fmla="*/ 0 h 6"/>
                <a:gd name="T8" fmla="*/ 0 w 10"/>
                <a:gd name="T9" fmla="*/ 7488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5" name="Freeform 164"/>
            <p:cNvSpPr>
              <a:spLocks noChangeArrowheads="1"/>
            </p:cNvSpPr>
            <p:nvPr/>
          </p:nvSpPr>
          <p:spPr bwMode="auto">
            <a:xfrm>
              <a:off x="274536" y="74874"/>
              <a:ext cx="22463" cy="22463"/>
            </a:xfrm>
            <a:custGeom>
              <a:avLst/>
              <a:gdLst>
                <a:gd name="T0" fmla="*/ 22463 w 9"/>
                <a:gd name="T1" fmla="*/ 7488 h 9"/>
                <a:gd name="T2" fmla="*/ 19967 w 9"/>
                <a:gd name="T3" fmla="*/ 0 h 9"/>
                <a:gd name="T4" fmla="*/ 0 w 9"/>
                <a:gd name="T5" fmla="*/ 17471 h 9"/>
                <a:gd name="T6" fmla="*/ 4992 w 9"/>
                <a:gd name="T7" fmla="*/ 22463 h 9"/>
                <a:gd name="T8" fmla="*/ 22463 w 9"/>
                <a:gd name="T9" fmla="*/ 7488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6" name="Freeform 165"/>
            <p:cNvSpPr>
              <a:spLocks noChangeArrowheads="1"/>
            </p:cNvSpPr>
            <p:nvPr/>
          </p:nvSpPr>
          <p:spPr bwMode="auto">
            <a:xfrm>
              <a:off x="299494" y="124789"/>
              <a:ext cx="27454" cy="12480"/>
            </a:xfrm>
            <a:custGeom>
              <a:avLst/>
              <a:gdLst>
                <a:gd name="T0" fmla="*/ 24958 w 11"/>
                <a:gd name="T1" fmla="*/ 0 h 5"/>
                <a:gd name="T2" fmla="*/ 0 w 11"/>
                <a:gd name="T3" fmla="*/ 7488 h 5"/>
                <a:gd name="T4" fmla="*/ 4992 w 11"/>
                <a:gd name="T5" fmla="*/ 12480 h 5"/>
                <a:gd name="T6" fmla="*/ 27454 w 11"/>
                <a:gd name="T7" fmla="*/ 7488 h 5"/>
                <a:gd name="T8" fmla="*/ 24958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47" name="Rectangle 166"/>
            <p:cNvSpPr>
              <a:spLocks noChangeArrowheads="1"/>
            </p:cNvSpPr>
            <p:nvPr/>
          </p:nvSpPr>
          <p:spPr bwMode="auto">
            <a:xfrm>
              <a:off x="39933" y="174705"/>
              <a:ext cx="24958" cy="7488"/>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sp>
          <p:nvSpPr>
            <p:cNvPr id="48" name="Rectangle 167"/>
            <p:cNvSpPr>
              <a:spLocks noChangeArrowheads="1"/>
            </p:cNvSpPr>
            <p:nvPr/>
          </p:nvSpPr>
          <p:spPr bwMode="auto">
            <a:xfrm>
              <a:off x="316965" y="177200"/>
              <a:ext cx="27454" cy="7488"/>
            </a:xfrm>
            <a:prstGeom prst="rect">
              <a:avLst/>
            </a:prstGeom>
            <a:solidFill>
              <a:schemeClr val="bg1"/>
            </a:solidFill>
            <a:ln>
              <a:noFill/>
            </a:ln>
            <a:extLst>
              <a:ext uri="{91240B29-F687-4F45-9708-019B960494DF}">
                <a14:hiddenLine xmlns:a14="http://schemas.microsoft.com/office/drawing/2010/main" xmlns="" w="9525">
                  <a:solidFill>
                    <a:srgbClr val="000000"/>
                  </a:solidFill>
                  <a:bevel/>
                  <a:headEnd/>
                  <a:tailEnd/>
                </a14:hiddenLine>
              </a:ext>
            </a:extLst>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Calibri" panose="020F0502020204030204" pitchFamily="34" charset="0"/>
                <a:sym typeface="Calibri" panose="020F0502020204030204" pitchFamily="34" charset="0"/>
              </a:endParaRPr>
            </a:p>
          </p:txBody>
        </p:sp>
      </p:grpSp>
      <p:grpSp>
        <p:nvGrpSpPr>
          <p:cNvPr id="49" name="Group 54"/>
          <p:cNvGrpSpPr>
            <a:grpSpLocks/>
          </p:cNvGrpSpPr>
          <p:nvPr/>
        </p:nvGrpSpPr>
        <p:grpSpPr bwMode="auto">
          <a:xfrm>
            <a:off x="7132447" y="3845751"/>
            <a:ext cx="400050" cy="519112"/>
            <a:chOff x="0" y="0"/>
            <a:chExt cx="299494" cy="389342"/>
          </a:xfrm>
        </p:grpSpPr>
        <p:sp>
          <p:nvSpPr>
            <p:cNvPr id="50" name="Freeform 170"/>
            <p:cNvSpPr>
              <a:spLocks noChangeArrowheads="1"/>
            </p:cNvSpPr>
            <p:nvPr/>
          </p:nvSpPr>
          <p:spPr bwMode="auto">
            <a:xfrm>
              <a:off x="0" y="112310"/>
              <a:ext cx="299494" cy="277032"/>
            </a:xfrm>
            <a:custGeom>
              <a:avLst/>
              <a:gdLst>
                <a:gd name="T0" fmla="*/ 149747 w 90"/>
                <a:gd name="T1" fmla="*/ 277032 h 83"/>
                <a:gd name="T2" fmla="*/ 299494 w 90"/>
                <a:gd name="T3" fmla="*/ 0 h 83"/>
                <a:gd name="T4" fmla="*/ 0 w 90"/>
                <a:gd name="T5" fmla="*/ 0 h 83"/>
                <a:gd name="T6" fmla="*/ 149747 w 90"/>
                <a:gd name="T7" fmla="*/ 277032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sp>
          <p:nvSpPr>
            <p:cNvPr id="51" name="Freeform 171"/>
            <p:cNvSpPr>
              <a:spLocks noChangeArrowheads="1"/>
            </p:cNvSpPr>
            <p:nvPr/>
          </p:nvSpPr>
          <p:spPr bwMode="auto">
            <a:xfrm>
              <a:off x="0" y="0"/>
              <a:ext cx="299494" cy="94840"/>
            </a:xfrm>
            <a:custGeom>
              <a:avLst/>
              <a:gdLst>
                <a:gd name="T0" fmla="*/ 279528 w 90"/>
                <a:gd name="T1" fmla="*/ 0 h 29"/>
                <a:gd name="T2" fmla="*/ 226284 w 90"/>
                <a:gd name="T3" fmla="*/ 52326 h 29"/>
                <a:gd name="T4" fmla="*/ 173041 w 90"/>
                <a:gd name="T5" fmla="*/ 0 h 29"/>
                <a:gd name="T6" fmla="*/ 129781 w 90"/>
                <a:gd name="T7" fmla="*/ 0 h 29"/>
                <a:gd name="T8" fmla="*/ 76537 w 90"/>
                <a:gd name="T9" fmla="*/ 52326 h 29"/>
                <a:gd name="T10" fmla="*/ 23294 w 90"/>
                <a:gd name="T11" fmla="*/ 0 h 29"/>
                <a:gd name="T12" fmla="*/ 0 w 90"/>
                <a:gd name="T13" fmla="*/ 0 h 29"/>
                <a:gd name="T14" fmla="*/ 0 w 90"/>
                <a:gd name="T15" fmla="*/ 94840 h 29"/>
                <a:gd name="T16" fmla="*/ 299494 w 90"/>
                <a:gd name="T17" fmla="*/ 94840 h 29"/>
                <a:gd name="T18" fmla="*/ 299494 w 90"/>
                <a:gd name="T19" fmla="*/ 0 h 29"/>
                <a:gd name="T20" fmla="*/ 279528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a:noFill/>
            </a:ln>
            <a:extLst>
              <a:ext uri="{91240B29-F687-4F45-9708-019B960494DF}">
                <a14:hiddenLine xmlns:a14="http://schemas.microsoft.com/office/drawing/2010/main" xmlns="" w="9525" cmpd="sng">
                  <a:solidFill>
                    <a:srgbClr val="000000"/>
                  </a:solidFill>
                  <a:bevel/>
                  <a:headEnd/>
                  <a:tailEnd/>
                </a14:hiddenLine>
              </a:ext>
            </a:extLst>
          </p:spPr>
          <p:txBody>
            <a:bodyPr/>
            <a:lstStyle/>
            <a:p>
              <a:endParaRPr lang="zh-CN" altLang="en-US"/>
            </a:p>
          </p:txBody>
        </p:sp>
      </p:grpSp>
      <p:sp>
        <p:nvSpPr>
          <p:cNvPr id="52" name="矩形 104"/>
          <p:cNvSpPr>
            <a:spLocks noChangeArrowheads="1"/>
          </p:cNvSpPr>
          <p:nvPr/>
        </p:nvSpPr>
        <p:spPr bwMode="auto">
          <a:xfrm>
            <a:off x="4338447" y="1447038"/>
            <a:ext cx="13128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200" b="1" dirty="0">
                <a:solidFill>
                  <a:schemeClr val="bg1"/>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53" name="矩形 47"/>
          <p:cNvSpPr>
            <a:spLocks noChangeArrowheads="1"/>
          </p:cNvSpPr>
          <p:nvPr/>
        </p:nvSpPr>
        <p:spPr bwMode="auto">
          <a:xfrm>
            <a:off x="1455547" y="1899476"/>
            <a:ext cx="4195763" cy="112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r" eaLnBrk="1" hangingPunct="1">
              <a:lnSpc>
                <a:spcPct val="12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方正兰亭黑_GBK" pitchFamily="2"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54" name="矩形 106"/>
          <p:cNvSpPr>
            <a:spLocks noChangeArrowheads="1"/>
          </p:cNvSpPr>
          <p:nvPr/>
        </p:nvSpPr>
        <p:spPr bwMode="auto">
          <a:xfrm>
            <a:off x="1271397" y="4652201"/>
            <a:ext cx="15525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dirty="0">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55" name="矩形 47"/>
          <p:cNvSpPr>
            <a:spLocks noChangeArrowheads="1"/>
          </p:cNvSpPr>
          <p:nvPr/>
        </p:nvSpPr>
        <p:spPr bwMode="auto">
          <a:xfrm>
            <a:off x="974298" y="5095885"/>
            <a:ext cx="2278421" cy="535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矩形 108"/>
          <p:cNvSpPr>
            <a:spLocks noChangeArrowheads="1"/>
          </p:cNvSpPr>
          <p:nvPr/>
        </p:nvSpPr>
        <p:spPr bwMode="auto">
          <a:xfrm>
            <a:off x="3910860" y="4652201"/>
            <a:ext cx="155098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57" name="矩形 47"/>
          <p:cNvSpPr>
            <a:spLocks noChangeArrowheads="1"/>
          </p:cNvSpPr>
          <p:nvPr/>
        </p:nvSpPr>
        <p:spPr bwMode="auto">
          <a:xfrm>
            <a:off x="3614311" y="5095885"/>
            <a:ext cx="2278421" cy="535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8" name="矩形 110"/>
          <p:cNvSpPr>
            <a:spLocks noChangeArrowheads="1"/>
          </p:cNvSpPr>
          <p:nvPr/>
        </p:nvSpPr>
        <p:spPr bwMode="auto">
          <a:xfrm>
            <a:off x="9189297" y="4652201"/>
            <a:ext cx="15525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endParaRPr>
          </a:p>
        </p:txBody>
      </p:sp>
      <p:sp>
        <p:nvSpPr>
          <p:cNvPr id="59" name="矩形 47"/>
          <p:cNvSpPr>
            <a:spLocks noChangeArrowheads="1"/>
          </p:cNvSpPr>
          <p:nvPr/>
        </p:nvSpPr>
        <p:spPr bwMode="auto">
          <a:xfrm>
            <a:off x="8892748" y="5095885"/>
            <a:ext cx="2278421" cy="535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矩形 112"/>
          <p:cNvSpPr>
            <a:spLocks noChangeArrowheads="1"/>
          </p:cNvSpPr>
          <p:nvPr/>
        </p:nvSpPr>
        <p:spPr bwMode="auto">
          <a:xfrm>
            <a:off x="6550872" y="4652201"/>
            <a:ext cx="155098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200" b="1">
                <a:solidFill>
                  <a:srgbClr val="B6302E"/>
                </a:solidFill>
                <a:latin typeface="微软雅黑" panose="020B0503020204020204" pitchFamily="34" charset="-122"/>
                <a:ea typeface="微软雅黑" panose="020B0503020204020204" pitchFamily="34" charset="-122"/>
                <a:sym typeface="方正兰亭黑_GBK" pitchFamily="2" charset="-122"/>
              </a:rPr>
              <a:t>添加标题</a:t>
            </a:r>
            <a:endParaRPr lang="en-US" altLang="zh-CN" sz="2200" b="1">
              <a:solidFill>
                <a:srgbClr val="B6302E"/>
              </a:solidFill>
              <a:latin typeface="微软雅黑" panose="020B0503020204020204" pitchFamily="34" charset="-122"/>
              <a:ea typeface="微软雅黑" panose="020B0503020204020204" pitchFamily="34" charset="-122"/>
              <a:sym typeface="方正兰亭黑_GBK" pitchFamily="2" charset="-122"/>
            </a:endParaRPr>
          </a:p>
        </p:txBody>
      </p:sp>
      <p:sp>
        <p:nvSpPr>
          <p:cNvPr id="61" name="矩形 47"/>
          <p:cNvSpPr>
            <a:spLocks noChangeArrowheads="1"/>
          </p:cNvSpPr>
          <p:nvPr/>
        </p:nvSpPr>
        <p:spPr bwMode="auto">
          <a:xfrm>
            <a:off x="6252736" y="5095885"/>
            <a:ext cx="2278421" cy="535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bevel/>
                <a:headEnd/>
                <a:tailEnd/>
              </a14:hiddenLine>
            </a:ext>
          </a:extLst>
        </p:spPr>
        <p:txBody>
          <a:bodyPr wrap="square" lIns="91431" tIns="45716" rIns="91431" bIns="45716">
            <a:spAutoFit/>
          </a:bodyPr>
          <a:lstStyle>
            <a:lvl1pPr>
              <a:lnSpc>
                <a:spcPct val="90000"/>
              </a:lnSpc>
              <a:spcBef>
                <a:spcPts val="1000"/>
              </a:spcBef>
              <a:buFont typeface="Arial" panose="020B0604020202020204" pitchFamily="34" charset="0"/>
              <a:buChar char="•"/>
              <a:defRPr sz="2800">
                <a:solidFill>
                  <a:schemeClr val="tx1"/>
                </a:solidFill>
                <a:latin typeface="方正兰亭黑_GBK" pitchFamily="2" charset="-122"/>
                <a:ea typeface="方正兰亭黑_GBK"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itchFamily="2" charset="-122"/>
                <a:ea typeface="方正兰亭黑_GBK"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itchFamily="2" charset="-122"/>
                <a:ea typeface="方正兰亭黑_GBK"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pitchFamily="34" charset="0"/>
              </a:defRPr>
            </a:lvl9pPr>
          </a:lstStyle>
          <a:p>
            <a:pPr algn="ctr" eaLnBrk="1" hangingPunct="1">
              <a:lnSpc>
                <a:spcPct val="120000"/>
              </a:lnSpc>
              <a:spcBef>
                <a:spcPct val="0"/>
              </a:spcBef>
              <a:buFont typeface="Arial" panose="020B0604020202020204" pitchFamily="34" charset="0"/>
              <a:buNone/>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sym typeface="方正兰亭黑_GBK" pitchFamily="2" charset="-122"/>
              </a:rPr>
              <a:t>在此录入上述图表的描述说明，在此录入上述图表的描述说明。</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3965354392"/>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0-#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250"/>
                            </p:stCondLst>
                            <p:childTnLst>
                              <p:par>
                                <p:cTn id="25" presetID="22" presetClass="entr" presetSubtype="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p:cBhvr>
                                        <p:cTn id="27" dur="500"/>
                                        <p:tgtEl>
                                          <p:spTgt spid="10"/>
                                        </p:tgtEl>
                                      </p:cBhvr>
                                    </p:animEffect>
                                  </p:childTnLst>
                                </p:cTn>
                              </p:par>
                              <p:par>
                                <p:cTn id="28" presetID="22" presetClass="entr" presetSubtype="2" fill="hold" grpId="0" nodeType="withEffect">
                                  <p:stCondLst>
                                    <p:cond delay="250"/>
                                  </p:stCondLst>
                                  <p:childTnLst>
                                    <p:set>
                                      <p:cBhvr>
                                        <p:cTn id="29" dur="1" fill="hold">
                                          <p:stCondLst>
                                            <p:cond delay="0"/>
                                          </p:stCondLst>
                                        </p:cTn>
                                        <p:tgtEl>
                                          <p:spTgt spid="52"/>
                                        </p:tgtEl>
                                        <p:attrNameLst>
                                          <p:attrName>style.visibility</p:attrName>
                                        </p:attrNameLst>
                                      </p:cBhvr>
                                      <p:to>
                                        <p:strVal val="visible"/>
                                      </p:to>
                                    </p:set>
                                    <p:animEffect>
                                      <p:cBhvr>
                                        <p:cTn id="30" dur="500"/>
                                        <p:tgtEl>
                                          <p:spTgt spid="52"/>
                                        </p:tgtEl>
                                      </p:cBhvr>
                                    </p:animEffect>
                                  </p:childTnLst>
                                </p:cTn>
                              </p:par>
                              <p:par>
                                <p:cTn id="31" presetID="22" presetClass="entr" presetSubtype="2" fill="hold" grpId="0" nodeType="withEffect">
                                  <p:stCondLst>
                                    <p:cond delay="250"/>
                                  </p:stCondLst>
                                  <p:childTnLst>
                                    <p:set>
                                      <p:cBhvr>
                                        <p:cTn id="32" dur="1" fill="hold">
                                          <p:stCondLst>
                                            <p:cond delay="0"/>
                                          </p:stCondLst>
                                        </p:cTn>
                                        <p:tgtEl>
                                          <p:spTgt spid="53"/>
                                        </p:tgtEl>
                                        <p:attrNameLst>
                                          <p:attrName>style.visibility</p:attrName>
                                        </p:attrNameLst>
                                      </p:cBhvr>
                                      <p:to>
                                        <p:strVal val="visible"/>
                                      </p:to>
                                    </p:set>
                                    <p:animEffect>
                                      <p:cBhvr>
                                        <p:cTn id="33" dur="500"/>
                                        <p:tgtEl>
                                          <p:spTgt spid="53"/>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p:cBhvr>
                                        <p:cTn id="37" dur="400"/>
                                        <p:tgtEl>
                                          <p:spTgt spid="11"/>
                                        </p:tgtEl>
                                      </p:cBhvr>
                                    </p:animEffect>
                                  </p:childTnLst>
                                </p:cTn>
                              </p:par>
                            </p:childTnLst>
                          </p:cTn>
                        </p:par>
                        <p:par>
                          <p:cTn id="38" fill="hold">
                            <p:stCondLst>
                              <p:cond delay="3400"/>
                            </p:stCondLst>
                            <p:childTnLst>
                              <p:par>
                                <p:cTn id="39" presetID="21"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p:cBhvr>
                                        <p:cTn id="41" dur="400"/>
                                        <p:tgtEl>
                                          <p:spTgt spid="12"/>
                                        </p:tgtEl>
                                      </p:cBhvr>
                                    </p:animEffect>
                                  </p:childTnLst>
                                </p:cTn>
                              </p:par>
                            </p:childTnLst>
                          </p:cTn>
                        </p:par>
                        <p:par>
                          <p:cTn id="42" fill="hold">
                            <p:stCondLst>
                              <p:cond delay="3800"/>
                            </p:stCondLst>
                            <p:childTnLst>
                              <p:par>
                                <p:cTn id="43" presetID="21"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p:cBhvr>
                                        <p:cTn id="45" dur="400"/>
                                        <p:tgtEl>
                                          <p:spTgt spid="13"/>
                                        </p:tgtEl>
                                      </p:cBhvr>
                                    </p:animEffect>
                                  </p:childTnLst>
                                </p:cTn>
                              </p:par>
                            </p:childTnLst>
                          </p:cTn>
                        </p:par>
                        <p:par>
                          <p:cTn id="46" fill="hold">
                            <p:stCondLst>
                              <p:cond delay="4200"/>
                            </p:stCondLst>
                            <p:childTnLst>
                              <p:par>
                                <p:cTn id="47" presetID="21" presetClass="entr" presetSubtype="1"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p:cBhvr>
                                        <p:cTn id="49" dur="400"/>
                                        <p:tgtEl>
                                          <p:spTgt spid="14"/>
                                        </p:tgtEl>
                                      </p:cBhvr>
                                    </p:animEffect>
                                  </p:childTnLst>
                                </p:cTn>
                              </p:par>
                            </p:childTnLst>
                          </p:cTn>
                        </p:par>
                        <p:par>
                          <p:cTn id="50" fill="hold">
                            <p:stCondLst>
                              <p:cond delay="4600"/>
                            </p:stCondLst>
                            <p:childTnLst>
                              <p:par>
                                <p:cTn id="51" presetID="10"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p:cBhvr>
                                        <p:cTn id="53" dur="25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p:cBhvr>
                                        <p:cTn id="56" dur="250"/>
                                        <p:tgtEl>
                                          <p:spTgt spid="18"/>
                                        </p:tgtEl>
                                      </p:cBhvr>
                                    </p:animEffec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p:cBhvr>
                                        <p:cTn id="59" dur="250"/>
                                        <p:tgtEl>
                                          <p:spTgt spid="49"/>
                                        </p:tgtEl>
                                      </p:cBhvr>
                                    </p:animEffect>
                                  </p:childTnLst>
                                </p:cTn>
                              </p:par>
                              <p:par>
                                <p:cTn id="60" presetID="10"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p:cBhvr>
                                        <p:cTn id="62" dur="250"/>
                                        <p:tgtEl>
                                          <p:spTgt spid="30"/>
                                        </p:tgtEl>
                                      </p:cBhvr>
                                    </p:animEffect>
                                  </p:childTnLst>
                                </p:cTn>
                              </p:par>
                              <p:par>
                                <p:cTn id="63" presetID="14" presetClass="entr" presetSubtype="10" fill="hold" grpId="0" nodeType="withEffect">
                                  <p:stCondLst>
                                    <p:cond delay="750"/>
                                  </p:stCondLst>
                                  <p:childTnLst>
                                    <p:set>
                                      <p:cBhvr>
                                        <p:cTn id="64" dur="1" fill="hold">
                                          <p:stCondLst>
                                            <p:cond delay="0"/>
                                          </p:stCondLst>
                                        </p:cTn>
                                        <p:tgtEl>
                                          <p:spTgt spid="54"/>
                                        </p:tgtEl>
                                        <p:attrNameLst>
                                          <p:attrName>style.visibility</p:attrName>
                                        </p:attrNameLst>
                                      </p:cBhvr>
                                      <p:to>
                                        <p:strVal val="visible"/>
                                      </p:to>
                                    </p:set>
                                    <p:animEffect>
                                      <p:cBhvr>
                                        <p:cTn id="65" dur="400"/>
                                        <p:tgtEl>
                                          <p:spTgt spid="54"/>
                                        </p:tgtEl>
                                      </p:cBhvr>
                                    </p:animEffect>
                                  </p:childTnLst>
                                </p:cTn>
                              </p:par>
                              <p:par>
                                <p:cTn id="66" presetID="14" presetClass="entr" presetSubtype="10" fill="hold" grpId="0" nodeType="withEffect">
                                  <p:stCondLst>
                                    <p:cond delay="750"/>
                                  </p:stCondLst>
                                  <p:childTnLst>
                                    <p:set>
                                      <p:cBhvr>
                                        <p:cTn id="67" dur="1" fill="hold">
                                          <p:stCondLst>
                                            <p:cond delay="0"/>
                                          </p:stCondLst>
                                        </p:cTn>
                                        <p:tgtEl>
                                          <p:spTgt spid="55"/>
                                        </p:tgtEl>
                                        <p:attrNameLst>
                                          <p:attrName>style.visibility</p:attrName>
                                        </p:attrNameLst>
                                      </p:cBhvr>
                                      <p:to>
                                        <p:strVal val="visible"/>
                                      </p:to>
                                    </p:set>
                                    <p:animEffect>
                                      <p:cBhvr>
                                        <p:cTn id="68" dur="400"/>
                                        <p:tgtEl>
                                          <p:spTgt spid="55"/>
                                        </p:tgtEl>
                                      </p:cBhvr>
                                    </p:animEffect>
                                  </p:childTnLst>
                                </p:cTn>
                              </p:par>
                              <p:par>
                                <p:cTn id="69" presetID="14" presetClass="entr" presetSubtype="10" fill="hold" grpId="0" nodeType="withEffect">
                                  <p:stCondLst>
                                    <p:cond delay="750"/>
                                  </p:stCondLst>
                                  <p:childTnLst>
                                    <p:set>
                                      <p:cBhvr>
                                        <p:cTn id="70" dur="1" fill="hold">
                                          <p:stCondLst>
                                            <p:cond delay="0"/>
                                          </p:stCondLst>
                                        </p:cTn>
                                        <p:tgtEl>
                                          <p:spTgt spid="56"/>
                                        </p:tgtEl>
                                        <p:attrNameLst>
                                          <p:attrName>style.visibility</p:attrName>
                                        </p:attrNameLst>
                                      </p:cBhvr>
                                      <p:to>
                                        <p:strVal val="visible"/>
                                      </p:to>
                                    </p:set>
                                    <p:animEffect>
                                      <p:cBhvr>
                                        <p:cTn id="71" dur="400"/>
                                        <p:tgtEl>
                                          <p:spTgt spid="56"/>
                                        </p:tgtEl>
                                      </p:cBhvr>
                                    </p:animEffect>
                                  </p:childTnLst>
                                </p:cTn>
                              </p:par>
                              <p:par>
                                <p:cTn id="72" presetID="14" presetClass="entr" presetSubtype="10" fill="hold" grpId="0" nodeType="withEffect">
                                  <p:stCondLst>
                                    <p:cond delay="750"/>
                                  </p:stCondLst>
                                  <p:childTnLst>
                                    <p:set>
                                      <p:cBhvr>
                                        <p:cTn id="73" dur="1" fill="hold">
                                          <p:stCondLst>
                                            <p:cond delay="0"/>
                                          </p:stCondLst>
                                        </p:cTn>
                                        <p:tgtEl>
                                          <p:spTgt spid="57"/>
                                        </p:tgtEl>
                                        <p:attrNameLst>
                                          <p:attrName>style.visibility</p:attrName>
                                        </p:attrNameLst>
                                      </p:cBhvr>
                                      <p:to>
                                        <p:strVal val="visible"/>
                                      </p:to>
                                    </p:set>
                                    <p:animEffect>
                                      <p:cBhvr>
                                        <p:cTn id="74" dur="400"/>
                                        <p:tgtEl>
                                          <p:spTgt spid="57"/>
                                        </p:tgtEl>
                                      </p:cBhvr>
                                    </p:animEffect>
                                  </p:childTnLst>
                                </p:cTn>
                              </p:par>
                              <p:par>
                                <p:cTn id="75" presetID="14" presetClass="entr" presetSubtype="10" fill="hold" grpId="0" nodeType="withEffect">
                                  <p:stCondLst>
                                    <p:cond delay="750"/>
                                  </p:stCondLst>
                                  <p:childTnLst>
                                    <p:set>
                                      <p:cBhvr>
                                        <p:cTn id="76" dur="1" fill="hold">
                                          <p:stCondLst>
                                            <p:cond delay="0"/>
                                          </p:stCondLst>
                                        </p:cTn>
                                        <p:tgtEl>
                                          <p:spTgt spid="58"/>
                                        </p:tgtEl>
                                        <p:attrNameLst>
                                          <p:attrName>style.visibility</p:attrName>
                                        </p:attrNameLst>
                                      </p:cBhvr>
                                      <p:to>
                                        <p:strVal val="visible"/>
                                      </p:to>
                                    </p:set>
                                    <p:animEffect>
                                      <p:cBhvr>
                                        <p:cTn id="77" dur="400"/>
                                        <p:tgtEl>
                                          <p:spTgt spid="58"/>
                                        </p:tgtEl>
                                      </p:cBhvr>
                                    </p:animEffect>
                                  </p:childTnLst>
                                </p:cTn>
                              </p:par>
                              <p:par>
                                <p:cTn id="78" presetID="14" presetClass="entr" presetSubtype="10" fill="hold" grpId="0" nodeType="withEffect">
                                  <p:stCondLst>
                                    <p:cond delay="750"/>
                                  </p:stCondLst>
                                  <p:childTnLst>
                                    <p:set>
                                      <p:cBhvr>
                                        <p:cTn id="79" dur="1" fill="hold">
                                          <p:stCondLst>
                                            <p:cond delay="0"/>
                                          </p:stCondLst>
                                        </p:cTn>
                                        <p:tgtEl>
                                          <p:spTgt spid="59"/>
                                        </p:tgtEl>
                                        <p:attrNameLst>
                                          <p:attrName>style.visibility</p:attrName>
                                        </p:attrNameLst>
                                      </p:cBhvr>
                                      <p:to>
                                        <p:strVal val="visible"/>
                                      </p:to>
                                    </p:set>
                                    <p:animEffect>
                                      <p:cBhvr>
                                        <p:cTn id="80" dur="400"/>
                                        <p:tgtEl>
                                          <p:spTgt spid="59"/>
                                        </p:tgtEl>
                                      </p:cBhvr>
                                    </p:animEffect>
                                  </p:childTnLst>
                                </p:cTn>
                              </p:par>
                              <p:par>
                                <p:cTn id="81" presetID="14" presetClass="entr" presetSubtype="10" fill="hold" grpId="0" nodeType="withEffect">
                                  <p:stCondLst>
                                    <p:cond delay="750"/>
                                  </p:stCondLst>
                                  <p:childTnLst>
                                    <p:set>
                                      <p:cBhvr>
                                        <p:cTn id="82" dur="1" fill="hold">
                                          <p:stCondLst>
                                            <p:cond delay="0"/>
                                          </p:stCondLst>
                                        </p:cTn>
                                        <p:tgtEl>
                                          <p:spTgt spid="60"/>
                                        </p:tgtEl>
                                        <p:attrNameLst>
                                          <p:attrName>style.visibility</p:attrName>
                                        </p:attrNameLst>
                                      </p:cBhvr>
                                      <p:to>
                                        <p:strVal val="visible"/>
                                      </p:to>
                                    </p:set>
                                    <p:animEffect>
                                      <p:cBhvr>
                                        <p:cTn id="83" dur="400"/>
                                        <p:tgtEl>
                                          <p:spTgt spid="60"/>
                                        </p:tgtEl>
                                      </p:cBhvr>
                                    </p:animEffect>
                                  </p:childTnLst>
                                </p:cTn>
                              </p:par>
                              <p:par>
                                <p:cTn id="84" presetID="14" presetClass="entr" presetSubtype="10" fill="hold" grpId="0" nodeType="withEffect">
                                  <p:stCondLst>
                                    <p:cond delay="750"/>
                                  </p:stCondLst>
                                  <p:childTnLst>
                                    <p:set>
                                      <p:cBhvr>
                                        <p:cTn id="85" dur="1" fill="hold">
                                          <p:stCondLst>
                                            <p:cond delay="0"/>
                                          </p:stCondLst>
                                        </p:cTn>
                                        <p:tgtEl>
                                          <p:spTgt spid="61"/>
                                        </p:tgtEl>
                                        <p:attrNameLst>
                                          <p:attrName>style.visibility</p:attrName>
                                        </p:attrNameLst>
                                      </p:cBhvr>
                                      <p:to>
                                        <p:strVal val="visible"/>
                                      </p:to>
                                    </p:set>
                                    <p:animEffect>
                                      <p:cBhvr>
                                        <p:cTn id="86" dur="4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bldLvl="0" animBg="1" autoUpdateAnimBg="0"/>
      <p:bldP spid="10" grpId="0" bldLvl="0" animBg="1" autoUpdateAnimBg="0"/>
      <p:bldP spid="11" grpId="0" bldLvl="0" animBg="1" autoUpdateAnimBg="0"/>
      <p:bldP spid="12" grpId="0" bldLvl="0" animBg="1" autoUpdateAnimBg="0"/>
      <p:bldP spid="13" grpId="0" bldLvl="0" animBg="1" autoUpdateAnimBg="0"/>
      <p:bldP spid="14" grpId="0" bldLvl="0" animBg="1" autoUpdateAnimBg="0"/>
      <p:bldP spid="52" grpId="0" bldLvl="0" autoUpdateAnimBg="0"/>
      <p:bldP spid="53" grpId="0" bldLvl="0" autoUpdateAnimBg="0"/>
      <p:bldP spid="54" grpId="0" bldLvl="0" autoUpdateAnimBg="0"/>
      <p:bldP spid="55" grpId="0" bldLvl="0" autoUpdateAnimBg="0"/>
      <p:bldP spid="56" grpId="0" bldLvl="0" autoUpdateAnimBg="0"/>
      <p:bldP spid="57" grpId="0" bldLvl="0" autoUpdateAnimBg="0"/>
      <p:bldP spid="58" grpId="0" bldLvl="0" autoUpdateAnimBg="0"/>
      <p:bldP spid="59" grpId="0" bldLvl="0" autoUpdateAnimBg="0"/>
      <p:bldP spid="60" grpId="0" bldLvl="0" autoUpdateAnimBg="0"/>
      <p:bldP spid="61" grpId="0" bldLvl="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0" y="6488349"/>
            <a:ext cx="2515119" cy="369651"/>
          </a:xfrm>
          <a:prstGeom prst="rect">
            <a:avLst/>
          </a:prstGeom>
          <a:noFill/>
        </p:spPr>
        <p:txBody>
          <a:bodyPr wrap="square" rtlCol="0">
            <a:spAutoFit/>
          </a:bodyPr>
          <a:lstStyle/>
          <a:p>
            <a:r>
              <a:rPr lang="zh-CN" altLang="en-US" b="1" dirty="0" smtClean="0">
                <a:solidFill>
                  <a:srgbClr val="B6302E"/>
                </a:solidFill>
              </a:rPr>
              <a:t>输入企业的中英文名称</a:t>
            </a:r>
            <a:endParaRPr lang="zh-CN" altLang="en-US" b="1" dirty="0">
              <a:solidFill>
                <a:srgbClr val="B6302E"/>
              </a:solidFill>
            </a:endParaRPr>
          </a:p>
        </p:txBody>
      </p:sp>
      <p:sp>
        <p:nvSpPr>
          <p:cNvPr id="3" name="文本框 2"/>
          <p:cNvSpPr txBox="1"/>
          <p:nvPr/>
        </p:nvSpPr>
        <p:spPr>
          <a:xfrm>
            <a:off x="2376593" y="6519446"/>
            <a:ext cx="3288766" cy="338554"/>
          </a:xfrm>
          <a:prstGeom prst="rect">
            <a:avLst/>
          </a:prstGeom>
          <a:noFill/>
        </p:spPr>
        <p:txBody>
          <a:bodyPr wrap="square" rtlCol="0">
            <a:spAutoFit/>
          </a:bodyPr>
          <a:lstStyle/>
          <a:p>
            <a:r>
              <a:rPr lang="en-US" altLang="zh-CN" sz="1600" dirty="0">
                <a:solidFill>
                  <a:schemeClr val="bg1">
                    <a:lumMod val="50000"/>
                  </a:schemeClr>
                </a:solidFill>
              </a:rPr>
              <a:t>Enter the business English name</a:t>
            </a:r>
            <a:endParaRPr lang="zh-CN" altLang="en-US" sz="1600" dirty="0">
              <a:solidFill>
                <a:schemeClr val="bg1">
                  <a:lumMod val="50000"/>
                </a:schemeClr>
              </a:solidFill>
            </a:endParaRPr>
          </a:p>
        </p:txBody>
      </p:sp>
      <p:sp>
        <p:nvSpPr>
          <p:cNvPr id="4" name="文本框 3"/>
          <p:cNvSpPr txBox="1"/>
          <p:nvPr/>
        </p:nvSpPr>
        <p:spPr>
          <a:xfrm>
            <a:off x="8416492" y="6534834"/>
            <a:ext cx="4348264" cy="307777"/>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To make the world a more simple business</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341644" y="6463788"/>
            <a:ext cx="12670971" cy="0"/>
          </a:xfrm>
          <a:prstGeom prst="line">
            <a:avLst/>
          </a:prstGeom>
          <a:ln>
            <a:solidFill>
              <a:srgbClr val="B6302E"/>
            </a:solidFill>
          </a:ln>
        </p:spPr>
        <p:style>
          <a:lnRef idx="1">
            <a:schemeClr val="accent1"/>
          </a:lnRef>
          <a:fillRef idx="0">
            <a:schemeClr val="accent1"/>
          </a:fillRef>
          <a:effectRef idx="0">
            <a:schemeClr val="accent1"/>
          </a:effectRef>
          <a:fontRef idx="minor">
            <a:schemeClr val="tx1"/>
          </a:fontRef>
        </p:style>
      </p:cxnSp>
      <p:sp>
        <p:nvSpPr>
          <p:cNvPr id="6" name="燕尾形 5"/>
          <p:cNvSpPr/>
          <p:nvPr/>
        </p:nvSpPr>
        <p:spPr>
          <a:xfrm>
            <a:off x="128920"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燕尾形 6"/>
          <p:cNvSpPr/>
          <p:nvPr/>
        </p:nvSpPr>
        <p:spPr>
          <a:xfrm>
            <a:off x="413505" y="172028"/>
            <a:ext cx="448056" cy="448056"/>
          </a:xfrm>
          <a:prstGeom prst="chevron">
            <a:avLst/>
          </a:prstGeom>
          <a:solidFill>
            <a:srgbClr val="B63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861561" y="158419"/>
            <a:ext cx="2031325" cy="461665"/>
          </a:xfrm>
          <a:prstGeom prst="rect">
            <a:avLst/>
          </a:prstGeom>
        </p:spPr>
        <p:txBody>
          <a:bodyPr wrap="none">
            <a:spAutoFit/>
          </a:bodyPr>
          <a:lstStyle/>
          <a:p>
            <a:r>
              <a:rPr lang="zh-CN" altLang="en-US" sz="2400" b="1" dirty="0" smtClean="0">
                <a:solidFill>
                  <a:srgbClr val="B6302E"/>
                </a:solidFill>
                <a:latin typeface="微软雅黑" panose="020B0503020204020204" pitchFamily="34" charset="-122"/>
                <a:ea typeface="微软雅黑" panose="020B0503020204020204" pitchFamily="34" charset="-122"/>
              </a:rPr>
              <a:t>培训学习情况</a:t>
            </a:r>
            <a:endParaRPr lang="zh-CN" altLang="en-US" sz="2400" b="1" dirty="0">
              <a:solidFill>
                <a:srgbClr val="B6302E"/>
              </a:solidFill>
              <a:latin typeface="微软雅黑" panose="020B0503020204020204" pitchFamily="34" charset="-122"/>
              <a:ea typeface="微软雅黑" panose="020B0503020204020204" pitchFamily="34" charset="-122"/>
            </a:endParaRPr>
          </a:p>
        </p:txBody>
      </p:sp>
      <p:sp>
        <p:nvSpPr>
          <p:cNvPr id="9" name="矩形 8"/>
          <p:cNvSpPr/>
          <p:nvPr/>
        </p:nvSpPr>
        <p:spPr>
          <a:xfrm>
            <a:off x="560882" y="1688936"/>
            <a:ext cx="3464414" cy="1948734"/>
          </a:xfrm>
          <a:prstGeom prst="rect">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
        <p:nvSpPr>
          <p:cNvPr id="10" name="文本框 9"/>
          <p:cNvSpPr txBox="1"/>
          <p:nvPr/>
        </p:nvSpPr>
        <p:spPr>
          <a:xfrm>
            <a:off x="738304" y="3964466"/>
            <a:ext cx="3309902" cy="1130701"/>
          </a:xfrm>
          <a:prstGeom prst="rect">
            <a:avLst/>
          </a:prstGeom>
          <a:solidFill>
            <a:srgbClr val="B6302E"/>
          </a:solidFill>
          <a:ln>
            <a:noFill/>
          </a:ln>
        </p:spPr>
        <p:txBody>
          <a:bodyPr wrap="square" lIns="72000" rIns="72000" rtlCol="0" anchor="ctr" anchorCtr="0">
            <a:noAutofit/>
          </a:bodyPr>
          <a:lstStyle/>
          <a:p>
            <a:pPr>
              <a:lnSpc>
                <a:spcPct val="125000"/>
              </a:lnSpc>
            </a:pP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smtClean="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560883" y="3964467"/>
            <a:ext cx="154512" cy="1130704"/>
          </a:xfrm>
          <a:prstGeom prst="rect">
            <a:avLst/>
          </a:prstGeom>
          <a:solidFill>
            <a:srgbClr val="B630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
        <p:nvSpPr>
          <p:cNvPr id="12" name="矩形 11"/>
          <p:cNvSpPr/>
          <p:nvPr/>
        </p:nvSpPr>
        <p:spPr>
          <a:xfrm>
            <a:off x="4380993" y="1688936"/>
            <a:ext cx="3464414" cy="1948734"/>
          </a:xfrm>
          <a:prstGeom prst="rect">
            <a:avLst/>
          </a:prstGeom>
          <a:blipFill>
            <a:blip r:embed="rId4"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
        <p:nvSpPr>
          <p:cNvPr id="13" name="文本框 12"/>
          <p:cNvSpPr txBox="1"/>
          <p:nvPr/>
        </p:nvSpPr>
        <p:spPr>
          <a:xfrm>
            <a:off x="4558415" y="3964466"/>
            <a:ext cx="3309902" cy="1130701"/>
          </a:xfrm>
          <a:prstGeom prst="rect">
            <a:avLst/>
          </a:prstGeom>
          <a:solidFill>
            <a:srgbClr val="B6302E"/>
          </a:solidFill>
          <a:ln>
            <a:noFill/>
          </a:ln>
        </p:spPr>
        <p:txBody>
          <a:bodyPr wrap="square" lIns="72000" rIns="72000" rtlCol="0" anchor="ctr" anchorCtr="0">
            <a:noAutofit/>
          </a:bodyPr>
          <a:lstStyle/>
          <a:p>
            <a:pPr>
              <a:lnSpc>
                <a:spcPct val="125000"/>
              </a:lnSpc>
            </a:pP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4380994" y="3964467"/>
            <a:ext cx="154512" cy="1130704"/>
          </a:xfrm>
          <a:prstGeom prst="rect">
            <a:avLst/>
          </a:prstGeom>
          <a:solidFill>
            <a:srgbClr val="B630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
        <p:nvSpPr>
          <p:cNvPr id="15" name="矩形 14"/>
          <p:cNvSpPr/>
          <p:nvPr/>
        </p:nvSpPr>
        <p:spPr>
          <a:xfrm>
            <a:off x="8190991" y="1688936"/>
            <a:ext cx="3464414" cy="1948734"/>
          </a:xfrm>
          <a:prstGeom prst="rect">
            <a:avLst/>
          </a:prstGeom>
          <a:blipFill>
            <a:blip r:embed="rId5"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
        <p:nvSpPr>
          <p:cNvPr id="16" name="文本框 15"/>
          <p:cNvSpPr txBox="1"/>
          <p:nvPr/>
        </p:nvSpPr>
        <p:spPr>
          <a:xfrm>
            <a:off x="8368413" y="3964466"/>
            <a:ext cx="3309902" cy="1130701"/>
          </a:xfrm>
          <a:prstGeom prst="rect">
            <a:avLst/>
          </a:prstGeom>
          <a:solidFill>
            <a:srgbClr val="B6302E"/>
          </a:solidFill>
          <a:ln>
            <a:noFill/>
          </a:ln>
        </p:spPr>
        <p:txBody>
          <a:bodyPr wrap="square" lIns="72000" rIns="72000" rtlCol="0" anchor="ctr" anchorCtr="0">
            <a:noAutofit/>
          </a:bodyPr>
          <a:lstStyle/>
          <a:p>
            <a:pPr>
              <a:lnSpc>
                <a:spcPct val="125000"/>
              </a:lnSpc>
            </a:pPr>
            <a:endParaRPr lang="en-US" altLang="zh-CN" sz="1600" dirty="0" smtClean="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smtClean="0">
                <a:solidFill>
                  <a:schemeClr val="bg1"/>
                </a:solidFill>
                <a:latin typeface="微软雅黑" panose="020B0503020204020204" pitchFamily="34" charset="-122"/>
                <a:ea typeface="微软雅黑" panose="020B0503020204020204" pitchFamily="34" charset="-122"/>
              </a:rPr>
              <a:t>单击</a:t>
            </a:r>
            <a:r>
              <a:rPr lang="zh-CN" altLang="en-US" sz="1600" dirty="0">
                <a:solidFill>
                  <a:schemeClr val="bg1"/>
                </a:solidFill>
                <a:latin typeface="微软雅黑" panose="020B0503020204020204" pitchFamily="34" charset="-122"/>
                <a:ea typeface="微软雅黑" panose="020B0503020204020204" pitchFamily="34" charset="-122"/>
              </a:rPr>
              <a:t>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r>
              <a:rPr lang="zh-CN" altLang="en-US" sz="1600" dirty="0">
                <a:solidFill>
                  <a:schemeClr val="bg1"/>
                </a:solidFill>
                <a:latin typeface="微软雅黑" panose="020B0503020204020204" pitchFamily="34" charset="-122"/>
                <a:ea typeface="微软雅黑" panose="020B0503020204020204" pitchFamily="34" charset="-122"/>
              </a:rPr>
              <a:t>单击此处添加文本或描述语句</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125000"/>
              </a:lnSpc>
            </a:pP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8190992" y="3964467"/>
            <a:ext cx="154512" cy="1130704"/>
          </a:xfrm>
          <a:prstGeom prst="rect">
            <a:avLst/>
          </a:prstGeom>
          <a:solidFill>
            <a:srgbClr val="B630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259512277"/>
      </p:ext>
    </p:extLst>
  </p:cSld>
  <p:clrMapOvr>
    <a:masterClrMapping/>
  </p:clrMapOvr>
  <mc:AlternateContent xmlns:mc="http://schemas.openxmlformats.org/markup-compatibility/2006">
    <mc:Choice xmlns:p14="http://schemas.microsoft.com/office/powerpoint/2010/main" xmlns="" Requires="p14">
      <p:transition spd="slow" p14:dur="1600" advClick="0" advTm="0">
        <p14:gallery dir="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750"/>
                                        <p:tgtEl>
                                          <p:spTgt spid="11"/>
                                        </p:tgtEl>
                                      </p:cBhvr>
                                    </p:animEffect>
                                  </p:childTnLst>
                                </p:cTn>
                              </p:par>
                            </p:childTnLst>
                          </p:cTn>
                        </p:par>
                        <p:par>
                          <p:cTn id="27" fill="hold">
                            <p:stCondLst>
                              <p:cond delay="275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1500"/>
                                        <p:tgtEl>
                                          <p:spTgt spid="10"/>
                                        </p:tgtEl>
                                      </p:cBhvr>
                                    </p:animEffect>
                                  </p:childTnLst>
                                </p:cTn>
                              </p:par>
                            </p:childTnLst>
                          </p:cTn>
                        </p:par>
                        <p:par>
                          <p:cTn id="31" fill="hold">
                            <p:stCondLst>
                              <p:cond delay="4250"/>
                            </p:stCondLst>
                            <p:childTnLst>
                              <p:par>
                                <p:cTn id="32" presetID="2" presetClass="entr" presetSubtype="2"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1+#ppt_w/2"/>
                                          </p:val>
                                        </p:tav>
                                        <p:tav tm="100000">
                                          <p:val>
                                            <p:strVal val="#ppt_x"/>
                                          </p:val>
                                        </p:tav>
                                      </p:tavLst>
                                    </p:anim>
                                    <p:anim calcmode="lin" valueType="num">
                                      <p:cBhvr additive="base">
                                        <p:cTn id="35" dur="1000" fill="hold"/>
                                        <p:tgtEl>
                                          <p:spTgt spid="12"/>
                                        </p:tgtEl>
                                        <p:attrNameLst>
                                          <p:attrName>ppt_y</p:attrName>
                                        </p:attrNameLst>
                                      </p:cBhvr>
                                      <p:tavLst>
                                        <p:tav tm="0">
                                          <p:val>
                                            <p:strVal val="#ppt_y"/>
                                          </p:val>
                                        </p:tav>
                                        <p:tav tm="100000">
                                          <p:val>
                                            <p:strVal val="#ppt_y"/>
                                          </p:val>
                                        </p:tav>
                                      </p:tavLst>
                                    </p:anim>
                                  </p:childTnLst>
                                </p:cTn>
                              </p:par>
                            </p:childTnLst>
                          </p:cTn>
                        </p:par>
                        <p:par>
                          <p:cTn id="36" fill="hold">
                            <p:stCondLst>
                              <p:cond delay="5250"/>
                            </p:stCondLst>
                            <p:childTnLst>
                              <p:par>
                                <p:cTn id="37" presetID="2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750"/>
                                        <p:tgtEl>
                                          <p:spTgt spid="14"/>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1500"/>
                                        <p:tgtEl>
                                          <p:spTgt spid="13"/>
                                        </p:tgtEl>
                                      </p:cBhvr>
                                    </p:animEffect>
                                  </p:childTnLst>
                                </p:cTn>
                              </p:par>
                            </p:childTnLst>
                          </p:cTn>
                        </p:par>
                        <p:par>
                          <p:cTn id="44" fill="hold">
                            <p:stCondLst>
                              <p:cond delay="7500"/>
                            </p:stCondLst>
                            <p:childTnLst>
                              <p:par>
                                <p:cTn id="45" presetID="2" presetClass="entr" presetSubtype="2"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1+#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750"/>
                                        <p:tgtEl>
                                          <p:spTgt spid="17"/>
                                        </p:tgtEl>
                                      </p:cBhvr>
                                    </p:animEffect>
                                  </p:childTnLst>
                                </p:cTn>
                              </p:par>
                            </p:childTnLst>
                          </p:cTn>
                        </p:par>
                        <p:par>
                          <p:cTn id="53" fill="hold">
                            <p:stCondLst>
                              <p:cond delay="925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4893</Words>
  <Application>Microsoft Office PowerPoint</Application>
  <PresentationFormat>自定义</PresentationFormat>
  <Paragraphs>523</Paragraphs>
  <Slides>35</Slides>
  <Notes>35</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哎呀小小草</dc:title>
  <dc:subject>哎呀小小草</dc:subject>
  <dc:creator>哎呀小小草</dc:creator>
  <cp:keywords>https://800sucai.taobao.com</cp:keywords>
  <dc:description>https://800sucai.taobao.com</dc:description>
  <cp:lastModifiedBy>Administrator</cp:lastModifiedBy>
  <cp:revision>23</cp:revision>
  <dcterms:created xsi:type="dcterms:W3CDTF">2015-12-09T06:46:47Z</dcterms:created>
  <dcterms:modified xsi:type="dcterms:W3CDTF">2017-07-06T21:53:12Z</dcterms:modified>
  <cp:category>https://800sucai.taobao.com</cp:category>
</cp:coreProperties>
</file>