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4"/>
  </p:notesMasterIdLst>
  <p:sldIdLst>
    <p:sldId id="667" r:id="rId4"/>
    <p:sldId id="770" r:id="rId5"/>
    <p:sldId id="771" r:id="rId6"/>
    <p:sldId id="772" r:id="rId7"/>
    <p:sldId id="773" r:id="rId8"/>
    <p:sldId id="781" r:id="rId9"/>
    <p:sldId id="775" r:id="rId10"/>
    <p:sldId id="776" r:id="rId11"/>
    <p:sldId id="777" r:id="rId12"/>
    <p:sldId id="780" r:id="rId13"/>
  </p:sldIdLst>
  <p:sldSz cx="9906000" cy="6858000" type="A4"/>
  <p:notesSz cx="6797675" cy="9874250"/>
  <p:defaultTextStyle>
    <a:defPPr>
      <a:defRPr lang="zh-CN"/>
    </a:defPPr>
    <a:lvl1pPr algn="ctr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338899"/>
    <a:srgbClr val="FF9900"/>
    <a:srgbClr val="00CC99"/>
    <a:srgbClr val="FF0000"/>
    <a:srgbClr val="FF9999"/>
    <a:srgbClr val="CC0099"/>
    <a:srgbClr val="CC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8210" autoAdjust="0"/>
    <p:restoredTop sz="92647" autoAdjust="0"/>
  </p:normalViewPr>
  <p:slideViewPr>
    <p:cSldViewPr>
      <p:cViewPr varScale="1">
        <p:scale>
          <a:sx n="65" d="100"/>
          <a:sy n="65" d="100"/>
        </p:scale>
        <p:origin x="-744" y="-114"/>
      </p:cViewPr>
      <p:guideLst>
        <p:guide orient="horz" pos="2114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FB60B6-2F44-432D-88AC-FF001D8D0958}" type="doc">
      <dgm:prSet loTypeId="urn:microsoft.com/office/officeart/2005/8/layout/matrix3" loCatId="matrix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A33E3282-CDE9-4B5D-8B79-B1A2EA8BDA3E}">
      <dgm:prSet phldrT="[文本]" custT="1"/>
      <dgm:spPr/>
      <dgm:t>
        <a:bodyPr/>
        <a:lstStyle/>
        <a:p>
          <a:r>
            <a:rPr lang="zh-CN" altLang="en-US" sz="1800" b="1" dirty="0" smtClean="0"/>
            <a:t>评估标准：</a:t>
          </a:r>
          <a:endParaRPr lang="en-US" altLang="zh-CN" sz="1800" b="1" dirty="0" smtClean="0"/>
        </a:p>
        <a:p>
          <a:r>
            <a:rPr lang="zh-CN" altLang="en-US" sz="1800" b="1" dirty="0" smtClean="0"/>
            <a:t>结合业绩与能力</a:t>
          </a:r>
          <a:endParaRPr lang="zh-CN" altLang="en-US" sz="1800" b="1" dirty="0"/>
        </a:p>
      </dgm:t>
    </dgm:pt>
    <dgm:pt modelId="{29D04467-6319-4E74-91D3-715344879937}" cxnId="{18426AD9-CF32-4163-BAF8-88561CA43C14}" type="parTrans">
      <dgm:prSet/>
      <dgm:spPr/>
      <dgm:t>
        <a:bodyPr/>
        <a:lstStyle/>
        <a:p>
          <a:endParaRPr lang="zh-CN" altLang="en-US" sz="1800" b="1">
            <a:solidFill>
              <a:schemeClr val="tx1"/>
            </a:solidFill>
          </a:endParaRPr>
        </a:p>
      </dgm:t>
    </dgm:pt>
    <dgm:pt modelId="{D81B3935-A663-4930-A8F2-A5814AE05C5C}" cxnId="{18426AD9-CF32-4163-BAF8-88561CA43C14}" type="sibTrans">
      <dgm:prSet/>
      <dgm:spPr/>
      <dgm:t>
        <a:bodyPr/>
        <a:lstStyle/>
        <a:p>
          <a:endParaRPr lang="zh-CN" altLang="en-US" sz="1800" b="1">
            <a:solidFill>
              <a:schemeClr val="tx1"/>
            </a:solidFill>
          </a:endParaRPr>
        </a:p>
      </dgm:t>
    </dgm:pt>
    <dgm:pt modelId="{FF22DC21-D99F-4A15-8F4F-8E30257BCF3F}">
      <dgm:prSet phldrT="[文本]" custT="1"/>
      <dgm:spPr/>
      <dgm:t>
        <a:bodyPr/>
        <a:lstStyle/>
        <a:p>
          <a:r>
            <a:rPr lang="zh-CN" altLang="en-US" sz="1800" b="1" dirty="0" smtClean="0"/>
            <a:t>评估组织：</a:t>
          </a:r>
          <a:endParaRPr lang="en-US" altLang="zh-CN" sz="1800" b="1" dirty="0" smtClean="0"/>
        </a:p>
        <a:p>
          <a:r>
            <a:rPr lang="zh-CN" altLang="en-US" sz="1800" b="1" dirty="0" smtClean="0"/>
            <a:t>鼓励充分参与</a:t>
          </a:r>
          <a:endParaRPr lang="en-US" altLang="zh-CN" sz="1800" b="1" dirty="0" smtClean="0"/>
        </a:p>
      </dgm:t>
    </dgm:pt>
    <dgm:pt modelId="{011A8FBC-634C-4312-B8FB-47FB3ED97318}" cxnId="{DE451850-9D9B-4D52-9F4E-0B82C5535C09}" type="parTrans">
      <dgm:prSet/>
      <dgm:spPr/>
      <dgm:t>
        <a:bodyPr/>
        <a:lstStyle/>
        <a:p>
          <a:endParaRPr lang="zh-CN" altLang="en-US" sz="1800" b="1">
            <a:solidFill>
              <a:schemeClr val="tx1"/>
            </a:solidFill>
          </a:endParaRPr>
        </a:p>
      </dgm:t>
    </dgm:pt>
    <dgm:pt modelId="{B5E1F030-280A-4E0D-A708-85AEFF2576AB}" cxnId="{DE451850-9D9B-4D52-9F4E-0B82C5535C09}" type="sibTrans">
      <dgm:prSet/>
      <dgm:spPr/>
      <dgm:t>
        <a:bodyPr/>
        <a:lstStyle/>
        <a:p>
          <a:endParaRPr lang="zh-CN" altLang="en-US" sz="1800" b="1">
            <a:solidFill>
              <a:schemeClr val="tx1"/>
            </a:solidFill>
          </a:endParaRPr>
        </a:p>
      </dgm:t>
    </dgm:pt>
    <dgm:pt modelId="{DBFA099E-0D51-4C75-81DB-66D7A4B6E656}">
      <dgm:prSet phldrT="[文本]" custT="1"/>
      <dgm:spPr/>
      <dgm:t>
        <a:bodyPr/>
        <a:lstStyle/>
        <a:p>
          <a:r>
            <a:rPr lang="zh-CN" altLang="en-US" sz="1800" b="1" dirty="0" smtClean="0"/>
            <a:t>评估过程：</a:t>
          </a:r>
          <a:endParaRPr lang="en-US" altLang="zh-CN" sz="1800" b="1" dirty="0" smtClean="0"/>
        </a:p>
        <a:p>
          <a:r>
            <a:rPr lang="zh-CN" altLang="en-US" sz="1800" b="1" dirty="0" smtClean="0"/>
            <a:t>客观公正公平</a:t>
          </a:r>
          <a:endParaRPr lang="zh-CN" altLang="en-US" sz="1800" b="1" dirty="0"/>
        </a:p>
      </dgm:t>
    </dgm:pt>
    <dgm:pt modelId="{B0197AF6-CEC3-4C5C-A2FB-66E2D99B0B45}" cxnId="{768762E5-7C80-4A97-97A9-AD36B4ECD81C}" type="parTrans">
      <dgm:prSet/>
      <dgm:spPr/>
      <dgm:t>
        <a:bodyPr/>
        <a:lstStyle/>
        <a:p>
          <a:endParaRPr lang="zh-CN" altLang="en-US" sz="1800" b="1">
            <a:solidFill>
              <a:schemeClr val="tx1"/>
            </a:solidFill>
          </a:endParaRPr>
        </a:p>
      </dgm:t>
    </dgm:pt>
    <dgm:pt modelId="{0BAEFE09-7825-4DFC-9F8E-63B943D6E5D9}" cxnId="{768762E5-7C80-4A97-97A9-AD36B4ECD81C}" type="sibTrans">
      <dgm:prSet/>
      <dgm:spPr/>
      <dgm:t>
        <a:bodyPr/>
        <a:lstStyle/>
        <a:p>
          <a:endParaRPr lang="zh-CN" altLang="en-US" sz="1800" b="1">
            <a:solidFill>
              <a:schemeClr val="tx1"/>
            </a:solidFill>
          </a:endParaRPr>
        </a:p>
      </dgm:t>
    </dgm:pt>
    <dgm:pt modelId="{A2E37CFB-6791-4205-91E0-D557B4501931}">
      <dgm:prSet phldrT="[文本]" custT="1"/>
      <dgm:spPr/>
      <dgm:t>
        <a:bodyPr/>
        <a:lstStyle/>
        <a:p>
          <a:r>
            <a:rPr lang="zh-CN" altLang="en-US" sz="1800" b="1" dirty="0" smtClean="0"/>
            <a:t>评估质量：</a:t>
          </a:r>
          <a:endParaRPr lang="en-US" altLang="zh-CN" sz="1800" b="1" dirty="0" smtClean="0"/>
        </a:p>
        <a:p>
          <a:r>
            <a:rPr lang="zh-CN" altLang="en-US" sz="1800" b="1" dirty="0" smtClean="0"/>
            <a:t>专业、规范性</a:t>
          </a:r>
          <a:endParaRPr lang="zh-CN" altLang="en-US" sz="1800" b="1" dirty="0"/>
        </a:p>
      </dgm:t>
    </dgm:pt>
    <dgm:pt modelId="{B6DB222D-D065-4EFB-A3C1-FC056B4C03E2}" cxnId="{8D181A3D-EF82-44B9-926D-A35A71683538}" type="parTrans">
      <dgm:prSet/>
      <dgm:spPr/>
      <dgm:t>
        <a:bodyPr/>
        <a:lstStyle/>
        <a:p>
          <a:endParaRPr lang="zh-CN" altLang="en-US" sz="1800" b="1">
            <a:solidFill>
              <a:schemeClr val="tx1"/>
            </a:solidFill>
          </a:endParaRPr>
        </a:p>
      </dgm:t>
    </dgm:pt>
    <dgm:pt modelId="{2343B939-5AEC-4F5A-AC4B-C146C8D0D0FC}" cxnId="{8D181A3D-EF82-44B9-926D-A35A71683538}" type="sibTrans">
      <dgm:prSet/>
      <dgm:spPr/>
      <dgm:t>
        <a:bodyPr/>
        <a:lstStyle/>
        <a:p>
          <a:endParaRPr lang="zh-CN" altLang="en-US" sz="1800" b="1">
            <a:solidFill>
              <a:schemeClr val="tx1"/>
            </a:solidFill>
          </a:endParaRPr>
        </a:p>
      </dgm:t>
    </dgm:pt>
    <dgm:pt modelId="{2B5C2C48-4CB1-4881-8B83-9C3E76F46D1F}" type="pres">
      <dgm:prSet presAssocID="{78FB60B6-2F44-432D-88AC-FF001D8D0958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A34379D-DCD5-436E-B6DD-BD8728DA148F}" type="pres">
      <dgm:prSet presAssocID="{78FB60B6-2F44-432D-88AC-FF001D8D0958}" presName="diamond" presStyleLbl="bgShp" presStyleIdx="0" presStyleCnt="1"/>
      <dgm:spPr/>
    </dgm:pt>
    <dgm:pt modelId="{96492447-2504-426F-A5C7-AA6362C2B975}" type="pres">
      <dgm:prSet presAssocID="{78FB60B6-2F44-432D-88AC-FF001D8D0958}" presName="quad1" presStyleLbl="node1" presStyleIdx="0" presStyleCnt="4" custScaleX="123677" custLinFactNeighborX="-10996" custLinFactNeighborY="26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7FD65CF-5C4A-4AF6-9B1C-5F3FE807035A}" type="pres">
      <dgm:prSet presAssocID="{78FB60B6-2F44-432D-88AC-FF001D8D0958}" presName="quad2" presStyleLbl="node1" presStyleIdx="1" presStyleCnt="4" custScaleX="127045" custLinFactNeighborX="28367" custLinFactNeighborY="26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6F9A833-E7BE-4929-8CCD-7F2A4E6EA872}" type="pres">
      <dgm:prSet presAssocID="{78FB60B6-2F44-432D-88AC-FF001D8D0958}" presName="quad3" presStyleLbl="node1" presStyleIdx="2" presStyleCnt="4" custScaleX="123677" custLinFactNeighborX="-13522" custLinFactNeighborY="-13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4126020-EEF4-4274-804E-D261F27EE9C0}" type="pres">
      <dgm:prSet presAssocID="{78FB60B6-2F44-432D-88AC-FF001D8D0958}" presName="quad4" presStyleLbl="node1" presStyleIdx="3" presStyleCnt="4" custScaleX="122715" custLinFactNeighborX="30532" custLinFactNeighborY="-13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768762E5-7C80-4A97-97A9-AD36B4ECD81C}" srcId="{78FB60B6-2F44-432D-88AC-FF001D8D0958}" destId="{DBFA099E-0D51-4C75-81DB-66D7A4B6E656}" srcOrd="2" destOrd="0" parTransId="{B0197AF6-CEC3-4C5C-A2FB-66E2D99B0B45}" sibTransId="{0BAEFE09-7825-4DFC-9F8E-63B943D6E5D9}"/>
    <dgm:cxn modelId="{DE451850-9D9B-4D52-9F4E-0B82C5535C09}" srcId="{78FB60B6-2F44-432D-88AC-FF001D8D0958}" destId="{FF22DC21-D99F-4A15-8F4F-8E30257BCF3F}" srcOrd="1" destOrd="0" parTransId="{011A8FBC-634C-4312-B8FB-47FB3ED97318}" sibTransId="{B5E1F030-280A-4E0D-A708-85AEFF2576AB}"/>
    <dgm:cxn modelId="{18426AD9-CF32-4163-BAF8-88561CA43C14}" srcId="{78FB60B6-2F44-432D-88AC-FF001D8D0958}" destId="{A33E3282-CDE9-4B5D-8B79-B1A2EA8BDA3E}" srcOrd="0" destOrd="0" parTransId="{29D04467-6319-4E74-91D3-715344879937}" sibTransId="{D81B3935-A663-4930-A8F2-A5814AE05C5C}"/>
    <dgm:cxn modelId="{9EBFA388-5412-40AD-898C-E0925403A285}" type="presOf" srcId="{DBFA099E-0D51-4C75-81DB-66D7A4B6E656}" destId="{06F9A833-E7BE-4929-8CCD-7F2A4E6EA872}" srcOrd="0" destOrd="0" presId="urn:microsoft.com/office/officeart/2005/8/layout/matrix3"/>
    <dgm:cxn modelId="{2C37F595-E5B0-4548-A362-A3DF50C33E9E}" type="presOf" srcId="{A33E3282-CDE9-4B5D-8B79-B1A2EA8BDA3E}" destId="{96492447-2504-426F-A5C7-AA6362C2B975}" srcOrd="0" destOrd="0" presId="urn:microsoft.com/office/officeart/2005/8/layout/matrix3"/>
    <dgm:cxn modelId="{A4BC19C0-917E-4988-8B01-158D7F67AA65}" type="presOf" srcId="{A2E37CFB-6791-4205-91E0-D557B4501931}" destId="{04126020-EEF4-4274-804E-D261F27EE9C0}" srcOrd="0" destOrd="0" presId="urn:microsoft.com/office/officeart/2005/8/layout/matrix3"/>
    <dgm:cxn modelId="{DF6F0571-4DB1-43A0-86D5-817C79CA094F}" type="presOf" srcId="{78FB60B6-2F44-432D-88AC-FF001D8D0958}" destId="{2B5C2C48-4CB1-4881-8B83-9C3E76F46D1F}" srcOrd="0" destOrd="0" presId="urn:microsoft.com/office/officeart/2005/8/layout/matrix3"/>
    <dgm:cxn modelId="{69F2C9F4-9A26-470E-A386-718751126D6E}" type="presOf" srcId="{FF22DC21-D99F-4A15-8F4F-8E30257BCF3F}" destId="{47FD65CF-5C4A-4AF6-9B1C-5F3FE807035A}" srcOrd="0" destOrd="0" presId="urn:microsoft.com/office/officeart/2005/8/layout/matrix3"/>
    <dgm:cxn modelId="{8D181A3D-EF82-44B9-926D-A35A71683538}" srcId="{78FB60B6-2F44-432D-88AC-FF001D8D0958}" destId="{A2E37CFB-6791-4205-91E0-D557B4501931}" srcOrd="3" destOrd="0" parTransId="{B6DB222D-D065-4EFB-A3C1-FC056B4C03E2}" sibTransId="{2343B939-5AEC-4F5A-AC4B-C146C8D0D0FC}"/>
    <dgm:cxn modelId="{51C9A71A-BFDC-4BFB-8F9C-1760ADC1F8F2}" type="presParOf" srcId="{2B5C2C48-4CB1-4881-8B83-9C3E76F46D1F}" destId="{BA34379D-DCD5-436E-B6DD-BD8728DA148F}" srcOrd="0" destOrd="0" presId="urn:microsoft.com/office/officeart/2005/8/layout/matrix3"/>
    <dgm:cxn modelId="{3041DC11-E148-4959-BAD8-51BAF6AE9EC9}" type="presParOf" srcId="{2B5C2C48-4CB1-4881-8B83-9C3E76F46D1F}" destId="{96492447-2504-426F-A5C7-AA6362C2B975}" srcOrd="1" destOrd="0" presId="urn:microsoft.com/office/officeart/2005/8/layout/matrix3"/>
    <dgm:cxn modelId="{A0AFED69-4652-4F0D-946A-FF909361F38B}" type="presParOf" srcId="{2B5C2C48-4CB1-4881-8B83-9C3E76F46D1F}" destId="{47FD65CF-5C4A-4AF6-9B1C-5F3FE807035A}" srcOrd="2" destOrd="0" presId="urn:microsoft.com/office/officeart/2005/8/layout/matrix3"/>
    <dgm:cxn modelId="{6BDB13B0-2DCF-4059-ABCD-08128064FD46}" type="presParOf" srcId="{2B5C2C48-4CB1-4881-8B83-9C3E76F46D1F}" destId="{06F9A833-E7BE-4929-8CCD-7F2A4E6EA872}" srcOrd="3" destOrd="0" presId="urn:microsoft.com/office/officeart/2005/8/layout/matrix3"/>
    <dgm:cxn modelId="{3A3A0501-C428-4754-B717-F7EC2778F766}" type="presParOf" srcId="{2B5C2C48-4CB1-4881-8B83-9C3E76F46D1F}" destId="{04126020-EEF4-4274-804E-D261F27EE9C0}" srcOrd="4" destOrd="0" presId="urn:microsoft.com/office/officeart/2005/8/layout/matrix3"/>
  </dgm:cxnLst>
  <dgm:bg>
    <a:noFill/>
  </dgm:bg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4064000" cy="4064000"/>
        <a:chOff x="0" y="0"/>
        <a:chExt cx="4064000" cy="4064000"/>
      </a:xfrm>
    </dsp:grpSpPr>
    <dsp:sp modelId="{BA34379D-DCD5-436E-B6DD-BD8728DA148F}">
      <dsp:nvSpPr>
        <dsp:cNvPr id="3" name="菱形 2"/>
        <dsp:cNvSpPr/>
      </dsp:nvSpPr>
      <dsp:spPr bwMode="white">
        <a:xfrm>
          <a:off x="1270000" y="0"/>
          <a:ext cx="4064000" cy="4064000"/>
        </a:xfrm>
        <a:prstGeom prst="diamond">
          <a:avLst/>
        </a:prstGeom>
      </dsp:spPr>
      <dsp:style>
        <a:lnRef idx="0">
          <a:schemeClr val="dk1"/>
        </a:lnRef>
        <a:fillRef idx="1">
          <a:schemeClr val="accent5">
            <a:tint val="40000"/>
          </a:schemeClr>
        </a:fillRef>
        <a:effectRef idx="1">
          <a:scrgbClr r="0" g="0" b="0"/>
        </a:effectRef>
        <a:fontRef idx="minor"/>
      </dsp:style>
      <dsp:txXfrm>
        <a:off x="1270000" y="0"/>
        <a:ext cx="4064000" cy="4064000"/>
      </dsp:txXfrm>
    </dsp:sp>
    <dsp:sp modelId="{96492447-2504-426F-A5C7-AA6362C2B975}">
      <dsp:nvSpPr>
        <dsp:cNvPr id="4" name="圆角矩形 3"/>
        <dsp:cNvSpPr/>
      </dsp:nvSpPr>
      <dsp:spPr bwMode="white">
        <a:xfrm>
          <a:off x="1515163" y="428636"/>
          <a:ext cx="1584960" cy="1584960"/>
        </a:xfrm>
        <a:prstGeom prst="round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5">
            <a:hueOff val="0"/>
            <a:satOff val="0"/>
            <a:lumOff val="0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lIns="68580" tIns="68580" rIns="68580" bIns="685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dirty="0" smtClean="0"/>
            <a:t>评估标准：</a:t>
          </a:r>
          <a:endParaRPr lang="en-US" altLang="zh-CN" sz="1800" b="1" dirty="0" smtClean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dirty="0" smtClean="0"/>
            <a:t>结合业绩与能力</a:t>
          </a:r>
          <a:endParaRPr lang="zh-CN" altLang="en-US" sz="1800" b="1" dirty="0"/>
        </a:p>
      </dsp:txBody>
      <dsp:txXfrm>
        <a:off x="1515163" y="428636"/>
        <a:ext cx="1584960" cy="1584960"/>
      </dsp:txXfrm>
    </dsp:sp>
    <dsp:sp modelId="{47FD65CF-5C4A-4AF6-9B1C-5F3FE807035A}">
      <dsp:nvSpPr>
        <dsp:cNvPr id="5" name="圆角矩形 4"/>
        <dsp:cNvSpPr/>
      </dsp:nvSpPr>
      <dsp:spPr bwMode="white">
        <a:xfrm>
          <a:off x="3716855" y="428636"/>
          <a:ext cx="1584960" cy="1584960"/>
        </a:xfrm>
        <a:prstGeom prst="round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5">
            <a:hueOff val="1719999"/>
            <a:satOff val="3922"/>
            <a:lumOff val="-10849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lIns="68580" tIns="68580" rIns="68580" bIns="685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dirty="0" smtClean="0"/>
            <a:t>评估组织：</a:t>
          </a:r>
          <a:endParaRPr lang="en-US" altLang="zh-CN" sz="1800" b="1" dirty="0" smtClean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dirty="0" smtClean="0"/>
            <a:t>鼓励充分参与</a:t>
          </a:r>
          <a:endParaRPr lang="en-US" altLang="zh-CN" sz="1800" b="1" dirty="0" smtClean="0"/>
        </a:p>
      </dsp:txBody>
      <dsp:txXfrm>
        <a:off x="3716855" y="428636"/>
        <a:ext cx="1584960" cy="1584960"/>
      </dsp:txXfrm>
    </dsp:sp>
    <dsp:sp modelId="{06F9A833-E7BE-4929-8CCD-7F2A4E6EA872}">
      <dsp:nvSpPr>
        <dsp:cNvPr id="6" name="圆角矩形 5"/>
        <dsp:cNvSpPr/>
      </dsp:nvSpPr>
      <dsp:spPr bwMode="white">
        <a:xfrm>
          <a:off x="1482791" y="2071706"/>
          <a:ext cx="1584960" cy="1584960"/>
        </a:xfrm>
        <a:prstGeom prst="round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5">
            <a:hueOff val="3439999"/>
            <a:satOff val="7843"/>
            <a:lumOff val="-21698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lIns="68580" tIns="68580" rIns="68580" bIns="685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dirty="0" smtClean="0"/>
            <a:t>评估过程：</a:t>
          </a:r>
          <a:endParaRPr lang="en-US" altLang="zh-CN" sz="1800" b="1" dirty="0" smtClean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dirty="0" smtClean="0"/>
            <a:t>客观公正公平</a:t>
          </a:r>
          <a:endParaRPr lang="zh-CN" altLang="en-US" sz="1800" b="1" dirty="0"/>
        </a:p>
      </dsp:txBody>
      <dsp:txXfrm>
        <a:off x="1482791" y="2071706"/>
        <a:ext cx="1584960" cy="1584960"/>
      </dsp:txXfrm>
    </dsp:sp>
    <dsp:sp modelId="{04126020-EEF4-4274-804E-D261F27EE9C0}">
      <dsp:nvSpPr>
        <dsp:cNvPr id="7" name="圆角矩形 6"/>
        <dsp:cNvSpPr/>
      </dsp:nvSpPr>
      <dsp:spPr bwMode="white">
        <a:xfrm>
          <a:off x="3757305" y="2071706"/>
          <a:ext cx="1584960" cy="1584960"/>
        </a:xfrm>
        <a:prstGeom prst="roundRect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5">
            <a:hueOff val="5160000"/>
            <a:satOff val="11765"/>
            <a:lumOff val="-32548"/>
            <a:alpha val="100000"/>
          </a:schemeClr>
        </a:fillRef>
        <a:effectRef idx="1">
          <a:scrgbClr r="0" g="0" b="0"/>
        </a:effectRef>
        <a:fontRef idx="minor">
          <a:schemeClr val="dk1"/>
        </a:fontRef>
      </dsp:style>
      <dsp:txBody>
        <a:bodyPr lIns="68580" tIns="68580" rIns="68580" bIns="685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dirty="0" smtClean="0"/>
            <a:t>评估质量：</a:t>
          </a:r>
          <a:endParaRPr lang="en-US" altLang="zh-CN" sz="1800" b="1" dirty="0" smtClean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b="1" dirty="0" smtClean="0"/>
            <a:t>专业、规范性</a:t>
          </a:r>
          <a:endParaRPr lang="zh-CN" altLang="en-US" sz="1800" b="1" dirty="0"/>
        </a:p>
      </dsp:txBody>
      <dsp:txXfrm>
        <a:off x="3757305" y="2071706"/>
        <a:ext cx="1584960" cy="1584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kumimoji="0"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kumimoji="0"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727075" y="741363"/>
            <a:ext cx="5345113" cy="3702050"/>
          </a:xfrm>
          <a:prstGeom prst="rect">
            <a:avLst/>
          </a:prstGeom>
          <a:noFill/>
          <a:ln w="9525">
            <a:noFill/>
            <a:miter lim="800000"/>
          </a:ln>
        </p:spPr>
      </p:sp>
      <p:sp>
        <p:nvSpPr>
          <p:cNvPr id="4101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defRPr kumimoji="0"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kumimoji="0"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8E48401-E17A-433C-833F-E2588DB98190}" type="slidenum">
              <a:rPr lang="zh-CN" alt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3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95300" y="2286000"/>
            <a:ext cx="7656513" cy="1143000"/>
          </a:xfrm>
        </p:spPr>
        <p:txBody>
          <a:bodyPr/>
          <a:lstStyle>
            <a:lvl1pPr>
              <a:defRPr sz="41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95300" y="6096000"/>
            <a:ext cx="3632200" cy="609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zh-CN" altLang="en-US"/>
              <a:t>单击此处编辑作者名称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42950" y="1600200"/>
            <a:ext cx="401002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05375" y="1600200"/>
            <a:ext cx="401002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89725" y="76200"/>
            <a:ext cx="2225675" cy="5029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938" y="76200"/>
            <a:ext cx="6529387" cy="5029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38" y="76200"/>
            <a:ext cx="6513512" cy="8382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742950" y="1600200"/>
            <a:ext cx="8172450" cy="35052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95300" y="274641"/>
            <a:ext cx="89154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F3E866EF-4B6F-4E57-A523-145A29E3F28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16" Type="http://schemas.openxmlformats.org/officeDocument/2006/relationships/image" Target="../media/image5.jpeg"/><Relationship Id="rId15" Type="http://schemas.openxmlformats.org/officeDocument/2006/relationships/image" Target="../media/image4.jpeg"/><Relationship Id="rId14" Type="http://schemas.openxmlformats.org/officeDocument/2006/relationships/image" Target="../media/image3.jpeg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3-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-1588"/>
            <a:ext cx="9906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938" y="76200"/>
            <a:ext cx="6513512" cy="838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600200"/>
            <a:ext cx="8172450" cy="3505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pic>
        <p:nvPicPr>
          <p:cNvPr id="3077" name="Picture 5" descr="定稿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462963" y="6296025"/>
            <a:ext cx="127793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262255" indent="-262255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900430" indent="-357505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chemeClr val="tx1"/>
          </a:solidFill>
          <a:latin typeface="+mn-lt"/>
          <a:ea typeface="+mn-ea"/>
        </a:defRPr>
      </a:lvl2pPr>
      <a:lvl3pPr marL="1437005" indent="-357505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chemeClr val="tx1"/>
          </a:solidFill>
          <a:latin typeface="+mn-lt"/>
          <a:ea typeface="+mn-ea"/>
        </a:defRPr>
      </a:lvl3pPr>
      <a:lvl4pPr marL="1973580" indent="-357505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chemeClr val="tx1"/>
          </a:solidFill>
          <a:latin typeface="+mn-lt"/>
          <a:ea typeface="+mn-ea"/>
        </a:defRPr>
      </a:lvl4pPr>
      <a:lvl5pPr marL="2513330" indent="-27813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chemeClr val="tx1"/>
          </a:solidFill>
          <a:latin typeface="+mn-lt"/>
          <a:ea typeface="+mn-ea"/>
        </a:defRPr>
      </a:lvl5pPr>
      <a:lvl6pPr marL="2970530" indent="-27813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chemeClr val="tx1"/>
          </a:solidFill>
          <a:latin typeface="+mn-lt"/>
          <a:ea typeface="+mn-ea"/>
        </a:defRPr>
      </a:lvl6pPr>
      <a:lvl7pPr marL="3427730" indent="-27813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chemeClr val="tx1"/>
          </a:solidFill>
          <a:latin typeface="+mn-lt"/>
          <a:ea typeface="+mn-ea"/>
        </a:defRPr>
      </a:lvl7pPr>
      <a:lvl8pPr marL="3884930" indent="-27813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chemeClr val="tx1"/>
          </a:solidFill>
          <a:latin typeface="+mn-lt"/>
          <a:ea typeface="+mn-ea"/>
        </a:defRPr>
      </a:lvl8pPr>
      <a:lvl9pPr marL="4342130" indent="-27813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4.xml"/><Relationship Id="rId3" Type="http://schemas.openxmlformats.org/officeDocument/2006/relationships/image" Target="../media/image30.png"/><Relationship Id="rId2" Type="http://schemas.openxmlformats.org/officeDocument/2006/relationships/image" Target="../media/image29.emf"/><Relationship Id="rId1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.png"/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5" Type="http://schemas.openxmlformats.org/officeDocument/2006/relationships/slideLayout" Target="../slideLayouts/slideLayout13.xml"/><Relationship Id="rId14" Type="http://schemas.openxmlformats.org/officeDocument/2006/relationships/image" Target="../media/image19.png"/><Relationship Id="rId13" Type="http://schemas.openxmlformats.org/officeDocument/2006/relationships/image" Target="../media/image18.png"/><Relationship Id="rId12" Type="http://schemas.openxmlformats.org/officeDocument/2006/relationships/image" Target="../media/image17.png"/><Relationship Id="rId11" Type="http://schemas.openxmlformats.org/officeDocument/2006/relationships/image" Target="../media/image16.png"/><Relationship Id="rId10" Type="http://schemas.openxmlformats.org/officeDocument/2006/relationships/image" Target="../media/image15.png"/><Relationship Id="rId1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4.xml"/><Relationship Id="rId3" Type="http://schemas.openxmlformats.org/officeDocument/2006/relationships/image" Target="../media/image21.jpeg"/><Relationship Id="rId2" Type="http://schemas.openxmlformats.org/officeDocument/2006/relationships/image" Target="../media/image20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21.jpeg"/><Relationship Id="rId2" Type="http://schemas.openxmlformats.org/officeDocument/2006/relationships/image" Target="../media/image23.jpeg"/><Relationship Id="rId1" Type="http://schemas.openxmlformats.org/officeDocument/2006/relationships/image" Target="../media/image2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18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3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81100" y="2357438"/>
            <a:ext cx="7180288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3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腾讯公司专业职级发展体系介绍</a:t>
            </a:r>
            <a:endParaRPr lang="zh-CN" altLang="en-US" sz="3700" dirty="0" smtClean="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0063" y="5929313"/>
            <a:ext cx="1785937" cy="60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zh-CN" alt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人力资源部</a:t>
            </a:r>
            <a:endParaRPr lang="zh-CN" altLang="en-U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矩形​​ 1"/>
          <p:cNvSpPr>
            <a:spLocks noChangeArrowheads="1"/>
          </p:cNvSpPr>
          <p:nvPr/>
        </p:nvSpPr>
        <p:spPr bwMode="auto">
          <a:xfrm>
            <a:off x="309563" y="285750"/>
            <a:ext cx="734695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/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职业发展</a:t>
            </a:r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Roadmap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框架图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15363" name="Picture 3587" descr="企鹅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830638" y="3429000"/>
            <a:ext cx="140493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816" descr="图片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83375" y="2420938"/>
            <a:ext cx="1863725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1815"/>
          <p:cNvSpPr>
            <a:spLocks noChangeArrowheads="1"/>
          </p:cNvSpPr>
          <p:nvPr/>
        </p:nvSpPr>
        <p:spPr bwMode="auto">
          <a:xfrm>
            <a:off x="117475" y="5286375"/>
            <a:ext cx="817563" cy="1071563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6" name="Rectangle 1814"/>
          <p:cNvSpPr>
            <a:spLocks noChangeArrowheads="1"/>
          </p:cNvSpPr>
          <p:nvPr/>
        </p:nvSpPr>
        <p:spPr bwMode="auto">
          <a:xfrm>
            <a:off x="1012825" y="5286375"/>
            <a:ext cx="8739188" cy="1071563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67" name="AutoShape 1492"/>
          <p:cNvSpPr>
            <a:spLocks noChangeArrowheads="1"/>
          </p:cNvSpPr>
          <p:nvPr/>
        </p:nvSpPr>
        <p:spPr bwMode="auto">
          <a:xfrm>
            <a:off x="5811838" y="1571625"/>
            <a:ext cx="3275012" cy="719138"/>
          </a:xfrm>
          <a:prstGeom prst="chevron">
            <a:avLst>
              <a:gd name="adj" fmla="val 125090"/>
            </a:avLst>
          </a:prstGeom>
          <a:gradFill rotWithShape="1">
            <a:gsLst>
              <a:gs pos="0">
                <a:srgbClr val="DDE3ED">
                  <a:alpha val="62000"/>
                </a:srgbClr>
              </a:gs>
              <a:gs pos="100000">
                <a:srgbClr val="89A9C1">
                  <a:alpha val="59998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368" name="AutoShape 1493"/>
          <p:cNvSpPr>
            <a:spLocks noChangeArrowheads="1"/>
          </p:cNvSpPr>
          <p:nvPr/>
        </p:nvSpPr>
        <p:spPr bwMode="auto">
          <a:xfrm>
            <a:off x="3001963" y="1571625"/>
            <a:ext cx="3276600" cy="719138"/>
          </a:xfrm>
          <a:prstGeom prst="chevron">
            <a:avLst>
              <a:gd name="adj" fmla="val 125150"/>
            </a:avLst>
          </a:prstGeom>
          <a:gradFill rotWithShape="1">
            <a:gsLst>
              <a:gs pos="0">
                <a:srgbClr val="DDE3ED">
                  <a:alpha val="62000"/>
                </a:srgbClr>
              </a:gs>
              <a:gs pos="100000">
                <a:srgbClr val="89A9C1">
                  <a:alpha val="59998"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3314700" y="1550988"/>
            <a:ext cx="334963" cy="30797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18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18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70" name="Text Box 1490"/>
          <p:cNvSpPr txBox="1">
            <a:spLocks noChangeArrowheads="1"/>
          </p:cNvSpPr>
          <p:nvPr/>
        </p:nvSpPr>
        <p:spPr bwMode="auto">
          <a:xfrm>
            <a:off x="5816600" y="1773238"/>
            <a:ext cx="3898900" cy="2841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>
                <a:latin typeface="微软雅黑" panose="020B0503020204020204" pitchFamily="34" charset="-122"/>
                <a:ea typeface="微软雅黑" panose="020B0503020204020204" pitchFamily="34" charset="-122"/>
              </a:rPr>
              <a:t>选择合适的发展方式</a:t>
            </a:r>
            <a:endParaRPr lang="zh-CN" altLang="en-US" sz="1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椭圆 48"/>
          <p:cNvSpPr/>
          <p:nvPr/>
        </p:nvSpPr>
        <p:spPr>
          <a:xfrm>
            <a:off x="6176963" y="1571625"/>
            <a:ext cx="336550" cy="30797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18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en-US" altLang="zh-CN" sz="18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72" name="AutoShape 1496"/>
          <p:cNvSpPr>
            <a:spLocks noChangeArrowheads="1"/>
          </p:cNvSpPr>
          <p:nvPr/>
        </p:nvSpPr>
        <p:spPr bwMode="auto">
          <a:xfrm>
            <a:off x="428625" y="1571625"/>
            <a:ext cx="3041650" cy="719138"/>
          </a:xfrm>
          <a:prstGeom prst="homePlate">
            <a:avLst>
              <a:gd name="adj" fmla="val 84924"/>
            </a:avLst>
          </a:prstGeom>
          <a:gradFill rotWithShape="1">
            <a:gsLst>
              <a:gs pos="0">
                <a:srgbClr val="DDE3ED">
                  <a:alpha val="62000"/>
                </a:srgbClr>
              </a:gs>
              <a:gs pos="100000">
                <a:srgbClr val="89A9C1">
                  <a:alpha val="59998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373" name="Text Box 4"/>
          <p:cNvSpPr txBox="1">
            <a:spLocks noChangeArrowheads="1"/>
          </p:cNvSpPr>
          <p:nvPr/>
        </p:nvSpPr>
        <p:spPr bwMode="auto">
          <a:xfrm>
            <a:off x="3381375" y="1779588"/>
            <a:ext cx="3119438" cy="2921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>
                <a:latin typeface="微软雅黑" panose="020B0503020204020204" pitchFamily="34" charset="-122"/>
                <a:ea typeface="微软雅黑" panose="020B0503020204020204" pitchFamily="34" charset="-122"/>
              </a:rPr>
              <a:t>界定能力差异</a:t>
            </a:r>
            <a:endParaRPr lang="zh-CN" altLang="en-US" sz="1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椭圆 48"/>
          <p:cNvSpPr/>
          <p:nvPr/>
        </p:nvSpPr>
        <p:spPr>
          <a:xfrm>
            <a:off x="350838" y="1571625"/>
            <a:ext cx="334962" cy="30797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16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75" name="Text Box 1502"/>
          <p:cNvSpPr txBox="1">
            <a:spLocks noChangeArrowheads="1"/>
          </p:cNvSpPr>
          <p:nvPr/>
        </p:nvSpPr>
        <p:spPr bwMode="auto">
          <a:xfrm>
            <a:off x="3932238" y="5357813"/>
            <a:ext cx="2105025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能力诊断表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76" name="Text Box 1503"/>
          <p:cNvSpPr txBox="1">
            <a:spLocks noChangeArrowheads="1"/>
          </p:cNvSpPr>
          <p:nvPr/>
        </p:nvSpPr>
        <p:spPr bwMode="auto">
          <a:xfrm>
            <a:off x="6810375" y="5378450"/>
            <a:ext cx="2262188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发展方式金字塔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77" name="Text Box 1505"/>
          <p:cNvSpPr txBox="1">
            <a:spLocks noChangeArrowheads="1"/>
          </p:cNvSpPr>
          <p:nvPr/>
        </p:nvSpPr>
        <p:spPr bwMode="auto">
          <a:xfrm>
            <a:off x="6396038" y="5948363"/>
            <a:ext cx="3119437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       发展方式卡片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78" name="Text Box 1507"/>
          <p:cNvSpPr txBox="1">
            <a:spLocks noChangeArrowheads="1"/>
          </p:cNvSpPr>
          <p:nvPr/>
        </p:nvSpPr>
        <p:spPr bwMode="auto">
          <a:xfrm>
            <a:off x="3832225" y="4492625"/>
            <a:ext cx="2260600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通道能力要求</a:t>
            </a:r>
            <a:endParaRPr lang="zh-CN" altLang="en-US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79" name="AutoShape 1508"/>
          <p:cNvSpPr>
            <a:spLocks noChangeArrowheads="1"/>
          </p:cNvSpPr>
          <p:nvPr/>
        </p:nvSpPr>
        <p:spPr bwMode="auto">
          <a:xfrm>
            <a:off x="3830638" y="2781300"/>
            <a:ext cx="1325562" cy="792163"/>
          </a:xfrm>
          <a:prstGeom prst="sun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80" name="Text Box 1509"/>
          <p:cNvSpPr txBox="1">
            <a:spLocks noChangeArrowheads="1"/>
          </p:cNvSpPr>
          <p:nvPr/>
        </p:nvSpPr>
        <p:spPr bwMode="auto">
          <a:xfrm>
            <a:off x="4106863" y="2971800"/>
            <a:ext cx="7810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GAP</a:t>
            </a:r>
            <a:endParaRPr lang="en-US" altLang="zh-CN" sz="16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81" name="Text Box 1510"/>
          <p:cNvSpPr txBox="1">
            <a:spLocks noChangeArrowheads="1"/>
          </p:cNvSpPr>
          <p:nvPr/>
        </p:nvSpPr>
        <p:spPr bwMode="auto">
          <a:xfrm>
            <a:off x="4845050" y="3357563"/>
            <a:ext cx="466725" cy="307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？</a:t>
            </a:r>
            <a:endParaRPr lang="zh-CN" altLang="en-US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82" name="AutoShape 1512"/>
          <p:cNvSpPr>
            <a:spLocks noChangeArrowheads="1"/>
          </p:cNvSpPr>
          <p:nvPr/>
        </p:nvSpPr>
        <p:spPr bwMode="auto">
          <a:xfrm>
            <a:off x="3829050" y="2781300"/>
            <a:ext cx="1325563" cy="792163"/>
          </a:xfrm>
          <a:prstGeom prst="sun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83" name="Oval 1519"/>
          <p:cNvSpPr>
            <a:spLocks noChangeArrowheads="1"/>
          </p:cNvSpPr>
          <p:nvPr/>
        </p:nvSpPr>
        <p:spPr bwMode="auto">
          <a:xfrm>
            <a:off x="7418388" y="3622675"/>
            <a:ext cx="468312" cy="144463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84" name="Freeform 1521"/>
          <p:cNvSpPr/>
          <p:nvPr/>
        </p:nvSpPr>
        <p:spPr bwMode="auto">
          <a:xfrm>
            <a:off x="4922838" y="3500438"/>
            <a:ext cx="2417762" cy="636587"/>
          </a:xfrm>
          <a:custGeom>
            <a:avLst/>
            <a:gdLst>
              <a:gd name="T0" fmla="*/ 0 w 1157"/>
              <a:gd name="T1" fmla="*/ 0 h 401"/>
              <a:gd name="T2" fmla="*/ 2147483647 w 1157"/>
              <a:gd name="T3" fmla="*/ 2147483647 h 401"/>
              <a:gd name="T4" fmla="*/ 2147483647 w 1157"/>
              <a:gd name="T5" fmla="*/ 2147483647 h 401"/>
              <a:gd name="T6" fmla="*/ 2147483647 w 1157"/>
              <a:gd name="T7" fmla="*/ 2147483647 h 401"/>
              <a:gd name="T8" fmla="*/ 0 60000 65536"/>
              <a:gd name="T9" fmla="*/ 0 60000 65536"/>
              <a:gd name="T10" fmla="*/ 0 60000 65536"/>
              <a:gd name="T11" fmla="*/ 0 60000 65536"/>
              <a:gd name="T12" fmla="*/ 0 w 1157"/>
              <a:gd name="T13" fmla="*/ 0 h 401"/>
              <a:gd name="T14" fmla="*/ 1157 w 1157"/>
              <a:gd name="T15" fmla="*/ 401 h 40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7" h="401">
                <a:moveTo>
                  <a:pt x="0" y="0"/>
                </a:moveTo>
                <a:cubicBezTo>
                  <a:pt x="117" y="162"/>
                  <a:pt x="235" y="325"/>
                  <a:pt x="409" y="363"/>
                </a:cubicBezTo>
                <a:cubicBezTo>
                  <a:pt x="583" y="401"/>
                  <a:pt x="931" y="250"/>
                  <a:pt x="1044" y="227"/>
                </a:cubicBezTo>
                <a:cubicBezTo>
                  <a:pt x="1157" y="204"/>
                  <a:pt x="1123" y="215"/>
                  <a:pt x="1089" y="227"/>
                </a:cubicBezTo>
              </a:path>
            </a:pathLst>
          </a:custGeom>
          <a:noFill/>
          <a:ln w="25400">
            <a:solidFill>
              <a:schemeClr val="tx1"/>
            </a:solidFill>
            <a:prstDash val="dash"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385" name="Freeform 1522"/>
          <p:cNvSpPr/>
          <p:nvPr/>
        </p:nvSpPr>
        <p:spPr bwMode="auto">
          <a:xfrm rot="1193892">
            <a:off x="5203825" y="4221163"/>
            <a:ext cx="2120900" cy="360362"/>
          </a:xfrm>
          <a:custGeom>
            <a:avLst/>
            <a:gdLst>
              <a:gd name="T0" fmla="*/ 0 w 1588"/>
              <a:gd name="T1" fmla="*/ 0 h 522"/>
              <a:gd name="T2" fmla="*/ 2147483647 w 1588"/>
              <a:gd name="T3" fmla="*/ 2147483647 h 522"/>
              <a:gd name="T4" fmla="*/ 2147483647 w 1588"/>
              <a:gd name="T5" fmla="*/ 2147483647 h 522"/>
              <a:gd name="T6" fmla="*/ 2147483647 w 1588"/>
              <a:gd name="T7" fmla="*/ 2147483647 h 522"/>
              <a:gd name="T8" fmla="*/ 2147483647 w 1588"/>
              <a:gd name="T9" fmla="*/ 0 h 5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88"/>
              <a:gd name="T16" fmla="*/ 0 h 522"/>
              <a:gd name="T17" fmla="*/ 1588 w 1588"/>
              <a:gd name="T18" fmla="*/ 522 h 5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88" h="522">
                <a:moveTo>
                  <a:pt x="0" y="0"/>
                </a:moveTo>
                <a:cubicBezTo>
                  <a:pt x="159" y="238"/>
                  <a:pt x="318" y="476"/>
                  <a:pt x="454" y="499"/>
                </a:cubicBezTo>
                <a:cubicBezTo>
                  <a:pt x="590" y="522"/>
                  <a:pt x="666" y="181"/>
                  <a:pt x="817" y="136"/>
                </a:cubicBezTo>
                <a:cubicBezTo>
                  <a:pt x="968" y="91"/>
                  <a:pt x="1233" y="249"/>
                  <a:pt x="1361" y="226"/>
                </a:cubicBezTo>
                <a:cubicBezTo>
                  <a:pt x="1489" y="203"/>
                  <a:pt x="1550" y="38"/>
                  <a:pt x="1588" y="0"/>
                </a:cubicBezTo>
              </a:path>
            </a:pathLst>
          </a:custGeom>
          <a:noFill/>
          <a:ln w="25400">
            <a:solidFill>
              <a:schemeClr val="tx1"/>
            </a:solidFill>
            <a:prstDash val="dash"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386" name="Text Box 1811"/>
          <p:cNvSpPr txBox="1">
            <a:spLocks noChangeArrowheads="1"/>
          </p:cNvSpPr>
          <p:nvPr/>
        </p:nvSpPr>
        <p:spPr bwMode="auto">
          <a:xfrm>
            <a:off x="77788" y="5491163"/>
            <a:ext cx="1092200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b="1" i="1" u="sng">
                <a:latin typeface="微软雅黑" panose="020B0503020204020204" pitchFamily="34" charset="-122"/>
                <a:ea typeface="微软雅黑" panose="020B0503020204020204" pitchFamily="34" charset="-122"/>
              </a:rPr>
              <a:t>工具：</a:t>
            </a:r>
            <a:endParaRPr lang="zh-CN" altLang="en-US" sz="1800" b="1" i="1" u="sng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87" name="Oval 1817"/>
          <p:cNvSpPr>
            <a:spLocks noChangeArrowheads="1"/>
          </p:cNvSpPr>
          <p:nvPr/>
        </p:nvSpPr>
        <p:spPr bwMode="auto">
          <a:xfrm>
            <a:off x="7588250" y="4314825"/>
            <a:ext cx="466725" cy="2159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5388" name="Rectangle 3145"/>
          <p:cNvSpPr>
            <a:spLocks noChangeArrowheads="1"/>
          </p:cNvSpPr>
          <p:nvPr/>
        </p:nvSpPr>
        <p:spPr bwMode="auto">
          <a:xfrm>
            <a:off x="935038" y="5378450"/>
            <a:ext cx="2652712" cy="33655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腾讯员工能力标准和要求</a:t>
            </a:r>
            <a:endParaRPr lang="en-US" altLang="zh-CN" sz="1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89" name="Text Box 1503"/>
          <p:cNvSpPr txBox="1">
            <a:spLocks noChangeArrowheads="1"/>
          </p:cNvSpPr>
          <p:nvPr/>
        </p:nvSpPr>
        <p:spPr bwMode="auto">
          <a:xfrm>
            <a:off x="6810375" y="5664200"/>
            <a:ext cx="2262188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发展方式匹配原则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390" name="图片 64" descr="图片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6138" y="2786063"/>
            <a:ext cx="2095500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1" name="Text Box 4"/>
          <p:cNvSpPr txBox="1">
            <a:spLocks noChangeArrowheads="1"/>
          </p:cNvSpPr>
          <p:nvPr/>
        </p:nvSpPr>
        <p:spPr bwMode="auto">
          <a:xfrm>
            <a:off x="238125" y="1785938"/>
            <a:ext cx="3119438" cy="2921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zh-CN" altLang="en-US" sz="1800" b="1">
                <a:latin typeface="微软雅黑" panose="020B0503020204020204" pitchFamily="34" charset="-122"/>
                <a:ea typeface="微软雅黑" panose="020B0503020204020204" pitchFamily="34" charset="-122"/>
              </a:rPr>
              <a:t>了解通道能力标准</a:t>
            </a:r>
            <a:endParaRPr lang="zh-CN" altLang="en-US" sz="1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矩形​​ 1"/>
          <p:cNvSpPr>
            <a:spLocks noChangeArrowheads="1"/>
          </p:cNvSpPr>
          <p:nvPr/>
        </p:nvSpPr>
        <p:spPr bwMode="auto">
          <a:xfrm>
            <a:off x="0" y="285750"/>
            <a:ext cx="10021888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>
              <a:defRPr/>
            </a:pP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我们如何获得发展？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——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Arial" panose="020B0604020202020204" pitchFamily="34" charset="0"/>
              </a:rPr>
              <a:t>结合能力差异，选择适合的方式</a:t>
            </a:r>
            <a:endParaRPr lang="zh-CN" altLang="en-US" sz="2800" b="1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>
          <a:xfrm>
            <a:off x="238125" y="142875"/>
            <a:ext cx="8915400" cy="796925"/>
          </a:xfrm>
        </p:spPr>
        <p:txBody>
          <a:bodyPr/>
          <a:lstStyle/>
          <a:p>
            <a:pPr eaLnBrk="1" hangingPunct="1"/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我们的发展有哪些路径？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公司为员工成长规划了管理与专业两条发展通道</a:t>
            </a:r>
            <a:endParaRPr lang="zh-CN" altLang="en-US" sz="2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412750" y="1676400"/>
            <a:ext cx="5159379" cy="396717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46" name="组合 32"/>
          <p:cNvGrpSpPr/>
          <p:nvPr/>
        </p:nvGrpSpPr>
        <p:grpSpPr bwMode="auto">
          <a:xfrm>
            <a:off x="541338" y="2071688"/>
            <a:ext cx="4479925" cy="3286125"/>
            <a:chOff x="857250" y="1857375"/>
            <a:chExt cx="7072318" cy="3786188"/>
          </a:xfrm>
        </p:grpSpPr>
        <p:pic>
          <p:nvPicPr>
            <p:cNvPr id="10248" name="图片 33" descr="33.png"/>
            <p:cNvPicPr>
              <a:picLocks noChangeAspect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5000625" y="4500563"/>
              <a:ext cx="714375" cy="1009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49" name="图片 34" descr="22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072193" y="3429000"/>
              <a:ext cx="1857375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0" name="图片 35" descr="23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643568" y="2714625"/>
              <a:ext cx="1857375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1" name="图片 36" descr="24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86380" y="2071688"/>
              <a:ext cx="1857375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2" name="图片 37" descr="25.pn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285875" y="3429000"/>
              <a:ext cx="1857375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3" name="图片 38" descr="26.png"/>
            <p:cNvPicPr>
              <a:picLocks noChangeAspect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71563" y="2714625"/>
              <a:ext cx="1857375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4" name="图片 39" descr="27.png"/>
            <p:cNvPicPr>
              <a:picLocks noChangeAspect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857250" y="2071688"/>
              <a:ext cx="1857375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5" name="图片 40" descr="31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786063" y="1928813"/>
              <a:ext cx="1714500" cy="2571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6" name="图片 41" descr="32.png"/>
            <p:cNvPicPr>
              <a:picLocks noChangeAspect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4643438" y="1857375"/>
              <a:ext cx="1714500" cy="2571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7" name="图片 42" descr="20.png"/>
            <p:cNvPicPr>
              <a:picLocks noChangeAspect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4643438" y="4786313"/>
              <a:ext cx="142875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8" name="图片 43" descr="21.png"/>
            <p:cNvPicPr>
              <a:picLocks noChangeAspect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357688" y="4000500"/>
              <a:ext cx="1428750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9" name="图片 44" descr="28.png"/>
            <p:cNvPicPr>
              <a:picLocks noChangeAspect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2714625" y="2214563"/>
              <a:ext cx="2464000" cy="14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0" name="图片 45" descr="29.png"/>
            <p:cNvPicPr>
              <a:picLocks noChangeAspect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2928938" y="2857500"/>
              <a:ext cx="2640000" cy="14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1" name="图片 46" descr="30.png"/>
            <p:cNvPicPr>
              <a:picLocks noChangeAspect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3143250" y="3614738"/>
              <a:ext cx="2840000" cy="14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2" name="TextBox 47"/>
            <p:cNvSpPr txBox="1">
              <a:spLocks noChangeArrowheads="1"/>
            </p:cNvSpPr>
            <p:nvPr/>
          </p:nvSpPr>
          <p:spPr bwMode="auto">
            <a:xfrm>
              <a:off x="1423148" y="4167146"/>
              <a:ext cx="1425309" cy="35461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zh-CN" altLang="en-US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管理通道</a:t>
              </a:r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263" name="TextBox 48"/>
            <p:cNvSpPr txBox="1">
              <a:spLocks noChangeArrowheads="1"/>
            </p:cNvSpPr>
            <p:nvPr/>
          </p:nvSpPr>
          <p:spPr bwMode="auto">
            <a:xfrm>
              <a:off x="6374746" y="4167146"/>
              <a:ext cx="1425309" cy="35461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zh-CN" altLang="en-US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专业通道</a:t>
              </a:r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247" name="矩形 49"/>
          <p:cNvSpPr>
            <a:spLocks noChangeArrowheads="1"/>
          </p:cNvSpPr>
          <p:nvPr/>
        </p:nvSpPr>
        <p:spPr bwMode="auto">
          <a:xfrm>
            <a:off x="5803900" y="2286000"/>
            <a:ext cx="3767138" cy="2492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当员工成长发展到一定阶段后，公司会视员工在管理或者专业方面的能力优势，结合员工意愿与公司的人才培养规划，帮助员工确定更能发挥其能力特长的发展方向。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管理发展通道的主要特征是</a:t>
            </a:r>
            <a:r>
              <a:rPr lang="zh-CN" altLang="en-US" sz="1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通过他人的绩效实现组织目标</a:t>
            </a:r>
            <a:r>
              <a:rPr lang="zh-CN" altLang="en-US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专业发展通道的主要特征是</a:t>
            </a:r>
            <a:r>
              <a:rPr lang="zh-CN" altLang="en-US" sz="16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通过个人的工作达成组织目标。</a:t>
            </a:r>
            <a:endParaRPr lang="en-US" altLang="zh-CN" b="1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3860800" y="1412875"/>
            <a:ext cx="2527300" cy="4926013"/>
            <a:chOff x="0" y="0"/>
            <a:chExt cx="1909" cy="3103"/>
          </a:xfrm>
        </p:grpSpPr>
        <p:graphicFrame>
          <p:nvGraphicFramePr>
            <p:cNvPr id="1026" name="Object 3"/>
            <p:cNvGraphicFramePr>
              <a:graphicFrameLocks noChangeAspect="1"/>
            </p:cNvGraphicFramePr>
            <p:nvPr/>
          </p:nvGraphicFramePr>
          <p:xfrm>
            <a:off x="0" y="0"/>
            <a:ext cx="1909" cy="31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" r:id="rId1" imgW="19821525" imgH="33823275" progId="">
                    <p:embed/>
                  </p:oleObj>
                </mc:Choice>
                <mc:Fallback>
                  <p:oleObj name="" r:id="rId1" imgW="19821525" imgH="33823275" progId="">
                    <p:embed/>
                    <p:pic>
                      <p:nvPicPr>
                        <p:cNvPr id="0" name="Object 3"/>
                        <p:cNvPicPr>
                          <a:picLocks noChangeAspect="1"/>
                        </p:cNvPicPr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0" y="0"/>
                          <a:ext cx="1909" cy="3103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7" name="Rectangle 4"/>
            <p:cNvSpPr>
              <a:spLocks noChangeArrowheads="1"/>
            </p:cNvSpPr>
            <p:nvPr/>
          </p:nvSpPr>
          <p:spPr bwMode="auto">
            <a:xfrm>
              <a:off x="267" y="2680"/>
              <a:ext cx="1370" cy="1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algn="l"/>
              <a:r>
                <a:rPr lang="zh-CN" altLang="en-US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专业发展阶梯</a:t>
              </a:r>
              <a:endPara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39653" name="Rectangle 5"/>
          <p:cNvSpPr>
            <a:spLocks noChangeArrowheads="1"/>
          </p:cNvSpPr>
          <p:nvPr/>
        </p:nvSpPr>
        <p:spPr bwMode="auto">
          <a:xfrm>
            <a:off x="6521450" y="5135563"/>
            <a:ext cx="2822575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级：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能做好被安排的一般性工作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9654" name="Rectangle 6"/>
          <p:cNvSpPr>
            <a:spLocks noChangeArrowheads="1"/>
          </p:cNvSpPr>
          <p:nvPr/>
        </p:nvSpPr>
        <p:spPr bwMode="auto">
          <a:xfrm>
            <a:off x="1285875" y="4279900"/>
            <a:ext cx="2655888" cy="738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级：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作为一个有经验的专业成员能够应用专业知识独立解决常见问题。 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9655" name="Rectangle 7"/>
          <p:cNvSpPr>
            <a:spLocks noChangeArrowheads="1"/>
          </p:cNvSpPr>
          <p:nvPr/>
        </p:nvSpPr>
        <p:spPr bwMode="auto">
          <a:xfrm>
            <a:off x="6669088" y="3352800"/>
            <a:ext cx="2951162" cy="1169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级：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能够独立承担部门内某一方面工作或项目的策划和推动执行，能够发现本专业业务流程中存在的重大问题，并提出合理有效的解决方案 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9656" name="Rectangle 8"/>
          <p:cNvSpPr>
            <a:spLocks noChangeArrowheads="1"/>
          </p:cNvSpPr>
          <p:nvPr/>
        </p:nvSpPr>
        <p:spPr bwMode="auto">
          <a:xfrm>
            <a:off x="1209675" y="2743200"/>
            <a:ext cx="2808288" cy="9540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级：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作为公司某一领域专家，能够解决较复杂的问题或领导中型项目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领域，能推动和实施本专业领域内重大的变革。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9657" name="Rectangle 9"/>
          <p:cNvSpPr>
            <a:spLocks noChangeArrowheads="1"/>
          </p:cNvSpPr>
          <p:nvPr/>
        </p:nvSpPr>
        <p:spPr bwMode="auto">
          <a:xfrm>
            <a:off x="6591300" y="2205038"/>
            <a:ext cx="2908300" cy="7381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级：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作为公司内公认的某方面专家，参与战略制定并对大型项目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领域成功负责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9658" name="Rectangle 10"/>
          <p:cNvSpPr>
            <a:spLocks noChangeArrowheads="1"/>
          </p:cNvSpPr>
          <p:nvPr/>
        </p:nvSpPr>
        <p:spPr bwMode="auto">
          <a:xfrm>
            <a:off x="1285875" y="1412875"/>
            <a:ext cx="24765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alt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级：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作为公司内外公认的权威，推动公司决策 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9660" name="AutoShape 12"/>
          <p:cNvSpPr>
            <a:spLocks noChangeArrowheads="1"/>
          </p:cNvSpPr>
          <p:nvPr/>
        </p:nvSpPr>
        <p:spPr bwMode="gray">
          <a:xfrm>
            <a:off x="973138" y="5445125"/>
            <a:ext cx="2887662" cy="9906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 algn="ctr">
            <a:noFill/>
            <a:round/>
          </a:ln>
        </p:spPr>
        <p:txBody>
          <a:bodyPr lIns="36000" tIns="36000" rIns="36000" bIns="36000"/>
          <a:lstStyle/>
          <a:p>
            <a:pPr marL="268605" lvl="1" algn="l"/>
            <a:r>
              <a:rPr lang="zh-CN" altLang="en-US" b="1" dirty="0">
                <a:solidFill>
                  <a:srgbClr val="3366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为什么每</a:t>
            </a:r>
            <a:r>
              <a:rPr lang="en-US" altLang="zh-CN" b="1" dirty="0">
                <a:solidFill>
                  <a:srgbClr val="3366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b="1" dirty="0">
                <a:solidFill>
                  <a:srgbClr val="3366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级还要设置子等？</a:t>
            </a:r>
            <a:endParaRPr lang="zh-CN" altLang="en-US" b="1" dirty="0">
              <a:solidFill>
                <a:srgbClr val="3366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68605" lvl="1" algn="l"/>
            <a:r>
              <a:rPr lang="zh-CN" altLang="en-US" b="1" dirty="0">
                <a:solidFill>
                  <a:srgbClr val="33669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个人能力的发展是一个逐步积累和提升的过程，并需要有持续的绩效表现。</a:t>
            </a:r>
            <a:endParaRPr lang="zh-CN" altLang="en-US" b="1" dirty="0">
              <a:solidFill>
                <a:srgbClr val="3366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68605" lvl="1" algn="l"/>
            <a:endParaRPr lang="zh-CN" altLang="en-US" b="1" dirty="0">
              <a:solidFill>
                <a:srgbClr val="33669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39661" name="Picture 13" descr="tip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475" y="5445125"/>
            <a:ext cx="88582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Text Box 5"/>
          <p:cNvSpPr txBox="1">
            <a:spLocks noChangeArrowheads="1"/>
          </p:cNvSpPr>
          <p:nvPr/>
        </p:nvSpPr>
        <p:spPr bwMode="auto">
          <a:xfrm>
            <a:off x="238125" y="0"/>
            <a:ext cx="9277350" cy="9540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在纵向上，公司为我们搭建职业发展阶梯，清晰指引员工发展目标，体现了对员工能力发展的期望与要求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gray">
          <a:xfrm>
            <a:off x="6667512" y="1071546"/>
            <a:ext cx="2500330" cy="9906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 algn="ctr">
            <a:noFill/>
            <a:round/>
          </a:ln>
        </p:spPr>
        <p:txBody>
          <a:bodyPr lIns="36000" tIns="36000" rIns="36000" bIns="36000"/>
          <a:lstStyle/>
          <a:p>
            <a:pPr marL="268605" lvl="1" algn="l"/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每级下面分设三个子等：</a:t>
            </a:r>
            <a:endParaRPr lang="en-US" altLang="zh-CN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30225" lvl="1" indent="-262255" algn="l"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基础等</a:t>
            </a:r>
            <a:endParaRPr lang="en-US" altLang="zh-CN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30225" lvl="1" indent="-262255" algn="l"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普通等</a:t>
            </a:r>
            <a:endParaRPr lang="en-US" altLang="zh-CN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530225" lvl="1" indent="-262255" algn="l"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职业等</a:t>
            </a:r>
            <a:endParaRPr lang="zh-CN" altLang="en-US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39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9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9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39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9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9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396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9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9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96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39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39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96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9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9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9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39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39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39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39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53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39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39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53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3" grpId="0"/>
      <p:bldP spid="539654" grpId="0"/>
      <p:bldP spid="539655" grpId="0"/>
      <p:bldP spid="539656" grpId="0"/>
      <p:bldP spid="539657" grpId="0"/>
      <p:bldP spid="539658" grpId="0"/>
      <p:bldP spid="539660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41288" y="2143125"/>
            <a:ext cx="939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42875" y="3529013"/>
            <a:ext cx="941388" cy="501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1288" y="2835275"/>
            <a:ext cx="939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142875" y="2835275"/>
            <a:ext cx="941388" cy="504825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bg2"/>
            </a:solidFill>
            <a:round/>
          </a:ln>
        </p:spPr>
        <p:txBody>
          <a:bodyPr wrap="none" anchor="ctr"/>
          <a:lstStyle/>
          <a:p>
            <a:pPr marL="190500" indent="-190500"/>
            <a:r>
              <a:rPr lang="en-US" altLang="zh-CN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endParaRPr lang="zh-CN" altLang="en-US" b="1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142875" y="2143125"/>
            <a:ext cx="941388" cy="504825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bg2"/>
            </a:solidFill>
            <a:round/>
          </a:ln>
        </p:spPr>
        <p:txBody>
          <a:bodyPr wrap="none" anchor="ctr"/>
          <a:lstStyle/>
          <a:p>
            <a:pPr marL="190500" indent="-190500"/>
            <a:r>
              <a:rPr lang="en-US" altLang="zh-CN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endParaRPr lang="zh-CN" altLang="en-US" b="1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142875" y="3527425"/>
            <a:ext cx="941388" cy="503238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bg2"/>
            </a:solidFill>
            <a:round/>
          </a:ln>
        </p:spPr>
        <p:txBody>
          <a:bodyPr wrap="none" anchor="ctr"/>
          <a:lstStyle/>
          <a:p>
            <a:pPr marL="190500" indent="-190500"/>
            <a:r>
              <a:rPr lang="en-US" altLang="zh-CN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endParaRPr lang="zh-CN" altLang="en-US" b="1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446088" y="3402013"/>
            <a:ext cx="446087" cy="125412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446088" y="2709863"/>
            <a:ext cx="446087" cy="1238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39700" y="4251325"/>
            <a:ext cx="944563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139700" y="4249738"/>
            <a:ext cx="941388" cy="504825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bg2"/>
            </a:solidFill>
            <a:round/>
          </a:ln>
        </p:spPr>
        <p:txBody>
          <a:bodyPr wrap="none" anchor="ctr"/>
          <a:lstStyle/>
          <a:p>
            <a:pPr marL="190500" indent="-190500"/>
            <a:r>
              <a:rPr lang="en-US" altLang="zh-CN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endParaRPr lang="zh-CN" altLang="en-US" b="1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28464" y="4975225"/>
            <a:ext cx="944563" cy="501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128464" y="4973638"/>
            <a:ext cx="941388" cy="503237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bg2"/>
            </a:solidFill>
            <a:round/>
          </a:ln>
        </p:spPr>
        <p:txBody>
          <a:bodyPr wrap="none" anchor="ctr"/>
          <a:lstStyle/>
          <a:p>
            <a:pPr marL="190500" indent="-190500"/>
            <a:r>
              <a:rPr lang="en-US" altLang="zh-CN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endParaRPr lang="zh-CN" altLang="en-US" b="1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436563" y="4078288"/>
            <a:ext cx="447675" cy="125412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>
            <a:off x="409452" y="4806950"/>
            <a:ext cx="447675" cy="1238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H="1">
            <a:off x="4592960" y="1214438"/>
            <a:ext cx="0" cy="411321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7659688" y="1052513"/>
            <a:ext cx="903287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专业人员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（Ｓ</a:t>
            </a:r>
            <a:r>
              <a:rPr lang="en-US" altLang="zh-CN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1-6</a:t>
            </a: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4736976" y="1066800"/>
            <a:ext cx="15605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市场人员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 （Ｍ</a:t>
            </a:r>
            <a:r>
              <a:rPr lang="en-US" altLang="zh-CN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1-6</a:t>
            </a: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4715645" y="4941888"/>
            <a:ext cx="274638" cy="646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战略类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5365750" y="4941888"/>
            <a:ext cx="273050" cy="646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营销类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5734050" y="4941888"/>
            <a:ext cx="273050" cy="646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客服类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102350" y="4941888"/>
            <a:ext cx="271463" cy="646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内容类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6467475" y="4941888"/>
            <a:ext cx="274638" cy="646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企管类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6835775" y="4941888"/>
            <a:ext cx="274638" cy="646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财务类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7204075" y="4941888"/>
            <a:ext cx="273050" cy="1008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人力资源类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7527925" y="4941888"/>
            <a:ext cx="317500" cy="646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法律类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9042400" y="4941888"/>
            <a:ext cx="273050" cy="1008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建筑工程类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8308975" y="4941888"/>
            <a:ext cx="271463" cy="646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行政类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7940675" y="4941888"/>
            <a:ext cx="271463" cy="1008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公共关系类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94" name="Text Box 31"/>
          <p:cNvSpPr txBox="1">
            <a:spLocks noChangeArrowheads="1"/>
          </p:cNvSpPr>
          <p:nvPr/>
        </p:nvSpPr>
        <p:spPr bwMode="auto">
          <a:xfrm>
            <a:off x="742950" y="6019800"/>
            <a:ext cx="8667750" cy="51911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公司一共为员工提供了</a:t>
            </a:r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条职业发展通道</a:t>
            </a:r>
            <a:endParaRPr lang="zh-CN" altLang="en-US" sz="20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95" name="AutoShape 32"/>
          <p:cNvSpPr>
            <a:spLocks noChangeArrowheads="1"/>
          </p:cNvSpPr>
          <p:nvPr/>
        </p:nvSpPr>
        <p:spPr bwMode="auto">
          <a:xfrm rot="-5400000">
            <a:off x="4979194" y="4144169"/>
            <a:ext cx="584200" cy="306388"/>
          </a:xfrm>
          <a:prstGeom prst="rightArrow">
            <a:avLst>
              <a:gd name="adj1" fmla="val 50000"/>
              <a:gd name="adj2" fmla="val 51641"/>
            </a:avLst>
          </a:prstGeom>
          <a:gradFill rotWithShape="0">
            <a:gsLst>
              <a:gs pos="0">
                <a:srgbClr val="FFFF00"/>
              </a:gs>
              <a:gs pos="100000">
                <a:srgbClr val="C3C300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96" name="AutoShape 33"/>
          <p:cNvSpPr>
            <a:spLocks noChangeArrowheads="1"/>
          </p:cNvSpPr>
          <p:nvPr/>
        </p:nvSpPr>
        <p:spPr bwMode="auto">
          <a:xfrm rot="-5400000">
            <a:off x="5308600" y="2992438"/>
            <a:ext cx="584200" cy="304800"/>
          </a:xfrm>
          <a:prstGeom prst="rightArrow">
            <a:avLst>
              <a:gd name="adj1" fmla="val 50000"/>
              <a:gd name="adj2" fmla="val 51910"/>
            </a:avLst>
          </a:prstGeom>
          <a:gradFill rotWithShape="0">
            <a:gsLst>
              <a:gs pos="0">
                <a:srgbClr val="FFFF00"/>
              </a:gs>
              <a:gs pos="100000">
                <a:srgbClr val="C3C300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97" name="AutoShape 34"/>
          <p:cNvSpPr>
            <a:spLocks noChangeArrowheads="1"/>
          </p:cNvSpPr>
          <p:nvPr/>
        </p:nvSpPr>
        <p:spPr bwMode="auto">
          <a:xfrm rot="-5400000">
            <a:off x="5886450" y="1984375"/>
            <a:ext cx="584200" cy="304800"/>
          </a:xfrm>
          <a:prstGeom prst="rightArrow">
            <a:avLst>
              <a:gd name="adj1" fmla="val 50000"/>
              <a:gd name="adj2" fmla="val 51910"/>
            </a:avLst>
          </a:prstGeom>
          <a:gradFill rotWithShape="0">
            <a:gsLst>
              <a:gs pos="0">
                <a:srgbClr val="FFFF00"/>
              </a:gs>
              <a:gs pos="100000">
                <a:srgbClr val="C3C300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8674100" y="4941888"/>
            <a:ext cx="274638" cy="646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采购类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Rectangle 36"/>
          <p:cNvSpPr>
            <a:spLocks noChangeArrowheads="1"/>
          </p:cNvSpPr>
          <p:nvPr/>
        </p:nvSpPr>
        <p:spPr bwMode="auto">
          <a:xfrm>
            <a:off x="144463" y="1443038"/>
            <a:ext cx="94138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00" name="Oval 37"/>
          <p:cNvSpPr>
            <a:spLocks noChangeArrowheads="1"/>
          </p:cNvSpPr>
          <p:nvPr/>
        </p:nvSpPr>
        <p:spPr bwMode="auto">
          <a:xfrm>
            <a:off x="146050" y="1443038"/>
            <a:ext cx="941388" cy="504825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bg2"/>
            </a:solidFill>
            <a:round/>
          </a:ln>
        </p:spPr>
        <p:txBody>
          <a:bodyPr wrap="none" anchor="ctr"/>
          <a:lstStyle/>
          <a:p>
            <a:pPr marL="190500" indent="-190500"/>
            <a:r>
              <a:rPr lang="en-US" altLang="zh-CN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endParaRPr lang="zh-CN" altLang="en-US" b="1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01" name="AutoShape 38"/>
          <p:cNvSpPr>
            <a:spLocks noChangeArrowheads="1"/>
          </p:cNvSpPr>
          <p:nvPr/>
        </p:nvSpPr>
        <p:spPr bwMode="auto">
          <a:xfrm>
            <a:off x="449263" y="2009775"/>
            <a:ext cx="446087" cy="123825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02" name="AutoShape 39"/>
          <p:cNvSpPr>
            <a:spLocks noChangeArrowheads="1"/>
          </p:cNvSpPr>
          <p:nvPr/>
        </p:nvSpPr>
        <p:spPr bwMode="auto">
          <a:xfrm rot="-5400000">
            <a:off x="7390607" y="4144169"/>
            <a:ext cx="584200" cy="306387"/>
          </a:xfrm>
          <a:prstGeom prst="rightArrow">
            <a:avLst>
              <a:gd name="adj1" fmla="val 50000"/>
              <a:gd name="adj2" fmla="val 51641"/>
            </a:avLst>
          </a:prstGeom>
          <a:gradFill rotWithShape="0">
            <a:gsLst>
              <a:gs pos="0">
                <a:srgbClr val="FFFF00"/>
              </a:gs>
              <a:gs pos="100000">
                <a:srgbClr val="C3C300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03" name="AutoShape 40"/>
          <p:cNvSpPr>
            <a:spLocks noChangeArrowheads="1"/>
          </p:cNvSpPr>
          <p:nvPr/>
        </p:nvSpPr>
        <p:spPr bwMode="auto">
          <a:xfrm rot="-5400000">
            <a:off x="8091488" y="2992438"/>
            <a:ext cx="584200" cy="304800"/>
          </a:xfrm>
          <a:prstGeom prst="rightArrow">
            <a:avLst>
              <a:gd name="adj1" fmla="val 50000"/>
              <a:gd name="adj2" fmla="val 51910"/>
            </a:avLst>
          </a:prstGeom>
          <a:gradFill rotWithShape="0">
            <a:gsLst>
              <a:gs pos="0">
                <a:srgbClr val="FFFF00"/>
              </a:gs>
              <a:gs pos="100000">
                <a:srgbClr val="C3C300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04" name="AutoShape 41"/>
          <p:cNvSpPr>
            <a:spLocks noChangeArrowheads="1"/>
          </p:cNvSpPr>
          <p:nvPr/>
        </p:nvSpPr>
        <p:spPr bwMode="auto">
          <a:xfrm rot="-5400000">
            <a:off x="8871744" y="1985169"/>
            <a:ext cx="584200" cy="303212"/>
          </a:xfrm>
          <a:prstGeom prst="rightArrow">
            <a:avLst>
              <a:gd name="adj1" fmla="val 50000"/>
              <a:gd name="adj2" fmla="val 52182"/>
            </a:avLst>
          </a:prstGeom>
          <a:gradFill rotWithShape="0">
            <a:gsLst>
              <a:gs pos="0">
                <a:srgbClr val="FFFF00"/>
              </a:gs>
              <a:gs pos="100000">
                <a:srgbClr val="C3C300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05" name="Text Box 42"/>
          <p:cNvSpPr txBox="1">
            <a:spLocks noChangeArrowheads="1"/>
          </p:cNvSpPr>
          <p:nvPr/>
        </p:nvSpPr>
        <p:spPr bwMode="auto">
          <a:xfrm>
            <a:off x="166688" y="0"/>
            <a:ext cx="9575800" cy="9540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在横向上， 按能力与职责相近的原则，公司为不同能力的员工设计了不同的职业发展通道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06" name="Line 44"/>
          <p:cNvSpPr>
            <a:spLocks noChangeShapeType="1"/>
          </p:cNvSpPr>
          <p:nvPr/>
        </p:nvSpPr>
        <p:spPr bwMode="auto">
          <a:xfrm flipH="1">
            <a:off x="9740900" y="1196975"/>
            <a:ext cx="1588" cy="41862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07" name="Line 45"/>
          <p:cNvSpPr>
            <a:spLocks noChangeShapeType="1"/>
          </p:cNvSpPr>
          <p:nvPr/>
        </p:nvSpPr>
        <p:spPr bwMode="auto">
          <a:xfrm flipH="1">
            <a:off x="3384550" y="1163638"/>
            <a:ext cx="1588" cy="418623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308" name="Text Box 46"/>
          <p:cNvSpPr txBox="1">
            <a:spLocks noChangeArrowheads="1"/>
          </p:cNvSpPr>
          <p:nvPr/>
        </p:nvSpPr>
        <p:spPr bwMode="auto">
          <a:xfrm>
            <a:off x="1568450" y="1104900"/>
            <a:ext cx="995363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技术人员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  （Ｔ</a:t>
            </a:r>
            <a:r>
              <a:rPr lang="en-US" altLang="zh-CN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1-6</a:t>
            </a: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1167169" y="4941888"/>
            <a:ext cx="273050" cy="1008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软件开发类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12" name="Text Box 48"/>
          <p:cNvSpPr txBox="1">
            <a:spLocks noChangeArrowheads="1"/>
          </p:cNvSpPr>
          <p:nvPr/>
        </p:nvSpPr>
        <p:spPr bwMode="auto">
          <a:xfrm>
            <a:off x="1751543" y="4941888"/>
            <a:ext cx="273050" cy="646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设计类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13" name="Text Box 49"/>
          <p:cNvSpPr txBox="1">
            <a:spLocks noChangeArrowheads="1"/>
          </p:cNvSpPr>
          <p:nvPr/>
        </p:nvSpPr>
        <p:spPr bwMode="auto">
          <a:xfrm>
            <a:off x="2327607" y="4941888"/>
            <a:ext cx="273050" cy="1008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质量管理类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2615639" y="4941888"/>
            <a:ext cx="352425" cy="101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技术运营类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AutoShape 51"/>
          <p:cNvSpPr>
            <a:spLocks noChangeArrowheads="1"/>
          </p:cNvSpPr>
          <p:nvPr/>
        </p:nvSpPr>
        <p:spPr bwMode="auto">
          <a:xfrm rot="-5400000">
            <a:off x="1231107" y="4172744"/>
            <a:ext cx="584200" cy="306387"/>
          </a:xfrm>
          <a:prstGeom prst="rightArrow">
            <a:avLst>
              <a:gd name="adj1" fmla="val 50000"/>
              <a:gd name="adj2" fmla="val 51641"/>
            </a:avLst>
          </a:prstGeom>
          <a:gradFill rotWithShape="0">
            <a:gsLst>
              <a:gs pos="0">
                <a:srgbClr val="FFFF00"/>
              </a:gs>
              <a:gs pos="100000">
                <a:srgbClr val="C3C300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AutoShape 52"/>
          <p:cNvSpPr>
            <a:spLocks noChangeArrowheads="1"/>
          </p:cNvSpPr>
          <p:nvPr/>
        </p:nvSpPr>
        <p:spPr bwMode="auto">
          <a:xfrm rot="-5400000">
            <a:off x="1671638" y="3103563"/>
            <a:ext cx="584200" cy="304800"/>
          </a:xfrm>
          <a:prstGeom prst="rightArrow">
            <a:avLst>
              <a:gd name="adj1" fmla="val 50000"/>
              <a:gd name="adj2" fmla="val 51910"/>
            </a:avLst>
          </a:prstGeom>
          <a:gradFill rotWithShape="0">
            <a:gsLst>
              <a:gs pos="0">
                <a:srgbClr val="FFFF00"/>
              </a:gs>
              <a:gs pos="100000">
                <a:srgbClr val="C3C300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15" name="AutoShape 53"/>
          <p:cNvSpPr>
            <a:spLocks noChangeArrowheads="1"/>
          </p:cNvSpPr>
          <p:nvPr/>
        </p:nvSpPr>
        <p:spPr bwMode="auto">
          <a:xfrm rot="-5400000">
            <a:off x="2216150" y="2095500"/>
            <a:ext cx="584200" cy="304800"/>
          </a:xfrm>
          <a:prstGeom prst="rightArrow">
            <a:avLst>
              <a:gd name="adj1" fmla="val 50000"/>
              <a:gd name="adj2" fmla="val 51910"/>
            </a:avLst>
          </a:prstGeom>
          <a:gradFill rotWithShape="0">
            <a:gsLst>
              <a:gs pos="0">
                <a:srgbClr val="FFFF00"/>
              </a:gs>
              <a:gs pos="100000">
                <a:srgbClr val="C3C300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1463511" y="4941888"/>
            <a:ext cx="273050" cy="1008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技术研究类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17" name="Text Box 55"/>
          <p:cNvSpPr txBox="1">
            <a:spLocks noChangeArrowheads="1"/>
          </p:cNvSpPr>
          <p:nvPr/>
        </p:nvSpPr>
        <p:spPr bwMode="auto">
          <a:xfrm>
            <a:off x="3368824" y="1090613"/>
            <a:ext cx="118110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产品</a:t>
            </a: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项目人员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（</a:t>
            </a: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P1-6</a:t>
            </a: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20" name="Text Box 56"/>
          <p:cNvSpPr txBox="1">
            <a:spLocks noChangeArrowheads="1"/>
          </p:cNvSpPr>
          <p:nvPr/>
        </p:nvSpPr>
        <p:spPr bwMode="auto">
          <a:xfrm>
            <a:off x="3895725" y="4941888"/>
            <a:ext cx="271463" cy="646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产品类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21" name="Text Box 57"/>
          <p:cNvSpPr txBox="1">
            <a:spLocks noChangeArrowheads="1"/>
          </p:cNvSpPr>
          <p:nvPr/>
        </p:nvSpPr>
        <p:spPr bwMode="auto">
          <a:xfrm>
            <a:off x="4264025" y="4941888"/>
            <a:ext cx="271463" cy="646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项目类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AutoShape 58"/>
          <p:cNvSpPr>
            <a:spLocks noChangeArrowheads="1"/>
          </p:cNvSpPr>
          <p:nvPr/>
        </p:nvSpPr>
        <p:spPr bwMode="auto">
          <a:xfrm rot="16200000">
            <a:off x="3588370" y="3244057"/>
            <a:ext cx="584200" cy="303212"/>
          </a:xfrm>
          <a:prstGeom prst="rightArrow">
            <a:avLst>
              <a:gd name="adj1" fmla="val 50000"/>
              <a:gd name="adj2" fmla="val 52182"/>
            </a:avLst>
          </a:prstGeom>
          <a:gradFill rotWithShape="0">
            <a:gsLst>
              <a:gs pos="0">
                <a:srgbClr val="FFFF00"/>
              </a:gs>
              <a:gs pos="100000">
                <a:srgbClr val="C3C300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AutoShape 59"/>
          <p:cNvSpPr>
            <a:spLocks noChangeArrowheads="1"/>
          </p:cNvSpPr>
          <p:nvPr/>
        </p:nvSpPr>
        <p:spPr bwMode="auto">
          <a:xfrm rot="16200000">
            <a:off x="3968576" y="2235200"/>
            <a:ext cx="584200" cy="304800"/>
          </a:xfrm>
          <a:prstGeom prst="rightArrow">
            <a:avLst>
              <a:gd name="adj1" fmla="val 50000"/>
              <a:gd name="adj2" fmla="val 51910"/>
            </a:avLst>
          </a:prstGeom>
          <a:gradFill rotWithShape="0">
            <a:gsLst>
              <a:gs pos="0">
                <a:srgbClr val="FFFF00"/>
              </a:gs>
              <a:gs pos="100000">
                <a:srgbClr val="C3C300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24" name="Text Box 60"/>
          <p:cNvSpPr txBox="1">
            <a:spLocks noChangeArrowheads="1"/>
          </p:cNvSpPr>
          <p:nvPr/>
        </p:nvSpPr>
        <p:spPr bwMode="auto">
          <a:xfrm>
            <a:off x="2039575" y="4941888"/>
            <a:ext cx="273050" cy="1008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游戏美术类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25" name="Text Box 61"/>
          <p:cNvSpPr txBox="1">
            <a:spLocks noChangeArrowheads="1"/>
          </p:cNvSpPr>
          <p:nvPr/>
        </p:nvSpPr>
        <p:spPr bwMode="auto">
          <a:xfrm>
            <a:off x="3527425" y="4941888"/>
            <a:ext cx="273050" cy="10080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</a:rPr>
              <a:t>游戏策划类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26" name="Text Box 62"/>
          <p:cNvSpPr txBox="1">
            <a:spLocks noChangeArrowheads="1"/>
          </p:cNvSpPr>
          <p:nvPr/>
        </p:nvSpPr>
        <p:spPr bwMode="auto">
          <a:xfrm>
            <a:off x="4997450" y="4941888"/>
            <a:ext cx="273050" cy="6461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销售类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327" name="Text Box 63"/>
          <p:cNvSpPr txBox="1">
            <a:spLocks noChangeArrowheads="1"/>
          </p:cNvSpPr>
          <p:nvPr/>
        </p:nvSpPr>
        <p:spPr bwMode="auto">
          <a:xfrm>
            <a:off x="9440863" y="4941888"/>
            <a:ext cx="242887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秘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  <a:defRPr/>
            </a:pPr>
            <a:r>
              <a:rPr lang="zh-CN" altLang="en-US" sz="12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书</a:t>
            </a:r>
            <a:endParaRPr lang="en-US" altLang="zh-CN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  <a:defRPr/>
            </a:pP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Line 16"/>
          <p:cNvSpPr>
            <a:spLocks noChangeShapeType="1"/>
          </p:cNvSpPr>
          <p:nvPr/>
        </p:nvSpPr>
        <p:spPr bwMode="auto">
          <a:xfrm flipH="1">
            <a:off x="6438900" y="1143000"/>
            <a:ext cx="0" cy="411321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3" name="Text Box 50"/>
          <p:cNvSpPr txBox="1">
            <a:spLocks noChangeArrowheads="1"/>
          </p:cNvSpPr>
          <p:nvPr/>
        </p:nvSpPr>
        <p:spPr bwMode="auto">
          <a:xfrm>
            <a:off x="2987254" y="4940763"/>
            <a:ext cx="309562" cy="101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安全技术类</a:t>
            </a:r>
            <a:endParaRPr lang="zh-CN" altLang="en-US" sz="1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357188"/>
            <a:ext cx="9477375" cy="523875"/>
          </a:xfrm>
        </p:spPr>
        <p:txBody>
          <a:bodyPr anchor="t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我们如何才能获得职级的晋升？</a:t>
            </a:r>
            <a:endParaRPr lang="zh-CN" altLang="en-US" sz="2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291" name="Group 3"/>
          <p:cNvGrpSpPr/>
          <p:nvPr/>
        </p:nvGrpSpPr>
        <p:grpSpPr bwMode="auto">
          <a:xfrm>
            <a:off x="6565900" y="800100"/>
            <a:ext cx="2468563" cy="4191000"/>
            <a:chOff x="3840" y="672"/>
            <a:chExt cx="1435" cy="2688"/>
          </a:xfrm>
        </p:grpSpPr>
        <p:sp>
          <p:nvSpPr>
            <p:cNvPr id="12317" name="AutoShape 4"/>
            <p:cNvSpPr>
              <a:spLocks noChangeAspect="1" noChangeArrowheads="1" noTextEdit="1"/>
            </p:cNvSpPr>
            <p:nvPr/>
          </p:nvSpPr>
          <p:spPr bwMode="auto">
            <a:xfrm>
              <a:off x="3840" y="768"/>
              <a:ext cx="1152" cy="233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2318" name="Group 5"/>
            <p:cNvGrpSpPr/>
            <p:nvPr/>
          </p:nvGrpSpPr>
          <p:grpSpPr bwMode="auto">
            <a:xfrm>
              <a:off x="3984" y="672"/>
              <a:ext cx="1007" cy="2688"/>
              <a:chOff x="4225" y="775"/>
              <a:chExt cx="869" cy="2317"/>
            </a:xfrm>
          </p:grpSpPr>
          <p:sp>
            <p:nvSpPr>
              <p:cNvPr id="12354" name="Rectangle 6"/>
              <p:cNvSpPr>
                <a:spLocks noChangeArrowheads="1"/>
              </p:cNvSpPr>
              <p:nvPr/>
            </p:nvSpPr>
            <p:spPr bwMode="auto">
              <a:xfrm>
                <a:off x="4225" y="775"/>
                <a:ext cx="860" cy="2306"/>
              </a:xfrm>
              <a:prstGeom prst="rect">
                <a:avLst/>
              </a:prstGeom>
              <a:solidFill>
                <a:srgbClr val="CCFFFF"/>
              </a:solidFill>
              <a:ln w="14288">
                <a:solidFill>
                  <a:srgbClr val="CCFFFF"/>
                </a:solidFill>
                <a:miter lim="800000"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355" name="Rectangle 7"/>
              <p:cNvSpPr>
                <a:spLocks noChangeArrowheads="1"/>
              </p:cNvSpPr>
              <p:nvPr/>
            </p:nvSpPr>
            <p:spPr bwMode="auto">
              <a:xfrm>
                <a:off x="4234" y="785"/>
                <a:ext cx="860" cy="2307"/>
              </a:xfrm>
              <a:prstGeom prst="rect">
                <a:avLst/>
              </a:prstGeom>
              <a:solidFill>
                <a:srgbClr val="CCFFFF"/>
              </a:solidFill>
              <a:ln w="14288">
                <a:solidFill>
                  <a:srgbClr val="CCFFFF"/>
                </a:solidFill>
                <a:miter lim="800000"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12356" name="Group 8"/>
              <p:cNvGrpSpPr/>
              <p:nvPr/>
            </p:nvGrpSpPr>
            <p:grpSpPr bwMode="auto">
              <a:xfrm>
                <a:off x="4229" y="780"/>
                <a:ext cx="860" cy="2307"/>
                <a:chOff x="4229" y="780"/>
                <a:chExt cx="860" cy="2307"/>
              </a:xfrm>
            </p:grpSpPr>
            <p:sp>
              <p:nvSpPr>
                <p:cNvPr id="12358" name="Rectangle 9"/>
                <p:cNvSpPr>
                  <a:spLocks noChangeArrowheads="1"/>
                </p:cNvSpPr>
                <p:nvPr/>
              </p:nvSpPr>
              <p:spPr bwMode="auto">
                <a:xfrm>
                  <a:off x="4229" y="780"/>
                  <a:ext cx="860" cy="2306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rgbClr val="CCFFFF"/>
                  </a:solidFill>
                  <a:miter lim="800000"/>
                </a:ln>
              </p:spPr>
              <p:txBody>
                <a:bodyPr/>
                <a:lstStyle/>
                <a:p>
                  <a:endPara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359" name="Rectangle 10"/>
                <p:cNvSpPr>
                  <a:spLocks noChangeArrowheads="1"/>
                </p:cNvSpPr>
                <p:nvPr/>
              </p:nvSpPr>
              <p:spPr bwMode="auto">
                <a:xfrm>
                  <a:off x="4229" y="780"/>
                  <a:ext cx="860" cy="2306"/>
                </a:xfrm>
                <a:prstGeom prst="rect">
                  <a:avLst/>
                </a:prstGeom>
                <a:solidFill>
                  <a:srgbClr val="CCFFFF"/>
                </a:solidFill>
                <a:ln w="0">
                  <a:solidFill>
                    <a:srgbClr val="CCFFFF"/>
                  </a:solidFill>
                  <a:miter lim="800000"/>
                </a:ln>
              </p:spPr>
              <p:txBody>
                <a:bodyPr/>
                <a:lstStyle/>
                <a:p>
                  <a:endPara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360" name="Rectangle 11"/>
                <p:cNvSpPr>
                  <a:spLocks noChangeArrowheads="1"/>
                </p:cNvSpPr>
                <p:nvPr/>
              </p:nvSpPr>
              <p:spPr bwMode="auto">
                <a:xfrm>
                  <a:off x="4229" y="780"/>
                  <a:ext cx="860" cy="2307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rgbClr val="CCFFFF"/>
                  </a:solidFill>
                  <a:miter lim="800000"/>
                </a:ln>
              </p:spPr>
              <p:txBody>
                <a:bodyPr/>
                <a:lstStyle/>
                <a:p>
                  <a:endPara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2361" name="Rectangle 12"/>
                <p:cNvSpPr>
                  <a:spLocks noChangeArrowheads="1"/>
                </p:cNvSpPr>
                <p:nvPr/>
              </p:nvSpPr>
              <p:spPr bwMode="auto">
                <a:xfrm>
                  <a:off x="4229" y="780"/>
                  <a:ext cx="860" cy="2306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rgbClr val="CCFFFF"/>
                  </a:solidFill>
                  <a:miter lim="800000"/>
                </a:ln>
              </p:spPr>
              <p:txBody>
                <a:bodyPr/>
                <a:lstStyle/>
                <a:p>
                  <a:endParaRPr lang="zh-CN" altLang="en-US"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12357" name="Rectangle 13"/>
              <p:cNvSpPr>
                <a:spLocks noChangeArrowheads="1"/>
              </p:cNvSpPr>
              <p:nvPr/>
            </p:nvSpPr>
            <p:spPr bwMode="auto">
              <a:xfrm>
                <a:off x="4229" y="780"/>
                <a:ext cx="860" cy="2307"/>
              </a:xfrm>
              <a:prstGeom prst="rect">
                <a:avLst/>
              </a:prstGeom>
              <a:solidFill>
                <a:srgbClr val="CCFFFF"/>
              </a:solidFill>
              <a:ln w="14288">
                <a:solidFill>
                  <a:srgbClr val="CCFFFF"/>
                </a:solidFill>
                <a:miter lim="800000"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319" name="Freeform 14"/>
            <p:cNvSpPr/>
            <p:nvPr/>
          </p:nvSpPr>
          <p:spPr bwMode="auto">
            <a:xfrm>
              <a:off x="3984" y="1536"/>
              <a:ext cx="1003" cy="336"/>
            </a:xfrm>
            <a:custGeom>
              <a:avLst/>
              <a:gdLst>
                <a:gd name="T0" fmla="*/ 1 w 2006"/>
                <a:gd name="T1" fmla="*/ 0 h 501"/>
                <a:gd name="T2" fmla="*/ 1 w 2006"/>
                <a:gd name="T3" fmla="*/ 1 h 501"/>
                <a:gd name="T4" fmla="*/ 0 w 2006"/>
                <a:gd name="T5" fmla="*/ 1 h 501"/>
                <a:gd name="T6" fmla="*/ 1 w 2006"/>
                <a:gd name="T7" fmla="*/ 1 h 501"/>
                <a:gd name="T8" fmla="*/ 1 w 2006"/>
                <a:gd name="T9" fmla="*/ 1 h 501"/>
                <a:gd name="T10" fmla="*/ 1 w 2006"/>
                <a:gd name="T11" fmla="*/ 1 h 501"/>
                <a:gd name="T12" fmla="*/ 1 w 2006"/>
                <a:gd name="T13" fmla="*/ 1 h 501"/>
                <a:gd name="T14" fmla="*/ 1 w 2006"/>
                <a:gd name="T15" fmla="*/ 0 h 5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06"/>
                <a:gd name="T25" fmla="*/ 0 h 501"/>
                <a:gd name="T26" fmla="*/ 2006 w 2006"/>
                <a:gd name="T27" fmla="*/ 501 h 50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06" h="501">
                  <a:moveTo>
                    <a:pt x="1509" y="0"/>
                  </a:moveTo>
                  <a:lnTo>
                    <a:pt x="1518" y="84"/>
                  </a:lnTo>
                  <a:lnTo>
                    <a:pt x="0" y="305"/>
                  </a:lnTo>
                  <a:lnTo>
                    <a:pt x="20" y="501"/>
                  </a:lnTo>
                  <a:lnTo>
                    <a:pt x="1539" y="280"/>
                  </a:lnTo>
                  <a:lnTo>
                    <a:pt x="1547" y="363"/>
                  </a:lnTo>
                  <a:lnTo>
                    <a:pt x="2006" y="112"/>
                  </a:lnTo>
                  <a:lnTo>
                    <a:pt x="1509" y="0"/>
                  </a:lnTo>
                  <a:close/>
                </a:path>
              </a:pathLst>
            </a:custGeom>
            <a:solidFill>
              <a:srgbClr val="FFA366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20" name="Rectangle 15"/>
            <p:cNvSpPr>
              <a:spLocks noChangeArrowheads="1"/>
            </p:cNvSpPr>
            <p:nvPr/>
          </p:nvSpPr>
          <p:spPr bwMode="auto">
            <a:xfrm>
              <a:off x="4096" y="2766"/>
              <a:ext cx="642" cy="15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2321" name="Group 16"/>
            <p:cNvGrpSpPr/>
            <p:nvPr/>
          </p:nvGrpSpPr>
          <p:grpSpPr bwMode="auto">
            <a:xfrm>
              <a:off x="4944" y="2064"/>
              <a:ext cx="113" cy="256"/>
              <a:chOff x="5021" y="1968"/>
              <a:chExt cx="113" cy="256"/>
            </a:xfrm>
          </p:grpSpPr>
          <p:sp>
            <p:nvSpPr>
              <p:cNvPr id="12352" name="Freeform 17"/>
              <p:cNvSpPr/>
              <p:nvPr/>
            </p:nvSpPr>
            <p:spPr bwMode="auto">
              <a:xfrm>
                <a:off x="5027" y="1990"/>
                <a:ext cx="102" cy="228"/>
              </a:xfrm>
              <a:custGeom>
                <a:avLst/>
                <a:gdLst>
                  <a:gd name="T0" fmla="*/ 0 w 205"/>
                  <a:gd name="T1" fmla="*/ 0 h 457"/>
                  <a:gd name="T2" fmla="*/ 0 w 205"/>
                  <a:gd name="T3" fmla="*/ 0 h 457"/>
                  <a:gd name="T4" fmla="*/ 0 w 205"/>
                  <a:gd name="T5" fmla="*/ 0 h 457"/>
                  <a:gd name="T6" fmla="*/ 0 w 205"/>
                  <a:gd name="T7" fmla="*/ 0 h 457"/>
                  <a:gd name="T8" fmla="*/ 0 w 205"/>
                  <a:gd name="T9" fmla="*/ 0 h 457"/>
                  <a:gd name="T10" fmla="*/ 0 w 205"/>
                  <a:gd name="T11" fmla="*/ 0 h 457"/>
                  <a:gd name="T12" fmla="*/ 0 w 205"/>
                  <a:gd name="T13" fmla="*/ 0 h 457"/>
                  <a:gd name="T14" fmla="*/ 0 w 205"/>
                  <a:gd name="T15" fmla="*/ 0 h 457"/>
                  <a:gd name="T16" fmla="*/ 0 w 205"/>
                  <a:gd name="T17" fmla="*/ 0 h 457"/>
                  <a:gd name="T18" fmla="*/ 0 w 205"/>
                  <a:gd name="T19" fmla="*/ 0 h 457"/>
                  <a:gd name="T20" fmla="*/ 0 w 205"/>
                  <a:gd name="T21" fmla="*/ 0 h 457"/>
                  <a:gd name="T22" fmla="*/ 0 w 205"/>
                  <a:gd name="T23" fmla="*/ 0 h 457"/>
                  <a:gd name="T24" fmla="*/ 0 w 205"/>
                  <a:gd name="T25" fmla="*/ 0 h 457"/>
                  <a:gd name="T26" fmla="*/ 0 w 205"/>
                  <a:gd name="T27" fmla="*/ 0 h 457"/>
                  <a:gd name="T28" fmla="*/ 0 w 205"/>
                  <a:gd name="T29" fmla="*/ 0 h 457"/>
                  <a:gd name="T30" fmla="*/ 0 w 205"/>
                  <a:gd name="T31" fmla="*/ 0 h 457"/>
                  <a:gd name="T32" fmla="*/ 0 w 205"/>
                  <a:gd name="T33" fmla="*/ 0 h 457"/>
                  <a:gd name="T34" fmla="*/ 0 w 205"/>
                  <a:gd name="T35" fmla="*/ 0 h 457"/>
                  <a:gd name="T36" fmla="*/ 0 w 205"/>
                  <a:gd name="T37" fmla="*/ 0 h 457"/>
                  <a:gd name="T38" fmla="*/ 0 w 205"/>
                  <a:gd name="T39" fmla="*/ 0 h 457"/>
                  <a:gd name="T40" fmla="*/ 0 w 205"/>
                  <a:gd name="T41" fmla="*/ 0 h 457"/>
                  <a:gd name="T42" fmla="*/ 0 w 205"/>
                  <a:gd name="T43" fmla="*/ 0 h 457"/>
                  <a:gd name="T44" fmla="*/ 0 w 205"/>
                  <a:gd name="T45" fmla="*/ 0 h 457"/>
                  <a:gd name="T46" fmla="*/ 0 w 205"/>
                  <a:gd name="T47" fmla="*/ 0 h 457"/>
                  <a:gd name="T48" fmla="*/ 0 w 205"/>
                  <a:gd name="T49" fmla="*/ 0 h 457"/>
                  <a:gd name="T50" fmla="*/ 0 w 205"/>
                  <a:gd name="T51" fmla="*/ 0 h 457"/>
                  <a:gd name="T52" fmla="*/ 0 w 205"/>
                  <a:gd name="T53" fmla="*/ 0 h 457"/>
                  <a:gd name="T54" fmla="*/ 0 w 205"/>
                  <a:gd name="T55" fmla="*/ 0 h 457"/>
                  <a:gd name="T56" fmla="*/ 0 w 205"/>
                  <a:gd name="T57" fmla="*/ 0 h 457"/>
                  <a:gd name="T58" fmla="*/ 0 w 205"/>
                  <a:gd name="T59" fmla="*/ 0 h 457"/>
                  <a:gd name="T60" fmla="*/ 0 w 205"/>
                  <a:gd name="T61" fmla="*/ 0 h 457"/>
                  <a:gd name="T62" fmla="*/ 0 w 205"/>
                  <a:gd name="T63" fmla="*/ 0 h 457"/>
                  <a:gd name="T64" fmla="*/ 0 w 205"/>
                  <a:gd name="T65" fmla="*/ 0 h 457"/>
                  <a:gd name="T66" fmla="*/ 0 w 205"/>
                  <a:gd name="T67" fmla="*/ 0 h 457"/>
                  <a:gd name="T68" fmla="*/ 0 w 205"/>
                  <a:gd name="T69" fmla="*/ 0 h 457"/>
                  <a:gd name="T70" fmla="*/ 0 w 205"/>
                  <a:gd name="T71" fmla="*/ 0 h 457"/>
                  <a:gd name="T72" fmla="*/ 0 w 205"/>
                  <a:gd name="T73" fmla="*/ 0 h 457"/>
                  <a:gd name="T74" fmla="*/ 0 w 205"/>
                  <a:gd name="T75" fmla="*/ 0 h 457"/>
                  <a:gd name="T76" fmla="*/ 0 w 205"/>
                  <a:gd name="T77" fmla="*/ 0 h 457"/>
                  <a:gd name="T78" fmla="*/ 0 w 205"/>
                  <a:gd name="T79" fmla="*/ 0 h 457"/>
                  <a:gd name="T80" fmla="*/ 0 w 205"/>
                  <a:gd name="T81" fmla="*/ 0 h 457"/>
                  <a:gd name="T82" fmla="*/ 0 w 205"/>
                  <a:gd name="T83" fmla="*/ 0 h 457"/>
                  <a:gd name="T84" fmla="*/ 0 w 205"/>
                  <a:gd name="T85" fmla="*/ 0 h 457"/>
                  <a:gd name="T86" fmla="*/ 0 w 205"/>
                  <a:gd name="T87" fmla="*/ 0 h 457"/>
                  <a:gd name="T88" fmla="*/ 0 w 205"/>
                  <a:gd name="T89" fmla="*/ 0 h 457"/>
                  <a:gd name="T90" fmla="*/ 0 w 205"/>
                  <a:gd name="T91" fmla="*/ 0 h 457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05"/>
                  <a:gd name="T139" fmla="*/ 0 h 457"/>
                  <a:gd name="T140" fmla="*/ 205 w 205"/>
                  <a:gd name="T141" fmla="*/ 457 h 457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05" h="457">
                    <a:moveTo>
                      <a:pt x="43" y="131"/>
                    </a:moveTo>
                    <a:lnTo>
                      <a:pt x="84" y="0"/>
                    </a:lnTo>
                    <a:lnTo>
                      <a:pt x="93" y="60"/>
                    </a:lnTo>
                    <a:lnTo>
                      <a:pt x="102" y="58"/>
                    </a:lnTo>
                    <a:lnTo>
                      <a:pt x="110" y="60"/>
                    </a:lnTo>
                    <a:lnTo>
                      <a:pt x="119" y="64"/>
                    </a:lnTo>
                    <a:lnTo>
                      <a:pt x="128" y="68"/>
                    </a:lnTo>
                    <a:lnTo>
                      <a:pt x="135" y="74"/>
                    </a:lnTo>
                    <a:lnTo>
                      <a:pt x="143" y="82"/>
                    </a:lnTo>
                    <a:lnTo>
                      <a:pt x="151" y="91"/>
                    </a:lnTo>
                    <a:lnTo>
                      <a:pt x="159" y="103"/>
                    </a:lnTo>
                    <a:lnTo>
                      <a:pt x="173" y="128"/>
                    </a:lnTo>
                    <a:lnTo>
                      <a:pt x="185" y="158"/>
                    </a:lnTo>
                    <a:lnTo>
                      <a:pt x="194" y="193"/>
                    </a:lnTo>
                    <a:lnTo>
                      <a:pt x="202" y="229"/>
                    </a:lnTo>
                    <a:lnTo>
                      <a:pt x="205" y="267"/>
                    </a:lnTo>
                    <a:lnTo>
                      <a:pt x="205" y="303"/>
                    </a:lnTo>
                    <a:lnTo>
                      <a:pt x="202" y="336"/>
                    </a:lnTo>
                    <a:lnTo>
                      <a:pt x="196" y="365"/>
                    </a:lnTo>
                    <a:lnTo>
                      <a:pt x="187" y="390"/>
                    </a:lnTo>
                    <a:lnTo>
                      <a:pt x="182" y="400"/>
                    </a:lnTo>
                    <a:lnTo>
                      <a:pt x="175" y="410"/>
                    </a:lnTo>
                    <a:lnTo>
                      <a:pt x="169" y="417"/>
                    </a:lnTo>
                    <a:lnTo>
                      <a:pt x="162" y="424"/>
                    </a:lnTo>
                    <a:lnTo>
                      <a:pt x="154" y="428"/>
                    </a:lnTo>
                    <a:lnTo>
                      <a:pt x="145" y="431"/>
                    </a:lnTo>
                    <a:lnTo>
                      <a:pt x="17" y="457"/>
                    </a:lnTo>
                    <a:lnTo>
                      <a:pt x="0" y="335"/>
                    </a:lnTo>
                    <a:lnTo>
                      <a:pt x="130" y="308"/>
                    </a:lnTo>
                    <a:lnTo>
                      <a:pt x="134" y="306"/>
                    </a:lnTo>
                    <a:lnTo>
                      <a:pt x="139" y="302"/>
                    </a:lnTo>
                    <a:lnTo>
                      <a:pt x="142" y="296"/>
                    </a:lnTo>
                    <a:lnTo>
                      <a:pt x="144" y="289"/>
                    </a:lnTo>
                    <a:lnTo>
                      <a:pt x="146" y="281"/>
                    </a:lnTo>
                    <a:lnTo>
                      <a:pt x="146" y="270"/>
                    </a:lnTo>
                    <a:lnTo>
                      <a:pt x="145" y="248"/>
                    </a:lnTo>
                    <a:lnTo>
                      <a:pt x="143" y="232"/>
                    </a:lnTo>
                    <a:lnTo>
                      <a:pt x="139" y="211"/>
                    </a:lnTo>
                    <a:lnTo>
                      <a:pt x="134" y="202"/>
                    </a:lnTo>
                    <a:lnTo>
                      <a:pt x="131" y="194"/>
                    </a:lnTo>
                    <a:lnTo>
                      <a:pt x="125" y="187"/>
                    </a:lnTo>
                    <a:lnTo>
                      <a:pt x="121" y="183"/>
                    </a:lnTo>
                    <a:lnTo>
                      <a:pt x="116" y="181"/>
                    </a:lnTo>
                    <a:lnTo>
                      <a:pt x="111" y="181"/>
                    </a:lnTo>
                    <a:lnTo>
                      <a:pt x="119" y="237"/>
                    </a:lnTo>
                    <a:lnTo>
                      <a:pt x="43" y="131"/>
                    </a:lnTo>
                    <a:close/>
                  </a:path>
                </a:pathLst>
              </a:custGeom>
              <a:solidFill>
                <a:srgbClr val="EB5F01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353" name="Freeform 18"/>
              <p:cNvSpPr>
                <a:spLocks noEditPoints="1"/>
              </p:cNvSpPr>
              <p:nvPr/>
            </p:nvSpPr>
            <p:spPr bwMode="auto">
              <a:xfrm>
                <a:off x="5021" y="1968"/>
                <a:ext cx="113" cy="256"/>
              </a:xfrm>
              <a:custGeom>
                <a:avLst/>
                <a:gdLst>
                  <a:gd name="T0" fmla="*/ 1 w 226"/>
                  <a:gd name="T1" fmla="*/ 0 h 513"/>
                  <a:gd name="T2" fmla="*/ 1 w 226"/>
                  <a:gd name="T3" fmla="*/ 0 h 513"/>
                  <a:gd name="T4" fmla="*/ 1 w 226"/>
                  <a:gd name="T5" fmla="*/ 0 h 513"/>
                  <a:gd name="T6" fmla="*/ 1 w 226"/>
                  <a:gd name="T7" fmla="*/ 0 h 513"/>
                  <a:gd name="T8" fmla="*/ 1 w 226"/>
                  <a:gd name="T9" fmla="*/ 0 h 513"/>
                  <a:gd name="T10" fmla="*/ 1 w 226"/>
                  <a:gd name="T11" fmla="*/ 0 h 513"/>
                  <a:gd name="T12" fmla="*/ 1 w 226"/>
                  <a:gd name="T13" fmla="*/ 0 h 513"/>
                  <a:gd name="T14" fmla="*/ 1 w 226"/>
                  <a:gd name="T15" fmla="*/ 0 h 513"/>
                  <a:gd name="T16" fmla="*/ 1 w 226"/>
                  <a:gd name="T17" fmla="*/ 0 h 513"/>
                  <a:gd name="T18" fmla="*/ 1 w 226"/>
                  <a:gd name="T19" fmla="*/ 0 h 513"/>
                  <a:gd name="T20" fmla="*/ 1 w 226"/>
                  <a:gd name="T21" fmla="*/ 0 h 513"/>
                  <a:gd name="T22" fmla="*/ 1 w 226"/>
                  <a:gd name="T23" fmla="*/ 0 h 513"/>
                  <a:gd name="T24" fmla="*/ 1 w 226"/>
                  <a:gd name="T25" fmla="*/ 0 h 513"/>
                  <a:gd name="T26" fmla="*/ 1 w 226"/>
                  <a:gd name="T27" fmla="*/ 0 h 513"/>
                  <a:gd name="T28" fmla="*/ 1 w 226"/>
                  <a:gd name="T29" fmla="*/ 0 h 513"/>
                  <a:gd name="T30" fmla="*/ 1 w 226"/>
                  <a:gd name="T31" fmla="*/ 0 h 513"/>
                  <a:gd name="T32" fmla="*/ 1 w 226"/>
                  <a:gd name="T33" fmla="*/ 0 h 513"/>
                  <a:gd name="T34" fmla="*/ 1 w 226"/>
                  <a:gd name="T35" fmla="*/ 0 h 513"/>
                  <a:gd name="T36" fmla="*/ 1 w 226"/>
                  <a:gd name="T37" fmla="*/ 0 h 513"/>
                  <a:gd name="T38" fmla="*/ 1 w 226"/>
                  <a:gd name="T39" fmla="*/ 0 h 513"/>
                  <a:gd name="T40" fmla="*/ 1 w 226"/>
                  <a:gd name="T41" fmla="*/ 0 h 513"/>
                  <a:gd name="T42" fmla="*/ 1 w 226"/>
                  <a:gd name="T43" fmla="*/ 0 h 513"/>
                  <a:gd name="T44" fmla="*/ 1 w 226"/>
                  <a:gd name="T45" fmla="*/ 0 h 513"/>
                  <a:gd name="T46" fmla="*/ 1 w 226"/>
                  <a:gd name="T47" fmla="*/ 0 h 513"/>
                  <a:gd name="T48" fmla="*/ 1 w 226"/>
                  <a:gd name="T49" fmla="*/ 0 h 513"/>
                  <a:gd name="T50" fmla="*/ 1 w 226"/>
                  <a:gd name="T51" fmla="*/ 0 h 513"/>
                  <a:gd name="T52" fmla="*/ 1 w 226"/>
                  <a:gd name="T53" fmla="*/ 0 h 513"/>
                  <a:gd name="T54" fmla="*/ 1 w 226"/>
                  <a:gd name="T55" fmla="*/ 0 h 513"/>
                  <a:gd name="T56" fmla="*/ 1 w 226"/>
                  <a:gd name="T57" fmla="*/ 0 h 513"/>
                  <a:gd name="T58" fmla="*/ 1 w 226"/>
                  <a:gd name="T59" fmla="*/ 0 h 513"/>
                  <a:gd name="T60" fmla="*/ 1 w 226"/>
                  <a:gd name="T61" fmla="*/ 0 h 513"/>
                  <a:gd name="T62" fmla="*/ 1 w 226"/>
                  <a:gd name="T63" fmla="*/ 0 h 513"/>
                  <a:gd name="T64" fmla="*/ 1 w 226"/>
                  <a:gd name="T65" fmla="*/ 0 h 513"/>
                  <a:gd name="T66" fmla="*/ 1 w 226"/>
                  <a:gd name="T67" fmla="*/ 0 h 513"/>
                  <a:gd name="T68" fmla="*/ 1 w 226"/>
                  <a:gd name="T69" fmla="*/ 0 h 513"/>
                  <a:gd name="T70" fmla="*/ 1 w 226"/>
                  <a:gd name="T71" fmla="*/ 0 h 513"/>
                  <a:gd name="T72" fmla="*/ 1 w 226"/>
                  <a:gd name="T73" fmla="*/ 0 h 513"/>
                  <a:gd name="T74" fmla="*/ 1 w 226"/>
                  <a:gd name="T75" fmla="*/ 0 h 513"/>
                  <a:gd name="T76" fmla="*/ 1 w 226"/>
                  <a:gd name="T77" fmla="*/ 0 h 513"/>
                  <a:gd name="T78" fmla="*/ 1 w 226"/>
                  <a:gd name="T79" fmla="*/ 0 h 513"/>
                  <a:gd name="T80" fmla="*/ 1 w 226"/>
                  <a:gd name="T81" fmla="*/ 0 h 513"/>
                  <a:gd name="T82" fmla="*/ 1 w 226"/>
                  <a:gd name="T83" fmla="*/ 0 h 513"/>
                  <a:gd name="T84" fmla="*/ 1 w 226"/>
                  <a:gd name="T85" fmla="*/ 0 h 513"/>
                  <a:gd name="T86" fmla="*/ 1 w 226"/>
                  <a:gd name="T87" fmla="*/ 0 h 513"/>
                  <a:gd name="T88" fmla="*/ 1 w 226"/>
                  <a:gd name="T89" fmla="*/ 0 h 513"/>
                  <a:gd name="T90" fmla="*/ 1 w 226"/>
                  <a:gd name="T91" fmla="*/ 0 h 513"/>
                  <a:gd name="T92" fmla="*/ 1 w 226"/>
                  <a:gd name="T93" fmla="*/ 0 h 513"/>
                  <a:gd name="T94" fmla="*/ 1 w 226"/>
                  <a:gd name="T95" fmla="*/ 0 h 513"/>
                  <a:gd name="T96" fmla="*/ 1 w 226"/>
                  <a:gd name="T97" fmla="*/ 0 h 513"/>
                  <a:gd name="T98" fmla="*/ 1 w 226"/>
                  <a:gd name="T99" fmla="*/ 0 h 513"/>
                  <a:gd name="T100" fmla="*/ 1 w 226"/>
                  <a:gd name="T101" fmla="*/ 0 h 513"/>
                  <a:gd name="T102" fmla="*/ 1 w 226"/>
                  <a:gd name="T103" fmla="*/ 0 h 513"/>
                  <a:gd name="T104" fmla="*/ 1 w 226"/>
                  <a:gd name="T105" fmla="*/ 0 h 513"/>
                  <a:gd name="T106" fmla="*/ 1 w 226"/>
                  <a:gd name="T107" fmla="*/ 0 h 513"/>
                  <a:gd name="T108" fmla="*/ 1 w 226"/>
                  <a:gd name="T109" fmla="*/ 0 h 513"/>
                  <a:gd name="T110" fmla="*/ 1 w 226"/>
                  <a:gd name="T111" fmla="*/ 0 h 513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226"/>
                  <a:gd name="T169" fmla="*/ 0 h 513"/>
                  <a:gd name="T170" fmla="*/ 226 w 226"/>
                  <a:gd name="T171" fmla="*/ 513 h 513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226" h="513">
                    <a:moveTo>
                      <a:pt x="105" y="47"/>
                    </a:moveTo>
                    <a:lnTo>
                      <a:pt x="95" y="43"/>
                    </a:lnTo>
                    <a:lnTo>
                      <a:pt x="87" y="46"/>
                    </a:lnTo>
                    <a:lnTo>
                      <a:pt x="95" y="105"/>
                    </a:lnTo>
                    <a:lnTo>
                      <a:pt x="96" y="115"/>
                    </a:lnTo>
                    <a:lnTo>
                      <a:pt x="106" y="115"/>
                    </a:lnTo>
                    <a:lnTo>
                      <a:pt x="113" y="113"/>
                    </a:lnTo>
                    <a:lnTo>
                      <a:pt x="121" y="115"/>
                    </a:lnTo>
                    <a:lnTo>
                      <a:pt x="121" y="103"/>
                    </a:lnTo>
                    <a:lnTo>
                      <a:pt x="118" y="115"/>
                    </a:lnTo>
                    <a:lnTo>
                      <a:pt x="126" y="117"/>
                    </a:lnTo>
                    <a:lnTo>
                      <a:pt x="134" y="122"/>
                    </a:lnTo>
                    <a:lnTo>
                      <a:pt x="143" y="129"/>
                    </a:lnTo>
                    <a:lnTo>
                      <a:pt x="146" y="117"/>
                    </a:lnTo>
                    <a:lnTo>
                      <a:pt x="140" y="126"/>
                    </a:lnTo>
                    <a:lnTo>
                      <a:pt x="147" y="134"/>
                    </a:lnTo>
                    <a:lnTo>
                      <a:pt x="155" y="143"/>
                    </a:lnTo>
                    <a:lnTo>
                      <a:pt x="163" y="154"/>
                    </a:lnTo>
                    <a:lnTo>
                      <a:pt x="170" y="146"/>
                    </a:lnTo>
                    <a:lnTo>
                      <a:pt x="161" y="150"/>
                    </a:lnTo>
                    <a:lnTo>
                      <a:pt x="174" y="176"/>
                    </a:lnTo>
                    <a:lnTo>
                      <a:pt x="186" y="205"/>
                    </a:lnTo>
                    <a:lnTo>
                      <a:pt x="196" y="239"/>
                    </a:lnTo>
                    <a:lnTo>
                      <a:pt x="205" y="236"/>
                    </a:lnTo>
                    <a:lnTo>
                      <a:pt x="195" y="236"/>
                    </a:lnTo>
                    <a:lnTo>
                      <a:pt x="204" y="275"/>
                    </a:lnTo>
                    <a:lnTo>
                      <a:pt x="206" y="310"/>
                    </a:lnTo>
                    <a:lnTo>
                      <a:pt x="206" y="346"/>
                    </a:lnTo>
                    <a:lnTo>
                      <a:pt x="203" y="379"/>
                    </a:lnTo>
                    <a:lnTo>
                      <a:pt x="213" y="379"/>
                    </a:lnTo>
                    <a:lnTo>
                      <a:pt x="204" y="374"/>
                    </a:lnTo>
                    <a:lnTo>
                      <a:pt x="197" y="404"/>
                    </a:lnTo>
                    <a:lnTo>
                      <a:pt x="188" y="429"/>
                    </a:lnTo>
                    <a:lnTo>
                      <a:pt x="183" y="439"/>
                    </a:lnTo>
                    <a:lnTo>
                      <a:pt x="193" y="443"/>
                    </a:lnTo>
                    <a:lnTo>
                      <a:pt x="185" y="435"/>
                    </a:lnTo>
                    <a:lnTo>
                      <a:pt x="180" y="445"/>
                    </a:lnTo>
                    <a:lnTo>
                      <a:pt x="173" y="451"/>
                    </a:lnTo>
                    <a:lnTo>
                      <a:pt x="165" y="458"/>
                    </a:lnTo>
                    <a:lnTo>
                      <a:pt x="173" y="467"/>
                    </a:lnTo>
                    <a:lnTo>
                      <a:pt x="168" y="455"/>
                    </a:lnTo>
                    <a:lnTo>
                      <a:pt x="161" y="460"/>
                    </a:lnTo>
                    <a:lnTo>
                      <a:pt x="165" y="471"/>
                    </a:lnTo>
                    <a:lnTo>
                      <a:pt x="165" y="459"/>
                    </a:lnTo>
                    <a:lnTo>
                      <a:pt x="155" y="463"/>
                    </a:lnTo>
                    <a:lnTo>
                      <a:pt x="27" y="489"/>
                    </a:lnTo>
                    <a:lnTo>
                      <a:pt x="28" y="500"/>
                    </a:lnTo>
                    <a:lnTo>
                      <a:pt x="38" y="499"/>
                    </a:lnTo>
                    <a:lnTo>
                      <a:pt x="21" y="376"/>
                    </a:lnTo>
                    <a:lnTo>
                      <a:pt x="11" y="378"/>
                    </a:lnTo>
                    <a:lnTo>
                      <a:pt x="13" y="389"/>
                    </a:lnTo>
                    <a:lnTo>
                      <a:pt x="143" y="363"/>
                    </a:lnTo>
                    <a:lnTo>
                      <a:pt x="145" y="360"/>
                    </a:lnTo>
                    <a:lnTo>
                      <a:pt x="150" y="360"/>
                    </a:lnTo>
                    <a:lnTo>
                      <a:pt x="153" y="358"/>
                    </a:lnTo>
                    <a:lnTo>
                      <a:pt x="156" y="354"/>
                    </a:lnTo>
                    <a:lnTo>
                      <a:pt x="158" y="350"/>
                    </a:lnTo>
                    <a:lnTo>
                      <a:pt x="162" y="343"/>
                    </a:lnTo>
                    <a:lnTo>
                      <a:pt x="165" y="337"/>
                    </a:lnTo>
                    <a:lnTo>
                      <a:pt x="166" y="328"/>
                    </a:lnTo>
                    <a:lnTo>
                      <a:pt x="167" y="324"/>
                    </a:lnTo>
                    <a:lnTo>
                      <a:pt x="167" y="313"/>
                    </a:lnTo>
                    <a:lnTo>
                      <a:pt x="166" y="289"/>
                    </a:lnTo>
                    <a:lnTo>
                      <a:pt x="164" y="274"/>
                    </a:lnTo>
                    <a:lnTo>
                      <a:pt x="160" y="254"/>
                    </a:lnTo>
                    <a:lnTo>
                      <a:pt x="158" y="249"/>
                    </a:lnTo>
                    <a:lnTo>
                      <a:pt x="155" y="239"/>
                    </a:lnTo>
                    <a:lnTo>
                      <a:pt x="151" y="232"/>
                    </a:lnTo>
                    <a:lnTo>
                      <a:pt x="149" y="228"/>
                    </a:lnTo>
                    <a:lnTo>
                      <a:pt x="144" y="222"/>
                    </a:lnTo>
                    <a:lnTo>
                      <a:pt x="140" y="217"/>
                    </a:lnTo>
                    <a:lnTo>
                      <a:pt x="136" y="214"/>
                    </a:lnTo>
                    <a:lnTo>
                      <a:pt x="131" y="213"/>
                    </a:lnTo>
                    <a:lnTo>
                      <a:pt x="127" y="212"/>
                    </a:lnTo>
                    <a:lnTo>
                      <a:pt x="121" y="213"/>
                    </a:lnTo>
                    <a:lnTo>
                      <a:pt x="111" y="212"/>
                    </a:lnTo>
                    <a:lnTo>
                      <a:pt x="113" y="226"/>
                    </a:lnTo>
                    <a:lnTo>
                      <a:pt x="121" y="283"/>
                    </a:lnTo>
                    <a:lnTo>
                      <a:pt x="130" y="280"/>
                    </a:lnTo>
                    <a:lnTo>
                      <a:pt x="137" y="272"/>
                    </a:lnTo>
                    <a:lnTo>
                      <a:pt x="62" y="166"/>
                    </a:lnTo>
                    <a:lnTo>
                      <a:pt x="54" y="174"/>
                    </a:lnTo>
                    <a:lnTo>
                      <a:pt x="64" y="178"/>
                    </a:lnTo>
                    <a:lnTo>
                      <a:pt x="105" y="47"/>
                    </a:lnTo>
                    <a:close/>
                    <a:moveTo>
                      <a:pt x="46" y="170"/>
                    </a:moveTo>
                    <a:lnTo>
                      <a:pt x="43" y="176"/>
                    </a:lnTo>
                    <a:lnTo>
                      <a:pt x="47" y="182"/>
                    </a:lnTo>
                    <a:lnTo>
                      <a:pt x="122" y="288"/>
                    </a:lnTo>
                    <a:lnTo>
                      <a:pt x="145" y="321"/>
                    </a:lnTo>
                    <a:lnTo>
                      <a:pt x="140" y="279"/>
                    </a:lnTo>
                    <a:lnTo>
                      <a:pt x="132" y="222"/>
                    </a:lnTo>
                    <a:lnTo>
                      <a:pt x="122" y="224"/>
                    </a:lnTo>
                    <a:lnTo>
                      <a:pt x="124" y="236"/>
                    </a:lnTo>
                    <a:lnTo>
                      <a:pt x="127" y="236"/>
                    </a:lnTo>
                    <a:lnTo>
                      <a:pt x="127" y="224"/>
                    </a:lnTo>
                    <a:lnTo>
                      <a:pt x="123" y="236"/>
                    </a:lnTo>
                    <a:lnTo>
                      <a:pt x="129" y="237"/>
                    </a:lnTo>
                    <a:lnTo>
                      <a:pt x="132" y="226"/>
                    </a:lnTo>
                    <a:lnTo>
                      <a:pt x="125" y="234"/>
                    </a:lnTo>
                    <a:lnTo>
                      <a:pt x="130" y="239"/>
                    </a:lnTo>
                    <a:lnTo>
                      <a:pt x="134" y="245"/>
                    </a:lnTo>
                    <a:lnTo>
                      <a:pt x="142" y="237"/>
                    </a:lnTo>
                    <a:lnTo>
                      <a:pt x="132" y="241"/>
                    </a:lnTo>
                    <a:lnTo>
                      <a:pt x="136" y="249"/>
                    </a:lnTo>
                    <a:lnTo>
                      <a:pt x="140" y="258"/>
                    </a:lnTo>
                    <a:lnTo>
                      <a:pt x="150" y="254"/>
                    </a:lnTo>
                    <a:lnTo>
                      <a:pt x="140" y="254"/>
                    </a:lnTo>
                    <a:lnTo>
                      <a:pt x="145" y="278"/>
                    </a:lnTo>
                    <a:lnTo>
                      <a:pt x="147" y="293"/>
                    </a:lnTo>
                    <a:lnTo>
                      <a:pt x="147" y="313"/>
                    </a:lnTo>
                    <a:lnTo>
                      <a:pt x="147" y="324"/>
                    </a:lnTo>
                    <a:lnTo>
                      <a:pt x="157" y="324"/>
                    </a:lnTo>
                    <a:lnTo>
                      <a:pt x="147" y="318"/>
                    </a:lnTo>
                    <a:lnTo>
                      <a:pt x="146" y="328"/>
                    </a:lnTo>
                    <a:lnTo>
                      <a:pt x="143" y="334"/>
                    </a:lnTo>
                    <a:lnTo>
                      <a:pt x="140" y="341"/>
                    </a:lnTo>
                    <a:lnTo>
                      <a:pt x="150" y="345"/>
                    </a:lnTo>
                    <a:lnTo>
                      <a:pt x="142" y="337"/>
                    </a:lnTo>
                    <a:lnTo>
                      <a:pt x="139" y="341"/>
                    </a:lnTo>
                    <a:lnTo>
                      <a:pt x="142" y="338"/>
                    </a:lnTo>
                    <a:lnTo>
                      <a:pt x="145" y="349"/>
                    </a:lnTo>
                    <a:lnTo>
                      <a:pt x="145" y="337"/>
                    </a:lnTo>
                    <a:lnTo>
                      <a:pt x="140" y="341"/>
                    </a:lnTo>
                    <a:lnTo>
                      <a:pt x="10" y="367"/>
                    </a:lnTo>
                    <a:lnTo>
                      <a:pt x="0" y="368"/>
                    </a:lnTo>
                    <a:lnTo>
                      <a:pt x="2" y="380"/>
                    </a:lnTo>
                    <a:lnTo>
                      <a:pt x="19" y="502"/>
                    </a:lnTo>
                    <a:lnTo>
                      <a:pt x="20" y="513"/>
                    </a:lnTo>
                    <a:lnTo>
                      <a:pt x="30" y="512"/>
                    </a:lnTo>
                    <a:lnTo>
                      <a:pt x="158" y="485"/>
                    </a:lnTo>
                    <a:lnTo>
                      <a:pt x="165" y="483"/>
                    </a:lnTo>
                    <a:lnTo>
                      <a:pt x="168" y="483"/>
                    </a:lnTo>
                    <a:lnTo>
                      <a:pt x="176" y="477"/>
                    </a:lnTo>
                    <a:lnTo>
                      <a:pt x="180" y="475"/>
                    </a:lnTo>
                    <a:lnTo>
                      <a:pt x="187" y="468"/>
                    </a:lnTo>
                    <a:lnTo>
                      <a:pt x="194" y="462"/>
                    </a:lnTo>
                    <a:lnTo>
                      <a:pt x="199" y="453"/>
                    </a:lnTo>
                    <a:lnTo>
                      <a:pt x="202" y="449"/>
                    </a:lnTo>
                    <a:lnTo>
                      <a:pt x="207" y="438"/>
                    </a:lnTo>
                    <a:lnTo>
                      <a:pt x="216" y="413"/>
                    </a:lnTo>
                    <a:lnTo>
                      <a:pt x="223" y="383"/>
                    </a:lnTo>
                    <a:lnTo>
                      <a:pt x="223" y="379"/>
                    </a:lnTo>
                    <a:lnTo>
                      <a:pt x="226" y="346"/>
                    </a:lnTo>
                    <a:lnTo>
                      <a:pt x="226" y="310"/>
                    </a:lnTo>
                    <a:lnTo>
                      <a:pt x="223" y="271"/>
                    </a:lnTo>
                    <a:lnTo>
                      <a:pt x="215" y="236"/>
                    </a:lnTo>
                    <a:lnTo>
                      <a:pt x="215" y="230"/>
                    </a:lnTo>
                    <a:lnTo>
                      <a:pt x="205" y="196"/>
                    </a:lnTo>
                    <a:lnTo>
                      <a:pt x="193" y="167"/>
                    </a:lnTo>
                    <a:lnTo>
                      <a:pt x="180" y="141"/>
                    </a:lnTo>
                    <a:lnTo>
                      <a:pt x="177" y="137"/>
                    </a:lnTo>
                    <a:lnTo>
                      <a:pt x="170" y="126"/>
                    </a:lnTo>
                    <a:lnTo>
                      <a:pt x="162" y="117"/>
                    </a:lnTo>
                    <a:lnTo>
                      <a:pt x="154" y="109"/>
                    </a:lnTo>
                    <a:lnTo>
                      <a:pt x="151" y="107"/>
                    </a:lnTo>
                    <a:lnTo>
                      <a:pt x="142" y="100"/>
                    </a:lnTo>
                    <a:lnTo>
                      <a:pt x="134" y="95"/>
                    </a:lnTo>
                    <a:lnTo>
                      <a:pt x="125" y="92"/>
                    </a:lnTo>
                    <a:lnTo>
                      <a:pt x="121" y="91"/>
                    </a:lnTo>
                    <a:lnTo>
                      <a:pt x="113" y="90"/>
                    </a:lnTo>
                    <a:lnTo>
                      <a:pt x="103" y="92"/>
                    </a:lnTo>
                    <a:lnTo>
                      <a:pt x="104" y="103"/>
                    </a:lnTo>
                    <a:lnTo>
                      <a:pt x="114" y="101"/>
                    </a:lnTo>
                    <a:lnTo>
                      <a:pt x="105" y="42"/>
                    </a:lnTo>
                    <a:lnTo>
                      <a:pt x="99" y="0"/>
                    </a:lnTo>
                    <a:lnTo>
                      <a:pt x="87" y="40"/>
                    </a:lnTo>
                    <a:lnTo>
                      <a:pt x="46" y="170"/>
                    </a:lnTo>
                    <a:close/>
                  </a:path>
                </a:pathLst>
              </a:custGeom>
              <a:solidFill>
                <a:srgbClr val="AAABB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2322" name="Group 19"/>
            <p:cNvGrpSpPr/>
            <p:nvPr/>
          </p:nvGrpSpPr>
          <p:grpSpPr bwMode="auto">
            <a:xfrm>
              <a:off x="4936" y="1392"/>
              <a:ext cx="113" cy="284"/>
              <a:chOff x="5061" y="1307"/>
              <a:chExt cx="113" cy="284"/>
            </a:xfrm>
          </p:grpSpPr>
          <p:sp>
            <p:nvSpPr>
              <p:cNvPr id="12350" name="Freeform 20"/>
              <p:cNvSpPr/>
              <p:nvPr/>
            </p:nvSpPr>
            <p:spPr bwMode="auto">
              <a:xfrm>
                <a:off x="5066" y="1330"/>
                <a:ext cx="103" cy="254"/>
              </a:xfrm>
              <a:custGeom>
                <a:avLst/>
                <a:gdLst>
                  <a:gd name="T0" fmla="*/ 1 w 206"/>
                  <a:gd name="T1" fmla="*/ 1 h 508"/>
                  <a:gd name="T2" fmla="*/ 1 w 206"/>
                  <a:gd name="T3" fmla="*/ 0 h 508"/>
                  <a:gd name="T4" fmla="*/ 1 w 206"/>
                  <a:gd name="T5" fmla="*/ 1 h 508"/>
                  <a:gd name="T6" fmla="*/ 1 w 206"/>
                  <a:gd name="T7" fmla="*/ 1 h 508"/>
                  <a:gd name="T8" fmla="*/ 1 w 206"/>
                  <a:gd name="T9" fmla="*/ 1 h 508"/>
                  <a:gd name="T10" fmla="*/ 1 w 206"/>
                  <a:gd name="T11" fmla="*/ 1 h 508"/>
                  <a:gd name="T12" fmla="*/ 1 w 206"/>
                  <a:gd name="T13" fmla="*/ 1 h 508"/>
                  <a:gd name="T14" fmla="*/ 1 w 206"/>
                  <a:gd name="T15" fmla="*/ 1 h 508"/>
                  <a:gd name="T16" fmla="*/ 1 w 206"/>
                  <a:gd name="T17" fmla="*/ 1 h 508"/>
                  <a:gd name="T18" fmla="*/ 1 w 206"/>
                  <a:gd name="T19" fmla="*/ 1 h 508"/>
                  <a:gd name="T20" fmla="*/ 1 w 206"/>
                  <a:gd name="T21" fmla="*/ 1 h 508"/>
                  <a:gd name="T22" fmla="*/ 1 w 206"/>
                  <a:gd name="T23" fmla="*/ 1 h 508"/>
                  <a:gd name="T24" fmla="*/ 1 w 206"/>
                  <a:gd name="T25" fmla="*/ 1 h 508"/>
                  <a:gd name="T26" fmla="*/ 1 w 206"/>
                  <a:gd name="T27" fmla="*/ 1 h 508"/>
                  <a:gd name="T28" fmla="*/ 1 w 206"/>
                  <a:gd name="T29" fmla="*/ 1 h 508"/>
                  <a:gd name="T30" fmla="*/ 1 w 206"/>
                  <a:gd name="T31" fmla="*/ 1 h 508"/>
                  <a:gd name="T32" fmla="*/ 1 w 206"/>
                  <a:gd name="T33" fmla="*/ 1 h 508"/>
                  <a:gd name="T34" fmla="*/ 1 w 206"/>
                  <a:gd name="T35" fmla="*/ 1 h 508"/>
                  <a:gd name="T36" fmla="*/ 1 w 206"/>
                  <a:gd name="T37" fmla="*/ 1 h 508"/>
                  <a:gd name="T38" fmla="*/ 1 w 206"/>
                  <a:gd name="T39" fmla="*/ 1 h 508"/>
                  <a:gd name="T40" fmla="*/ 1 w 206"/>
                  <a:gd name="T41" fmla="*/ 1 h 508"/>
                  <a:gd name="T42" fmla="*/ 1 w 206"/>
                  <a:gd name="T43" fmla="*/ 1 h 508"/>
                  <a:gd name="T44" fmla="*/ 1 w 206"/>
                  <a:gd name="T45" fmla="*/ 1 h 508"/>
                  <a:gd name="T46" fmla="*/ 1 w 206"/>
                  <a:gd name="T47" fmla="*/ 1 h 508"/>
                  <a:gd name="T48" fmla="*/ 1 w 206"/>
                  <a:gd name="T49" fmla="*/ 1 h 508"/>
                  <a:gd name="T50" fmla="*/ 1 w 206"/>
                  <a:gd name="T51" fmla="*/ 1 h 508"/>
                  <a:gd name="T52" fmla="*/ 1 w 206"/>
                  <a:gd name="T53" fmla="*/ 1 h 508"/>
                  <a:gd name="T54" fmla="*/ 1 w 206"/>
                  <a:gd name="T55" fmla="*/ 1 h 508"/>
                  <a:gd name="T56" fmla="*/ 1 w 206"/>
                  <a:gd name="T57" fmla="*/ 1 h 508"/>
                  <a:gd name="T58" fmla="*/ 0 w 206"/>
                  <a:gd name="T59" fmla="*/ 1 h 508"/>
                  <a:gd name="T60" fmla="*/ 1 w 206"/>
                  <a:gd name="T61" fmla="*/ 1 h 508"/>
                  <a:gd name="T62" fmla="*/ 1 w 206"/>
                  <a:gd name="T63" fmla="*/ 1 h 508"/>
                  <a:gd name="T64" fmla="*/ 1 w 206"/>
                  <a:gd name="T65" fmla="*/ 1 h 508"/>
                  <a:gd name="T66" fmla="*/ 1 w 206"/>
                  <a:gd name="T67" fmla="*/ 1 h 508"/>
                  <a:gd name="T68" fmla="*/ 1 w 206"/>
                  <a:gd name="T69" fmla="*/ 1 h 508"/>
                  <a:gd name="T70" fmla="*/ 1 w 206"/>
                  <a:gd name="T71" fmla="*/ 1 h 508"/>
                  <a:gd name="T72" fmla="*/ 1 w 206"/>
                  <a:gd name="T73" fmla="*/ 1 h 508"/>
                  <a:gd name="T74" fmla="*/ 1 w 206"/>
                  <a:gd name="T75" fmla="*/ 1 h 508"/>
                  <a:gd name="T76" fmla="*/ 1 w 206"/>
                  <a:gd name="T77" fmla="*/ 1 h 508"/>
                  <a:gd name="T78" fmla="*/ 1 w 206"/>
                  <a:gd name="T79" fmla="*/ 1 h 508"/>
                  <a:gd name="T80" fmla="*/ 1 w 206"/>
                  <a:gd name="T81" fmla="*/ 1 h 508"/>
                  <a:gd name="T82" fmla="*/ 1 w 206"/>
                  <a:gd name="T83" fmla="*/ 1 h 508"/>
                  <a:gd name="T84" fmla="*/ 1 w 206"/>
                  <a:gd name="T85" fmla="*/ 1 h 508"/>
                  <a:gd name="T86" fmla="*/ 1 w 206"/>
                  <a:gd name="T87" fmla="*/ 1 h 508"/>
                  <a:gd name="T88" fmla="*/ 1 w 206"/>
                  <a:gd name="T89" fmla="*/ 1 h 508"/>
                  <a:gd name="T90" fmla="*/ 1 w 206"/>
                  <a:gd name="T91" fmla="*/ 1 h 508"/>
                  <a:gd name="T92" fmla="*/ 1 w 206"/>
                  <a:gd name="T93" fmla="*/ 1 h 508"/>
                  <a:gd name="T94" fmla="*/ 1 w 206"/>
                  <a:gd name="T95" fmla="*/ 1 h 50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206"/>
                  <a:gd name="T145" fmla="*/ 0 h 508"/>
                  <a:gd name="T146" fmla="*/ 206 w 206"/>
                  <a:gd name="T147" fmla="*/ 508 h 50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206" h="508">
                    <a:moveTo>
                      <a:pt x="41" y="144"/>
                    </a:moveTo>
                    <a:lnTo>
                      <a:pt x="80" y="0"/>
                    </a:lnTo>
                    <a:lnTo>
                      <a:pt x="90" y="66"/>
                    </a:lnTo>
                    <a:lnTo>
                      <a:pt x="98" y="66"/>
                    </a:lnTo>
                    <a:lnTo>
                      <a:pt x="106" y="68"/>
                    </a:lnTo>
                    <a:lnTo>
                      <a:pt x="115" y="70"/>
                    </a:lnTo>
                    <a:lnTo>
                      <a:pt x="123" y="77"/>
                    </a:lnTo>
                    <a:lnTo>
                      <a:pt x="132" y="83"/>
                    </a:lnTo>
                    <a:lnTo>
                      <a:pt x="139" y="92"/>
                    </a:lnTo>
                    <a:lnTo>
                      <a:pt x="147" y="103"/>
                    </a:lnTo>
                    <a:lnTo>
                      <a:pt x="155" y="116"/>
                    </a:lnTo>
                    <a:lnTo>
                      <a:pt x="163" y="129"/>
                    </a:lnTo>
                    <a:lnTo>
                      <a:pt x="169" y="145"/>
                    </a:lnTo>
                    <a:lnTo>
                      <a:pt x="183" y="179"/>
                    </a:lnTo>
                    <a:lnTo>
                      <a:pt x="193" y="216"/>
                    </a:lnTo>
                    <a:lnTo>
                      <a:pt x="200" y="258"/>
                    </a:lnTo>
                    <a:lnTo>
                      <a:pt x="205" y="300"/>
                    </a:lnTo>
                    <a:lnTo>
                      <a:pt x="206" y="340"/>
                    </a:lnTo>
                    <a:lnTo>
                      <a:pt x="203" y="377"/>
                    </a:lnTo>
                    <a:lnTo>
                      <a:pt x="197" y="409"/>
                    </a:lnTo>
                    <a:lnTo>
                      <a:pt x="193" y="424"/>
                    </a:lnTo>
                    <a:lnTo>
                      <a:pt x="188" y="437"/>
                    </a:lnTo>
                    <a:lnTo>
                      <a:pt x="183" y="449"/>
                    </a:lnTo>
                    <a:lnTo>
                      <a:pt x="177" y="459"/>
                    </a:lnTo>
                    <a:lnTo>
                      <a:pt x="170" y="467"/>
                    </a:lnTo>
                    <a:lnTo>
                      <a:pt x="163" y="474"/>
                    </a:lnTo>
                    <a:lnTo>
                      <a:pt x="155" y="479"/>
                    </a:lnTo>
                    <a:lnTo>
                      <a:pt x="147" y="482"/>
                    </a:lnTo>
                    <a:lnTo>
                      <a:pt x="20" y="508"/>
                    </a:lnTo>
                    <a:lnTo>
                      <a:pt x="0" y="371"/>
                    </a:lnTo>
                    <a:lnTo>
                      <a:pt x="129" y="345"/>
                    </a:lnTo>
                    <a:lnTo>
                      <a:pt x="134" y="342"/>
                    </a:lnTo>
                    <a:lnTo>
                      <a:pt x="138" y="338"/>
                    </a:lnTo>
                    <a:lnTo>
                      <a:pt x="142" y="332"/>
                    </a:lnTo>
                    <a:lnTo>
                      <a:pt x="144" y="324"/>
                    </a:lnTo>
                    <a:lnTo>
                      <a:pt x="146" y="313"/>
                    </a:lnTo>
                    <a:lnTo>
                      <a:pt x="146" y="303"/>
                    </a:lnTo>
                    <a:lnTo>
                      <a:pt x="145" y="278"/>
                    </a:lnTo>
                    <a:lnTo>
                      <a:pt x="142" y="260"/>
                    </a:lnTo>
                    <a:lnTo>
                      <a:pt x="136" y="236"/>
                    </a:lnTo>
                    <a:lnTo>
                      <a:pt x="133" y="225"/>
                    </a:lnTo>
                    <a:lnTo>
                      <a:pt x="128" y="217"/>
                    </a:lnTo>
                    <a:lnTo>
                      <a:pt x="124" y="211"/>
                    </a:lnTo>
                    <a:lnTo>
                      <a:pt x="118" y="206"/>
                    </a:lnTo>
                    <a:lnTo>
                      <a:pt x="114" y="203"/>
                    </a:lnTo>
                    <a:lnTo>
                      <a:pt x="108" y="203"/>
                    </a:lnTo>
                    <a:lnTo>
                      <a:pt x="118" y="265"/>
                    </a:lnTo>
                    <a:lnTo>
                      <a:pt x="41" y="144"/>
                    </a:lnTo>
                    <a:close/>
                  </a:path>
                </a:pathLst>
              </a:custGeom>
              <a:solidFill>
                <a:srgbClr val="EB5F01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351" name="Freeform 21"/>
              <p:cNvSpPr>
                <a:spLocks noEditPoints="1"/>
              </p:cNvSpPr>
              <p:nvPr/>
            </p:nvSpPr>
            <p:spPr bwMode="auto">
              <a:xfrm>
                <a:off x="5061" y="1307"/>
                <a:ext cx="113" cy="284"/>
              </a:xfrm>
              <a:custGeom>
                <a:avLst/>
                <a:gdLst>
                  <a:gd name="T0" fmla="*/ 0 w 227"/>
                  <a:gd name="T1" fmla="*/ 1 h 568"/>
                  <a:gd name="T2" fmla="*/ 0 w 227"/>
                  <a:gd name="T3" fmla="*/ 1 h 568"/>
                  <a:gd name="T4" fmla="*/ 0 w 227"/>
                  <a:gd name="T5" fmla="*/ 1 h 568"/>
                  <a:gd name="T6" fmla="*/ 0 w 227"/>
                  <a:gd name="T7" fmla="*/ 1 h 568"/>
                  <a:gd name="T8" fmla="*/ 0 w 227"/>
                  <a:gd name="T9" fmla="*/ 1 h 568"/>
                  <a:gd name="T10" fmla="*/ 0 w 227"/>
                  <a:gd name="T11" fmla="*/ 1 h 568"/>
                  <a:gd name="T12" fmla="*/ 0 w 227"/>
                  <a:gd name="T13" fmla="*/ 1 h 568"/>
                  <a:gd name="T14" fmla="*/ 0 w 227"/>
                  <a:gd name="T15" fmla="*/ 1 h 568"/>
                  <a:gd name="T16" fmla="*/ 0 w 227"/>
                  <a:gd name="T17" fmla="*/ 1 h 568"/>
                  <a:gd name="T18" fmla="*/ 0 w 227"/>
                  <a:gd name="T19" fmla="*/ 1 h 568"/>
                  <a:gd name="T20" fmla="*/ 0 w 227"/>
                  <a:gd name="T21" fmla="*/ 1 h 568"/>
                  <a:gd name="T22" fmla="*/ 0 w 227"/>
                  <a:gd name="T23" fmla="*/ 1 h 568"/>
                  <a:gd name="T24" fmla="*/ 0 w 227"/>
                  <a:gd name="T25" fmla="*/ 1 h 568"/>
                  <a:gd name="T26" fmla="*/ 0 w 227"/>
                  <a:gd name="T27" fmla="*/ 1 h 568"/>
                  <a:gd name="T28" fmla="*/ 0 w 227"/>
                  <a:gd name="T29" fmla="*/ 1 h 568"/>
                  <a:gd name="T30" fmla="*/ 0 w 227"/>
                  <a:gd name="T31" fmla="*/ 1 h 568"/>
                  <a:gd name="T32" fmla="*/ 0 w 227"/>
                  <a:gd name="T33" fmla="*/ 1 h 568"/>
                  <a:gd name="T34" fmla="*/ 0 w 227"/>
                  <a:gd name="T35" fmla="*/ 1 h 568"/>
                  <a:gd name="T36" fmla="*/ 0 w 227"/>
                  <a:gd name="T37" fmla="*/ 1 h 568"/>
                  <a:gd name="T38" fmla="*/ 0 w 227"/>
                  <a:gd name="T39" fmla="*/ 1 h 568"/>
                  <a:gd name="T40" fmla="*/ 0 w 227"/>
                  <a:gd name="T41" fmla="*/ 1 h 568"/>
                  <a:gd name="T42" fmla="*/ 0 w 227"/>
                  <a:gd name="T43" fmla="*/ 1 h 568"/>
                  <a:gd name="T44" fmla="*/ 0 w 227"/>
                  <a:gd name="T45" fmla="*/ 1 h 568"/>
                  <a:gd name="T46" fmla="*/ 0 w 227"/>
                  <a:gd name="T47" fmla="*/ 1 h 568"/>
                  <a:gd name="T48" fmla="*/ 0 w 227"/>
                  <a:gd name="T49" fmla="*/ 1 h 568"/>
                  <a:gd name="T50" fmla="*/ 0 w 227"/>
                  <a:gd name="T51" fmla="*/ 1 h 568"/>
                  <a:gd name="T52" fmla="*/ 0 w 227"/>
                  <a:gd name="T53" fmla="*/ 1 h 568"/>
                  <a:gd name="T54" fmla="*/ 0 w 227"/>
                  <a:gd name="T55" fmla="*/ 1 h 568"/>
                  <a:gd name="T56" fmla="*/ 0 w 227"/>
                  <a:gd name="T57" fmla="*/ 1 h 568"/>
                  <a:gd name="T58" fmla="*/ 0 w 227"/>
                  <a:gd name="T59" fmla="*/ 1 h 568"/>
                  <a:gd name="T60" fmla="*/ 0 w 227"/>
                  <a:gd name="T61" fmla="*/ 1 h 568"/>
                  <a:gd name="T62" fmla="*/ 0 w 227"/>
                  <a:gd name="T63" fmla="*/ 1 h 568"/>
                  <a:gd name="T64" fmla="*/ 0 w 227"/>
                  <a:gd name="T65" fmla="*/ 1 h 568"/>
                  <a:gd name="T66" fmla="*/ 0 w 227"/>
                  <a:gd name="T67" fmla="*/ 1 h 568"/>
                  <a:gd name="T68" fmla="*/ 0 w 227"/>
                  <a:gd name="T69" fmla="*/ 1 h 568"/>
                  <a:gd name="T70" fmla="*/ 0 w 227"/>
                  <a:gd name="T71" fmla="*/ 1 h 568"/>
                  <a:gd name="T72" fmla="*/ 0 w 227"/>
                  <a:gd name="T73" fmla="*/ 1 h 568"/>
                  <a:gd name="T74" fmla="*/ 0 w 227"/>
                  <a:gd name="T75" fmla="*/ 1 h 568"/>
                  <a:gd name="T76" fmla="*/ 0 w 227"/>
                  <a:gd name="T77" fmla="*/ 1 h 568"/>
                  <a:gd name="T78" fmla="*/ 0 w 227"/>
                  <a:gd name="T79" fmla="*/ 1 h 568"/>
                  <a:gd name="T80" fmla="*/ 0 w 227"/>
                  <a:gd name="T81" fmla="*/ 1 h 568"/>
                  <a:gd name="T82" fmla="*/ 0 w 227"/>
                  <a:gd name="T83" fmla="*/ 1 h 568"/>
                  <a:gd name="T84" fmla="*/ 0 w 227"/>
                  <a:gd name="T85" fmla="*/ 1 h 568"/>
                  <a:gd name="T86" fmla="*/ 0 w 227"/>
                  <a:gd name="T87" fmla="*/ 1 h 568"/>
                  <a:gd name="T88" fmla="*/ 0 w 227"/>
                  <a:gd name="T89" fmla="*/ 1 h 568"/>
                  <a:gd name="T90" fmla="*/ 0 w 227"/>
                  <a:gd name="T91" fmla="*/ 1 h 568"/>
                  <a:gd name="T92" fmla="*/ 0 w 227"/>
                  <a:gd name="T93" fmla="*/ 1 h 568"/>
                  <a:gd name="T94" fmla="*/ 0 w 227"/>
                  <a:gd name="T95" fmla="*/ 1 h 568"/>
                  <a:gd name="T96" fmla="*/ 0 w 227"/>
                  <a:gd name="T97" fmla="*/ 1 h 568"/>
                  <a:gd name="T98" fmla="*/ 0 w 227"/>
                  <a:gd name="T99" fmla="*/ 1 h 568"/>
                  <a:gd name="T100" fmla="*/ 0 w 227"/>
                  <a:gd name="T101" fmla="*/ 1 h 568"/>
                  <a:gd name="T102" fmla="*/ 0 w 227"/>
                  <a:gd name="T103" fmla="*/ 1 h 568"/>
                  <a:gd name="T104" fmla="*/ 0 w 227"/>
                  <a:gd name="T105" fmla="*/ 1 h 568"/>
                  <a:gd name="T106" fmla="*/ 0 w 227"/>
                  <a:gd name="T107" fmla="*/ 1 h 568"/>
                  <a:gd name="T108" fmla="*/ 0 w 227"/>
                  <a:gd name="T109" fmla="*/ 1 h 568"/>
                  <a:gd name="T110" fmla="*/ 0 w 227"/>
                  <a:gd name="T111" fmla="*/ 1 h 568"/>
                  <a:gd name="T112" fmla="*/ 0 w 227"/>
                  <a:gd name="T113" fmla="*/ 1 h 568"/>
                  <a:gd name="T114" fmla="*/ 0 w 227"/>
                  <a:gd name="T115" fmla="*/ 1 h 568"/>
                  <a:gd name="T116" fmla="*/ 0 w 227"/>
                  <a:gd name="T117" fmla="*/ 1 h 568"/>
                  <a:gd name="T118" fmla="*/ 0 w 227"/>
                  <a:gd name="T119" fmla="*/ 1 h 568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227"/>
                  <a:gd name="T181" fmla="*/ 0 h 568"/>
                  <a:gd name="T182" fmla="*/ 227 w 227"/>
                  <a:gd name="T183" fmla="*/ 568 h 568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227" h="568">
                    <a:moveTo>
                      <a:pt x="101" y="51"/>
                    </a:moveTo>
                    <a:lnTo>
                      <a:pt x="91" y="47"/>
                    </a:lnTo>
                    <a:lnTo>
                      <a:pt x="82" y="50"/>
                    </a:lnTo>
                    <a:lnTo>
                      <a:pt x="92" y="116"/>
                    </a:lnTo>
                    <a:lnTo>
                      <a:pt x="93" y="125"/>
                    </a:lnTo>
                    <a:lnTo>
                      <a:pt x="103" y="125"/>
                    </a:lnTo>
                    <a:lnTo>
                      <a:pt x="109" y="125"/>
                    </a:lnTo>
                    <a:lnTo>
                      <a:pt x="117" y="126"/>
                    </a:lnTo>
                    <a:lnTo>
                      <a:pt x="117" y="115"/>
                    </a:lnTo>
                    <a:lnTo>
                      <a:pt x="114" y="125"/>
                    </a:lnTo>
                    <a:lnTo>
                      <a:pt x="122" y="129"/>
                    </a:lnTo>
                    <a:lnTo>
                      <a:pt x="131" y="134"/>
                    </a:lnTo>
                    <a:lnTo>
                      <a:pt x="134" y="124"/>
                    </a:lnTo>
                    <a:lnTo>
                      <a:pt x="127" y="132"/>
                    </a:lnTo>
                    <a:lnTo>
                      <a:pt x="135" y="139"/>
                    </a:lnTo>
                    <a:lnTo>
                      <a:pt x="144" y="149"/>
                    </a:lnTo>
                    <a:lnTo>
                      <a:pt x="152" y="159"/>
                    </a:lnTo>
                    <a:lnTo>
                      <a:pt x="159" y="171"/>
                    </a:lnTo>
                    <a:lnTo>
                      <a:pt x="166" y="163"/>
                    </a:lnTo>
                    <a:lnTo>
                      <a:pt x="157" y="167"/>
                    </a:lnTo>
                    <a:lnTo>
                      <a:pt x="165" y="182"/>
                    </a:lnTo>
                    <a:lnTo>
                      <a:pt x="171" y="196"/>
                    </a:lnTo>
                    <a:lnTo>
                      <a:pt x="184" y="230"/>
                    </a:lnTo>
                    <a:lnTo>
                      <a:pt x="195" y="268"/>
                    </a:lnTo>
                    <a:lnTo>
                      <a:pt x="204" y="263"/>
                    </a:lnTo>
                    <a:lnTo>
                      <a:pt x="194" y="263"/>
                    </a:lnTo>
                    <a:lnTo>
                      <a:pt x="202" y="308"/>
                    </a:lnTo>
                    <a:lnTo>
                      <a:pt x="206" y="347"/>
                    </a:lnTo>
                    <a:lnTo>
                      <a:pt x="207" y="387"/>
                    </a:lnTo>
                    <a:lnTo>
                      <a:pt x="204" y="424"/>
                    </a:lnTo>
                    <a:lnTo>
                      <a:pt x="214" y="424"/>
                    </a:lnTo>
                    <a:lnTo>
                      <a:pt x="205" y="420"/>
                    </a:lnTo>
                    <a:lnTo>
                      <a:pt x="199" y="452"/>
                    </a:lnTo>
                    <a:lnTo>
                      <a:pt x="195" y="467"/>
                    </a:lnTo>
                    <a:lnTo>
                      <a:pt x="190" y="480"/>
                    </a:lnTo>
                    <a:lnTo>
                      <a:pt x="185" y="492"/>
                    </a:lnTo>
                    <a:lnTo>
                      <a:pt x="194" y="496"/>
                    </a:lnTo>
                    <a:lnTo>
                      <a:pt x="187" y="488"/>
                    </a:lnTo>
                    <a:lnTo>
                      <a:pt x="180" y="497"/>
                    </a:lnTo>
                    <a:lnTo>
                      <a:pt x="174" y="506"/>
                    </a:lnTo>
                    <a:lnTo>
                      <a:pt x="167" y="513"/>
                    </a:lnTo>
                    <a:lnTo>
                      <a:pt x="174" y="521"/>
                    </a:lnTo>
                    <a:lnTo>
                      <a:pt x="170" y="510"/>
                    </a:lnTo>
                    <a:lnTo>
                      <a:pt x="163" y="514"/>
                    </a:lnTo>
                    <a:lnTo>
                      <a:pt x="166" y="526"/>
                    </a:lnTo>
                    <a:lnTo>
                      <a:pt x="166" y="514"/>
                    </a:lnTo>
                    <a:lnTo>
                      <a:pt x="157" y="518"/>
                    </a:lnTo>
                    <a:lnTo>
                      <a:pt x="30" y="545"/>
                    </a:lnTo>
                    <a:lnTo>
                      <a:pt x="31" y="555"/>
                    </a:lnTo>
                    <a:lnTo>
                      <a:pt x="41" y="554"/>
                    </a:lnTo>
                    <a:lnTo>
                      <a:pt x="21" y="417"/>
                    </a:lnTo>
                    <a:lnTo>
                      <a:pt x="11" y="418"/>
                    </a:lnTo>
                    <a:lnTo>
                      <a:pt x="13" y="430"/>
                    </a:lnTo>
                    <a:lnTo>
                      <a:pt x="143" y="404"/>
                    </a:lnTo>
                    <a:lnTo>
                      <a:pt x="145" y="401"/>
                    </a:lnTo>
                    <a:lnTo>
                      <a:pt x="149" y="401"/>
                    </a:lnTo>
                    <a:lnTo>
                      <a:pt x="153" y="399"/>
                    </a:lnTo>
                    <a:lnTo>
                      <a:pt x="156" y="393"/>
                    </a:lnTo>
                    <a:lnTo>
                      <a:pt x="158" y="389"/>
                    </a:lnTo>
                    <a:lnTo>
                      <a:pt x="162" y="383"/>
                    </a:lnTo>
                    <a:lnTo>
                      <a:pt x="165" y="375"/>
                    </a:lnTo>
                    <a:lnTo>
                      <a:pt x="166" y="366"/>
                    </a:lnTo>
                    <a:lnTo>
                      <a:pt x="167" y="360"/>
                    </a:lnTo>
                    <a:lnTo>
                      <a:pt x="167" y="350"/>
                    </a:lnTo>
                    <a:lnTo>
                      <a:pt x="166" y="324"/>
                    </a:lnTo>
                    <a:lnTo>
                      <a:pt x="165" y="322"/>
                    </a:lnTo>
                    <a:lnTo>
                      <a:pt x="166" y="322"/>
                    </a:lnTo>
                    <a:lnTo>
                      <a:pt x="163" y="304"/>
                    </a:lnTo>
                    <a:lnTo>
                      <a:pt x="153" y="307"/>
                    </a:lnTo>
                    <a:lnTo>
                      <a:pt x="163" y="305"/>
                    </a:lnTo>
                    <a:lnTo>
                      <a:pt x="157" y="283"/>
                    </a:lnTo>
                    <a:lnTo>
                      <a:pt x="157" y="279"/>
                    </a:lnTo>
                    <a:lnTo>
                      <a:pt x="153" y="268"/>
                    </a:lnTo>
                    <a:lnTo>
                      <a:pt x="149" y="260"/>
                    </a:lnTo>
                    <a:lnTo>
                      <a:pt x="147" y="257"/>
                    </a:lnTo>
                    <a:lnTo>
                      <a:pt x="142" y="249"/>
                    </a:lnTo>
                    <a:lnTo>
                      <a:pt x="137" y="245"/>
                    </a:lnTo>
                    <a:lnTo>
                      <a:pt x="134" y="242"/>
                    </a:lnTo>
                    <a:lnTo>
                      <a:pt x="128" y="239"/>
                    </a:lnTo>
                    <a:lnTo>
                      <a:pt x="125" y="238"/>
                    </a:lnTo>
                    <a:lnTo>
                      <a:pt x="118" y="239"/>
                    </a:lnTo>
                    <a:lnTo>
                      <a:pt x="108" y="238"/>
                    </a:lnTo>
                    <a:lnTo>
                      <a:pt x="111" y="253"/>
                    </a:lnTo>
                    <a:lnTo>
                      <a:pt x="121" y="314"/>
                    </a:lnTo>
                    <a:lnTo>
                      <a:pt x="129" y="312"/>
                    </a:lnTo>
                    <a:lnTo>
                      <a:pt x="137" y="305"/>
                    </a:lnTo>
                    <a:lnTo>
                      <a:pt x="60" y="184"/>
                    </a:lnTo>
                    <a:lnTo>
                      <a:pt x="52" y="191"/>
                    </a:lnTo>
                    <a:lnTo>
                      <a:pt x="62" y="195"/>
                    </a:lnTo>
                    <a:lnTo>
                      <a:pt x="101" y="51"/>
                    </a:lnTo>
                    <a:close/>
                    <a:moveTo>
                      <a:pt x="43" y="187"/>
                    </a:moveTo>
                    <a:lnTo>
                      <a:pt x="41" y="193"/>
                    </a:lnTo>
                    <a:lnTo>
                      <a:pt x="44" y="199"/>
                    </a:lnTo>
                    <a:lnTo>
                      <a:pt x="122" y="320"/>
                    </a:lnTo>
                    <a:lnTo>
                      <a:pt x="147" y="358"/>
                    </a:lnTo>
                    <a:lnTo>
                      <a:pt x="139" y="310"/>
                    </a:lnTo>
                    <a:lnTo>
                      <a:pt x="129" y="249"/>
                    </a:lnTo>
                    <a:lnTo>
                      <a:pt x="119" y="250"/>
                    </a:lnTo>
                    <a:lnTo>
                      <a:pt x="122" y="262"/>
                    </a:lnTo>
                    <a:lnTo>
                      <a:pt x="125" y="262"/>
                    </a:lnTo>
                    <a:lnTo>
                      <a:pt x="125" y="250"/>
                    </a:lnTo>
                    <a:lnTo>
                      <a:pt x="121" y="262"/>
                    </a:lnTo>
                    <a:lnTo>
                      <a:pt x="126" y="264"/>
                    </a:lnTo>
                    <a:lnTo>
                      <a:pt x="129" y="253"/>
                    </a:lnTo>
                    <a:lnTo>
                      <a:pt x="123" y="262"/>
                    </a:lnTo>
                    <a:lnTo>
                      <a:pt x="127" y="266"/>
                    </a:lnTo>
                    <a:lnTo>
                      <a:pt x="133" y="274"/>
                    </a:lnTo>
                    <a:lnTo>
                      <a:pt x="139" y="264"/>
                    </a:lnTo>
                    <a:lnTo>
                      <a:pt x="131" y="270"/>
                    </a:lnTo>
                    <a:lnTo>
                      <a:pt x="134" y="278"/>
                    </a:lnTo>
                    <a:lnTo>
                      <a:pt x="138" y="288"/>
                    </a:lnTo>
                    <a:lnTo>
                      <a:pt x="147" y="283"/>
                    </a:lnTo>
                    <a:lnTo>
                      <a:pt x="137" y="283"/>
                    </a:lnTo>
                    <a:lnTo>
                      <a:pt x="144" y="309"/>
                    </a:lnTo>
                    <a:lnTo>
                      <a:pt x="143" y="305"/>
                    </a:lnTo>
                    <a:lnTo>
                      <a:pt x="144" y="309"/>
                    </a:lnTo>
                    <a:lnTo>
                      <a:pt x="147" y="328"/>
                    </a:lnTo>
                    <a:lnTo>
                      <a:pt x="156" y="325"/>
                    </a:lnTo>
                    <a:lnTo>
                      <a:pt x="147" y="328"/>
                    </a:lnTo>
                    <a:lnTo>
                      <a:pt x="147" y="350"/>
                    </a:lnTo>
                    <a:lnTo>
                      <a:pt x="147" y="360"/>
                    </a:lnTo>
                    <a:lnTo>
                      <a:pt x="157" y="360"/>
                    </a:lnTo>
                    <a:lnTo>
                      <a:pt x="147" y="356"/>
                    </a:lnTo>
                    <a:lnTo>
                      <a:pt x="146" y="366"/>
                    </a:lnTo>
                    <a:lnTo>
                      <a:pt x="143" y="374"/>
                    </a:lnTo>
                    <a:lnTo>
                      <a:pt x="139" y="380"/>
                    </a:lnTo>
                    <a:lnTo>
                      <a:pt x="149" y="385"/>
                    </a:lnTo>
                    <a:lnTo>
                      <a:pt x="142" y="376"/>
                    </a:lnTo>
                    <a:lnTo>
                      <a:pt x="138" y="381"/>
                    </a:lnTo>
                    <a:lnTo>
                      <a:pt x="142" y="379"/>
                    </a:lnTo>
                    <a:lnTo>
                      <a:pt x="145" y="389"/>
                    </a:lnTo>
                    <a:lnTo>
                      <a:pt x="145" y="378"/>
                    </a:lnTo>
                    <a:lnTo>
                      <a:pt x="139" y="381"/>
                    </a:lnTo>
                    <a:lnTo>
                      <a:pt x="10" y="408"/>
                    </a:lnTo>
                    <a:lnTo>
                      <a:pt x="0" y="409"/>
                    </a:lnTo>
                    <a:lnTo>
                      <a:pt x="2" y="421"/>
                    </a:lnTo>
                    <a:lnTo>
                      <a:pt x="22" y="558"/>
                    </a:lnTo>
                    <a:lnTo>
                      <a:pt x="23" y="568"/>
                    </a:lnTo>
                    <a:lnTo>
                      <a:pt x="33" y="567"/>
                    </a:lnTo>
                    <a:lnTo>
                      <a:pt x="160" y="541"/>
                    </a:lnTo>
                    <a:lnTo>
                      <a:pt x="166" y="538"/>
                    </a:lnTo>
                    <a:lnTo>
                      <a:pt x="170" y="537"/>
                    </a:lnTo>
                    <a:lnTo>
                      <a:pt x="178" y="533"/>
                    </a:lnTo>
                    <a:lnTo>
                      <a:pt x="181" y="530"/>
                    </a:lnTo>
                    <a:lnTo>
                      <a:pt x="188" y="524"/>
                    </a:lnTo>
                    <a:lnTo>
                      <a:pt x="195" y="514"/>
                    </a:lnTo>
                    <a:lnTo>
                      <a:pt x="201" y="505"/>
                    </a:lnTo>
                    <a:lnTo>
                      <a:pt x="204" y="501"/>
                    </a:lnTo>
                    <a:lnTo>
                      <a:pt x="209" y="489"/>
                    </a:lnTo>
                    <a:lnTo>
                      <a:pt x="214" y="476"/>
                    </a:lnTo>
                    <a:lnTo>
                      <a:pt x="218" y="462"/>
                    </a:lnTo>
                    <a:lnTo>
                      <a:pt x="224" y="429"/>
                    </a:lnTo>
                    <a:lnTo>
                      <a:pt x="224" y="424"/>
                    </a:lnTo>
                    <a:lnTo>
                      <a:pt x="227" y="387"/>
                    </a:lnTo>
                    <a:lnTo>
                      <a:pt x="226" y="347"/>
                    </a:lnTo>
                    <a:lnTo>
                      <a:pt x="221" y="304"/>
                    </a:lnTo>
                    <a:lnTo>
                      <a:pt x="214" y="263"/>
                    </a:lnTo>
                    <a:lnTo>
                      <a:pt x="214" y="259"/>
                    </a:lnTo>
                    <a:lnTo>
                      <a:pt x="202" y="221"/>
                    </a:lnTo>
                    <a:lnTo>
                      <a:pt x="190" y="187"/>
                    </a:lnTo>
                    <a:lnTo>
                      <a:pt x="184" y="172"/>
                    </a:lnTo>
                    <a:lnTo>
                      <a:pt x="176" y="158"/>
                    </a:lnTo>
                    <a:lnTo>
                      <a:pt x="174" y="154"/>
                    </a:lnTo>
                    <a:lnTo>
                      <a:pt x="166" y="142"/>
                    </a:lnTo>
                    <a:lnTo>
                      <a:pt x="158" y="132"/>
                    </a:lnTo>
                    <a:lnTo>
                      <a:pt x="149" y="122"/>
                    </a:lnTo>
                    <a:lnTo>
                      <a:pt x="142" y="115"/>
                    </a:lnTo>
                    <a:lnTo>
                      <a:pt x="138" y="112"/>
                    </a:lnTo>
                    <a:lnTo>
                      <a:pt x="129" y="107"/>
                    </a:lnTo>
                    <a:lnTo>
                      <a:pt x="122" y="103"/>
                    </a:lnTo>
                    <a:lnTo>
                      <a:pt x="117" y="103"/>
                    </a:lnTo>
                    <a:lnTo>
                      <a:pt x="109" y="101"/>
                    </a:lnTo>
                    <a:lnTo>
                      <a:pt x="100" y="103"/>
                    </a:lnTo>
                    <a:lnTo>
                      <a:pt x="101" y="113"/>
                    </a:lnTo>
                    <a:lnTo>
                      <a:pt x="111" y="112"/>
                    </a:lnTo>
                    <a:lnTo>
                      <a:pt x="101" y="46"/>
                    </a:lnTo>
                    <a:lnTo>
                      <a:pt x="93" y="0"/>
                    </a:lnTo>
                    <a:lnTo>
                      <a:pt x="82" y="43"/>
                    </a:lnTo>
                    <a:lnTo>
                      <a:pt x="43" y="187"/>
                    </a:lnTo>
                    <a:close/>
                  </a:path>
                </a:pathLst>
              </a:custGeom>
              <a:solidFill>
                <a:srgbClr val="AAABB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2323" name="Group 22"/>
            <p:cNvGrpSpPr/>
            <p:nvPr/>
          </p:nvGrpSpPr>
          <p:grpSpPr bwMode="auto">
            <a:xfrm>
              <a:off x="3888" y="1680"/>
              <a:ext cx="109" cy="197"/>
              <a:chOff x="4156" y="1616"/>
              <a:chExt cx="109" cy="197"/>
            </a:xfrm>
          </p:grpSpPr>
          <p:sp>
            <p:nvSpPr>
              <p:cNvPr id="12348" name="Freeform 23"/>
              <p:cNvSpPr/>
              <p:nvPr/>
            </p:nvSpPr>
            <p:spPr bwMode="auto">
              <a:xfrm>
                <a:off x="4161" y="1633"/>
                <a:ext cx="98" cy="173"/>
              </a:xfrm>
              <a:custGeom>
                <a:avLst/>
                <a:gdLst>
                  <a:gd name="T0" fmla="*/ 0 w 197"/>
                  <a:gd name="T1" fmla="*/ 1 h 344"/>
                  <a:gd name="T2" fmla="*/ 0 w 197"/>
                  <a:gd name="T3" fmla="*/ 0 h 344"/>
                  <a:gd name="T4" fmla="*/ 0 w 197"/>
                  <a:gd name="T5" fmla="*/ 1 h 344"/>
                  <a:gd name="T6" fmla="*/ 0 w 197"/>
                  <a:gd name="T7" fmla="*/ 1 h 344"/>
                  <a:gd name="T8" fmla="*/ 0 w 197"/>
                  <a:gd name="T9" fmla="*/ 1 h 344"/>
                  <a:gd name="T10" fmla="*/ 0 w 197"/>
                  <a:gd name="T11" fmla="*/ 1 h 344"/>
                  <a:gd name="T12" fmla="*/ 0 w 197"/>
                  <a:gd name="T13" fmla="*/ 1 h 344"/>
                  <a:gd name="T14" fmla="*/ 0 w 197"/>
                  <a:gd name="T15" fmla="*/ 1 h 344"/>
                  <a:gd name="T16" fmla="*/ 0 w 197"/>
                  <a:gd name="T17" fmla="*/ 1 h 344"/>
                  <a:gd name="T18" fmla="*/ 0 w 197"/>
                  <a:gd name="T19" fmla="*/ 1 h 344"/>
                  <a:gd name="T20" fmla="*/ 0 w 197"/>
                  <a:gd name="T21" fmla="*/ 1 h 344"/>
                  <a:gd name="T22" fmla="*/ 0 w 197"/>
                  <a:gd name="T23" fmla="*/ 1 h 344"/>
                  <a:gd name="T24" fmla="*/ 0 w 197"/>
                  <a:gd name="T25" fmla="*/ 1 h 344"/>
                  <a:gd name="T26" fmla="*/ 0 w 197"/>
                  <a:gd name="T27" fmla="*/ 1 h 344"/>
                  <a:gd name="T28" fmla="*/ 0 w 197"/>
                  <a:gd name="T29" fmla="*/ 1 h 344"/>
                  <a:gd name="T30" fmla="*/ 0 w 197"/>
                  <a:gd name="T31" fmla="*/ 1 h 344"/>
                  <a:gd name="T32" fmla="*/ 0 w 197"/>
                  <a:gd name="T33" fmla="*/ 1 h 344"/>
                  <a:gd name="T34" fmla="*/ 0 w 197"/>
                  <a:gd name="T35" fmla="*/ 1 h 344"/>
                  <a:gd name="T36" fmla="*/ 0 w 197"/>
                  <a:gd name="T37" fmla="*/ 1 h 344"/>
                  <a:gd name="T38" fmla="*/ 0 w 197"/>
                  <a:gd name="T39" fmla="*/ 1 h 344"/>
                  <a:gd name="T40" fmla="*/ 0 w 197"/>
                  <a:gd name="T41" fmla="*/ 1 h 344"/>
                  <a:gd name="T42" fmla="*/ 0 w 197"/>
                  <a:gd name="T43" fmla="*/ 1 h 344"/>
                  <a:gd name="T44" fmla="*/ 0 w 197"/>
                  <a:gd name="T45" fmla="*/ 1 h 344"/>
                  <a:gd name="T46" fmla="*/ 0 w 197"/>
                  <a:gd name="T47" fmla="*/ 1 h 344"/>
                  <a:gd name="T48" fmla="*/ 0 w 197"/>
                  <a:gd name="T49" fmla="*/ 1 h 344"/>
                  <a:gd name="T50" fmla="*/ 0 w 197"/>
                  <a:gd name="T51" fmla="*/ 1 h 344"/>
                  <a:gd name="T52" fmla="*/ 0 w 197"/>
                  <a:gd name="T53" fmla="*/ 1 h 344"/>
                  <a:gd name="T54" fmla="*/ 0 w 197"/>
                  <a:gd name="T55" fmla="*/ 1 h 344"/>
                  <a:gd name="T56" fmla="*/ 0 w 197"/>
                  <a:gd name="T57" fmla="*/ 1 h 344"/>
                  <a:gd name="T58" fmla="*/ 0 w 197"/>
                  <a:gd name="T59" fmla="*/ 1 h 344"/>
                  <a:gd name="T60" fmla="*/ 0 w 197"/>
                  <a:gd name="T61" fmla="*/ 1 h 344"/>
                  <a:gd name="T62" fmla="*/ 0 w 197"/>
                  <a:gd name="T63" fmla="*/ 1 h 344"/>
                  <a:gd name="T64" fmla="*/ 0 w 197"/>
                  <a:gd name="T65" fmla="*/ 1 h 344"/>
                  <a:gd name="T66" fmla="*/ 0 w 197"/>
                  <a:gd name="T67" fmla="*/ 1 h 344"/>
                  <a:gd name="T68" fmla="*/ 0 w 197"/>
                  <a:gd name="T69" fmla="*/ 1 h 344"/>
                  <a:gd name="T70" fmla="*/ 0 w 197"/>
                  <a:gd name="T71" fmla="*/ 1 h 344"/>
                  <a:gd name="T72" fmla="*/ 0 w 197"/>
                  <a:gd name="T73" fmla="*/ 1 h 344"/>
                  <a:gd name="T74" fmla="*/ 0 w 197"/>
                  <a:gd name="T75" fmla="*/ 1 h 34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7"/>
                  <a:gd name="T115" fmla="*/ 0 h 344"/>
                  <a:gd name="T116" fmla="*/ 197 w 197"/>
                  <a:gd name="T117" fmla="*/ 344 h 34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7" h="344">
                    <a:moveTo>
                      <a:pt x="159" y="102"/>
                    </a:moveTo>
                    <a:lnTo>
                      <a:pt x="123" y="0"/>
                    </a:lnTo>
                    <a:lnTo>
                      <a:pt x="113" y="42"/>
                    </a:lnTo>
                    <a:lnTo>
                      <a:pt x="105" y="40"/>
                    </a:lnTo>
                    <a:lnTo>
                      <a:pt x="96" y="39"/>
                    </a:lnTo>
                    <a:lnTo>
                      <a:pt x="88" y="40"/>
                    </a:lnTo>
                    <a:lnTo>
                      <a:pt x="80" y="43"/>
                    </a:lnTo>
                    <a:lnTo>
                      <a:pt x="64" y="51"/>
                    </a:lnTo>
                    <a:lnTo>
                      <a:pt x="49" y="63"/>
                    </a:lnTo>
                    <a:lnTo>
                      <a:pt x="35" y="80"/>
                    </a:lnTo>
                    <a:lnTo>
                      <a:pt x="23" y="100"/>
                    </a:lnTo>
                    <a:lnTo>
                      <a:pt x="13" y="123"/>
                    </a:lnTo>
                    <a:lnTo>
                      <a:pt x="5" y="150"/>
                    </a:lnTo>
                    <a:lnTo>
                      <a:pt x="1" y="176"/>
                    </a:lnTo>
                    <a:lnTo>
                      <a:pt x="0" y="202"/>
                    </a:lnTo>
                    <a:lnTo>
                      <a:pt x="2" y="227"/>
                    </a:lnTo>
                    <a:lnTo>
                      <a:pt x="7" y="250"/>
                    </a:lnTo>
                    <a:lnTo>
                      <a:pt x="15" y="269"/>
                    </a:lnTo>
                    <a:lnTo>
                      <a:pt x="26" y="286"/>
                    </a:lnTo>
                    <a:lnTo>
                      <a:pt x="40" y="298"/>
                    </a:lnTo>
                    <a:lnTo>
                      <a:pt x="55" y="306"/>
                    </a:lnTo>
                    <a:lnTo>
                      <a:pt x="177" y="344"/>
                    </a:lnTo>
                    <a:lnTo>
                      <a:pt x="197" y="259"/>
                    </a:lnTo>
                    <a:lnTo>
                      <a:pt x="73" y="219"/>
                    </a:lnTo>
                    <a:lnTo>
                      <a:pt x="68" y="217"/>
                    </a:lnTo>
                    <a:lnTo>
                      <a:pt x="64" y="214"/>
                    </a:lnTo>
                    <a:lnTo>
                      <a:pt x="59" y="202"/>
                    </a:lnTo>
                    <a:lnTo>
                      <a:pt x="57" y="188"/>
                    </a:lnTo>
                    <a:lnTo>
                      <a:pt x="58" y="172"/>
                    </a:lnTo>
                    <a:lnTo>
                      <a:pt x="62" y="160"/>
                    </a:lnTo>
                    <a:lnTo>
                      <a:pt x="67" y="146"/>
                    </a:lnTo>
                    <a:lnTo>
                      <a:pt x="74" y="135"/>
                    </a:lnTo>
                    <a:lnTo>
                      <a:pt x="78" y="131"/>
                    </a:lnTo>
                    <a:lnTo>
                      <a:pt x="84" y="129"/>
                    </a:lnTo>
                    <a:lnTo>
                      <a:pt x="88" y="129"/>
                    </a:lnTo>
                    <a:lnTo>
                      <a:pt x="93" y="129"/>
                    </a:lnTo>
                    <a:lnTo>
                      <a:pt x="84" y="168"/>
                    </a:lnTo>
                    <a:lnTo>
                      <a:pt x="159" y="102"/>
                    </a:lnTo>
                    <a:close/>
                  </a:path>
                </a:pathLst>
              </a:custGeom>
              <a:solidFill>
                <a:srgbClr val="EB5F01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349" name="Freeform 24"/>
              <p:cNvSpPr>
                <a:spLocks noEditPoints="1"/>
              </p:cNvSpPr>
              <p:nvPr/>
            </p:nvSpPr>
            <p:spPr bwMode="auto">
              <a:xfrm>
                <a:off x="4156" y="1616"/>
                <a:ext cx="109" cy="197"/>
              </a:xfrm>
              <a:custGeom>
                <a:avLst/>
                <a:gdLst>
                  <a:gd name="T0" fmla="*/ 0 w 219"/>
                  <a:gd name="T1" fmla="*/ 0 h 395"/>
                  <a:gd name="T2" fmla="*/ 0 w 219"/>
                  <a:gd name="T3" fmla="*/ 0 h 395"/>
                  <a:gd name="T4" fmla="*/ 0 w 219"/>
                  <a:gd name="T5" fmla="*/ 0 h 395"/>
                  <a:gd name="T6" fmla="*/ 0 w 219"/>
                  <a:gd name="T7" fmla="*/ 0 h 395"/>
                  <a:gd name="T8" fmla="*/ 0 w 219"/>
                  <a:gd name="T9" fmla="*/ 0 h 395"/>
                  <a:gd name="T10" fmla="*/ 0 w 219"/>
                  <a:gd name="T11" fmla="*/ 0 h 395"/>
                  <a:gd name="T12" fmla="*/ 0 w 219"/>
                  <a:gd name="T13" fmla="*/ 0 h 395"/>
                  <a:gd name="T14" fmla="*/ 0 w 219"/>
                  <a:gd name="T15" fmla="*/ 0 h 395"/>
                  <a:gd name="T16" fmla="*/ 0 w 219"/>
                  <a:gd name="T17" fmla="*/ 0 h 395"/>
                  <a:gd name="T18" fmla="*/ 0 w 219"/>
                  <a:gd name="T19" fmla="*/ 0 h 395"/>
                  <a:gd name="T20" fmla="*/ 0 w 219"/>
                  <a:gd name="T21" fmla="*/ 0 h 395"/>
                  <a:gd name="T22" fmla="*/ 0 w 219"/>
                  <a:gd name="T23" fmla="*/ 0 h 395"/>
                  <a:gd name="T24" fmla="*/ 0 w 219"/>
                  <a:gd name="T25" fmla="*/ 0 h 395"/>
                  <a:gd name="T26" fmla="*/ 0 w 219"/>
                  <a:gd name="T27" fmla="*/ 0 h 395"/>
                  <a:gd name="T28" fmla="*/ 0 w 219"/>
                  <a:gd name="T29" fmla="*/ 0 h 395"/>
                  <a:gd name="T30" fmla="*/ 0 w 219"/>
                  <a:gd name="T31" fmla="*/ 0 h 395"/>
                  <a:gd name="T32" fmla="*/ 0 w 219"/>
                  <a:gd name="T33" fmla="*/ 0 h 395"/>
                  <a:gd name="T34" fmla="*/ 0 w 219"/>
                  <a:gd name="T35" fmla="*/ 0 h 395"/>
                  <a:gd name="T36" fmla="*/ 0 w 219"/>
                  <a:gd name="T37" fmla="*/ 0 h 395"/>
                  <a:gd name="T38" fmla="*/ 0 w 219"/>
                  <a:gd name="T39" fmla="*/ 0 h 395"/>
                  <a:gd name="T40" fmla="*/ 0 w 219"/>
                  <a:gd name="T41" fmla="*/ 0 h 395"/>
                  <a:gd name="T42" fmla="*/ 0 w 219"/>
                  <a:gd name="T43" fmla="*/ 0 h 395"/>
                  <a:gd name="T44" fmla="*/ 0 w 219"/>
                  <a:gd name="T45" fmla="*/ 0 h 395"/>
                  <a:gd name="T46" fmla="*/ 0 w 219"/>
                  <a:gd name="T47" fmla="*/ 0 h 395"/>
                  <a:gd name="T48" fmla="*/ 0 w 219"/>
                  <a:gd name="T49" fmla="*/ 0 h 395"/>
                  <a:gd name="T50" fmla="*/ 0 w 219"/>
                  <a:gd name="T51" fmla="*/ 0 h 395"/>
                  <a:gd name="T52" fmla="*/ 0 w 219"/>
                  <a:gd name="T53" fmla="*/ 0 h 395"/>
                  <a:gd name="T54" fmla="*/ 0 w 219"/>
                  <a:gd name="T55" fmla="*/ 0 h 395"/>
                  <a:gd name="T56" fmla="*/ 0 w 219"/>
                  <a:gd name="T57" fmla="*/ 0 h 395"/>
                  <a:gd name="T58" fmla="*/ 0 w 219"/>
                  <a:gd name="T59" fmla="*/ 0 h 395"/>
                  <a:gd name="T60" fmla="*/ 0 w 219"/>
                  <a:gd name="T61" fmla="*/ 0 h 395"/>
                  <a:gd name="T62" fmla="*/ 0 w 219"/>
                  <a:gd name="T63" fmla="*/ 0 h 395"/>
                  <a:gd name="T64" fmla="*/ 0 w 219"/>
                  <a:gd name="T65" fmla="*/ 0 h 395"/>
                  <a:gd name="T66" fmla="*/ 0 w 219"/>
                  <a:gd name="T67" fmla="*/ 0 h 395"/>
                  <a:gd name="T68" fmla="*/ 0 w 219"/>
                  <a:gd name="T69" fmla="*/ 0 h 395"/>
                  <a:gd name="T70" fmla="*/ 0 w 219"/>
                  <a:gd name="T71" fmla="*/ 0 h 395"/>
                  <a:gd name="T72" fmla="*/ 0 w 219"/>
                  <a:gd name="T73" fmla="*/ 0 h 395"/>
                  <a:gd name="T74" fmla="*/ 0 w 219"/>
                  <a:gd name="T75" fmla="*/ 0 h 395"/>
                  <a:gd name="T76" fmla="*/ 0 w 219"/>
                  <a:gd name="T77" fmla="*/ 0 h 395"/>
                  <a:gd name="T78" fmla="*/ 0 w 219"/>
                  <a:gd name="T79" fmla="*/ 0 h 395"/>
                  <a:gd name="T80" fmla="*/ 0 w 219"/>
                  <a:gd name="T81" fmla="*/ 0 h 395"/>
                  <a:gd name="T82" fmla="*/ 0 w 219"/>
                  <a:gd name="T83" fmla="*/ 0 h 395"/>
                  <a:gd name="T84" fmla="*/ 0 w 219"/>
                  <a:gd name="T85" fmla="*/ 0 h 395"/>
                  <a:gd name="T86" fmla="*/ 0 w 219"/>
                  <a:gd name="T87" fmla="*/ 0 h 395"/>
                  <a:gd name="T88" fmla="*/ 0 w 219"/>
                  <a:gd name="T89" fmla="*/ 0 h 395"/>
                  <a:gd name="T90" fmla="*/ 0 w 219"/>
                  <a:gd name="T91" fmla="*/ 0 h 395"/>
                  <a:gd name="T92" fmla="*/ 0 w 219"/>
                  <a:gd name="T93" fmla="*/ 0 h 395"/>
                  <a:gd name="T94" fmla="*/ 0 w 219"/>
                  <a:gd name="T95" fmla="*/ 0 h 395"/>
                  <a:gd name="T96" fmla="*/ 0 w 219"/>
                  <a:gd name="T97" fmla="*/ 0 h 395"/>
                  <a:gd name="T98" fmla="*/ 0 w 219"/>
                  <a:gd name="T99" fmla="*/ 0 h 395"/>
                  <a:gd name="T100" fmla="*/ 0 w 219"/>
                  <a:gd name="T101" fmla="*/ 0 h 395"/>
                  <a:gd name="T102" fmla="*/ 0 w 219"/>
                  <a:gd name="T103" fmla="*/ 0 h 395"/>
                  <a:gd name="T104" fmla="*/ 0 w 219"/>
                  <a:gd name="T105" fmla="*/ 0 h 395"/>
                  <a:gd name="T106" fmla="*/ 0 w 219"/>
                  <a:gd name="T107" fmla="*/ 0 h 395"/>
                  <a:gd name="T108" fmla="*/ 0 w 219"/>
                  <a:gd name="T109" fmla="*/ 0 h 39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219"/>
                  <a:gd name="T166" fmla="*/ 0 h 395"/>
                  <a:gd name="T167" fmla="*/ 219 w 219"/>
                  <a:gd name="T168" fmla="*/ 395 h 39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219" h="395">
                    <a:moveTo>
                      <a:pt x="143" y="32"/>
                    </a:moveTo>
                    <a:lnTo>
                      <a:pt x="130" y="0"/>
                    </a:lnTo>
                    <a:lnTo>
                      <a:pt x="124" y="33"/>
                    </a:lnTo>
                    <a:lnTo>
                      <a:pt x="114" y="75"/>
                    </a:lnTo>
                    <a:lnTo>
                      <a:pt x="123" y="78"/>
                    </a:lnTo>
                    <a:lnTo>
                      <a:pt x="125" y="67"/>
                    </a:lnTo>
                    <a:lnTo>
                      <a:pt x="118" y="65"/>
                    </a:lnTo>
                    <a:lnTo>
                      <a:pt x="115" y="65"/>
                    </a:lnTo>
                    <a:lnTo>
                      <a:pt x="106" y="63"/>
                    </a:lnTo>
                    <a:lnTo>
                      <a:pt x="98" y="65"/>
                    </a:lnTo>
                    <a:lnTo>
                      <a:pt x="94" y="66"/>
                    </a:lnTo>
                    <a:lnTo>
                      <a:pt x="86" y="67"/>
                    </a:lnTo>
                    <a:lnTo>
                      <a:pt x="71" y="75"/>
                    </a:lnTo>
                    <a:lnTo>
                      <a:pt x="67" y="78"/>
                    </a:lnTo>
                    <a:lnTo>
                      <a:pt x="52" y="91"/>
                    </a:lnTo>
                    <a:lnTo>
                      <a:pt x="38" y="107"/>
                    </a:lnTo>
                    <a:lnTo>
                      <a:pt x="26" y="128"/>
                    </a:lnTo>
                    <a:lnTo>
                      <a:pt x="24" y="132"/>
                    </a:lnTo>
                    <a:lnTo>
                      <a:pt x="13" y="155"/>
                    </a:lnTo>
                    <a:lnTo>
                      <a:pt x="6" y="183"/>
                    </a:lnTo>
                    <a:lnTo>
                      <a:pt x="2" y="208"/>
                    </a:lnTo>
                    <a:lnTo>
                      <a:pt x="1" y="212"/>
                    </a:lnTo>
                    <a:lnTo>
                      <a:pt x="0" y="238"/>
                    </a:lnTo>
                    <a:lnTo>
                      <a:pt x="2" y="263"/>
                    </a:lnTo>
                    <a:lnTo>
                      <a:pt x="3" y="267"/>
                    </a:lnTo>
                    <a:lnTo>
                      <a:pt x="7" y="291"/>
                    </a:lnTo>
                    <a:lnTo>
                      <a:pt x="16" y="311"/>
                    </a:lnTo>
                    <a:lnTo>
                      <a:pt x="19" y="315"/>
                    </a:lnTo>
                    <a:lnTo>
                      <a:pt x="30" y="330"/>
                    </a:lnTo>
                    <a:lnTo>
                      <a:pt x="42" y="343"/>
                    </a:lnTo>
                    <a:lnTo>
                      <a:pt x="45" y="346"/>
                    </a:lnTo>
                    <a:lnTo>
                      <a:pt x="63" y="354"/>
                    </a:lnTo>
                    <a:lnTo>
                      <a:pt x="185" y="392"/>
                    </a:lnTo>
                    <a:lnTo>
                      <a:pt x="193" y="395"/>
                    </a:lnTo>
                    <a:lnTo>
                      <a:pt x="197" y="384"/>
                    </a:lnTo>
                    <a:lnTo>
                      <a:pt x="217" y="299"/>
                    </a:lnTo>
                    <a:lnTo>
                      <a:pt x="219" y="287"/>
                    </a:lnTo>
                    <a:lnTo>
                      <a:pt x="210" y="284"/>
                    </a:lnTo>
                    <a:lnTo>
                      <a:pt x="86" y="245"/>
                    </a:lnTo>
                    <a:lnTo>
                      <a:pt x="84" y="243"/>
                    </a:lnTo>
                    <a:lnTo>
                      <a:pt x="85" y="245"/>
                    </a:lnTo>
                    <a:lnTo>
                      <a:pt x="82" y="242"/>
                    </a:lnTo>
                    <a:lnTo>
                      <a:pt x="78" y="253"/>
                    </a:lnTo>
                    <a:lnTo>
                      <a:pt x="85" y="245"/>
                    </a:lnTo>
                    <a:lnTo>
                      <a:pt x="82" y="241"/>
                    </a:lnTo>
                    <a:lnTo>
                      <a:pt x="74" y="250"/>
                    </a:lnTo>
                    <a:lnTo>
                      <a:pt x="84" y="245"/>
                    </a:lnTo>
                    <a:lnTo>
                      <a:pt x="78" y="234"/>
                    </a:lnTo>
                    <a:lnTo>
                      <a:pt x="69" y="238"/>
                    </a:lnTo>
                    <a:lnTo>
                      <a:pt x="79" y="238"/>
                    </a:lnTo>
                    <a:lnTo>
                      <a:pt x="77" y="224"/>
                    </a:lnTo>
                    <a:lnTo>
                      <a:pt x="67" y="224"/>
                    </a:lnTo>
                    <a:lnTo>
                      <a:pt x="76" y="229"/>
                    </a:lnTo>
                    <a:lnTo>
                      <a:pt x="78" y="211"/>
                    </a:lnTo>
                    <a:lnTo>
                      <a:pt x="68" y="208"/>
                    </a:lnTo>
                    <a:lnTo>
                      <a:pt x="78" y="212"/>
                    </a:lnTo>
                    <a:lnTo>
                      <a:pt x="82" y="200"/>
                    </a:lnTo>
                    <a:lnTo>
                      <a:pt x="83" y="194"/>
                    </a:lnTo>
                    <a:lnTo>
                      <a:pt x="82" y="199"/>
                    </a:lnTo>
                    <a:lnTo>
                      <a:pt x="86" y="187"/>
                    </a:lnTo>
                    <a:lnTo>
                      <a:pt x="77" y="182"/>
                    </a:lnTo>
                    <a:lnTo>
                      <a:pt x="84" y="191"/>
                    </a:lnTo>
                    <a:lnTo>
                      <a:pt x="92" y="179"/>
                    </a:lnTo>
                    <a:lnTo>
                      <a:pt x="96" y="176"/>
                    </a:lnTo>
                    <a:lnTo>
                      <a:pt x="88" y="167"/>
                    </a:lnTo>
                    <a:lnTo>
                      <a:pt x="93" y="179"/>
                    </a:lnTo>
                    <a:lnTo>
                      <a:pt x="97" y="176"/>
                    </a:lnTo>
                    <a:lnTo>
                      <a:pt x="94" y="165"/>
                    </a:lnTo>
                    <a:lnTo>
                      <a:pt x="94" y="176"/>
                    </a:lnTo>
                    <a:lnTo>
                      <a:pt x="98" y="176"/>
                    </a:lnTo>
                    <a:lnTo>
                      <a:pt x="98" y="165"/>
                    </a:lnTo>
                    <a:lnTo>
                      <a:pt x="94" y="175"/>
                    </a:lnTo>
                    <a:lnTo>
                      <a:pt x="100" y="176"/>
                    </a:lnTo>
                    <a:lnTo>
                      <a:pt x="103" y="165"/>
                    </a:lnTo>
                    <a:lnTo>
                      <a:pt x="94" y="162"/>
                    </a:lnTo>
                    <a:lnTo>
                      <a:pt x="85" y="201"/>
                    </a:lnTo>
                    <a:lnTo>
                      <a:pt x="77" y="233"/>
                    </a:lnTo>
                    <a:lnTo>
                      <a:pt x="99" y="213"/>
                    </a:lnTo>
                    <a:lnTo>
                      <a:pt x="175" y="147"/>
                    </a:lnTo>
                    <a:lnTo>
                      <a:pt x="181" y="142"/>
                    </a:lnTo>
                    <a:lnTo>
                      <a:pt x="179" y="134"/>
                    </a:lnTo>
                    <a:lnTo>
                      <a:pt x="143" y="32"/>
                    </a:lnTo>
                    <a:close/>
                    <a:moveTo>
                      <a:pt x="160" y="144"/>
                    </a:moveTo>
                    <a:lnTo>
                      <a:pt x="169" y="138"/>
                    </a:lnTo>
                    <a:lnTo>
                      <a:pt x="164" y="129"/>
                    </a:lnTo>
                    <a:lnTo>
                      <a:pt x="88" y="195"/>
                    </a:lnTo>
                    <a:lnTo>
                      <a:pt x="94" y="204"/>
                    </a:lnTo>
                    <a:lnTo>
                      <a:pt x="104" y="208"/>
                    </a:lnTo>
                    <a:lnTo>
                      <a:pt x="113" y="169"/>
                    </a:lnTo>
                    <a:lnTo>
                      <a:pt x="115" y="155"/>
                    </a:lnTo>
                    <a:lnTo>
                      <a:pt x="106" y="154"/>
                    </a:lnTo>
                    <a:lnTo>
                      <a:pt x="102" y="153"/>
                    </a:lnTo>
                    <a:lnTo>
                      <a:pt x="98" y="153"/>
                    </a:lnTo>
                    <a:lnTo>
                      <a:pt x="94" y="153"/>
                    </a:lnTo>
                    <a:lnTo>
                      <a:pt x="89" y="154"/>
                    </a:lnTo>
                    <a:lnTo>
                      <a:pt x="85" y="157"/>
                    </a:lnTo>
                    <a:lnTo>
                      <a:pt x="82" y="159"/>
                    </a:lnTo>
                    <a:lnTo>
                      <a:pt x="77" y="162"/>
                    </a:lnTo>
                    <a:lnTo>
                      <a:pt x="69" y="174"/>
                    </a:lnTo>
                    <a:lnTo>
                      <a:pt x="67" y="178"/>
                    </a:lnTo>
                    <a:lnTo>
                      <a:pt x="63" y="194"/>
                    </a:lnTo>
                    <a:lnTo>
                      <a:pt x="72" y="196"/>
                    </a:lnTo>
                    <a:lnTo>
                      <a:pt x="63" y="192"/>
                    </a:lnTo>
                    <a:lnTo>
                      <a:pt x="59" y="204"/>
                    </a:lnTo>
                    <a:lnTo>
                      <a:pt x="59" y="205"/>
                    </a:lnTo>
                    <a:lnTo>
                      <a:pt x="57" y="220"/>
                    </a:lnTo>
                    <a:lnTo>
                      <a:pt x="57" y="224"/>
                    </a:lnTo>
                    <a:lnTo>
                      <a:pt x="59" y="238"/>
                    </a:lnTo>
                    <a:lnTo>
                      <a:pt x="59" y="243"/>
                    </a:lnTo>
                    <a:lnTo>
                      <a:pt x="65" y="254"/>
                    </a:lnTo>
                    <a:lnTo>
                      <a:pt x="67" y="258"/>
                    </a:lnTo>
                    <a:lnTo>
                      <a:pt x="71" y="262"/>
                    </a:lnTo>
                    <a:lnTo>
                      <a:pt x="74" y="265"/>
                    </a:lnTo>
                    <a:lnTo>
                      <a:pt x="81" y="267"/>
                    </a:lnTo>
                    <a:lnTo>
                      <a:pt x="83" y="255"/>
                    </a:lnTo>
                    <a:lnTo>
                      <a:pt x="81" y="267"/>
                    </a:lnTo>
                    <a:lnTo>
                      <a:pt x="205" y="307"/>
                    </a:lnTo>
                    <a:lnTo>
                      <a:pt x="207" y="295"/>
                    </a:lnTo>
                    <a:lnTo>
                      <a:pt x="198" y="292"/>
                    </a:lnTo>
                    <a:lnTo>
                      <a:pt x="178" y="378"/>
                    </a:lnTo>
                    <a:lnTo>
                      <a:pt x="187" y="380"/>
                    </a:lnTo>
                    <a:lnTo>
                      <a:pt x="190" y="370"/>
                    </a:lnTo>
                    <a:lnTo>
                      <a:pt x="68" y="332"/>
                    </a:lnTo>
                    <a:lnTo>
                      <a:pt x="53" y="324"/>
                    </a:lnTo>
                    <a:lnTo>
                      <a:pt x="50" y="334"/>
                    </a:lnTo>
                    <a:lnTo>
                      <a:pt x="56" y="326"/>
                    </a:lnTo>
                    <a:lnTo>
                      <a:pt x="44" y="313"/>
                    </a:lnTo>
                    <a:lnTo>
                      <a:pt x="33" y="297"/>
                    </a:lnTo>
                    <a:lnTo>
                      <a:pt x="25" y="305"/>
                    </a:lnTo>
                    <a:lnTo>
                      <a:pt x="35" y="301"/>
                    </a:lnTo>
                    <a:lnTo>
                      <a:pt x="26" y="282"/>
                    </a:lnTo>
                    <a:lnTo>
                      <a:pt x="22" y="258"/>
                    </a:lnTo>
                    <a:lnTo>
                      <a:pt x="12" y="263"/>
                    </a:lnTo>
                    <a:lnTo>
                      <a:pt x="22" y="263"/>
                    </a:lnTo>
                    <a:lnTo>
                      <a:pt x="20" y="238"/>
                    </a:lnTo>
                    <a:lnTo>
                      <a:pt x="21" y="212"/>
                    </a:lnTo>
                    <a:lnTo>
                      <a:pt x="11" y="212"/>
                    </a:lnTo>
                    <a:lnTo>
                      <a:pt x="21" y="217"/>
                    </a:lnTo>
                    <a:lnTo>
                      <a:pt x="25" y="190"/>
                    </a:lnTo>
                    <a:lnTo>
                      <a:pt x="32" y="165"/>
                    </a:lnTo>
                    <a:lnTo>
                      <a:pt x="43" y="141"/>
                    </a:lnTo>
                    <a:lnTo>
                      <a:pt x="33" y="136"/>
                    </a:lnTo>
                    <a:lnTo>
                      <a:pt x="41" y="145"/>
                    </a:lnTo>
                    <a:lnTo>
                      <a:pt x="53" y="124"/>
                    </a:lnTo>
                    <a:lnTo>
                      <a:pt x="66" y="108"/>
                    </a:lnTo>
                    <a:lnTo>
                      <a:pt x="82" y="95"/>
                    </a:lnTo>
                    <a:lnTo>
                      <a:pt x="74" y="87"/>
                    </a:lnTo>
                    <a:lnTo>
                      <a:pt x="78" y="98"/>
                    </a:lnTo>
                    <a:lnTo>
                      <a:pt x="94" y="90"/>
                    </a:lnTo>
                    <a:lnTo>
                      <a:pt x="102" y="88"/>
                    </a:lnTo>
                    <a:lnTo>
                      <a:pt x="98" y="76"/>
                    </a:lnTo>
                    <a:lnTo>
                      <a:pt x="98" y="88"/>
                    </a:lnTo>
                    <a:lnTo>
                      <a:pt x="106" y="87"/>
                    </a:lnTo>
                    <a:lnTo>
                      <a:pt x="115" y="88"/>
                    </a:lnTo>
                    <a:lnTo>
                      <a:pt x="115" y="76"/>
                    </a:lnTo>
                    <a:lnTo>
                      <a:pt x="110" y="87"/>
                    </a:lnTo>
                    <a:lnTo>
                      <a:pt x="120" y="90"/>
                    </a:lnTo>
                    <a:lnTo>
                      <a:pt x="129" y="91"/>
                    </a:lnTo>
                    <a:lnTo>
                      <a:pt x="133" y="82"/>
                    </a:lnTo>
                    <a:lnTo>
                      <a:pt x="143" y="40"/>
                    </a:lnTo>
                    <a:lnTo>
                      <a:pt x="133" y="36"/>
                    </a:lnTo>
                    <a:lnTo>
                      <a:pt x="124" y="41"/>
                    </a:lnTo>
                    <a:lnTo>
                      <a:pt x="160" y="144"/>
                    </a:lnTo>
                    <a:close/>
                  </a:path>
                </a:pathLst>
              </a:custGeom>
              <a:solidFill>
                <a:srgbClr val="AAABB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2324" name="Group 25"/>
            <p:cNvGrpSpPr/>
            <p:nvPr/>
          </p:nvGrpSpPr>
          <p:grpSpPr bwMode="auto">
            <a:xfrm>
              <a:off x="3934" y="946"/>
              <a:ext cx="110" cy="197"/>
              <a:chOff x="4174" y="946"/>
              <a:chExt cx="110" cy="197"/>
            </a:xfrm>
          </p:grpSpPr>
          <p:sp>
            <p:nvSpPr>
              <p:cNvPr id="12346" name="Freeform 26"/>
              <p:cNvSpPr/>
              <p:nvPr/>
            </p:nvSpPr>
            <p:spPr bwMode="auto">
              <a:xfrm>
                <a:off x="4179" y="963"/>
                <a:ext cx="99" cy="173"/>
              </a:xfrm>
              <a:custGeom>
                <a:avLst/>
                <a:gdLst>
                  <a:gd name="T0" fmla="*/ 1 w 197"/>
                  <a:gd name="T1" fmla="*/ 1 h 344"/>
                  <a:gd name="T2" fmla="*/ 1 w 197"/>
                  <a:gd name="T3" fmla="*/ 0 h 344"/>
                  <a:gd name="T4" fmla="*/ 1 w 197"/>
                  <a:gd name="T5" fmla="*/ 1 h 344"/>
                  <a:gd name="T6" fmla="*/ 1 w 197"/>
                  <a:gd name="T7" fmla="*/ 1 h 344"/>
                  <a:gd name="T8" fmla="*/ 1 w 197"/>
                  <a:gd name="T9" fmla="*/ 1 h 344"/>
                  <a:gd name="T10" fmla="*/ 1 w 197"/>
                  <a:gd name="T11" fmla="*/ 1 h 344"/>
                  <a:gd name="T12" fmla="*/ 1 w 197"/>
                  <a:gd name="T13" fmla="*/ 1 h 344"/>
                  <a:gd name="T14" fmla="*/ 1 w 197"/>
                  <a:gd name="T15" fmla="*/ 1 h 344"/>
                  <a:gd name="T16" fmla="*/ 1 w 197"/>
                  <a:gd name="T17" fmla="*/ 1 h 344"/>
                  <a:gd name="T18" fmla="*/ 1 w 197"/>
                  <a:gd name="T19" fmla="*/ 1 h 344"/>
                  <a:gd name="T20" fmla="*/ 1 w 197"/>
                  <a:gd name="T21" fmla="*/ 1 h 344"/>
                  <a:gd name="T22" fmla="*/ 1 w 197"/>
                  <a:gd name="T23" fmla="*/ 1 h 344"/>
                  <a:gd name="T24" fmla="*/ 1 w 197"/>
                  <a:gd name="T25" fmla="*/ 1 h 344"/>
                  <a:gd name="T26" fmla="*/ 1 w 197"/>
                  <a:gd name="T27" fmla="*/ 1 h 344"/>
                  <a:gd name="T28" fmla="*/ 0 w 197"/>
                  <a:gd name="T29" fmla="*/ 1 h 344"/>
                  <a:gd name="T30" fmla="*/ 1 w 197"/>
                  <a:gd name="T31" fmla="*/ 1 h 344"/>
                  <a:gd name="T32" fmla="*/ 1 w 197"/>
                  <a:gd name="T33" fmla="*/ 1 h 344"/>
                  <a:gd name="T34" fmla="*/ 1 w 197"/>
                  <a:gd name="T35" fmla="*/ 1 h 344"/>
                  <a:gd name="T36" fmla="*/ 1 w 197"/>
                  <a:gd name="T37" fmla="*/ 1 h 344"/>
                  <a:gd name="T38" fmla="*/ 1 w 197"/>
                  <a:gd name="T39" fmla="*/ 1 h 344"/>
                  <a:gd name="T40" fmla="*/ 1 w 197"/>
                  <a:gd name="T41" fmla="*/ 1 h 344"/>
                  <a:gd name="T42" fmla="*/ 1 w 197"/>
                  <a:gd name="T43" fmla="*/ 1 h 344"/>
                  <a:gd name="T44" fmla="*/ 1 w 197"/>
                  <a:gd name="T45" fmla="*/ 1 h 344"/>
                  <a:gd name="T46" fmla="*/ 1 w 197"/>
                  <a:gd name="T47" fmla="*/ 1 h 344"/>
                  <a:gd name="T48" fmla="*/ 1 w 197"/>
                  <a:gd name="T49" fmla="*/ 1 h 344"/>
                  <a:gd name="T50" fmla="*/ 1 w 197"/>
                  <a:gd name="T51" fmla="*/ 1 h 344"/>
                  <a:gd name="T52" fmla="*/ 1 w 197"/>
                  <a:gd name="T53" fmla="*/ 1 h 344"/>
                  <a:gd name="T54" fmla="*/ 1 w 197"/>
                  <a:gd name="T55" fmla="*/ 1 h 344"/>
                  <a:gd name="T56" fmla="*/ 1 w 197"/>
                  <a:gd name="T57" fmla="*/ 1 h 344"/>
                  <a:gd name="T58" fmla="*/ 1 w 197"/>
                  <a:gd name="T59" fmla="*/ 1 h 344"/>
                  <a:gd name="T60" fmla="*/ 1 w 197"/>
                  <a:gd name="T61" fmla="*/ 1 h 344"/>
                  <a:gd name="T62" fmla="*/ 1 w 197"/>
                  <a:gd name="T63" fmla="*/ 1 h 344"/>
                  <a:gd name="T64" fmla="*/ 1 w 197"/>
                  <a:gd name="T65" fmla="*/ 1 h 344"/>
                  <a:gd name="T66" fmla="*/ 1 w 197"/>
                  <a:gd name="T67" fmla="*/ 1 h 344"/>
                  <a:gd name="T68" fmla="*/ 1 w 197"/>
                  <a:gd name="T69" fmla="*/ 1 h 344"/>
                  <a:gd name="T70" fmla="*/ 1 w 197"/>
                  <a:gd name="T71" fmla="*/ 1 h 344"/>
                  <a:gd name="T72" fmla="*/ 1 w 197"/>
                  <a:gd name="T73" fmla="*/ 1 h 344"/>
                  <a:gd name="T74" fmla="*/ 1 w 197"/>
                  <a:gd name="T75" fmla="*/ 1 h 34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7"/>
                  <a:gd name="T115" fmla="*/ 0 h 344"/>
                  <a:gd name="T116" fmla="*/ 197 w 197"/>
                  <a:gd name="T117" fmla="*/ 344 h 34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7" h="344">
                    <a:moveTo>
                      <a:pt x="160" y="102"/>
                    </a:moveTo>
                    <a:lnTo>
                      <a:pt x="123" y="0"/>
                    </a:lnTo>
                    <a:lnTo>
                      <a:pt x="113" y="42"/>
                    </a:lnTo>
                    <a:lnTo>
                      <a:pt x="105" y="40"/>
                    </a:lnTo>
                    <a:lnTo>
                      <a:pt x="97" y="39"/>
                    </a:lnTo>
                    <a:lnTo>
                      <a:pt x="89" y="40"/>
                    </a:lnTo>
                    <a:lnTo>
                      <a:pt x="81" y="43"/>
                    </a:lnTo>
                    <a:lnTo>
                      <a:pt x="64" y="51"/>
                    </a:lnTo>
                    <a:lnTo>
                      <a:pt x="50" y="63"/>
                    </a:lnTo>
                    <a:lnTo>
                      <a:pt x="36" y="80"/>
                    </a:lnTo>
                    <a:lnTo>
                      <a:pt x="23" y="100"/>
                    </a:lnTo>
                    <a:lnTo>
                      <a:pt x="13" y="123"/>
                    </a:lnTo>
                    <a:lnTo>
                      <a:pt x="6" y="150"/>
                    </a:lnTo>
                    <a:lnTo>
                      <a:pt x="1" y="176"/>
                    </a:lnTo>
                    <a:lnTo>
                      <a:pt x="0" y="202"/>
                    </a:lnTo>
                    <a:lnTo>
                      <a:pt x="2" y="227"/>
                    </a:lnTo>
                    <a:lnTo>
                      <a:pt x="8" y="249"/>
                    </a:lnTo>
                    <a:lnTo>
                      <a:pt x="16" y="269"/>
                    </a:lnTo>
                    <a:lnTo>
                      <a:pt x="27" y="286"/>
                    </a:lnTo>
                    <a:lnTo>
                      <a:pt x="40" y="298"/>
                    </a:lnTo>
                    <a:lnTo>
                      <a:pt x="56" y="306"/>
                    </a:lnTo>
                    <a:lnTo>
                      <a:pt x="177" y="344"/>
                    </a:lnTo>
                    <a:lnTo>
                      <a:pt x="197" y="259"/>
                    </a:lnTo>
                    <a:lnTo>
                      <a:pt x="73" y="219"/>
                    </a:lnTo>
                    <a:lnTo>
                      <a:pt x="69" y="217"/>
                    </a:lnTo>
                    <a:lnTo>
                      <a:pt x="64" y="214"/>
                    </a:lnTo>
                    <a:lnTo>
                      <a:pt x="60" y="202"/>
                    </a:lnTo>
                    <a:lnTo>
                      <a:pt x="58" y="188"/>
                    </a:lnTo>
                    <a:lnTo>
                      <a:pt x="59" y="172"/>
                    </a:lnTo>
                    <a:lnTo>
                      <a:pt x="62" y="160"/>
                    </a:lnTo>
                    <a:lnTo>
                      <a:pt x="68" y="146"/>
                    </a:lnTo>
                    <a:lnTo>
                      <a:pt x="74" y="135"/>
                    </a:lnTo>
                    <a:lnTo>
                      <a:pt x="79" y="131"/>
                    </a:lnTo>
                    <a:lnTo>
                      <a:pt x="84" y="128"/>
                    </a:lnTo>
                    <a:lnTo>
                      <a:pt x="89" y="128"/>
                    </a:lnTo>
                    <a:lnTo>
                      <a:pt x="93" y="128"/>
                    </a:lnTo>
                    <a:lnTo>
                      <a:pt x="84" y="168"/>
                    </a:lnTo>
                    <a:lnTo>
                      <a:pt x="160" y="102"/>
                    </a:lnTo>
                    <a:close/>
                  </a:path>
                </a:pathLst>
              </a:custGeom>
              <a:solidFill>
                <a:srgbClr val="EB5F01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347" name="Freeform 27"/>
              <p:cNvSpPr>
                <a:spLocks noEditPoints="1"/>
              </p:cNvSpPr>
              <p:nvPr/>
            </p:nvSpPr>
            <p:spPr bwMode="auto">
              <a:xfrm>
                <a:off x="4174" y="946"/>
                <a:ext cx="110" cy="197"/>
              </a:xfrm>
              <a:custGeom>
                <a:avLst/>
                <a:gdLst>
                  <a:gd name="T0" fmla="*/ 1 w 219"/>
                  <a:gd name="T1" fmla="*/ 0 h 395"/>
                  <a:gd name="T2" fmla="*/ 1 w 219"/>
                  <a:gd name="T3" fmla="*/ 0 h 395"/>
                  <a:gd name="T4" fmla="*/ 1 w 219"/>
                  <a:gd name="T5" fmla="*/ 0 h 395"/>
                  <a:gd name="T6" fmla="*/ 1 w 219"/>
                  <a:gd name="T7" fmla="*/ 0 h 395"/>
                  <a:gd name="T8" fmla="*/ 1 w 219"/>
                  <a:gd name="T9" fmla="*/ 0 h 395"/>
                  <a:gd name="T10" fmla="*/ 1 w 219"/>
                  <a:gd name="T11" fmla="*/ 0 h 395"/>
                  <a:gd name="T12" fmla="*/ 1 w 219"/>
                  <a:gd name="T13" fmla="*/ 0 h 395"/>
                  <a:gd name="T14" fmla="*/ 1 w 219"/>
                  <a:gd name="T15" fmla="*/ 0 h 395"/>
                  <a:gd name="T16" fmla="*/ 1 w 219"/>
                  <a:gd name="T17" fmla="*/ 0 h 395"/>
                  <a:gd name="T18" fmla="*/ 1 w 219"/>
                  <a:gd name="T19" fmla="*/ 0 h 395"/>
                  <a:gd name="T20" fmla="*/ 1 w 219"/>
                  <a:gd name="T21" fmla="*/ 0 h 395"/>
                  <a:gd name="T22" fmla="*/ 1 w 219"/>
                  <a:gd name="T23" fmla="*/ 0 h 395"/>
                  <a:gd name="T24" fmla="*/ 1 w 219"/>
                  <a:gd name="T25" fmla="*/ 0 h 395"/>
                  <a:gd name="T26" fmla="*/ 1 w 219"/>
                  <a:gd name="T27" fmla="*/ 0 h 395"/>
                  <a:gd name="T28" fmla="*/ 1 w 219"/>
                  <a:gd name="T29" fmla="*/ 0 h 395"/>
                  <a:gd name="T30" fmla="*/ 1 w 219"/>
                  <a:gd name="T31" fmla="*/ 0 h 395"/>
                  <a:gd name="T32" fmla="*/ 1 w 219"/>
                  <a:gd name="T33" fmla="*/ 0 h 395"/>
                  <a:gd name="T34" fmla="*/ 1 w 219"/>
                  <a:gd name="T35" fmla="*/ 0 h 395"/>
                  <a:gd name="T36" fmla="*/ 1 w 219"/>
                  <a:gd name="T37" fmla="*/ 0 h 395"/>
                  <a:gd name="T38" fmla="*/ 1 w 219"/>
                  <a:gd name="T39" fmla="*/ 0 h 395"/>
                  <a:gd name="T40" fmla="*/ 1 w 219"/>
                  <a:gd name="T41" fmla="*/ 0 h 395"/>
                  <a:gd name="T42" fmla="*/ 1 w 219"/>
                  <a:gd name="T43" fmla="*/ 0 h 395"/>
                  <a:gd name="T44" fmla="*/ 1 w 219"/>
                  <a:gd name="T45" fmla="*/ 0 h 395"/>
                  <a:gd name="T46" fmla="*/ 1 w 219"/>
                  <a:gd name="T47" fmla="*/ 0 h 395"/>
                  <a:gd name="T48" fmla="*/ 1 w 219"/>
                  <a:gd name="T49" fmla="*/ 0 h 395"/>
                  <a:gd name="T50" fmla="*/ 1 w 219"/>
                  <a:gd name="T51" fmla="*/ 0 h 395"/>
                  <a:gd name="T52" fmla="*/ 1 w 219"/>
                  <a:gd name="T53" fmla="*/ 0 h 395"/>
                  <a:gd name="T54" fmla="*/ 1 w 219"/>
                  <a:gd name="T55" fmla="*/ 0 h 395"/>
                  <a:gd name="T56" fmla="*/ 1 w 219"/>
                  <a:gd name="T57" fmla="*/ 0 h 395"/>
                  <a:gd name="T58" fmla="*/ 1 w 219"/>
                  <a:gd name="T59" fmla="*/ 0 h 395"/>
                  <a:gd name="T60" fmla="*/ 1 w 219"/>
                  <a:gd name="T61" fmla="*/ 0 h 395"/>
                  <a:gd name="T62" fmla="*/ 1 w 219"/>
                  <a:gd name="T63" fmla="*/ 0 h 395"/>
                  <a:gd name="T64" fmla="*/ 1 w 219"/>
                  <a:gd name="T65" fmla="*/ 0 h 395"/>
                  <a:gd name="T66" fmla="*/ 1 w 219"/>
                  <a:gd name="T67" fmla="*/ 0 h 395"/>
                  <a:gd name="T68" fmla="*/ 1 w 219"/>
                  <a:gd name="T69" fmla="*/ 0 h 395"/>
                  <a:gd name="T70" fmla="*/ 1 w 219"/>
                  <a:gd name="T71" fmla="*/ 0 h 395"/>
                  <a:gd name="T72" fmla="*/ 1 w 219"/>
                  <a:gd name="T73" fmla="*/ 0 h 395"/>
                  <a:gd name="T74" fmla="*/ 1 w 219"/>
                  <a:gd name="T75" fmla="*/ 0 h 395"/>
                  <a:gd name="T76" fmla="*/ 1 w 219"/>
                  <a:gd name="T77" fmla="*/ 0 h 395"/>
                  <a:gd name="T78" fmla="*/ 1 w 219"/>
                  <a:gd name="T79" fmla="*/ 0 h 395"/>
                  <a:gd name="T80" fmla="*/ 1 w 219"/>
                  <a:gd name="T81" fmla="*/ 0 h 395"/>
                  <a:gd name="T82" fmla="*/ 1 w 219"/>
                  <a:gd name="T83" fmla="*/ 0 h 395"/>
                  <a:gd name="T84" fmla="*/ 1 w 219"/>
                  <a:gd name="T85" fmla="*/ 0 h 395"/>
                  <a:gd name="T86" fmla="*/ 1 w 219"/>
                  <a:gd name="T87" fmla="*/ 0 h 395"/>
                  <a:gd name="T88" fmla="*/ 1 w 219"/>
                  <a:gd name="T89" fmla="*/ 0 h 395"/>
                  <a:gd name="T90" fmla="*/ 1 w 219"/>
                  <a:gd name="T91" fmla="*/ 0 h 395"/>
                  <a:gd name="T92" fmla="*/ 1 w 219"/>
                  <a:gd name="T93" fmla="*/ 0 h 395"/>
                  <a:gd name="T94" fmla="*/ 1 w 219"/>
                  <a:gd name="T95" fmla="*/ 0 h 395"/>
                  <a:gd name="T96" fmla="*/ 1 w 219"/>
                  <a:gd name="T97" fmla="*/ 0 h 395"/>
                  <a:gd name="T98" fmla="*/ 1 w 219"/>
                  <a:gd name="T99" fmla="*/ 0 h 395"/>
                  <a:gd name="T100" fmla="*/ 1 w 219"/>
                  <a:gd name="T101" fmla="*/ 0 h 395"/>
                  <a:gd name="T102" fmla="*/ 1 w 219"/>
                  <a:gd name="T103" fmla="*/ 0 h 395"/>
                  <a:gd name="T104" fmla="*/ 1 w 219"/>
                  <a:gd name="T105" fmla="*/ 0 h 395"/>
                  <a:gd name="T106" fmla="*/ 1 w 219"/>
                  <a:gd name="T107" fmla="*/ 0 h 395"/>
                  <a:gd name="T108" fmla="*/ 1 w 219"/>
                  <a:gd name="T109" fmla="*/ 0 h 39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219"/>
                  <a:gd name="T166" fmla="*/ 0 h 395"/>
                  <a:gd name="T167" fmla="*/ 219 w 219"/>
                  <a:gd name="T168" fmla="*/ 395 h 39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219" h="395">
                    <a:moveTo>
                      <a:pt x="143" y="32"/>
                    </a:moveTo>
                    <a:lnTo>
                      <a:pt x="131" y="0"/>
                    </a:lnTo>
                    <a:lnTo>
                      <a:pt x="124" y="33"/>
                    </a:lnTo>
                    <a:lnTo>
                      <a:pt x="114" y="75"/>
                    </a:lnTo>
                    <a:lnTo>
                      <a:pt x="123" y="78"/>
                    </a:lnTo>
                    <a:lnTo>
                      <a:pt x="125" y="67"/>
                    </a:lnTo>
                    <a:lnTo>
                      <a:pt x="119" y="65"/>
                    </a:lnTo>
                    <a:lnTo>
                      <a:pt x="115" y="65"/>
                    </a:lnTo>
                    <a:lnTo>
                      <a:pt x="107" y="63"/>
                    </a:lnTo>
                    <a:lnTo>
                      <a:pt x="99" y="65"/>
                    </a:lnTo>
                    <a:lnTo>
                      <a:pt x="94" y="66"/>
                    </a:lnTo>
                    <a:lnTo>
                      <a:pt x="87" y="67"/>
                    </a:lnTo>
                    <a:lnTo>
                      <a:pt x="71" y="75"/>
                    </a:lnTo>
                    <a:lnTo>
                      <a:pt x="68" y="78"/>
                    </a:lnTo>
                    <a:lnTo>
                      <a:pt x="52" y="91"/>
                    </a:lnTo>
                    <a:lnTo>
                      <a:pt x="39" y="107"/>
                    </a:lnTo>
                    <a:lnTo>
                      <a:pt x="27" y="128"/>
                    </a:lnTo>
                    <a:lnTo>
                      <a:pt x="25" y="132"/>
                    </a:lnTo>
                    <a:lnTo>
                      <a:pt x="14" y="155"/>
                    </a:lnTo>
                    <a:lnTo>
                      <a:pt x="7" y="183"/>
                    </a:lnTo>
                    <a:lnTo>
                      <a:pt x="2" y="208"/>
                    </a:lnTo>
                    <a:lnTo>
                      <a:pt x="1" y="212"/>
                    </a:lnTo>
                    <a:lnTo>
                      <a:pt x="0" y="238"/>
                    </a:lnTo>
                    <a:lnTo>
                      <a:pt x="2" y="263"/>
                    </a:lnTo>
                    <a:lnTo>
                      <a:pt x="4" y="267"/>
                    </a:lnTo>
                    <a:lnTo>
                      <a:pt x="8" y="291"/>
                    </a:lnTo>
                    <a:lnTo>
                      <a:pt x="17" y="310"/>
                    </a:lnTo>
                    <a:lnTo>
                      <a:pt x="19" y="314"/>
                    </a:lnTo>
                    <a:lnTo>
                      <a:pt x="30" y="330"/>
                    </a:lnTo>
                    <a:lnTo>
                      <a:pt x="42" y="343"/>
                    </a:lnTo>
                    <a:lnTo>
                      <a:pt x="46" y="346"/>
                    </a:lnTo>
                    <a:lnTo>
                      <a:pt x="63" y="354"/>
                    </a:lnTo>
                    <a:lnTo>
                      <a:pt x="185" y="392"/>
                    </a:lnTo>
                    <a:lnTo>
                      <a:pt x="194" y="395"/>
                    </a:lnTo>
                    <a:lnTo>
                      <a:pt x="197" y="384"/>
                    </a:lnTo>
                    <a:lnTo>
                      <a:pt x="217" y="299"/>
                    </a:lnTo>
                    <a:lnTo>
                      <a:pt x="219" y="287"/>
                    </a:lnTo>
                    <a:lnTo>
                      <a:pt x="211" y="284"/>
                    </a:lnTo>
                    <a:lnTo>
                      <a:pt x="87" y="245"/>
                    </a:lnTo>
                    <a:lnTo>
                      <a:pt x="84" y="243"/>
                    </a:lnTo>
                    <a:lnTo>
                      <a:pt x="85" y="245"/>
                    </a:lnTo>
                    <a:lnTo>
                      <a:pt x="82" y="242"/>
                    </a:lnTo>
                    <a:lnTo>
                      <a:pt x="79" y="253"/>
                    </a:lnTo>
                    <a:lnTo>
                      <a:pt x="85" y="245"/>
                    </a:lnTo>
                    <a:lnTo>
                      <a:pt x="82" y="241"/>
                    </a:lnTo>
                    <a:lnTo>
                      <a:pt x="74" y="250"/>
                    </a:lnTo>
                    <a:lnTo>
                      <a:pt x="84" y="245"/>
                    </a:lnTo>
                    <a:lnTo>
                      <a:pt x="79" y="234"/>
                    </a:lnTo>
                    <a:lnTo>
                      <a:pt x="70" y="238"/>
                    </a:lnTo>
                    <a:lnTo>
                      <a:pt x="80" y="238"/>
                    </a:lnTo>
                    <a:lnTo>
                      <a:pt x="78" y="224"/>
                    </a:lnTo>
                    <a:lnTo>
                      <a:pt x="68" y="224"/>
                    </a:lnTo>
                    <a:lnTo>
                      <a:pt x="77" y="229"/>
                    </a:lnTo>
                    <a:lnTo>
                      <a:pt x="79" y="211"/>
                    </a:lnTo>
                    <a:lnTo>
                      <a:pt x="69" y="208"/>
                    </a:lnTo>
                    <a:lnTo>
                      <a:pt x="79" y="212"/>
                    </a:lnTo>
                    <a:lnTo>
                      <a:pt x="82" y="200"/>
                    </a:lnTo>
                    <a:lnTo>
                      <a:pt x="83" y="193"/>
                    </a:lnTo>
                    <a:lnTo>
                      <a:pt x="82" y="199"/>
                    </a:lnTo>
                    <a:lnTo>
                      <a:pt x="87" y="187"/>
                    </a:lnTo>
                    <a:lnTo>
                      <a:pt x="78" y="182"/>
                    </a:lnTo>
                    <a:lnTo>
                      <a:pt x="84" y="191"/>
                    </a:lnTo>
                    <a:lnTo>
                      <a:pt x="92" y="179"/>
                    </a:lnTo>
                    <a:lnTo>
                      <a:pt x="97" y="176"/>
                    </a:lnTo>
                    <a:lnTo>
                      <a:pt x="89" y="167"/>
                    </a:lnTo>
                    <a:lnTo>
                      <a:pt x="93" y="179"/>
                    </a:lnTo>
                    <a:lnTo>
                      <a:pt x="98" y="176"/>
                    </a:lnTo>
                    <a:lnTo>
                      <a:pt x="94" y="164"/>
                    </a:lnTo>
                    <a:lnTo>
                      <a:pt x="94" y="176"/>
                    </a:lnTo>
                    <a:lnTo>
                      <a:pt x="99" y="176"/>
                    </a:lnTo>
                    <a:lnTo>
                      <a:pt x="99" y="164"/>
                    </a:lnTo>
                    <a:lnTo>
                      <a:pt x="94" y="175"/>
                    </a:lnTo>
                    <a:lnTo>
                      <a:pt x="101" y="176"/>
                    </a:lnTo>
                    <a:lnTo>
                      <a:pt x="103" y="164"/>
                    </a:lnTo>
                    <a:lnTo>
                      <a:pt x="94" y="162"/>
                    </a:lnTo>
                    <a:lnTo>
                      <a:pt x="85" y="201"/>
                    </a:lnTo>
                    <a:lnTo>
                      <a:pt x="78" y="233"/>
                    </a:lnTo>
                    <a:lnTo>
                      <a:pt x="100" y="213"/>
                    </a:lnTo>
                    <a:lnTo>
                      <a:pt x="175" y="147"/>
                    </a:lnTo>
                    <a:lnTo>
                      <a:pt x="182" y="142"/>
                    </a:lnTo>
                    <a:lnTo>
                      <a:pt x="180" y="134"/>
                    </a:lnTo>
                    <a:lnTo>
                      <a:pt x="143" y="32"/>
                    </a:lnTo>
                    <a:close/>
                    <a:moveTo>
                      <a:pt x="161" y="143"/>
                    </a:moveTo>
                    <a:lnTo>
                      <a:pt x="170" y="138"/>
                    </a:lnTo>
                    <a:lnTo>
                      <a:pt x="164" y="129"/>
                    </a:lnTo>
                    <a:lnTo>
                      <a:pt x="89" y="195"/>
                    </a:lnTo>
                    <a:lnTo>
                      <a:pt x="94" y="204"/>
                    </a:lnTo>
                    <a:lnTo>
                      <a:pt x="104" y="208"/>
                    </a:lnTo>
                    <a:lnTo>
                      <a:pt x="113" y="168"/>
                    </a:lnTo>
                    <a:lnTo>
                      <a:pt x="115" y="155"/>
                    </a:lnTo>
                    <a:lnTo>
                      <a:pt x="107" y="154"/>
                    </a:lnTo>
                    <a:lnTo>
                      <a:pt x="102" y="153"/>
                    </a:lnTo>
                    <a:lnTo>
                      <a:pt x="99" y="153"/>
                    </a:lnTo>
                    <a:lnTo>
                      <a:pt x="94" y="153"/>
                    </a:lnTo>
                    <a:lnTo>
                      <a:pt x="90" y="154"/>
                    </a:lnTo>
                    <a:lnTo>
                      <a:pt x="85" y="157"/>
                    </a:lnTo>
                    <a:lnTo>
                      <a:pt x="82" y="159"/>
                    </a:lnTo>
                    <a:lnTo>
                      <a:pt x="78" y="162"/>
                    </a:lnTo>
                    <a:lnTo>
                      <a:pt x="70" y="174"/>
                    </a:lnTo>
                    <a:lnTo>
                      <a:pt x="68" y="178"/>
                    </a:lnTo>
                    <a:lnTo>
                      <a:pt x="63" y="193"/>
                    </a:lnTo>
                    <a:lnTo>
                      <a:pt x="72" y="196"/>
                    </a:lnTo>
                    <a:lnTo>
                      <a:pt x="63" y="192"/>
                    </a:lnTo>
                    <a:lnTo>
                      <a:pt x="60" y="204"/>
                    </a:lnTo>
                    <a:lnTo>
                      <a:pt x="60" y="205"/>
                    </a:lnTo>
                    <a:lnTo>
                      <a:pt x="58" y="220"/>
                    </a:lnTo>
                    <a:lnTo>
                      <a:pt x="58" y="224"/>
                    </a:lnTo>
                    <a:lnTo>
                      <a:pt x="60" y="238"/>
                    </a:lnTo>
                    <a:lnTo>
                      <a:pt x="60" y="243"/>
                    </a:lnTo>
                    <a:lnTo>
                      <a:pt x="66" y="254"/>
                    </a:lnTo>
                    <a:lnTo>
                      <a:pt x="68" y="258"/>
                    </a:lnTo>
                    <a:lnTo>
                      <a:pt x="71" y="262"/>
                    </a:lnTo>
                    <a:lnTo>
                      <a:pt x="74" y="264"/>
                    </a:lnTo>
                    <a:lnTo>
                      <a:pt x="81" y="267"/>
                    </a:lnTo>
                    <a:lnTo>
                      <a:pt x="83" y="255"/>
                    </a:lnTo>
                    <a:lnTo>
                      <a:pt x="81" y="267"/>
                    </a:lnTo>
                    <a:lnTo>
                      <a:pt x="205" y="307"/>
                    </a:lnTo>
                    <a:lnTo>
                      <a:pt x="207" y="295"/>
                    </a:lnTo>
                    <a:lnTo>
                      <a:pt x="198" y="292"/>
                    </a:lnTo>
                    <a:lnTo>
                      <a:pt x="178" y="378"/>
                    </a:lnTo>
                    <a:lnTo>
                      <a:pt x="187" y="380"/>
                    </a:lnTo>
                    <a:lnTo>
                      <a:pt x="191" y="370"/>
                    </a:lnTo>
                    <a:lnTo>
                      <a:pt x="69" y="331"/>
                    </a:lnTo>
                    <a:lnTo>
                      <a:pt x="53" y="324"/>
                    </a:lnTo>
                    <a:lnTo>
                      <a:pt x="50" y="334"/>
                    </a:lnTo>
                    <a:lnTo>
                      <a:pt x="57" y="326"/>
                    </a:lnTo>
                    <a:lnTo>
                      <a:pt x="45" y="313"/>
                    </a:lnTo>
                    <a:lnTo>
                      <a:pt x="33" y="297"/>
                    </a:lnTo>
                    <a:lnTo>
                      <a:pt x="26" y="305"/>
                    </a:lnTo>
                    <a:lnTo>
                      <a:pt x="36" y="301"/>
                    </a:lnTo>
                    <a:lnTo>
                      <a:pt x="27" y="282"/>
                    </a:lnTo>
                    <a:lnTo>
                      <a:pt x="22" y="258"/>
                    </a:lnTo>
                    <a:lnTo>
                      <a:pt x="12" y="263"/>
                    </a:lnTo>
                    <a:lnTo>
                      <a:pt x="22" y="263"/>
                    </a:lnTo>
                    <a:lnTo>
                      <a:pt x="20" y="238"/>
                    </a:lnTo>
                    <a:lnTo>
                      <a:pt x="21" y="212"/>
                    </a:lnTo>
                    <a:lnTo>
                      <a:pt x="11" y="212"/>
                    </a:lnTo>
                    <a:lnTo>
                      <a:pt x="21" y="217"/>
                    </a:lnTo>
                    <a:lnTo>
                      <a:pt x="26" y="189"/>
                    </a:lnTo>
                    <a:lnTo>
                      <a:pt x="32" y="164"/>
                    </a:lnTo>
                    <a:lnTo>
                      <a:pt x="43" y="141"/>
                    </a:lnTo>
                    <a:lnTo>
                      <a:pt x="33" y="136"/>
                    </a:lnTo>
                    <a:lnTo>
                      <a:pt x="41" y="145"/>
                    </a:lnTo>
                    <a:lnTo>
                      <a:pt x="53" y="124"/>
                    </a:lnTo>
                    <a:lnTo>
                      <a:pt x="67" y="108"/>
                    </a:lnTo>
                    <a:lnTo>
                      <a:pt x="82" y="95"/>
                    </a:lnTo>
                    <a:lnTo>
                      <a:pt x="74" y="87"/>
                    </a:lnTo>
                    <a:lnTo>
                      <a:pt x="79" y="97"/>
                    </a:lnTo>
                    <a:lnTo>
                      <a:pt x="94" y="90"/>
                    </a:lnTo>
                    <a:lnTo>
                      <a:pt x="102" y="88"/>
                    </a:lnTo>
                    <a:lnTo>
                      <a:pt x="99" y="76"/>
                    </a:lnTo>
                    <a:lnTo>
                      <a:pt x="99" y="88"/>
                    </a:lnTo>
                    <a:lnTo>
                      <a:pt x="107" y="87"/>
                    </a:lnTo>
                    <a:lnTo>
                      <a:pt x="115" y="88"/>
                    </a:lnTo>
                    <a:lnTo>
                      <a:pt x="115" y="76"/>
                    </a:lnTo>
                    <a:lnTo>
                      <a:pt x="111" y="87"/>
                    </a:lnTo>
                    <a:lnTo>
                      <a:pt x="121" y="90"/>
                    </a:lnTo>
                    <a:lnTo>
                      <a:pt x="130" y="91"/>
                    </a:lnTo>
                    <a:lnTo>
                      <a:pt x="133" y="82"/>
                    </a:lnTo>
                    <a:lnTo>
                      <a:pt x="143" y="40"/>
                    </a:lnTo>
                    <a:lnTo>
                      <a:pt x="133" y="36"/>
                    </a:lnTo>
                    <a:lnTo>
                      <a:pt x="124" y="41"/>
                    </a:lnTo>
                    <a:lnTo>
                      <a:pt x="161" y="143"/>
                    </a:lnTo>
                    <a:close/>
                  </a:path>
                </a:pathLst>
              </a:custGeom>
              <a:solidFill>
                <a:srgbClr val="AAABB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2325" name="Group 28"/>
            <p:cNvGrpSpPr/>
            <p:nvPr/>
          </p:nvGrpSpPr>
          <p:grpSpPr bwMode="auto">
            <a:xfrm>
              <a:off x="4032" y="720"/>
              <a:ext cx="972" cy="318"/>
              <a:chOff x="4221" y="786"/>
              <a:chExt cx="972" cy="244"/>
            </a:xfrm>
          </p:grpSpPr>
          <p:sp>
            <p:nvSpPr>
              <p:cNvPr id="12343" name="Freeform 29"/>
              <p:cNvSpPr/>
              <p:nvPr/>
            </p:nvSpPr>
            <p:spPr bwMode="auto">
              <a:xfrm>
                <a:off x="4221" y="786"/>
                <a:ext cx="963" cy="233"/>
              </a:xfrm>
              <a:custGeom>
                <a:avLst/>
                <a:gdLst>
                  <a:gd name="T0" fmla="*/ 0 w 1928"/>
                  <a:gd name="T1" fmla="*/ 0 h 465"/>
                  <a:gd name="T2" fmla="*/ 0 w 1928"/>
                  <a:gd name="T3" fmla="*/ 1 h 465"/>
                  <a:gd name="T4" fmla="*/ 0 w 1928"/>
                  <a:gd name="T5" fmla="*/ 1 h 465"/>
                  <a:gd name="T6" fmla="*/ 0 w 1928"/>
                  <a:gd name="T7" fmla="*/ 1 h 465"/>
                  <a:gd name="T8" fmla="*/ 0 w 1928"/>
                  <a:gd name="T9" fmla="*/ 1 h 465"/>
                  <a:gd name="T10" fmla="*/ 0 w 1928"/>
                  <a:gd name="T11" fmla="*/ 1 h 465"/>
                  <a:gd name="T12" fmla="*/ 0 w 1928"/>
                  <a:gd name="T13" fmla="*/ 1 h 465"/>
                  <a:gd name="T14" fmla="*/ 0 w 1928"/>
                  <a:gd name="T15" fmla="*/ 0 h 46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28"/>
                  <a:gd name="T25" fmla="*/ 0 h 465"/>
                  <a:gd name="T26" fmla="*/ 1928 w 1928"/>
                  <a:gd name="T27" fmla="*/ 465 h 46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28" h="465">
                    <a:moveTo>
                      <a:pt x="1452" y="0"/>
                    </a:moveTo>
                    <a:lnTo>
                      <a:pt x="1459" y="83"/>
                    </a:lnTo>
                    <a:lnTo>
                      <a:pt x="0" y="268"/>
                    </a:lnTo>
                    <a:lnTo>
                      <a:pt x="18" y="465"/>
                    </a:lnTo>
                    <a:lnTo>
                      <a:pt x="1477" y="280"/>
                    </a:lnTo>
                    <a:lnTo>
                      <a:pt x="1485" y="364"/>
                    </a:lnTo>
                    <a:lnTo>
                      <a:pt x="1928" y="123"/>
                    </a:lnTo>
                    <a:lnTo>
                      <a:pt x="1452" y="0"/>
                    </a:lnTo>
                    <a:close/>
                  </a:path>
                </a:pathLst>
              </a:custGeom>
              <a:solidFill>
                <a:srgbClr val="66A3C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344" name="Freeform 30"/>
              <p:cNvSpPr/>
              <p:nvPr/>
            </p:nvSpPr>
            <p:spPr bwMode="auto">
              <a:xfrm>
                <a:off x="4229" y="797"/>
                <a:ext cx="964" cy="233"/>
              </a:xfrm>
              <a:custGeom>
                <a:avLst/>
                <a:gdLst>
                  <a:gd name="T0" fmla="*/ 1 w 1927"/>
                  <a:gd name="T1" fmla="*/ 0 h 465"/>
                  <a:gd name="T2" fmla="*/ 1 w 1927"/>
                  <a:gd name="T3" fmla="*/ 1 h 465"/>
                  <a:gd name="T4" fmla="*/ 0 w 1927"/>
                  <a:gd name="T5" fmla="*/ 1 h 465"/>
                  <a:gd name="T6" fmla="*/ 1 w 1927"/>
                  <a:gd name="T7" fmla="*/ 1 h 465"/>
                  <a:gd name="T8" fmla="*/ 1 w 1927"/>
                  <a:gd name="T9" fmla="*/ 1 h 465"/>
                  <a:gd name="T10" fmla="*/ 1 w 1927"/>
                  <a:gd name="T11" fmla="*/ 1 h 465"/>
                  <a:gd name="T12" fmla="*/ 1 w 1927"/>
                  <a:gd name="T13" fmla="*/ 1 h 465"/>
                  <a:gd name="T14" fmla="*/ 1 w 1927"/>
                  <a:gd name="T15" fmla="*/ 0 h 46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27"/>
                  <a:gd name="T25" fmla="*/ 0 h 465"/>
                  <a:gd name="T26" fmla="*/ 1927 w 1927"/>
                  <a:gd name="T27" fmla="*/ 465 h 46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27" h="465">
                    <a:moveTo>
                      <a:pt x="1451" y="0"/>
                    </a:moveTo>
                    <a:lnTo>
                      <a:pt x="1459" y="83"/>
                    </a:lnTo>
                    <a:lnTo>
                      <a:pt x="0" y="268"/>
                    </a:lnTo>
                    <a:lnTo>
                      <a:pt x="18" y="465"/>
                    </a:lnTo>
                    <a:lnTo>
                      <a:pt x="1477" y="280"/>
                    </a:lnTo>
                    <a:lnTo>
                      <a:pt x="1485" y="364"/>
                    </a:lnTo>
                    <a:lnTo>
                      <a:pt x="1927" y="123"/>
                    </a:lnTo>
                    <a:lnTo>
                      <a:pt x="1451" y="0"/>
                    </a:lnTo>
                    <a:close/>
                  </a:path>
                </a:pathLst>
              </a:custGeom>
              <a:solidFill>
                <a:srgbClr val="003D5C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345" name="Freeform 31"/>
              <p:cNvSpPr/>
              <p:nvPr/>
            </p:nvSpPr>
            <p:spPr bwMode="auto">
              <a:xfrm>
                <a:off x="4225" y="792"/>
                <a:ext cx="964" cy="232"/>
              </a:xfrm>
              <a:custGeom>
                <a:avLst/>
                <a:gdLst>
                  <a:gd name="T0" fmla="*/ 1 w 1928"/>
                  <a:gd name="T1" fmla="*/ 0 h 466"/>
                  <a:gd name="T2" fmla="*/ 1 w 1928"/>
                  <a:gd name="T3" fmla="*/ 0 h 466"/>
                  <a:gd name="T4" fmla="*/ 0 w 1928"/>
                  <a:gd name="T5" fmla="*/ 0 h 466"/>
                  <a:gd name="T6" fmla="*/ 1 w 1928"/>
                  <a:gd name="T7" fmla="*/ 0 h 466"/>
                  <a:gd name="T8" fmla="*/ 1 w 1928"/>
                  <a:gd name="T9" fmla="*/ 0 h 466"/>
                  <a:gd name="T10" fmla="*/ 1 w 1928"/>
                  <a:gd name="T11" fmla="*/ 0 h 466"/>
                  <a:gd name="T12" fmla="*/ 1 w 1928"/>
                  <a:gd name="T13" fmla="*/ 0 h 466"/>
                  <a:gd name="T14" fmla="*/ 1 w 1928"/>
                  <a:gd name="T15" fmla="*/ 0 h 4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928"/>
                  <a:gd name="T25" fmla="*/ 0 h 466"/>
                  <a:gd name="T26" fmla="*/ 1928 w 1928"/>
                  <a:gd name="T27" fmla="*/ 466 h 4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928" h="466">
                    <a:moveTo>
                      <a:pt x="1452" y="0"/>
                    </a:moveTo>
                    <a:lnTo>
                      <a:pt x="1459" y="83"/>
                    </a:lnTo>
                    <a:lnTo>
                      <a:pt x="0" y="269"/>
                    </a:lnTo>
                    <a:lnTo>
                      <a:pt x="18" y="466"/>
                    </a:lnTo>
                    <a:lnTo>
                      <a:pt x="1477" y="280"/>
                    </a:lnTo>
                    <a:lnTo>
                      <a:pt x="1485" y="365"/>
                    </a:lnTo>
                    <a:lnTo>
                      <a:pt x="1928" y="124"/>
                    </a:lnTo>
                    <a:lnTo>
                      <a:pt x="1452" y="0"/>
                    </a:lnTo>
                    <a:close/>
                  </a:path>
                </a:pathLst>
              </a:custGeom>
              <a:solidFill>
                <a:srgbClr val="006699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326" name="Rectangle 32"/>
            <p:cNvSpPr>
              <a:spLocks noChangeArrowheads="1"/>
            </p:cNvSpPr>
            <p:nvPr/>
          </p:nvSpPr>
          <p:spPr bwMode="auto">
            <a:xfrm rot="-624996">
              <a:off x="4088" y="1631"/>
              <a:ext cx="696" cy="13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专家（</a:t>
              </a:r>
              <a:r>
                <a:rPr lang="en-US" altLang="zh-CN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Expert)</a:t>
              </a:r>
              <a:endParaRPr lang="en-US" altLang="zh-CN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27" name="Freeform 33"/>
            <p:cNvSpPr/>
            <p:nvPr/>
          </p:nvSpPr>
          <p:spPr bwMode="auto">
            <a:xfrm>
              <a:off x="3984" y="1824"/>
              <a:ext cx="960" cy="448"/>
            </a:xfrm>
            <a:custGeom>
              <a:avLst/>
              <a:gdLst>
                <a:gd name="T0" fmla="*/ 0 w 1964"/>
                <a:gd name="T1" fmla="*/ 0 h 679"/>
                <a:gd name="T2" fmla="*/ 0 w 1964"/>
                <a:gd name="T3" fmla="*/ 1 h 679"/>
                <a:gd name="T4" fmla="*/ 0 w 1964"/>
                <a:gd name="T5" fmla="*/ 1 h 679"/>
                <a:gd name="T6" fmla="*/ 0 w 1964"/>
                <a:gd name="T7" fmla="*/ 1 h 679"/>
                <a:gd name="T8" fmla="*/ 0 w 1964"/>
                <a:gd name="T9" fmla="*/ 1 h 679"/>
                <a:gd name="T10" fmla="*/ 0 w 1964"/>
                <a:gd name="T11" fmla="*/ 1 h 679"/>
                <a:gd name="T12" fmla="*/ 0 w 1964"/>
                <a:gd name="T13" fmla="*/ 1 h 679"/>
                <a:gd name="T14" fmla="*/ 0 w 1964"/>
                <a:gd name="T15" fmla="*/ 0 h 6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64"/>
                <a:gd name="T25" fmla="*/ 0 h 679"/>
                <a:gd name="T26" fmla="*/ 1964 w 1964"/>
                <a:gd name="T27" fmla="*/ 679 h 67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64" h="679">
                  <a:moveTo>
                    <a:pt x="501" y="0"/>
                  </a:moveTo>
                  <a:lnTo>
                    <a:pt x="485" y="81"/>
                  </a:lnTo>
                  <a:lnTo>
                    <a:pt x="1964" y="486"/>
                  </a:lnTo>
                  <a:lnTo>
                    <a:pt x="1927" y="679"/>
                  </a:lnTo>
                  <a:lnTo>
                    <a:pt x="448" y="274"/>
                  </a:lnTo>
                  <a:lnTo>
                    <a:pt x="431" y="356"/>
                  </a:lnTo>
                  <a:lnTo>
                    <a:pt x="0" y="50"/>
                  </a:lnTo>
                  <a:lnTo>
                    <a:pt x="501" y="0"/>
                  </a:lnTo>
                  <a:close/>
                </a:path>
              </a:pathLst>
            </a:custGeom>
            <a:solidFill>
              <a:srgbClr val="FFCCFF"/>
            </a:solidFill>
            <a:ln w="4763">
              <a:solidFill>
                <a:srgbClr val="AAABB0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28" name="Rectangle 34"/>
            <p:cNvSpPr>
              <a:spLocks noChangeArrowheads="1"/>
            </p:cNvSpPr>
            <p:nvPr/>
          </p:nvSpPr>
          <p:spPr bwMode="auto">
            <a:xfrm rot="1036074">
              <a:off x="4099" y="1989"/>
              <a:ext cx="912" cy="13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骨干（</a:t>
              </a:r>
              <a:r>
                <a:rPr lang="en-US" altLang="zh-CN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Specialist</a:t>
              </a:r>
              <a:r>
                <a:rPr lang="zh-CN" altLang="en-US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29" name="Rectangle 35"/>
            <p:cNvSpPr>
              <a:spLocks noChangeArrowheads="1"/>
            </p:cNvSpPr>
            <p:nvPr/>
          </p:nvSpPr>
          <p:spPr bwMode="auto">
            <a:xfrm>
              <a:off x="4080" y="3168"/>
              <a:ext cx="626" cy="13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专业通道发展</a:t>
              </a: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2330" name="Group 36"/>
            <p:cNvGrpSpPr/>
            <p:nvPr/>
          </p:nvGrpSpPr>
          <p:grpSpPr bwMode="auto">
            <a:xfrm>
              <a:off x="3888" y="2448"/>
              <a:ext cx="110" cy="197"/>
              <a:chOff x="4188" y="2294"/>
              <a:chExt cx="110" cy="197"/>
            </a:xfrm>
          </p:grpSpPr>
          <p:sp>
            <p:nvSpPr>
              <p:cNvPr id="12341" name="Freeform 37"/>
              <p:cNvSpPr/>
              <p:nvPr/>
            </p:nvSpPr>
            <p:spPr bwMode="auto">
              <a:xfrm>
                <a:off x="4193" y="2312"/>
                <a:ext cx="98" cy="172"/>
              </a:xfrm>
              <a:custGeom>
                <a:avLst/>
                <a:gdLst>
                  <a:gd name="T0" fmla="*/ 0 w 197"/>
                  <a:gd name="T1" fmla="*/ 1 h 344"/>
                  <a:gd name="T2" fmla="*/ 0 w 197"/>
                  <a:gd name="T3" fmla="*/ 0 h 344"/>
                  <a:gd name="T4" fmla="*/ 0 w 197"/>
                  <a:gd name="T5" fmla="*/ 1 h 344"/>
                  <a:gd name="T6" fmla="*/ 0 w 197"/>
                  <a:gd name="T7" fmla="*/ 1 h 344"/>
                  <a:gd name="T8" fmla="*/ 0 w 197"/>
                  <a:gd name="T9" fmla="*/ 1 h 344"/>
                  <a:gd name="T10" fmla="*/ 0 w 197"/>
                  <a:gd name="T11" fmla="*/ 1 h 344"/>
                  <a:gd name="T12" fmla="*/ 0 w 197"/>
                  <a:gd name="T13" fmla="*/ 1 h 344"/>
                  <a:gd name="T14" fmla="*/ 0 w 197"/>
                  <a:gd name="T15" fmla="*/ 1 h 344"/>
                  <a:gd name="T16" fmla="*/ 0 w 197"/>
                  <a:gd name="T17" fmla="*/ 1 h 344"/>
                  <a:gd name="T18" fmla="*/ 0 w 197"/>
                  <a:gd name="T19" fmla="*/ 1 h 344"/>
                  <a:gd name="T20" fmla="*/ 0 w 197"/>
                  <a:gd name="T21" fmla="*/ 1 h 344"/>
                  <a:gd name="T22" fmla="*/ 0 w 197"/>
                  <a:gd name="T23" fmla="*/ 1 h 344"/>
                  <a:gd name="T24" fmla="*/ 0 w 197"/>
                  <a:gd name="T25" fmla="*/ 1 h 344"/>
                  <a:gd name="T26" fmla="*/ 0 w 197"/>
                  <a:gd name="T27" fmla="*/ 1 h 344"/>
                  <a:gd name="T28" fmla="*/ 0 w 197"/>
                  <a:gd name="T29" fmla="*/ 1 h 344"/>
                  <a:gd name="T30" fmla="*/ 0 w 197"/>
                  <a:gd name="T31" fmla="*/ 1 h 344"/>
                  <a:gd name="T32" fmla="*/ 0 w 197"/>
                  <a:gd name="T33" fmla="*/ 1 h 344"/>
                  <a:gd name="T34" fmla="*/ 0 w 197"/>
                  <a:gd name="T35" fmla="*/ 1 h 344"/>
                  <a:gd name="T36" fmla="*/ 0 w 197"/>
                  <a:gd name="T37" fmla="*/ 1 h 344"/>
                  <a:gd name="T38" fmla="*/ 0 w 197"/>
                  <a:gd name="T39" fmla="*/ 1 h 344"/>
                  <a:gd name="T40" fmla="*/ 0 w 197"/>
                  <a:gd name="T41" fmla="*/ 1 h 344"/>
                  <a:gd name="T42" fmla="*/ 0 w 197"/>
                  <a:gd name="T43" fmla="*/ 1 h 344"/>
                  <a:gd name="T44" fmla="*/ 0 w 197"/>
                  <a:gd name="T45" fmla="*/ 1 h 344"/>
                  <a:gd name="T46" fmla="*/ 0 w 197"/>
                  <a:gd name="T47" fmla="*/ 1 h 344"/>
                  <a:gd name="T48" fmla="*/ 0 w 197"/>
                  <a:gd name="T49" fmla="*/ 1 h 344"/>
                  <a:gd name="T50" fmla="*/ 0 w 197"/>
                  <a:gd name="T51" fmla="*/ 1 h 344"/>
                  <a:gd name="T52" fmla="*/ 0 w 197"/>
                  <a:gd name="T53" fmla="*/ 1 h 344"/>
                  <a:gd name="T54" fmla="*/ 0 w 197"/>
                  <a:gd name="T55" fmla="*/ 1 h 344"/>
                  <a:gd name="T56" fmla="*/ 0 w 197"/>
                  <a:gd name="T57" fmla="*/ 1 h 344"/>
                  <a:gd name="T58" fmla="*/ 0 w 197"/>
                  <a:gd name="T59" fmla="*/ 1 h 344"/>
                  <a:gd name="T60" fmla="*/ 0 w 197"/>
                  <a:gd name="T61" fmla="*/ 1 h 344"/>
                  <a:gd name="T62" fmla="*/ 0 w 197"/>
                  <a:gd name="T63" fmla="*/ 1 h 344"/>
                  <a:gd name="T64" fmla="*/ 0 w 197"/>
                  <a:gd name="T65" fmla="*/ 1 h 344"/>
                  <a:gd name="T66" fmla="*/ 0 w 197"/>
                  <a:gd name="T67" fmla="*/ 1 h 344"/>
                  <a:gd name="T68" fmla="*/ 0 w 197"/>
                  <a:gd name="T69" fmla="*/ 1 h 344"/>
                  <a:gd name="T70" fmla="*/ 0 w 197"/>
                  <a:gd name="T71" fmla="*/ 1 h 344"/>
                  <a:gd name="T72" fmla="*/ 0 w 197"/>
                  <a:gd name="T73" fmla="*/ 1 h 344"/>
                  <a:gd name="T74" fmla="*/ 0 w 197"/>
                  <a:gd name="T75" fmla="*/ 1 h 34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7"/>
                  <a:gd name="T115" fmla="*/ 0 h 344"/>
                  <a:gd name="T116" fmla="*/ 197 w 197"/>
                  <a:gd name="T117" fmla="*/ 344 h 34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7" h="344">
                    <a:moveTo>
                      <a:pt x="159" y="102"/>
                    </a:moveTo>
                    <a:lnTo>
                      <a:pt x="123" y="0"/>
                    </a:lnTo>
                    <a:lnTo>
                      <a:pt x="113" y="42"/>
                    </a:lnTo>
                    <a:lnTo>
                      <a:pt x="105" y="41"/>
                    </a:lnTo>
                    <a:lnTo>
                      <a:pt x="96" y="39"/>
                    </a:lnTo>
                    <a:lnTo>
                      <a:pt x="88" y="41"/>
                    </a:lnTo>
                    <a:lnTo>
                      <a:pt x="81" y="43"/>
                    </a:lnTo>
                    <a:lnTo>
                      <a:pt x="64" y="51"/>
                    </a:lnTo>
                    <a:lnTo>
                      <a:pt x="50" y="63"/>
                    </a:lnTo>
                    <a:lnTo>
                      <a:pt x="35" y="80"/>
                    </a:lnTo>
                    <a:lnTo>
                      <a:pt x="23" y="100"/>
                    </a:lnTo>
                    <a:lnTo>
                      <a:pt x="13" y="124"/>
                    </a:lnTo>
                    <a:lnTo>
                      <a:pt x="5" y="150"/>
                    </a:lnTo>
                    <a:lnTo>
                      <a:pt x="1" y="176"/>
                    </a:lnTo>
                    <a:lnTo>
                      <a:pt x="0" y="202"/>
                    </a:lnTo>
                    <a:lnTo>
                      <a:pt x="2" y="227"/>
                    </a:lnTo>
                    <a:lnTo>
                      <a:pt x="8" y="250"/>
                    </a:lnTo>
                    <a:lnTo>
                      <a:pt x="15" y="270"/>
                    </a:lnTo>
                    <a:lnTo>
                      <a:pt x="26" y="287"/>
                    </a:lnTo>
                    <a:lnTo>
                      <a:pt x="40" y="298"/>
                    </a:lnTo>
                    <a:lnTo>
                      <a:pt x="55" y="306"/>
                    </a:lnTo>
                    <a:lnTo>
                      <a:pt x="177" y="344"/>
                    </a:lnTo>
                    <a:lnTo>
                      <a:pt x="197" y="259"/>
                    </a:lnTo>
                    <a:lnTo>
                      <a:pt x="73" y="220"/>
                    </a:lnTo>
                    <a:lnTo>
                      <a:pt x="69" y="217"/>
                    </a:lnTo>
                    <a:lnTo>
                      <a:pt x="64" y="214"/>
                    </a:lnTo>
                    <a:lnTo>
                      <a:pt x="60" y="202"/>
                    </a:lnTo>
                    <a:lnTo>
                      <a:pt x="57" y="188"/>
                    </a:lnTo>
                    <a:lnTo>
                      <a:pt x="59" y="172"/>
                    </a:lnTo>
                    <a:lnTo>
                      <a:pt x="62" y="160"/>
                    </a:lnTo>
                    <a:lnTo>
                      <a:pt x="67" y="146"/>
                    </a:lnTo>
                    <a:lnTo>
                      <a:pt x="74" y="135"/>
                    </a:lnTo>
                    <a:lnTo>
                      <a:pt x="78" y="131"/>
                    </a:lnTo>
                    <a:lnTo>
                      <a:pt x="84" y="129"/>
                    </a:lnTo>
                    <a:lnTo>
                      <a:pt x="88" y="129"/>
                    </a:lnTo>
                    <a:lnTo>
                      <a:pt x="93" y="129"/>
                    </a:lnTo>
                    <a:lnTo>
                      <a:pt x="84" y="168"/>
                    </a:lnTo>
                    <a:lnTo>
                      <a:pt x="159" y="102"/>
                    </a:lnTo>
                    <a:close/>
                  </a:path>
                </a:pathLst>
              </a:custGeom>
              <a:solidFill>
                <a:srgbClr val="EB5F01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342" name="Freeform 38"/>
              <p:cNvSpPr>
                <a:spLocks noEditPoints="1"/>
              </p:cNvSpPr>
              <p:nvPr/>
            </p:nvSpPr>
            <p:spPr bwMode="auto">
              <a:xfrm>
                <a:off x="4188" y="2294"/>
                <a:ext cx="110" cy="197"/>
              </a:xfrm>
              <a:custGeom>
                <a:avLst/>
                <a:gdLst>
                  <a:gd name="T0" fmla="*/ 1 w 219"/>
                  <a:gd name="T1" fmla="*/ 0 h 395"/>
                  <a:gd name="T2" fmla="*/ 1 w 219"/>
                  <a:gd name="T3" fmla="*/ 0 h 395"/>
                  <a:gd name="T4" fmla="*/ 1 w 219"/>
                  <a:gd name="T5" fmla="*/ 0 h 395"/>
                  <a:gd name="T6" fmla="*/ 1 w 219"/>
                  <a:gd name="T7" fmla="*/ 0 h 395"/>
                  <a:gd name="T8" fmla="*/ 1 w 219"/>
                  <a:gd name="T9" fmla="*/ 0 h 395"/>
                  <a:gd name="T10" fmla="*/ 1 w 219"/>
                  <a:gd name="T11" fmla="*/ 0 h 395"/>
                  <a:gd name="T12" fmla="*/ 1 w 219"/>
                  <a:gd name="T13" fmla="*/ 0 h 395"/>
                  <a:gd name="T14" fmla="*/ 1 w 219"/>
                  <a:gd name="T15" fmla="*/ 0 h 395"/>
                  <a:gd name="T16" fmla="*/ 1 w 219"/>
                  <a:gd name="T17" fmla="*/ 0 h 395"/>
                  <a:gd name="T18" fmla="*/ 1 w 219"/>
                  <a:gd name="T19" fmla="*/ 0 h 395"/>
                  <a:gd name="T20" fmla="*/ 1 w 219"/>
                  <a:gd name="T21" fmla="*/ 0 h 395"/>
                  <a:gd name="T22" fmla="*/ 1 w 219"/>
                  <a:gd name="T23" fmla="*/ 0 h 395"/>
                  <a:gd name="T24" fmla="*/ 1 w 219"/>
                  <a:gd name="T25" fmla="*/ 0 h 395"/>
                  <a:gd name="T26" fmla="*/ 1 w 219"/>
                  <a:gd name="T27" fmla="*/ 0 h 395"/>
                  <a:gd name="T28" fmla="*/ 1 w 219"/>
                  <a:gd name="T29" fmla="*/ 0 h 395"/>
                  <a:gd name="T30" fmla="*/ 1 w 219"/>
                  <a:gd name="T31" fmla="*/ 0 h 395"/>
                  <a:gd name="T32" fmla="*/ 1 w 219"/>
                  <a:gd name="T33" fmla="*/ 0 h 395"/>
                  <a:gd name="T34" fmla="*/ 1 w 219"/>
                  <a:gd name="T35" fmla="*/ 0 h 395"/>
                  <a:gd name="T36" fmla="*/ 1 w 219"/>
                  <a:gd name="T37" fmla="*/ 0 h 395"/>
                  <a:gd name="T38" fmla="*/ 1 w 219"/>
                  <a:gd name="T39" fmla="*/ 0 h 395"/>
                  <a:gd name="T40" fmla="*/ 1 w 219"/>
                  <a:gd name="T41" fmla="*/ 0 h 395"/>
                  <a:gd name="T42" fmla="*/ 1 w 219"/>
                  <a:gd name="T43" fmla="*/ 0 h 395"/>
                  <a:gd name="T44" fmla="*/ 1 w 219"/>
                  <a:gd name="T45" fmla="*/ 0 h 395"/>
                  <a:gd name="T46" fmla="*/ 1 w 219"/>
                  <a:gd name="T47" fmla="*/ 0 h 395"/>
                  <a:gd name="T48" fmla="*/ 1 w 219"/>
                  <a:gd name="T49" fmla="*/ 0 h 395"/>
                  <a:gd name="T50" fmla="*/ 1 w 219"/>
                  <a:gd name="T51" fmla="*/ 0 h 395"/>
                  <a:gd name="T52" fmla="*/ 1 w 219"/>
                  <a:gd name="T53" fmla="*/ 0 h 395"/>
                  <a:gd name="T54" fmla="*/ 1 w 219"/>
                  <a:gd name="T55" fmla="*/ 0 h 395"/>
                  <a:gd name="T56" fmla="*/ 1 w 219"/>
                  <a:gd name="T57" fmla="*/ 0 h 395"/>
                  <a:gd name="T58" fmla="*/ 1 w 219"/>
                  <a:gd name="T59" fmla="*/ 0 h 395"/>
                  <a:gd name="T60" fmla="*/ 1 w 219"/>
                  <a:gd name="T61" fmla="*/ 0 h 395"/>
                  <a:gd name="T62" fmla="*/ 1 w 219"/>
                  <a:gd name="T63" fmla="*/ 0 h 395"/>
                  <a:gd name="T64" fmla="*/ 1 w 219"/>
                  <a:gd name="T65" fmla="*/ 0 h 395"/>
                  <a:gd name="T66" fmla="*/ 1 w 219"/>
                  <a:gd name="T67" fmla="*/ 0 h 395"/>
                  <a:gd name="T68" fmla="*/ 1 w 219"/>
                  <a:gd name="T69" fmla="*/ 0 h 395"/>
                  <a:gd name="T70" fmla="*/ 1 w 219"/>
                  <a:gd name="T71" fmla="*/ 0 h 395"/>
                  <a:gd name="T72" fmla="*/ 1 w 219"/>
                  <a:gd name="T73" fmla="*/ 0 h 395"/>
                  <a:gd name="T74" fmla="*/ 1 w 219"/>
                  <a:gd name="T75" fmla="*/ 0 h 395"/>
                  <a:gd name="T76" fmla="*/ 1 w 219"/>
                  <a:gd name="T77" fmla="*/ 0 h 395"/>
                  <a:gd name="T78" fmla="*/ 1 w 219"/>
                  <a:gd name="T79" fmla="*/ 0 h 395"/>
                  <a:gd name="T80" fmla="*/ 1 w 219"/>
                  <a:gd name="T81" fmla="*/ 0 h 395"/>
                  <a:gd name="T82" fmla="*/ 1 w 219"/>
                  <a:gd name="T83" fmla="*/ 0 h 395"/>
                  <a:gd name="T84" fmla="*/ 1 w 219"/>
                  <a:gd name="T85" fmla="*/ 0 h 395"/>
                  <a:gd name="T86" fmla="*/ 1 w 219"/>
                  <a:gd name="T87" fmla="*/ 0 h 395"/>
                  <a:gd name="T88" fmla="*/ 1 w 219"/>
                  <a:gd name="T89" fmla="*/ 0 h 395"/>
                  <a:gd name="T90" fmla="*/ 1 w 219"/>
                  <a:gd name="T91" fmla="*/ 0 h 395"/>
                  <a:gd name="T92" fmla="*/ 1 w 219"/>
                  <a:gd name="T93" fmla="*/ 0 h 395"/>
                  <a:gd name="T94" fmla="*/ 1 w 219"/>
                  <a:gd name="T95" fmla="*/ 0 h 395"/>
                  <a:gd name="T96" fmla="*/ 1 w 219"/>
                  <a:gd name="T97" fmla="*/ 0 h 395"/>
                  <a:gd name="T98" fmla="*/ 1 w 219"/>
                  <a:gd name="T99" fmla="*/ 0 h 395"/>
                  <a:gd name="T100" fmla="*/ 1 w 219"/>
                  <a:gd name="T101" fmla="*/ 0 h 395"/>
                  <a:gd name="T102" fmla="*/ 1 w 219"/>
                  <a:gd name="T103" fmla="*/ 0 h 395"/>
                  <a:gd name="T104" fmla="*/ 1 w 219"/>
                  <a:gd name="T105" fmla="*/ 0 h 395"/>
                  <a:gd name="T106" fmla="*/ 1 w 219"/>
                  <a:gd name="T107" fmla="*/ 0 h 395"/>
                  <a:gd name="T108" fmla="*/ 1 w 219"/>
                  <a:gd name="T109" fmla="*/ 0 h 39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219"/>
                  <a:gd name="T166" fmla="*/ 0 h 395"/>
                  <a:gd name="T167" fmla="*/ 219 w 219"/>
                  <a:gd name="T168" fmla="*/ 395 h 39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219" h="395">
                    <a:moveTo>
                      <a:pt x="143" y="32"/>
                    </a:moveTo>
                    <a:lnTo>
                      <a:pt x="131" y="0"/>
                    </a:lnTo>
                    <a:lnTo>
                      <a:pt x="124" y="33"/>
                    </a:lnTo>
                    <a:lnTo>
                      <a:pt x="114" y="75"/>
                    </a:lnTo>
                    <a:lnTo>
                      <a:pt x="123" y="78"/>
                    </a:lnTo>
                    <a:lnTo>
                      <a:pt x="125" y="67"/>
                    </a:lnTo>
                    <a:lnTo>
                      <a:pt x="118" y="65"/>
                    </a:lnTo>
                    <a:lnTo>
                      <a:pt x="115" y="65"/>
                    </a:lnTo>
                    <a:lnTo>
                      <a:pt x="106" y="64"/>
                    </a:lnTo>
                    <a:lnTo>
                      <a:pt x="98" y="65"/>
                    </a:lnTo>
                    <a:lnTo>
                      <a:pt x="94" y="66"/>
                    </a:lnTo>
                    <a:lnTo>
                      <a:pt x="86" y="67"/>
                    </a:lnTo>
                    <a:lnTo>
                      <a:pt x="71" y="75"/>
                    </a:lnTo>
                    <a:lnTo>
                      <a:pt x="67" y="78"/>
                    </a:lnTo>
                    <a:lnTo>
                      <a:pt x="52" y="91"/>
                    </a:lnTo>
                    <a:lnTo>
                      <a:pt x="39" y="107"/>
                    </a:lnTo>
                    <a:lnTo>
                      <a:pt x="26" y="128"/>
                    </a:lnTo>
                    <a:lnTo>
                      <a:pt x="24" y="132"/>
                    </a:lnTo>
                    <a:lnTo>
                      <a:pt x="13" y="156"/>
                    </a:lnTo>
                    <a:lnTo>
                      <a:pt x="7" y="183"/>
                    </a:lnTo>
                    <a:lnTo>
                      <a:pt x="2" y="208"/>
                    </a:lnTo>
                    <a:lnTo>
                      <a:pt x="1" y="212"/>
                    </a:lnTo>
                    <a:lnTo>
                      <a:pt x="0" y="238"/>
                    </a:lnTo>
                    <a:lnTo>
                      <a:pt x="2" y="263"/>
                    </a:lnTo>
                    <a:lnTo>
                      <a:pt x="3" y="267"/>
                    </a:lnTo>
                    <a:lnTo>
                      <a:pt x="8" y="291"/>
                    </a:lnTo>
                    <a:lnTo>
                      <a:pt x="17" y="311"/>
                    </a:lnTo>
                    <a:lnTo>
                      <a:pt x="19" y="315"/>
                    </a:lnTo>
                    <a:lnTo>
                      <a:pt x="30" y="330"/>
                    </a:lnTo>
                    <a:lnTo>
                      <a:pt x="42" y="344"/>
                    </a:lnTo>
                    <a:lnTo>
                      <a:pt x="45" y="346"/>
                    </a:lnTo>
                    <a:lnTo>
                      <a:pt x="63" y="354"/>
                    </a:lnTo>
                    <a:lnTo>
                      <a:pt x="185" y="392"/>
                    </a:lnTo>
                    <a:lnTo>
                      <a:pt x="194" y="395"/>
                    </a:lnTo>
                    <a:lnTo>
                      <a:pt x="197" y="384"/>
                    </a:lnTo>
                    <a:lnTo>
                      <a:pt x="217" y="299"/>
                    </a:lnTo>
                    <a:lnTo>
                      <a:pt x="219" y="287"/>
                    </a:lnTo>
                    <a:lnTo>
                      <a:pt x="210" y="284"/>
                    </a:lnTo>
                    <a:lnTo>
                      <a:pt x="86" y="245"/>
                    </a:lnTo>
                    <a:lnTo>
                      <a:pt x="84" y="244"/>
                    </a:lnTo>
                    <a:lnTo>
                      <a:pt x="85" y="245"/>
                    </a:lnTo>
                    <a:lnTo>
                      <a:pt x="82" y="242"/>
                    </a:lnTo>
                    <a:lnTo>
                      <a:pt x="79" y="253"/>
                    </a:lnTo>
                    <a:lnTo>
                      <a:pt x="85" y="245"/>
                    </a:lnTo>
                    <a:lnTo>
                      <a:pt x="82" y="241"/>
                    </a:lnTo>
                    <a:lnTo>
                      <a:pt x="74" y="250"/>
                    </a:lnTo>
                    <a:lnTo>
                      <a:pt x="84" y="245"/>
                    </a:lnTo>
                    <a:lnTo>
                      <a:pt x="79" y="234"/>
                    </a:lnTo>
                    <a:lnTo>
                      <a:pt x="70" y="238"/>
                    </a:lnTo>
                    <a:lnTo>
                      <a:pt x="80" y="238"/>
                    </a:lnTo>
                    <a:lnTo>
                      <a:pt x="77" y="224"/>
                    </a:lnTo>
                    <a:lnTo>
                      <a:pt x="67" y="224"/>
                    </a:lnTo>
                    <a:lnTo>
                      <a:pt x="76" y="229"/>
                    </a:lnTo>
                    <a:lnTo>
                      <a:pt x="79" y="211"/>
                    </a:lnTo>
                    <a:lnTo>
                      <a:pt x="69" y="208"/>
                    </a:lnTo>
                    <a:lnTo>
                      <a:pt x="79" y="212"/>
                    </a:lnTo>
                    <a:lnTo>
                      <a:pt x="82" y="200"/>
                    </a:lnTo>
                    <a:lnTo>
                      <a:pt x="83" y="194"/>
                    </a:lnTo>
                    <a:lnTo>
                      <a:pt x="82" y="199"/>
                    </a:lnTo>
                    <a:lnTo>
                      <a:pt x="86" y="187"/>
                    </a:lnTo>
                    <a:lnTo>
                      <a:pt x="77" y="182"/>
                    </a:lnTo>
                    <a:lnTo>
                      <a:pt x="84" y="191"/>
                    </a:lnTo>
                    <a:lnTo>
                      <a:pt x="92" y="179"/>
                    </a:lnTo>
                    <a:lnTo>
                      <a:pt x="96" y="177"/>
                    </a:lnTo>
                    <a:lnTo>
                      <a:pt x="88" y="167"/>
                    </a:lnTo>
                    <a:lnTo>
                      <a:pt x="93" y="179"/>
                    </a:lnTo>
                    <a:lnTo>
                      <a:pt x="97" y="177"/>
                    </a:lnTo>
                    <a:lnTo>
                      <a:pt x="94" y="165"/>
                    </a:lnTo>
                    <a:lnTo>
                      <a:pt x="94" y="177"/>
                    </a:lnTo>
                    <a:lnTo>
                      <a:pt x="98" y="177"/>
                    </a:lnTo>
                    <a:lnTo>
                      <a:pt x="98" y="165"/>
                    </a:lnTo>
                    <a:lnTo>
                      <a:pt x="94" y="175"/>
                    </a:lnTo>
                    <a:lnTo>
                      <a:pt x="101" y="177"/>
                    </a:lnTo>
                    <a:lnTo>
                      <a:pt x="103" y="165"/>
                    </a:lnTo>
                    <a:lnTo>
                      <a:pt x="94" y="162"/>
                    </a:lnTo>
                    <a:lnTo>
                      <a:pt x="85" y="202"/>
                    </a:lnTo>
                    <a:lnTo>
                      <a:pt x="77" y="233"/>
                    </a:lnTo>
                    <a:lnTo>
                      <a:pt x="100" y="213"/>
                    </a:lnTo>
                    <a:lnTo>
                      <a:pt x="175" y="148"/>
                    </a:lnTo>
                    <a:lnTo>
                      <a:pt x="181" y="142"/>
                    </a:lnTo>
                    <a:lnTo>
                      <a:pt x="179" y="135"/>
                    </a:lnTo>
                    <a:lnTo>
                      <a:pt x="143" y="32"/>
                    </a:lnTo>
                    <a:close/>
                    <a:moveTo>
                      <a:pt x="160" y="144"/>
                    </a:moveTo>
                    <a:lnTo>
                      <a:pt x="169" y="138"/>
                    </a:lnTo>
                    <a:lnTo>
                      <a:pt x="164" y="129"/>
                    </a:lnTo>
                    <a:lnTo>
                      <a:pt x="88" y="195"/>
                    </a:lnTo>
                    <a:lnTo>
                      <a:pt x="94" y="204"/>
                    </a:lnTo>
                    <a:lnTo>
                      <a:pt x="104" y="208"/>
                    </a:lnTo>
                    <a:lnTo>
                      <a:pt x="113" y="169"/>
                    </a:lnTo>
                    <a:lnTo>
                      <a:pt x="115" y="156"/>
                    </a:lnTo>
                    <a:lnTo>
                      <a:pt x="106" y="154"/>
                    </a:lnTo>
                    <a:lnTo>
                      <a:pt x="102" y="153"/>
                    </a:lnTo>
                    <a:lnTo>
                      <a:pt x="98" y="153"/>
                    </a:lnTo>
                    <a:lnTo>
                      <a:pt x="94" y="153"/>
                    </a:lnTo>
                    <a:lnTo>
                      <a:pt x="90" y="154"/>
                    </a:lnTo>
                    <a:lnTo>
                      <a:pt x="85" y="157"/>
                    </a:lnTo>
                    <a:lnTo>
                      <a:pt x="82" y="160"/>
                    </a:lnTo>
                    <a:lnTo>
                      <a:pt x="77" y="162"/>
                    </a:lnTo>
                    <a:lnTo>
                      <a:pt x="70" y="174"/>
                    </a:lnTo>
                    <a:lnTo>
                      <a:pt x="67" y="178"/>
                    </a:lnTo>
                    <a:lnTo>
                      <a:pt x="63" y="194"/>
                    </a:lnTo>
                    <a:lnTo>
                      <a:pt x="72" y="196"/>
                    </a:lnTo>
                    <a:lnTo>
                      <a:pt x="63" y="192"/>
                    </a:lnTo>
                    <a:lnTo>
                      <a:pt x="60" y="204"/>
                    </a:lnTo>
                    <a:lnTo>
                      <a:pt x="60" y="206"/>
                    </a:lnTo>
                    <a:lnTo>
                      <a:pt x="57" y="220"/>
                    </a:lnTo>
                    <a:lnTo>
                      <a:pt x="57" y="224"/>
                    </a:lnTo>
                    <a:lnTo>
                      <a:pt x="60" y="238"/>
                    </a:lnTo>
                    <a:lnTo>
                      <a:pt x="60" y="244"/>
                    </a:lnTo>
                    <a:lnTo>
                      <a:pt x="65" y="254"/>
                    </a:lnTo>
                    <a:lnTo>
                      <a:pt x="67" y="258"/>
                    </a:lnTo>
                    <a:lnTo>
                      <a:pt x="71" y="262"/>
                    </a:lnTo>
                    <a:lnTo>
                      <a:pt x="74" y="265"/>
                    </a:lnTo>
                    <a:lnTo>
                      <a:pt x="81" y="267"/>
                    </a:lnTo>
                    <a:lnTo>
                      <a:pt x="83" y="256"/>
                    </a:lnTo>
                    <a:lnTo>
                      <a:pt x="81" y="267"/>
                    </a:lnTo>
                    <a:lnTo>
                      <a:pt x="205" y="307"/>
                    </a:lnTo>
                    <a:lnTo>
                      <a:pt x="207" y="295"/>
                    </a:lnTo>
                    <a:lnTo>
                      <a:pt x="198" y="292"/>
                    </a:lnTo>
                    <a:lnTo>
                      <a:pt x="178" y="378"/>
                    </a:lnTo>
                    <a:lnTo>
                      <a:pt x="187" y="380"/>
                    </a:lnTo>
                    <a:lnTo>
                      <a:pt x="190" y="370"/>
                    </a:lnTo>
                    <a:lnTo>
                      <a:pt x="69" y="332"/>
                    </a:lnTo>
                    <a:lnTo>
                      <a:pt x="53" y="324"/>
                    </a:lnTo>
                    <a:lnTo>
                      <a:pt x="50" y="334"/>
                    </a:lnTo>
                    <a:lnTo>
                      <a:pt x="56" y="327"/>
                    </a:lnTo>
                    <a:lnTo>
                      <a:pt x="44" y="313"/>
                    </a:lnTo>
                    <a:lnTo>
                      <a:pt x="33" y="298"/>
                    </a:lnTo>
                    <a:lnTo>
                      <a:pt x="25" y="306"/>
                    </a:lnTo>
                    <a:lnTo>
                      <a:pt x="35" y="302"/>
                    </a:lnTo>
                    <a:lnTo>
                      <a:pt x="26" y="282"/>
                    </a:lnTo>
                    <a:lnTo>
                      <a:pt x="22" y="258"/>
                    </a:lnTo>
                    <a:lnTo>
                      <a:pt x="12" y="263"/>
                    </a:lnTo>
                    <a:lnTo>
                      <a:pt x="22" y="263"/>
                    </a:lnTo>
                    <a:lnTo>
                      <a:pt x="20" y="238"/>
                    </a:lnTo>
                    <a:lnTo>
                      <a:pt x="21" y="212"/>
                    </a:lnTo>
                    <a:lnTo>
                      <a:pt x="11" y="212"/>
                    </a:lnTo>
                    <a:lnTo>
                      <a:pt x="21" y="217"/>
                    </a:lnTo>
                    <a:lnTo>
                      <a:pt x="25" y="190"/>
                    </a:lnTo>
                    <a:lnTo>
                      <a:pt x="32" y="165"/>
                    </a:lnTo>
                    <a:lnTo>
                      <a:pt x="43" y="141"/>
                    </a:lnTo>
                    <a:lnTo>
                      <a:pt x="33" y="136"/>
                    </a:lnTo>
                    <a:lnTo>
                      <a:pt x="41" y="145"/>
                    </a:lnTo>
                    <a:lnTo>
                      <a:pt x="53" y="124"/>
                    </a:lnTo>
                    <a:lnTo>
                      <a:pt x="66" y="108"/>
                    </a:lnTo>
                    <a:lnTo>
                      <a:pt x="82" y="95"/>
                    </a:lnTo>
                    <a:lnTo>
                      <a:pt x="74" y="87"/>
                    </a:lnTo>
                    <a:lnTo>
                      <a:pt x="79" y="98"/>
                    </a:lnTo>
                    <a:lnTo>
                      <a:pt x="94" y="90"/>
                    </a:lnTo>
                    <a:lnTo>
                      <a:pt x="102" y="89"/>
                    </a:lnTo>
                    <a:lnTo>
                      <a:pt x="98" y="77"/>
                    </a:lnTo>
                    <a:lnTo>
                      <a:pt x="98" y="89"/>
                    </a:lnTo>
                    <a:lnTo>
                      <a:pt x="106" y="87"/>
                    </a:lnTo>
                    <a:lnTo>
                      <a:pt x="115" y="89"/>
                    </a:lnTo>
                    <a:lnTo>
                      <a:pt x="115" y="77"/>
                    </a:lnTo>
                    <a:lnTo>
                      <a:pt x="111" y="87"/>
                    </a:lnTo>
                    <a:lnTo>
                      <a:pt x="121" y="90"/>
                    </a:lnTo>
                    <a:lnTo>
                      <a:pt x="129" y="91"/>
                    </a:lnTo>
                    <a:lnTo>
                      <a:pt x="133" y="82"/>
                    </a:lnTo>
                    <a:lnTo>
                      <a:pt x="143" y="40"/>
                    </a:lnTo>
                    <a:lnTo>
                      <a:pt x="133" y="36"/>
                    </a:lnTo>
                    <a:lnTo>
                      <a:pt x="124" y="41"/>
                    </a:lnTo>
                    <a:lnTo>
                      <a:pt x="160" y="144"/>
                    </a:lnTo>
                    <a:close/>
                  </a:path>
                </a:pathLst>
              </a:custGeom>
              <a:solidFill>
                <a:srgbClr val="AAABB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12331" name="Group 39"/>
            <p:cNvGrpSpPr/>
            <p:nvPr/>
          </p:nvGrpSpPr>
          <p:grpSpPr bwMode="auto">
            <a:xfrm>
              <a:off x="3934" y="946"/>
              <a:ext cx="110" cy="197"/>
              <a:chOff x="4174" y="946"/>
              <a:chExt cx="110" cy="197"/>
            </a:xfrm>
          </p:grpSpPr>
          <p:sp>
            <p:nvSpPr>
              <p:cNvPr id="12339" name="Freeform 40"/>
              <p:cNvSpPr/>
              <p:nvPr/>
            </p:nvSpPr>
            <p:spPr bwMode="auto">
              <a:xfrm>
                <a:off x="4179" y="963"/>
                <a:ext cx="99" cy="173"/>
              </a:xfrm>
              <a:custGeom>
                <a:avLst/>
                <a:gdLst>
                  <a:gd name="T0" fmla="*/ 1 w 197"/>
                  <a:gd name="T1" fmla="*/ 1 h 344"/>
                  <a:gd name="T2" fmla="*/ 1 w 197"/>
                  <a:gd name="T3" fmla="*/ 0 h 344"/>
                  <a:gd name="T4" fmla="*/ 1 w 197"/>
                  <a:gd name="T5" fmla="*/ 1 h 344"/>
                  <a:gd name="T6" fmla="*/ 1 w 197"/>
                  <a:gd name="T7" fmla="*/ 1 h 344"/>
                  <a:gd name="T8" fmla="*/ 1 w 197"/>
                  <a:gd name="T9" fmla="*/ 1 h 344"/>
                  <a:gd name="T10" fmla="*/ 1 w 197"/>
                  <a:gd name="T11" fmla="*/ 1 h 344"/>
                  <a:gd name="T12" fmla="*/ 1 w 197"/>
                  <a:gd name="T13" fmla="*/ 1 h 344"/>
                  <a:gd name="T14" fmla="*/ 1 w 197"/>
                  <a:gd name="T15" fmla="*/ 1 h 344"/>
                  <a:gd name="T16" fmla="*/ 1 w 197"/>
                  <a:gd name="T17" fmla="*/ 1 h 344"/>
                  <a:gd name="T18" fmla="*/ 1 w 197"/>
                  <a:gd name="T19" fmla="*/ 1 h 344"/>
                  <a:gd name="T20" fmla="*/ 1 w 197"/>
                  <a:gd name="T21" fmla="*/ 1 h 344"/>
                  <a:gd name="T22" fmla="*/ 1 w 197"/>
                  <a:gd name="T23" fmla="*/ 1 h 344"/>
                  <a:gd name="T24" fmla="*/ 1 w 197"/>
                  <a:gd name="T25" fmla="*/ 1 h 344"/>
                  <a:gd name="T26" fmla="*/ 1 w 197"/>
                  <a:gd name="T27" fmla="*/ 1 h 344"/>
                  <a:gd name="T28" fmla="*/ 0 w 197"/>
                  <a:gd name="T29" fmla="*/ 1 h 344"/>
                  <a:gd name="T30" fmla="*/ 1 w 197"/>
                  <a:gd name="T31" fmla="*/ 1 h 344"/>
                  <a:gd name="T32" fmla="*/ 1 w 197"/>
                  <a:gd name="T33" fmla="*/ 1 h 344"/>
                  <a:gd name="T34" fmla="*/ 1 w 197"/>
                  <a:gd name="T35" fmla="*/ 1 h 344"/>
                  <a:gd name="T36" fmla="*/ 1 w 197"/>
                  <a:gd name="T37" fmla="*/ 1 h 344"/>
                  <a:gd name="T38" fmla="*/ 1 w 197"/>
                  <a:gd name="T39" fmla="*/ 1 h 344"/>
                  <a:gd name="T40" fmla="*/ 1 w 197"/>
                  <a:gd name="T41" fmla="*/ 1 h 344"/>
                  <a:gd name="T42" fmla="*/ 1 w 197"/>
                  <a:gd name="T43" fmla="*/ 1 h 344"/>
                  <a:gd name="T44" fmla="*/ 1 w 197"/>
                  <a:gd name="T45" fmla="*/ 1 h 344"/>
                  <a:gd name="T46" fmla="*/ 1 w 197"/>
                  <a:gd name="T47" fmla="*/ 1 h 344"/>
                  <a:gd name="T48" fmla="*/ 1 w 197"/>
                  <a:gd name="T49" fmla="*/ 1 h 344"/>
                  <a:gd name="T50" fmla="*/ 1 w 197"/>
                  <a:gd name="T51" fmla="*/ 1 h 344"/>
                  <a:gd name="T52" fmla="*/ 1 w 197"/>
                  <a:gd name="T53" fmla="*/ 1 h 344"/>
                  <a:gd name="T54" fmla="*/ 1 w 197"/>
                  <a:gd name="T55" fmla="*/ 1 h 344"/>
                  <a:gd name="T56" fmla="*/ 1 w 197"/>
                  <a:gd name="T57" fmla="*/ 1 h 344"/>
                  <a:gd name="T58" fmla="*/ 1 w 197"/>
                  <a:gd name="T59" fmla="*/ 1 h 344"/>
                  <a:gd name="T60" fmla="*/ 1 w 197"/>
                  <a:gd name="T61" fmla="*/ 1 h 344"/>
                  <a:gd name="T62" fmla="*/ 1 w 197"/>
                  <a:gd name="T63" fmla="*/ 1 h 344"/>
                  <a:gd name="T64" fmla="*/ 1 w 197"/>
                  <a:gd name="T65" fmla="*/ 1 h 344"/>
                  <a:gd name="T66" fmla="*/ 1 w 197"/>
                  <a:gd name="T67" fmla="*/ 1 h 344"/>
                  <a:gd name="T68" fmla="*/ 1 w 197"/>
                  <a:gd name="T69" fmla="*/ 1 h 344"/>
                  <a:gd name="T70" fmla="*/ 1 w 197"/>
                  <a:gd name="T71" fmla="*/ 1 h 344"/>
                  <a:gd name="T72" fmla="*/ 1 w 197"/>
                  <a:gd name="T73" fmla="*/ 1 h 344"/>
                  <a:gd name="T74" fmla="*/ 1 w 197"/>
                  <a:gd name="T75" fmla="*/ 1 h 344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197"/>
                  <a:gd name="T115" fmla="*/ 0 h 344"/>
                  <a:gd name="T116" fmla="*/ 197 w 197"/>
                  <a:gd name="T117" fmla="*/ 344 h 344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197" h="344">
                    <a:moveTo>
                      <a:pt x="160" y="102"/>
                    </a:moveTo>
                    <a:lnTo>
                      <a:pt x="123" y="0"/>
                    </a:lnTo>
                    <a:lnTo>
                      <a:pt x="113" y="42"/>
                    </a:lnTo>
                    <a:lnTo>
                      <a:pt x="105" y="40"/>
                    </a:lnTo>
                    <a:lnTo>
                      <a:pt x="97" y="39"/>
                    </a:lnTo>
                    <a:lnTo>
                      <a:pt x="89" y="40"/>
                    </a:lnTo>
                    <a:lnTo>
                      <a:pt x="81" y="43"/>
                    </a:lnTo>
                    <a:lnTo>
                      <a:pt x="64" y="51"/>
                    </a:lnTo>
                    <a:lnTo>
                      <a:pt x="50" y="63"/>
                    </a:lnTo>
                    <a:lnTo>
                      <a:pt x="36" y="80"/>
                    </a:lnTo>
                    <a:lnTo>
                      <a:pt x="23" y="100"/>
                    </a:lnTo>
                    <a:lnTo>
                      <a:pt x="13" y="123"/>
                    </a:lnTo>
                    <a:lnTo>
                      <a:pt x="6" y="150"/>
                    </a:lnTo>
                    <a:lnTo>
                      <a:pt x="1" y="176"/>
                    </a:lnTo>
                    <a:lnTo>
                      <a:pt x="0" y="202"/>
                    </a:lnTo>
                    <a:lnTo>
                      <a:pt x="2" y="227"/>
                    </a:lnTo>
                    <a:lnTo>
                      <a:pt x="8" y="249"/>
                    </a:lnTo>
                    <a:lnTo>
                      <a:pt x="16" y="269"/>
                    </a:lnTo>
                    <a:lnTo>
                      <a:pt x="27" y="286"/>
                    </a:lnTo>
                    <a:lnTo>
                      <a:pt x="40" y="298"/>
                    </a:lnTo>
                    <a:lnTo>
                      <a:pt x="56" y="306"/>
                    </a:lnTo>
                    <a:lnTo>
                      <a:pt x="177" y="344"/>
                    </a:lnTo>
                    <a:lnTo>
                      <a:pt x="197" y="259"/>
                    </a:lnTo>
                    <a:lnTo>
                      <a:pt x="73" y="219"/>
                    </a:lnTo>
                    <a:lnTo>
                      <a:pt x="69" y="217"/>
                    </a:lnTo>
                    <a:lnTo>
                      <a:pt x="64" y="214"/>
                    </a:lnTo>
                    <a:lnTo>
                      <a:pt x="60" y="202"/>
                    </a:lnTo>
                    <a:lnTo>
                      <a:pt x="58" y="188"/>
                    </a:lnTo>
                    <a:lnTo>
                      <a:pt x="59" y="172"/>
                    </a:lnTo>
                    <a:lnTo>
                      <a:pt x="62" y="160"/>
                    </a:lnTo>
                    <a:lnTo>
                      <a:pt x="68" y="146"/>
                    </a:lnTo>
                    <a:lnTo>
                      <a:pt x="74" y="135"/>
                    </a:lnTo>
                    <a:lnTo>
                      <a:pt x="79" y="131"/>
                    </a:lnTo>
                    <a:lnTo>
                      <a:pt x="84" y="128"/>
                    </a:lnTo>
                    <a:lnTo>
                      <a:pt x="89" y="128"/>
                    </a:lnTo>
                    <a:lnTo>
                      <a:pt x="93" y="128"/>
                    </a:lnTo>
                    <a:lnTo>
                      <a:pt x="84" y="168"/>
                    </a:lnTo>
                    <a:lnTo>
                      <a:pt x="160" y="102"/>
                    </a:lnTo>
                    <a:close/>
                  </a:path>
                </a:pathLst>
              </a:custGeom>
              <a:solidFill>
                <a:srgbClr val="EB5F01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340" name="Freeform 41"/>
              <p:cNvSpPr>
                <a:spLocks noEditPoints="1"/>
              </p:cNvSpPr>
              <p:nvPr/>
            </p:nvSpPr>
            <p:spPr bwMode="auto">
              <a:xfrm>
                <a:off x="4174" y="946"/>
                <a:ext cx="110" cy="197"/>
              </a:xfrm>
              <a:custGeom>
                <a:avLst/>
                <a:gdLst>
                  <a:gd name="T0" fmla="*/ 1 w 219"/>
                  <a:gd name="T1" fmla="*/ 0 h 395"/>
                  <a:gd name="T2" fmla="*/ 1 w 219"/>
                  <a:gd name="T3" fmla="*/ 0 h 395"/>
                  <a:gd name="T4" fmla="*/ 1 w 219"/>
                  <a:gd name="T5" fmla="*/ 0 h 395"/>
                  <a:gd name="T6" fmla="*/ 1 w 219"/>
                  <a:gd name="T7" fmla="*/ 0 h 395"/>
                  <a:gd name="T8" fmla="*/ 1 w 219"/>
                  <a:gd name="T9" fmla="*/ 0 h 395"/>
                  <a:gd name="T10" fmla="*/ 1 w 219"/>
                  <a:gd name="T11" fmla="*/ 0 h 395"/>
                  <a:gd name="T12" fmla="*/ 1 w 219"/>
                  <a:gd name="T13" fmla="*/ 0 h 395"/>
                  <a:gd name="T14" fmla="*/ 1 w 219"/>
                  <a:gd name="T15" fmla="*/ 0 h 395"/>
                  <a:gd name="T16" fmla="*/ 1 w 219"/>
                  <a:gd name="T17" fmla="*/ 0 h 395"/>
                  <a:gd name="T18" fmla="*/ 1 w 219"/>
                  <a:gd name="T19" fmla="*/ 0 h 395"/>
                  <a:gd name="T20" fmla="*/ 1 w 219"/>
                  <a:gd name="T21" fmla="*/ 0 h 395"/>
                  <a:gd name="T22" fmla="*/ 1 w 219"/>
                  <a:gd name="T23" fmla="*/ 0 h 395"/>
                  <a:gd name="T24" fmla="*/ 1 w 219"/>
                  <a:gd name="T25" fmla="*/ 0 h 395"/>
                  <a:gd name="T26" fmla="*/ 1 w 219"/>
                  <a:gd name="T27" fmla="*/ 0 h 395"/>
                  <a:gd name="T28" fmla="*/ 1 w 219"/>
                  <a:gd name="T29" fmla="*/ 0 h 395"/>
                  <a:gd name="T30" fmla="*/ 1 w 219"/>
                  <a:gd name="T31" fmla="*/ 0 h 395"/>
                  <a:gd name="T32" fmla="*/ 1 w 219"/>
                  <a:gd name="T33" fmla="*/ 0 h 395"/>
                  <a:gd name="T34" fmla="*/ 1 w 219"/>
                  <a:gd name="T35" fmla="*/ 0 h 395"/>
                  <a:gd name="T36" fmla="*/ 1 w 219"/>
                  <a:gd name="T37" fmla="*/ 0 h 395"/>
                  <a:gd name="T38" fmla="*/ 1 w 219"/>
                  <a:gd name="T39" fmla="*/ 0 h 395"/>
                  <a:gd name="T40" fmla="*/ 1 w 219"/>
                  <a:gd name="T41" fmla="*/ 0 h 395"/>
                  <a:gd name="T42" fmla="*/ 1 w 219"/>
                  <a:gd name="T43" fmla="*/ 0 h 395"/>
                  <a:gd name="T44" fmla="*/ 1 w 219"/>
                  <a:gd name="T45" fmla="*/ 0 h 395"/>
                  <a:gd name="T46" fmla="*/ 1 w 219"/>
                  <a:gd name="T47" fmla="*/ 0 h 395"/>
                  <a:gd name="T48" fmla="*/ 1 w 219"/>
                  <a:gd name="T49" fmla="*/ 0 h 395"/>
                  <a:gd name="T50" fmla="*/ 1 w 219"/>
                  <a:gd name="T51" fmla="*/ 0 h 395"/>
                  <a:gd name="T52" fmla="*/ 1 w 219"/>
                  <a:gd name="T53" fmla="*/ 0 h 395"/>
                  <a:gd name="T54" fmla="*/ 1 w 219"/>
                  <a:gd name="T55" fmla="*/ 0 h 395"/>
                  <a:gd name="T56" fmla="*/ 1 w 219"/>
                  <a:gd name="T57" fmla="*/ 0 h 395"/>
                  <a:gd name="T58" fmla="*/ 1 w 219"/>
                  <a:gd name="T59" fmla="*/ 0 h 395"/>
                  <a:gd name="T60" fmla="*/ 1 w 219"/>
                  <a:gd name="T61" fmla="*/ 0 h 395"/>
                  <a:gd name="T62" fmla="*/ 1 w 219"/>
                  <a:gd name="T63" fmla="*/ 0 h 395"/>
                  <a:gd name="T64" fmla="*/ 1 w 219"/>
                  <a:gd name="T65" fmla="*/ 0 h 395"/>
                  <a:gd name="T66" fmla="*/ 1 w 219"/>
                  <a:gd name="T67" fmla="*/ 0 h 395"/>
                  <a:gd name="T68" fmla="*/ 1 w 219"/>
                  <a:gd name="T69" fmla="*/ 0 h 395"/>
                  <a:gd name="T70" fmla="*/ 1 w 219"/>
                  <a:gd name="T71" fmla="*/ 0 h 395"/>
                  <a:gd name="T72" fmla="*/ 1 w 219"/>
                  <a:gd name="T73" fmla="*/ 0 h 395"/>
                  <a:gd name="T74" fmla="*/ 1 w 219"/>
                  <a:gd name="T75" fmla="*/ 0 h 395"/>
                  <a:gd name="T76" fmla="*/ 1 w 219"/>
                  <a:gd name="T77" fmla="*/ 0 h 395"/>
                  <a:gd name="T78" fmla="*/ 1 w 219"/>
                  <a:gd name="T79" fmla="*/ 0 h 395"/>
                  <a:gd name="T80" fmla="*/ 1 w 219"/>
                  <a:gd name="T81" fmla="*/ 0 h 395"/>
                  <a:gd name="T82" fmla="*/ 1 w 219"/>
                  <a:gd name="T83" fmla="*/ 0 h 395"/>
                  <a:gd name="T84" fmla="*/ 1 w 219"/>
                  <a:gd name="T85" fmla="*/ 0 h 395"/>
                  <a:gd name="T86" fmla="*/ 1 w 219"/>
                  <a:gd name="T87" fmla="*/ 0 h 395"/>
                  <a:gd name="T88" fmla="*/ 1 w 219"/>
                  <a:gd name="T89" fmla="*/ 0 h 395"/>
                  <a:gd name="T90" fmla="*/ 1 w 219"/>
                  <a:gd name="T91" fmla="*/ 0 h 395"/>
                  <a:gd name="T92" fmla="*/ 1 w 219"/>
                  <a:gd name="T93" fmla="*/ 0 h 395"/>
                  <a:gd name="T94" fmla="*/ 1 w 219"/>
                  <a:gd name="T95" fmla="*/ 0 h 395"/>
                  <a:gd name="T96" fmla="*/ 1 w 219"/>
                  <a:gd name="T97" fmla="*/ 0 h 395"/>
                  <a:gd name="T98" fmla="*/ 1 w 219"/>
                  <a:gd name="T99" fmla="*/ 0 h 395"/>
                  <a:gd name="T100" fmla="*/ 1 w 219"/>
                  <a:gd name="T101" fmla="*/ 0 h 395"/>
                  <a:gd name="T102" fmla="*/ 1 w 219"/>
                  <a:gd name="T103" fmla="*/ 0 h 395"/>
                  <a:gd name="T104" fmla="*/ 1 w 219"/>
                  <a:gd name="T105" fmla="*/ 0 h 395"/>
                  <a:gd name="T106" fmla="*/ 1 w 219"/>
                  <a:gd name="T107" fmla="*/ 0 h 395"/>
                  <a:gd name="T108" fmla="*/ 1 w 219"/>
                  <a:gd name="T109" fmla="*/ 0 h 395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219"/>
                  <a:gd name="T166" fmla="*/ 0 h 395"/>
                  <a:gd name="T167" fmla="*/ 219 w 219"/>
                  <a:gd name="T168" fmla="*/ 395 h 395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219" h="395">
                    <a:moveTo>
                      <a:pt x="143" y="32"/>
                    </a:moveTo>
                    <a:lnTo>
                      <a:pt x="131" y="0"/>
                    </a:lnTo>
                    <a:lnTo>
                      <a:pt x="124" y="33"/>
                    </a:lnTo>
                    <a:lnTo>
                      <a:pt x="114" y="75"/>
                    </a:lnTo>
                    <a:lnTo>
                      <a:pt x="123" y="78"/>
                    </a:lnTo>
                    <a:lnTo>
                      <a:pt x="125" y="67"/>
                    </a:lnTo>
                    <a:lnTo>
                      <a:pt x="119" y="65"/>
                    </a:lnTo>
                    <a:lnTo>
                      <a:pt x="115" y="65"/>
                    </a:lnTo>
                    <a:lnTo>
                      <a:pt x="107" y="63"/>
                    </a:lnTo>
                    <a:lnTo>
                      <a:pt x="99" y="65"/>
                    </a:lnTo>
                    <a:lnTo>
                      <a:pt x="94" y="66"/>
                    </a:lnTo>
                    <a:lnTo>
                      <a:pt x="87" y="67"/>
                    </a:lnTo>
                    <a:lnTo>
                      <a:pt x="71" y="75"/>
                    </a:lnTo>
                    <a:lnTo>
                      <a:pt x="68" y="78"/>
                    </a:lnTo>
                    <a:lnTo>
                      <a:pt x="52" y="91"/>
                    </a:lnTo>
                    <a:lnTo>
                      <a:pt x="39" y="107"/>
                    </a:lnTo>
                    <a:lnTo>
                      <a:pt x="27" y="128"/>
                    </a:lnTo>
                    <a:lnTo>
                      <a:pt x="25" y="132"/>
                    </a:lnTo>
                    <a:lnTo>
                      <a:pt x="14" y="155"/>
                    </a:lnTo>
                    <a:lnTo>
                      <a:pt x="7" y="183"/>
                    </a:lnTo>
                    <a:lnTo>
                      <a:pt x="2" y="208"/>
                    </a:lnTo>
                    <a:lnTo>
                      <a:pt x="1" y="212"/>
                    </a:lnTo>
                    <a:lnTo>
                      <a:pt x="0" y="238"/>
                    </a:lnTo>
                    <a:lnTo>
                      <a:pt x="2" y="263"/>
                    </a:lnTo>
                    <a:lnTo>
                      <a:pt x="4" y="267"/>
                    </a:lnTo>
                    <a:lnTo>
                      <a:pt x="8" y="291"/>
                    </a:lnTo>
                    <a:lnTo>
                      <a:pt x="17" y="310"/>
                    </a:lnTo>
                    <a:lnTo>
                      <a:pt x="19" y="314"/>
                    </a:lnTo>
                    <a:lnTo>
                      <a:pt x="30" y="330"/>
                    </a:lnTo>
                    <a:lnTo>
                      <a:pt x="42" y="343"/>
                    </a:lnTo>
                    <a:lnTo>
                      <a:pt x="46" y="346"/>
                    </a:lnTo>
                    <a:lnTo>
                      <a:pt x="63" y="354"/>
                    </a:lnTo>
                    <a:lnTo>
                      <a:pt x="185" y="392"/>
                    </a:lnTo>
                    <a:lnTo>
                      <a:pt x="194" y="395"/>
                    </a:lnTo>
                    <a:lnTo>
                      <a:pt x="197" y="384"/>
                    </a:lnTo>
                    <a:lnTo>
                      <a:pt x="217" y="299"/>
                    </a:lnTo>
                    <a:lnTo>
                      <a:pt x="219" y="287"/>
                    </a:lnTo>
                    <a:lnTo>
                      <a:pt x="211" y="284"/>
                    </a:lnTo>
                    <a:lnTo>
                      <a:pt x="87" y="245"/>
                    </a:lnTo>
                    <a:lnTo>
                      <a:pt x="84" y="243"/>
                    </a:lnTo>
                    <a:lnTo>
                      <a:pt x="85" y="245"/>
                    </a:lnTo>
                    <a:lnTo>
                      <a:pt x="82" y="242"/>
                    </a:lnTo>
                    <a:lnTo>
                      <a:pt x="79" y="253"/>
                    </a:lnTo>
                    <a:lnTo>
                      <a:pt x="85" y="245"/>
                    </a:lnTo>
                    <a:lnTo>
                      <a:pt x="82" y="241"/>
                    </a:lnTo>
                    <a:lnTo>
                      <a:pt x="74" y="250"/>
                    </a:lnTo>
                    <a:lnTo>
                      <a:pt x="84" y="245"/>
                    </a:lnTo>
                    <a:lnTo>
                      <a:pt x="79" y="234"/>
                    </a:lnTo>
                    <a:lnTo>
                      <a:pt x="70" y="238"/>
                    </a:lnTo>
                    <a:lnTo>
                      <a:pt x="80" y="238"/>
                    </a:lnTo>
                    <a:lnTo>
                      <a:pt x="78" y="224"/>
                    </a:lnTo>
                    <a:lnTo>
                      <a:pt x="68" y="224"/>
                    </a:lnTo>
                    <a:lnTo>
                      <a:pt x="77" y="229"/>
                    </a:lnTo>
                    <a:lnTo>
                      <a:pt x="79" y="211"/>
                    </a:lnTo>
                    <a:lnTo>
                      <a:pt x="69" y="208"/>
                    </a:lnTo>
                    <a:lnTo>
                      <a:pt x="79" y="212"/>
                    </a:lnTo>
                    <a:lnTo>
                      <a:pt x="82" y="200"/>
                    </a:lnTo>
                    <a:lnTo>
                      <a:pt x="83" y="193"/>
                    </a:lnTo>
                    <a:lnTo>
                      <a:pt x="82" y="199"/>
                    </a:lnTo>
                    <a:lnTo>
                      <a:pt x="87" y="187"/>
                    </a:lnTo>
                    <a:lnTo>
                      <a:pt x="78" y="182"/>
                    </a:lnTo>
                    <a:lnTo>
                      <a:pt x="84" y="191"/>
                    </a:lnTo>
                    <a:lnTo>
                      <a:pt x="92" y="179"/>
                    </a:lnTo>
                    <a:lnTo>
                      <a:pt x="97" y="176"/>
                    </a:lnTo>
                    <a:lnTo>
                      <a:pt x="89" y="167"/>
                    </a:lnTo>
                    <a:lnTo>
                      <a:pt x="93" y="179"/>
                    </a:lnTo>
                    <a:lnTo>
                      <a:pt x="98" y="176"/>
                    </a:lnTo>
                    <a:lnTo>
                      <a:pt x="94" y="164"/>
                    </a:lnTo>
                    <a:lnTo>
                      <a:pt x="94" y="176"/>
                    </a:lnTo>
                    <a:lnTo>
                      <a:pt x="99" y="176"/>
                    </a:lnTo>
                    <a:lnTo>
                      <a:pt x="99" y="164"/>
                    </a:lnTo>
                    <a:lnTo>
                      <a:pt x="94" y="175"/>
                    </a:lnTo>
                    <a:lnTo>
                      <a:pt x="101" y="176"/>
                    </a:lnTo>
                    <a:lnTo>
                      <a:pt x="103" y="164"/>
                    </a:lnTo>
                    <a:lnTo>
                      <a:pt x="94" y="162"/>
                    </a:lnTo>
                    <a:lnTo>
                      <a:pt x="85" y="201"/>
                    </a:lnTo>
                    <a:lnTo>
                      <a:pt x="78" y="233"/>
                    </a:lnTo>
                    <a:lnTo>
                      <a:pt x="100" y="213"/>
                    </a:lnTo>
                    <a:lnTo>
                      <a:pt x="175" y="147"/>
                    </a:lnTo>
                    <a:lnTo>
                      <a:pt x="182" y="142"/>
                    </a:lnTo>
                    <a:lnTo>
                      <a:pt x="180" y="134"/>
                    </a:lnTo>
                    <a:lnTo>
                      <a:pt x="143" y="32"/>
                    </a:lnTo>
                    <a:close/>
                    <a:moveTo>
                      <a:pt x="161" y="143"/>
                    </a:moveTo>
                    <a:lnTo>
                      <a:pt x="170" y="138"/>
                    </a:lnTo>
                    <a:lnTo>
                      <a:pt x="164" y="129"/>
                    </a:lnTo>
                    <a:lnTo>
                      <a:pt x="89" y="195"/>
                    </a:lnTo>
                    <a:lnTo>
                      <a:pt x="94" y="204"/>
                    </a:lnTo>
                    <a:lnTo>
                      <a:pt x="104" y="208"/>
                    </a:lnTo>
                    <a:lnTo>
                      <a:pt x="113" y="168"/>
                    </a:lnTo>
                    <a:lnTo>
                      <a:pt x="115" y="155"/>
                    </a:lnTo>
                    <a:lnTo>
                      <a:pt x="107" y="154"/>
                    </a:lnTo>
                    <a:lnTo>
                      <a:pt x="102" y="153"/>
                    </a:lnTo>
                    <a:lnTo>
                      <a:pt x="99" y="153"/>
                    </a:lnTo>
                    <a:lnTo>
                      <a:pt x="94" y="153"/>
                    </a:lnTo>
                    <a:lnTo>
                      <a:pt x="90" y="154"/>
                    </a:lnTo>
                    <a:lnTo>
                      <a:pt x="85" y="157"/>
                    </a:lnTo>
                    <a:lnTo>
                      <a:pt x="82" y="159"/>
                    </a:lnTo>
                    <a:lnTo>
                      <a:pt x="78" y="162"/>
                    </a:lnTo>
                    <a:lnTo>
                      <a:pt x="70" y="174"/>
                    </a:lnTo>
                    <a:lnTo>
                      <a:pt x="68" y="178"/>
                    </a:lnTo>
                    <a:lnTo>
                      <a:pt x="63" y="193"/>
                    </a:lnTo>
                    <a:lnTo>
                      <a:pt x="72" y="196"/>
                    </a:lnTo>
                    <a:lnTo>
                      <a:pt x="63" y="192"/>
                    </a:lnTo>
                    <a:lnTo>
                      <a:pt x="60" y="204"/>
                    </a:lnTo>
                    <a:lnTo>
                      <a:pt x="60" y="205"/>
                    </a:lnTo>
                    <a:lnTo>
                      <a:pt x="58" y="220"/>
                    </a:lnTo>
                    <a:lnTo>
                      <a:pt x="58" y="224"/>
                    </a:lnTo>
                    <a:lnTo>
                      <a:pt x="60" y="238"/>
                    </a:lnTo>
                    <a:lnTo>
                      <a:pt x="60" y="243"/>
                    </a:lnTo>
                    <a:lnTo>
                      <a:pt x="66" y="254"/>
                    </a:lnTo>
                    <a:lnTo>
                      <a:pt x="68" y="258"/>
                    </a:lnTo>
                    <a:lnTo>
                      <a:pt x="71" y="262"/>
                    </a:lnTo>
                    <a:lnTo>
                      <a:pt x="74" y="264"/>
                    </a:lnTo>
                    <a:lnTo>
                      <a:pt x="81" y="267"/>
                    </a:lnTo>
                    <a:lnTo>
                      <a:pt x="83" y="255"/>
                    </a:lnTo>
                    <a:lnTo>
                      <a:pt x="81" y="267"/>
                    </a:lnTo>
                    <a:lnTo>
                      <a:pt x="205" y="307"/>
                    </a:lnTo>
                    <a:lnTo>
                      <a:pt x="207" y="295"/>
                    </a:lnTo>
                    <a:lnTo>
                      <a:pt x="198" y="292"/>
                    </a:lnTo>
                    <a:lnTo>
                      <a:pt x="178" y="378"/>
                    </a:lnTo>
                    <a:lnTo>
                      <a:pt x="187" y="380"/>
                    </a:lnTo>
                    <a:lnTo>
                      <a:pt x="191" y="370"/>
                    </a:lnTo>
                    <a:lnTo>
                      <a:pt x="69" y="331"/>
                    </a:lnTo>
                    <a:lnTo>
                      <a:pt x="53" y="324"/>
                    </a:lnTo>
                    <a:lnTo>
                      <a:pt x="50" y="334"/>
                    </a:lnTo>
                    <a:lnTo>
                      <a:pt x="57" y="326"/>
                    </a:lnTo>
                    <a:lnTo>
                      <a:pt x="45" y="313"/>
                    </a:lnTo>
                    <a:lnTo>
                      <a:pt x="33" y="297"/>
                    </a:lnTo>
                    <a:lnTo>
                      <a:pt x="26" y="305"/>
                    </a:lnTo>
                    <a:lnTo>
                      <a:pt x="36" y="301"/>
                    </a:lnTo>
                    <a:lnTo>
                      <a:pt x="27" y="282"/>
                    </a:lnTo>
                    <a:lnTo>
                      <a:pt x="22" y="258"/>
                    </a:lnTo>
                    <a:lnTo>
                      <a:pt x="12" y="263"/>
                    </a:lnTo>
                    <a:lnTo>
                      <a:pt x="22" y="263"/>
                    </a:lnTo>
                    <a:lnTo>
                      <a:pt x="20" y="238"/>
                    </a:lnTo>
                    <a:lnTo>
                      <a:pt x="21" y="212"/>
                    </a:lnTo>
                    <a:lnTo>
                      <a:pt x="11" y="212"/>
                    </a:lnTo>
                    <a:lnTo>
                      <a:pt x="21" y="217"/>
                    </a:lnTo>
                    <a:lnTo>
                      <a:pt x="26" y="189"/>
                    </a:lnTo>
                    <a:lnTo>
                      <a:pt x="32" y="164"/>
                    </a:lnTo>
                    <a:lnTo>
                      <a:pt x="43" y="141"/>
                    </a:lnTo>
                    <a:lnTo>
                      <a:pt x="33" y="136"/>
                    </a:lnTo>
                    <a:lnTo>
                      <a:pt x="41" y="145"/>
                    </a:lnTo>
                    <a:lnTo>
                      <a:pt x="53" y="124"/>
                    </a:lnTo>
                    <a:lnTo>
                      <a:pt x="67" y="108"/>
                    </a:lnTo>
                    <a:lnTo>
                      <a:pt x="82" y="95"/>
                    </a:lnTo>
                    <a:lnTo>
                      <a:pt x="74" y="87"/>
                    </a:lnTo>
                    <a:lnTo>
                      <a:pt x="79" y="97"/>
                    </a:lnTo>
                    <a:lnTo>
                      <a:pt x="94" y="90"/>
                    </a:lnTo>
                    <a:lnTo>
                      <a:pt x="102" y="88"/>
                    </a:lnTo>
                    <a:lnTo>
                      <a:pt x="99" y="76"/>
                    </a:lnTo>
                    <a:lnTo>
                      <a:pt x="99" y="88"/>
                    </a:lnTo>
                    <a:lnTo>
                      <a:pt x="107" y="87"/>
                    </a:lnTo>
                    <a:lnTo>
                      <a:pt x="115" y="88"/>
                    </a:lnTo>
                    <a:lnTo>
                      <a:pt x="115" y="76"/>
                    </a:lnTo>
                    <a:lnTo>
                      <a:pt x="111" y="87"/>
                    </a:lnTo>
                    <a:lnTo>
                      <a:pt x="121" y="90"/>
                    </a:lnTo>
                    <a:lnTo>
                      <a:pt x="130" y="91"/>
                    </a:lnTo>
                    <a:lnTo>
                      <a:pt x="133" y="82"/>
                    </a:lnTo>
                    <a:lnTo>
                      <a:pt x="143" y="40"/>
                    </a:lnTo>
                    <a:lnTo>
                      <a:pt x="133" y="36"/>
                    </a:lnTo>
                    <a:lnTo>
                      <a:pt x="124" y="41"/>
                    </a:lnTo>
                    <a:lnTo>
                      <a:pt x="161" y="143"/>
                    </a:lnTo>
                    <a:close/>
                  </a:path>
                </a:pathLst>
              </a:custGeom>
              <a:solidFill>
                <a:srgbClr val="AAABB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332" name="Rectangle 42"/>
            <p:cNvSpPr>
              <a:spLocks noChangeArrowheads="1"/>
            </p:cNvSpPr>
            <p:nvPr/>
          </p:nvSpPr>
          <p:spPr bwMode="auto">
            <a:xfrm rot="-654172">
              <a:off x="4077" y="790"/>
              <a:ext cx="993" cy="13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</a:bodyPr>
            <a:lstStyle/>
            <a:p>
              <a:r>
                <a:rPr lang="zh-CN" altLang="en-US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权威（</a:t>
              </a:r>
              <a:r>
                <a:rPr lang="en-US" altLang="zh-CN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Fellow</a:t>
              </a:r>
              <a:r>
                <a:rPr lang="zh-CN" altLang="en-US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endPara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33" name="Freeform 43"/>
            <p:cNvSpPr/>
            <p:nvPr/>
          </p:nvSpPr>
          <p:spPr bwMode="auto">
            <a:xfrm>
              <a:off x="3984" y="1056"/>
              <a:ext cx="960" cy="528"/>
            </a:xfrm>
            <a:custGeom>
              <a:avLst/>
              <a:gdLst>
                <a:gd name="T0" fmla="*/ 0 w 1964"/>
                <a:gd name="T1" fmla="*/ 0 h 679"/>
                <a:gd name="T2" fmla="*/ 0 w 1964"/>
                <a:gd name="T3" fmla="*/ 2 h 679"/>
                <a:gd name="T4" fmla="*/ 0 w 1964"/>
                <a:gd name="T5" fmla="*/ 2 h 679"/>
                <a:gd name="T6" fmla="*/ 0 w 1964"/>
                <a:gd name="T7" fmla="*/ 3 h 679"/>
                <a:gd name="T8" fmla="*/ 0 w 1964"/>
                <a:gd name="T9" fmla="*/ 2 h 679"/>
                <a:gd name="T10" fmla="*/ 0 w 1964"/>
                <a:gd name="T11" fmla="*/ 2 h 679"/>
                <a:gd name="T12" fmla="*/ 0 w 1964"/>
                <a:gd name="T13" fmla="*/ 2 h 679"/>
                <a:gd name="T14" fmla="*/ 0 w 1964"/>
                <a:gd name="T15" fmla="*/ 0 h 6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64"/>
                <a:gd name="T25" fmla="*/ 0 h 679"/>
                <a:gd name="T26" fmla="*/ 1964 w 1964"/>
                <a:gd name="T27" fmla="*/ 679 h 67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64" h="679">
                  <a:moveTo>
                    <a:pt x="501" y="0"/>
                  </a:moveTo>
                  <a:lnTo>
                    <a:pt x="485" y="81"/>
                  </a:lnTo>
                  <a:lnTo>
                    <a:pt x="1964" y="486"/>
                  </a:lnTo>
                  <a:lnTo>
                    <a:pt x="1927" y="679"/>
                  </a:lnTo>
                  <a:lnTo>
                    <a:pt x="448" y="274"/>
                  </a:lnTo>
                  <a:lnTo>
                    <a:pt x="431" y="356"/>
                  </a:lnTo>
                  <a:lnTo>
                    <a:pt x="0" y="50"/>
                  </a:lnTo>
                  <a:lnTo>
                    <a:pt x="501" y="0"/>
                  </a:lnTo>
                  <a:close/>
                </a:path>
              </a:pathLst>
            </a:custGeom>
            <a:solidFill>
              <a:srgbClr val="FFCCFF"/>
            </a:solidFill>
            <a:ln w="4763">
              <a:solidFill>
                <a:srgbClr val="AAABB0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34" name="Rectangle 44"/>
            <p:cNvSpPr>
              <a:spLocks noChangeArrowheads="1"/>
            </p:cNvSpPr>
            <p:nvPr/>
          </p:nvSpPr>
          <p:spPr bwMode="auto">
            <a:xfrm rot="1442113">
              <a:off x="4055" y="1274"/>
              <a:ext cx="992" cy="13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资深专家（</a:t>
              </a:r>
              <a:r>
                <a:rPr lang="en-US" altLang="zh-CN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Master</a:t>
              </a:r>
              <a:r>
                <a:rPr lang="zh-CN" altLang="en-US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35" name="Freeform 45"/>
            <p:cNvSpPr/>
            <p:nvPr/>
          </p:nvSpPr>
          <p:spPr bwMode="auto">
            <a:xfrm>
              <a:off x="3984" y="2592"/>
              <a:ext cx="892" cy="528"/>
            </a:xfrm>
            <a:custGeom>
              <a:avLst/>
              <a:gdLst>
                <a:gd name="T0" fmla="*/ 0 w 1964"/>
                <a:gd name="T1" fmla="*/ 0 h 679"/>
                <a:gd name="T2" fmla="*/ 0 w 1964"/>
                <a:gd name="T3" fmla="*/ 2 h 679"/>
                <a:gd name="T4" fmla="*/ 0 w 1964"/>
                <a:gd name="T5" fmla="*/ 2 h 679"/>
                <a:gd name="T6" fmla="*/ 0 w 1964"/>
                <a:gd name="T7" fmla="*/ 3 h 679"/>
                <a:gd name="T8" fmla="*/ 0 w 1964"/>
                <a:gd name="T9" fmla="*/ 2 h 679"/>
                <a:gd name="T10" fmla="*/ 0 w 1964"/>
                <a:gd name="T11" fmla="*/ 2 h 679"/>
                <a:gd name="T12" fmla="*/ 0 w 1964"/>
                <a:gd name="T13" fmla="*/ 2 h 679"/>
                <a:gd name="T14" fmla="*/ 0 w 1964"/>
                <a:gd name="T15" fmla="*/ 0 h 67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64"/>
                <a:gd name="T25" fmla="*/ 0 h 679"/>
                <a:gd name="T26" fmla="*/ 1964 w 1964"/>
                <a:gd name="T27" fmla="*/ 679 h 67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64" h="679">
                  <a:moveTo>
                    <a:pt x="501" y="0"/>
                  </a:moveTo>
                  <a:lnTo>
                    <a:pt x="485" y="81"/>
                  </a:lnTo>
                  <a:lnTo>
                    <a:pt x="1964" y="486"/>
                  </a:lnTo>
                  <a:lnTo>
                    <a:pt x="1927" y="679"/>
                  </a:lnTo>
                  <a:lnTo>
                    <a:pt x="448" y="274"/>
                  </a:lnTo>
                  <a:lnTo>
                    <a:pt x="431" y="356"/>
                  </a:lnTo>
                  <a:lnTo>
                    <a:pt x="0" y="50"/>
                  </a:lnTo>
                  <a:lnTo>
                    <a:pt x="501" y="0"/>
                  </a:lnTo>
                  <a:close/>
                </a:path>
              </a:pathLst>
            </a:custGeom>
            <a:solidFill>
              <a:srgbClr val="FFCCFF"/>
            </a:solidFill>
            <a:ln w="4763">
              <a:solidFill>
                <a:srgbClr val="AAABB0"/>
              </a:solidFill>
              <a:round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36" name="Rectangle 46"/>
            <p:cNvSpPr>
              <a:spLocks noChangeArrowheads="1"/>
            </p:cNvSpPr>
            <p:nvPr/>
          </p:nvSpPr>
          <p:spPr bwMode="auto">
            <a:xfrm rot="1638078">
              <a:off x="4084" y="2772"/>
              <a:ext cx="737" cy="13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初做者（</a:t>
              </a:r>
              <a:r>
                <a:rPr lang="en-US" altLang="zh-CN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Entry)</a:t>
              </a:r>
              <a:endParaRPr lang="en-US" altLang="zh-CN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37" name="Freeform 47"/>
            <p:cNvSpPr/>
            <p:nvPr/>
          </p:nvSpPr>
          <p:spPr bwMode="auto">
            <a:xfrm>
              <a:off x="3984" y="2208"/>
              <a:ext cx="1051" cy="384"/>
            </a:xfrm>
            <a:custGeom>
              <a:avLst/>
              <a:gdLst>
                <a:gd name="T0" fmla="*/ 1 w 2006"/>
                <a:gd name="T1" fmla="*/ 0 h 501"/>
                <a:gd name="T2" fmla="*/ 1 w 2006"/>
                <a:gd name="T3" fmla="*/ 2 h 501"/>
                <a:gd name="T4" fmla="*/ 0 w 2006"/>
                <a:gd name="T5" fmla="*/ 2 h 501"/>
                <a:gd name="T6" fmla="*/ 1 w 2006"/>
                <a:gd name="T7" fmla="*/ 2 h 501"/>
                <a:gd name="T8" fmla="*/ 1 w 2006"/>
                <a:gd name="T9" fmla="*/ 2 h 501"/>
                <a:gd name="T10" fmla="*/ 1 w 2006"/>
                <a:gd name="T11" fmla="*/ 2 h 501"/>
                <a:gd name="T12" fmla="*/ 1 w 2006"/>
                <a:gd name="T13" fmla="*/ 2 h 501"/>
                <a:gd name="T14" fmla="*/ 1 w 2006"/>
                <a:gd name="T15" fmla="*/ 0 h 50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006"/>
                <a:gd name="T25" fmla="*/ 0 h 501"/>
                <a:gd name="T26" fmla="*/ 2006 w 2006"/>
                <a:gd name="T27" fmla="*/ 501 h 50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006" h="501">
                  <a:moveTo>
                    <a:pt x="1509" y="0"/>
                  </a:moveTo>
                  <a:lnTo>
                    <a:pt x="1518" y="84"/>
                  </a:lnTo>
                  <a:lnTo>
                    <a:pt x="0" y="305"/>
                  </a:lnTo>
                  <a:lnTo>
                    <a:pt x="20" y="501"/>
                  </a:lnTo>
                  <a:lnTo>
                    <a:pt x="1539" y="280"/>
                  </a:lnTo>
                  <a:lnTo>
                    <a:pt x="1547" y="363"/>
                  </a:lnTo>
                  <a:lnTo>
                    <a:pt x="2006" y="112"/>
                  </a:lnTo>
                  <a:lnTo>
                    <a:pt x="1509" y="0"/>
                  </a:lnTo>
                  <a:close/>
                </a:path>
              </a:pathLst>
            </a:custGeom>
            <a:solidFill>
              <a:srgbClr val="FFA366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338" name="Rectangle 48"/>
            <p:cNvSpPr>
              <a:spLocks noChangeArrowheads="1"/>
            </p:cNvSpPr>
            <p:nvPr/>
          </p:nvSpPr>
          <p:spPr bwMode="auto">
            <a:xfrm rot="-727039">
              <a:off x="3972" y="2298"/>
              <a:ext cx="1303" cy="13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zh-CN" altLang="en-US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有经验者（</a:t>
              </a:r>
              <a:r>
                <a:rPr lang="en-US" altLang="zh-CN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Intermediate</a:t>
              </a:r>
              <a:r>
                <a:rPr lang="zh-CN" altLang="en-US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292" name="AutoShape 49"/>
          <p:cNvSpPr>
            <a:spLocks noChangeArrowheads="1"/>
          </p:cNvSpPr>
          <p:nvPr/>
        </p:nvSpPr>
        <p:spPr bwMode="auto">
          <a:xfrm rot="-5400000">
            <a:off x="5611019" y="2580482"/>
            <a:ext cx="1595437" cy="412750"/>
          </a:xfrm>
          <a:prstGeom prst="notchedRightArrow">
            <a:avLst>
              <a:gd name="adj1" fmla="val 50000"/>
              <a:gd name="adj2" fmla="val 104687"/>
            </a:avLst>
          </a:prstGeom>
          <a:solidFill>
            <a:srgbClr val="CCFFFF"/>
          </a:solidFill>
          <a:ln w="9525">
            <a:solidFill>
              <a:srgbClr val="969696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3" name="Text Box 50"/>
          <p:cNvSpPr txBox="1">
            <a:spLocks noChangeArrowheads="1"/>
          </p:cNvSpPr>
          <p:nvPr/>
        </p:nvSpPr>
        <p:spPr bwMode="auto">
          <a:xfrm>
            <a:off x="1506538" y="3068638"/>
            <a:ext cx="18732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绩效 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+ 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资历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Text Box 51"/>
          <p:cNvSpPr txBox="1">
            <a:spLocks noChangeArrowheads="1"/>
          </p:cNvSpPr>
          <p:nvPr/>
        </p:nvSpPr>
        <p:spPr bwMode="auto">
          <a:xfrm>
            <a:off x="3549650" y="3068638"/>
            <a:ext cx="264160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各通道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各职级能力标准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5" name="Oval 52"/>
          <p:cNvSpPr>
            <a:spLocks noChangeArrowheads="1"/>
          </p:cNvSpPr>
          <p:nvPr/>
        </p:nvSpPr>
        <p:spPr bwMode="auto">
          <a:xfrm>
            <a:off x="8853488" y="4368800"/>
            <a:ext cx="598487" cy="4270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</a:ln>
        </p:spPr>
        <p:txBody>
          <a:bodyPr wrap="none" anchor="ctr"/>
          <a:lstStyle/>
          <a:p>
            <a:pPr marL="190500" indent="-190500"/>
            <a:r>
              <a:rPr lang="en-US" altLang="zh-CN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endParaRPr lang="zh-CN" altLang="en-US" b="1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6" name="Oval 53"/>
          <p:cNvSpPr>
            <a:spLocks noChangeArrowheads="1"/>
          </p:cNvSpPr>
          <p:nvPr/>
        </p:nvSpPr>
        <p:spPr bwMode="auto">
          <a:xfrm>
            <a:off x="8853488" y="3683000"/>
            <a:ext cx="598487" cy="4270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</a:ln>
        </p:spPr>
        <p:txBody>
          <a:bodyPr wrap="none" anchor="ctr"/>
          <a:lstStyle/>
          <a:p>
            <a:pPr marL="190500" indent="-190500"/>
            <a:r>
              <a:rPr lang="en-US" altLang="zh-CN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endParaRPr lang="zh-CN" altLang="en-US" b="1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7" name="Oval 54"/>
          <p:cNvSpPr>
            <a:spLocks noChangeArrowheads="1"/>
          </p:cNvSpPr>
          <p:nvPr/>
        </p:nvSpPr>
        <p:spPr bwMode="auto">
          <a:xfrm>
            <a:off x="8853488" y="2997200"/>
            <a:ext cx="598487" cy="4270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</a:ln>
        </p:spPr>
        <p:txBody>
          <a:bodyPr wrap="none" anchor="ctr"/>
          <a:lstStyle/>
          <a:p>
            <a:pPr marL="190500" indent="-190500"/>
            <a:r>
              <a:rPr lang="en-US" altLang="zh-CN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endParaRPr lang="zh-CN" altLang="en-US" b="1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8" name="Oval 55"/>
          <p:cNvSpPr>
            <a:spLocks noChangeArrowheads="1"/>
          </p:cNvSpPr>
          <p:nvPr/>
        </p:nvSpPr>
        <p:spPr bwMode="auto">
          <a:xfrm>
            <a:off x="8853488" y="2332038"/>
            <a:ext cx="598487" cy="42703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</a:ln>
        </p:spPr>
        <p:txBody>
          <a:bodyPr wrap="none" anchor="ctr"/>
          <a:lstStyle/>
          <a:p>
            <a:pPr marL="190500" indent="-190500"/>
            <a:r>
              <a:rPr lang="en-US" altLang="zh-CN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endParaRPr lang="zh-CN" altLang="en-US" b="1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9" name="Oval 56"/>
          <p:cNvSpPr>
            <a:spLocks noChangeArrowheads="1"/>
          </p:cNvSpPr>
          <p:nvPr/>
        </p:nvSpPr>
        <p:spPr bwMode="auto">
          <a:xfrm>
            <a:off x="8853488" y="1701800"/>
            <a:ext cx="598487" cy="4270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</a:ln>
        </p:spPr>
        <p:txBody>
          <a:bodyPr wrap="none" anchor="ctr"/>
          <a:lstStyle/>
          <a:p>
            <a:pPr marL="190500" indent="-190500"/>
            <a:r>
              <a:rPr lang="en-US" altLang="zh-CN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endParaRPr lang="zh-CN" altLang="en-US" b="1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300" name="Oval 57"/>
          <p:cNvSpPr>
            <a:spLocks noChangeArrowheads="1"/>
          </p:cNvSpPr>
          <p:nvPr/>
        </p:nvSpPr>
        <p:spPr bwMode="auto">
          <a:xfrm>
            <a:off x="8853488" y="1016000"/>
            <a:ext cx="598487" cy="4270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</a:ln>
        </p:spPr>
        <p:txBody>
          <a:bodyPr wrap="none" anchor="ctr"/>
          <a:lstStyle/>
          <a:p>
            <a:pPr marL="190500" indent="-190500"/>
            <a:r>
              <a:rPr lang="en-US" altLang="zh-CN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b="1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级</a:t>
            </a:r>
            <a:endParaRPr lang="zh-CN" altLang="en-US" b="1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301" name="AutoShape 58"/>
          <p:cNvCxnSpPr>
            <a:cxnSpLocks noChangeShapeType="1"/>
          </p:cNvCxnSpPr>
          <p:nvPr/>
        </p:nvCxnSpPr>
        <p:spPr bwMode="auto">
          <a:xfrm flipV="1">
            <a:off x="9163050" y="4143375"/>
            <a:ext cx="0" cy="258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</p:cxnSp>
      <p:cxnSp>
        <p:nvCxnSpPr>
          <p:cNvPr id="12302" name="AutoShape 59"/>
          <p:cNvCxnSpPr>
            <a:cxnSpLocks noChangeShapeType="1"/>
            <a:stCxn id="12296" idx="0"/>
            <a:endCxn id="12297" idx="4"/>
          </p:cNvCxnSpPr>
          <p:nvPr/>
        </p:nvCxnSpPr>
        <p:spPr bwMode="auto">
          <a:xfrm flipV="1">
            <a:off x="9151938" y="3424238"/>
            <a:ext cx="0" cy="258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</p:cxnSp>
      <p:cxnSp>
        <p:nvCxnSpPr>
          <p:cNvPr id="12303" name="AutoShape 60"/>
          <p:cNvCxnSpPr>
            <a:cxnSpLocks noChangeShapeType="1"/>
            <a:stCxn id="12297" idx="0"/>
            <a:endCxn id="12298" idx="4"/>
          </p:cNvCxnSpPr>
          <p:nvPr/>
        </p:nvCxnSpPr>
        <p:spPr bwMode="auto">
          <a:xfrm flipV="1">
            <a:off x="9151938" y="2759075"/>
            <a:ext cx="0" cy="238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</p:cxnSp>
      <p:cxnSp>
        <p:nvCxnSpPr>
          <p:cNvPr id="12304" name="AutoShape 61"/>
          <p:cNvCxnSpPr>
            <a:cxnSpLocks noChangeShapeType="1"/>
            <a:stCxn id="12298" idx="0"/>
            <a:endCxn id="12299" idx="4"/>
          </p:cNvCxnSpPr>
          <p:nvPr/>
        </p:nvCxnSpPr>
        <p:spPr bwMode="auto">
          <a:xfrm flipV="1">
            <a:off x="9151938" y="2128838"/>
            <a:ext cx="0" cy="203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</p:cxnSp>
      <p:cxnSp>
        <p:nvCxnSpPr>
          <p:cNvPr id="12305" name="AutoShape 62"/>
          <p:cNvCxnSpPr>
            <a:cxnSpLocks noChangeShapeType="1"/>
            <a:stCxn id="12299" idx="0"/>
            <a:endCxn id="12300" idx="4"/>
          </p:cNvCxnSpPr>
          <p:nvPr/>
        </p:nvCxnSpPr>
        <p:spPr bwMode="auto">
          <a:xfrm flipV="1">
            <a:off x="9151938" y="1443038"/>
            <a:ext cx="0" cy="258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</p:cxnSp>
      <p:grpSp>
        <p:nvGrpSpPr>
          <p:cNvPr id="12" name="Group 63"/>
          <p:cNvGrpSpPr/>
          <p:nvPr/>
        </p:nvGrpSpPr>
        <p:grpSpPr bwMode="auto">
          <a:xfrm>
            <a:off x="1428750" y="1628775"/>
            <a:ext cx="1951038" cy="1263650"/>
            <a:chOff x="158" y="1797"/>
            <a:chExt cx="1134" cy="796"/>
          </a:xfrm>
        </p:grpSpPr>
        <p:sp>
          <p:nvSpPr>
            <p:cNvPr id="540736" name="AutoShape 64"/>
            <p:cNvSpPr>
              <a:spLocks noChangeArrowheads="1"/>
            </p:cNvSpPr>
            <p:nvPr/>
          </p:nvSpPr>
          <p:spPr bwMode="gray">
            <a:xfrm>
              <a:off x="158" y="2387"/>
              <a:ext cx="1103" cy="206"/>
            </a:xfrm>
            <a:prstGeom prst="roundRect">
              <a:avLst>
                <a:gd name="adj" fmla="val 22815"/>
              </a:avLst>
            </a:prstGeom>
            <a:solidFill>
              <a:schemeClr val="hlink"/>
            </a:solidFill>
            <a:ln w="12700" algn="ctr">
              <a:solidFill>
                <a:srgbClr val="080808"/>
              </a:solidFill>
              <a:round/>
            </a:ln>
            <a:effectLst>
              <a:outerShdw dist="28398" dir="6993903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基本资格审核</a:t>
              </a:r>
              <a:endPara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2316" name="Picture 65" descr="wenhuayongpinyi1_0198"/>
            <p:cNvPicPr>
              <a:picLocks noChangeAspect="1" noChangeArrowheads="1"/>
            </p:cNvPicPr>
            <p:nvPr/>
          </p:nvPicPr>
          <p:blipFill>
            <a:blip r:embed="rId1"/>
            <a:srcRect/>
            <a:stretch>
              <a:fillRect/>
            </a:stretch>
          </p:blipFill>
          <p:spPr bwMode="auto">
            <a:xfrm>
              <a:off x="342" y="1797"/>
              <a:ext cx="950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" name="Group 66"/>
          <p:cNvGrpSpPr/>
          <p:nvPr/>
        </p:nvGrpSpPr>
        <p:grpSpPr bwMode="auto">
          <a:xfrm>
            <a:off x="4040188" y="1571625"/>
            <a:ext cx="1841500" cy="1296988"/>
            <a:chOff x="2535" y="935"/>
            <a:chExt cx="1071" cy="817"/>
          </a:xfrm>
        </p:grpSpPr>
        <p:sp>
          <p:nvSpPr>
            <p:cNvPr id="540739" name="AutoShape 67"/>
            <p:cNvSpPr>
              <a:spLocks noChangeArrowheads="1"/>
            </p:cNvSpPr>
            <p:nvPr/>
          </p:nvSpPr>
          <p:spPr bwMode="gray">
            <a:xfrm>
              <a:off x="2535" y="1546"/>
              <a:ext cx="1071" cy="206"/>
            </a:xfrm>
            <a:prstGeom prst="roundRect">
              <a:avLst>
                <a:gd name="adj" fmla="val 22815"/>
              </a:avLst>
            </a:prstGeom>
            <a:solidFill>
              <a:schemeClr val="hlink"/>
            </a:solidFill>
            <a:ln w="12700" algn="ctr">
              <a:solidFill>
                <a:srgbClr val="080808"/>
              </a:solidFill>
              <a:round/>
            </a:ln>
            <a:effectLst>
              <a:outerShdw dist="28398" dir="6993903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能力评审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12314" name="Picture 68" descr="wenhuayongpinyi1_020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90" y="935"/>
              <a:ext cx="680" cy="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308" name="AutoShape 69"/>
          <p:cNvSpPr>
            <a:spLocks noChangeArrowheads="1"/>
          </p:cNvSpPr>
          <p:nvPr/>
        </p:nvSpPr>
        <p:spPr bwMode="gray">
          <a:xfrm>
            <a:off x="895350" y="5229225"/>
            <a:ext cx="8539163" cy="990600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</a:ln>
        </p:spPr>
        <p:txBody>
          <a:bodyPr/>
          <a:lstStyle/>
          <a:p>
            <a:pPr marL="1082675" lvl="1" indent="-281305" algn="l">
              <a:buFontTx/>
              <a:buAutoNum type="arabicPeriod"/>
            </a:pP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绩效和资历是员工职级晋升的门槛，能否实现专业职级的晋升，最终还要看员工专业能力是否真正得到提升，并达到了目标职级的要求；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082675" lvl="1" indent="-281305" algn="l">
              <a:buFontTx/>
              <a:buAutoNum type="arabicPeriod"/>
            </a:pPr>
            <a:r>
              <a:rPr lang="zh-CN" altLang="en-US" b="1">
                <a:latin typeface="微软雅黑" panose="020B0503020204020204" pitchFamily="34" charset="-122"/>
                <a:ea typeface="微软雅黑" panose="020B0503020204020204" pitchFamily="34" charset="-122"/>
              </a:rPr>
              <a:t>员工只有不断提升工作能力并创造良好的绩效，才能在公司获得持续的发展。</a:t>
            </a: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082675" lvl="1" indent="-281305" algn="l">
              <a:buFontTx/>
              <a:buAutoNum type="arabicPeriod"/>
            </a:pPr>
            <a:endParaRPr lang="zh-CN" alt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309" name="Picture 70" descr="tip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5229225"/>
            <a:ext cx="884238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0" name="Text Box 71"/>
          <p:cNvSpPr txBox="1">
            <a:spLocks noChangeArrowheads="1"/>
          </p:cNvSpPr>
          <p:nvPr/>
        </p:nvSpPr>
        <p:spPr bwMode="ltGray">
          <a:xfrm>
            <a:off x="1443038" y="3644900"/>
            <a:ext cx="4298950" cy="973138"/>
          </a:xfrm>
          <a:prstGeom prst="rect">
            <a:avLst/>
          </a:prstGeom>
          <a:solidFill>
            <a:srgbClr val="FFFFCC"/>
          </a:solidFill>
          <a:ln w="25400" algn="ctr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实现职级晋升：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、符合基本资格要求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、能力达到晋级标准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311" name="Text Box 72"/>
          <p:cNvSpPr txBox="1">
            <a:spLocks noChangeArrowheads="1"/>
          </p:cNvSpPr>
          <p:nvPr/>
        </p:nvSpPr>
        <p:spPr bwMode="ltGray">
          <a:xfrm>
            <a:off x="3384550" y="2347913"/>
            <a:ext cx="547688" cy="641350"/>
          </a:xfrm>
          <a:prstGeom prst="rect">
            <a:avLst/>
          </a:prstGeom>
          <a:noFill/>
          <a:ln w="25400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endParaRPr lang="en-US" altLang="zh-CN" sz="3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312" name="AutoShape 73"/>
          <p:cNvSpPr>
            <a:spLocks noChangeArrowheads="1"/>
          </p:cNvSpPr>
          <p:nvPr/>
        </p:nvSpPr>
        <p:spPr bwMode="ltGray">
          <a:xfrm>
            <a:off x="271463" y="1989138"/>
            <a:ext cx="896937" cy="1176337"/>
          </a:xfrm>
          <a:prstGeom prst="rightArrow">
            <a:avLst>
              <a:gd name="adj1" fmla="val 62787"/>
              <a:gd name="adj2" fmla="val 41259"/>
            </a:avLst>
          </a:prstGeom>
          <a:solidFill>
            <a:schemeClr val="accent1"/>
          </a:solidFill>
          <a:ln w="28575" cap="rnd" algn="ctr">
            <a:solidFill>
              <a:schemeClr val="tx1"/>
            </a:solidFill>
            <a:prstDash val="sysDot"/>
            <a:miter lim="800000"/>
          </a:ln>
        </p:spPr>
        <p:txBody>
          <a:bodyPr wrap="none" anchor="ctr"/>
          <a:lstStyle/>
          <a:p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自愿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申报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5"/>
          <p:cNvSpPr>
            <a:spLocks noChangeArrowheads="1"/>
          </p:cNvSpPr>
          <p:nvPr/>
        </p:nvSpPr>
        <p:spPr bwMode="auto">
          <a:xfrm>
            <a:off x="603543" y="5257801"/>
            <a:ext cx="8814121" cy="9366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81000" indent="-381000" algn="l" eaLnBrk="0" hangingPunct="0">
              <a:buFontTx/>
              <a:buAutoNum type="arabicPeriod"/>
              <a:defRPr/>
            </a:pPr>
            <a:r>
              <a:rPr lang="zh-CN" altLang="en-US" dirty="0">
                <a:latin typeface="+mn-ea"/>
                <a:ea typeface="+mn-ea"/>
                <a:cs typeface="Verdana" panose="020B0604030504040204" pitchFamily="34" charset="0"/>
              </a:rPr>
              <a:t>员工只能</a:t>
            </a:r>
            <a:r>
              <a:rPr lang="zh-CN" altLang="en-US" dirty="0">
                <a:solidFill>
                  <a:srgbClr val="000000"/>
                </a:solidFill>
                <a:latin typeface="+mn-ea"/>
                <a:ea typeface="+mn-ea"/>
                <a:cs typeface="Verdana" panose="020B0604030504040204" pitchFamily="34" charset="0"/>
              </a:rPr>
              <a:t>逐等</a:t>
            </a:r>
            <a:r>
              <a:rPr lang="zh-CN" altLang="en-US" dirty="0">
                <a:latin typeface="+mn-ea"/>
                <a:ea typeface="+mn-ea"/>
                <a:cs typeface="Verdana" panose="020B0604030504040204" pitchFamily="34" charset="0"/>
              </a:rPr>
              <a:t>申报，且应满足</a:t>
            </a:r>
            <a:r>
              <a:rPr lang="zh-CN" altLang="en-US" dirty="0">
                <a:solidFill>
                  <a:srgbClr val="000000"/>
                </a:solidFill>
                <a:latin typeface="+mn-ea"/>
                <a:ea typeface="+mn-ea"/>
                <a:cs typeface="Verdana" panose="020B0604030504040204" pitchFamily="34" charset="0"/>
              </a:rPr>
              <a:t>基本资格条件</a:t>
            </a:r>
            <a:endParaRPr lang="zh-CN" altLang="en-US" dirty="0">
              <a:solidFill>
                <a:srgbClr val="000000"/>
              </a:solidFill>
              <a:latin typeface="+mn-ea"/>
              <a:ea typeface="+mn-ea"/>
              <a:cs typeface="Verdana" panose="020B0604030504040204" pitchFamily="34" charset="0"/>
            </a:endParaRPr>
          </a:p>
          <a:p>
            <a:pPr marL="381000" indent="-381000" algn="l" eaLnBrk="0" hangingPunct="0">
              <a:spcBef>
                <a:spcPct val="20000"/>
              </a:spcBef>
              <a:buFontTx/>
              <a:buAutoNum type="arabicPeriod"/>
              <a:defRPr/>
            </a:pPr>
            <a:r>
              <a:rPr lang="zh-CN" altLang="en-US" dirty="0">
                <a:latin typeface="+mn-ea"/>
                <a:ea typeface="+mn-ea"/>
                <a:cs typeface="Verdana" panose="020B0604030504040204" pitchFamily="34" charset="0"/>
              </a:rPr>
              <a:t>但部门可以对符合相关条件的员工给予</a:t>
            </a:r>
            <a:r>
              <a:rPr lang="zh-CN" altLang="en-US" dirty="0">
                <a:solidFill>
                  <a:srgbClr val="000000"/>
                </a:solidFill>
                <a:latin typeface="+mn-ea"/>
                <a:ea typeface="+mn-ea"/>
                <a:cs typeface="Verdana" panose="020B0604030504040204" pitchFamily="34" charset="0"/>
              </a:rPr>
              <a:t>快速发展通道</a:t>
            </a:r>
            <a:r>
              <a:rPr lang="zh-CN" altLang="en-US" dirty="0">
                <a:latin typeface="+mn-ea"/>
                <a:ea typeface="+mn-ea"/>
                <a:cs typeface="Verdana" panose="020B0604030504040204" pitchFamily="34" charset="0"/>
              </a:rPr>
              <a:t>或</a:t>
            </a:r>
            <a:r>
              <a:rPr lang="zh-CN" altLang="en-US" dirty="0">
                <a:solidFill>
                  <a:srgbClr val="000000"/>
                </a:solidFill>
                <a:latin typeface="+mn-ea"/>
                <a:ea typeface="+mn-ea"/>
                <a:cs typeface="Verdana" panose="020B0604030504040204" pitchFamily="34" charset="0"/>
              </a:rPr>
              <a:t>特殊申报</a:t>
            </a:r>
            <a:r>
              <a:rPr lang="zh-CN" altLang="en-US" dirty="0">
                <a:latin typeface="+mn-ea"/>
                <a:ea typeface="+mn-ea"/>
                <a:cs typeface="Verdana" panose="020B0604030504040204" pitchFamily="34" charset="0"/>
              </a:rPr>
              <a:t>机会（具体见下页）</a:t>
            </a:r>
            <a:endParaRPr lang="en-US" altLang="zh-CN" dirty="0">
              <a:latin typeface="+mn-ea"/>
              <a:ea typeface="+mn-ea"/>
              <a:cs typeface="Verdana" panose="020B0604030504040204" pitchFamily="34" charset="0"/>
            </a:endParaRPr>
          </a:p>
          <a:p>
            <a:pPr marL="381000" indent="-381000" algn="l" eaLnBrk="0" hangingPunct="0">
              <a:spcBef>
                <a:spcPct val="20000"/>
              </a:spcBef>
              <a:buFontTx/>
              <a:buAutoNum type="arabicPeriod"/>
              <a:defRPr/>
            </a:pPr>
            <a:r>
              <a:rPr lang="zh-CN" altLang="en-US" dirty="0">
                <a:latin typeface="+mn-ea"/>
                <a:ea typeface="+mn-ea"/>
                <a:cs typeface="Verdana" panose="020B0604030504040204" pitchFamily="34" charset="0"/>
              </a:rPr>
              <a:t>特殊申报适用于有</a:t>
            </a:r>
            <a:r>
              <a:rPr lang="zh-CN" altLang="en-US" dirty="0">
                <a:solidFill>
                  <a:srgbClr val="000000"/>
                </a:solidFill>
                <a:latin typeface="+mn-ea"/>
                <a:ea typeface="+mn-ea"/>
                <a:cs typeface="Verdana" panose="020B0604030504040204" pitchFamily="34" charset="0"/>
              </a:rPr>
              <a:t>特殊贡献、潜力高发展迅速、或当前职级严重滞后于实际能力</a:t>
            </a:r>
            <a:r>
              <a:rPr lang="zh-CN" altLang="en-US" dirty="0">
                <a:latin typeface="+mn-ea"/>
                <a:ea typeface="+mn-ea"/>
                <a:cs typeface="Verdana" panose="020B0604030504040204" pitchFamily="34" charset="0"/>
              </a:rPr>
              <a:t>的员工</a:t>
            </a:r>
            <a:endParaRPr lang="zh-CN" altLang="en-US" dirty="0">
              <a:latin typeface="+mn-ea"/>
              <a:ea typeface="+mn-ea"/>
              <a:cs typeface="Verdana" panose="020B0604030504040204" pitchFamily="34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773773" y="1214439"/>
          <a:ext cx="8604346" cy="3901407"/>
        </p:xfrm>
        <a:graphic>
          <a:graphicData uri="http://schemas.openxmlformats.org/drawingml/2006/table">
            <a:tbl>
              <a:tblPr/>
              <a:tblGrid>
                <a:gridCol w="2714338"/>
                <a:gridCol w="1928293"/>
                <a:gridCol w="2087501"/>
                <a:gridCol w="1874214"/>
              </a:tblGrid>
              <a:tr h="4819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申报类型</a:t>
                      </a:r>
                      <a:r>
                        <a:rPr lang="en-US" altLang="zh-CN" sz="1800" b="1" i="0" u="none" strike="noStrike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800" b="1" i="0" u="none" strike="noStrike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目标</a:t>
                      </a:r>
                      <a:endParaRPr lang="zh-CN" altLang="en-US" sz="1800" b="1" i="0" u="none" strike="noStrike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资历条件</a:t>
                      </a:r>
                      <a:endParaRPr lang="en-US" altLang="zh-CN" sz="1800" b="1" i="0" u="none" strike="noStrike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CN" altLang="en-US" sz="1400" b="1" i="0" u="none" strike="noStrike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（本职级、子等最低工作年限</a:t>
                      </a:r>
                      <a:r>
                        <a:rPr lang="zh-CN" altLang="en-US" sz="1800" b="1" i="0" u="none" strike="noStrike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CN" altLang="en-US" sz="1800" b="1" i="0" u="none" strike="noStrike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绩效条件</a:t>
                      </a:r>
                      <a:endParaRPr lang="zh-CN" altLang="en-US" sz="1800" b="1" i="0" u="none" strike="noStrike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cPr/>
                </a:tc>
              </a:tr>
              <a:tr h="474430">
                <a:tc vMerge="1">
                  <a:tcPr/>
                </a:tc>
                <a:tc vMerge="1"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上次</a:t>
                      </a:r>
                      <a:endParaRPr lang="zh-CN" altLang="en-US" sz="1800" b="1" i="0" u="none" strike="noStrike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本次</a:t>
                      </a:r>
                      <a:endParaRPr lang="zh-CN" altLang="en-US" sz="1800" b="1" i="0" u="none" strike="noStrike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6152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1600" b="1" i="0" u="none" strike="noStrike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级内晋等</a:t>
                      </a:r>
                      <a:endParaRPr lang="zh-CN" altLang="en-US" sz="1600" b="1" i="0" u="none" strike="noStrike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0.5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600" b="0" i="0" u="none" strike="noStrike" kern="1200" dirty="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——</a:t>
                      </a:r>
                      <a:endParaRPr lang="zh-CN" altLang="en-US" sz="1600" b="0" i="0" u="none" strike="noStrike" kern="1200" dirty="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600" b="0" i="0" u="none" strike="noStrike" kern="1200" dirty="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符合预期及以上</a:t>
                      </a:r>
                      <a:endParaRPr lang="zh-CN" altLang="en-US" sz="1600" b="0" i="0" u="none" strike="noStrike" kern="1200" dirty="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149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晋</a:t>
                      </a:r>
                      <a:r>
                        <a:rPr lang="en-US" altLang="zh-CN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br>
                        <a:rPr lang="en-US" altLang="zh-CN" sz="1600" b="1" i="0" u="none" strike="noStrike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en-US" altLang="zh-CN" sz="1600" b="1" i="0" u="none" strike="noStrike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1600" b="1" i="0" u="none" strike="noStrike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级内晋</a:t>
                      </a:r>
                      <a:r>
                        <a:rPr lang="zh-CN" altLang="en-US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等</a:t>
                      </a:r>
                      <a:endParaRPr lang="en-US" altLang="zh-CN" sz="1600" b="1" i="0" u="none" strike="noStrike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en-US" altLang="zh-CN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晋</a:t>
                      </a:r>
                      <a:r>
                        <a:rPr lang="en-US" altLang="zh-CN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en-US" altLang="zh-CN" sz="1600" b="1" i="0" u="none" strike="noStrike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级基础等晋</a:t>
                      </a:r>
                      <a:r>
                        <a:rPr lang="en-US" altLang="zh-CN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级普通等</a:t>
                      </a:r>
                      <a:endParaRPr lang="zh-CN" altLang="en-US" sz="1600" b="1" i="0" u="none" strike="noStrike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0.5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lvl="0" algn="l" fontAlgn="ctr"/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最近两次绩效同时满足以下两个条件：</a:t>
                      </a:r>
                      <a:endParaRPr lang="en-US" altLang="zh-CN" sz="1600" b="0" i="0" u="none" strike="noStrike" dirty="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lvl="0" algn="l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、至少有一次“超出预期”及以上</a:t>
                      </a:r>
                      <a:endParaRPr lang="en-US" altLang="zh-CN" sz="1600" b="0" i="0" u="none" strike="noStrike" dirty="0" smtClean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lvl="0" algn="l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、本次绩效不是“低于预期”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 hMerge="1"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73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级普通等晋</a:t>
                      </a:r>
                      <a:r>
                        <a:rPr lang="en-US" altLang="zh-CN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级职业等</a:t>
                      </a:r>
                      <a:endParaRPr lang="en-US" altLang="zh-CN" sz="1600" b="1" i="0" u="none" strike="noStrike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 fontAlgn="ctr"/>
                      <a:r>
                        <a:rPr lang="en-US" altLang="zh-CN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r>
                        <a:rPr lang="zh-CN" altLang="en-US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晋</a:t>
                      </a:r>
                      <a:r>
                        <a:rPr lang="en-US" altLang="zh-CN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endParaRPr lang="en-US" altLang="zh-CN" sz="1600" b="1" i="0" u="none" strike="noStrike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 gridSpan="2"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73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zh-CN" altLang="en-US" sz="1600" b="1" i="0" u="none" strike="noStrike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级内晋等</a:t>
                      </a:r>
                      <a:endParaRPr lang="en-US" altLang="zh-CN" sz="1600" b="1" i="0" u="none" strike="noStrike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7986" marR="77986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 gridSpan="2"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 hMerge="1">
                  <a:tcPr/>
                </a:tc>
              </a:tr>
            </a:tbl>
          </a:graphicData>
        </a:graphic>
      </p:graphicFrame>
      <p:sp>
        <p:nvSpPr>
          <p:cNvPr id="4" name="标题 1"/>
          <p:cNvSpPr txBox="1"/>
          <p:nvPr/>
        </p:nvSpPr>
        <p:spPr bwMode="auto">
          <a:xfrm>
            <a:off x="595282" y="357166"/>
            <a:ext cx="8805523" cy="434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/>
          <a:lstStyle/>
          <a:p>
            <a:pPr algn="l" eaLnBrk="0" hangingPunct="0">
              <a:defRPr/>
            </a:pPr>
            <a:r>
              <a:rPr lang="zh-CN" altLang="en-US" sz="3600" b="1" kern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职级</a:t>
            </a:r>
            <a:r>
              <a:rPr lang="zh-CN" altLang="en-US" sz="3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晋升</a:t>
            </a:r>
            <a:r>
              <a:rPr lang="en-US" altLang="zh-CN" sz="3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-</a:t>
            </a:r>
            <a:r>
              <a:rPr lang="zh-CN" altLang="en-US" sz="3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基本资格</a:t>
            </a:r>
            <a:endParaRPr lang="zh-CN" altLang="en-US" sz="36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圆角矩形 30"/>
          <p:cNvSpPr>
            <a:spLocks noChangeArrowheads="1"/>
          </p:cNvSpPr>
          <p:nvPr/>
        </p:nvSpPr>
        <p:spPr bwMode="auto">
          <a:xfrm>
            <a:off x="2054225" y="6000750"/>
            <a:ext cx="5375275" cy="712788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noFill/>
            <a:round/>
          </a:ln>
        </p:spPr>
        <p:txBody>
          <a:bodyPr anchor="ctr"/>
          <a:lstStyle/>
          <a:p>
            <a:endParaRPr lang="zh-CN" altLang="zh-CN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2" name="Rectangle 2"/>
          <p:cNvSpPr txBox="1">
            <a:spLocks noChangeAspect="1" noChangeArrowheads="1"/>
          </p:cNvSpPr>
          <p:nvPr/>
        </p:nvSpPr>
        <p:spPr bwMode="auto">
          <a:xfrm>
            <a:off x="325438" y="142875"/>
            <a:ext cx="9271000" cy="711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18000" tIns="0" rIns="18000" bIns="0" anchor="ctr"/>
          <a:lstStyle/>
          <a:p>
            <a:pPr algn="l" fontAlgn="ctr">
              <a:spcBef>
                <a:spcPct val="20000"/>
              </a:spcBef>
              <a:buClr>
                <a:schemeClr val="accent1"/>
              </a:buClr>
              <a:buSzPct val="50000"/>
            </a:pP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公司对我们有哪些能力标准的要求？</a:t>
            </a:r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公司按照通道</a:t>
            </a:r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职位建立了能力标准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2054225" y="1443038"/>
          <a:ext cx="5314950" cy="453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" r:id="rId1" imgW="7416800" imgH="7404100" progId="">
                  <p:embed/>
                </p:oleObj>
              </mc:Choice>
              <mc:Fallback>
                <p:oleObj name="" r:id="rId1" imgW="7416800" imgH="7404100" progId="">
                  <p:embed/>
                  <p:pic>
                    <p:nvPicPr>
                      <p:cNvPr id="0" name="Object 3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54225" y="1443038"/>
                        <a:ext cx="5314950" cy="4535487"/>
                      </a:xfrm>
                      <a:prstGeom prst="rect">
                        <a:avLst/>
                      </a:prstGeom>
                      <a:solidFill>
                        <a:srgbClr val="6699FF"/>
                      </a:solidFill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未知"/>
          <p:cNvSpPr>
            <a:spLocks noChangeArrowheads="1"/>
          </p:cNvSpPr>
          <p:nvPr/>
        </p:nvSpPr>
        <p:spPr bwMode="auto">
          <a:xfrm>
            <a:off x="3427413" y="1670050"/>
            <a:ext cx="2466975" cy="636588"/>
          </a:xfrm>
          <a:custGeom>
            <a:avLst/>
            <a:gdLst>
              <a:gd name="T0" fmla="*/ 2147483647 w 1321"/>
              <a:gd name="T1" fmla="*/ 2147483647 h 712"/>
              <a:gd name="T2" fmla="*/ 2147483647 w 1321"/>
              <a:gd name="T3" fmla="*/ 2147483647 h 712"/>
              <a:gd name="T4" fmla="*/ 2147483647 w 1321"/>
              <a:gd name="T5" fmla="*/ 2147483647 h 712"/>
              <a:gd name="T6" fmla="*/ 2147483647 w 1321"/>
              <a:gd name="T7" fmla="*/ 2147483647 h 712"/>
              <a:gd name="T8" fmla="*/ 2147483647 w 1321"/>
              <a:gd name="T9" fmla="*/ 2147483647 h 712"/>
              <a:gd name="T10" fmla="*/ 2147483647 w 1321"/>
              <a:gd name="T11" fmla="*/ 2147483647 h 712"/>
              <a:gd name="T12" fmla="*/ 2147483647 w 1321"/>
              <a:gd name="T13" fmla="*/ 2147483647 h 712"/>
              <a:gd name="T14" fmla="*/ 2147483647 w 1321"/>
              <a:gd name="T15" fmla="*/ 2147483647 h 712"/>
              <a:gd name="T16" fmla="*/ 2147483647 w 1321"/>
              <a:gd name="T17" fmla="*/ 2147483647 h 712"/>
              <a:gd name="T18" fmla="*/ 2147483647 w 1321"/>
              <a:gd name="T19" fmla="*/ 2147483647 h 712"/>
              <a:gd name="T20" fmla="*/ 2147483647 w 1321"/>
              <a:gd name="T21" fmla="*/ 2147483647 h 712"/>
              <a:gd name="T22" fmla="*/ 2147483647 w 1321"/>
              <a:gd name="T23" fmla="*/ 2147483647 h 712"/>
              <a:gd name="T24" fmla="*/ 2147483647 w 1321"/>
              <a:gd name="T25" fmla="*/ 2147483647 h 712"/>
              <a:gd name="T26" fmla="*/ 2147483647 w 1321"/>
              <a:gd name="T27" fmla="*/ 2147483647 h 712"/>
              <a:gd name="T28" fmla="*/ 2147483647 w 1321"/>
              <a:gd name="T29" fmla="*/ 2147483647 h 712"/>
              <a:gd name="T30" fmla="*/ 2147483647 w 1321"/>
              <a:gd name="T31" fmla="*/ 2147483647 h 712"/>
              <a:gd name="T32" fmla="*/ 2147483647 w 1321"/>
              <a:gd name="T33" fmla="*/ 2147483647 h 712"/>
              <a:gd name="T34" fmla="*/ 2147483647 w 1321"/>
              <a:gd name="T35" fmla="*/ 2147483647 h 712"/>
              <a:gd name="T36" fmla="*/ 2147483647 w 1321"/>
              <a:gd name="T37" fmla="*/ 2147483647 h 712"/>
              <a:gd name="T38" fmla="*/ 2147483647 w 1321"/>
              <a:gd name="T39" fmla="*/ 2147483647 h 712"/>
              <a:gd name="T40" fmla="*/ 2147483647 w 1321"/>
              <a:gd name="T41" fmla="*/ 2147483647 h 712"/>
              <a:gd name="T42" fmla="*/ 2147483647 w 1321"/>
              <a:gd name="T43" fmla="*/ 2147483647 h 712"/>
              <a:gd name="T44" fmla="*/ 2147483647 w 1321"/>
              <a:gd name="T45" fmla="*/ 2147483647 h 712"/>
              <a:gd name="T46" fmla="*/ 2147483647 w 1321"/>
              <a:gd name="T47" fmla="*/ 2147483647 h 712"/>
              <a:gd name="T48" fmla="*/ 2147483647 w 1321"/>
              <a:gd name="T49" fmla="*/ 2147483647 h 712"/>
              <a:gd name="T50" fmla="*/ 2147483647 w 1321"/>
              <a:gd name="T51" fmla="*/ 2147483647 h 712"/>
              <a:gd name="T52" fmla="*/ 2147483647 w 1321"/>
              <a:gd name="T53" fmla="*/ 2147483647 h 712"/>
              <a:gd name="T54" fmla="*/ 2147483647 w 1321"/>
              <a:gd name="T55" fmla="*/ 2147483647 h 712"/>
              <a:gd name="T56" fmla="*/ 0 w 1321"/>
              <a:gd name="T57" fmla="*/ 2147483647 h 712"/>
              <a:gd name="T58" fmla="*/ 0 w 1321"/>
              <a:gd name="T59" fmla="*/ 2147483647 h 712"/>
              <a:gd name="T60" fmla="*/ 2147483647 w 1321"/>
              <a:gd name="T61" fmla="*/ 2147483647 h 712"/>
              <a:gd name="T62" fmla="*/ 2147483647 w 1321"/>
              <a:gd name="T63" fmla="*/ 2147483647 h 712"/>
              <a:gd name="T64" fmla="*/ 2147483647 w 1321"/>
              <a:gd name="T65" fmla="*/ 2147483647 h 712"/>
              <a:gd name="T66" fmla="*/ 2147483647 w 1321"/>
              <a:gd name="T67" fmla="*/ 2147483647 h 712"/>
              <a:gd name="T68" fmla="*/ 2147483647 w 1321"/>
              <a:gd name="T69" fmla="*/ 2147483647 h 712"/>
              <a:gd name="T70" fmla="*/ 2147483647 w 1321"/>
              <a:gd name="T71" fmla="*/ 2147483647 h 712"/>
              <a:gd name="T72" fmla="*/ 2147483647 w 1321"/>
              <a:gd name="T73" fmla="*/ 2147483647 h 712"/>
              <a:gd name="T74" fmla="*/ 2147483647 w 1321"/>
              <a:gd name="T75" fmla="*/ 2147483647 h 712"/>
              <a:gd name="T76" fmla="*/ 2147483647 w 1321"/>
              <a:gd name="T77" fmla="*/ 2147483647 h 712"/>
              <a:gd name="T78" fmla="*/ 2147483647 w 1321"/>
              <a:gd name="T79" fmla="*/ 2147483647 h 712"/>
              <a:gd name="T80" fmla="*/ 2147483647 w 1321"/>
              <a:gd name="T81" fmla="*/ 2147483647 h 712"/>
              <a:gd name="T82" fmla="*/ 2147483647 w 1321"/>
              <a:gd name="T83" fmla="*/ 0 h 712"/>
              <a:gd name="T84" fmla="*/ 2147483647 w 1321"/>
              <a:gd name="T85" fmla="*/ 0 h 712"/>
              <a:gd name="T86" fmla="*/ 2147483647 w 1321"/>
              <a:gd name="T87" fmla="*/ 2147483647 h 712"/>
              <a:gd name="T88" fmla="*/ 2147483647 w 1321"/>
              <a:gd name="T89" fmla="*/ 2147483647 h 712"/>
              <a:gd name="T90" fmla="*/ 2147483647 w 1321"/>
              <a:gd name="T91" fmla="*/ 2147483647 h 712"/>
              <a:gd name="T92" fmla="*/ 2147483647 w 1321"/>
              <a:gd name="T93" fmla="*/ 2147483647 h 712"/>
              <a:gd name="T94" fmla="*/ 2147483647 w 1321"/>
              <a:gd name="T95" fmla="*/ 2147483647 h 712"/>
              <a:gd name="T96" fmla="*/ 2147483647 w 1321"/>
              <a:gd name="T97" fmla="*/ 2147483647 h 712"/>
              <a:gd name="T98" fmla="*/ 2147483647 w 1321"/>
              <a:gd name="T99" fmla="*/ 2147483647 h 712"/>
              <a:gd name="T100" fmla="*/ 2147483647 w 1321"/>
              <a:gd name="T101" fmla="*/ 2147483647 h 712"/>
              <a:gd name="T102" fmla="*/ 2147483647 w 1321"/>
              <a:gd name="T103" fmla="*/ 2147483647 h 712"/>
              <a:gd name="T104" fmla="*/ 2147483647 w 1321"/>
              <a:gd name="T105" fmla="*/ 2147483647 h 71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321"/>
              <a:gd name="T160" fmla="*/ 0 h 712"/>
              <a:gd name="T161" fmla="*/ 1321 w 1321"/>
              <a:gd name="T162" fmla="*/ 712 h 71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321" h="712">
                <a:moveTo>
                  <a:pt x="1301" y="401"/>
                </a:moveTo>
                <a:lnTo>
                  <a:pt x="1317" y="442"/>
                </a:lnTo>
                <a:lnTo>
                  <a:pt x="1321" y="481"/>
                </a:lnTo>
                <a:lnTo>
                  <a:pt x="1315" y="516"/>
                </a:lnTo>
                <a:lnTo>
                  <a:pt x="1298" y="550"/>
                </a:lnTo>
                <a:lnTo>
                  <a:pt x="1272" y="579"/>
                </a:lnTo>
                <a:lnTo>
                  <a:pt x="1239" y="604"/>
                </a:lnTo>
                <a:lnTo>
                  <a:pt x="1196" y="628"/>
                </a:lnTo>
                <a:lnTo>
                  <a:pt x="1147" y="649"/>
                </a:lnTo>
                <a:lnTo>
                  <a:pt x="1092" y="667"/>
                </a:lnTo>
                <a:lnTo>
                  <a:pt x="1031" y="683"/>
                </a:lnTo>
                <a:lnTo>
                  <a:pt x="967" y="694"/>
                </a:lnTo>
                <a:lnTo>
                  <a:pt x="896" y="704"/>
                </a:lnTo>
                <a:lnTo>
                  <a:pt x="824" y="710"/>
                </a:lnTo>
                <a:lnTo>
                  <a:pt x="795" y="712"/>
                </a:lnTo>
                <a:lnTo>
                  <a:pt x="476" y="712"/>
                </a:lnTo>
                <a:lnTo>
                  <a:pt x="472" y="712"/>
                </a:lnTo>
                <a:lnTo>
                  <a:pt x="409" y="708"/>
                </a:lnTo>
                <a:lnTo>
                  <a:pt x="348" y="704"/>
                </a:lnTo>
                <a:lnTo>
                  <a:pt x="290" y="696"/>
                </a:lnTo>
                <a:lnTo>
                  <a:pt x="235" y="689"/>
                </a:lnTo>
                <a:lnTo>
                  <a:pt x="186" y="677"/>
                </a:lnTo>
                <a:lnTo>
                  <a:pt x="141" y="663"/>
                </a:lnTo>
                <a:lnTo>
                  <a:pt x="102" y="648"/>
                </a:lnTo>
                <a:lnTo>
                  <a:pt x="67" y="630"/>
                </a:lnTo>
                <a:lnTo>
                  <a:pt x="39" y="608"/>
                </a:lnTo>
                <a:lnTo>
                  <a:pt x="18" y="583"/>
                </a:lnTo>
                <a:lnTo>
                  <a:pt x="6" y="554"/>
                </a:lnTo>
                <a:lnTo>
                  <a:pt x="0" y="524"/>
                </a:lnTo>
                <a:lnTo>
                  <a:pt x="0" y="520"/>
                </a:lnTo>
                <a:lnTo>
                  <a:pt x="4" y="487"/>
                </a:lnTo>
                <a:lnTo>
                  <a:pt x="16" y="446"/>
                </a:lnTo>
                <a:lnTo>
                  <a:pt x="51" y="370"/>
                </a:lnTo>
                <a:lnTo>
                  <a:pt x="94" y="299"/>
                </a:lnTo>
                <a:lnTo>
                  <a:pt x="147" y="235"/>
                </a:lnTo>
                <a:lnTo>
                  <a:pt x="204" y="176"/>
                </a:lnTo>
                <a:lnTo>
                  <a:pt x="270" y="125"/>
                </a:lnTo>
                <a:lnTo>
                  <a:pt x="341" y="82"/>
                </a:lnTo>
                <a:lnTo>
                  <a:pt x="415" y="47"/>
                </a:lnTo>
                <a:lnTo>
                  <a:pt x="497" y="21"/>
                </a:lnTo>
                <a:lnTo>
                  <a:pt x="581" y="6"/>
                </a:lnTo>
                <a:lnTo>
                  <a:pt x="667" y="0"/>
                </a:lnTo>
                <a:lnTo>
                  <a:pt x="759" y="6"/>
                </a:lnTo>
                <a:lnTo>
                  <a:pt x="847" y="23"/>
                </a:lnTo>
                <a:lnTo>
                  <a:pt x="932" y="53"/>
                </a:lnTo>
                <a:lnTo>
                  <a:pt x="1010" y="90"/>
                </a:lnTo>
                <a:lnTo>
                  <a:pt x="1082" y="137"/>
                </a:lnTo>
                <a:lnTo>
                  <a:pt x="1149" y="194"/>
                </a:lnTo>
                <a:lnTo>
                  <a:pt x="1208" y="256"/>
                </a:lnTo>
                <a:lnTo>
                  <a:pt x="1258" y="325"/>
                </a:lnTo>
                <a:lnTo>
                  <a:pt x="1301" y="401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CCFF"/>
              </a:gs>
            </a:gsLst>
            <a:lin ang="5400000" scaled="1"/>
          </a:gradFill>
          <a:ln w="9525">
            <a:noFill/>
            <a:miter lim="800000"/>
          </a:ln>
        </p:spPr>
        <p:txBody>
          <a:bodyPr/>
          <a:lstStyle/>
          <a:p>
            <a:endParaRPr lang="zh-CN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811588" y="1803400"/>
            <a:ext cx="1793875" cy="39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dist"/>
            <a:r>
              <a:rPr lang="zh-CN" sz="2000" b="1">
                <a:latin typeface="微软雅黑" panose="020B0503020204020204" pitchFamily="34" charset="-122"/>
                <a:ea typeface="微软雅黑" panose="020B0503020204020204" pitchFamily="34" charset="-122"/>
              </a:rPr>
              <a:t>组织影响力</a:t>
            </a:r>
            <a:endParaRPr lang="zh-CN" sz="20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895" name="AutoShape 9"/>
          <p:cNvSpPr>
            <a:spLocks noChangeArrowheads="1"/>
          </p:cNvSpPr>
          <p:nvPr/>
        </p:nvSpPr>
        <p:spPr bwMode="auto">
          <a:xfrm>
            <a:off x="4202113" y="3151188"/>
            <a:ext cx="1012825" cy="201612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rgbClr val="B2B2B2"/>
              </a:gs>
              <a:gs pos="100000">
                <a:srgbClr val="E2E2E2"/>
              </a:gs>
            </a:gsLst>
            <a:lin ang="5400000" scaled="1"/>
          </a:gradFill>
          <a:ln w="25400" cmpd="sng">
            <a:solidFill>
              <a:srgbClr val="FEFEFE"/>
            </a:solidFill>
            <a:rou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专</a:t>
            </a:r>
            <a:endParaRPr 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业</a:t>
            </a:r>
            <a:endParaRPr 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技</a:t>
            </a:r>
            <a:endParaRPr 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能</a:t>
            </a:r>
            <a:endParaRPr 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896" name="AutoShape 10"/>
          <p:cNvSpPr>
            <a:spLocks noChangeArrowheads="1"/>
          </p:cNvSpPr>
          <p:nvPr/>
        </p:nvSpPr>
        <p:spPr bwMode="auto">
          <a:xfrm>
            <a:off x="5549900" y="3151188"/>
            <a:ext cx="919163" cy="201612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rgbClr val="B2B2B2"/>
              </a:gs>
              <a:gs pos="100000">
                <a:srgbClr val="E2E2E2"/>
              </a:gs>
            </a:gsLst>
            <a:lin ang="5400000" scaled="1"/>
          </a:gradFill>
          <a:ln w="25400" cmpd="sng">
            <a:solidFill>
              <a:srgbClr val="FEFEFE"/>
            </a:solidFill>
            <a:rou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专</a:t>
            </a:r>
            <a:endParaRPr 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业</a:t>
            </a:r>
            <a:endParaRPr lang="zh-CN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知</a:t>
            </a:r>
            <a:endParaRPr lang="en-US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识</a:t>
            </a:r>
            <a:endParaRPr lang="zh-CN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57" name="Group 9"/>
          <p:cNvGrpSpPr/>
          <p:nvPr/>
        </p:nvGrpSpPr>
        <p:grpSpPr bwMode="auto">
          <a:xfrm>
            <a:off x="2468563" y="6000750"/>
            <a:ext cx="1816100" cy="676275"/>
            <a:chOff x="0" y="0"/>
            <a:chExt cx="1056" cy="426"/>
          </a:xfrm>
        </p:grpSpPr>
        <p:pic>
          <p:nvPicPr>
            <p:cNvPr id="2074" name="Oval 1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105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5" name="Text Box 11"/>
            <p:cNvSpPr txBox="1">
              <a:spLocks noChangeArrowheads="1"/>
            </p:cNvSpPr>
            <p:nvPr/>
          </p:nvSpPr>
          <p:spPr bwMode="auto">
            <a:xfrm>
              <a:off x="163" y="71"/>
              <a:ext cx="735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anchor="ctr"/>
            <a:lstStyle/>
            <a:p>
              <a:r>
                <a:rPr lang="zh-CN" sz="20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绩效</a:t>
              </a:r>
              <a:endParaRPr lang="zh-CN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58" name="Group 12"/>
          <p:cNvGrpSpPr/>
          <p:nvPr/>
        </p:nvGrpSpPr>
        <p:grpSpPr bwMode="auto">
          <a:xfrm>
            <a:off x="5287963" y="6007100"/>
            <a:ext cx="1824037" cy="676275"/>
            <a:chOff x="0" y="0"/>
            <a:chExt cx="1060" cy="426"/>
          </a:xfrm>
        </p:grpSpPr>
        <p:pic>
          <p:nvPicPr>
            <p:cNvPr id="2072" name="Oval 20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0"/>
              <a:ext cx="1060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3" name="Text Box 14"/>
            <p:cNvSpPr txBox="1">
              <a:spLocks noChangeArrowheads="1"/>
            </p:cNvSpPr>
            <p:nvPr/>
          </p:nvSpPr>
          <p:spPr bwMode="auto">
            <a:xfrm>
              <a:off x="164" y="69"/>
              <a:ext cx="734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anchor="ctr"/>
            <a:lstStyle/>
            <a:p>
              <a:r>
                <a:rPr lang="zh-CN" sz="20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专业经验</a:t>
              </a:r>
              <a:endParaRPr lang="zh-CN" sz="2000" b="1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59" name="Group 15"/>
          <p:cNvGrpSpPr/>
          <p:nvPr/>
        </p:nvGrpSpPr>
        <p:grpSpPr bwMode="auto">
          <a:xfrm>
            <a:off x="3101975" y="3019425"/>
            <a:ext cx="388938" cy="841375"/>
            <a:chOff x="0" y="0"/>
            <a:chExt cx="226" cy="530"/>
          </a:xfrm>
        </p:grpSpPr>
        <p:pic>
          <p:nvPicPr>
            <p:cNvPr id="2070" name="未知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0"/>
              <a:ext cx="226" cy="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71" name="Text Box 17"/>
            <p:cNvSpPr txBox="1">
              <a:spLocks noChangeArrowheads="1"/>
            </p:cNvSpPr>
            <p:nvPr/>
          </p:nvSpPr>
          <p:spPr bwMode="auto">
            <a:xfrm>
              <a:off x="3" y="5"/>
              <a:ext cx="225" cy="5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endParaRPr lang="zh-CN" altLang="zh-CN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7906" name="AutoShape 22"/>
          <p:cNvSpPr>
            <a:spLocks noChangeArrowheads="1"/>
          </p:cNvSpPr>
          <p:nvPr/>
        </p:nvSpPr>
        <p:spPr bwMode="auto">
          <a:xfrm>
            <a:off x="2797175" y="3151188"/>
            <a:ext cx="919163" cy="201612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rgbClr val="B2B2B2"/>
              </a:gs>
              <a:gs pos="100000">
                <a:srgbClr val="E2E2E2"/>
              </a:gs>
            </a:gsLst>
            <a:lin ang="5400000" scaled="1"/>
          </a:gradFill>
          <a:ln w="25400" cmpd="sng">
            <a:solidFill>
              <a:srgbClr val="FEFEFE"/>
            </a:solidFill>
            <a:rou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通</a:t>
            </a:r>
            <a:endParaRPr lang="zh-CN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用</a:t>
            </a:r>
            <a:endParaRPr lang="zh-CN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能</a:t>
            </a:r>
            <a:endParaRPr lang="zh-CN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力</a:t>
            </a:r>
            <a:endParaRPr lang="zh-CN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61" name="Oval 25"/>
          <p:cNvSpPr>
            <a:spLocks noChangeArrowheads="1"/>
          </p:cNvSpPr>
          <p:nvPr/>
        </p:nvSpPr>
        <p:spPr bwMode="auto">
          <a:xfrm>
            <a:off x="3978275" y="2451100"/>
            <a:ext cx="2808288" cy="2663825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</a:ln>
        </p:spPr>
        <p:txBody>
          <a:bodyPr wrap="none" anchor="ctr"/>
          <a:lstStyle/>
          <a:p>
            <a:endParaRPr lang="zh-CN" altLang="zh-CN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62" name="Group 20"/>
          <p:cNvGrpSpPr/>
          <p:nvPr/>
        </p:nvGrpSpPr>
        <p:grpSpPr bwMode="auto">
          <a:xfrm>
            <a:off x="6846888" y="3598863"/>
            <a:ext cx="388937" cy="841375"/>
            <a:chOff x="0" y="0"/>
            <a:chExt cx="226" cy="530"/>
          </a:xfrm>
        </p:grpSpPr>
        <p:pic>
          <p:nvPicPr>
            <p:cNvPr id="2068" name="未知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0"/>
              <a:ext cx="226" cy="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9" name="Text Box 22"/>
            <p:cNvSpPr txBox="1">
              <a:spLocks noChangeArrowheads="1"/>
            </p:cNvSpPr>
            <p:nvPr/>
          </p:nvSpPr>
          <p:spPr bwMode="auto">
            <a:xfrm>
              <a:off x="3" y="3"/>
              <a:ext cx="225" cy="5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endParaRPr lang="zh-CN" altLang="zh-CN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63" name="TextBox 22"/>
          <p:cNvSpPr txBox="1">
            <a:spLocks noChangeArrowheads="1"/>
          </p:cNvSpPr>
          <p:nvPr/>
        </p:nvSpPr>
        <p:spPr bwMode="auto">
          <a:xfrm>
            <a:off x="4722813" y="2674938"/>
            <a:ext cx="1330325" cy="307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b="1">
                <a:latin typeface="微软雅黑" panose="020B0503020204020204" pitchFamily="34" charset="-122"/>
                <a:ea typeface="微软雅黑" panose="020B0503020204020204" pitchFamily="34" charset="-122"/>
              </a:rPr>
              <a:t>专业能力</a:t>
            </a:r>
            <a:endParaRPr lang="zh-CN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64" name="圆角矩形标注 24"/>
          <p:cNvSpPr>
            <a:spLocks noChangeArrowheads="1"/>
          </p:cNvSpPr>
          <p:nvPr/>
        </p:nvSpPr>
        <p:spPr bwMode="auto">
          <a:xfrm>
            <a:off x="411163" y="1462088"/>
            <a:ext cx="2209800" cy="1203325"/>
          </a:xfrm>
          <a:prstGeom prst="wedgeRoundRectCallout">
            <a:avLst>
              <a:gd name="adj1" fmla="val 64958"/>
              <a:gd name="adj2" fmla="val 87787"/>
              <a:gd name="adj3" fmla="val 16667"/>
            </a:avLst>
          </a:prstGeom>
          <a:noFill/>
          <a:ln w="25400">
            <a:solidFill>
              <a:srgbClr val="00B0F0"/>
            </a:solidFill>
            <a:miter lim="800000"/>
          </a:ln>
        </p:spPr>
        <p:txBody>
          <a:bodyPr anchor="ctr"/>
          <a:lstStyle/>
          <a:p>
            <a:r>
              <a:rPr lang="zh-CN" sz="1300">
                <a:latin typeface="微软雅黑" panose="020B0503020204020204" pitchFamily="34" charset="-122"/>
                <a:ea typeface="微软雅黑" panose="020B0503020204020204" pitchFamily="34" charset="-122"/>
              </a:rPr>
              <a:t>该通道内所有员工的共性能力要求提炼，但各层级和职位重要程度和精通程度可能有所不同</a:t>
            </a:r>
            <a:endParaRPr lang="zh-CN" sz="13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65" name="圆角矩形标注 25"/>
          <p:cNvSpPr>
            <a:spLocks noChangeArrowheads="1"/>
          </p:cNvSpPr>
          <p:nvPr/>
        </p:nvSpPr>
        <p:spPr bwMode="auto">
          <a:xfrm>
            <a:off x="288925" y="4640263"/>
            <a:ext cx="1765300" cy="1100137"/>
          </a:xfrm>
          <a:prstGeom prst="wedgeRoundRectCallout">
            <a:avLst>
              <a:gd name="adj1" fmla="val 203269"/>
              <a:gd name="adj2" fmla="val 90829"/>
              <a:gd name="adj3" fmla="val 16667"/>
            </a:avLst>
          </a:prstGeom>
          <a:noFill/>
          <a:ln w="25400">
            <a:solidFill>
              <a:srgbClr val="00B0F0"/>
            </a:solidFill>
            <a:miter lim="800000"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zh-CN" sz="1300">
                <a:latin typeface="微软雅黑" panose="020B0503020204020204" pitchFamily="34" charset="-122"/>
                <a:ea typeface="微软雅黑" panose="020B0503020204020204" pitchFamily="34" charset="-122"/>
              </a:rPr>
              <a:t>将基本资格条件纳入各通道能力模型，强化绩效导向</a:t>
            </a:r>
            <a:endParaRPr lang="zh-CN" altLang="en-US"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66" name="圆角矩形标注 26"/>
          <p:cNvSpPr>
            <a:spLocks noChangeArrowheads="1"/>
          </p:cNvSpPr>
          <p:nvPr/>
        </p:nvSpPr>
        <p:spPr bwMode="auto">
          <a:xfrm>
            <a:off x="6850063" y="1390650"/>
            <a:ext cx="3055937" cy="1204913"/>
          </a:xfrm>
          <a:prstGeom prst="wedgeRoundRectCallout">
            <a:avLst>
              <a:gd name="adj1" fmla="val -93509"/>
              <a:gd name="adj2" fmla="val -8509"/>
              <a:gd name="adj3" fmla="val 16667"/>
            </a:avLst>
          </a:prstGeom>
          <a:noFill/>
          <a:ln w="25400">
            <a:solidFill>
              <a:srgbClr val="00B0F0"/>
            </a:solidFill>
            <a:miter lim="800000"/>
          </a:ln>
        </p:spPr>
        <p:txBody>
          <a:bodyPr anchor="ctr"/>
          <a:lstStyle/>
          <a:p>
            <a:r>
              <a:rPr lang="zh-CN" sz="1300">
                <a:latin typeface="微软雅黑" panose="020B0503020204020204" pitchFamily="34" charset="-122"/>
                <a:ea typeface="微软雅黑" panose="020B0503020204020204" pitchFamily="34" charset="-122"/>
              </a:rPr>
              <a:t>所有通道都强调的</a:t>
            </a:r>
            <a:endParaRPr lang="zh-CN" altLang="en-US"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sz="1300">
                <a:latin typeface="微软雅黑" panose="020B0503020204020204" pitchFamily="34" charset="-122"/>
                <a:ea typeface="微软雅黑" panose="020B0503020204020204" pitchFamily="34" charset="-122"/>
              </a:rPr>
              <a:t>方法论建设</a:t>
            </a:r>
            <a:endParaRPr lang="zh-CN" altLang="en-US"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sz="1300">
                <a:latin typeface="微软雅黑" panose="020B0503020204020204" pitchFamily="34" charset="-122"/>
                <a:ea typeface="微软雅黑" panose="020B0503020204020204" pitchFamily="34" charset="-122"/>
              </a:rPr>
              <a:t>知识传播</a:t>
            </a:r>
            <a:endParaRPr lang="zh-CN" altLang="en-US"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sz="1300">
                <a:latin typeface="微软雅黑" panose="020B0503020204020204" pitchFamily="34" charset="-122"/>
                <a:ea typeface="微软雅黑" panose="020B0503020204020204" pitchFamily="34" charset="-122"/>
              </a:rPr>
              <a:t>人才培养</a:t>
            </a:r>
            <a:endParaRPr lang="zh-CN" altLang="en-US"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sz="1300">
                <a:latin typeface="微软雅黑" panose="020B0503020204020204" pitchFamily="34" charset="-122"/>
                <a:ea typeface="微软雅黑" panose="020B0503020204020204" pitchFamily="34" charset="-122"/>
              </a:rPr>
              <a:t>单独设置能力维度“组织影响力”</a:t>
            </a:r>
            <a:endParaRPr lang="zh-CN"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67" name="圆角矩形标注 27"/>
          <p:cNvSpPr>
            <a:spLocks noChangeArrowheads="1"/>
          </p:cNvSpPr>
          <p:nvPr/>
        </p:nvSpPr>
        <p:spPr bwMode="auto">
          <a:xfrm>
            <a:off x="7694613" y="3382963"/>
            <a:ext cx="2038350" cy="1557337"/>
          </a:xfrm>
          <a:prstGeom prst="wedgeRoundRectCallout">
            <a:avLst>
              <a:gd name="adj1" fmla="val -118116"/>
              <a:gd name="adj2" fmla="val -66088"/>
              <a:gd name="adj3" fmla="val 16667"/>
            </a:avLst>
          </a:prstGeom>
          <a:noFill/>
          <a:ln w="25400">
            <a:solidFill>
              <a:srgbClr val="00B0F0"/>
            </a:solidFill>
            <a:miter lim="800000"/>
          </a:ln>
        </p:spPr>
        <p:txBody>
          <a:bodyPr anchor="ctr"/>
          <a:lstStyle/>
          <a:p>
            <a:r>
              <a:rPr lang="zh-CN" sz="1300">
                <a:latin typeface="微软雅黑" panose="020B0503020204020204" pitchFamily="34" charset="-122"/>
                <a:ea typeface="微软雅黑" panose="020B0503020204020204" pitchFamily="34" charset="-122"/>
              </a:rPr>
              <a:t>根据员工所在的职位工作性质、关键成功因素提炼。拆分为</a:t>
            </a:r>
            <a:endParaRPr lang="zh-CN" altLang="en-US"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sz="1300">
                <a:latin typeface="微软雅黑" panose="020B0503020204020204" pitchFamily="34" charset="-122"/>
                <a:ea typeface="微软雅黑" panose="020B0503020204020204" pitchFamily="34" charset="-122"/>
              </a:rPr>
              <a:t>专业技能</a:t>
            </a:r>
            <a:endParaRPr lang="zh-CN" altLang="en-US"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sz="1300">
                <a:latin typeface="微软雅黑" panose="020B0503020204020204" pitchFamily="34" charset="-122"/>
                <a:ea typeface="微软雅黑" panose="020B0503020204020204" pitchFamily="34" charset="-122"/>
              </a:rPr>
              <a:t>专业知识</a:t>
            </a:r>
            <a:endParaRPr lang="zh-CN" sz="13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>
          <a:xfrm>
            <a:off x="309563" y="142875"/>
            <a:ext cx="9286875" cy="796925"/>
          </a:xfrm>
        </p:spPr>
        <p:txBody>
          <a:bodyPr/>
          <a:lstStyle/>
          <a:p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在职级评定中，公司将确保员工的充分参与，并确保评定的客观与公正</a:t>
            </a:r>
            <a:endParaRPr lang="zh-CN" altLang="en-US" sz="2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15" name="矩形 4"/>
          <p:cNvSpPr>
            <a:spLocks noChangeArrowheads="1"/>
          </p:cNvSpPr>
          <p:nvPr/>
        </p:nvSpPr>
        <p:spPr bwMode="auto">
          <a:xfrm>
            <a:off x="309563" y="1571625"/>
            <a:ext cx="2351087" cy="10525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实现职级晋升标准：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、符合基本资格要求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、能力达到晋级标准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图示 8"/>
          <p:cNvGraphicFramePr/>
          <p:nvPr/>
        </p:nvGraphicFramePr>
        <p:xfrm>
          <a:off x="1547789" y="1428736"/>
          <a:ext cx="660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3317" name="矩形 4"/>
          <p:cNvSpPr>
            <a:spLocks noChangeArrowheads="1"/>
          </p:cNvSpPr>
          <p:nvPr/>
        </p:nvSpPr>
        <p:spPr bwMode="auto">
          <a:xfrm>
            <a:off x="541338" y="5214938"/>
            <a:ext cx="2643187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评估过程：充分发挥部门和通道的作用提供客观、公正的评估环境；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18" name="矩形 4"/>
          <p:cNvSpPr>
            <a:spLocks noChangeArrowheads="1"/>
          </p:cNvSpPr>
          <p:nvPr/>
        </p:nvSpPr>
        <p:spPr bwMode="auto">
          <a:xfrm>
            <a:off x="7275513" y="1500188"/>
            <a:ext cx="2630487" cy="10779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评估的组织：鼓励员工充分参与、自愿申报，自主举证，为员工提供充分的评估指引与准备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19" name="矩形 4"/>
          <p:cNvSpPr>
            <a:spLocks noChangeArrowheads="1"/>
          </p:cNvSpPr>
          <p:nvPr/>
        </p:nvSpPr>
        <p:spPr bwMode="auto">
          <a:xfrm>
            <a:off x="5959475" y="5214938"/>
            <a:ext cx="2643188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评估质量：不断建立规范化方法，提高评估专业性，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>
          <a:xfrm>
            <a:off x="309563" y="142875"/>
            <a:ext cx="9286875" cy="796925"/>
          </a:xfrm>
        </p:spPr>
        <p:txBody>
          <a:bodyPr/>
          <a:lstStyle/>
          <a:p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我们如何对待职业发展？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员工应认真规划，做好申报准备，积极申报，以实现自身的职业发展</a:t>
            </a:r>
            <a:endParaRPr lang="zh-CN" altLang="en-US" sz="2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6346825" y="3643313"/>
            <a:ext cx="2320925" cy="1914525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</a:ln>
        </p:spPr>
        <p:txBody>
          <a:bodyPr/>
          <a:lstStyle/>
          <a:p>
            <a:pPr marL="92075" indent="-92075">
              <a:spcBef>
                <a:spcPct val="20000"/>
              </a:spcBef>
              <a:buFontTx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完成业绩自评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2075" indent="-92075">
              <a:spcBef>
                <a:spcPct val="20000"/>
              </a:spcBef>
              <a:buFontTx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主动、自愿申报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2075" indent="-92075">
              <a:spcBef>
                <a:spcPct val="20000"/>
              </a:spcBef>
              <a:buFontTx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现场称述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答辩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2075" indent="-92075">
              <a:spcBef>
                <a:spcPct val="20000"/>
              </a:spcBef>
              <a:buFontTx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参与晋升结果的沟通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1084263" y="3571875"/>
            <a:ext cx="2243137" cy="200025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</a:ln>
        </p:spPr>
        <p:txBody>
          <a:bodyPr/>
          <a:lstStyle/>
          <a:p>
            <a:pPr marL="92075" indent="-92075">
              <a:spcBef>
                <a:spcPct val="20000"/>
              </a:spcBef>
              <a:buFontTx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明确阶段职业发展目标</a:t>
            </a: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2075" indent="-92075">
              <a:spcBef>
                <a:spcPct val="20000"/>
              </a:spcBef>
              <a:buFontTx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了解政策目标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2075" indent="-92075">
              <a:spcBef>
                <a:spcPct val="20000"/>
              </a:spcBef>
              <a:buFontTx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回顾绩效自评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2075" indent="-92075">
              <a:spcBef>
                <a:spcPct val="20000"/>
              </a:spcBef>
              <a:buFontTx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回顾自我能力发展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Oval 11"/>
          <p:cNvSpPr>
            <a:spLocks noChangeArrowheads="1"/>
          </p:cNvSpPr>
          <p:nvPr/>
        </p:nvSpPr>
        <p:spPr bwMode="gray">
          <a:xfrm>
            <a:off x="3949700" y="1828800"/>
            <a:ext cx="260350" cy="433388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gray">
          <a:xfrm>
            <a:off x="3949700" y="1828800"/>
            <a:ext cx="260350" cy="433388"/>
          </a:xfrm>
          <a:prstGeom prst="ellipse">
            <a:avLst/>
          </a:prstGeom>
          <a:gradFill rotWithShape="1">
            <a:gsLst>
              <a:gs pos="0">
                <a:schemeClr val="folHlink">
                  <a:alpha val="32001"/>
                </a:schemeClr>
              </a:gs>
              <a:gs pos="100000">
                <a:schemeClr val="fol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 w="38100" algn="ctr">
            <a:noFill/>
            <a:rou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Oval 13"/>
          <p:cNvSpPr>
            <a:spLocks noChangeArrowheads="1"/>
          </p:cNvSpPr>
          <p:nvPr/>
        </p:nvSpPr>
        <p:spPr bwMode="gray">
          <a:xfrm>
            <a:off x="4070350" y="1938338"/>
            <a:ext cx="1604963" cy="433387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Oval 14"/>
          <p:cNvSpPr>
            <a:spLocks noChangeArrowheads="1"/>
          </p:cNvSpPr>
          <p:nvPr/>
        </p:nvSpPr>
        <p:spPr bwMode="gray">
          <a:xfrm>
            <a:off x="4071938" y="1941513"/>
            <a:ext cx="1604962" cy="433387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63529"/>
                  <a:invGamma/>
                </a:schemeClr>
              </a:gs>
              <a:gs pos="100000">
                <a:schemeClr val="folHlink">
                  <a:alpha val="0"/>
                </a:schemeClr>
              </a:gs>
            </a:gsLst>
            <a:lin ang="2700000" scaled="1"/>
          </a:gradFill>
          <a:ln w="38100" algn="ctr">
            <a:noFill/>
            <a:rou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45" name="Oval 15"/>
          <p:cNvSpPr>
            <a:spLocks noChangeArrowheads="1"/>
          </p:cNvSpPr>
          <p:nvPr/>
        </p:nvSpPr>
        <p:spPr bwMode="gray">
          <a:xfrm>
            <a:off x="4151313" y="2012950"/>
            <a:ext cx="1444625" cy="433388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</a:ln>
        </p:spPr>
        <p:txBody>
          <a:bodyPr anchor="ctr">
            <a:spAutoFit/>
          </a:bodyPr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346" name="Group 16"/>
          <p:cNvGrpSpPr/>
          <p:nvPr/>
        </p:nvGrpSpPr>
        <p:grpSpPr bwMode="auto">
          <a:xfrm>
            <a:off x="4173538" y="2032000"/>
            <a:ext cx="1398587" cy="1277938"/>
            <a:chOff x="4166" y="1706"/>
            <a:chExt cx="1252" cy="1252"/>
          </a:xfrm>
        </p:grpSpPr>
        <p:sp>
          <p:nvSpPr>
            <p:cNvPr id="14374" name="Oval 17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</a:ln>
          </p:spPr>
          <p:txBody>
            <a:bodyPr vert="eaVert" wrap="none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75" name="Oval 18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</a:ln>
          </p:spPr>
          <p:txBody>
            <a:bodyPr vert="eaVert" wrap="none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76" name="Oval 19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</a:ln>
          </p:spPr>
          <p:txBody>
            <a:bodyPr vert="eaVert" wrap="none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77" name="Oval 20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</a:ln>
          </p:spPr>
          <p:txBody>
            <a:bodyPr vert="eaVert" wrap="none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7" name="Oval 21"/>
          <p:cNvSpPr>
            <a:spLocks noChangeArrowheads="1"/>
          </p:cNvSpPr>
          <p:nvPr/>
        </p:nvSpPr>
        <p:spPr bwMode="gray">
          <a:xfrm>
            <a:off x="6465888" y="1833563"/>
            <a:ext cx="260350" cy="433387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Oval 22"/>
          <p:cNvSpPr>
            <a:spLocks noChangeArrowheads="1"/>
          </p:cNvSpPr>
          <p:nvPr/>
        </p:nvSpPr>
        <p:spPr bwMode="gray">
          <a:xfrm>
            <a:off x="6465888" y="1833563"/>
            <a:ext cx="260350" cy="433387"/>
          </a:xfrm>
          <a:prstGeom prst="ellipse">
            <a:avLst/>
          </a:prstGeom>
          <a:gradFill rotWithShape="1">
            <a:gsLst>
              <a:gs pos="0">
                <a:schemeClr val="accent1">
                  <a:alpha val="32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 w="38100" algn="ctr">
            <a:noFill/>
            <a:rou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Oval 23"/>
          <p:cNvSpPr>
            <a:spLocks noChangeArrowheads="1"/>
          </p:cNvSpPr>
          <p:nvPr/>
        </p:nvSpPr>
        <p:spPr bwMode="gray">
          <a:xfrm>
            <a:off x="6586538" y="1944688"/>
            <a:ext cx="1604962" cy="433387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5411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Oval 24"/>
          <p:cNvSpPr>
            <a:spLocks noChangeArrowheads="1"/>
          </p:cNvSpPr>
          <p:nvPr/>
        </p:nvSpPr>
        <p:spPr bwMode="gray">
          <a:xfrm>
            <a:off x="6588125" y="1946275"/>
            <a:ext cx="1604963" cy="433388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63529"/>
                  <a:invGamma/>
                </a:schemeClr>
              </a:gs>
              <a:gs pos="100000">
                <a:schemeClr val="accent1">
                  <a:alpha val="0"/>
                </a:schemeClr>
              </a:gs>
            </a:gsLst>
            <a:lin ang="2700000" scaled="1"/>
          </a:gradFill>
          <a:ln w="38100" algn="ctr">
            <a:noFill/>
            <a:rou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51" name="Oval 25"/>
          <p:cNvSpPr>
            <a:spLocks noChangeArrowheads="1"/>
          </p:cNvSpPr>
          <p:nvPr/>
        </p:nvSpPr>
        <p:spPr bwMode="gray">
          <a:xfrm>
            <a:off x="6665913" y="2016125"/>
            <a:ext cx="1444625" cy="433388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</a:ln>
        </p:spPr>
        <p:txBody>
          <a:bodyPr anchor="ctr">
            <a:spAutoFit/>
          </a:bodyPr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352" name="Group 26"/>
          <p:cNvGrpSpPr/>
          <p:nvPr/>
        </p:nvGrpSpPr>
        <p:grpSpPr bwMode="auto">
          <a:xfrm>
            <a:off x="6689725" y="2032000"/>
            <a:ext cx="1398588" cy="1277938"/>
            <a:chOff x="4166" y="1706"/>
            <a:chExt cx="1252" cy="1252"/>
          </a:xfrm>
        </p:grpSpPr>
        <p:sp>
          <p:nvSpPr>
            <p:cNvPr id="14370" name="Oval 27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</a:ln>
          </p:spPr>
          <p:txBody>
            <a:bodyPr vert="eaVert" wrap="none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71" name="Oval 28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</a:ln>
          </p:spPr>
          <p:txBody>
            <a:bodyPr vert="eaVert" wrap="none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72" name="Oval 29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</a:ln>
          </p:spPr>
          <p:txBody>
            <a:bodyPr vert="eaVert" wrap="none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73" name="Oval 30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</a:ln>
          </p:spPr>
          <p:txBody>
            <a:bodyPr vert="eaVert" wrap="none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353" name="Text Box 36"/>
          <p:cNvSpPr txBox="1">
            <a:spLocks noChangeArrowheads="1"/>
          </p:cNvSpPr>
          <p:nvPr/>
        </p:nvSpPr>
        <p:spPr bwMode="gray">
          <a:xfrm>
            <a:off x="4214813" y="2438400"/>
            <a:ext cx="1211262" cy="40005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做好准备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54" name="Text Box 37"/>
          <p:cNvSpPr txBox="1">
            <a:spLocks noChangeArrowheads="1"/>
          </p:cNvSpPr>
          <p:nvPr/>
        </p:nvSpPr>
        <p:spPr bwMode="gray">
          <a:xfrm>
            <a:off x="6723063" y="2487613"/>
            <a:ext cx="1209675" cy="40005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积极申报</a:t>
            </a:r>
            <a:endParaRPr lang="zh-CN" altLang="en-US" sz="20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55" name="AutoShape 39"/>
          <p:cNvSpPr>
            <a:spLocks noChangeArrowheads="1"/>
          </p:cNvSpPr>
          <p:nvPr/>
        </p:nvSpPr>
        <p:spPr bwMode="auto">
          <a:xfrm>
            <a:off x="5848350" y="2514600"/>
            <a:ext cx="495300" cy="381000"/>
          </a:xfrm>
          <a:prstGeom prst="plus">
            <a:avLst>
              <a:gd name="adj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56" name="AutoShape 41"/>
          <p:cNvSpPr>
            <a:spLocks noChangeArrowheads="1"/>
          </p:cNvSpPr>
          <p:nvPr/>
        </p:nvSpPr>
        <p:spPr bwMode="auto">
          <a:xfrm>
            <a:off x="3714750" y="3643313"/>
            <a:ext cx="2244725" cy="1928812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</a:ln>
        </p:spPr>
        <p:txBody>
          <a:bodyPr/>
          <a:lstStyle/>
          <a:p>
            <a:pPr marL="92075" indent="-92075">
              <a:spcBef>
                <a:spcPct val="20000"/>
              </a:spcBef>
              <a:buFontTx/>
              <a:buChar char="•"/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做好举证材料的准备：培养人、带项目、轮岗位、写文档、讲课程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2075" indent="-92075">
              <a:spcBef>
                <a:spcPct val="20000"/>
              </a:spcBef>
              <a:buFontTx/>
              <a:buChar char="•"/>
            </a:pPr>
            <a:endParaRPr lang="zh-CN" altLang="en-US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92075" indent="-92075">
              <a:spcBef>
                <a:spcPct val="20000"/>
              </a:spcBef>
              <a:buFontTx/>
              <a:buChar char="•"/>
            </a:pPr>
            <a:endParaRPr lang="zh-CN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Oval 42"/>
          <p:cNvSpPr>
            <a:spLocks noChangeArrowheads="1"/>
          </p:cNvSpPr>
          <p:nvPr/>
        </p:nvSpPr>
        <p:spPr bwMode="gray">
          <a:xfrm>
            <a:off x="1473200" y="1828800"/>
            <a:ext cx="260350" cy="433388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 w="38100" algn="ctr">
            <a:noFill/>
            <a:rou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58" name="Oval 43"/>
          <p:cNvSpPr>
            <a:spLocks noChangeArrowheads="1"/>
          </p:cNvSpPr>
          <p:nvPr/>
        </p:nvSpPr>
        <p:spPr bwMode="gray">
          <a:xfrm>
            <a:off x="1473200" y="1828800"/>
            <a:ext cx="1846263" cy="433388"/>
          </a:xfrm>
          <a:prstGeom prst="ellipse">
            <a:avLst/>
          </a:prstGeom>
          <a:solidFill>
            <a:srgbClr val="00FFFF">
              <a:alpha val="32156"/>
            </a:srgbClr>
          </a:solidFill>
          <a:ln w="38100" algn="ctr">
            <a:noFill/>
            <a:round/>
          </a:ln>
        </p:spPr>
        <p:txBody>
          <a:bodyPr anchor="ctr">
            <a:spAutoFit/>
          </a:bodyPr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Oval 44"/>
          <p:cNvSpPr>
            <a:spLocks noChangeArrowheads="1"/>
          </p:cNvSpPr>
          <p:nvPr/>
        </p:nvSpPr>
        <p:spPr bwMode="gray">
          <a:xfrm>
            <a:off x="1593850" y="1939925"/>
            <a:ext cx="1604963" cy="433388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 w="38100" algn="ctr">
            <a:noFill/>
            <a:rou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Oval 45"/>
          <p:cNvSpPr>
            <a:spLocks noChangeArrowheads="1"/>
          </p:cNvSpPr>
          <p:nvPr/>
        </p:nvSpPr>
        <p:spPr bwMode="gray">
          <a:xfrm>
            <a:off x="1622425" y="1947863"/>
            <a:ext cx="1603375" cy="433387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 w="38100" algn="ctr">
            <a:noFill/>
            <a:rou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61" name="Oval 46"/>
          <p:cNvSpPr>
            <a:spLocks noChangeArrowheads="1"/>
          </p:cNvSpPr>
          <p:nvPr/>
        </p:nvSpPr>
        <p:spPr bwMode="gray">
          <a:xfrm>
            <a:off x="1679575" y="2011363"/>
            <a:ext cx="1447800" cy="433387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</a:ln>
        </p:spPr>
        <p:txBody>
          <a:bodyPr anchor="ctr">
            <a:spAutoFit/>
          </a:bodyPr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362" name="Group 47"/>
          <p:cNvGrpSpPr/>
          <p:nvPr/>
        </p:nvGrpSpPr>
        <p:grpSpPr bwMode="auto">
          <a:xfrm>
            <a:off x="1706563" y="2027238"/>
            <a:ext cx="1400175" cy="1277937"/>
            <a:chOff x="4166" y="1706"/>
            <a:chExt cx="1252" cy="1252"/>
          </a:xfrm>
        </p:grpSpPr>
        <p:sp>
          <p:nvSpPr>
            <p:cNvPr id="14366" name="Oval 48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</a:ln>
          </p:spPr>
          <p:txBody>
            <a:bodyPr vert="eaVert" wrap="none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67" name="Oval 49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</a:ln>
          </p:spPr>
          <p:txBody>
            <a:bodyPr vert="eaVert" wrap="none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68" name="Oval 50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</a:ln>
          </p:spPr>
          <p:txBody>
            <a:bodyPr vert="eaVert" wrap="none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369" name="Oval 51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</a:ln>
          </p:spPr>
          <p:txBody>
            <a:bodyPr vert="eaVert" wrap="none" anchor="ctr"/>
            <a:lstStyle/>
            <a:p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363" name="Text Box 52"/>
          <p:cNvSpPr txBox="1">
            <a:spLocks noChangeArrowheads="1"/>
          </p:cNvSpPr>
          <p:nvPr/>
        </p:nvSpPr>
        <p:spPr bwMode="gray">
          <a:xfrm>
            <a:off x="1778000" y="2482850"/>
            <a:ext cx="1211263" cy="40005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认真规划</a:t>
            </a:r>
            <a:endParaRPr lang="zh-CN" altLang="en-US" sz="20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64" name="AutoShape 53"/>
          <p:cNvSpPr>
            <a:spLocks noChangeArrowheads="1"/>
          </p:cNvSpPr>
          <p:nvPr/>
        </p:nvSpPr>
        <p:spPr bwMode="auto">
          <a:xfrm>
            <a:off x="3371850" y="2514600"/>
            <a:ext cx="495300" cy="381000"/>
          </a:xfrm>
          <a:prstGeom prst="plus">
            <a:avLst>
              <a:gd name="adj" fmla="val 25000"/>
            </a:avLst>
          </a:prstGeom>
          <a:solidFill>
            <a:srgbClr val="FF3399"/>
          </a:solidFill>
          <a:ln w="9525" algn="ctr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65" name="Rectangle 54"/>
          <p:cNvSpPr>
            <a:spLocks noChangeArrowheads="1"/>
          </p:cNvSpPr>
          <p:nvPr/>
        </p:nvSpPr>
        <p:spPr bwMode="auto">
          <a:xfrm>
            <a:off x="541338" y="1285875"/>
            <a:ext cx="3468687" cy="33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员工在公司如何实现个人的职业发展</a:t>
            </a:r>
            <a:endParaRPr lang="zh-CN" altLang="en-US" sz="16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mple">
  <a:themeElements>
    <a:clrScheme name="sa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mpl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lnDef>
  </a:objectDefaults>
  <a:extraClrSchemeLst>
    <a:extraClrScheme>
      <a:clrScheme name="sa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006_03_09_Tencent_QQ.COM_Template">
  <a:themeElements>
    <a:clrScheme name="2006_03_09_Tencent_QQ.COM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6_03_09_Tencent_QQ.COM_Templat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宋体" panose="02010600030101010101" pitchFamily="2" charset="-122"/>
            <a:ea typeface="宋体" panose="02010600030101010101" pitchFamily="2" charset="-122"/>
          </a:defRPr>
        </a:defPPr>
      </a:lstStyle>
    </a:lnDef>
  </a:objectDefaults>
  <a:extraClrSchemeLst>
    <a:extraClrScheme>
      <a:clrScheme name="2006_03_09_Tencent_QQ.COM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6_03_09_Tencent_QQ.COM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_03_09_Tencent_QQ.COM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_03_09_Tencent_QQ.COM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_03_09_Tencent_QQ.COM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_03_09_Tencent_QQ.COM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_03_09_Tencent_QQ.COM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2140</Words>
  <Application>WPS 演示</Application>
  <PresentationFormat>A4 纸张(210x297 毫米)</PresentationFormat>
  <Paragraphs>346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微软雅黑</vt:lpstr>
      <vt:lpstr>Verdana</vt:lpstr>
      <vt:lpstr>Arial Unicode MS</vt:lpstr>
      <vt:lpstr>sample</vt:lpstr>
      <vt:lpstr>2006_03_09_Tencent_QQ.COM_Template</vt:lpstr>
      <vt:lpstr>腾讯公司专业职级发展体系介绍</vt:lpstr>
      <vt:lpstr>我们的发展有哪些路径？——公司为员工成长规划了管理与专业两条发展通道</vt:lpstr>
      <vt:lpstr>PowerPoint 演示文稿</vt:lpstr>
      <vt:lpstr>PowerPoint 演示文稿</vt:lpstr>
      <vt:lpstr>我们如何才能获得职级的晋升？</vt:lpstr>
      <vt:lpstr>PowerPoint 演示文稿</vt:lpstr>
      <vt:lpstr>PowerPoint 演示文稿</vt:lpstr>
      <vt:lpstr>在职级评定中，公司将确保员工的充分参与，并确保评定的客观与公正</vt:lpstr>
      <vt:lpstr>我们如何对待职业发展？——员工应认真规划，做好申报准备，积极申报，以实现自身的职业发展</vt:lpstr>
      <vt:lpstr>PowerPoint 演示文稿</vt:lpstr>
    </vt:vector>
  </TitlesOfParts>
  <Company>Tencent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2005.03</dc:title>
  <dc:creator>QQ</dc:creator>
  <cp:lastModifiedBy>赵晓</cp:lastModifiedBy>
  <cp:revision>1137</cp:revision>
  <cp:lastPrinted>2411-12-30T00:00:00Z</cp:lastPrinted>
  <dcterms:created xsi:type="dcterms:W3CDTF">2005-03-14T01:14:00Z</dcterms:created>
  <dcterms:modified xsi:type="dcterms:W3CDTF">2018-01-22T08:18:19Z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2052-10.1.0.7022</vt:lpwstr>
  </property>
</Properties>
</file>