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9"/>
  </p:handoutMasterIdLst>
  <p:sldIdLst>
    <p:sldId id="256" r:id="rId3"/>
    <p:sldId id="257" r:id="rId5"/>
    <p:sldId id="282" r:id="rId6"/>
    <p:sldId id="283" r:id="rId7"/>
    <p:sldId id="258" r:id="rId8"/>
    <p:sldId id="284" r:id="rId9"/>
    <p:sldId id="259" r:id="rId10"/>
    <p:sldId id="285" r:id="rId11"/>
    <p:sldId id="286" r:id="rId12"/>
    <p:sldId id="287" r:id="rId13"/>
    <p:sldId id="288" r:id="rId14"/>
    <p:sldId id="264" r:id="rId15"/>
    <p:sldId id="289" r:id="rId16"/>
    <p:sldId id="263" r:id="rId17"/>
    <p:sldId id="265" r:id="rId18"/>
    <p:sldId id="266" r:id="rId19"/>
    <p:sldId id="267" r:id="rId20"/>
    <p:sldId id="290" r:id="rId21"/>
    <p:sldId id="291" r:id="rId22"/>
    <p:sldId id="292" r:id="rId23"/>
    <p:sldId id="293" r:id="rId24"/>
    <p:sldId id="294" r:id="rId25"/>
    <p:sldId id="273" r:id="rId26"/>
    <p:sldId id="274" r:id="rId27"/>
    <p:sldId id="275" r:id="rId28"/>
    <p:sldId id="295" r:id="rId29"/>
    <p:sldId id="277" r:id="rId30"/>
    <p:sldId id="296" r:id="rId31"/>
    <p:sldId id="297" r:id="rId32"/>
    <p:sldId id="298" r:id="rId33"/>
    <p:sldId id="299" r:id="rId34"/>
    <p:sldId id="300" r:id="rId35"/>
    <p:sldId id="301" r:id="rId36"/>
    <p:sldId id="281" r:id="rId37"/>
    <p:sldId id="303" r:id="rId38"/>
  </p:sldIdLst>
  <p:sldSz cx="12192000" cy="6858000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91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gs" Target="tags/tag1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C2108-A0F7-4838-9143-1E0251F828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F7E1B-9370-43F8-BE3C-F7D74894C4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3646"/>
            <a:ext cx="12192000" cy="43043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73" y="0"/>
            <a:ext cx="5170227" cy="6858000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3049909" y="840740"/>
            <a:ext cx="1476639" cy="1712906"/>
            <a:chOff x="4298179" y="1526584"/>
            <a:chExt cx="3595642" cy="4170954"/>
          </a:xfrm>
          <a:effectLst/>
        </p:grpSpPr>
        <p:sp>
          <p:nvSpPr>
            <p:cNvPr id="10" name="六边形 11"/>
            <p:cNvSpPr/>
            <p:nvPr/>
          </p:nvSpPr>
          <p:spPr>
            <a:xfrm rot="5400000">
              <a:off x="5646544" y="3450262"/>
              <a:ext cx="898911" cy="3595642"/>
            </a:xfrm>
            <a:custGeom>
              <a:avLst/>
              <a:gdLst>
                <a:gd name="connsiteX0" fmla="*/ 0 w 4170946"/>
                <a:gd name="connsiteY0" fmla="*/ 1797822 h 3595644"/>
                <a:gd name="connsiteX1" fmla="*/ 898911 w 4170946"/>
                <a:gd name="connsiteY1" fmla="*/ 1 h 3595644"/>
                <a:gd name="connsiteX2" fmla="*/ 3272035 w 4170946"/>
                <a:gd name="connsiteY2" fmla="*/ 1 h 3595644"/>
                <a:gd name="connsiteX3" fmla="*/ 4170946 w 4170946"/>
                <a:gd name="connsiteY3" fmla="*/ 1797822 h 3595644"/>
                <a:gd name="connsiteX4" fmla="*/ 3272035 w 4170946"/>
                <a:gd name="connsiteY4" fmla="*/ 3595643 h 3595644"/>
                <a:gd name="connsiteX5" fmla="*/ 898911 w 4170946"/>
                <a:gd name="connsiteY5" fmla="*/ 3595643 h 3595644"/>
                <a:gd name="connsiteX6" fmla="*/ 0 w 4170946"/>
                <a:gd name="connsiteY6" fmla="*/ 1797822 h 3595644"/>
                <a:gd name="connsiteX0-1" fmla="*/ 0 w 3272035"/>
                <a:gd name="connsiteY0-2" fmla="*/ 3595642 h 3595642"/>
                <a:gd name="connsiteX1-3" fmla="*/ 0 w 3272035"/>
                <a:gd name="connsiteY1-4" fmla="*/ 0 h 3595642"/>
                <a:gd name="connsiteX2-5" fmla="*/ 2373124 w 3272035"/>
                <a:gd name="connsiteY2-6" fmla="*/ 0 h 3595642"/>
                <a:gd name="connsiteX3-7" fmla="*/ 3272035 w 3272035"/>
                <a:gd name="connsiteY3-8" fmla="*/ 1797821 h 3595642"/>
                <a:gd name="connsiteX4-9" fmla="*/ 2373124 w 3272035"/>
                <a:gd name="connsiteY4-10" fmla="*/ 3595642 h 3595642"/>
                <a:gd name="connsiteX5-11" fmla="*/ 0 w 3272035"/>
                <a:gd name="connsiteY5-12" fmla="*/ 3595642 h 3595642"/>
                <a:gd name="connsiteX0-13" fmla="*/ 2373124 w 3272035"/>
                <a:gd name="connsiteY0-14" fmla="*/ 3595642 h 3595642"/>
                <a:gd name="connsiteX1-15" fmla="*/ 0 w 3272035"/>
                <a:gd name="connsiteY1-16" fmla="*/ 0 h 3595642"/>
                <a:gd name="connsiteX2-17" fmla="*/ 2373124 w 3272035"/>
                <a:gd name="connsiteY2-18" fmla="*/ 0 h 3595642"/>
                <a:gd name="connsiteX3-19" fmla="*/ 3272035 w 3272035"/>
                <a:gd name="connsiteY3-20" fmla="*/ 1797821 h 3595642"/>
                <a:gd name="connsiteX4-21" fmla="*/ 2373124 w 3272035"/>
                <a:gd name="connsiteY4-22" fmla="*/ 3595642 h 3595642"/>
                <a:gd name="connsiteX0-23" fmla="*/ 0 w 898911"/>
                <a:gd name="connsiteY0-24" fmla="*/ 3595642 h 3595642"/>
                <a:gd name="connsiteX1-25" fmla="*/ 0 w 898911"/>
                <a:gd name="connsiteY1-26" fmla="*/ 0 h 3595642"/>
                <a:gd name="connsiteX2-27" fmla="*/ 898911 w 898911"/>
                <a:gd name="connsiteY2-28" fmla="*/ 1797821 h 3595642"/>
                <a:gd name="connsiteX3-29" fmla="*/ 0 w 898911"/>
                <a:gd name="connsiteY3-30" fmla="*/ 3595642 h 35956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98911" h="3595642">
                  <a:moveTo>
                    <a:pt x="0" y="3595642"/>
                  </a:moveTo>
                  <a:lnTo>
                    <a:pt x="0" y="0"/>
                  </a:lnTo>
                  <a:lnTo>
                    <a:pt x="898911" y="1797821"/>
                  </a:lnTo>
                  <a:lnTo>
                    <a:pt x="0" y="3595642"/>
                  </a:lnTo>
                  <a:close/>
                </a:path>
              </a:pathLst>
            </a:custGeom>
            <a:gradFill>
              <a:gsLst>
                <a:gs pos="50000">
                  <a:srgbClr val="A26000"/>
                </a:gs>
                <a:gs pos="50000">
                  <a:srgbClr val="E287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" name="六边形 12"/>
            <p:cNvSpPr/>
            <p:nvPr/>
          </p:nvSpPr>
          <p:spPr>
            <a:xfrm rot="5400000">
              <a:off x="3573931" y="2263695"/>
              <a:ext cx="3272035" cy="1797821"/>
            </a:xfrm>
            <a:custGeom>
              <a:avLst/>
              <a:gdLst>
                <a:gd name="connsiteX0" fmla="*/ 0 w 4170946"/>
                <a:gd name="connsiteY0" fmla="*/ 1797822 h 3595644"/>
                <a:gd name="connsiteX1" fmla="*/ 898911 w 4170946"/>
                <a:gd name="connsiteY1" fmla="*/ 1 h 3595644"/>
                <a:gd name="connsiteX2" fmla="*/ 3272035 w 4170946"/>
                <a:gd name="connsiteY2" fmla="*/ 1 h 3595644"/>
                <a:gd name="connsiteX3" fmla="*/ 4170946 w 4170946"/>
                <a:gd name="connsiteY3" fmla="*/ 1797822 h 3595644"/>
                <a:gd name="connsiteX4" fmla="*/ 3272035 w 4170946"/>
                <a:gd name="connsiteY4" fmla="*/ 3595643 h 3595644"/>
                <a:gd name="connsiteX5" fmla="*/ 898911 w 4170946"/>
                <a:gd name="connsiteY5" fmla="*/ 3595643 h 3595644"/>
                <a:gd name="connsiteX6" fmla="*/ 0 w 4170946"/>
                <a:gd name="connsiteY6" fmla="*/ 1797822 h 3595644"/>
                <a:gd name="connsiteX0-1" fmla="*/ 0 w 4170946"/>
                <a:gd name="connsiteY0-2" fmla="*/ 1797821 h 3595642"/>
                <a:gd name="connsiteX1-3" fmla="*/ 3272035 w 4170946"/>
                <a:gd name="connsiteY1-4" fmla="*/ 0 h 3595642"/>
                <a:gd name="connsiteX2-5" fmla="*/ 4170946 w 4170946"/>
                <a:gd name="connsiteY2-6" fmla="*/ 1797821 h 3595642"/>
                <a:gd name="connsiteX3-7" fmla="*/ 3272035 w 4170946"/>
                <a:gd name="connsiteY3-8" fmla="*/ 3595642 h 3595642"/>
                <a:gd name="connsiteX4-9" fmla="*/ 898911 w 4170946"/>
                <a:gd name="connsiteY4-10" fmla="*/ 3595642 h 3595642"/>
                <a:gd name="connsiteX5-11" fmla="*/ 0 w 4170946"/>
                <a:gd name="connsiteY5-12" fmla="*/ 1797821 h 3595642"/>
                <a:gd name="connsiteX0-13" fmla="*/ 0 w 4170946"/>
                <a:gd name="connsiteY0-14" fmla="*/ 0 h 1797821"/>
                <a:gd name="connsiteX1-15" fmla="*/ 4170946 w 4170946"/>
                <a:gd name="connsiteY1-16" fmla="*/ 0 h 1797821"/>
                <a:gd name="connsiteX2-17" fmla="*/ 3272035 w 4170946"/>
                <a:gd name="connsiteY2-18" fmla="*/ 1797821 h 1797821"/>
                <a:gd name="connsiteX3-19" fmla="*/ 898911 w 4170946"/>
                <a:gd name="connsiteY3-20" fmla="*/ 1797821 h 1797821"/>
                <a:gd name="connsiteX4-21" fmla="*/ 0 w 4170946"/>
                <a:gd name="connsiteY4-22" fmla="*/ 0 h 1797821"/>
                <a:gd name="connsiteX0-23" fmla="*/ 0 w 3272035"/>
                <a:gd name="connsiteY0-24" fmla="*/ 0 h 1797821"/>
                <a:gd name="connsiteX1-25" fmla="*/ 3272035 w 3272035"/>
                <a:gd name="connsiteY1-26" fmla="*/ 1797821 h 1797821"/>
                <a:gd name="connsiteX2-27" fmla="*/ 898911 w 3272035"/>
                <a:gd name="connsiteY2-28" fmla="*/ 1797821 h 1797821"/>
                <a:gd name="connsiteX3-29" fmla="*/ 0 w 3272035"/>
                <a:gd name="connsiteY3-30" fmla="*/ 0 h 17978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272035" h="1797821">
                  <a:moveTo>
                    <a:pt x="0" y="0"/>
                  </a:moveTo>
                  <a:lnTo>
                    <a:pt x="3272035" y="1797821"/>
                  </a:lnTo>
                  <a:lnTo>
                    <a:pt x="898911" y="179782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0000">
                  <a:srgbClr val="FFBD5B"/>
                </a:gs>
                <a:gs pos="50000">
                  <a:srgbClr val="FFCC81"/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六边形 13"/>
            <p:cNvSpPr/>
            <p:nvPr/>
          </p:nvSpPr>
          <p:spPr>
            <a:xfrm rot="5400000">
              <a:off x="5346828" y="2263691"/>
              <a:ext cx="3272035" cy="1797821"/>
            </a:xfrm>
            <a:custGeom>
              <a:avLst/>
              <a:gdLst>
                <a:gd name="connsiteX0" fmla="*/ 0 w 4170946"/>
                <a:gd name="connsiteY0" fmla="*/ 1797822 h 3595644"/>
                <a:gd name="connsiteX1" fmla="*/ 898911 w 4170946"/>
                <a:gd name="connsiteY1" fmla="*/ 1 h 3595644"/>
                <a:gd name="connsiteX2" fmla="*/ 3272035 w 4170946"/>
                <a:gd name="connsiteY2" fmla="*/ 1 h 3595644"/>
                <a:gd name="connsiteX3" fmla="*/ 4170946 w 4170946"/>
                <a:gd name="connsiteY3" fmla="*/ 1797822 h 3595644"/>
                <a:gd name="connsiteX4" fmla="*/ 3272035 w 4170946"/>
                <a:gd name="connsiteY4" fmla="*/ 3595643 h 3595644"/>
                <a:gd name="connsiteX5" fmla="*/ 898911 w 4170946"/>
                <a:gd name="connsiteY5" fmla="*/ 3595643 h 3595644"/>
                <a:gd name="connsiteX6" fmla="*/ 0 w 4170946"/>
                <a:gd name="connsiteY6" fmla="*/ 1797822 h 3595644"/>
                <a:gd name="connsiteX0-1" fmla="*/ 0 w 3272035"/>
                <a:gd name="connsiteY0-2" fmla="*/ 1797821 h 3595642"/>
                <a:gd name="connsiteX1-3" fmla="*/ 898911 w 3272035"/>
                <a:gd name="connsiteY1-4" fmla="*/ 0 h 3595642"/>
                <a:gd name="connsiteX2-5" fmla="*/ 3272035 w 3272035"/>
                <a:gd name="connsiteY2-6" fmla="*/ 0 h 3595642"/>
                <a:gd name="connsiteX3-7" fmla="*/ 3272035 w 3272035"/>
                <a:gd name="connsiteY3-8" fmla="*/ 3595642 h 3595642"/>
                <a:gd name="connsiteX4-9" fmla="*/ 898911 w 3272035"/>
                <a:gd name="connsiteY4-10" fmla="*/ 3595642 h 3595642"/>
                <a:gd name="connsiteX5-11" fmla="*/ 0 w 3272035"/>
                <a:gd name="connsiteY5-12" fmla="*/ 1797821 h 3595642"/>
                <a:gd name="connsiteX0-13" fmla="*/ 0 w 3272035"/>
                <a:gd name="connsiteY0-14" fmla="*/ 1797821 h 3595642"/>
                <a:gd name="connsiteX1-15" fmla="*/ 898911 w 3272035"/>
                <a:gd name="connsiteY1-16" fmla="*/ 0 h 3595642"/>
                <a:gd name="connsiteX2-17" fmla="*/ 3272035 w 3272035"/>
                <a:gd name="connsiteY2-18" fmla="*/ 0 h 3595642"/>
                <a:gd name="connsiteX3-19" fmla="*/ 898911 w 3272035"/>
                <a:gd name="connsiteY3-20" fmla="*/ 3595642 h 3595642"/>
                <a:gd name="connsiteX4-21" fmla="*/ 0 w 3272035"/>
                <a:gd name="connsiteY4-22" fmla="*/ 1797821 h 3595642"/>
                <a:gd name="connsiteX0-23" fmla="*/ 0 w 3272035"/>
                <a:gd name="connsiteY0-24" fmla="*/ 1797821 h 3595642"/>
                <a:gd name="connsiteX1-25" fmla="*/ 898911 w 3272035"/>
                <a:gd name="connsiteY1-26" fmla="*/ 0 h 3595642"/>
                <a:gd name="connsiteX2-27" fmla="*/ 3272035 w 3272035"/>
                <a:gd name="connsiteY2-28" fmla="*/ 0 h 3595642"/>
                <a:gd name="connsiteX3-29" fmla="*/ 968958 w 3272035"/>
                <a:gd name="connsiteY3-30" fmla="*/ 3436980 h 3595642"/>
                <a:gd name="connsiteX4-31" fmla="*/ 898911 w 3272035"/>
                <a:gd name="connsiteY4-32" fmla="*/ 3595642 h 3595642"/>
                <a:gd name="connsiteX5-33" fmla="*/ 0 w 3272035"/>
                <a:gd name="connsiteY5-34" fmla="*/ 1797821 h 3595642"/>
                <a:gd name="connsiteX0-35" fmla="*/ 0 w 3272035"/>
                <a:gd name="connsiteY0-36" fmla="*/ 1797821 h 3595642"/>
                <a:gd name="connsiteX1-37" fmla="*/ 898911 w 3272035"/>
                <a:gd name="connsiteY1-38" fmla="*/ 0 h 3595642"/>
                <a:gd name="connsiteX2-39" fmla="*/ 3272035 w 3272035"/>
                <a:gd name="connsiteY2-40" fmla="*/ 0 h 3595642"/>
                <a:gd name="connsiteX3-41" fmla="*/ 898911 w 3272035"/>
                <a:gd name="connsiteY3-42" fmla="*/ 3595642 h 3595642"/>
                <a:gd name="connsiteX4-43" fmla="*/ 0 w 3272035"/>
                <a:gd name="connsiteY4-44" fmla="*/ 1797821 h 3595642"/>
                <a:gd name="connsiteX0-45" fmla="*/ 0 w 3272035"/>
                <a:gd name="connsiteY0-46" fmla="*/ 1797821 h 1797821"/>
                <a:gd name="connsiteX1-47" fmla="*/ 898911 w 3272035"/>
                <a:gd name="connsiteY1-48" fmla="*/ 0 h 1797821"/>
                <a:gd name="connsiteX2-49" fmla="*/ 3272035 w 3272035"/>
                <a:gd name="connsiteY2-50" fmla="*/ 0 h 1797821"/>
                <a:gd name="connsiteX3-51" fmla="*/ 0 w 3272035"/>
                <a:gd name="connsiteY3-52" fmla="*/ 1797821 h 17978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272035" h="1797821">
                  <a:moveTo>
                    <a:pt x="0" y="1797821"/>
                  </a:moveTo>
                  <a:lnTo>
                    <a:pt x="898911" y="0"/>
                  </a:lnTo>
                  <a:lnTo>
                    <a:pt x="3272035" y="0"/>
                  </a:lnTo>
                  <a:lnTo>
                    <a:pt x="0" y="1797821"/>
                  </a:lnTo>
                  <a:close/>
                </a:path>
              </a:pathLst>
            </a:custGeom>
            <a:gradFill>
              <a:gsLst>
                <a:gs pos="50000">
                  <a:srgbClr val="D07C00"/>
                </a:gs>
                <a:gs pos="50000">
                  <a:srgbClr val="FFAA2D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 rot="5400000">
              <a:off x="5276801" y="1458066"/>
              <a:ext cx="1636018" cy="1797821"/>
            </a:xfrm>
            <a:custGeom>
              <a:avLst/>
              <a:gdLst>
                <a:gd name="connsiteX0" fmla="*/ 0 w 1636018"/>
                <a:gd name="connsiteY0" fmla="*/ 898910 h 1797821"/>
                <a:gd name="connsiteX1" fmla="*/ 1636018 w 1636018"/>
                <a:gd name="connsiteY1" fmla="*/ 0 h 1797821"/>
                <a:gd name="connsiteX2" fmla="*/ 1636018 w 1636018"/>
                <a:gd name="connsiteY2" fmla="*/ 1797821 h 179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6018" h="1797821">
                  <a:moveTo>
                    <a:pt x="0" y="898910"/>
                  </a:moveTo>
                  <a:lnTo>
                    <a:pt x="1636018" y="0"/>
                  </a:lnTo>
                  <a:lnTo>
                    <a:pt x="1636018" y="1797821"/>
                  </a:lnTo>
                  <a:close/>
                </a:path>
              </a:pathLst>
            </a:custGeom>
            <a:solidFill>
              <a:srgbClr val="FFBD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6200000" flipV="1">
              <a:off x="5276802" y="3094084"/>
              <a:ext cx="1636018" cy="1797821"/>
            </a:xfrm>
            <a:custGeom>
              <a:avLst/>
              <a:gdLst>
                <a:gd name="connsiteX0" fmla="*/ 0 w 1636018"/>
                <a:gd name="connsiteY0" fmla="*/ 898910 h 1797821"/>
                <a:gd name="connsiteX1" fmla="*/ 1636018 w 1636018"/>
                <a:gd name="connsiteY1" fmla="*/ 0 h 1797821"/>
                <a:gd name="connsiteX2" fmla="*/ 1636018 w 1636018"/>
                <a:gd name="connsiteY2" fmla="*/ 1797821 h 179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6018" h="1797821">
                  <a:moveTo>
                    <a:pt x="0" y="898910"/>
                  </a:moveTo>
                  <a:lnTo>
                    <a:pt x="1636018" y="0"/>
                  </a:lnTo>
                  <a:lnTo>
                    <a:pt x="1636018" y="1797821"/>
                  </a:lnTo>
                  <a:close/>
                </a:path>
              </a:pathLst>
            </a:custGeom>
            <a:solidFill>
              <a:srgbClr val="FF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5400000">
              <a:off x="4385034" y="3081702"/>
              <a:ext cx="1636018" cy="1797821"/>
            </a:xfrm>
            <a:custGeom>
              <a:avLst/>
              <a:gdLst>
                <a:gd name="connsiteX0" fmla="*/ 0 w 1636018"/>
                <a:gd name="connsiteY0" fmla="*/ 898910 h 1797821"/>
                <a:gd name="connsiteX1" fmla="*/ 1636018 w 1636018"/>
                <a:gd name="connsiteY1" fmla="*/ 0 h 1797821"/>
                <a:gd name="connsiteX2" fmla="*/ 1636018 w 1636018"/>
                <a:gd name="connsiteY2" fmla="*/ 1797821 h 179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6018" h="1797821">
                  <a:moveTo>
                    <a:pt x="0" y="898910"/>
                  </a:moveTo>
                  <a:lnTo>
                    <a:pt x="1636018" y="0"/>
                  </a:lnTo>
                  <a:lnTo>
                    <a:pt x="1636018" y="1797821"/>
                  </a:lnTo>
                  <a:close/>
                </a:path>
              </a:pathLst>
            </a:custGeom>
            <a:solidFill>
              <a:srgbClr val="FFB5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 rot="5400000">
              <a:off x="6170950" y="3081702"/>
              <a:ext cx="1636018" cy="1797821"/>
            </a:xfrm>
            <a:custGeom>
              <a:avLst/>
              <a:gdLst>
                <a:gd name="connsiteX0" fmla="*/ 0 w 1636018"/>
                <a:gd name="connsiteY0" fmla="*/ 898910 h 1797821"/>
                <a:gd name="connsiteX1" fmla="*/ 1636018 w 1636018"/>
                <a:gd name="connsiteY1" fmla="*/ 0 h 1797821"/>
                <a:gd name="connsiteX2" fmla="*/ 1636018 w 1636018"/>
                <a:gd name="connsiteY2" fmla="*/ 1797821 h 179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6018" h="1797821">
                  <a:moveTo>
                    <a:pt x="0" y="898910"/>
                  </a:moveTo>
                  <a:lnTo>
                    <a:pt x="1636018" y="0"/>
                  </a:lnTo>
                  <a:lnTo>
                    <a:pt x="1636018" y="1797821"/>
                  </a:lnTo>
                  <a:close/>
                </a:path>
              </a:pathLst>
            </a:custGeom>
            <a:solidFill>
              <a:srgbClr val="F2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79919" y="2903782"/>
            <a:ext cx="5705316" cy="1221602"/>
            <a:chOff x="1805940" y="1198245"/>
            <a:chExt cx="2011680" cy="2011680"/>
          </a:xfrm>
        </p:grpSpPr>
        <p:sp>
          <p:nvSpPr>
            <p:cNvPr id="22" name="圆角矩形 21"/>
            <p:cNvSpPr/>
            <p:nvPr/>
          </p:nvSpPr>
          <p:spPr>
            <a:xfrm>
              <a:off x="1805940" y="1198245"/>
              <a:ext cx="2011680" cy="2011680"/>
            </a:xfrm>
            <a:prstGeom prst="roundRect">
              <a:avLst>
                <a:gd name="adj" fmla="val 19981"/>
              </a:avLst>
            </a:prstGeom>
            <a:solidFill>
              <a:srgbClr val="E56913"/>
            </a:solidFill>
            <a:ln w="22225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254000" dist="127000" dir="13500000">
                <a:schemeClr val="accent1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1868226" y="1363944"/>
              <a:ext cx="1900483" cy="1680279"/>
            </a:xfrm>
            <a:prstGeom prst="roundRect">
              <a:avLst>
                <a:gd name="adj" fmla="val 19112"/>
              </a:avLst>
            </a:prstGeom>
            <a:gradFill>
              <a:gsLst>
                <a:gs pos="100000">
                  <a:srgbClr val="E0E0E0"/>
                </a:gs>
                <a:gs pos="0">
                  <a:schemeClr val="bg1"/>
                </a:gs>
              </a:gsLst>
              <a:lin ang="2700000" scaled="1"/>
            </a:gradFill>
            <a:ln w="101600">
              <a:noFill/>
            </a:ln>
            <a:effectLst>
              <a:outerShdw blurRad="177800" dist="88900" dir="2700000" algn="tl" rotWithShape="0">
                <a:schemeClr val="accent1">
                  <a:lumMod val="50000"/>
                  <a:alpha val="6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1914822" y="1540306"/>
              <a:ext cx="1805525" cy="1333255"/>
            </a:xfrm>
            <a:prstGeom prst="roundRect">
              <a:avLst>
                <a:gd name="adj" fmla="val 19981"/>
              </a:avLst>
            </a:prstGeom>
            <a:gradFill>
              <a:gsLst>
                <a:gs pos="0">
                  <a:srgbClr val="D7D7D7"/>
                </a:gs>
                <a:gs pos="100000">
                  <a:schemeClr val="bg1"/>
                </a:gs>
              </a:gsLst>
              <a:lin ang="2700000" scaled="1"/>
            </a:gradFill>
            <a:ln w="19050"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6" name="文本占位符 25"/>
          <p:cNvSpPr>
            <a:spLocks noGrp="1"/>
          </p:cNvSpPr>
          <p:nvPr>
            <p:ph type="body" sz="quarter" idx="10" hasCustomPrompt="1"/>
          </p:nvPr>
        </p:nvSpPr>
        <p:spPr>
          <a:xfrm>
            <a:off x="1451429" y="3316105"/>
            <a:ext cx="4673600" cy="396951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rgbClr val="E56913"/>
                </a:solidFill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pPr lvl="0"/>
            <a:r>
              <a:rPr lang="zh-CN" altLang="en-US" dirty="0" smtClean="0"/>
              <a:t>点击输入章节标题</a:t>
            </a:r>
            <a:endParaRPr lang="zh-CN" altLang="en-US" dirty="0"/>
          </a:p>
        </p:txBody>
      </p:sp>
      <p:sp>
        <p:nvSpPr>
          <p:cNvPr id="27" name="文本占位符 25"/>
          <p:cNvSpPr>
            <a:spLocks noGrp="1"/>
          </p:cNvSpPr>
          <p:nvPr>
            <p:ph type="body" sz="quarter" idx="11" hasCustomPrompt="1"/>
          </p:nvPr>
        </p:nvSpPr>
        <p:spPr>
          <a:xfrm>
            <a:off x="3270005" y="1380941"/>
            <a:ext cx="1051899" cy="713602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862 0.22747 L -0.79862 0.22778 C -0.79809 0.22716 -0.78091 0.21914 -0.77778 0.21636 C -0.77518 0.2142 -0.77327 0.21019 -0.77066 0.20772 C -0.76528 0.20309 -0.76059 0.20278 -0.75487 0.20124 C -0.75313 0.2 -0.75157 0.19846 -0.75 0.19692 C -0.74862 0.19568 -0.74757 0.19383 -0.74636 0.1926 C -0.74393 0.19074 -0.74132 0.19013 -0.73889 0.18827 C -0.73768 0.18735 -0.73664 0.18488 -0.73525 0.18395 C -0.73299 0.1821 -0.73039 0.18148 -0.72796 0.17963 C -0.72587 0.17778 -0.72396 0.175 -0.72188 0.17315 C -0.71632 0.16852 -0.71059 0.16389 -0.70487 0.16019 C -0.70035 0.1571 -0.69601 0.15402 -0.69132 0.15155 C -0.6882 0.14969 -0.68473 0.14939 -0.6816 0.14723 C -0.63941 0.1176 -0.66511 0.12778 -0.63768 0.11883 C -0.58108 0.07253 -0.62553 0.10679 -0.59271 0.08426 C -0.58976 0.0821 -0.58698 0.07994 -0.58403 0.07778 C -0.58247 0.07655 -0.58073 0.07469 -0.57917 0.07346 C -0.57761 0.07223 -0.57605 0.07223 -0.57431 0.0713 C -0.57066 0.06914 -0.56702 0.06636 -0.56337 0.06482 C -0.56181 0.06389 -0.56007 0.06358 -0.55851 0.06266 C -0.54254 0.05402 -0.55296 0.05772 -0.54028 0.05402 C -0.53299 0.04877 -0.53334 0.04846 -0.52431 0.04537 C -0.52153 0.04414 -0.51875 0.04383 -0.5158 0.04321 C -0.51372 0.0426 -0.51181 0.04167 -0.50973 0.04074 C -0.50712 0.03858 -0.50504 0.03611 -0.50226 0.03426 C -0.49618 0.03056 -0.49046 0.02963 -0.48421 0.02778 C -0.47969 0.02439 -0.47535 0.01976 -0.47066 0.01698 C -0.46754 0.01544 -0.46407 0.01544 -0.46094 0.01482 C -0.454 0.01389 -0.44723 0.01358 -0.44028 0.01266 C -0.43681 0.01081 -0.42778 0.00494 -0.42431 0.00402 C -0.42032 0.00278 -0.41632 0.00278 -0.41216 0.00185 C -0.40886 0.00124 -0.40573 0.00062 -0.40243 -0.00031 L -0.36823 -0.00895 C -0.35504 -0.01203 -0.35539 -0.01018 -0.34271 -0.01327 C -0.3349 -0.01512 -0.32726 -0.01728 -0.31945 -0.01975 C -0.3007 -0.02592 -0.3165 -0.02315 -0.29514 -0.02839 C -0.28629 -0.03086 -0.27431 -0.03148 -0.2658 -0.03271 C -0.22362 -0.0395 -0.26233 -0.03549 -0.21476 -0.03919 C -0.20695 -0.04074 -0.19914 -0.04166 -0.1915 -0.04352 C -0.18629 -0.04506 -0.18091 -0.04691 -0.1757 -0.04784 C -0.1691 -0.04907 -0.16268 -0.04938 -0.15608 -0.05 L -0.11233 -0.04784 C -0.10747 -0.04753 -0.10226 -0.04506 -0.09757 -0.04352 C -0.09514 -0.0429 -0.09271 -0.04228 -0.09028 -0.04135 C -0.08802 -0.04043 -0.08212 -0.0358 -0.08056 -0.03487 C -0.07813 -0.03333 -0.0757 -0.0321 -0.07327 -0.03055 C -0.07205 -0.02994 -0.07066 -0.02963 -0.06962 -0.02839 C -0.06789 -0.02716 -0.0665 -0.025 -0.06476 -0.02407 C -0.06146 -0.02253 -0.04827 -0.02006 -0.04636 -0.01975 C -0.029 -0.00956 -0.04705 -0.01975 -0.03421 -0.01327 C -0.03299 -0.01265 -0.03177 -0.01142 -0.03056 -0.01111 C -0.0198 -0.00771 -0.02344 -0.0108 -0.01476 -0.00679 C -0.01355 -0.00617 -0.01233 -0.00524 -0.01112 -0.00463 C -0.00903 -0.0037 -0.00695 -0.00339 -0.00504 -0.00247 C 0.00034 -3.08642E-6 -0.00296 -0.00031 4.16667E-6 -0.00031 L 4.16667E-6 -3.08642E-6 " pathEditMode="relative" rAng="0" ptsTypes="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31" y="-1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344045" y="209565"/>
            <a:ext cx="419085" cy="419085"/>
            <a:chOff x="2387600" y="2311381"/>
            <a:chExt cx="1219603" cy="1219603"/>
          </a:xfrm>
        </p:grpSpPr>
        <p:sp>
          <p:nvSpPr>
            <p:cNvPr id="10" name="泪滴形 9"/>
            <p:cNvSpPr/>
            <p:nvPr/>
          </p:nvSpPr>
          <p:spPr>
            <a:xfrm rot="18900000" flipH="1" flipV="1">
              <a:off x="2387600" y="2311381"/>
              <a:ext cx="1219603" cy="1219603"/>
            </a:xfrm>
            <a:prstGeom prst="teardrop">
              <a:avLst/>
            </a:prstGeom>
            <a:gradFill flip="none" rotWithShape="0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13500000" scaled="0"/>
                <a:tileRect/>
              </a:gradFill>
            </a:ln>
            <a:effectLst>
              <a:outerShdw blurRad="1778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565783" y="2489564"/>
              <a:ext cx="863236" cy="863236"/>
            </a:xfrm>
            <a:prstGeom prst="ellipse">
              <a:avLst/>
            </a:prstGeom>
            <a:solidFill>
              <a:srgbClr val="E56913"/>
            </a:solidFill>
            <a:ln w="9525">
              <a:gradFill flip="none" rotWithShape="1">
                <a:gsLst>
                  <a:gs pos="0">
                    <a:schemeClr val="bg1">
                      <a:lumMod val="7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占位符 25"/>
          <p:cNvSpPr>
            <a:spLocks noGrp="1"/>
          </p:cNvSpPr>
          <p:nvPr>
            <p:ph type="body" sz="quarter" idx="10" hasCustomPrompt="1"/>
          </p:nvPr>
        </p:nvSpPr>
        <p:spPr>
          <a:xfrm>
            <a:off x="997950" y="270793"/>
            <a:ext cx="4673600" cy="396951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点击输入章节标题</a:t>
            </a:r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6576307"/>
            <a:ext cx="12192000" cy="148343"/>
          </a:xfrm>
          <a:prstGeom prst="rect">
            <a:avLst/>
          </a:prstGeom>
          <a:pattFill prst="narVert">
            <a:fgClr>
              <a:srgbClr val="E56913"/>
            </a:fgClr>
            <a:bgClr>
              <a:schemeClr val="bg1"/>
            </a:bgClr>
          </a:pattFill>
          <a:ln w="9525">
            <a:gradFill flip="none" rotWithShape="1">
              <a:gsLst>
                <a:gs pos="0">
                  <a:schemeClr val="bg1">
                    <a:lumMod val="7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508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五边形 2"/>
          <p:cNvSpPr/>
          <p:nvPr userDrawn="1"/>
        </p:nvSpPr>
        <p:spPr>
          <a:xfrm rot="16200000">
            <a:off x="11144250" y="6105525"/>
            <a:ext cx="762000" cy="742950"/>
          </a:xfrm>
          <a:prstGeom prst="homePlate">
            <a:avLst/>
          </a:prstGeom>
          <a:solidFill>
            <a:srgbClr val="E5691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15687" y="6306432"/>
            <a:ext cx="619125" cy="539750"/>
          </a:xfrm>
        </p:spPr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fld id="{5BABAD3C-0770-4899-8160-766FE3B7AD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BAD3C-0770-4899-8160-766FE3B7ADC8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microsoft.com/office/2007/relationships/media" Target="../media/media1.mp3"/><Relationship Id="rId5" Type="http://schemas.openxmlformats.org/officeDocument/2006/relationships/audio" Target="NULL" TargetMode="Externa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80" y="-56518"/>
            <a:ext cx="5295900" cy="33210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2700"/>
            <a:ext cx="12194680" cy="4305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467" y="781050"/>
            <a:ext cx="4581396" cy="60769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7192" y="1436043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企业培训之</a:t>
            </a:r>
            <a:r>
              <a:rPr lang="en-US" altLang="zh-CN" sz="28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——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1594" y="2093615"/>
            <a:ext cx="68435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PPT</a:t>
            </a:r>
            <a:r>
              <a:rPr lang="zh-CN" altLang="en-US" sz="80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演讲和技巧</a:t>
            </a:r>
            <a:endParaRPr lang="zh-CN" altLang="en-US" sz="80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287452" y="3785294"/>
            <a:ext cx="1665026" cy="41128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凤凰办公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944203" y="3785294"/>
            <a:ext cx="1665026" cy="41128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讲述日期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3" name="58ac55f21bbe1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6314.250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9629" y="-87261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8" grpId="0"/>
      <p:bldP spid="2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8" t="56944" b="278"/>
          <a:stretch>
            <a:fillRect/>
          </a:stretch>
        </p:blipFill>
        <p:spPr>
          <a:xfrm>
            <a:off x="5505450" y="2534718"/>
            <a:ext cx="6686550" cy="4041590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演讲的技巧和方法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97950" y="1267846"/>
            <a:ext cx="4507500" cy="570469"/>
            <a:chOff x="997950" y="999555"/>
            <a:chExt cx="4507500" cy="570469"/>
          </a:xfrm>
        </p:grpSpPr>
        <p:sp>
          <p:nvSpPr>
            <p:cNvPr id="8" name="圆角矩形 7"/>
            <p:cNvSpPr/>
            <p:nvPr/>
          </p:nvSpPr>
          <p:spPr>
            <a:xfrm>
              <a:off x="997950" y="999555"/>
              <a:ext cx="4507500" cy="570469"/>
            </a:xfrm>
            <a:prstGeom prst="roundRect">
              <a:avLst>
                <a:gd name="adj" fmla="val 27683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972039" y="1019337"/>
              <a:ext cx="20409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作适当的演练</a:t>
              </a:r>
              <a:endPara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997950" y="1979765"/>
            <a:ext cx="8410211" cy="1133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预讲，找熟悉的人或有经验的人试听，然后给予改进建议。</a:t>
            </a:r>
            <a:r>
              <a: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预讲次数越多</a:t>
            </a:r>
            <a:r>
              <a:rPr lang="zh-CN" altLang="en-US" sz="2400" b="1" dirty="0" smtClean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，临场发挥</a:t>
            </a:r>
            <a:r>
              <a: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怯场度越低</a:t>
            </a:r>
            <a:endParaRPr lang="zh-CN" altLang="en-US" sz="2400" b="1" dirty="0">
              <a:solidFill>
                <a:srgbClr val="E56913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演讲时的服饰和发型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02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11572875" y="6307138"/>
            <a:ext cx="619125" cy="539750"/>
          </a:xfrm>
        </p:spPr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演讲时的服饰和发型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1968" y="2055029"/>
            <a:ext cx="61439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正式的场合，一般来说男士仍以深色西服，男士无尾晚宴服（</a:t>
            </a:r>
            <a:r>
              <a:rPr lang="en-US" altLang="zh-CN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tuxedo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）以及燕尾服为宜。</a:t>
            </a:r>
            <a:endParaRPr lang="en-US" altLang="zh-CN" sz="2400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女士以西服</a:t>
            </a:r>
            <a:r>
              <a:rPr lang="en-US" altLang="zh-CN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+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过膝西服裙为宜，颜色深浅皆可，但不宜太鲜艳。</a:t>
            </a:r>
            <a:endParaRPr lang="en-US" altLang="zh-CN" sz="2400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97950" y="1267846"/>
            <a:ext cx="4507500" cy="570469"/>
            <a:chOff x="997950" y="999555"/>
            <a:chExt cx="4507500" cy="570469"/>
          </a:xfrm>
        </p:grpSpPr>
        <p:sp>
          <p:nvSpPr>
            <p:cNvPr id="8" name="圆角矩形 7"/>
            <p:cNvSpPr/>
            <p:nvPr/>
          </p:nvSpPr>
          <p:spPr>
            <a:xfrm>
              <a:off x="997950" y="999555"/>
              <a:ext cx="4507500" cy="570469"/>
            </a:xfrm>
            <a:prstGeom prst="roundRect">
              <a:avLst>
                <a:gd name="adj" fmla="val 27683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93613" y="1078330"/>
              <a:ext cx="38972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服装也会带给观众各种印象</a:t>
              </a:r>
              <a:endPara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908445" y="4580067"/>
            <a:ext cx="4852610" cy="660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发型</a:t>
            </a:r>
            <a:r>
              <a:rPr lang="zh-CN" altLang="en-US" sz="28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也可塑造出各种形象来。</a:t>
            </a:r>
            <a:endParaRPr lang="zh-CN" altLang="en-US" sz="2800" b="1" dirty="0">
              <a:solidFill>
                <a:srgbClr val="E56913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9" t="-17" b="5672"/>
          <a:stretch>
            <a:fillRect/>
          </a:stretch>
        </p:blipFill>
        <p:spPr>
          <a:xfrm>
            <a:off x="7291549" y="667744"/>
            <a:ext cx="4062412" cy="556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演讲体态构成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03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11572875" y="6307138"/>
            <a:ext cx="619125" cy="539750"/>
          </a:xfrm>
        </p:spPr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演讲体态构成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3150" y="2054735"/>
            <a:ext cx="472918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体态</a:t>
            </a:r>
            <a:r>
              <a:rPr lang="en-US" altLang="zh-CN" sz="5400" b="1" dirty="0" smtClean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=</a:t>
            </a:r>
            <a:r>
              <a:rPr lang="zh-CN" altLang="en-US" sz="5400" b="1" dirty="0" smtClean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演讲态度</a:t>
            </a:r>
            <a:endParaRPr lang="en-US" altLang="zh-CN" sz="5400" b="1" dirty="0" smtClean="0">
              <a:solidFill>
                <a:srgbClr val="E56913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endParaRPr lang="en-US" altLang="zh-CN" sz="5400" b="1" dirty="0">
              <a:solidFill>
                <a:srgbClr val="E56913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r>
              <a:rPr lang="zh-CN" altLang="en-US" sz="5400" b="1" dirty="0" smtClean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比语言还重要</a:t>
            </a:r>
            <a:endParaRPr lang="zh-CN" altLang="en-US" sz="5400" b="1" dirty="0">
              <a:solidFill>
                <a:srgbClr val="E56913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69268"/>
            <a:ext cx="5967412" cy="5756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演讲体态构成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57400" y="1962150"/>
            <a:ext cx="1847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endParaRPr lang="en-US" altLang="zh-CN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endParaRPr lang="en-US" altLang="zh-CN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endParaRPr lang="en-US" altLang="zh-CN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endParaRPr lang="en-US" altLang="zh-CN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endParaRPr lang="en-US" altLang="zh-CN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endParaRPr lang="en-US" altLang="zh-CN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20975" y="1637530"/>
            <a:ext cx="2504325" cy="649240"/>
            <a:chOff x="4103850" y="2248072"/>
            <a:chExt cx="1506375" cy="560930"/>
          </a:xfrm>
        </p:grpSpPr>
        <p:sp>
          <p:nvSpPr>
            <p:cNvPr id="6" name="Freeform 5"/>
            <p:cNvSpPr/>
            <p:nvPr/>
          </p:nvSpPr>
          <p:spPr bwMode="auto">
            <a:xfrm>
              <a:off x="4103850" y="2248072"/>
              <a:ext cx="1506375" cy="560930"/>
            </a:xfrm>
            <a:prstGeom prst="roundRect">
              <a:avLst/>
            </a:prstGeom>
            <a:solidFill>
              <a:srgbClr val="E56913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4159652" y="2328998"/>
              <a:ext cx="1392434" cy="3990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316262" y="2341349"/>
              <a:ext cx="1079213" cy="398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E56913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haroni" panose="02010803020104030203" pitchFamily="2" charset="-79"/>
                  <a:sym typeface="Impact" panose="020B0806030902050204" pitchFamily="34" charset="0"/>
                </a:rPr>
                <a:t>眼神</a:t>
              </a:r>
              <a:endPara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  <a:sym typeface="Impact" panose="020B080603090205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417914" y="1962149"/>
            <a:ext cx="2504325" cy="649240"/>
            <a:chOff x="4103850" y="2248072"/>
            <a:chExt cx="1506375" cy="560930"/>
          </a:xfrm>
        </p:grpSpPr>
        <p:sp>
          <p:nvSpPr>
            <p:cNvPr id="10" name="Freeform 5"/>
            <p:cNvSpPr/>
            <p:nvPr/>
          </p:nvSpPr>
          <p:spPr bwMode="auto">
            <a:xfrm>
              <a:off x="4103850" y="2248072"/>
              <a:ext cx="1506375" cy="560930"/>
            </a:xfrm>
            <a:prstGeom prst="roundRect">
              <a:avLst/>
            </a:prstGeom>
            <a:solidFill>
              <a:srgbClr val="E56913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1" name="Freeform 5"/>
            <p:cNvSpPr/>
            <p:nvPr/>
          </p:nvSpPr>
          <p:spPr bwMode="auto">
            <a:xfrm>
              <a:off x="4159652" y="2328998"/>
              <a:ext cx="1392434" cy="3990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316262" y="2341349"/>
              <a:ext cx="1079213" cy="398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E56913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haroni" panose="02010803020104030203" pitchFamily="2" charset="-79"/>
                  <a:sym typeface="Impact" panose="020B0806030902050204" pitchFamily="34" charset="0"/>
                </a:rPr>
                <a:t>面部表情</a:t>
              </a:r>
              <a:endPara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  <a:sym typeface="Impact" panose="020B080603090205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478601" y="3184030"/>
            <a:ext cx="2504325" cy="649240"/>
            <a:chOff x="4103850" y="2248072"/>
            <a:chExt cx="1506375" cy="560930"/>
          </a:xfrm>
        </p:grpSpPr>
        <p:sp>
          <p:nvSpPr>
            <p:cNvPr id="14" name="Freeform 5"/>
            <p:cNvSpPr/>
            <p:nvPr/>
          </p:nvSpPr>
          <p:spPr bwMode="auto">
            <a:xfrm>
              <a:off x="4103850" y="2248072"/>
              <a:ext cx="1506375" cy="560930"/>
            </a:xfrm>
            <a:prstGeom prst="roundRect">
              <a:avLst/>
            </a:prstGeom>
            <a:solidFill>
              <a:srgbClr val="E56913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5" name="Freeform 5"/>
            <p:cNvSpPr/>
            <p:nvPr/>
          </p:nvSpPr>
          <p:spPr bwMode="auto">
            <a:xfrm>
              <a:off x="4159652" y="2328998"/>
              <a:ext cx="1392434" cy="3990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316262" y="2341349"/>
              <a:ext cx="1079213" cy="398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E56913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haroni" panose="02010803020104030203" pitchFamily="2" charset="-79"/>
                  <a:sym typeface="Impact" panose="020B0806030902050204" pitchFamily="34" charset="0"/>
                </a:rPr>
                <a:t>躯干</a:t>
              </a:r>
              <a:endPara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  <a:sym typeface="Impact" panose="020B080603090205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417914" y="3704374"/>
            <a:ext cx="2504325" cy="649240"/>
            <a:chOff x="4103850" y="2248072"/>
            <a:chExt cx="1506375" cy="560930"/>
          </a:xfrm>
        </p:grpSpPr>
        <p:sp>
          <p:nvSpPr>
            <p:cNvPr id="18" name="Freeform 5"/>
            <p:cNvSpPr/>
            <p:nvPr/>
          </p:nvSpPr>
          <p:spPr bwMode="auto">
            <a:xfrm>
              <a:off x="4103850" y="2248072"/>
              <a:ext cx="1506375" cy="560930"/>
            </a:xfrm>
            <a:prstGeom prst="roundRect">
              <a:avLst/>
            </a:prstGeom>
            <a:solidFill>
              <a:srgbClr val="E56913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9" name="Freeform 5"/>
            <p:cNvSpPr/>
            <p:nvPr/>
          </p:nvSpPr>
          <p:spPr bwMode="auto">
            <a:xfrm>
              <a:off x="4159652" y="2328998"/>
              <a:ext cx="1392434" cy="3990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316262" y="2341349"/>
              <a:ext cx="1079213" cy="398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E56913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haroni" panose="02010803020104030203" pitchFamily="2" charset="-79"/>
                  <a:sym typeface="Impact" panose="020B0806030902050204" pitchFamily="34" charset="0"/>
                </a:rPr>
                <a:t>手部动作</a:t>
              </a:r>
              <a:endPara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  <a:sym typeface="Impact" panose="020B0806030902050204" pitchFamily="34" charset="0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9" t="5124" r="35997" b="2675"/>
          <a:stretch>
            <a:fillRect/>
          </a:stretch>
        </p:blipFill>
        <p:spPr>
          <a:xfrm>
            <a:off x="4556282" y="1125416"/>
            <a:ext cx="3046207" cy="5407108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 flipH="1">
            <a:off x="3962400" y="1962150"/>
            <a:ext cx="1709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endCxn id="15" idx="3"/>
          </p:cNvCxnSpPr>
          <p:nvPr/>
        </p:nvCxnSpPr>
        <p:spPr>
          <a:xfrm flipH="1">
            <a:off x="3886271" y="3494475"/>
            <a:ext cx="1146712" cy="1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endCxn id="18" idx="1"/>
          </p:cNvCxnSpPr>
          <p:nvPr/>
        </p:nvCxnSpPr>
        <p:spPr>
          <a:xfrm>
            <a:off x="5505450" y="3993475"/>
            <a:ext cx="2912464" cy="355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943600" y="2286770"/>
            <a:ext cx="24704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演讲体态构成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7450" y="2777688"/>
            <a:ext cx="805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虽然个人的性格与平日的习惯对此影响颇巨，不过一般而言仍有方便演讲的姿势，即所谓</a:t>
            </a:r>
            <a:r>
              <a:rPr lang="zh-CN" altLang="en-US" sz="2400" b="1" dirty="0" smtClean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“轻松的姿势”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。</a:t>
            </a:r>
            <a:endParaRPr lang="en-US" altLang="zh-CN" sz="2400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要让身体放松，反过来说就是不要过度紧张。过度的紧张不但会表现出笨拙僵硬的姿势，而且对于舌头的动作也会造成不良的影响。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07450" y="1249393"/>
            <a:ext cx="8050800" cy="570469"/>
            <a:chOff x="741972" y="1012731"/>
            <a:chExt cx="4507500" cy="570469"/>
          </a:xfrm>
        </p:grpSpPr>
        <p:sp>
          <p:nvSpPr>
            <p:cNvPr id="7" name="圆角矩形 6"/>
            <p:cNvSpPr/>
            <p:nvPr/>
          </p:nvSpPr>
          <p:spPr>
            <a:xfrm>
              <a:off x="741972" y="1012731"/>
              <a:ext cx="4507500" cy="570469"/>
            </a:xfrm>
            <a:prstGeom prst="roundRect">
              <a:avLst>
                <a:gd name="adj" fmla="val 27683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97950" y="1067134"/>
              <a:ext cx="41555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演说时的姿势（</a:t>
              </a:r>
              <a:r>
                <a:rPr lang="en-US" altLang="zh-CN" sz="2400" b="1" dirty="0" err="1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pusture</a:t>
              </a:r>
              <a:r>
                <a:rPr lang="zh-CN" altLang="en-US" sz="24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）也会带给听众某种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印象</a:t>
              </a:r>
              <a:endPara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807450" y="2159333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例如堂堂正正的印象或者畏畏缩缩的印象</a:t>
            </a:r>
            <a:endParaRPr lang="zh-CN" altLang="en-US" sz="2400" b="1" dirty="0">
              <a:solidFill>
                <a:srgbClr val="E56913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5" r="30506"/>
          <a:stretch>
            <a:fillRect/>
          </a:stretch>
        </p:blipFill>
        <p:spPr>
          <a:xfrm>
            <a:off x="8767762" y="667744"/>
            <a:ext cx="2933700" cy="5925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演讲体态构成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06168" y="2081947"/>
            <a:ext cx="25026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1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、站直不驼背</a:t>
            </a:r>
            <a:endParaRPr lang="en-US" altLang="zh-CN" sz="2400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2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、站稳不摇晃</a:t>
            </a:r>
            <a:endParaRPr lang="en-US" altLang="zh-CN" sz="2400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3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、挺胸收腹提臀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97517" y="4090449"/>
            <a:ext cx="42979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站姿   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两脚平行与肩宽</a:t>
            </a:r>
            <a:endParaRPr lang="en-US" altLang="zh-CN" sz="2400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双手 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自然下垂，自信，不设防</a:t>
            </a:r>
            <a:endParaRPr lang="en-US" altLang="zh-CN" sz="2400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肩膀  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紧缩上提</a:t>
            </a:r>
            <a:r>
              <a:rPr lang="en-US" altLang="zh-CN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30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秒，放松。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211480" y="1264803"/>
            <a:ext cx="2556111" cy="649240"/>
            <a:chOff x="4103850" y="2248072"/>
            <a:chExt cx="1506375" cy="560930"/>
          </a:xfrm>
        </p:grpSpPr>
        <p:sp>
          <p:nvSpPr>
            <p:cNvPr id="7" name="Freeform 5"/>
            <p:cNvSpPr/>
            <p:nvPr/>
          </p:nvSpPr>
          <p:spPr bwMode="auto">
            <a:xfrm>
              <a:off x="4103850" y="2248072"/>
              <a:ext cx="1506375" cy="560930"/>
            </a:xfrm>
            <a:prstGeom prst="roundRect">
              <a:avLst/>
            </a:prstGeom>
            <a:solidFill>
              <a:srgbClr val="E56913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4159652" y="2328998"/>
              <a:ext cx="1392434" cy="3990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293437" y="2288701"/>
              <a:ext cx="1079213" cy="398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E56913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haroni" panose="02010803020104030203" pitchFamily="2" charset="-79"/>
                  <a:sym typeface="Impact" panose="020B0806030902050204" pitchFamily="34" charset="0"/>
                </a:rPr>
                <a:t>躯干的要求</a:t>
              </a:r>
              <a:endPara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  <a:sym typeface="Impact" panose="020B0806030902050204" pitchFamily="34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6" y="1028700"/>
            <a:ext cx="4512318" cy="5120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演讲体态构成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10318" y="2043794"/>
            <a:ext cx="24929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1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、必须注视观众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2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、眼神适当扫动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3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、切勿盯着</a:t>
            </a:r>
            <a:r>
              <a:rPr lang="en-US" altLang="zh-CN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PPT</a:t>
            </a:r>
            <a:endParaRPr lang="en-US" altLang="zh-CN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15630" y="4275107"/>
            <a:ext cx="9690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克服视线压力的</a:t>
            </a:r>
            <a:r>
              <a:rPr lang="zh-CN" altLang="en-US" sz="2400" b="1" dirty="0" smtClean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秘诀就是</a:t>
            </a:r>
            <a:r>
              <a:rPr lang="en-US" altLang="zh-CN" sz="2400" b="1" dirty="0" smtClean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:</a:t>
            </a:r>
            <a:endParaRPr lang="en-US" altLang="zh-CN" sz="2400" b="1" dirty="0" smtClean="0">
              <a:solidFill>
                <a:srgbClr val="E56913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一面</a:t>
            </a: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进行</a:t>
            </a:r>
            <a:r>
              <a:rPr lang="zh-CN" altLang="en-US" sz="20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</a:t>
            </a:r>
            <a:r>
              <a:rPr lang="en-US" altLang="zh-CN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,</a:t>
            </a:r>
            <a:r>
              <a:rPr lang="zh-CN" altLang="en-US" sz="20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一面</a:t>
            </a: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从听众当中找寻对于自己投以善意而温柔眼光的人。</a:t>
            </a:r>
            <a:endParaRPr lang="zh-CN" altLang="en-US" sz="20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无视</a:t>
            </a: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于那些冷淡的</a:t>
            </a:r>
            <a:r>
              <a:rPr lang="zh-CN" altLang="en-US" sz="20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眼光此外</a:t>
            </a:r>
            <a:endParaRPr lang="en-US" altLang="zh-CN" sz="2000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把</a:t>
            </a: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自己的视线投向强烈“点头”以示首肯的</a:t>
            </a:r>
            <a:r>
              <a:rPr lang="zh-CN" altLang="en-US" sz="20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人</a:t>
            </a: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。</a:t>
            </a:r>
            <a:endParaRPr lang="zh-CN" altLang="en-US" sz="20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15630" y="1226650"/>
            <a:ext cx="2556111" cy="649240"/>
            <a:chOff x="4103850" y="2248072"/>
            <a:chExt cx="1506375" cy="560930"/>
          </a:xfrm>
        </p:grpSpPr>
        <p:sp>
          <p:nvSpPr>
            <p:cNvPr id="7" name="Freeform 5"/>
            <p:cNvSpPr/>
            <p:nvPr/>
          </p:nvSpPr>
          <p:spPr bwMode="auto">
            <a:xfrm>
              <a:off x="4103850" y="2248072"/>
              <a:ext cx="1506375" cy="560930"/>
            </a:xfrm>
            <a:prstGeom prst="roundRect">
              <a:avLst/>
            </a:prstGeom>
            <a:solidFill>
              <a:srgbClr val="E56913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4159652" y="2328998"/>
              <a:ext cx="1392434" cy="3990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293437" y="2288701"/>
              <a:ext cx="1079213" cy="398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E56913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haroni" panose="02010803020104030203" pitchFamily="2" charset="-79"/>
                  <a:sym typeface="Impact" panose="020B0806030902050204" pitchFamily="34" charset="0"/>
                </a:rPr>
                <a:t>眼神要求</a:t>
              </a:r>
              <a:endPara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  <a:sym typeface="Impact" panose="020B0806030902050204" pitchFamily="34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700" y="48957"/>
            <a:ext cx="4512318" cy="4512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演讲体态构成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7950" y="1816643"/>
            <a:ext cx="8046150" cy="57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1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、要求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自然         </a:t>
            </a:r>
            <a:r>
              <a:rPr lang="en-US" altLang="zh-CN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2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、主走亲和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路线      </a:t>
            </a:r>
            <a:r>
              <a:rPr lang="en-US" altLang="zh-CN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3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、随内容而变化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97950" y="3167111"/>
            <a:ext cx="70437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首先</a:t>
            </a:r>
            <a:r>
              <a: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“不可垂头”。</a:t>
            </a:r>
            <a:endParaRPr lang="zh-CN" altLang="en-US" sz="2400" b="1" dirty="0">
              <a:solidFill>
                <a:srgbClr val="E56913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人一旦“垂头”就会予人</a:t>
            </a:r>
            <a:r>
              <a:rPr lang="zh-CN" altLang="en-US" sz="20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“丧气”之感而且</a:t>
            </a: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若视线不能与听众接触，就难以吸引听众的注意。</a:t>
            </a:r>
            <a:endParaRPr lang="zh-CN" altLang="en-US" sz="20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另</a:t>
            </a:r>
            <a:r>
              <a: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一个方法是“缓慢说话”</a:t>
            </a:r>
            <a:r>
              <a:rPr lang="zh-CN" altLang="en-US" sz="2400" b="1" dirty="0" smtClean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。</a:t>
            </a:r>
            <a:endParaRPr lang="en-US" altLang="zh-CN" sz="2400" b="1" dirty="0" smtClean="0">
              <a:solidFill>
                <a:srgbClr val="E56913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说话</a:t>
            </a: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速度一旦缓慢，情绪即可稳定，脸部表情也得以放松，</a:t>
            </a:r>
            <a:endParaRPr lang="zh-CN" altLang="en-US" sz="20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再者，全身上下也能够为之泰然自若起来。</a:t>
            </a:r>
            <a:endParaRPr lang="zh-CN" altLang="en-US" sz="2400" b="1" dirty="0">
              <a:solidFill>
                <a:srgbClr val="E56913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24356" y="1073736"/>
            <a:ext cx="2556111" cy="649240"/>
            <a:chOff x="4103850" y="2248072"/>
            <a:chExt cx="1506375" cy="560930"/>
          </a:xfrm>
        </p:grpSpPr>
        <p:sp>
          <p:nvSpPr>
            <p:cNvPr id="7" name="Freeform 5"/>
            <p:cNvSpPr/>
            <p:nvPr/>
          </p:nvSpPr>
          <p:spPr bwMode="auto">
            <a:xfrm>
              <a:off x="4103850" y="2248072"/>
              <a:ext cx="1506375" cy="560930"/>
            </a:xfrm>
            <a:prstGeom prst="roundRect">
              <a:avLst/>
            </a:prstGeom>
            <a:solidFill>
              <a:srgbClr val="E56913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4159652" y="2328998"/>
              <a:ext cx="1392434" cy="3990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226544" y="2317053"/>
              <a:ext cx="1258649" cy="398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E56913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haroni" panose="02010803020104030203" pitchFamily="2" charset="-79"/>
                  <a:sym typeface="Impact" panose="020B0806030902050204" pitchFamily="34" charset="0"/>
                </a:rPr>
                <a:t>面部表情要求</a:t>
              </a:r>
              <a:endPara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  <a:sym typeface="Impact" panose="020B0806030902050204" pitchFamily="34" charset="0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1"/>
          <a:stretch>
            <a:fillRect/>
          </a:stretch>
        </p:blipFill>
        <p:spPr>
          <a:xfrm>
            <a:off x="7239000" y="1742026"/>
            <a:ext cx="4166588" cy="4853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什么是演讲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97950" y="999555"/>
            <a:ext cx="4624800" cy="570469"/>
            <a:chOff x="997950" y="999555"/>
            <a:chExt cx="4624800" cy="570469"/>
          </a:xfrm>
        </p:grpSpPr>
        <p:sp>
          <p:nvSpPr>
            <p:cNvPr id="7" name="圆角矩形 6"/>
            <p:cNvSpPr/>
            <p:nvPr/>
          </p:nvSpPr>
          <p:spPr>
            <a:xfrm>
              <a:off x="997950" y="999555"/>
              <a:ext cx="4624800" cy="570469"/>
            </a:xfrm>
            <a:prstGeom prst="roundRect">
              <a:avLst>
                <a:gd name="adj" fmla="val 27683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857422" y="1053956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演讲是一门语言艺术</a:t>
              </a:r>
              <a:endPara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334749" y="1973653"/>
            <a:ext cx="595035" cy="587940"/>
            <a:chOff x="2036249" y="1954312"/>
            <a:chExt cx="595035" cy="587940"/>
          </a:xfrm>
        </p:grpSpPr>
        <p:grpSp>
          <p:nvGrpSpPr>
            <p:cNvPr id="13" name="组合 12"/>
            <p:cNvGrpSpPr/>
            <p:nvPr/>
          </p:nvGrpSpPr>
          <p:grpSpPr>
            <a:xfrm>
              <a:off x="2047344" y="1954312"/>
              <a:ext cx="583940" cy="583940"/>
              <a:chOff x="1992573" y="1910687"/>
              <a:chExt cx="682388" cy="682388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992573" y="1910687"/>
                <a:ext cx="682388" cy="68238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cxnSp>
            <p:nvCxnSpPr>
              <p:cNvPr id="10" name="直接连接符 9"/>
              <p:cNvCxnSpPr>
                <a:stCxn id="8" idx="1"/>
                <a:endCxn id="8" idx="3"/>
              </p:cNvCxnSpPr>
              <p:nvPr/>
            </p:nvCxnSpPr>
            <p:spPr>
              <a:xfrm>
                <a:off x="1992573" y="2251881"/>
                <a:ext cx="682388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>
                <a:stCxn id="8" idx="0"/>
                <a:endCxn id="8" idx="2"/>
              </p:cNvCxnSpPr>
              <p:nvPr/>
            </p:nvCxnSpPr>
            <p:spPr>
              <a:xfrm>
                <a:off x="2333767" y="1910687"/>
                <a:ext cx="0" cy="68238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矩形 13"/>
            <p:cNvSpPr/>
            <p:nvPr/>
          </p:nvSpPr>
          <p:spPr>
            <a:xfrm>
              <a:off x="2036249" y="1957477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E56913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讲</a:t>
              </a:r>
              <a:endParaRPr lang="zh-CN" altLang="en-US" sz="32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971248" y="2034789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它的主要形式是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32964" y="2034790"/>
            <a:ext cx="6955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运用有声语言并追求言辞的表现力和声音的感染力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310350" y="3116357"/>
            <a:ext cx="595035" cy="587940"/>
            <a:chOff x="2036249" y="1954312"/>
            <a:chExt cx="595035" cy="587940"/>
          </a:xfrm>
        </p:grpSpPr>
        <p:grpSp>
          <p:nvGrpSpPr>
            <p:cNvPr id="19" name="组合 18"/>
            <p:cNvGrpSpPr/>
            <p:nvPr/>
          </p:nvGrpSpPr>
          <p:grpSpPr>
            <a:xfrm>
              <a:off x="2047344" y="1954312"/>
              <a:ext cx="583940" cy="583940"/>
              <a:chOff x="1992573" y="1910687"/>
              <a:chExt cx="682388" cy="682388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1992573" y="1910687"/>
                <a:ext cx="682388" cy="68238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cxnSp>
            <p:nvCxnSpPr>
              <p:cNvPr id="22" name="直接连接符 21"/>
              <p:cNvCxnSpPr>
                <a:stCxn id="21" idx="1"/>
                <a:endCxn id="21" idx="3"/>
              </p:cNvCxnSpPr>
              <p:nvPr/>
            </p:nvCxnSpPr>
            <p:spPr>
              <a:xfrm>
                <a:off x="1992573" y="2251881"/>
                <a:ext cx="682388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stCxn id="21" idx="0"/>
                <a:endCxn id="21" idx="2"/>
              </p:cNvCxnSpPr>
              <p:nvPr/>
            </p:nvCxnSpPr>
            <p:spPr>
              <a:xfrm>
                <a:off x="2333767" y="1910687"/>
                <a:ext cx="0" cy="68238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矩形 19"/>
            <p:cNvSpPr/>
            <p:nvPr/>
          </p:nvSpPr>
          <p:spPr>
            <a:xfrm>
              <a:off x="2036249" y="1957477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E56913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演</a:t>
              </a:r>
              <a:endParaRPr lang="zh-CN" altLang="en-US" sz="32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946849" y="3177493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同时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还要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辅之以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008565" y="3177494"/>
            <a:ext cx="757130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运用面部表情、手势动作、身体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姿态</a:t>
            </a:r>
            <a:endParaRPr lang="en-US" altLang="zh-CN" sz="2400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endParaRPr lang="en-US" altLang="zh-CN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乃至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一切可以理解的态势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语言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使讲话</a:t>
            </a:r>
            <a:r>
              <a: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“艺术化”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起来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，</a:t>
            </a:r>
            <a:endParaRPr lang="en-US" altLang="zh-CN" sz="2400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endParaRPr lang="en-US" altLang="zh-CN" sz="2400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从而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产生一种特殊的艺术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魅力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演讲体态构成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7950" y="1816643"/>
            <a:ext cx="3231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1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、动作自然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2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、动静结合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3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、表达态度和情绪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4151" y="3766370"/>
            <a:ext cx="10880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常见的演讲手势有</a:t>
            </a:r>
            <a:r>
              <a: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上举、下</a:t>
            </a:r>
            <a:r>
              <a:rPr lang="zh-CN" altLang="en-US" sz="2400" b="1" dirty="0" smtClean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压和</a:t>
            </a:r>
            <a:r>
              <a: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平移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等几类，各类中又分为</a:t>
            </a:r>
            <a:r>
              <a: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单手、双手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两种。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每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种又可以作</a:t>
            </a:r>
            <a:r>
              <a: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拳式、掌式、屈肘翻腕式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等。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手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向上、向前、向内往往表达希望、成功、肯定等积极意义的内容。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手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向下、向后、向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外往往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表达批判、蔑视、否定等消极意义的内容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24356" y="1073736"/>
            <a:ext cx="2556111" cy="649240"/>
            <a:chOff x="4103850" y="2248072"/>
            <a:chExt cx="1506375" cy="560930"/>
          </a:xfrm>
        </p:grpSpPr>
        <p:sp>
          <p:nvSpPr>
            <p:cNvPr id="7" name="Freeform 5"/>
            <p:cNvSpPr/>
            <p:nvPr/>
          </p:nvSpPr>
          <p:spPr bwMode="auto">
            <a:xfrm>
              <a:off x="4103850" y="2248072"/>
              <a:ext cx="1506375" cy="560930"/>
            </a:xfrm>
            <a:prstGeom prst="roundRect">
              <a:avLst/>
            </a:prstGeom>
            <a:solidFill>
              <a:srgbClr val="E56913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4159652" y="2328998"/>
              <a:ext cx="1392434" cy="3990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226544" y="2317053"/>
              <a:ext cx="1258649" cy="398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E56913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haroni" panose="02010803020104030203" pitchFamily="2" charset="-79"/>
                  <a:sym typeface="Impact" panose="020B0806030902050204" pitchFamily="34" charset="0"/>
                </a:rPr>
                <a:t>手部动作要求</a:t>
              </a:r>
              <a:endPara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  <a:sym typeface="Impact" panose="020B0806030902050204" pitchFamily="34" charset="0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86"/>
          <a:stretch>
            <a:fillRect/>
          </a:stretch>
        </p:blipFill>
        <p:spPr>
          <a:xfrm>
            <a:off x="4675016" y="594180"/>
            <a:ext cx="6735934" cy="2976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演讲体态构成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019760" y="1420843"/>
            <a:ext cx="4031250" cy="570469"/>
            <a:chOff x="741972" y="1012731"/>
            <a:chExt cx="4507500" cy="570469"/>
          </a:xfrm>
        </p:grpSpPr>
        <p:sp>
          <p:nvSpPr>
            <p:cNvPr id="13" name="圆角矩形 12"/>
            <p:cNvSpPr/>
            <p:nvPr/>
          </p:nvSpPr>
          <p:spPr>
            <a:xfrm>
              <a:off x="741972" y="1012731"/>
              <a:ext cx="4507500" cy="570469"/>
            </a:xfrm>
            <a:prstGeom prst="roundRect">
              <a:avLst>
                <a:gd name="adj" fmla="val 27683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41972" y="1067132"/>
              <a:ext cx="41555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五种手部运动方式</a:t>
              </a:r>
              <a:endPara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019760" y="2387918"/>
            <a:ext cx="61959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Impact" panose="020B0806030902050204" pitchFamily="34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 smtClean="0">
                <a:ea typeface="微软雅黑" panose="020B0503020204020204" pitchFamily="34" charset="-122"/>
                <a:sym typeface="Impact" panose="020B0806030902050204" pitchFamily="34" charset="0"/>
              </a:rPr>
              <a:t>方式</a:t>
            </a:r>
            <a:r>
              <a:rPr lang="en-US" altLang="zh-CN" dirty="0">
                <a:ea typeface="微软雅黑" panose="020B0503020204020204" pitchFamily="34" charset="-122"/>
                <a:sym typeface="Impact" panose="020B0806030902050204" pitchFamily="34" charset="0"/>
              </a:rPr>
              <a:t>1</a:t>
            </a:r>
            <a:r>
              <a:rPr lang="zh-CN" altLang="en-US" dirty="0">
                <a:ea typeface="微软雅黑" panose="020B0503020204020204" pitchFamily="34" charset="-122"/>
                <a:sym typeface="Impact" panose="020B0806030902050204" pitchFamily="34" charset="0"/>
              </a:rPr>
              <a:t>：双手自然下垂（不建议）</a:t>
            </a:r>
            <a:endParaRPr lang="en-US" altLang="zh-CN" dirty="0"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r>
              <a:rPr lang="zh-CN" altLang="en-US" dirty="0">
                <a:ea typeface="微软雅黑" panose="020B0503020204020204" pitchFamily="34" charset="-122"/>
                <a:sym typeface="Impact" panose="020B0806030902050204" pitchFamily="34" charset="0"/>
              </a:rPr>
              <a:t>方式</a:t>
            </a:r>
            <a:r>
              <a:rPr lang="en-US" altLang="zh-CN" dirty="0">
                <a:ea typeface="微软雅黑" panose="020B0503020204020204" pitchFamily="34" charset="-122"/>
                <a:sym typeface="Impact" panose="020B0806030902050204" pitchFamily="34" charset="0"/>
              </a:rPr>
              <a:t>2</a:t>
            </a:r>
            <a:r>
              <a:rPr lang="zh-CN" altLang="en-US" dirty="0">
                <a:ea typeface="微软雅黑" panose="020B0503020204020204" pitchFamily="34" charset="-122"/>
                <a:sym typeface="Impact" panose="020B0806030902050204" pitchFamily="34" charset="0"/>
              </a:rPr>
              <a:t>：一手拿着东西（如话筒），一手下垂</a:t>
            </a:r>
            <a:endParaRPr lang="en-US" altLang="zh-CN" dirty="0"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r>
              <a:rPr lang="zh-CN" altLang="en-US" dirty="0">
                <a:ea typeface="微软雅黑" panose="020B0503020204020204" pitchFamily="34" charset="-122"/>
                <a:sym typeface="Impact" panose="020B0806030902050204" pitchFamily="34" charset="0"/>
              </a:rPr>
              <a:t>方式</a:t>
            </a:r>
            <a:r>
              <a:rPr lang="en-US" altLang="zh-CN" dirty="0">
                <a:ea typeface="微软雅黑" panose="020B0503020204020204" pitchFamily="34" charset="-122"/>
                <a:sym typeface="Impact" panose="020B0806030902050204" pitchFamily="34" charset="0"/>
              </a:rPr>
              <a:t>3</a:t>
            </a:r>
            <a:r>
              <a:rPr lang="zh-CN" altLang="en-US" dirty="0">
                <a:ea typeface="微软雅黑" panose="020B0503020204020204" pitchFamily="34" charset="-122"/>
                <a:sym typeface="Impact" panose="020B0806030902050204" pitchFamily="34" charset="0"/>
              </a:rPr>
              <a:t>：一手拿着东西（如话筒），一手活动</a:t>
            </a:r>
            <a:endParaRPr lang="en-US" altLang="zh-CN" dirty="0"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r>
              <a:rPr lang="zh-CN" altLang="en-US" dirty="0">
                <a:ea typeface="微软雅黑" panose="020B0503020204020204" pitchFamily="34" charset="-122"/>
                <a:sym typeface="Impact" panose="020B0806030902050204" pitchFamily="34" charset="0"/>
              </a:rPr>
              <a:t>方式</a:t>
            </a:r>
            <a:r>
              <a:rPr lang="en-US" altLang="zh-CN" dirty="0">
                <a:ea typeface="微软雅黑" panose="020B0503020204020204" pitchFamily="34" charset="-122"/>
                <a:sym typeface="Impact" panose="020B0806030902050204" pitchFamily="34" charset="0"/>
              </a:rPr>
              <a:t>4</a:t>
            </a:r>
            <a:r>
              <a:rPr lang="zh-CN" altLang="en-US" dirty="0">
                <a:ea typeface="微软雅黑" panose="020B0503020204020204" pitchFamily="34" charset="-122"/>
                <a:sym typeface="Impact" panose="020B0806030902050204" pitchFamily="34" charset="0"/>
              </a:rPr>
              <a:t>：双手均自由活动（高级方式）</a:t>
            </a:r>
            <a:endParaRPr lang="en-US" altLang="zh-CN" dirty="0"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r>
              <a:rPr lang="zh-CN" altLang="en-US" dirty="0">
                <a:ea typeface="微软雅黑" panose="020B0503020204020204" pitchFamily="34" charset="-122"/>
                <a:sym typeface="Impact" panose="020B0806030902050204" pitchFamily="34" charset="0"/>
              </a:rPr>
              <a:t>方式</a:t>
            </a:r>
            <a:r>
              <a:rPr lang="en-US" altLang="zh-CN" dirty="0">
                <a:ea typeface="微软雅黑" panose="020B0503020204020204" pitchFamily="34" charset="-122"/>
                <a:sym typeface="Impact" panose="020B0806030902050204" pitchFamily="34" charset="0"/>
              </a:rPr>
              <a:t>5</a:t>
            </a:r>
            <a:r>
              <a:rPr lang="zh-CN" altLang="en-US" dirty="0">
                <a:ea typeface="微软雅黑" panose="020B0503020204020204" pitchFamily="34" charset="-122"/>
                <a:sym typeface="Impact" panose="020B0806030902050204" pitchFamily="34" charset="0"/>
              </a:rPr>
              <a:t>：抱住双臂（不建议）</a:t>
            </a:r>
            <a:endParaRPr lang="zh-CN" altLang="en-US" dirty="0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r="24871"/>
          <a:stretch>
            <a:fillRect/>
          </a:stretch>
        </p:blipFill>
        <p:spPr>
          <a:xfrm>
            <a:off x="835568" y="1163705"/>
            <a:ext cx="3679282" cy="5412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演讲体态构成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019760" y="1420843"/>
            <a:ext cx="4031250" cy="570469"/>
            <a:chOff x="741972" y="1012731"/>
            <a:chExt cx="4507500" cy="570469"/>
          </a:xfrm>
        </p:grpSpPr>
        <p:sp>
          <p:nvSpPr>
            <p:cNvPr id="13" name="圆角矩形 12"/>
            <p:cNvSpPr/>
            <p:nvPr/>
          </p:nvSpPr>
          <p:spPr>
            <a:xfrm>
              <a:off x="741972" y="1012731"/>
              <a:ext cx="4507500" cy="570469"/>
            </a:xfrm>
            <a:prstGeom prst="roundRect">
              <a:avLst>
                <a:gd name="adj" fmla="val 27683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41972" y="1067132"/>
              <a:ext cx="41555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四种常见手势</a:t>
              </a:r>
              <a:endPara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019760" y="2387918"/>
            <a:ext cx="64673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Impact" panose="020B0806030902050204" pitchFamily="34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>
                <a:ea typeface="微软雅黑" panose="020B0503020204020204" pitchFamily="34" charset="-122"/>
                <a:sym typeface="Impact" panose="020B0806030902050204" pitchFamily="34" charset="0"/>
              </a:rPr>
              <a:t>方式</a:t>
            </a:r>
            <a:r>
              <a:rPr lang="en-US" altLang="zh-CN" dirty="0">
                <a:ea typeface="微软雅黑" panose="020B0503020204020204" pitchFamily="34" charset="-122"/>
                <a:sym typeface="Impact" panose="020B0806030902050204" pitchFamily="34" charset="0"/>
              </a:rPr>
              <a:t>1</a:t>
            </a:r>
            <a:r>
              <a:rPr lang="zh-CN" altLang="en-US" dirty="0">
                <a:ea typeface="微软雅黑" panose="020B0503020204020204" pitchFamily="34" charset="-122"/>
                <a:sym typeface="Impact" panose="020B0806030902050204" pitchFamily="34" charset="0"/>
              </a:rPr>
              <a:t>：大拇指一指式（大拇指伸出，其他内收）</a:t>
            </a:r>
            <a:endParaRPr lang="zh-CN" altLang="en-US" dirty="0"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r>
              <a:rPr lang="zh-CN" altLang="en-US" dirty="0">
                <a:ea typeface="微软雅黑" panose="020B0503020204020204" pitchFamily="34" charset="-122"/>
                <a:sym typeface="Impact" panose="020B0806030902050204" pitchFamily="34" charset="0"/>
              </a:rPr>
              <a:t>方式</a:t>
            </a:r>
            <a:r>
              <a:rPr lang="en-US" altLang="zh-CN" dirty="0">
                <a:ea typeface="微软雅黑" panose="020B0503020204020204" pitchFamily="34" charset="-122"/>
                <a:sym typeface="Impact" panose="020B0806030902050204" pitchFamily="34" charset="0"/>
              </a:rPr>
              <a:t>2</a:t>
            </a:r>
            <a:r>
              <a:rPr lang="zh-CN" altLang="en-US" dirty="0">
                <a:ea typeface="微软雅黑" panose="020B0503020204020204" pitchFamily="34" charset="-122"/>
                <a:sym typeface="Impact" panose="020B0806030902050204" pitchFamily="34" charset="0"/>
              </a:rPr>
              <a:t>：食指一指式（食指伸出，其他内敛）</a:t>
            </a:r>
            <a:endParaRPr lang="zh-CN" altLang="en-US" dirty="0"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r>
              <a:rPr lang="zh-CN" altLang="en-US" dirty="0">
                <a:ea typeface="微软雅黑" panose="020B0503020204020204" pitchFamily="34" charset="-122"/>
                <a:sym typeface="Impact" panose="020B0806030902050204" pitchFamily="34" charset="0"/>
              </a:rPr>
              <a:t>方式</a:t>
            </a:r>
            <a:r>
              <a:rPr lang="en-US" altLang="zh-CN" dirty="0">
                <a:ea typeface="微软雅黑" panose="020B0503020204020204" pitchFamily="34" charset="-122"/>
                <a:sym typeface="Impact" panose="020B0806030902050204" pitchFamily="34" charset="0"/>
              </a:rPr>
              <a:t>3</a:t>
            </a:r>
            <a:r>
              <a:rPr lang="zh-CN" altLang="en-US" dirty="0">
                <a:ea typeface="微软雅黑" panose="020B0503020204020204" pitchFamily="34" charset="-122"/>
                <a:sym typeface="Impact" panose="020B0806030902050204" pitchFamily="34" charset="0"/>
              </a:rPr>
              <a:t>：全掌式（五指伸出）</a:t>
            </a:r>
            <a:endParaRPr lang="zh-CN" altLang="en-US" dirty="0"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r>
              <a:rPr lang="zh-CN" altLang="en-US" dirty="0">
                <a:ea typeface="微软雅黑" panose="020B0503020204020204" pitchFamily="34" charset="-122"/>
                <a:sym typeface="Impact" panose="020B0806030902050204" pitchFamily="34" charset="0"/>
              </a:rPr>
              <a:t>方式</a:t>
            </a:r>
            <a:r>
              <a:rPr lang="en-US" altLang="zh-CN" dirty="0">
                <a:ea typeface="微软雅黑" panose="020B0503020204020204" pitchFamily="34" charset="-122"/>
                <a:sym typeface="Impact" panose="020B0806030902050204" pitchFamily="34" charset="0"/>
              </a:rPr>
              <a:t>4</a:t>
            </a:r>
            <a:r>
              <a:rPr lang="zh-CN" altLang="en-US" dirty="0">
                <a:ea typeface="微软雅黑" panose="020B0503020204020204" pitchFamily="34" charset="-122"/>
                <a:sym typeface="Impact" panose="020B0806030902050204" pitchFamily="34" charset="0"/>
              </a:rPr>
              <a:t>：握拳式（五指握拳）</a:t>
            </a:r>
            <a:endParaRPr lang="zh-CN" altLang="en-US" dirty="0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5" b="44631"/>
          <a:stretch>
            <a:fillRect/>
          </a:stretch>
        </p:blipFill>
        <p:spPr>
          <a:xfrm>
            <a:off x="409118" y="1381264"/>
            <a:ext cx="4295860" cy="4925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演讲体态构成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65124" y="2495550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大拇指</a:t>
            </a:r>
            <a:r>
              <a:rPr lang="zh-CN" altLang="en-US" sz="36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一</a:t>
            </a:r>
            <a:r>
              <a:rPr lang="zh-CN" altLang="en-US" sz="3600" b="1" dirty="0" smtClean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指式的含义</a:t>
            </a:r>
            <a:endParaRPr lang="zh-CN" altLang="en-US" sz="3600" b="1" dirty="0">
              <a:solidFill>
                <a:srgbClr val="E56913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248400" y="3801266"/>
            <a:ext cx="1657349" cy="660441"/>
            <a:chOff x="1004958" y="3426957"/>
            <a:chExt cx="1275969" cy="508464"/>
          </a:xfrm>
        </p:grpSpPr>
        <p:sp>
          <p:nvSpPr>
            <p:cNvPr id="6" name="圆角矩形 5"/>
            <p:cNvSpPr/>
            <p:nvPr/>
          </p:nvSpPr>
          <p:spPr>
            <a:xfrm>
              <a:off x="1004958" y="3426957"/>
              <a:ext cx="1275969" cy="508464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E56913"/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56913"/>
                  </a:gs>
                </a:gsLst>
                <a:lin ang="2700000" scaled="1"/>
                <a:tileRect/>
              </a:gradFill>
            </a:ln>
            <a:effectLst>
              <a:outerShdw blurRad="203200" dist="762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80943" y="3473756"/>
              <a:ext cx="774045" cy="450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自信</a:t>
              </a:r>
              <a:endParaRPr lang="zh-CN" altLang="en-US" sz="32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871951" y="3868794"/>
            <a:ext cx="1657349" cy="660441"/>
            <a:chOff x="1004958" y="3426957"/>
            <a:chExt cx="1275969" cy="508464"/>
          </a:xfrm>
        </p:grpSpPr>
        <p:sp>
          <p:nvSpPr>
            <p:cNvPr id="9" name="圆角矩形 8"/>
            <p:cNvSpPr/>
            <p:nvPr/>
          </p:nvSpPr>
          <p:spPr>
            <a:xfrm>
              <a:off x="1004958" y="3426957"/>
              <a:ext cx="1275969" cy="508464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E56913"/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56913"/>
                  </a:gs>
                </a:gsLst>
                <a:lin ang="2700000" scaled="1"/>
                <a:tileRect/>
              </a:gradFill>
            </a:ln>
            <a:effectLst>
              <a:outerShdw blurRad="203200" dist="762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280943" y="3473756"/>
              <a:ext cx="776513" cy="450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鼓励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t="7725" r="14116" b="9775"/>
          <a:stretch>
            <a:fillRect/>
          </a:stretch>
        </p:blipFill>
        <p:spPr>
          <a:xfrm>
            <a:off x="704849" y="819149"/>
            <a:ext cx="4933951" cy="56578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演讲体态构成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90475" y="2438400"/>
            <a:ext cx="3890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E56913"/>
                </a:solidFill>
                <a:latin typeface="Impact" panose="020B0806030902050204" pitchFamily="34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 smtClean="0">
                <a:ea typeface="微软雅黑" panose="020B0503020204020204" pitchFamily="34" charset="-122"/>
                <a:sym typeface="Impact" panose="020B0806030902050204" pitchFamily="34" charset="0"/>
              </a:rPr>
              <a:t>食指</a:t>
            </a:r>
            <a:r>
              <a:rPr lang="zh-CN" altLang="en-US" dirty="0">
                <a:ea typeface="微软雅黑" panose="020B0503020204020204" pitchFamily="34" charset="-122"/>
                <a:sym typeface="Impact" panose="020B0806030902050204" pitchFamily="34" charset="0"/>
              </a:rPr>
              <a:t>一</a:t>
            </a:r>
            <a:r>
              <a:rPr lang="zh-CN" altLang="en-US" dirty="0" smtClean="0">
                <a:ea typeface="微软雅黑" panose="020B0503020204020204" pitchFamily="34" charset="-122"/>
                <a:sym typeface="Impact" panose="020B0806030902050204" pitchFamily="34" charset="0"/>
              </a:rPr>
              <a:t>指</a:t>
            </a:r>
            <a:r>
              <a:rPr lang="zh-CN" altLang="en-US" dirty="0">
                <a:ea typeface="微软雅黑" panose="020B0503020204020204" pitchFamily="34" charset="-122"/>
                <a:sym typeface="Impact" panose="020B0806030902050204" pitchFamily="34" charset="0"/>
              </a:rPr>
              <a:t>式的</a:t>
            </a:r>
            <a:r>
              <a:rPr lang="zh-CN" altLang="en-US" dirty="0" smtClean="0">
                <a:ea typeface="微软雅黑" panose="020B0503020204020204" pitchFamily="34" charset="-122"/>
                <a:sym typeface="Impact" panose="020B0806030902050204" pitchFamily="34" charset="0"/>
              </a:rPr>
              <a:t>含义</a:t>
            </a:r>
            <a:endParaRPr lang="zh-CN" altLang="en-US" dirty="0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90650" y="3826687"/>
            <a:ext cx="1657349" cy="660441"/>
            <a:chOff x="1004958" y="3426957"/>
            <a:chExt cx="1275969" cy="508464"/>
          </a:xfrm>
        </p:grpSpPr>
        <p:sp>
          <p:nvSpPr>
            <p:cNvPr id="6" name="圆角矩形 5"/>
            <p:cNvSpPr/>
            <p:nvPr/>
          </p:nvSpPr>
          <p:spPr>
            <a:xfrm>
              <a:off x="1004958" y="3426957"/>
              <a:ext cx="1275969" cy="508464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E56913"/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56913"/>
                  </a:gs>
                </a:gsLst>
                <a:lin ang="2700000" scaled="1"/>
                <a:tileRect/>
              </a:gradFill>
            </a:ln>
            <a:effectLst>
              <a:outerShdw blurRad="203200" dist="762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80943" y="3473756"/>
              <a:ext cx="774045" cy="450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强调</a:t>
              </a:r>
              <a:endParaRPr lang="zh-CN" altLang="en-US" sz="32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14201" y="3837065"/>
            <a:ext cx="1657349" cy="660441"/>
            <a:chOff x="1004958" y="3426957"/>
            <a:chExt cx="1275969" cy="508464"/>
          </a:xfrm>
        </p:grpSpPr>
        <p:sp>
          <p:nvSpPr>
            <p:cNvPr id="9" name="圆角矩形 8"/>
            <p:cNvSpPr/>
            <p:nvPr/>
          </p:nvSpPr>
          <p:spPr>
            <a:xfrm>
              <a:off x="1004958" y="3426957"/>
              <a:ext cx="1275969" cy="508464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E56913"/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56913"/>
                  </a:gs>
                </a:gsLst>
                <a:lin ang="2700000" scaled="1"/>
                <a:tileRect/>
              </a:gradFill>
            </a:ln>
            <a:effectLst>
              <a:outerShdw blurRad="203200" dist="762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280943" y="3473756"/>
              <a:ext cx="776513" cy="450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指引</a:t>
              </a:r>
              <a:endParaRPr lang="zh-CN" altLang="en-US" sz="32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50"/>
          <a:stretch>
            <a:fillRect/>
          </a:stretch>
        </p:blipFill>
        <p:spPr>
          <a:xfrm>
            <a:off x="5837153" y="1478816"/>
            <a:ext cx="6354847" cy="4316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演讲体态构成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7719" y="2338814"/>
            <a:ext cx="2501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E56913"/>
                </a:solidFill>
                <a:latin typeface="Impact" panose="020B0806030902050204" pitchFamily="34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>
                <a:ea typeface="微软雅黑" panose="020B0503020204020204" pitchFamily="34" charset="-122"/>
                <a:sym typeface="Impact" panose="020B0806030902050204" pitchFamily="34" charset="0"/>
              </a:rPr>
              <a:t>全掌式</a:t>
            </a:r>
            <a:r>
              <a:rPr lang="zh-CN" altLang="en-US" dirty="0" smtClean="0">
                <a:ea typeface="微软雅黑" panose="020B0503020204020204" pitchFamily="34" charset="-122"/>
                <a:sym typeface="Impact" panose="020B0806030902050204" pitchFamily="34" charset="0"/>
              </a:rPr>
              <a:t>含义</a:t>
            </a:r>
            <a:endParaRPr lang="zh-CN" altLang="en-US" dirty="0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286500" y="3845737"/>
            <a:ext cx="1657349" cy="660441"/>
            <a:chOff x="1004958" y="3426957"/>
            <a:chExt cx="1275969" cy="508464"/>
          </a:xfrm>
        </p:grpSpPr>
        <p:sp>
          <p:nvSpPr>
            <p:cNvPr id="6" name="圆角矩形 5"/>
            <p:cNvSpPr/>
            <p:nvPr/>
          </p:nvSpPr>
          <p:spPr>
            <a:xfrm>
              <a:off x="1004958" y="3426957"/>
              <a:ext cx="1275969" cy="508464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E56913"/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56913"/>
                  </a:gs>
                </a:gsLst>
                <a:lin ang="2700000" scaled="1"/>
                <a:tileRect/>
              </a:gradFill>
            </a:ln>
            <a:effectLst>
              <a:outerShdw blurRad="203200" dist="762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80943" y="3473756"/>
              <a:ext cx="774045" cy="450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开放</a:t>
              </a:r>
              <a:endParaRPr lang="zh-CN" altLang="en-US" sz="32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910051" y="3856115"/>
            <a:ext cx="1657349" cy="660441"/>
            <a:chOff x="1004958" y="3426957"/>
            <a:chExt cx="1275969" cy="508464"/>
          </a:xfrm>
        </p:grpSpPr>
        <p:sp>
          <p:nvSpPr>
            <p:cNvPr id="9" name="圆角矩形 8"/>
            <p:cNvSpPr/>
            <p:nvPr/>
          </p:nvSpPr>
          <p:spPr>
            <a:xfrm>
              <a:off x="1004958" y="3426957"/>
              <a:ext cx="1275969" cy="508464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E56913"/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56913"/>
                  </a:gs>
                </a:gsLst>
                <a:lin ang="2700000" scaled="1"/>
                <a:tileRect/>
              </a:gradFill>
            </a:ln>
            <a:effectLst>
              <a:outerShdw blurRad="203200" dist="762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280943" y="3473756"/>
              <a:ext cx="776513" cy="450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掌控</a:t>
              </a:r>
              <a:endParaRPr lang="zh-CN" altLang="en-US" sz="32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t="10576" r="18973" b="25327"/>
          <a:stretch>
            <a:fillRect/>
          </a:stretch>
        </p:blipFill>
        <p:spPr>
          <a:xfrm flipH="1">
            <a:off x="0" y="1451806"/>
            <a:ext cx="5898649" cy="43012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演讲体态构成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19324" y="2395964"/>
            <a:ext cx="2964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E56913"/>
                </a:solidFill>
                <a:latin typeface="Impact" panose="020B0806030902050204" pitchFamily="34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>
                <a:ea typeface="微软雅黑" panose="020B0503020204020204" pitchFamily="34" charset="-122"/>
                <a:sym typeface="Impact" panose="020B0806030902050204" pitchFamily="34" charset="0"/>
              </a:rPr>
              <a:t>握拳式的含义</a:t>
            </a:r>
            <a:endParaRPr lang="zh-CN" altLang="en-US" dirty="0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90650" y="3902887"/>
            <a:ext cx="1657349" cy="660441"/>
            <a:chOff x="1004958" y="3426957"/>
            <a:chExt cx="1275969" cy="508464"/>
          </a:xfrm>
        </p:grpSpPr>
        <p:sp>
          <p:nvSpPr>
            <p:cNvPr id="6" name="圆角矩形 5"/>
            <p:cNvSpPr/>
            <p:nvPr/>
          </p:nvSpPr>
          <p:spPr>
            <a:xfrm>
              <a:off x="1004958" y="3426957"/>
              <a:ext cx="1275969" cy="508464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E56913"/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56913"/>
                  </a:gs>
                </a:gsLst>
                <a:lin ang="2700000" scaled="1"/>
                <a:tileRect/>
              </a:gradFill>
            </a:ln>
            <a:effectLst>
              <a:outerShdw blurRad="203200" dist="762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80943" y="3473756"/>
              <a:ext cx="774045" cy="450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激励</a:t>
              </a:r>
              <a:endParaRPr lang="zh-CN" altLang="en-US" sz="32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14201" y="3913265"/>
            <a:ext cx="1657349" cy="660441"/>
            <a:chOff x="1004958" y="3426957"/>
            <a:chExt cx="1275969" cy="508464"/>
          </a:xfrm>
        </p:grpSpPr>
        <p:sp>
          <p:nvSpPr>
            <p:cNvPr id="9" name="圆角矩形 8"/>
            <p:cNvSpPr/>
            <p:nvPr/>
          </p:nvSpPr>
          <p:spPr>
            <a:xfrm>
              <a:off x="1004958" y="3426957"/>
              <a:ext cx="1275969" cy="508464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E56913"/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56913"/>
                  </a:gs>
                </a:gsLst>
                <a:lin ang="2700000" scaled="1"/>
                <a:tileRect/>
              </a:gradFill>
            </a:ln>
            <a:effectLst>
              <a:outerShdw blurRad="203200" dist="762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280943" y="3473756"/>
              <a:ext cx="776513" cy="450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决心</a:t>
              </a:r>
              <a:endParaRPr lang="zh-CN" altLang="en-US" sz="32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8" r="60208" b="41111"/>
          <a:stretch>
            <a:fillRect/>
          </a:stretch>
        </p:blipFill>
        <p:spPr>
          <a:xfrm rot="16200000">
            <a:off x="5921061" y="1859113"/>
            <a:ext cx="5433887" cy="400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演讲体态构成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92031" y="1175183"/>
            <a:ext cx="8220208" cy="570469"/>
            <a:chOff x="741972" y="1012731"/>
            <a:chExt cx="4507500" cy="570469"/>
          </a:xfrm>
        </p:grpSpPr>
        <p:sp>
          <p:nvSpPr>
            <p:cNvPr id="6" name="圆角矩形 5"/>
            <p:cNvSpPr/>
            <p:nvPr/>
          </p:nvSpPr>
          <p:spPr>
            <a:xfrm>
              <a:off x="741972" y="1012731"/>
              <a:ext cx="4507500" cy="570469"/>
            </a:xfrm>
            <a:prstGeom prst="roundRect">
              <a:avLst>
                <a:gd name="adj" fmla="val 27683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41972" y="1097910"/>
              <a:ext cx="45075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手向下、向后、向外，往往表达批判、蔑视、否定等消极意义的内容。</a:t>
              </a:r>
              <a:endParaRPr lang="zh-CN" altLang="en-US" sz="2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123666" y="194507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如：空中劈掌表示“坚决果断”</a:t>
            </a:r>
            <a:endParaRPr lang="en-US" altLang="zh-CN" sz="20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手指微摇表示“蔑视”或“无所谓”</a:t>
            </a:r>
            <a:endParaRPr lang="en-US" altLang="zh-CN" sz="20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双手摊开表示“无可奈何”等等</a:t>
            </a:r>
            <a:endParaRPr lang="en-US" altLang="zh-CN" sz="20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右手紧握拳头从下劈下表达愤慨、决心。</a:t>
            </a:r>
            <a:endParaRPr lang="en-US" altLang="zh-CN" sz="20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演讲体态构成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2031" y="1960210"/>
            <a:ext cx="89025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讲话的手势大有讲究，但不是靠闭门造车“设计”出来的，而是在讲坛上，随着演说的内容、听众的情绪场上的气氛，在演讲者情感的支配下，自然而然“喷射”出来的。</a:t>
            </a:r>
            <a:endParaRPr lang="en-US" altLang="zh-CN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手势语言没有固定的模式，没有规定的角度，不受先人的制约，也无需“导演”的引发。</a:t>
            </a:r>
            <a:endParaRPr lang="en-US" altLang="zh-CN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它像体操动作一样，绝不是用一个模子套出来的，它需要自己创造。但对于初学者总会有一个模仿的过程，如听演讲、看电影时，注意揣摩，作点“积累”，这样在演讲时可以顺手拈来了</a:t>
            </a:r>
            <a:endParaRPr lang="en-US" altLang="zh-CN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b="1" dirty="0" smtClean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体态基本功最佳练习方式</a:t>
            </a:r>
            <a:r>
              <a:rPr lang="en-US" altLang="zh-CN" sz="2400" b="1" dirty="0" smtClean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——</a:t>
            </a:r>
            <a:r>
              <a:rPr lang="zh-CN" altLang="en-US" sz="2400" b="1" dirty="0" smtClean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对镜练习</a:t>
            </a:r>
            <a:endParaRPr lang="en-US" altLang="zh-CN" sz="2400" b="1" dirty="0" smtClean="0">
              <a:solidFill>
                <a:srgbClr val="E56913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92031" y="1175183"/>
            <a:ext cx="8220208" cy="570469"/>
            <a:chOff x="741972" y="1012731"/>
            <a:chExt cx="4507500" cy="570469"/>
          </a:xfrm>
        </p:grpSpPr>
        <p:sp>
          <p:nvSpPr>
            <p:cNvPr id="6" name="圆角矩形 5"/>
            <p:cNvSpPr/>
            <p:nvPr/>
          </p:nvSpPr>
          <p:spPr>
            <a:xfrm>
              <a:off x="741972" y="1012731"/>
              <a:ext cx="4507500" cy="570469"/>
            </a:xfrm>
            <a:prstGeom prst="roundRect">
              <a:avLst>
                <a:gd name="adj" fmla="val 27683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41972" y="1097910"/>
              <a:ext cx="45075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手向下、向后、向外，往往表达批判、蔑视、否定等消极意义的内容。</a:t>
              </a:r>
              <a:endParaRPr lang="zh-CN" altLang="en-US" sz="2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演讲体态构成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5957" y="1749064"/>
            <a:ext cx="360868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E56913"/>
              </a:buClr>
              <a:buFont typeface="Wingdings" panose="05000000000000000000" pitchFamily="2" charset="2"/>
              <a:buChar char="p"/>
            </a:pP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E56913"/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发音正确、清晰、优美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E56913"/>
              </a:buClr>
              <a:buFont typeface="Wingdings" panose="05000000000000000000" pitchFamily="2" charset="2"/>
              <a:buChar char="p"/>
            </a:pP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E56913"/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词句流利、准确、易懂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E56913"/>
              </a:buClr>
              <a:buFont typeface="Wingdings" panose="05000000000000000000" pitchFamily="2" charset="2"/>
              <a:buChar char="p"/>
            </a:pP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E56913"/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语调贴切、自然、动情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15630" y="1226650"/>
            <a:ext cx="6545480" cy="649240"/>
            <a:chOff x="4103850" y="2248072"/>
            <a:chExt cx="1506375" cy="560930"/>
          </a:xfrm>
        </p:grpSpPr>
        <p:sp>
          <p:nvSpPr>
            <p:cNvPr id="7" name="Freeform 5"/>
            <p:cNvSpPr/>
            <p:nvPr/>
          </p:nvSpPr>
          <p:spPr bwMode="auto">
            <a:xfrm>
              <a:off x="4103850" y="2248072"/>
              <a:ext cx="1506375" cy="560930"/>
            </a:xfrm>
            <a:prstGeom prst="roundRect">
              <a:avLst/>
            </a:prstGeom>
            <a:solidFill>
              <a:srgbClr val="E56913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4125641" y="2328998"/>
              <a:ext cx="1456316" cy="3990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173027" y="2300558"/>
              <a:ext cx="1361544" cy="398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E56913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haroni" panose="02010803020104030203" pitchFamily="2" charset="-79"/>
                  <a:sym typeface="Impact" panose="020B0806030902050204" pitchFamily="34" charset="0"/>
                </a:rPr>
                <a:t>演讲的语言从口语表达角度看，必须做到：</a:t>
              </a:r>
              <a:endPara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  <a:sym typeface="Impact" panose="020B0806030902050204" pitchFamily="34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t="-494" r="12162" b="5897"/>
          <a:stretch>
            <a:fillRect/>
          </a:stretch>
        </p:blipFill>
        <p:spPr>
          <a:xfrm>
            <a:off x="6981927" y="1122067"/>
            <a:ext cx="4271750" cy="5454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什么是演讲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0300" y="2138112"/>
            <a:ext cx="5936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对演讲者来说，写好了演讲词，不一定就讲的好，正如作曲家不一定是演唱家一样。</a:t>
            </a:r>
            <a:endParaRPr lang="en-US" altLang="zh-CN" sz="2400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有文采，善于写出好的演讲词的人，不一定能讲的娓娓动听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。</a:t>
            </a:r>
            <a:endParaRPr lang="en-US" altLang="zh-CN" sz="2400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50300" y="1399605"/>
            <a:ext cx="4624800" cy="570469"/>
            <a:chOff x="997950" y="999555"/>
            <a:chExt cx="4624800" cy="570469"/>
          </a:xfrm>
        </p:grpSpPr>
        <p:sp>
          <p:nvSpPr>
            <p:cNvPr id="7" name="圆角矩形 6"/>
            <p:cNvSpPr/>
            <p:nvPr/>
          </p:nvSpPr>
          <p:spPr>
            <a:xfrm>
              <a:off x="997950" y="999555"/>
              <a:ext cx="4624800" cy="570469"/>
            </a:xfrm>
            <a:prstGeom prst="roundRect">
              <a:avLst>
                <a:gd name="adj" fmla="val 27683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231449" y="1027382"/>
              <a:ext cx="4206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演讲表达的主要特点是“讲”</a:t>
              </a:r>
              <a:endPara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4" y="469268"/>
            <a:ext cx="6500386" cy="6081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演讲体态构成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2"/>
          <a:stretch>
            <a:fillRect/>
          </a:stretch>
        </p:blipFill>
        <p:spPr>
          <a:xfrm>
            <a:off x="239932" y="1135715"/>
            <a:ext cx="5160481" cy="5074016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671550" y="1258545"/>
            <a:ext cx="2911229" cy="570469"/>
            <a:chOff x="741972" y="1012731"/>
            <a:chExt cx="4507500" cy="570469"/>
          </a:xfrm>
        </p:grpSpPr>
        <p:sp>
          <p:nvSpPr>
            <p:cNvPr id="12" name="圆角矩形 11"/>
            <p:cNvSpPr/>
            <p:nvPr/>
          </p:nvSpPr>
          <p:spPr>
            <a:xfrm>
              <a:off x="741972" y="1012731"/>
              <a:ext cx="4507500" cy="570469"/>
            </a:xfrm>
            <a:prstGeom prst="roundRect">
              <a:avLst>
                <a:gd name="adj" fmla="val 27683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41972" y="1097910"/>
              <a:ext cx="45075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要求</a:t>
              </a:r>
              <a:r>
                <a:rPr lang="en-US" altLang="zh-CN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1——</a:t>
              </a:r>
              <a:r>
                <a:rPr lang="zh-CN" altLang="en-US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清楚</a:t>
              </a:r>
              <a:endParaRPr lang="zh-CN" altLang="en-US" sz="2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671550" y="1914193"/>
            <a:ext cx="415209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1</a:t>
            </a:r>
            <a:r>
              <a:rPr lang="zh-CN" altLang="en-US" sz="20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、吐字清楚、语句连贯、适当停顿</a:t>
            </a:r>
            <a:endParaRPr lang="en-US" altLang="zh-CN" sz="2000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2</a:t>
            </a:r>
            <a:r>
              <a:rPr lang="zh-CN" altLang="en-US" sz="20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、语速适中，比正常说话略快</a:t>
            </a:r>
            <a:endParaRPr lang="en-US" altLang="zh-CN" sz="2000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3</a:t>
            </a:r>
            <a:r>
              <a:rPr lang="zh-CN" altLang="en-US" sz="20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、音量较大，有重点变化</a:t>
            </a:r>
            <a:endParaRPr lang="en-US" altLang="zh-CN" sz="2000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以听众能够听清楚为界定</a:t>
            </a:r>
            <a:endParaRPr lang="en-US" altLang="zh-CN" sz="2800" b="1" dirty="0" smtClean="0">
              <a:solidFill>
                <a:srgbClr val="E56913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演讲体态构成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" b="5240"/>
          <a:stretch>
            <a:fillRect/>
          </a:stretch>
        </p:blipFill>
        <p:spPr>
          <a:xfrm>
            <a:off x="226286" y="2224585"/>
            <a:ext cx="5123638" cy="435172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671550" y="1258545"/>
            <a:ext cx="2911229" cy="570469"/>
            <a:chOff x="741972" y="1012731"/>
            <a:chExt cx="4507500" cy="570469"/>
          </a:xfrm>
        </p:grpSpPr>
        <p:sp>
          <p:nvSpPr>
            <p:cNvPr id="12" name="圆角矩形 11"/>
            <p:cNvSpPr/>
            <p:nvPr/>
          </p:nvSpPr>
          <p:spPr>
            <a:xfrm>
              <a:off x="741972" y="1012731"/>
              <a:ext cx="4507500" cy="570469"/>
            </a:xfrm>
            <a:prstGeom prst="roundRect">
              <a:avLst>
                <a:gd name="adj" fmla="val 27683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41972" y="1097910"/>
              <a:ext cx="45075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要求</a:t>
              </a:r>
              <a:r>
                <a:rPr lang="en-US" altLang="zh-CN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2——</a:t>
              </a:r>
              <a:r>
                <a:rPr lang="zh-CN" altLang="en-US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有节奏</a:t>
              </a:r>
              <a:endParaRPr lang="zh-CN" altLang="en-US" sz="2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671550" y="1914193"/>
            <a:ext cx="4493538" cy="3284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1</a:t>
            </a: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、根据内容适当变化语速</a:t>
            </a:r>
            <a:endParaRPr lang="zh-CN" altLang="en-US" sz="20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2</a:t>
            </a: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、根据内容适当变化音量</a:t>
            </a:r>
            <a:endParaRPr lang="zh-CN" altLang="en-US" sz="20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3</a:t>
            </a: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、根据内容适当变化语气</a:t>
            </a:r>
            <a:endParaRPr lang="zh-CN" altLang="en-US" sz="20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200000"/>
              </a:lnSpc>
            </a:pPr>
            <a:endParaRPr lang="zh-CN" altLang="en-US" sz="20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以听众感觉节奏流畅为界定</a:t>
            </a:r>
            <a:endParaRPr lang="zh-CN" altLang="en-US" sz="2800" b="1" dirty="0">
              <a:solidFill>
                <a:srgbClr val="E56913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演讲体态构成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4"/>
          <a:stretch>
            <a:fillRect/>
          </a:stretch>
        </p:blipFill>
        <p:spPr>
          <a:xfrm>
            <a:off x="559558" y="859809"/>
            <a:ext cx="4408228" cy="571649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278117" y="1422318"/>
            <a:ext cx="2911229" cy="570469"/>
            <a:chOff x="741972" y="1012731"/>
            <a:chExt cx="4507500" cy="570469"/>
          </a:xfrm>
        </p:grpSpPr>
        <p:sp>
          <p:nvSpPr>
            <p:cNvPr id="12" name="圆角矩形 11"/>
            <p:cNvSpPr/>
            <p:nvPr/>
          </p:nvSpPr>
          <p:spPr>
            <a:xfrm>
              <a:off x="741972" y="1012731"/>
              <a:ext cx="4507500" cy="570469"/>
            </a:xfrm>
            <a:prstGeom prst="roundRect">
              <a:avLst>
                <a:gd name="adj" fmla="val 27683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41972" y="1097910"/>
              <a:ext cx="45075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要求</a:t>
              </a:r>
              <a:r>
                <a:rPr lang="en-US" altLang="zh-CN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3——</a:t>
              </a:r>
              <a:r>
                <a:rPr lang="zh-CN" altLang="en-US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无毛病</a:t>
              </a:r>
              <a:endParaRPr lang="zh-CN" altLang="en-US" sz="2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78117" y="2077966"/>
            <a:ext cx="493757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1</a:t>
            </a: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、没有念错字</a:t>
            </a:r>
            <a:endParaRPr lang="zh-CN" altLang="en-US" sz="20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2</a:t>
            </a: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、没有严重的口音</a:t>
            </a:r>
            <a:endParaRPr lang="zh-CN" altLang="en-US" sz="20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3</a:t>
            </a: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、没有大量的口头禅，如“那么、然后”</a:t>
            </a:r>
            <a:endParaRPr lang="zh-CN" altLang="en-US" sz="20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4</a:t>
            </a: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、没有语句的不恰当停顿</a:t>
            </a:r>
            <a:endParaRPr lang="zh-CN" altLang="en-US" sz="20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演讲体态构成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859809"/>
            <a:ext cx="7263022" cy="571649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278117" y="1422318"/>
            <a:ext cx="2911229" cy="570469"/>
            <a:chOff x="741972" y="1012731"/>
            <a:chExt cx="4507500" cy="570469"/>
          </a:xfrm>
        </p:grpSpPr>
        <p:sp>
          <p:nvSpPr>
            <p:cNvPr id="12" name="圆角矩形 11"/>
            <p:cNvSpPr/>
            <p:nvPr/>
          </p:nvSpPr>
          <p:spPr>
            <a:xfrm>
              <a:off x="741972" y="1012731"/>
              <a:ext cx="4507500" cy="570469"/>
            </a:xfrm>
            <a:prstGeom prst="roundRect">
              <a:avLst>
                <a:gd name="adj" fmla="val 27683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41972" y="1097910"/>
              <a:ext cx="45075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语言基本功的其他要求</a:t>
              </a:r>
              <a:endParaRPr lang="zh-CN" altLang="en-US" sz="2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78117" y="2077966"/>
            <a:ext cx="3416320" cy="3284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1</a:t>
            </a: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、语气自然、放松</a:t>
            </a:r>
            <a:endParaRPr lang="zh-CN" altLang="en-US" sz="20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2</a:t>
            </a: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、对自己讲的内容有感觉</a:t>
            </a:r>
            <a:endParaRPr lang="zh-CN" altLang="en-US" sz="20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3</a:t>
            </a: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、绘声绘色</a:t>
            </a:r>
            <a:endParaRPr lang="zh-CN" altLang="en-US" sz="20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200000"/>
              </a:lnSpc>
            </a:pPr>
            <a:endParaRPr lang="zh-CN" altLang="en-US" sz="20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想象在讲自己的故事</a:t>
            </a:r>
            <a:endParaRPr lang="zh-CN" altLang="en-US" sz="2800" b="1" dirty="0">
              <a:solidFill>
                <a:srgbClr val="E56913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演讲体态构成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50669" y="4153814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endParaRPr lang="en-US" altLang="zh-CN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endParaRPr lang="en-US" altLang="zh-CN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93547" y="1377060"/>
            <a:ext cx="9196059" cy="570469"/>
            <a:chOff x="741972" y="1012731"/>
            <a:chExt cx="4507500" cy="570469"/>
          </a:xfrm>
        </p:grpSpPr>
        <p:sp>
          <p:nvSpPr>
            <p:cNvPr id="7" name="圆角矩形 6"/>
            <p:cNvSpPr/>
            <p:nvPr/>
          </p:nvSpPr>
          <p:spPr>
            <a:xfrm>
              <a:off x="741972" y="1012731"/>
              <a:ext cx="4507500" cy="570469"/>
            </a:xfrm>
            <a:prstGeom prst="roundRect">
              <a:avLst>
                <a:gd name="adj" fmla="val 27683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21721" y="1097910"/>
              <a:ext cx="44277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1</a:t>
              </a:r>
              <a:r>
                <a:rPr lang="zh-CN" altLang="en-US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、最大的忌讳是演讲的时候，对着</a:t>
              </a:r>
              <a:r>
                <a:rPr lang="en-US" altLang="zh-CN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PPT</a:t>
              </a:r>
              <a:r>
                <a:rPr lang="zh-CN" altLang="en-US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照本宣科的念上面的文字</a:t>
              </a:r>
              <a:endParaRPr lang="zh-CN" altLang="en-US" sz="2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93547" y="2302645"/>
            <a:ext cx="9196059" cy="570469"/>
            <a:chOff x="741972" y="1012731"/>
            <a:chExt cx="4507500" cy="570469"/>
          </a:xfrm>
        </p:grpSpPr>
        <p:sp>
          <p:nvSpPr>
            <p:cNvPr id="10" name="圆角矩形 9"/>
            <p:cNvSpPr/>
            <p:nvPr/>
          </p:nvSpPr>
          <p:spPr>
            <a:xfrm>
              <a:off x="741972" y="1012731"/>
              <a:ext cx="4507500" cy="570469"/>
            </a:xfrm>
            <a:prstGeom prst="roundRect">
              <a:avLst>
                <a:gd name="adj" fmla="val 27683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21721" y="1097910"/>
              <a:ext cx="44277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2</a:t>
              </a:r>
              <a:r>
                <a:rPr lang="zh-CN" altLang="en-US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、主题</a:t>
              </a:r>
              <a:r>
                <a:rPr lang="en-US" altLang="zh-CN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—</a:t>
              </a:r>
              <a:r>
                <a:rPr lang="zh-CN" altLang="en-US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暂停</a:t>
              </a:r>
              <a:r>
                <a:rPr lang="en-US" altLang="zh-CN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—</a:t>
              </a:r>
              <a:r>
                <a:rPr lang="zh-CN" altLang="en-US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下一个主题，如此循环，注意使用“暂停”使演讲平滑过渡</a:t>
              </a:r>
              <a:endParaRPr lang="zh-CN" altLang="en-US" sz="2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93547" y="3228230"/>
            <a:ext cx="9196059" cy="570469"/>
            <a:chOff x="741972" y="1012731"/>
            <a:chExt cx="4507500" cy="570469"/>
          </a:xfrm>
        </p:grpSpPr>
        <p:sp>
          <p:nvSpPr>
            <p:cNvPr id="13" name="圆角矩形 12"/>
            <p:cNvSpPr/>
            <p:nvPr/>
          </p:nvSpPr>
          <p:spPr>
            <a:xfrm>
              <a:off x="741972" y="1012731"/>
              <a:ext cx="4507500" cy="570469"/>
            </a:xfrm>
            <a:prstGeom prst="roundRect">
              <a:avLst>
                <a:gd name="adj" fmla="val 27683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21721" y="1097910"/>
              <a:ext cx="44277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3</a:t>
              </a:r>
              <a:r>
                <a:rPr lang="zh-CN" altLang="en-US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、不要试图去用</a:t>
              </a:r>
              <a:r>
                <a:rPr lang="en-US" altLang="zh-CN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PPT</a:t>
              </a:r>
              <a:r>
                <a:rPr lang="zh-CN" altLang="en-US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阐述复杂的概念，永远记住</a:t>
              </a:r>
              <a:r>
                <a:rPr lang="en-US" altLang="zh-CN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PPT</a:t>
              </a:r>
              <a:r>
                <a:rPr lang="zh-CN" altLang="en-US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只说清晰、简明的事物</a:t>
              </a:r>
              <a:endParaRPr lang="zh-CN" altLang="en-US" sz="2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93547" y="4153814"/>
            <a:ext cx="9196059" cy="570469"/>
            <a:chOff x="741972" y="1012731"/>
            <a:chExt cx="4507500" cy="570469"/>
          </a:xfrm>
        </p:grpSpPr>
        <p:sp>
          <p:nvSpPr>
            <p:cNvPr id="16" name="圆角矩形 15"/>
            <p:cNvSpPr/>
            <p:nvPr/>
          </p:nvSpPr>
          <p:spPr>
            <a:xfrm>
              <a:off x="741972" y="1012731"/>
              <a:ext cx="4507500" cy="570469"/>
            </a:xfrm>
            <a:prstGeom prst="roundRect">
              <a:avLst>
                <a:gd name="adj" fmla="val 27683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21721" y="1097910"/>
              <a:ext cx="44277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4</a:t>
              </a:r>
              <a:r>
                <a:rPr lang="zh-CN" altLang="en-US" sz="20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、善用比喻和象征；善于调动听者参与互动；但谨慎的使用幽默</a:t>
              </a:r>
              <a:endParaRPr lang="zh-CN" altLang="en-US" sz="20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80" y="-56518"/>
            <a:ext cx="5295900" cy="33210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2700"/>
            <a:ext cx="12194680" cy="4305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467" y="781050"/>
            <a:ext cx="4581396" cy="60769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7192" y="1436043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企业培训之</a:t>
            </a:r>
            <a:r>
              <a:rPr lang="en-US" altLang="zh-CN" sz="28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——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1594" y="2093615"/>
            <a:ext cx="68435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PPT</a:t>
            </a:r>
            <a:r>
              <a:rPr lang="zh-CN" altLang="en-US" sz="80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演讲和技巧</a:t>
            </a:r>
            <a:endParaRPr lang="zh-CN" altLang="en-US" sz="80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什么是演讲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04793" y="2312453"/>
            <a:ext cx="7710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从某种意义上来说，</a:t>
            </a:r>
            <a:r>
              <a: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口才比文采更为重要</a:t>
            </a:r>
            <a:endParaRPr lang="en-US" altLang="zh-CN" sz="2400" b="1" dirty="0">
              <a:solidFill>
                <a:srgbClr val="E56913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如果演讲者讲话哼哼哈哈，拖泥带水，“这个”“那个”的一大串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，那么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，即使有超凡脱俗的智慧，有深刻广博的思想内容，也无济于事。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337981" y="1319320"/>
            <a:ext cx="8834430" cy="570469"/>
            <a:chOff x="997950" y="999555"/>
            <a:chExt cx="8834430" cy="570469"/>
          </a:xfrm>
        </p:grpSpPr>
        <p:sp>
          <p:nvSpPr>
            <p:cNvPr id="20" name="圆角矩形 19"/>
            <p:cNvSpPr/>
            <p:nvPr/>
          </p:nvSpPr>
          <p:spPr>
            <a:xfrm>
              <a:off x="997950" y="999555"/>
              <a:ext cx="8834430" cy="570469"/>
            </a:xfrm>
            <a:prstGeom prst="roundRect">
              <a:avLst>
                <a:gd name="adj" fmla="val 27683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31449" y="1027382"/>
              <a:ext cx="85379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真正的演讲家，既要善写，还要会讲，既要有文采又要有口才</a:t>
              </a:r>
              <a:endPara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4" y="2312453"/>
            <a:ext cx="2724556" cy="4250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zh-CN" altLang="en-US" sz="28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演讲的技巧和方法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01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11572875" y="6307138"/>
            <a:ext cx="619125" cy="539750"/>
          </a:xfrm>
        </p:spPr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演讲的技巧和方法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9350" y="2383756"/>
            <a:ext cx="5147563" cy="1133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E56913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一方面要注重平日里的锻炼和学习</a:t>
            </a:r>
            <a:endParaRPr lang="en-US" altLang="zh-CN" sz="2400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E56913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另一方面也要掌握一定的演讲技巧</a:t>
            </a:r>
            <a:endParaRPr lang="en-US" altLang="zh-CN" sz="2400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69350" y="1509820"/>
            <a:ext cx="4507500" cy="570469"/>
            <a:chOff x="997950" y="999555"/>
            <a:chExt cx="4507500" cy="570469"/>
          </a:xfrm>
        </p:grpSpPr>
        <p:sp>
          <p:nvSpPr>
            <p:cNvPr id="6" name="圆角矩形 5"/>
            <p:cNvSpPr/>
            <p:nvPr/>
          </p:nvSpPr>
          <p:spPr>
            <a:xfrm>
              <a:off x="997950" y="999555"/>
              <a:ext cx="4507500" cy="570469"/>
            </a:xfrm>
            <a:prstGeom prst="roundRect">
              <a:avLst>
                <a:gd name="adj" fmla="val 27683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31449" y="1027382"/>
              <a:ext cx="29690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成就一次精彩的演讲</a:t>
              </a:r>
              <a:endPara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349" y="805912"/>
            <a:ext cx="6679769" cy="6052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演讲的技巧和方法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22050" y="2294455"/>
            <a:ext cx="7571303" cy="1133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多少人听？年龄分布？层次？聚焦谁？什么地方？</a:t>
            </a:r>
            <a:endParaRPr lang="en-US" altLang="zh-CN" sz="2400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——</a:t>
            </a:r>
            <a:r>
              <a:rPr lang="zh-CN" altLang="en-US" sz="2400" dirty="0" smtClean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先考虑听众想听什么，再以此考虑自己要说什么。</a:t>
            </a:r>
            <a:endParaRPr lang="zh-CN" altLang="en-US" sz="2400" dirty="0">
              <a:solidFill>
                <a:srgbClr val="E56913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84893" y="3683307"/>
            <a:ext cx="8607107" cy="1133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Impact" panose="020B0806030902050204" pitchFamily="34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>
                <a:ea typeface="微软雅黑" panose="020B0503020204020204" pitchFamily="34" charset="-122"/>
                <a:sym typeface="Impact" panose="020B0806030902050204" pitchFamily="34" charset="0"/>
              </a:rPr>
              <a:t>发言中心主题明确，详细探究演讲的素材</a:t>
            </a:r>
            <a:r>
              <a:rPr lang="zh-CN" altLang="en-US" dirty="0" smtClean="0">
                <a:ea typeface="微软雅黑" panose="020B0503020204020204" pitchFamily="34" charset="-122"/>
                <a:sym typeface="Impact" panose="020B0806030902050204" pitchFamily="34" charset="0"/>
              </a:rPr>
              <a:t>，汇集</a:t>
            </a:r>
            <a:r>
              <a:rPr lang="zh-CN" altLang="en-US" dirty="0">
                <a:ea typeface="微软雅黑" panose="020B0503020204020204" pitchFamily="34" charset="-122"/>
                <a:sym typeface="Impact" panose="020B0806030902050204" pitchFamily="34" charset="0"/>
              </a:rPr>
              <a:t>、整理自己的想法，理清演讲思路</a:t>
            </a:r>
            <a:endParaRPr lang="zh-CN" altLang="en-US" dirty="0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22050" y="5442257"/>
            <a:ext cx="6032421" cy="57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latin typeface="Impact" panose="020B0806030902050204" pitchFamily="34" charset="0"/>
                <a:ea typeface="方正姚体" panose="02010601030101010101" pitchFamily="2" charset="-122"/>
              </a:defRPr>
            </a:lvl1pPr>
          </a:lstStyle>
          <a:p>
            <a:r>
              <a:rPr lang="zh-CN" altLang="en-US" dirty="0">
                <a:ea typeface="微软雅黑" panose="020B0503020204020204" pitchFamily="34" charset="-122"/>
                <a:sym typeface="Impact" panose="020B0806030902050204" pitchFamily="34" charset="0"/>
              </a:rPr>
              <a:t>收集、整理材料，决定是否使用视听教材等</a:t>
            </a:r>
            <a:endParaRPr lang="zh-CN" altLang="en-US" dirty="0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47173" y="1132668"/>
            <a:ext cx="4507500" cy="570469"/>
            <a:chOff x="997950" y="999555"/>
            <a:chExt cx="4507500" cy="570469"/>
          </a:xfrm>
        </p:grpSpPr>
        <p:sp>
          <p:nvSpPr>
            <p:cNvPr id="8" name="圆角矩形 7"/>
            <p:cNvSpPr/>
            <p:nvPr/>
          </p:nvSpPr>
          <p:spPr>
            <a:xfrm>
              <a:off x="997950" y="999555"/>
              <a:ext cx="4507500" cy="570469"/>
            </a:xfrm>
            <a:prstGeom prst="roundRect">
              <a:avLst>
                <a:gd name="adj" fmla="val 27683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385918" y="1046041"/>
              <a:ext cx="1731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演讲的准备</a:t>
              </a:r>
              <a:endPara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49117" y="2294455"/>
            <a:ext cx="2504325" cy="649240"/>
            <a:chOff x="4103850" y="2248072"/>
            <a:chExt cx="1506375" cy="560930"/>
          </a:xfrm>
        </p:grpSpPr>
        <p:sp>
          <p:nvSpPr>
            <p:cNvPr id="10" name="Freeform 5"/>
            <p:cNvSpPr/>
            <p:nvPr/>
          </p:nvSpPr>
          <p:spPr bwMode="auto">
            <a:xfrm>
              <a:off x="4103850" y="2248072"/>
              <a:ext cx="1506375" cy="560930"/>
            </a:xfrm>
            <a:prstGeom prst="roundRect">
              <a:avLst/>
            </a:prstGeom>
            <a:solidFill>
              <a:srgbClr val="E56913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1" name="Freeform 5"/>
            <p:cNvSpPr/>
            <p:nvPr/>
          </p:nvSpPr>
          <p:spPr bwMode="auto">
            <a:xfrm>
              <a:off x="4159652" y="2328998"/>
              <a:ext cx="1392434" cy="3990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316262" y="2341349"/>
              <a:ext cx="1079213" cy="398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E56913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haroni" panose="02010803020104030203" pitchFamily="2" charset="-79"/>
                  <a:sym typeface="Impact" panose="020B0806030902050204" pitchFamily="34" charset="0"/>
                </a:rPr>
                <a:t>了解听众</a:t>
              </a:r>
              <a:endPara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  <a:sym typeface="Impact" panose="020B080603090205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47173" y="3883057"/>
            <a:ext cx="2504325" cy="649240"/>
            <a:chOff x="4103850" y="2248072"/>
            <a:chExt cx="1506375" cy="560930"/>
          </a:xfrm>
        </p:grpSpPr>
        <p:sp>
          <p:nvSpPr>
            <p:cNvPr id="15" name="Freeform 5"/>
            <p:cNvSpPr/>
            <p:nvPr/>
          </p:nvSpPr>
          <p:spPr bwMode="auto">
            <a:xfrm>
              <a:off x="4103850" y="2248072"/>
              <a:ext cx="1506375" cy="560930"/>
            </a:xfrm>
            <a:prstGeom prst="roundRect">
              <a:avLst/>
            </a:prstGeom>
            <a:solidFill>
              <a:srgbClr val="E56913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6" name="Freeform 5"/>
            <p:cNvSpPr/>
            <p:nvPr/>
          </p:nvSpPr>
          <p:spPr bwMode="auto">
            <a:xfrm>
              <a:off x="4164236" y="2335582"/>
              <a:ext cx="1387850" cy="3990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159652" y="2311502"/>
              <a:ext cx="1429141" cy="398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E56913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haroni" panose="02010803020104030203" pitchFamily="2" charset="-79"/>
                  <a:sym typeface="Impact" panose="020B0806030902050204" pitchFamily="34" charset="0"/>
                </a:rPr>
                <a:t>熟悉主题和内容</a:t>
              </a:r>
              <a:endPara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  <a:sym typeface="Impact" panose="020B080603090205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47173" y="5462169"/>
            <a:ext cx="2504325" cy="649240"/>
            <a:chOff x="4103850" y="2248072"/>
            <a:chExt cx="1506375" cy="560930"/>
          </a:xfrm>
        </p:grpSpPr>
        <p:sp>
          <p:nvSpPr>
            <p:cNvPr id="19" name="Freeform 5"/>
            <p:cNvSpPr/>
            <p:nvPr/>
          </p:nvSpPr>
          <p:spPr bwMode="auto">
            <a:xfrm>
              <a:off x="4103850" y="2248072"/>
              <a:ext cx="1506375" cy="560930"/>
            </a:xfrm>
            <a:prstGeom prst="roundRect">
              <a:avLst/>
            </a:prstGeom>
            <a:solidFill>
              <a:srgbClr val="E56913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0" name="Freeform 5"/>
            <p:cNvSpPr/>
            <p:nvPr/>
          </p:nvSpPr>
          <p:spPr bwMode="auto">
            <a:xfrm>
              <a:off x="4164236" y="2335582"/>
              <a:ext cx="1387850" cy="3990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159652" y="2311502"/>
              <a:ext cx="1429141" cy="398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E56913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haroni" panose="02010803020104030203" pitchFamily="2" charset="-79"/>
                  <a:sym typeface="Impact" panose="020B0806030902050204" pitchFamily="34" charset="0"/>
                </a:rPr>
                <a:t>搜集素材和资料</a:t>
              </a:r>
              <a:endPara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  <a:sym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演讲的技巧和方法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4450" y="2483904"/>
            <a:ext cx="4185761" cy="579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一张适当的图表胜过千言万语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58874" y="1474362"/>
            <a:ext cx="4507500" cy="570469"/>
            <a:chOff x="997950" y="999555"/>
            <a:chExt cx="4507500" cy="570469"/>
          </a:xfrm>
        </p:grpSpPr>
        <p:sp>
          <p:nvSpPr>
            <p:cNvPr id="8" name="圆角矩形 7"/>
            <p:cNvSpPr/>
            <p:nvPr/>
          </p:nvSpPr>
          <p:spPr>
            <a:xfrm>
              <a:off x="997950" y="999555"/>
              <a:ext cx="4507500" cy="570469"/>
            </a:xfrm>
            <a:prstGeom prst="roundRect">
              <a:avLst>
                <a:gd name="adj" fmla="val 27683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972039" y="1019337"/>
              <a:ext cx="23503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视觉资料的准备</a:t>
              </a:r>
              <a:endPara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43648" y="2443690"/>
            <a:ext cx="2504325" cy="649240"/>
            <a:chOff x="4103850" y="2248072"/>
            <a:chExt cx="1506375" cy="560930"/>
          </a:xfrm>
        </p:grpSpPr>
        <p:sp>
          <p:nvSpPr>
            <p:cNvPr id="10" name="Freeform 5"/>
            <p:cNvSpPr/>
            <p:nvPr/>
          </p:nvSpPr>
          <p:spPr bwMode="auto">
            <a:xfrm>
              <a:off x="4103850" y="2248072"/>
              <a:ext cx="1506375" cy="560930"/>
            </a:xfrm>
            <a:prstGeom prst="roundRect">
              <a:avLst/>
            </a:prstGeom>
            <a:solidFill>
              <a:srgbClr val="E56913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1" name="Freeform 5"/>
            <p:cNvSpPr/>
            <p:nvPr/>
          </p:nvSpPr>
          <p:spPr bwMode="auto">
            <a:xfrm>
              <a:off x="4159652" y="2328998"/>
              <a:ext cx="1392434" cy="39907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316262" y="2341349"/>
              <a:ext cx="1079213" cy="398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E56913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haroni" panose="02010803020104030203" pitchFamily="2" charset="-79"/>
                  <a:sym typeface="Impact" panose="020B0806030902050204" pitchFamily="34" charset="0"/>
                </a:rPr>
                <a:t>PPT</a:t>
              </a:r>
              <a:r>
                <a:rPr lang="zh-CN" altLang="en-US" sz="2400" b="1" dirty="0">
                  <a:solidFill>
                    <a:srgbClr val="E56913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haroni" panose="02010803020104030203" pitchFamily="2" charset="-79"/>
                  <a:sym typeface="Impact" panose="020B0806030902050204" pitchFamily="34" charset="0"/>
                </a:rPr>
                <a:t>视图</a:t>
              </a:r>
              <a:endPara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  <a:sym typeface="Impact" panose="020B0806030902050204" pitchFamily="34" charset="0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5676056" y="158647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文字不具视觉效果</a:t>
            </a:r>
            <a:endParaRPr lang="zh-CN" altLang="en-US" sz="2400" b="1" dirty="0">
              <a:solidFill>
                <a:srgbClr val="E56913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43648" y="3606759"/>
            <a:ext cx="1930454" cy="508464"/>
            <a:chOff x="715826" y="3426957"/>
            <a:chExt cx="1930454" cy="508464"/>
          </a:xfrm>
        </p:grpSpPr>
        <p:sp>
          <p:nvSpPr>
            <p:cNvPr id="30" name="圆角矩形 29"/>
            <p:cNvSpPr/>
            <p:nvPr/>
          </p:nvSpPr>
          <p:spPr>
            <a:xfrm>
              <a:off x="715826" y="3426957"/>
              <a:ext cx="1930454" cy="508464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E56913"/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56913"/>
                  </a:gs>
                </a:gsLst>
                <a:lin ang="2700000" scaled="1"/>
                <a:tileRect/>
              </a:gradFill>
            </a:ln>
            <a:effectLst>
              <a:outerShdw blurRad="203200" dist="762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041307" y="3473756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简单明了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103008" y="3606759"/>
            <a:ext cx="1930454" cy="508464"/>
            <a:chOff x="715826" y="3426957"/>
            <a:chExt cx="1930454" cy="508464"/>
          </a:xfrm>
        </p:grpSpPr>
        <p:sp>
          <p:nvSpPr>
            <p:cNvPr id="34" name="圆角矩形 33"/>
            <p:cNvSpPr/>
            <p:nvPr/>
          </p:nvSpPr>
          <p:spPr>
            <a:xfrm>
              <a:off x="715826" y="3426957"/>
              <a:ext cx="1930454" cy="508464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E56913"/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56913"/>
                  </a:gs>
                </a:gsLst>
                <a:lin ang="2700000" scaled="1"/>
                <a:tileRect/>
              </a:gradFill>
            </a:ln>
            <a:effectLst>
              <a:outerShdw blurRad="203200" dist="762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041307" y="3473756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井井有条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473328" y="3606759"/>
            <a:ext cx="1930454" cy="508464"/>
            <a:chOff x="715826" y="3426957"/>
            <a:chExt cx="1930454" cy="508464"/>
          </a:xfrm>
        </p:grpSpPr>
        <p:sp>
          <p:nvSpPr>
            <p:cNvPr id="37" name="圆角矩形 36"/>
            <p:cNvSpPr/>
            <p:nvPr/>
          </p:nvSpPr>
          <p:spPr>
            <a:xfrm>
              <a:off x="715826" y="3426957"/>
              <a:ext cx="1930454" cy="508464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E56913"/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56913"/>
                  </a:gs>
                </a:gsLst>
                <a:lin ang="2700000" scaled="1"/>
                <a:tileRect/>
              </a:gradFill>
            </a:ln>
            <a:effectLst>
              <a:outerShdw blurRad="203200" dist="762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041307" y="3473756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色彩丰富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732689" y="3606759"/>
            <a:ext cx="1930454" cy="508464"/>
            <a:chOff x="715826" y="3426957"/>
            <a:chExt cx="1930454" cy="508464"/>
          </a:xfrm>
        </p:grpSpPr>
        <p:sp>
          <p:nvSpPr>
            <p:cNvPr id="40" name="圆角矩形 39"/>
            <p:cNvSpPr/>
            <p:nvPr/>
          </p:nvSpPr>
          <p:spPr>
            <a:xfrm>
              <a:off x="715826" y="3426957"/>
              <a:ext cx="1930454" cy="508464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rgbClr val="E56913"/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rgbClr val="E56913"/>
                  </a:gs>
                </a:gsLst>
                <a:lin ang="2700000" scaled="1"/>
                <a:tileRect/>
              </a:gradFill>
            </a:ln>
            <a:effectLst>
              <a:outerShdw blurRad="203200" dist="762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041307" y="3473756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引人入胜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" t="-1097" r="547" b="49078"/>
          <a:stretch>
            <a:fillRect/>
          </a:stretch>
        </p:blipFill>
        <p:spPr>
          <a:xfrm>
            <a:off x="1300668" y="4338454"/>
            <a:ext cx="8529131" cy="2214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792" y="2007228"/>
            <a:ext cx="5952342" cy="4838954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演讲的技巧和方法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D3C-0770-4899-8160-766FE3B7ADC8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200650" y="1077862"/>
            <a:ext cx="4507500" cy="570469"/>
            <a:chOff x="997950" y="999555"/>
            <a:chExt cx="4507500" cy="570469"/>
          </a:xfrm>
        </p:grpSpPr>
        <p:sp>
          <p:nvSpPr>
            <p:cNvPr id="8" name="圆角矩形 7"/>
            <p:cNvSpPr/>
            <p:nvPr/>
          </p:nvSpPr>
          <p:spPr>
            <a:xfrm>
              <a:off x="997950" y="999555"/>
              <a:ext cx="4507500" cy="570469"/>
            </a:xfrm>
            <a:prstGeom prst="roundRect">
              <a:avLst>
                <a:gd name="adj" fmla="val 27683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CFCFCF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972039" y="1019337"/>
              <a:ext cx="17315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准备演讲稿</a:t>
              </a:r>
              <a:endPara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5200650" y="1648331"/>
            <a:ext cx="66341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       很多人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会事先把密密麻麻的一篇演讲完整的写下来，然后再去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背到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开始要演讲时，就会开始紧张，怕自己会忘稿，越是紧张就越会忘，越是忘记就越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紧张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。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      不</a:t>
            </a:r>
            <a:r>
              <a:rPr lang="zh-CN" altLang="en-US" sz="2400" b="1" dirty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建议大家写完整的发言稿，而是写</a:t>
            </a:r>
            <a:r>
              <a:rPr lang="zh-CN" altLang="en-US" sz="2400" b="1" dirty="0" smtClean="0">
                <a:solidFill>
                  <a:srgbClr val="E56913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提纲</a:t>
            </a:r>
            <a:endParaRPr lang="en-US" altLang="zh-CN" sz="2400" b="1" dirty="0" smtClean="0">
              <a:solidFill>
                <a:srgbClr val="E56913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把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自己要讲的几个要点写在一张小纸条上，然后想想每一点自己大概要讲些什么，就可以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了。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2660</Words>
  <Application>WPS 演示</Application>
  <PresentationFormat>宽屏</PresentationFormat>
  <Paragraphs>402</Paragraphs>
  <Slides>35</Slides>
  <Notes>35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7" baseType="lpstr">
      <vt:lpstr>Arial</vt:lpstr>
      <vt:lpstr>宋体</vt:lpstr>
      <vt:lpstr>Wingdings</vt:lpstr>
      <vt:lpstr>Calibri</vt:lpstr>
      <vt:lpstr>方正姚体</vt:lpstr>
      <vt:lpstr>微软雅黑</vt:lpstr>
      <vt:lpstr>Impact</vt:lpstr>
      <vt:lpstr>Aharoni</vt:lpstr>
      <vt:lpstr>Yu Gothic UI Semibold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MT</dc:creator>
  <cp:lastModifiedBy>Struggle</cp:lastModifiedBy>
  <cp:revision>68</cp:revision>
  <dcterms:created xsi:type="dcterms:W3CDTF">2017-09-03T09:22:00Z</dcterms:created>
  <dcterms:modified xsi:type="dcterms:W3CDTF">2020-06-17T16:52:46Z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