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60"/>
  </p:handoutMasterIdLst>
  <p:sldIdLst>
    <p:sldId id="322" r:id="rId3"/>
    <p:sldId id="320" r:id="rId5"/>
    <p:sldId id="321" r:id="rId6"/>
    <p:sldId id="314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315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7" r:id="rId35"/>
    <p:sldId id="316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5" r:id="rId53"/>
    <p:sldId id="317" r:id="rId54"/>
    <p:sldId id="306" r:id="rId55"/>
    <p:sldId id="307" r:id="rId56"/>
    <p:sldId id="308" r:id="rId57"/>
    <p:sldId id="309" r:id="rId58"/>
    <p:sldId id="323" r:id="rId59"/>
  </p:sldIdLst>
  <p:sldSz cx="12192000" cy="6858000"/>
  <p:notesSz cx="7103745" cy="10234295"/>
  <p:custDataLst>
    <p:tags r:id="rId6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477D"/>
    <a:srgbClr val="7F7F7F"/>
    <a:srgbClr val="CF9F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4" Type="http://schemas.openxmlformats.org/officeDocument/2006/relationships/tags" Target="tags/tag4.xml"/><Relationship Id="rId63" Type="http://schemas.openxmlformats.org/officeDocument/2006/relationships/tableStyles" Target="tableStyles.xml"/><Relationship Id="rId62" Type="http://schemas.openxmlformats.org/officeDocument/2006/relationships/viewProps" Target="viewProps.xml"/><Relationship Id="rId61" Type="http://schemas.openxmlformats.org/officeDocument/2006/relationships/presProps" Target="presProps.xml"/><Relationship Id="rId60" Type="http://schemas.openxmlformats.org/officeDocument/2006/relationships/handoutMaster" Target="handoutMasters/handoutMaster1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9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9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398E3-16CD-4F8A-A268-FE366D8E73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398E3-16CD-4F8A-A268-FE366D8E73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398E3-16CD-4F8A-A268-FE366D8E73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398E3-16CD-4F8A-A268-FE366D8E73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398E3-16CD-4F8A-A268-FE366D8E73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图片占位符 22"/>
          <p:cNvSpPr>
            <a:spLocks noGrp="1"/>
          </p:cNvSpPr>
          <p:nvPr>
            <p:ph type="pic" sz="quarter" idx="12"/>
          </p:nvPr>
        </p:nvSpPr>
        <p:spPr>
          <a:xfrm>
            <a:off x="10891297" y="3345440"/>
            <a:ext cx="1301267" cy="3069398"/>
          </a:xfrm>
          <a:custGeom>
            <a:avLst/>
            <a:gdLst>
              <a:gd name="connsiteX0" fmla="*/ 1301207 w 1301207"/>
              <a:gd name="connsiteY0" fmla="*/ 0 h 3069398"/>
              <a:gd name="connsiteX1" fmla="*/ 1301207 w 1301207"/>
              <a:gd name="connsiteY1" fmla="*/ 3069398 h 3069398"/>
              <a:gd name="connsiteX2" fmla="*/ 165104 w 1301207"/>
              <a:gd name="connsiteY2" fmla="*/ 1933295 h 3069398"/>
              <a:gd name="connsiteX3" fmla="*/ 165104 w 1301207"/>
              <a:gd name="connsiteY3" fmla="*/ 1136103 h 3069398"/>
              <a:gd name="connsiteX0-1" fmla="*/ 1301207 w 1301207"/>
              <a:gd name="connsiteY0-2" fmla="*/ 0 h 3069398"/>
              <a:gd name="connsiteX1-3" fmla="*/ 1288508 w 1301207"/>
              <a:gd name="connsiteY1-4" fmla="*/ 1251960 h 3069398"/>
              <a:gd name="connsiteX2-5" fmla="*/ 1301207 w 1301207"/>
              <a:gd name="connsiteY2-6" fmla="*/ 3069398 h 3069398"/>
              <a:gd name="connsiteX3-7" fmla="*/ 165104 w 1301207"/>
              <a:gd name="connsiteY3-8" fmla="*/ 1933295 h 3069398"/>
              <a:gd name="connsiteX4" fmla="*/ 165104 w 1301207"/>
              <a:gd name="connsiteY4" fmla="*/ 1136103 h 3069398"/>
              <a:gd name="connsiteX5" fmla="*/ 1301207 w 1301207"/>
              <a:gd name="connsiteY5" fmla="*/ 0 h 3069398"/>
              <a:gd name="connsiteX0-9" fmla="*/ 1288508 w 1379948"/>
              <a:gd name="connsiteY0-10" fmla="*/ 1251960 h 3069398"/>
              <a:gd name="connsiteX1-11" fmla="*/ 1301207 w 1379948"/>
              <a:gd name="connsiteY1-12" fmla="*/ 3069398 h 3069398"/>
              <a:gd name="connsiteX2-13" fmla="*/ 165104 w 1379948"/>
              <a:gd name="connsiteY2-14" fmla="*/ 1933295 h 3069398"/>
              <a:gd name="connsiteX3-15" fmla="*/ 165104 w 1379948"/>
              <a:gd name="connsiteY3-16" fmla="*/ 1136103 h 3069398"/>
              <a:gd name="connsiteX4-17" fmla="*/ 1301207 w 1379948"/>
              <a:gd name="connsiteY4-18" fmla="*/ 0 h 3069398"/>
              <a:gd name="connsiteX5-19" fmla="*/ 1379948 w 1379948"/>
              <a:gd name="connsiteY5-20" fmla="*/ 1343400 h 3069398"/>
              <a:gd name="connsiteX0-21" fmla="*/ 1288508 w 1301207"/>
              <a:gd name="connsiteY0-22" fmla="*/ 1251960 h 3069398"/>
              <a:gd name="connsiteX1-23" fmla="*/ 1301207 w 1301207"/>
              <a:gd name="connsiteY1-24" fmla="*/ 3069398 h 3069398"/>
              <a:gd name="connsiteX2-25" fmla="*/ 165104 w 1301207"/>
              <a:gd name="connsiteY2-26" fmla="*/ 1933295 h 3069398"/>
              <a:gd name="connsiteX3-27" fmla="*/ 165104 w 1301207"/>
              <a:gd name="connsiteY3-28" fmla="*/ 1136103 h 3069398"/>
              <a:gd name="connsiteX4-29" fmla="*/ 1301207 w 1301207"/>
              <a:gd name="connsiteY4-30" fmla="*/ 0 h 3069398"/>
              <a:gd name="connsiteX0-31" fmla="*/ 1301207 w 1301207"/>
              <a:gd name="connsiteY0-32" fmla="*/ 3069398 h 3069398"/>
              <a:gd name="connsiteX1-33" fmla="*/ 165104 w 1301207"/>
              <a:gd name="connsiteY1-34" fmla="*/ 1933295 h 3069398"/>
              <a:gd name="connsiteX2-35" fmla="*/ 165104 w 1301207"/>
              <a:gd name="connsiteY2-36" fmla="*/ 1136103 h 3069398"/>
              <a:gd name="connsiteX3-37" fmla="*/ 1301207 w 1301207"/>
              <a:gd name="connsiteY3-38" fmla="*/ 0 h 30693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301207" h="3069398">
                <a:moveTo>
                  <a:pt x="1301207" y="3069398"/>
                </a:moveTo>
                <a:lnTo>
                  <a:pt x="165104" y="1933295"/>
                </a:lnTo>
                <a:cubicBezTo>
                  <a:pt x="-55034" y="1713157"/>
                  <a:pt x="-55034" y="1356242"/>
                  <a:pt x="165104" y="1136103"/>
                </a:cubicBezTo>
                <a:lnTo>
                  <a:pt x="1301207" y="0"/>
                </a:lnTo>
              </a:path>
            </a:pathLst>
          </a:cu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1"/>
          </p:nvPr>
        </p:nvSpPr>
        <p:spPr>
          <a:xfrm>
            <a:off x="8311743" y="142667"/>
            <a:ext cx="3880823" cy="4316073"/>
          </a:xfrm>
          <a:custGeom>
            <a:avLst/>
            <a:gdLst>
              <a:gd name="connsiteX0" fmla="*/ 2158037 w 3880643"/>
              <a:gd name="connsiteY0" fmla="*/ 0 h 4316073"/>
              <a:gd name="connsiteX1" fmla="*/ 2556633 w 3880643"/>
              <a:gd name="connsiteY1" fmla="*/ 165103 h 4316073"/>
              <a:gd name="connsiteX2" fmla="*/ 3880643 w 3880643"/>
              <a:gd name="connsiteY2" fmla="*/ 1489113 h 4316073"/>
              <a:gd name="connsiteX3" fmla="*/ 3880643 w 3880643"/>
              <a:gd name="connsiteY3" fmla="*/ 2826959 h 4316073"/>
              <a:gd name="connsiteX4" fmla="*/ 2556634 w 3880643"/>
              <a:gd name="connsiteY4" fmla="*/ 4150970 h 4316073"/>
              <a:gd name="connsiteX5" fmla="*/ 1759440 w 3880643"/>
              <a:gd name="connsiteY5" fmla="*/ 4150970 h 4316073"/>
              <a:gd name="connsiteX6" fmla="*/ 165104 w 3880643"/>
              <a:gd name="connsiteY6" fmla="*/ 2556633 h 4316073"/>
              <a:gd name="connsiteX7" fmla="*/ 165104 w 3880643"/>
              <a:gd name="connsiteY7" fmla="*/ 1759440 h 4316073"/>
              <a:gd name="connsiteX8" fmla="*/ 1759441 w 3880643"/>
              <a:gd name="connsiteY8" fmla="*/ 165103 h 4316073"/>
              <a:gd name="connsiteX9" fmla="*/ 2158037 w 3880643"/>
              <a:gd name="connsiteY9" fmla="*/ 0 h 431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80643" h="4316073">
                <a:moveTo>
                  <a:pt x="2158037" y="0"/>
                </a:moveTo>
                <a:cubicBezTo>
                  <a:pt x="2302301" y="0"/>
                  <a:pt x="2446564" y="55034"/>
                  <a:pt x="2556633" y="165103"/>
                </a:cubicBezTo>
                <a:lnTo>
                  <a:pt x="3880643" y="1489113"/>
                </a:lnTo>
                <a:lnTo>
                  <a:pt x="3880643" y="2826959"/>
                </a:lnTo>
                <a:lnTo>
                  <a:pt x="2556634" y="4150970"/>
                </a:lnTo>
                <a:cubicBezTo>
                  <a:pt x="2336494" y="4371108"/>
                  <a:pt x="1979580" y="4371108"/>
                  <a:pt x="1759440" y="4150970"/>
                </a:cubicBezTo>
                <a:lnTo>
                  <a:pt x="165104" y="2556633"/>
                </a:lnTo>
                <a:cubicBezTo>
                  <a:pt x="-55034" y="2336494"/>
                  <a:pt x="-55034" y="1979579"/>
                  <a:pt x="165104" y="1759440"/>
                </a:cubicBezTo>
                <a:lnTo>
                  <a:pt x="1759441" y="165103"/>
                </a:lnTo>
                <a:cubicBezTo>
                  <a:pt x="1869511" y="55034"/>
                  <a:pt x="2013773" y="0"/>
                  <a:pt x="2158037" y="0"/>
                </a:cubicBezTo>
                <a:close/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808521" y="1"/>
            <a:ext cx="4163609" cy="1879305"/>
          </a:xfrm>
          <a:custGeom>
            <a:avLst/>
            <a:gdLst>
              <a:gd name="connsiteX0" fmla="*/ 0 w 4163416"/>
              <a:gd name="connsiteY0" fmla="*/ 0 h 1879305"/>
              <a:gd name="connsiteX1" fmla="*/ 4163416 w 4163416"/>
              <a:gd name="connsiteY1" fmla="*/ 0 h 1879305"/>
              <a:gd name="connsiteX2" fmla="*/ 4146874 w 4163416"/>
              <a:gd name="connsiteY2" fmla="*/ 31436 h 1879305"/>
              <a:gd name="connsiteX3" fmla="*/ 4074640 w 4163416"/>
              <a:gd name="connsiteY3" fmla="*/ 119865 h 1879305"/>
              <a:gd name="connsiteX4" fmla="*/ 2480303 w 4163416"/>
              <a:gd name="connsiteY4" fmla="*/ 1714202 h 1879305"/>
              <a:gd name="connsiteX5" fmla="*/ 1683111 w 4163416"/>
              <a:gd name="connsiteY5" fmla="*/ 1714202 h 1879305"/>
              <a:gd name="connsiteX6" fmla="*/ 88774 w 4163416"/>
              <a:gd name="connsiteY6" fmla="*/ 119865 h 1879305"/>
              <a:gd name="connsiteX7" fmla="*/ 16541 w 4163416"/>
              <a:gd name="connsiteY7" fmla="*/ 31436 h 1879305"/>
              <a:gd name="connsiteX0-1" fmla="*/ 0 w 4163416"/>
              <a:gd name="connsiteY0-2" fmla="*/ 1 h 1879306"/>
              <a:gd name="connsiteX1-3" fmla="*/ 2002248 w 4163416"/>
              <a:gd name="connsiteY1-4" fmla="*/ 0 h 1879306"/>
              <a:gd name="connsiteX2-5" fmla="*/ 4163416 w 4163416"/>
              <a:gd name="connsiteY2-6" fmla="*/ 1 h 1879306"/>
              <a:gd name="connsiteX3-7" fmla="*/ 4146874 w 4163416"/>
              <a:gd name="connsiteY3-8" fmla="*/ 31437 h 1879306"/>
              <a:gd name="connsiteX4-9" fmla="*/ 4074640 w 4163416"/>
              <a:gd name="connsiteY4-10" fmla="*/ 119866 h 1879306"/>
              <a:gd name="connsiteX5-11" fmla="*/ 2480303 w 4163416"/>
              <a:gd name="connsiteY5-12" fmla="*/ 1714203 h 1879306"/>
              <a:gd name="connsiteX6-13" fmla="*/ 1683111 w 4163416"/>
              <a:gd name="connsiteY6-14" fmla="*/ 1714203 h 1879306"/>
              <a:gd name="connsiteX7-15" fmla="*/ 88774 w 4163416"/>
              <a:gd name="connsiteY7-16" fmla="*/ 119866 h 1879306"/>
              <a:gd name="connsiteX8" fmla="*/ 16541 w 4163416"/>
              <a:gd name="connsiteY8" fmla="*/ 31437 h 1879306"/>
              <a:gd name="connsiteX9" fmla="*/ 0 w 4163416"/>
              <a:gd name="connsiteY9" fmla="*/ 1 h 1879306"/>
              <a:gd name="connsiteX0-17" fmla="*/ 2002248 w 4163416"/>
              <a:gd name="connsiteY0-18" fmla="*/ 0 h 1879306"/>
              <a:gd name="connsiteX1-19" fmla="*/ 4163416 w 4163416"/>
              <a:gd name="connsiteY1-20" fmla="*/ 1 h 1879306"/>
              <a:gd name="connsiteX2-21" fmla="*/ 4146874 w 4163416"/>
              <a:gd name="connsiteY2-22" fmla="*/ 31437 h 1879306"/>
              <a:gd name="connsiteX3-23" fmla="*/ 4074640 w 4163416"/>
              <a:gd name="connsiteY3-24" fmla="*/ 119866 h 1879306"/>
              <a:gd name="connsiteX4-25" fmla="*/ 2480303 w 4163416"/>
              <a:gd name="connsiteY4-26" fmla="*/ 1714203 h 1879306"/>
              <a:gd name="connsiteX5-27" fmla="*/ 1683111 w 4163416"/>
              <a:gd name="connsiteY5-28" fmla="*/ 1714203 h 1879306"/>
              <a:gd name="connsiteX6-29" fmla="*/ 88774 w 4163416"/>
              <a:gd name="connsiteY6-30" fmla="*/ 119866 h 1879306"/>
              <a:gd name="connsiteX7-31" fmla="*/ 16541 w 4163416"/>
              <a:gd name="connsiteY7-32" fmla="*/ 31437 h 1879306"/>
              <a:gd name="connsiteX8-33" fmla="*/ 0 w 4163416"/>
              <a:gd name="connsiteY8-34" fmla="*/ 1 h 1879306"/>
              <a:gd name="connsiteX9-35" fmla="*/ 2093688 w 4163416"/>
              <a:gd name="connsiteY9-36" fmla="*/ 91440 h 1879306"/>
              <a:gd name="connsiteX0-37" fmla="*/ 2002248 w 4163416"/>
              <a:gd name="connsiteY0-38" fmla="*/ 0 h 1879306"/>
              <a:gd name="connsiteX1-39" fmla="*/ 4163416 w 4163416"/>
              <a:gd name="connsiteY1-40" fmla="*/ 1 h 1879306"/>
              <a:gd name="connsiteX2-41" fmla="*/ 4146874 w 4163416"/>
              <a:gd name="connsiteY2-42" fmla="*/ 31437 h 1879306"/>
              <a:gd name="connsiteX3-43" fmla="*/ 4074640 w 4163416"/>
              <a:gd name="connsiteY3-44" fmla="*/ 119866 h 1879306"/>
              <a:gd name="connsiteX4-45" fmla="*/ 2480303 w 4163416"/>
              <a:gd name="connsiteY4-46" fmla="*/ 1714203 h 1879306"/>
              <a:gd name="connsiteX5-47" fmla="*/ 1683111 w 4163416"/>
              <a:gd name="connsiteY5-48" fmla="*/ 1714203 h 1879306"/>
              <a:gd name="connsiteX6-49" fmla="*/ 88774 w 4163416"/>
              <a:gd name="connsiteY6-50" fmla="*/ 119866 h 1879306"/>
              <a:gd name="connsiteX7-51" fmla="*/ 16541 w 4163416"/>
              <a:gd name="connsiteY7-52" fmla="*/ 31437 h 1879306"/>
              <a:gd name="connsiteX8-53" fmla="*/ 0 w 4163416"/>
              <a:gd name="connsiteY8-54" fmla="*/ 1 h 1879306"/>
              <a:gd name="connsiteX0-55" fmla="*/ 4163416 w 4163416"/>
              <a:gd name="connsiteY0-56" fmla="*/ 0 h 1879305"/>
              <a:gd name="connsiteX1-57" fmla="*/ 4146874 w 4163416"/>
              <a:gd name="connsiteY1-58" fmla="*/ 31436 h 1879305"/>
              <a:gd name="connsiteX2-59" fmla="*/ 4074640 w 4163416"/>
              <a:gd name="connsiteY2-60" fmla="*/ 119865 h 1879305"/>
              <a:gd name="connsiteX3-61" fmla="*/ 2480303 w 4163416"/>
              <a:gd name="connsiteY3-62" fmla="*/ 1714202 h 1879305"/>
              <a:gd name="connsiteX4-63" fmla="*/ 1683111 w 4163416"/>
              <a:gd name="connsiteY4-64" fmla="*/ 1714202 h 1879305"/>
              <a:gd name="connsiteX5-65" fmla="*/ 88774 w 4163416"/>
              <a:gd name="connsiteY5-66" fmla="*/ 119865 h 1879305"/>
              <a:gd name="connsiteX6-67" fmla="*/ 16541 w 4163416"/>
              <a:gd name="connsiteY6-68" fmla="*/ 31436 h 1879305"/>
              <a:gd name="connsiteX7-69" fmla="*/ 0 w 4163416"/>
              <a:gd name="connsiteY7-70" fmla="*/ 0 h 18793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163416" h="1879305">
                <a:moveTo>
                  <a:pt x="4163416" y="0"/>
                </a:moveTo>
                <a:lnTo>
                  <a:pt x="4146874" y="31436"/>
                </a:lnTo>
                <a:cubicBezTo>
                  <a:pt x="4126236" y="62693"/>
                  <a:pt x="4102157" y="92348"/>
                  <a:pt x="4074640" y="119865"/>
                </a:cubicBezTo>
                <a:lnTo>
                  <a:pt x="2480303" y="1714202"/>
                </a:lnTo>
                <a:cubicBezTo>
                  <a:pt x="2260165" y="1934340"/>
                  <a:pt x="1903250" y="1934340"/>
                  <a:pt x="1683111" y="1714202"/>
                </a:cubicBezTo>
                <a:lnTo>
                  <a:pt x="88774" y="119865"/>
                </a:lnTo>
                <a:cubicBezTo>
                  <a:pt x="61257" y="92348"/>
                  <a:pt x="37179" y="62693"/>
                  <a:pt x="16541" y="31436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79502" cy="5530032"/>
          </a:xfrm>
          <a:custGeom>
            <a:avLst/>
            <a:gdLst>
              <a:gd name="connsiteX0" fmla="*/ 0 w 5279257"/>
              <a:gd name="connsiteY0" fmla="*/ 0 h 5530032"/>
              <a:gd name="connsiteX1" fmla="*/ 3641372 w 5279257"/>
              <a:gd name="connsiteY1" fmla="*/ 0 h 5530032"/>
              <a:gd name="connsiteX2" fmla="*/ 5010556 w 5279257"/>
              <a:gd name="connsiteY2" fmla="*/ 1369184 h 5530032"/>
              <a:gd name="connsiteX3" fmla="*/ 5010556 w 5279257"/>
              <a:gd name="connsiteY3" fmla="*/ 2666592 h 5530032"/>
              <a:gd name="connsiteX4" fmla="*/ 2415817 w 5279257"/>
              <a:gd name="connsiteY4" fmla="*/ 5261331 h 5530032"/>
              <a:gd name="connsiteX5" fmla="*/ 1118409 w 5279257"/>
              <a:gd name="connsiteY5" fmla="*/ 5261331 h 5530032"/>
              <a:gd name="connsiteX6" fmla="*/ 1 w 5279257"/>
              <a:gd name="connsiteY6" fmla="*/ 4142923 h 553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79257" h="5530032">
                <a:moveTo>
                  <a:pt x="0" y="0"/>
                </a:moveTo>
                <a:lnTo>
                  <a:pt x="3641372" y="0"/>
                </a:lnTo>
                <a:lnTo>
                  <a:pt x="5010556" y="1369184"/>
                </a:lnTo>
                <a:cubicBezTo>
                  <a:pt x="5368825" y="1727453"/>
                  <a:pt x="5368825" y="2308323"/>
                  <a:pt x="5010556" y="2666592"/>
                </a:cubicBezTo>
                <a:lnTo>
                  <a:pt x="2415817" y="5261331"/>
                </a:lnTo>
                <a:cubicBezTo>
                  <a:pt x="2057548" y="5619600"/>
                  <a:pt x="1476678" y="5619600"/>
                  <a:pt x="1118409" y="5261331"/>
                </a:cubicBezTo>
                <a:lnTo>
                  <a:pt x="1" y="41429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778742" cy="5747783"/>
          </a:xfrm>
          <a:custGeom>
            <a:avLst/>
            <a:gdLst>
              <a:gd name="connsiteX0" fmla="*/ 2119001 w 5778474"/>
              <a:gd name="connsiteY0" fmla="*/ 3618970 h 5747783"/>
              <a:gd name="connsiteX1" fmla="*/ 2315600 w 5778474"/>
              <a:gd name="connsiteY1" fmla="*/ 3700404 h 5747783"/>
              <a:gd name="connsiteX2" fmla="*/ 3101974 w 5778474"/>
              <a:gd name="connsiteY2" fmla="*/ 4486778 h 5747783"/>
              <a:gd name="connsiteX3" fmla="*/ 3101974 w 5778474"/>
              <a:gd name="connsiteY3" fmla="*/ 4879976 h 5747783"/>
              <a:gd name="connsiteX4" fmla="*/ 2315600 w 5778474"/>
              <a:gd name="connsiteY4" fmla="*/ 5666350 h 5747783"/>
              <a:gd name="connsiteX5" fmla="*/ 1922402 w 5778474"/>
              <a:gd name="connsiteY5" fmla="*/ 5666350 h 5747783"/>
              <a:gd name="connsiteX6" fmla="*/ 1136028 w 5778474"/>
              <a:gd name="connsiteY6" fmla="*/ 4879976 h 5747783"/>
              <a:gd name="connsiteX7" fmla="*/ 1136028 w 5778474"/>
              <a:gd name="connsiteY7" fmla="*/ 4486778 h 5747783"/>
              <a:gd name="connsiteX8" fmla="*/ 1922402 w 5778474"/>
              <a:gd name="connsiteY8" fmla="*/ 3700404 h 5747783"/>
              <a:gd name="connsiteX9" fmla="*/ 2119001 w 5778474"/>
              <a:gd name="connsiteY9" fmla="*/ 3618970 h 5747783"/>
              <a:gd name="connsiteX10" fmla="*/ 821473 w 5778474"/>
              <a:gd name="connsiteY10" fmla="*/ 2321442 h 5747783"/>
              <a:gd name="connsiteX11" fmla="*/ 1018072 w 5778474"/>
              <a:gd name="connsiteY11" fmla="*/ 2402876 h 5747783"/>
              <a:gd name="connsiteX12" fmla="*/ 1804446 w 5778474"/>
              <a:gd name="connsiteY12" fmla="*/ 3189250 h 5747783"/>
              <a:gd name="connsiteX13" fmla="*/ 1804446 w 5778474"/>
              <a:gd name="connsiteY13" fmla="*/ 3582448 h 5747783"/>
              <a:gd name="connsiteX14" fmla="*/ 1018072 w 5778474"/>
              <a:gd name="connsiteY14" fmla="*/ 4368823 h 5747783"/>
              <a:gd name="connsiteX15" fmla="*/ 624874 w 5778474"/>
              <a:gd name="connsiteY15" fmla="*/ 4368823 h 5747783"/>
              <a:gd name="connsiteX16" fmla="*/ 0 w 5778474"/>
              <a:gd name="connsiteY16" fmla="*/ 3743949 h 5747783"/>
              <a:gd name="connsiteX17" fmla="*/ 0 w 5778474"/>
              <a:gd name="connsiteY17" fmla="*/ 3027750 h 5747783"/>
              <a:gd name="connsiteX18" fmla="*/ 624874 w 5778474"/>
              <a:gd name="connsiteY18" fmla="*/ 2402876 h 5747783"/>
              <a:gd name="connsiteX19" fmla="*/ 821473 w 5778474"/>
              <a:gd name="connsiteY19" fmla="*/ 2321442 h 5747783"/>
              <a:gd name="connsiteX20" fmla="*/ 3416534 w 5778474"/>
              <a:gd name="connsiteY20" fmla="*/ 2321437 h 5747783"/>
              <a:gd name="connsiteX21" fmla="*/ 3613133 w 5778474"/>
              <a:gd name="connsiteY21" fmla="*/ 2402870 h 5747783"/>
              <a:gd name="connsiteX22" fmla="*/ 4399507 w 5778474"/>
              <a:gd name="connsiteY22" fmla="*/ 3189245 h 5747783"/>
              <a:gd name="connsiteX23" fmla="*/ 4399507 w 5778474"/>
              <a:gd name="connsiteY23" fmla="*/ 3582443 h 5747783"/>
              <a:gd name="connsiteX24" fmla="*/ 3613133 w 5778474"/>
              <a:gd name="connsiteY24" fmla="*/ 4368817 h 5747783"/>
              <a:gd name="connsiteX25" fmla="*/ 3219935 w 5778474"/>
              <a:gd name="connsiteY25" fmla="*/ 4368817 h 5747783"/>
              <a:gd name="connsiteX26" fmla="*/ 2433561 w 5778474"/>
              <a:gd name="connsiteY26" fmla="*/ 3582443 h 5747783"/>
              <a:gd name="connsiteX27" fmla="*/ 2433561 w 5778474"/>
              <a:gd name="connsiteY27" fmla="*/ 3189245 h 5747783"/>
              <a:gd name="connsiteX28" fmla="*/ 3219935 w 5778474"/>
              <a:gd name="connsiteY28" fmla="*/ 2402870 h 5747783"/>
              <a:gd name="connsiteX29" fmla="*/ 3416534 w 5778474"/>
              <a:gd name="connsiteY29" fmla="*/ 2321437 h 5747783"/>
              <a:gd name="connsiteX30" fmla="*/ 0 w 5778474"/>
              <a:gd name="connsiteY30" fmla="*/ 1384804 h 5747783"/>
              <a:gd name="connsiteX31" fmla="*/ 506920 w 5778474"/>
              <a:gd name="connsiteY31" fmla="*/ 1891724 h 5747783"/>
              <a:gd name="connsiteX32" fmla="*/ 506919 w 5778474"/>
              <a:gd name="connsiteY32" fmla="*/ 2284921 h 5747783"/>
              <a:gd name="connsiteX33" fmla="*/ 0 w 5778474"/>
              <a:gd name="connsiteY33" fmla="*/ 2791839 h 5747783"/>
              <a:gd name="connsiteX34" fmla="*/ 2119006 w 5778474"/>
              <a:gd name="connsiteY34" fmla="*/ 1023909 h 5747783"/>
              <a:gd name="connsiteX35" fmla="*/ 2315606 w 5778474"/>
              <a:gd name="connsiteY35" fmla="*/ 1105343 h 5747783"/>
              <a:gd name="connsiteX36" fmla="*/ 3101980 w 5778474"/>
              <a:gd name="connsiteY36" fmla="*/ 1891717 h 5747783"/>
              <a:gd name="connsiteX37" fmla="*/ 3101980 w 5778474"/>
              <a:gd name="connsiteY37" fmla="*/ 2284914 h 5747783"/>
              <a:gd name="connsiteX38" fmla="*/ 2315606 w 5778474"/>
              <a:gd name="connsiteY38" fmla="*/ 3071289 h 5747783"/>
              <a:gd name="connsiteX39" fmla="*/ 1922408 w 5778474"/>
              <a:gd name="connsiteY39" fmla="*/ 3071289 h 5747783"/>
              <a:gd name="connsiteX40" fmla="*/ 1136034 w 5778474"/>
              <a:gd name="connsiteY40" fmla="*/ 2284914 h 5747783"/>
              <a:gd name="connsiteX41" fmla="*/ 1136034 w 5778474"/>
              <a:gd name="connsiteY41" fmla="*/ 1891716 h 5747783"/>
              <a:gd name="connsiteX42" fmla="*/ 1922408 w 5778474"/>
              <a:gd name="connsiteY42" fmla="*/ 1105342 h 5747783"/>
              <a:gd name="connsiteX43" fmla="*/ 2119006 w 5778474"/>
              <a:gd name="connsiteY43" fmla="*/ 1023909 h 5747783"/>
              <a:gd name="connsiteX44" fmla="*/ 4714068 w 5778474"/>
              <a:gd name="connsiteY44" fmla="*/ 1023903 h 5747783"/>
              <a:gd name="connsiteX45" fmla="*/ 4910667 w 5778474"/>
              <a:gd name="connsiteY45" fmla="*/ 1105337 h 5747783"/>
              <a:gd name="connsiteX46" fmla="*/ 5697041 w 5778474"/>
              <a:gd name="connsiteY46" fmla="*/ 1891711 h 5747783"/>
              <a:gd name="connsiteX47" fmla="*/ 5697041 w 5778474"/>
              <a:gd name="connsiteY47" fmla="*/ 2284909 h 5747783"/>
              <a:gd name="connsiteX48" fmla="*/ 4910667 w 5778474"/>
              <a:gd name="connsiteY48" fmla="*/ 3071283 h 5747783"/>
              <a:gd name="connsiteX49" fmla="*/ 4517469 w 5778474"/>
              <a:gd name="connsiteY49" fmla="*/ 3071283 h 5747783"/>
              <a:gd name="connsiteX50" fmla="*/ 3731095 w 5778474"/>
              <a:gd name="connsiteY50" fmla="*/ 2284909 h 5747783"/>
              <a:gd name="connsiteX51" fmla="*/ 3731095 w 5778474"/>
              <a:gd name="connsiteY51" fmla="*/ 1891711 h 5747783"/>
              <a:gd name="connsiteX52" fmla="*/ 4517469 w 5778474"/>
              <a:gd name="connsiteY52" fmla="*/ 1105337 h 5747783"/>
              <a:gd name="connsiteX53" fmla="*/ 4714068 w 5778474"/>
              <a:gd name="connsiteY53" fmla="*/ 1023903 h 5747783"/>
              <a:gd name="connsiteX54" fmla="*/ 3027750 w 5778474"/>
              <a:gd name="connsiteY54" fmla="*/ 0 h 5747783"/>
              <a:gd name="connsiteX55" fmla="*/ 3805329 w 5778474"/>
              <a:gd name="connsiteY55" fmla="*/ 0 h 5747783"/>
              <a:gd name="connsiteX56" fmla="*/ 4399513 w 5778474"/>
              <a:gd name="connsiteY56" fmla="*/ 594184 h 5747783"/>
              <a:gd name="connsiteX57" fmla="*/ 4399513 w 5778474"/>
              <a:gd name="connsiteY57" fmla="*/ 987382 h 5747783"/>
              <a:gd name="connsiteX58" fmla="*/ 3613139 w 5778474"/>
              <a:gd name="connsiteY58" fmla="*/ 1773756 h 5747783"/>
              <a:gd name="connsiteX59" fmla="*/ 3219941 w 5778474"/>
              <a:gd name="connsiteY59" fmla="*/ 1773756 h 5747783"/>
              <a:gd name="connsiteX60" fmla="*/ 2433567 w 5778474"/>
              <a:gd name="connsiteY60" fmla="*/ 987382 h 5747783"/>
              <a:gd name="connsiteX61" fmla="*/ 2433567 w 5778474"/>
              <a:gd name="connsiteY61" fmla="*/ 594184 h 5747783"/>
              <a:gd name="connsiteX62" fmla="*/ 2791841 w 5778474"/>
              <a:gd name="connsiteY62" fmla="*/ 0 h 5747783"/>
              <a:gd name="connsiteX63" fmla="*/ 2315612 w 5778474"/>
              <a:gd name="connsiteY63" fmla="*/ 476229 h 5747783"/>
              <a:gd name="connsiteX64" fmla="*/ 1922415 w 5778474"/>
              <a:gd name="connsiteY64" fmla="*/ 476230 h 5747783"/>
              <a:gd name="connsiteX65" fmla="*/ 1446185 w 5778474"/>
              <a:gd name="connsiteY65" fmla="*/ 1 h 5747783"/>
              <a:gd name="connsiteX66" fmla="*/ 432697 w 5778474"/>
              <a:gd name="connsiteY66" fmla="*/ 0 h 5747783"/>
              <a:gd name="connsiteX67" fmla="*/ 1210263 w 5778474"/>
              <a:gd name="connsiteY67" fmla="*/ 0 h 5747783"/>
              <a:gd name="connsiteX68" fmla="*/ 1804453 w 5778474"/>
              <a:gd name="connsiteY68" fmla="*/ 594190 h 5747783"/>
              <a:gd name="connsiteX69" fmla="*/ 1804453 w 5778474"/>
              <a:gd name="connsiteY69" fmla="*/ 987388 h 5747783"/>
              <a:gd name="connsiteX70" fmla="*/ 1018079 w 5778474"/>
              <a:gd name="connsiteY70" fmla="*/ 1773762 h 5747783"/>
              <a:gd name="connsiteX71" fmla="*/ 624881 w 5778474"/>
              <a:gd name="connsiteY71" fmla="*/ 1773762 h 5747783"/>
              <a:gd name="connsiteX72" fmla="*/ 0 w 5778474"/>
              <a:gd name="connsiteY72" fmla="*/ 1148882 h 5747783"/>
              <a:gd name="connsiteX73" fmla="*/ 0 w 5778474"/>
              <a:gd name="connsiteY73" fmla="*/ 432696 h 574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5778474" h="5747783">
                <a:moveTo>
                  <a:pt x="2119001" y="3618970"/>
                </a:moveTo>
                <a:cubicBezTo>
                  <a:pt x="2190156" y="3618970"/>
                  <a:pt x="2261310" y="3646114"/>
                  <a:pt x="2315600" y="3700404"/>
                </a:cubicBezTo>
                <a:lnTo>
                  <a:pt x="3101974" y="4486778"/>
                </a:lnTo>
                <a:cubicBezTo>
                  <a:pt x="3210552" y="4595356"/>
                  <a:pt x="3210552" y="4771398"/>
                  <a:pt x="3101974" y="4879976"/>
                </a:cubicBezTo>
                <a:lnTo>
                  <a:pt x="2315600" y="5666350"/>
                </a:lnTo>
                <a:cubicBezTo>
                  <a:pt x="2207022" y="5774928"/>
                  <a:pt x="2030980" y="5774928"/>
                  <a:pt x="1922402" y="5666350"/>
                </a:cubicBezTo>
                <a:lnTo>
                  <a:pt x="1136028" y="4879976"/>
                </a:lnTo>
                <a:cubicBezTo>
                  <a:pt x="1027449" y="4771398"/>
                  <a:pt x="1027449" y="4595356"/>
                  <a:pt x="1136028" y="4486778"/>
                </a:cubicBezTo>
                <a:lnTo>
                  <a:pt x="1922402" y="3700404"/>
                </a:lnTo>
                <a:cubicBezTo>
                  <a:pt x="1976691" y="3646114"/>
                  <a:pt x="2047846" y="3618970"/>
                  <a:pt x="2119001" y="3618970"/>
                </a:cubicBezTo>
                <a:close/>
                <a:moveTo>
                  <a:pt x="821473" y="2321442"/>
                </a:moveTo>
                <a:cubicBezTo>
                  <a:pt x="892629" y="2321443"/>
                  <a:pt x="963784" y="2348587"/>
                  <a:pt x="1018072" y="2402876"/>
                </a:cubicBezTo>
                <a:lnTo>
                  <a:pt x="1804446" y="3189250"/>
                </a:lnTo>
                <a:cubicBezTo>
                  <a:pt x="1913025" y="3297829"/>
                  <a:pt x="1913025" y="3473870"/>
                  <a:pt x="1804446" y="3582448"/>
                </a:cubicBezTo>
                <a:lnTo>
                  <a:pt x="1018072" y="4368823"/>
                </a:lnTo>
                <a:cubicBezTo>
                  <a:pt x="909494" y="4477401"/>
                  <a:pt x="733453" y="4477401"/>
                  <a:pt x="624874" y="4368823"/>
                </a:cubicBezTo>
                <a:lnTo>
                  <a:pt x="0" y="3743949"/>
                </a:lnTo>
                <a:lnTo>
                  <a:pt x="0" y="3027750"/>
                </a:lnTo>
                <a:lnTo>
                  <a:pt x="624874" y="2402876"/>
                </a:lnTo>
                <a:cubicBezTo>
                  <a:pt x="679163" y="2348587"/>
                  <a:pt x="750318" y="2321443"/>
                  <a:pt x="821473" y="2321442"/>
                </a:cubicBezTo>
                <a:close/>
                <a:moveTo>
                  <a:pt x="3416534" y="2321437"/>
                </a:moveTo>
                <a:cubicBezTo>
                  <a:pt x="3487689" y="2321437"/>
                  <a:pt x="3558844" y="2348582"/>
                  <a:pt x="3613133" y="2402870"/>
                </a:cubicBezTo>
                <a:lnTo>
                  <a:pt x="4399507" y="3189245"/>
                </a:lnTo>
                <a:cubicBezTo>
                  <a:pt x="4508086" y="3297822"/>
                  <a:pt x="4508086" y="3473865"/>
                  <a:pt x="4399507" y="3582443"/>
                </a:cubicBezTo>
                <a:lnTo>
                  <a:pt x="3613133" y="4368817"/>
                </a:lnTo>
                <a:cubicBezTo>
                  <a:pt x="3504555" y="4477395"/>
                  <a:pt x="3328513" y="4477395"/>
                  <a:pt x="3219935" y="4368817"/>
                </a:cubicBezTo>
                <a:lnTo>
                  <a:pt x="2433561" y="3582443"/>
                </a:lnTo>
                <a:cubicBezTo>
                  <a:pt x="2324983" y="3473864"/>
                  <a:pt x="2324983" y="3297823"/>
                  <a:pt x="2433561" y="3189245"/>
                </a:cubicBezTo>
                <a:lnTo>
                  <a:pt x="3219935" y="2402870"/>
                </a:lnTo>
                <a:cubicBezTo>
                  <a:pt x="3274224" y="2348582"/>
                  <a:pt x="3345379" y="2321437"/>
                  <a:pt x="3416534" y="2321437"/>
                </a:cubicBezTo>
                <a:close/>
                <a:moveTo>
                  <a:pt x="0" y="1384804"/>
                </a:moveTo>
                <a:lnTo>
                  <a:pt x="506920" y="1891724"/>
                </a:lnTo>
                <a:cubicBezTo>
                  <a:pt x="615498" y="2000302"/>
                  <a:pt x="615497" y="2176342"/>
                  <a:pt x="506919" y="2284921"/>
                </a:cubicBezTo>
                <a:lnTo>
                  <a:pt x="0" y="2791839"/>
                </a:lnTo>
                <a:close/>
                <a:moveTo>
                  <a:pt x="2119006" y="1023909"/>
                </a:moveTo>
                <a:cubicBezTo>
                  <a:pt x="2190162" y="1023908"/>
                  <a:pt x="2261317" y="1051054"/>
                  <a:pt x="2315606" y="1105343"/>
                </a:cubicBezTo>
                <a:lnTo>
                  <a:pt x="3101980" y="1891717"/>
                </a:lnTo>
                <a:cubicBezTo>
                  <a:pt x="3210558" y="2000296"/>
                  <a:pt x="3210558" y="2176337"/>
                  <a:pt x="3101980" y="2284914"/>
                </a:cubicBezTo>
                <a:lnTo>
                  <a:pt x="2315606" y="3071289"/>
                </a:lnTo>
                <a:cubicBezTo>
                  <a:pt x="2207028" y="3179867"/>
                  <a:pt x="2030987" y="3179867"/>
                  <a:pt x="1922408" y="3071289"/>
                </a:cubicBezTo>
                <a:lnTo>
                  <a:pt x="1136034" y="2284914"/>
                </a:lnTo>
                <a:cubicBezTo>
                  <a:pt x="1027455" y="2176337"/>
                  <a:pt x="1027455" y="2000296"/>
                  <a:pt x="1136034" y="1891716"/>
                </a:cubicBezTo>
                <a:lnTo>
                  <a:pt x="1922408" y="1105342"/>
                </a:lnTo>
                <a:cubicBezTo>
                  <a:pt x="1976697" y="1051053"/>
                  <a:pt x="2047852" y="1023909"/>
                  <a:pt x="2119006" y="1023909"/>
                </a:cubicBezTo>
                <a:close/>
                <a:moveTo>
                  <a:pt x="4714068" y="1023903"/>
                </a:moveTo>
                <a:cubicBezTo>
                  <a:pt x="4785223" y="1023903"/>
                  <a:pt x="4856377" y="1051048"/>
                  <a:pt x="4910667" y="1105337"/>
                </a:cubicBezTo>
                <a:lnTo>
                  <a:pt x="5697041" y="1891711"/>
                </a:lnTo>
                <a:cubicBezTo>
                  <a:pt x="5805619" y="2000289"/>
                  <a:pt x="5805619" y="2176331"/>
                  <a:pt x="5697041" y="2284909"/>
                </a:cubicBezTo>
                <a:lnTo>
                  <a:pt x="4910667" y="3071283"/>
                </a:lnTo>
                <a:cubicBezTo>
                  <a:pt x="4802089" y="3179862"/>
                  <a:pt x="4626047" y="3179861"/>
                  <a:pt x="4517469" y="3071283"/>
                </a:cubicBezTo>
                <a:lnTo>
                  <a:pt x="3731095" y="2284909"/>
                </a:lnTo>
                <a:cubicBezTo>
                  <a:pt x="3622516" y="2176331"/>
                  <a:pt x="3622516" y="2000289"/>
                  <a:pt x="3731095" y="1891711"/>
                </a:cubicBezTo>
                <a:lnTo>
                  <a:pt x="4517469" y="1105337"/>
                </a:lnTo>
                <a:cubicBezTo>
                  <a:pt x="4571758" y="1051048"/>
                  <a:pt x="4642912" y="1023903"/>
                  <a:pt x="4714068" y="1023903"/>
                </a:cubicBezTo>
                <a:close/>
                <a:moveTo>
                  <a:pt x="3027750" y="0"/>
                </a:moveTo>
                <a:lnTo>
                  <a:pt x="3805329" y="0"/>
                </a:lnTo>
                <a:lnTo>
                  <a:pt x="4399513" y="594184"/>
                </a:lnTo>
                <a:cubicBezTo>
                  <a:pt x="4508091" y="702762"/>
                  <a:pt x="4508091" y="878804"/>
                  <a:pt x="4399513" y="987382"/>
                </a:cubicBezTo>
                <a:lnTo>
                  <a:pt x="3613139" y="1773756"/>
                </a:lnTo>
                <a:cubicBezTo>
                  <a:pt x="3504560" y="1882335"/>
                  <a:pt x="3328519" y="1882335"/>
                  <a:pt x="3219941" y="1773756"/>
                </a:cubicBezTo>
                <a:lnTo>
                  <a:pt x="2433567" y="987382"/>
                </a:lnTo>
                <a:cubicBezTo>
                  <a:pt x="2324988" y="878804"/>
                  <a:pt x="2324989" y="702763"/>
                  <a:pt x="2433567" y="594184"/>
                </a:cubicBezTo>
                <a:close/>
                <a:moveTo>
                  <a:pt x="2791841" y="0"/>
                </a:moveTo>
                <a:lnTo>
                  <a:pt x="2315612" y="476229"/>
                </a:lnTo>
                <a:cubicBezTo>
                  <a:pt x="2207034" y="584808"/>
                  <a:pt x="2030993" y="584808"/>
                  <a:pt x="1922415" y="476230"/>
                </a:cubicBezTo>
                <a:lnTo>
                  <a:pt x="1446185" y="1"/>
                </a:lnTo>
                <a:close/>
                <a:moveTo>
                  <a:pt x="432697" y="0"/>
                </a:moveTo>
                <a:lnTo>
                  <a:pt x="1210263" y="0"/>
                </a:lnTo>
                <a:lnTo>
                  <a:pt x="1804453" y="594190"/>
                </a:lnTo>
                <a:cubicBezTo>
                  <a:pt x="1913031" y="702769"/>
                  <a:pt x="1913031" y="878810"/>
                  <a:pt x="1804453" y="987388"/>
                </a:cubicBezTo>
                <a:lnTo>
                  <a:pt x="1018079" y="1773762"/>
                </a:lnTo>
                <a:cubicBezTo>
                  <a:pt x="909500" y="1882341"/>
                  <a:pt x="733459" y="1882341"/>
                  <a:pt x="624881" y="1773762"/>
                </a:cubicBezTo>
                <a:lnTo>
                  <a:pt x="0" y="1148882"/>
                </a:lnTo>
                <a:lnTo>
                  <a:pt x="0" y="4326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2.xml"/><Relationship Id="rId3" Type="http://schemas.openxmlformats.org/officeDocument/2006/relationships/themeOverride" Target="../theme/themeOverride5.xml"/><Relationship Id="rId2" Type="http://schemas.openxmlformats.org/officeDocument/2006/relationships/image" Target="../media/image2.jpeg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3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6.xml"/><Relationship Id="rId2" Type="http://schemas.openxmlformats.org/officeDocument/2006/relationships/themeOverride" Target="../theme/themeOverride3.xml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2.xml"/><Relationship Id="rId3" Type="http://schemas.openxmlformats.org/officeDocument/2006/relationships/themeOverride" Target="../theme/themeOverride6.xml"/><Relationship Id="rId2" Type="http://schemas.openxmlformats.org/officeDocument/2006/relationships/image" Target="../media/image2.jpeg"/><Relationship Id="rId1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3" Type="http://schemas.openxmlformats.org/officeDocument/2006/relationships/themeOverride" Target="../theme/themeOverride4.xml"/><Relationship Id="rId2" Type="http://schemas.openxmlformats.org/officeDocument/2006/relationships/image" Target="../media/image2.jpeg"/><Relationship Id="rId1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12.xml"/><Relationship Id="rId3" Type="http://schemas.openxmlformats.org/officeDocument/2006/relationships/themeOverride" Target="../theme/themeOverride7.xml"/><Relationship Id="rId2" Type="http://schemas.openxmlformats.org/officeDocument/2006/relationships/image" Target="../media/image2.jpeg"/><Relationship Id="rId1" Type="http://schemas.openxmlformats.org/officeDocument/2006/relationships/image" Target="../media/image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jpe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6.xml"/><Relationship Id="rId4" Type="http://schemas.openxmlformats.org/officeDocument/2006/relationships/slideLayout" Target="../slideLayouts/slideLayout7.xml"/><Relationship Id="rId3" Type="http://schemas.openxmlformats.org/officeDocument/2006/relationships/themeOverride" Target="../theme/themeOverride8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6"/>
          <p:cNvSpPr txBox="1"/>
          <p:nvPr/>
        </p:nvSpPr>
        <p:spPr>
          <a:xfrm>
            <a:off x="1071089" y="3140775"/>
            <a:ext cx="518430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ENTERPRISE MANAGEMENT TRAINING - EXECUTION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40949" y="1178875"/>
            <a:ext cx="3044586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b="1" spc="300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201X</a:t>
            </a:r>
            <a:endParaRPr lang="en-US" altLang="zh-CN" sz="8000" b="1" spc="300" dirty="0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8441" y="2364119"/>
            <a:ext cx="666960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800" b="1" spc="300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企业管理培训-执行力</a:t>
            </a:r>
            <a:endParaRPr sz="4800" b="1" spc="300" dirty="0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4" name="任意多边形: 形状 13"/>
          <p:cNvSpPr/>
          <p:nvPr/>
        </p:nvSpPr>
        <p:spPr>
          <a:xfrm rot="18932100">
            <a:off x="6751551" y="-3117456"/>
            <a:ext cx="5051042" cy="5051042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任意多边形: 形状 15"/>
          <p:cNvSpPr/>
          <p:nvPr/>
        </p:nvSpPr>
        <p:spPr>
          <a:xfrm rot="18958199">
            <a:off x="10979428" y="4155167"/>
            <a:ext cx="2416335" cy="2416335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任意多边形: 形状 16"/>
          <p:cNvSpPr/>
          <p:nvPr/>
        </p:nvSpPr>
        <p:spPr>
          <a:xfrm rot="18958199">
            <a:off x="9596316" y="3086993"/>
            <a:ext cx="1542201" cy="1542201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任意多边形: 形状 18"/>
          <p:cNvSpPr/>
          <p:nvPr/>
        </p:nvSpPr>
        <p:spPr>
          <a:xfrm rot="18958199">
            <a:off x="10844639" y="2261614"/>
            <a:ext cx="617224" cy="617224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任意多边形: 形状 19"/>
          <p:cNvSpPr/>
          <p:nvPr/>
        </p:nvSpPr>
        <p:spPr>
          <a:xfrm rot="18932100">
            <a:off x="4460795" y="4074425"/>
            <a:ext cx="5748621" cy="5748621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任意多边形: 形状 20"/>
          <p:cNvSpPr/>
          <p:nvPr/>
        </p:nvSpPr>
        <p:spPr>
          <a:xfrm rot="18958199">
            <a:off x="959022" y="4689079"/>
            <a:ext cx="1542201" cy="1542201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任意多边形: 形状 21"/>
          <p:cNvSpPr/>
          <p:nvPr/>
        </p:nvSpPr>
        <p:spPr>
          <a:xfrm rot="18958199">
            <a:off x="3355677" y="5068220"/>
            <a:ext cx="617224" cy="617224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3" name="组合 2"/>
          <p:cNvGrpSpPr/>
          <p:nvPr/>
        </p:nvGrpSpPr>
        <p:grpSpPr>
          <a:xfrm>
            <a:off x="2244987" y="3819796"/>
            <a:ext cx="1220561" cy="360000"/>
            <a:chOff x="784522" y="3311161"/>
            <a:chExt cx="1220561" cy="360000"/>
          </a:xfrm>
        </p:grpSpPr>
        <p:sp>
          <p:nvSpPr>
            <p:cNvPr id="4" name="矩形: 圆角 29"/>
            <p:cNvSpPr/>
            <p:nvPr/>
          </p:nvSpPr>
          <p:spPr>
            <a:xfrm>
              <a:off x="784522" y="3311161"/>
              <a:ext cx="1220561" cy="360000"/>
            </a:xfrm>
            <a:prstGeom prst="roundRect">
              <a:avLst>
                <a:gd name="adj" fmla="val 50000"/>
              </a:avLst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795364" y="3346710"/>
              <a:ext cx="1198880" cy="245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6350"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accent1"/>
                  </a:solidFill>
                </a:defRPr>
              </a:lvl1pPr>
            </a:lstStyle>
            <a:p>
              <a:pPr algn="ctr"/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培训师：凤凰办公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567449" y="3819796"/>
            <a:ext cx="1220561" cy="360000"/>
            <a:chOff x="2106984" y="3311161"/>
            <a:chExt cx="1220561" cy="360000"/>
          </a:xfrm>
        </p:grpSpPr>
        <p:sp>
          <p:nvSpPr>
            <p:cNvPr id="7" name="矩形: 圆角 30"/>
            <p:cNvSpPr/>
            <p:nvPr/>
          </p:nvSpPr>
          <p:spPr>
            <a:xfrm>
              <a:off x="2106984" y="3311161"/>
              <a:ext cx="1220561" cy="360000"/>
            </a:xfrm>
            <a:prstGeom prst="roundRect">
              <a:avLst>
                <a:gd name="adj" fmla="val 50000"/>
              </a:avLst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124796" y="3360680"/>
              <a:ext cx="11849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6350"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accent1"/>
                  </a:solidFill>
                </a:defRPr>
              </a:lvl1pPr>
            </a:lstStyle>
            <a:p>
              <a:pPr algn="ctr"/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时间：</a:t>
              </a:r>
              <a:r>
                <a:rPr lang="en-US" altLang="zh-CN" sz="1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XX</a:t>
              </a: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年</a:t>
              </a:r>
              <a:r>
                <a:rPr lang="en-US" altLang="zh-CN" sz="1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XX</a:t>
              </a: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月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Audio Machine - Breath and Lif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11974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3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3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3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5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5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3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5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9" grpId="0"/>
          <p:bldP spid="10" grpId="0"/>
          <p:bldP spid="11" grpId="0"/>
          <p:bldP spid="14" grpId="0" bldLvl="0" animBg="1"/>
          <p:bldP spid="16" grpId="0" bldLvl="0" animBg="1"/>
          <p:bldP spid="17" grpId="0" bldLvl="0" animBg="1"/>
          <p:bldP spid="19" grpId="0" bldLvl="0" animBg="1"/>
          <p:bldP spid="20" grpId="0" bldLvl="0" animBg="1"/>
          <p:bldP spid="21" grpId="0" bldLvl="0" animBg="1"/>
          <p:bldP spid="22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9" grpId="0"/>
          <p:bldP spid="10" grpId="0"/>
          <p:bldP spid="11" grpId="0"/>
          <p:bldP spid="14" grpId="0" bldLvl="0" animBg="1"/>
          <p:bldP spid="16" grpId="0" bldLvl="0" animBg="1"/>
          <p:bldP spid="17" grpId="0" bldLvl="0" animBg="1"/>
          <p:bldP spid="19" grpId="0" bldLvl="0" animBg="1"/>
          <p:bldP spid="20" grpId="0" bldLvl="0" animBg="1"/>
          <p:bldP spid="21" grpId="0" bldLvl="0" animBg="1"/>
          <p:bldP spid="22" grpId="0" bldLvl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0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执行力知识概述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1709420" y="1630045"/>
            <a:ext cx="4978400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1706245" y="1706880"/>
            <a:ext cx="4862195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1.2 如何去理解执行力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矩形 3"/>
          <p:cNvSpPr/>
          <p:nvPr/>
        </p:nvSpPr>
        <p:spPr>
          <a:xfrm>
            <a:off x="1393190" y="2328545"/>
            <a:ext cx="9756140" cy="4883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lnSpc>
                <a:spcPct val="129000"/>
              </a:lnSpc>
              <a:spcAft>
                <a:spcPts val="600"/>
              </a:spcAft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我们从个人和组织的两个角度，将对执行与执行力的理解总结如下：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对角圆角矩形 6"/>
          <p:cNvSpPr/>
          <p:nvPr/>
        </p:nvSpPr>
        <p:spPr>
          <a:xfrm>
            <a:off x="1709420" y="3298825"/>
            <a:ext cx="1457325" cy="670560"/>
          </a:xfrm>
          <a:prstGeom prst="round2Diag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对角圆角矩形 10"/>
          <p:cNvSpPr/>
          <p:nvPr/>
        </p:nvSpPr>
        <p:spPr>
          <a:xfrm>
            <a:off x="1709420" y="4725035"/>
            <a:ext cx="1457325" cy="670560"/>
          </a:xfrm>
          <a:prstGeom prst="round2Diag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: Shape 5"/>
          <p:cNvSpPr/>
          <p:nvPr/>
        </p:nvSpPr>
        <p:spPr bwMode="auto">
          <a:xfrm rot="5400000">
            <a:off x="3072130" y="3425190"/>
            <a:ext cx="828675" cy="417195"/>
          </a:xfrm>
          <a:custGeom>
            <a:avLst/>
            <a:gdLst>
              <a:gd name="T0" fmla="*/ 663 w 803"/>
              <a:gd name="T1" fmla="*/ 0 h 404"/>
              <a:gd name="T2" fmla="*/ 401 w 803"/>
              <a:gd name="T3" fmla="*/ 262 h 404"/>
              <a:gd name="T4" fmla="*/ 141 w 803"/>
              <a:gd name="T5" fmla="*/ 0 h 404"/>
              <a:gd name="T6" fmla="*/ 0 w 803"/>
              <a:gd name="T7" fmla="*/ 0 h 404"/>
              <a:gd name="T8" fmla="*/ 401 w 803"/>
              <a:gd name="T9" fmla="*/ 404 h 404"/>
              <a:gd name="T10" fmla="*/ 803 w 803"/>
              <a:gd name="T11" fmla="*/ 0 h 404"/>
              <a:gd name="T12" fmla="*/ 663 w 803"/>
              <a:gd name="T13" fmla="*/ 0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3" h="404">
                <a:moveTo>
                  <a:pt x="663" y="0"/>
                </a:moveTo>
                <a:lnTo>
                  <a:pt x="401" y="262"/>
                </a:lnTo>
                <a:lnTo>
                  <a:pt x="141" y="0"/>
                </a:lnTo>
                <a:lnTo>
                  <a:pt x="0" y="0"/>
                </a:lnTo>
                <a:lnTo>
                  <a:pt x="401" y="404"/>
                </a:lnTo>
                <a:lnTo>
                  <a:pt x="803" y="0"/>
                </a:lnTo>
                <a:lnTo>
                  <a:pt x="663" y="0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cxnSp>
        <p:nvCxnSpPr>
          <p:cNvPr id="18" name="Straight Connector 7"/>
          <p:cNvCxnSpPr/>
          <p:nvPr/>
        </p:nvCxnSpPr>
        <p:spPr>
          <a:xfrm flipH="1">
            <a:off x="3852545" y="3297555"/>
            <a:ext cx="768985" cy="1270"/>
          </a:xfrm>
          <a:prstGeom prst="line">
            <a:avLst/>
          </a:prstGeom>
          <a:ln w="0">
            <a:solidFill>
              <a:srgbClr val="22477D"/>
            </a:solidFill>
            <a:prstDash val="dash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7"/>
          <p:cNvCxnSpPr/>
          <p:nvPr/>
        </p:nvCxnSpPr>
        <p:spPr>
          <a:xfrm flipH="1">
            <a:off x="3852545" y="3967480"/>
            <a:ext cx="768985" cy="1270"/>
          </a:xfrm>
          <a:prstGeom prst="line">
            <a:avLst/>
          </a:prstGeom>
          <a:ln w="0">
            <a:solidFill>
              <a:srgbClr val="22477D"/>
            </a:solidFill>
            <a:prstDash val="dash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5"/>
          <p:cNvSpPr/>
          <p:nvPr/>
        </p:nvSpPr>
        <p:spPr bwMode="auto">
          <a:xfrm rot="5400000">
            <a:off x="3072130" y="4852670"/>
            <a:ext cx="828675" cy="417195"/>
          </a:xfrm>
          <a:custGeom>
            <a:avLst/>
            <a:gdLst>
              <a:gd name="T0" fmla="*/ 663 w 803"/>
              <a:gd name="T1" fmla="*/ 0 h 404"/>
              <a:gd name="T2" fmla="*/ 401 w 803"/>
              <a:gd name="T3" fmla="*/ 262 h 404"/>
              <a:gd name="T4" fmla="*/ 141 w 803"/>
              <a:gd name="T5" fmla="*/ 0 h 404"/>
              <a:gd name="T6" fmla="*/ 0 w 803"/>
              <a:gd name="T7" fmla="*/ 0 h 404"/>
              <a:gd name="T8" fmla="*/ 401 w 803"/>
              <a:gd name="T9" fmla="*/ 404 h 404"/>
              <a:gd name="T10" fmla="*/ 803 w 803"/>
              <a:gd name="T11" fmla="*/ 0 h 404"/>
              <a:gd name="T12" fmla="*/ 663 w 803"/>
              <a:gd name="T13" fmla="*/ 0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3" h="404">
                <a:moveTo>
                  <a:pt x="663" y="0"/>
                </a:moveTo>
                <a:lnTo>
                  <a:pt x="401" y="262"/>
                </a:lnTo>
                <a:lnTo>
                  <a:pt x="141" y="0"/>
                </a:lnTo>
                <a:lnTo>
                  <a:pt x="0" y="0"/>
                </a:lnTo>
                <a:lnTo>
                  <a:pt x="401" y="404"/>
                </a:lnTo>
                <a:lnTo>
                  <a:pt x="803" y="0"/>
                </a:lnTo>
                <a:lnTo>
                  <a:pt x="663" y="0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cxnSp>
        <p:nvCxnSpPr>
          <p:cNvPr id="21" name="Straight Connector 7"/>
          <p:cNvCxnSpPr/>
          <p:nvPr/>
        </p:nvCxnSpPr>
        <p:spPr>
          <a:xfrm flipH="1">
            <a:off x="3852545" y="4725035"/>
            <a:ext cx="768985" cy="1270"/>
          </a:xfrm>
          <a:prstGeom prst="line">
            <a:avLst/>
          </a:prstGeom>
          <a:ln w="0">
            <a:solidFill>
              <a:srgbClr val="22477D"/>
            </a:solidFill>
            <a:prstDash val="dash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7"/>
          <p:cNvCxnSpPr/>
          <p:nvPr/>
        </p:nvCxnSpPr>
        <p:spPr>
          <a:xfrm flipH="1">
            <a:off x="3852545" y="5394960"/>
            <a:ext cx="768985" cy="1270"/>
          </a:xfrm>
          <a:prstGeom prst="line">
            <a:avLst/>
          </a:prstGeom>
          <a:ln w="0">
            <a:solidFill>
              <a:srgbClr val="22477D"/>
            </a:solidFill>
            <a:prstDash val="dash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4741545" y="3008630"/>
            <a:ext cx="6108700" cy="645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algn="l"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即“行动”，指把想法变成行动；把行动变成结果；保质保量完成任务，不折不扣得到结果！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317009" y="3337615"/>
            <a:ext cx="2241974" cy="5530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个人</a:t>
            </a:r>
            <a:endParaRPr lang="zh-CN" altLang="en-US" sz="25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317096" y="4783773"/>
            <a:ext cx="2241974" cy="5530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组织</a:t>
            </a:r>
            <a:endParaRPr lang="zh-CN" altLang="en-US" sz="25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741545" y="3678555"/>
            <a:ext cx="6108700" cy="645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algn="l"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即，“行动力”，就是指把想干的事干成功的能力，注重细节、保质保量、按时完成任务的能力。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741545" y="4535170"/>
            <a:ext cx="6108700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algn="l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指“贯彻、实施”，即将战略落实到实处。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741545" y="5191125"/>
            <a:ext cx="6108700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algn="l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指贯彻战略意图，完成预定目标的能力。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15" grpId="0"/>
      <p:bldP spid="7" grpId="0" bldLvl="0" animBg="1"/>
      <p:bldP spid="11" grpId="0" bldLvl="0" animBg="1"/>
      <p:bldP spid="17" grpId="0" bldLvl="0" animBg="1"/>
      <p:bldP spid="20" grpId="0" bldLvl="0" animBg="1"/>
      <p:bldP spid="41" grpId="0"/>
      <p:bldP spid="4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执行力知识概述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829945" y="1757045"/>
            <a:ext cx="4978400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826770" y="1833880"/>
            <a:ext cx="4862195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1.3 执行力为什么重要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矩形 3"/>
          <p:cNvSpPr/>
          <p:nvPr/>
        </p:nvSpPr>
        <p:spPr>
          <a:xfrm>
            <a:off x="1217930" y="2526665"/>
            <a:ext cx="9756140" cy="4883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lnSpc>
                <a:spcPct val="129000"/>
              </a:lnSpc>
              <a:spcAft>
                <a:spcPts val="600"/>
              </a:spcAft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1.3.1 执行力对组织的重要性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Dark Gray"/>
          <p:cNvSpPr/>
          <p:nvPr/>
        </p:nvSpPr>
        <p:spPr bwMode="auto">
          <a:xfrm>
            <a:off x="829945" y="3088005"/>
            <a:ext cx="4977765" cy="1912620"/>
          </a:xfrm>
          <a:prstGeom prst="roundRect">
            <a:avLst>
              <a:gd name="adj" fmla="val 0"/>
            </a:avLst>
          </a:prstGeom>
          <a:solidFill>
            <a:srgbClr val="22477D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216000" tIns="34292" rIns="216000" bIns="34292" numCol="1" rtlCol="0" anchor="ctr" anchorCtr="0" compatLnSpc="1"/>
          <a:lstStyle/>
          <a:p>
            <a:pPr lvl="0" indent="457200" defTabSz="6851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strike="noStrike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rPr>
              <a:t>一系列的“为什么”让人很难找出理想的答案！但是，这些“为什么”的背后都隐含着一个重要的现实，那就是</a:t>
            </a:r>
            <a:r>
              <a:rPr lang="en-US" altLang="zh-CN" sz="2000" strike="noStrike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rPr>
              <a:t>——</a:t>
            </a:r>
            <a:r>
              <a:rPr lang="zh-CN" altLang="en-US" sz="2000" b="1" strike="noStrike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rPr>
              <a:t>执行不力！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 Unicode MS" panose="020B0604020202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943942" y="3306037"/>
            <a:ext cx="216000" cy="1476152"/>
            <a:chOff x="1921147" y="3375920"/>
            <a:chExt cx="216000" cy="1476152"/>
          </a:xfrm>
          <a:solidFill>
            <a:srgbClr val="22477D"/>
          </a:solidFill>
        </p:grpSpPr>
        <p:sp>
          <p:nvSpPr>
            <p:cNvPr id="16" name="矩形 15"/>
            <p:cNvSpPr/>
            <p:nvPr/>
          </p:nvSpPr>
          <p:spPr>
            <a:xfrm>
              <a:off x="1921147" y="3375920"/>
              <a:ext cx="216000" cy="21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矩形 16"/>
            <p:cNvSpPr/>
            <p:nvPr/>
          </p:nvSpPr>
          <p:spPr>
            <a:xfrm>
              <a:off x="1921147" y="3690958"/>
              <a:ext cx="216000" cy="21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矩形 17"/>
            <p:cNvSpPr/>
            <p:nvPr/>
          </p:nvSpPr>
          <p:spPr>
            <a:xfrm>
              <a:off x="1921147" y="4005996"/>
              <a:ext cx="216000" cy="21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矩形 18"/>
            <p:cNvSpPr/>
            <p:nvPr/>
          </p:nvSpPr>
          <p:spPr>
            <a:xfrm>
              <a:off x="1921147" y="4321034"/>
              <a:ext cx="216000" cy="21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矩形 19"/>
            <p:cNvSpPr/>
            <p:nvPr/>
          </p:nvSpPr>
          <p:spPr>
            <a:xfrm>
              <a:off x="1921147" y="4636072"/>
              <a:ext cx="216000" cy="21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215380" y="3198495"/>
            <a:ext cx="5519738" cy="16922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为什么伟大的理想不能如愿转变为现实？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为什么无懈可击的战略方案达不到预期的效果？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为什么经过科学论证的目标不能如愿变成具体的结果？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为什么小心翼翼费尽心思却被对手抢占先机？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为什么同样的计划，同样的策略，业绩却相差十万八千里？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15" grpId="0"/>
      <p:bldP spid="22" grpId="0" bldLvl="0" animBg="1"/>
      <p:bldP spid="22" grpId="1" bldLvl="0" animBg="1"/>
      <p:bldP spid="22" grpId="2" bldLvl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2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执行力知识概述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636270" y="1602105"/>
            <a:ext cx="5345430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633095" y="1678940"/>
            <a:ext cx="549910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1.3.1 执行力对组织的重要性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矩形 3"/>
          <p:cNvSpPr/>
          <p:nvPr/>
        </p:nvSpPr>
        <p:spPr>
          <a:xfrm>
            <a:off x="236220" y="2300605"/>
            <a:ext cx="9756140" cy="4883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lnSpc>
                <a:spcPct val="129000"/>
              </a:lnSpc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、执行力低下是企业管理的最大黑洞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6394450" y="1657985"/>
            <a:ext cx="4864735" cy="4144645"/>
          </a:xfrm>
          <a:prstGeom prst="round2Diag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3"/>
          <p:cNvSpPr/>
          <p:nvPr/>
        </p:nvSpPr>
        <p:spPr>
          <a:xfrm>
            <a:off x="653415" y="3923030"/>
            <a:ext cx="5381625" cy="19958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 algn="just">
              <a:lnSpc>
                <a:spcPct val="129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换言之，公司为了维护组织自身平衡稳定，将大量的时间和精力花在了企业内部协调、开会、解决人事问题、处理各种管理纷争上了，此时企业组织变成了“为了存在而存在”而非“为了顾客而存在”。凤凰顾客却必须为</a:t>
            </a:r>
            <a:r>
              <a:rPr lang="en-US" altLang="zh-CN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15%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的价值，向公司支付</a:t>
            </a:r>
            <a:r>
              <a:rPr lang="en-US" altLang="zh-CN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100%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的货币。</a:t>
            </a:r>
            <a:r>
              <a:rPr lang="zh-CN" altLang="en-US" sz="1600" b="1" dirty="0">
                <a:solidFill>
                  <a:srgbClr val="22477D"/>
                </a:solidFill>
                <a:latin typeface="方正正大黑简体" pitchFamily="2" charset="-122"/>
                <a:ea typeface="方正正大黑简体" pitchFamily="2" charset="-122"/>
              </a:rPr>
              <a:t>执行力低下，已成为企业管理的最大黑洞！</a:t>
            </a:r>
            <a:endParaRPr lang="zh-CN" altLang="en-US" sz="1600" b="1" dirty="0">
              <a:solidFill>
                <a:srgbClr val="22477D"/>
              </a:solidFill>
              <a:latin typeface="方正正大黑简体" pitchFamily="2" charset="-122"/>
              <a:ea typeface="方正正大黑简体" pitchFamily="2" charset="-122"/>
            </a:endParaRPr>
          </a:p>
        </p:txBody>
      </p:sp>
      <p:sp>
        <p:nvSpPr>
          <p:cNvPr id="16" name="矩形 3"/>
          <p:cNvSpPr/>
          <p:nvPr/>
        </p:nvSpPr>
        <p:spPr>
          <a:xfrm>
            <a:off x="653415" y="2879090"/>
            <a:ext cx="5381625" cy="10433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 algn="just">
              <a:lnSpc>
                <a:spcPct val="129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曾有一权威公司做过调查：在整整一年的时间里，许多公司只有</a:t>
            </a:r>
            <a:r>
              <a:rPr lang="en-US" altLang="zh-CN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15%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的时间在为顾客提供服务，其余</a:t>
            </a:r>
            <a:r>
              <a:rPr lang="en-US" altLang="zh-CN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85%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的时间所做工作对顾客而言根本没有意义。</a:t>
            </a:r>
            <a:endParaRPr lang="zh-CN" altLang="en-US" sz="1600" dirty="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15" grpId="0"/>
      <p:bldP spid="2" grpId="0" bldLvl="0" animBg="1"/>
      <p:bldP spid="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3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执行力知识概述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5856605" y="1975485"/>
            <a:ext cx="5345430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5853430" y="2052320"/>
            <a:ext cx="549910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1.3.1 执行力对组织的重要性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矩形 3"/>
          <p:cNvSpPr/>
          <p:nvPr/>
        </p:nvSpPr>
        <p:spPr>
          <a:xfrm>
            <a:off x="5540375" y="2673985"/>
            <a:ext cx="6503035" cy="4883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lnSpc>
                <a:spcPct val="129000"/>
              </a:lnSpc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、强大的执行力是实现战略的必要条件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676275" y="1650365"/>
            <a:ext cx="4864100" cy="4144645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5942330" y="4408805"/>
            <a:ext cx="5233670" cy="104330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6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有只老鼠的提议立刻引来满场的叫好声，它建议在猫的身上挂个铃铛。在一片叫好声中，有只老鼠突然问道</a:t>
            </a:r>
            <a:r>
              <a:rPr lang="zh-CN" altLang="en-US" sz="1600" strike="noStrike" spc="300" noProof="1">
                <a:solidFill>
                  <a:srgbClr val="CCA150"/>
                </a:solidFill>
                <a:latin typeface="方正正大黑简体" pitchFamily="2" charset="-122"/>
                <a:ea typeface="方正正大黑简体" pitchFamily="2" charset="-122"/>
                <a:cs typeface="+mn-cs"/>
              </a:rPr>
              <a:t>：</a:t>
            </a:r>
            <a:r>
              <a:rPr lang="zh-CN" altLang="en-US" sz="1600" b="1" strike="noStrike" spc="300" noProof="1">
                <a:solidFill>
                  <a:srgbClr val="22477D"/>
                </a:solidFill>
                <a:latin typeface="方正正大黑简体" pitchFamily="2" charset="-122"/>
                <a:ea typeface="方正正大黑简体" pitchFamily="2" charset="-122"/>
                <a:cs typeface="+mn-cs"/>
              </a:rPr>
              <a:t>“谁来挂铃铛？”</a:t>
            </a:r>
            <a:endParaRPr lang="zh-CN" altLang="en-US" sz="1600" b="1" strike="noStrike" spc="300" noProof="1">
              <a:solidFill>
                <a:srgbClr val="22477D"/>
              </a:solidFill>
              <a:latin typeface="方正正大黑简体" pitchFamily="2" charset="-122"/>
              <a:ea typeface="方正正大黑简体" pitchFamily="2" charset="-122"/>
              <a:cs typeface="+mn-cs"/>
            </a:endParaRPr>
          </a:p>
        </p:txBody>
      </p:sp>
      <p:sp>
        <p:nvSpPr>
          <p:cNvPr id="17" name="矩形 3"/>
          <p:cNvSpPr/>
          <p:nvPr/>
        </p:nvSpPr>
        <p:spPr>
          <a:xfrm>
            <a:off x="5942330" y="3365500"/>
            <a:ext cx="5233035" cy="10433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 algn="just">
              <a:lnSpc>
                <a:spcPct val="129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据说，这是一个被美国某商学院搬进</a:t>
            </a:r>
            <a:r>
              <a:rPr lang="en-US" altLang="zh-CN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MBA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课堂的寓言。一群老鼠，深为一只凶狠无比、善于捕鼠的猫所苦。于是，老鼠们齐聚一堂，商讨如何解决这只讨厌的猫。</a:t>
            </a:r>
            <a:endParaRPr lang="zh-CN" altLang="en-US" sz="1600" dirty="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15" grpId="0"/>
      <p:bldP spid="2" grpId="0" bldLvl="0" animBg="1"/>
      <p:bldP spid="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3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执行力知识概述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670560" y="1758315"/>
            <a:ext cx="5345430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667385" y="1835150"/>
            <a:ext cx="549910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1.3.1 执行力对组织的重要性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矩形 3"/>
          <p:cNvSpPr/>
          <p:nvPr/>
        </p:nvSpPr>
        <p:spPr>
          <a:xfrm>
            <a:off x="326390" y="2470785"/>
            <a:ext cx="6559550" cy="4883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lnSpc>
                <a:spcPct val="129000"/>
              </a:lnSpc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、强大的执行力是实现战略的必要条件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6436360" y="1657985"/>
            <a:ext cx="4865370" cy="4144645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3"/>
          <p:cNvSpPr/>
          <p:nvPr/>
        </p:nvSpPr>
        <p:spPr>
          <a:xfrm>
            <a:off x="642620" y="4124960"/>
            <a:ext cx="5396230" cy="13608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 algn="just">
              <a:lnSpc>
                <a:spcPct val="129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其实，很多公司都有许多大致不二的方法和程序，执行力的不同造成了结果的巨大差异！执行力，这是一切战略得以顺利实现的关键要素。</a:t>
            </a:r>
            <a:r>
              <a:rPr lang="zh-CN" altLang="en-US" sz="1600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如果没有执行力，战略最终只是一句空话。</a:t>
            </a:r>
            <a:endParaRPr lang="zh-CN" altLang="en-US" sz="1600" b="1" dirty="0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3"/>
          <p:cNvSpPr/>
          <p:nvPr/>
        </p:nvSpPr>
        <p:spPr>
          <a:xfrm>
            <a:off x="642620" y="3081655"/>
            <a:ext cx="5396230" cy="10433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 algn="just">
              <a:lnSpc>
                <a:spcPct val="129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当企业的战略方向已经或基本确定，这时候执行力就变得最为关键。许多企业的失败不是战略的问题，而是战略执行的问题！</a:t>
            </a:r>
            <a:r>
              <a:rPr lang="zh-CN" altLang="en-US" sz="1600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再好的战略，如果不去执行，也只是空谈。</a:t>
            </a:r>
            <a:endParaRPr lang="zh-CN" altLang="en-US" sz="1600" b="1" dirty="0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15" grpId="0"/>
      <p:bldP spid="2" grpId="0" bldLvl="0" animBg="1"/>
      <p:bldP spid="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执行力知识概述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5864860" y="1975485"/>
            <a:ext cx="5345430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5861685" y="2052320"/>
            <a:ext cx="549910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1.3.1 执行力对组织的重要性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矩形 3"/>
          <p:cNvSpPr/>
          <p:nvPr/>
        </p:nvSpPr>
        <p:spPr>
          <a:xfrm>
            <a:off x="5548630" y="2673985"/>
            <a:ext cx="6503035" cy="4883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lnSpc>
                <a:spcPct val="129000"/>
              </a:lnSpc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、强大的执行力是实现战略的必要条件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647065" y="1678940"/>
            <a:ext cx="4807585" cy="4144645"/>
          </a:xfrm>
          <a:prstGeom prst="round2Diag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5950585" y="4408805"/>
            <a:ext cx="5361305" cy="104330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6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有只老鼠的提议立刻引来满场的叫好声，它建议在猫的身上挂个铃铛。在一片叫好声中，有只老鼠突然问道</a:t>
            </a:r>
            <a:r>
              <a:rPr lang="zh-CN" altLang="en-US" sz="1600" strike="noStrike" spc="300" noProof="1">
                <a:solidFill>
                  <a:srgbClr val="CCA150"/>
                </a:solidFill>
                <a:latin typeface="方正正大黑简体" pitchFamily="2" charset="-122"/>
                <a:ea typeface="方正正大黑简体" pitchFamily="2" charset="-122"/>
                <a:cs typeface="+mn-cs"/>
              </a:rPr>
              <a:t>：</a:t>
            </a:r>
            <a:r>
              <a:rPr lang="zh-CN" altLang="en-US" sz="1600" b="1" strike="noStrike" spc="300" noProof="1">
                <a:solidFill>
                  <a:srgbClr val="22477D"/>
                </a:solidFill>
                <a:latin typeface="方正正大黑简体" pitchFamily="2" charset="-122"/>
                <a:ea typeface="方正正大黑简体" pitchFamily="2" charset="-122"/>
                <a:cs typeface="+mn-cs"/>
              </a:rPr>
              <a:t>“谁来挂铃铛？”</a:t>
            </a:r>
            <a:endParaRPr lang="zh-CN" altLang="en-US" sz="1600" b="1" strike="noStrike" spc="300" noProof="1">
              <a:solidFill>
                <a:srgbClr val="22477D"/>
              </a:solidFill>
              <a:latin typeface="方正正大黑简体" pitchFamily="2" charset="-122"/>
              <a:ea typeface="方正正大黑简体" pitchFamily="2" charset="-122"/>
              <a:cs typeface="+mn-cs"/>
            </a:endParaRPr>
          </a:p>
        </p:txBody>
      </p:sp>
      <p:sp>
        <p:nvSpPr>
          <p:cNvPr id="17" name="矩形 3"/>
          <p:cNvSpPr/>
          <p:nvPr/>
        </p:nvSpPr>
        <p:spPr>
          <a:xfrm>
            <a:off x="5950585" y="3365500"/>
            <a:ext cx="5360035" cy="10433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 algn="just">
              <a:lnSpc>
                <a:spcPct val="129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据说，这是一个被美国某商学院搬进</a:t>
            </a:r>
            <a:r>
              <a:rPr lang="en-US" altLang="zh-CN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MBA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课堂的寓言。一群老鼠，深为一只凶狠无比、善于捕鼠的猫所苦。于是，老鼠们齐聚一堂，商讨如何解决这只讨厌的猫。</a:t>
            </a:r>
            <a:endParaRPr lang="zh-CN" altLang="en-US" sz="1600" dirty="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15" grpId="0"/>
      <p:bldP spid="2" grpId="0" bldLvl="0" animBg="1"/>
      <p:bldP spid="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边形 2"/>
          <p:cNvSpPr/>
          <p:nvPr/>
        </p:nvSpPr>
        <p:spPr>
          <a:xfrm>
            <a:off x="-70485" y="108585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7" name="平行四边形 39"/>
          <p:cNvSpPr/>
          <p:nvPr/>
        </p:nvSpPr>
        <p:spPr>
          <a:xfrm>
            <a:off x="3529330" y="109855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382905" y="212725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执行力知识概述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1030605" y="1642745"/>
            <a:ext cx="2418715" cy="1863725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对角圆角矩形 2"/>
          <p:cNvSpPr/>
          <p:nvPr/>
        </p:nvSpPr>
        <p:spPr>
          <a:xfrm>
            <a:off x="3609340" y="1642745"/>
            <a:ext cx="2418715" cy="1863725"/>
          </a:xfrm>
          <a:prstGeom prst="round2Diag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对角圆角矩形 3"/>
          <p:cNvSpPr/>
          <p:nvPr/>
        </p:nvSpPr>
        <p:spPr>
          <a:xfrm>
            <a:off x="6188075" y="1642745"/>
            <a:ext cx="2418715" cy="1863725"/>
          </a:xfrm>
          <a:prstGeom prst="round2Diag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对角圆角矩形 4"/>
          <p:cNvSpPr/>
          <p:nvPr/>
        </p:nvSpPr>
        <p:spPr>
          <a:xfrm>
            <a:off x="8766810" y="1642745"/>
            <a:ext cx="2418715" cy="1863725"/>
          </a:xfrm>
          <a:prstGeom prst="round2Diag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对角圆角矩形 5"/>
          <p:cNvSpPr/>
          <p:nvPr/>
        </p:nvSpPr>
        <p:spPr>
          <a:xfrm>
            <a:off x="1030605" y="3651250"/>
            <a:ext cx="2418715" cy="1750695"/>
          </a:xfrm>
          <a:prstGeom prst="round2DiagRect">
            <a:avLst/>
          </a:prstGeom>
          <a:solidFill>
            <a:srgbClr val="22477D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对角圆角矩形 6"/>
          <p:cNvSpPr/>
          <p:nvPr/>
        </p:nvSpPr>
        <p:spPr>
          <a:xfrm>
            <a:off x="3609340" y="3651250"/>
            <a:ext cx="2418715" cy="1750695"/>
          </a:xfrm>
          <a:prstGeom prst="round2DiagRect">
            <a:avLst/>
          </a:prstGeom>
          <a:solidFill>
            <a:srgbClr val="22477D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对角圆角矩形 10"/>
          <p:cNvSpPr/>
          <p:nvPr/>
        </p:nvSpPr>
        <p:spPr>
          <a:xfrm>
            <a:off x="6188075" y="3651250"/>
            <a:ext cx="2418715" cy="1750695"/>
          </a:xfrm>
          <a:prstGeom prst="round2DiagRect">
            <a:avLst/>
          </a:prstGeom>
          <a:solidFill>
            <a:srgbClr val="22477D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对角圆角矩形 11"/>
          <p:cNvSpPr/>
          <p:nvPr/>
        </p:nvSpPr>
        <p:spPr>
          <a:xfrm>
            <a:off x="8766810" y="3651250"/>
            <a:ext cx="2418715" cy="1750695"/>
          </a:xfrm>
          <a:prstGeom prst="round2DiagRect">
            <a:avLst/>
          </a:prstGeom>
          <a:solidFill>
            <a:srgbClr val="22477D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1209040" y="3750945"/>
            <a:ext cx="2061845" cy="1728470"/>
            <a:chOff x="1849114" y="4005064"/>
            <a:chExt cx="2472276" cy="1728192"/>
          </a:xfrm>
          <a:noFill/>
        </p:grpSpPr>
        <p:sp>
          <p:nvSpPr>
            <p:cNvPr id="24" name="Dark Gray"/>
            <p:cNvSpPr/>
            <p:nvPr/>
          </p:nvSpPr>
          <p:spPr bwMode="auto">
            <a:xfrm>
              <a:off x="1849114" y="4005064"/>
              <a:ext cx="2448001" cy="1584176"/>
            </a:xfrm>
            <a:prstGeom prst="roundRect">
              <a:avLst>
                <a:gd name="adj" fmla="val 0"/>
              </a:avLst>
            </a:prstGeom>
            <a:grp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68583" tIns="34292" rIns="68583" bIns="34292" numCol="1" rtlCol="0" anchor="ctr" anchorCtr="0" compatLnSpc="1"/>
            <a:lstStyle/>
            <a:p>
              <a:pPr lvl="0" algn="just" defTabSz="6851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endParaRPr>
            </a:p>
          </p:txBody>
        </p:sp>
        <p:sp>
          <p:nvSpPr>
            <p:cNvPr id="25" name="TextBox 16"/>
            <p:cNvSpPr txBox="1"/>
            <p:nvPr/>
          </p:nvSpPr>
          <p:spPr>
            <a:xfrm>
              <a:off x="1849115" y="4149080"/>
              <a:ext cx="2472275" cy="147613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fontAlgn="auto"/>
              <a:r>
                <a:rPr lang="zh-CN" altLang="en-US" sz="1500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“在企业运作中，其战略设计只有</a:t>
              </a:r>
              <a:r>
                <a:rPr lang="en-US" altLang="zh-CN" sz="1500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10%</a:t>
              </a:r>
              <a:r>
                <a:rPr lang="zh-CN" altLang="en-US" sz="1500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的价值，其余的全部都是执行的价值。”</a:t>
              </a:r>
              <a:r>
                <a:rPr lang="en-US" altLang="zh-CN" sz="1500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——</a:t>
              </a:r>
              <a:r>
                <a:rPr lang="zh-CN" altLang="en-US" sz="1500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哈佛商学院前院长波特</a:t>
              </a:r>
              <a:endParaRPr lang="zh-CN" altLang="en-US" sz="1500" strike="noStrike" kern="12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Dark Gray"/>
            <p:cNvSpPr/>
            <p:nvPr/>
          </p:nvSpPr>
          <p:spPr bwMode="auto">
            <a:xfrm>
              <a:off x="1849114" y="5625256"/>
              <a:ext cx="2448001" cy="108000"/>
            </a:xfrm>
            <a:prstGeom prst="roundRect">
              <a:avLst>
                <a:gd name="adj" fmla="val 0"/>
              </a:avLst>
            </a:prstGeom>
            <a:grp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68583" tIns="34292" rIns="68583" bIns="34292" numCol="1" rtlCol="0" anchor="ctr" anchorCtr="0" compatLnSpc="1"/>
            <a:lstStyle/>
            <a:p>
              <a:pPr lvl="0" algn="just" defTabSz="6851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787775" y="3750945"/>
            <a:ext cx="2061845" cy="1728470"/>
            <a:chOff x="1836977" y="4005064"/>
            <a:chExt cx="2472275" cy="1728192"/>
          </a:xfrm>
          <a:noFill/>
        </p:grpSpPr>
        <p:sp>
          <p:nvSpPr>
            <p:cNvPr id="28" name="Dark Gray"/>
            <p:cNvSpPr/>
            <p:nvPr/>
          </p:nvSpPr>
          <p:spPr bwMode="auto">
            <a:xfrm>
              <a:off x="1849114" y="4005064"/>
              <a:ext cx="2448001" cy="1584176"/>
            </a:xfrm>
            <a:prstGeom prst="roundRect">
              <a:avLst>
                <a:gd name="adj" fmla="val 0"/>
              </a:avLst>
            </a:prstGeom>
            <a:grp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68583" tIns="34292" rIns="68583" bIns="34292" numCol="1" rtlCol="0" anchor="ctr" anchorCtr="0" compatLnSpc="1"/>
            <a:lstStyle/>
            <a:p>
              <a:pPr lvl="0" algn="just" defTabSz="6851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endParaRPr>
            </a:p>
          </p:txBody>
        </p:sp>
        <p:sp>
          <p:nvSpPr>
            <p:cNvPr id="29" name="TextBox 21"/>
            <p:cNvSpPr txBox="1"/>
            <p:nvPr/>
          </p:nvSpPr>
          <p:spPr>
            <a:xfrm>
              <a:off x="1836977" y="4149080"/>
              <a:ext cx="2472275" cy="124503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fontAlgn="auto"/>
              <a:r>
                <a:rPr lang="zh-CN" altLang="en-US" sz="1500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“确定目标不是主要的问题，你如何实现目标和如何坚持执行计划才是决定性的问题。”</a:t>
              </a:r>
              <a:r>
                <a:rPr lang="en-US" altLang="zh-CN" sz="1500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——</a:t>
              </a:r>
              <a:r>
                <a:rPr lang="zh-CN" altLang="en-US" sz="1500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德鲁克</a:t>
              </a:r>
              <a:endParaRPr lang="zh-CN" altLang="en-US" sz="1500" strike="noStrike" kern="12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Dark Gray"/>
            <p:cNvSpPr/>
            <p:nvPr/>
          </p:nvSpPr>
          <p:spPr bwMode="auto">
            <a:xfrm>
              <a:off x="1849114" y="5625256"/>
              <a:ext cx="2448001" cy="108000"/>
            </a:xfrm>
            <a:prstGeom prst="roundRect">
              <a:avLst>
                <a:gd name="adj" fmla="val 0"/>
              </a:avLst>
            </a:prstGeom>
            <a:grp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68583" tIns="34292" rIns="68583" bIns="34292" numCol="1" rtlCol="0" anchor="ctr" anchorCtr="0" compatLnSpc="1"/>
            <a:lstStyle/>
            <a:p>
              <a:pPr lvl="0" algn="just" defTabSz="6851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945245" y="3750945"/>
            <a:ext cx="2061845" cy="1728470"/>
            <a:chOff x="1849114" y="4005064"/>
            <a:chExt cx="2472276" cy="1728192"/>
          </a:xfrm>
          <a:noFill/>
        </p:grpSpPr>
        <p:sp>
          <p:nvSpPr>
            <p:cNvPr id="32" name="Dark Gray"/>
            <p:cNvSpPr/>
            <p:nvPr/>
          </p:nvSpPr>
          <p:spPr bwMode="auto">
            <a:xfrm>
              <a:off x="1849114" y="4005064"/>
              <a:ext cx="2448001" cy="1584176"/>
            </a:xfrm>
            <a:prstGeom prst="roundRect">
              <a:avLst>
                <a:gd name="adj" fmla="val 0"/>
              </a:avLst>
            </a:prstGeom>
            <a:grp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68583" tIns="34292" rIns="68583" bIns="34292" numCol="1" rtlCol="0" anchor="ctr" anchorCtr="0" compatLnSpc="1"/>
            <a:lstStyle/>
            <a:p>
              <a:pPr lvl="0" algn="just" defTabSz="6851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endParaRPr>
            </a:p>
          </p:txBody>
        </p:sp>
        <p:sp>
          <p:nvSpPr>
            <p:cNvPr id="13" name="TextBox 26"/>
            <p:cNvSpPr txBox="1"/>
            <p:nvPr/>
          </p:nvSpPr>
          <p:spPr>
            <a:xfrm>
              <a:off x="1849115" y="4149080"/>
              <a:ext cx="2472275" cy="10145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fontAlgn="auto"/>
              <a:r>
                <a:rPr lang="zh-CN" altLang="en-US" sz="1500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“一位管理者的成功，</a:t>
              </a:r>
              <a:r>
                <a:rPr lang="en-US" altLang="zh-CN" sz="1500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5</a:t>
              </a:r>
              <a:r>
                <a:rPr lang="zh-CN" altLang="en-US" sz="1500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％在战略，</a:t>
              </a:r>
              <a:r>
                <a:rPr lang="en-US" altLang="zh-CN" sz="1500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95</a:t>
              </a:r>
              <a:r>
                <a:rPr lang="zh-CN" altLang="en-US" sz="1500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％在执行”</a:t>
              </a:r>
              <a:r>
                <a:rPr lang="en-US" altLang="zh-CN" sz="1500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——ABB</a:t>
              </a:r>
              <a:r>
                <a:rPr lang="zh-CN" altLang="en-US" sz="1500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公司董事长巴尼维克</a:t>
              </a:r>
              <a:endParaRPr lang="zh-CN" altLang="en-US" sz="1500" strike="noStrike" kern="12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Dark Gray"/>
            <p:cNvSpPr/>
            <p:nvPr/>
          </p:nvSpPr>
          <p:spPr bwMode="auto">
            <a:xfrm>
              <a:off x="1849114" y="5625256"/>
              <a:ext cx="2448001" cy="108000"/>
            </a:xfrm>
            <a:prstGeom prst="roundRect">
              <a:avLst>
                <a:gd name="adj" fmla="val 0"/>
              </a:avLst>
            </a:prstGeom>
            <a:grp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68583" tIns="34292" rIns="68583" bIns="34292" numCol="1" rtlCol="0" anchor="ctr" anchorCtr="0" compatLnSpc="1"/>
            <a:lstStyle/>
            <a:p>
              <a:pPr lvl="0" algn="just" defTabSz="6851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366510" y="3750945"/>
            <a:ext cx="2061845" cy="1728470"/>
            <a:chOff x="1849114" y="4005064"/>
            <a:chExt cx="2472276" cy="1728192"/>
          </a:xfrm>
          <a:noFill/>
        </p:grpSpPr>
        <p:sp>
          <p:nvSpPr>
            <p:cNvPr id="36" name="Dark Gray"/>
            <p:cNvSpPr/>
            <p:nvPr/>
          </p:nvSpPr>
          <p:spPr bwMode="auto">
            <a:xfrm>
              <a:off x="1849114" y="4005064"/>
              <a:ext cx="2448001" cy="1584176"/>
            </a:xfrm>
            <a:prstGeom prst="roundRect">
              <a:avLst>
                <a:gd name="adj" fmla="val 0"/>
              </a:avLst>
            </a:prstGeom>
            <a:grp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68583" tIns="34292" rIns="68583" bIns="34292" numCol="1" rtlCol="0" anchor="ctr" anchorCtr="0" compatLnSpc="1"/>
            <a:lstStyle/>
            <a:p>
              <a:pPr lvl="0" algn="just" defTabSz="6851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endParaRPr>
            </a:p>
          </p:txBody>
        </p:sp>
        <p:sp>
          <p:nvSpPr>
            <p:cNvPr id="37" name="TextBox 30"/>
            <p:cNvSpPr txBox="1"/>
            <p:nvPr/>
          </p:nvSpPr>
          <p:spPr>
            <a:xfrm>
              <a:off x="1849115" y="4149080"/>
              <a:ext cx="2472275" cy="124503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fontAlgn="auto"/>
              <a:r>
                <a:rPr lang="zh-CN" altLang="en-US" sz="1500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“没有执行力，就没有竞争力！微软在未来十年内，所面临的挑战就是执行力。”</a:t>
              </a:r>
              <a:r>
                <a:rPr lang="en-US" altLang="zh-CN" sz="1500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——</a:t>
              </a:r>
              <a:r>
                <a:rPr lang="zh-CN" altLang="en-US" sz="1500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比尔盖茨</a:t>
              </a:r>
              <a:endParaRPr lang="zh-CN" altLang="en-US" sz="1500" strike="noStrike" kern="12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Dark Gray"/>
            <p:cNvSpPr/>
            <p:nvPr/>
          </p:nvSpPr>
          <p:spPr bwMode="auto">
            <a:xfrm>
              <a:off x="1849114" y="5625256"/>
              <a:ext cx="2448001" cy="108000"/>
            </a:xfrm>
            <a:prstGeom prst="roundRect">
              <a:avLst>
                <a:gd name="adj" fmla="val 0"/>
              </a:avLst>
            </a:prstGeom>
            <a:grp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68583" tIns="34292" rIns="68583" bIns="34292" numCol="1" rtlCol="0" anchor="ctr" anchorCtr="0" compatLnSpc="1"/>
            <a:lstStyle/>
            <a:p>
              <a:pPr lvl="0" algn="just" defTabSz="6851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11" grpId="0" bldLvl="0" animBg="1"/>
      <p:bldP spid="1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2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执行力知识概述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864235" y="1975485"/>
            <a:ext cx="4384040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861060" y="2052320"/>
            <a:ext cx="549910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1.3 执行力为什么重要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矩形 3"/>
          <p:cNvSpPr/>
          <p:nvPr/>
        </p:nvSpPr>
        <p:spPr>
          <a:xfrm>
            <a:off x="408305" y="2673985"/>
            <a:ext cx="6503035" cy="4883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lnSpc>
                <a:spcPct val="129000"/>
              </a:lnSpc>
              <a:spcAft>
                <a:spcPts val="600"/>
              </a:spcAft>
            </a:pPr>
            <a:r>
              <a:rPr sz="2000" dirty="0">
                <a:latin typeface="微软雅黑" panose="020B0503020204020204" charset="-122"/>
                <a:ea typeface="微软雅黑" panose="020B0503020204020204" charset="-122"/>
              </a:rPr>
              <a:t>1.3.2 执行力对个人的重要性</a:t>
            </a:r>
            <a:endParaRPr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6397625" y="1678940"/>
            <a:ext cx="4918075" cy="3947160"/>
          </a:xfrm>
          <a:prstGeom prst="round2Diag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810260" y="4575810"/>
            <a:ext cx="5445760" cy="90297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10000"/>
              </a:lnSpc>
              <a:spcAft>
                <a:spcPts val="600"/>
              </a:spcAft>
              <a:defRPr/>
            </a:pPr>
            <a:r>
              <a:rPr lang="zh-CN" altLang="en-US" sz="1600" b="1" strike="noStrike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对个人而言，没有执行力（或称行动力），一切梦想、设想、构想、理想，统统都只能是幻想和空想！没有执行力，将一事无成。</a:t>
            </a:r>
            <a:endParaRPr lang="zh-CN" altLang="en-US" sz="1600" b="1" strike="noStrike" noProof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矩形 3"/>
          <p:cNvSpPr/>
          <p:nvPr/>
        </p:nvSpPr>
        <p:spPr>
          <a:xfrm>
            <a:off x="810260" y="3197860"/>
            <a:ext cx="5444490" cy="14439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 algn="just">
              <a:lnSpc>
                <a:spcPct val="110000"/>
              </a:lnSpc>
              <a:spcAft>
                <a:spcPts val="600"/>
              </a:spcAft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蜀之鄙有二僧，其一贫，其一富。贫者语于富者曰：“吾欲之南海，何如?”富者曰：“子何恃而往?”曰：“吾一瓶一钵足矣。”富者曰：“吾数年来欲买舟而下，犹未能也。子何恃而往?”越明年，贫者自南海还，以告富者。富者有惭色。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15" grpId="0"/>
      <p:bldP spid="2" grpId="0" bldLvl="0" animBg="1"/>
      <p:bldP spid="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48"/>
          <p:cNvSpPr/>
          <p:nvPr/>
        </p:nvSpPr>
        <p:spPr>
          <a:xfrm rot="17230580">
            <a:off x="-1664756" y="116853"/>
            <a:ext cx="3684024" cy="3684024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任意多边形: 形状 49"/>
          <p:cNvSpPr/>
          <p:nvPr/>
        </p:nvSpPr>
        <p:spPr>
          <a:xfrm rot="18958199">
            <a:off x="8223658" y="4107309"/>
            <a:ext cx="1542281" cy="1542281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任意多边形: 形状 50"/>
          <p:cNvSpPr/>
          <p:nvPr/>
        </p:nvSpPr>
        <p:spPr>
          <a:xfrm rot="18932100">
            <a:off x="2826274" y="4355047"/>
            <a:ext cx="1545932" cy="1545932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任意多边形: 形状 51"/>
          <p:cNvSpPr/>
          <p:nvPr/>
        </p:nvSpPr>
        <p:spPr>
          <a:xfrm rot="18958199">
            <a:off x="8032360" y="2086641"/>
            <a:ext cx="617256" cy="617256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48"/>
          <p:cNvSpPr txBox="1"/>
          <p:nvPr/>
        </p:nvSpPr>
        <p:spPr>
          <a:xfrm>
            <a:off x="3942468" y="2981110"/>
            <a:ext cx="5568619" cy="821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5335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执行力缺失原因</a:t>
            </a:r>
            <a:endParaRPr lang="zh-CN" altLang="en-US" sz="5335" b="1" dirty="0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TextBox 49"/>
          <p:cNvSpPr txBox="1"/>
          <p:nvPr/>
        </p:nvSpPr>
        <p:spPr>
          <a:xfrm>
            <a:off x="4873352" y="3885377"/>
            <a:ext cx="3706851" cy="507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组织执行力缺失原因</a:t>
            </a:r>
            <a:endParaRPr lang="zh-CN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个人执行力缺失原因</a:t>
            </a:r>
            <a:endParaRPr lang="zh-CN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" name="TextBox 48"/>
          <p:cNvSpPr txBox="1"/>
          <p:nvPr/>
        </p:nvSpPr>
        <p:spPr>
          <a:xfrm>
            <a:off x="5737054" y="1463317"/>
            <a:ext cx="1979448" cy="1641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665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02</a:t>
            </a:r>
            <a:endParaRPr lang="en-US" altLang="zh-CN" sz="10665" b="1" dirty="0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任意多边形: 形状 55"/>
          <p:cNvSpPr/>
          <p:nvPr/>
        </p:nvSpPr>
        <p:spPr>
          <a:xfrm rot="17471221">
            <a:off x="10820319" y="3210964"/>
            <a:ext cx="3834095" cy="3834095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99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8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执行力缺失原因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5434965" y="1911985"/>
            <a:ext cx="6145530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5431790" y="1988820"/>
            <a:ext cx="614934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2.1.1 没有形成强有力的执行文化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535305" y="1912620"/>
            <a:ext cx="4495800" cy="3452495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5434965" y="4149725"/>
            <a:ext cx="6388100" cy="92392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企业执行力文化的魅力就在于能透过无形中的渗透力和感染力，影响企业全体员工的行为，引导执行者向一致的目标努力</a:t>
            </a:r>
            <a:r>
              <a:rPr lang="zh-CN" altLang="en-US" sz="1400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。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因此，企业领导者最大的任务之一就是营造企业的执行力文化。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5434965" y="2840990"/>
            <a:ext cx="6388100" cy="120142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没有形成强有力的执行文化，也就没有了严格执行的工作氛围。执行力文化就是把“执行力”作为所有行为的最高准则和终极目标的文化，其关键在于透过企业文化塑造和影响企业所有员工的行为，进而提升企业的执行力。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7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占位符 38" descr="F:\熊猫\熊猫热点\摄影图素材\城市\26.jpg26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8890"/>
            <a:ext cx="5778500" cy="56946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圆角 6"/>
          <p:cNvSpPr/>
          <p:nvPr/>
        </p:nvSpPr>
        <p:spPr>
          <a:xfrm rot="2700000">
            <a:off x="1285456" y="1240376"/>
            <a:ext cx="1668080" cy="1668080"/>
          </a:xfrm>
          <a:prstGeom prst="roundRect">
            <a:avLst/>
          </a:prstGeom>
          <a:solidFill>
            <a:srgbClr val="22477D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: 形状 23"/>
          <p:cNvSpPr/>
          <p:nvPr/>
        </p:nvSpPr>
        <p:spPr>
          <a:xfrm rot="2700000">
            <a:off x="4687568" y="-1348463"/>
            <a:ext cx="2717514" cy="2717514"/>
          </a:xfrm>
          <a:custGeom>
            <a:avLst/>
            <a:gdLst>
              <a:gd name="connsiteX0" fmla="*/ 0 w 2717656"/>
              <a:gd name="connsiteY0" fmla="*/ 2703351 h 2717656"/>
              <a:gd name="connsiteX1" fmla="*/ 2703351 w 2717656"/>
              <a:gd name="connsiteY1" fmla="*/ 0 h 2717656"/>
              <a:gd name="connsiteX2" fmla="*/ 2717656 w 2717656"/>
              <a:gd name="connsiteY2" fmla="*/ 70857 h 2717656"/>
              <a:gd name="connsiteX3" fmla="*/ 2717656 w 2717656"/>
              <a:gd name="connsiteY3" fmla="*/ 2511563 h 2717656"/>
              <a:gd name="connsiteX4" fmla="*/ 2511563 w 2717656"/>
              <a:gd name="connsiteY4" fmla="*/ 2717656 h 2717656"/>
              <a:gd name="connsiteX5" fmla="*/ 70857 w 2717656"/>
              <a:gd name="connsiteY5" fmla="*/ 2717656 h 271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7656" h="2717656">
                <a:moveTo>
                  <a:pt x="0" y="2703351"/>
                </a:moveTo>
                <a:lnTo>
                  <a:pt x="2703351" y="0"/>
                </a:lnTo>
                <a:lnTo>
                  <a:pt x="2717656" y="70857"/>
                </a:lnTo>
                <a:lnTo>
                  <a:pt x="2717656" y="2511563"/>
                </a:lnTo>
                <a:cubicBezTo>
                  <a:pt x="2717656" y="2625385"/>
                  <a:pt x="2625385" y="2717656"/>
                  <a:pt x="2511563" y="2717656"/>
                </a:cubicBezTo>
                <a:lnTo>
                  <a:pt x="70857" y="2717656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4907135" y="343061"/>
            <a:ext cx="2316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执行力提升训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32463" y="2809875"/>
            <a:ext cx="6096000" cy="2170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/>
            <a:r>
              <a:rPr lang="zh-CN" altLang="en-US" sz="15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服从命令,坚决执行</a:t>
            </a:r>
            <a:endParaRPr lang="zh-CN" altLang="en-US" sz="15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algn="just" fontAlgn="auto"/>
            <a:r>
              <a:rPr lang="zh-CN" altLang="en-US" sz="15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要结果,不要理由</a:t>
            </a:r>
            <a:endParaRPr lang="zh-CN" altLang="en-US" sz="15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algn="just" fontAlgn="auto"/>
            <a:r>
              <a:rPr lang="zh-CN" altLang="en-US" sz="15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我们是靠结果生存,而不是靠理由</a:t>
            </a:r>
            <a:endParaRPr lang="zh-CN" altLang="en-US" sz="15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algn="just" fontAlgn="auto"/>
            <a:endParaRPr lang="zh-CN" altLang="en-US" sz="15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algn="just" fontAlgn="auto"/>
            <a:r>
              <a:rPr lang="zh-CN" altLang="en-US" sz="15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凭着智慧与梦想,站在时代的前沿,用创新绎时尚,用创意诠释生活;</a:t>
            </a:r>
            <a:endParaRPr lang="zh-CN" altLang="en-US" sz="15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algn="just" fontAlgn="auto"/>
            <a:r>
              <a:rPr lang="zh-CN" altLang="en-US" sz="15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企成文化有神奇的双翅,彰显个性,播种激情,穿越时空,翱翔天际;</a:t>
            </a:r>
            <a:endParaRPr lang="zh-CN" altLang="en-US" sz="15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algn="just" fontAlgn="auto"/>
            <a:r>
              <a:rPr lang="zh-CN" altLang="en-US" sz="15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无限创意引领无限希望,让世界从此不再有隔膜.</a:t>
            </a:r>
            <a:endParaRPr lang="zh-CN" altLang="en-US" sz="15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32463" y="5043488"/>
            <a:ext cx="6096000" cy="14452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just"/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Obey orders, stick to it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/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As a result, do not reason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/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We are live on the results, not by reason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/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With wisdom and dream, standing in the forefront of The Times, with innovation gets fashion, with creative interpretation of life;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/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Enterprise into a magic wings of culture, personality, passion, sowing time travel, soar;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/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Infinite originality lead infinite hope, let the world no longer have the diaphragm.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/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665144" y="783905"/>
            <a:ext cx="3816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8000" b="1" noProof="1">
                <a:solidFill>
                  <a:srgbClr val="22477D"/>
                </a:solidFill>
                <a:effectLst>
                  <a:reflection blurRad="6350" stA="28000" endPos="25000" dist="60007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执行力</a:t>
            </a:r>
            <a:endParaRPr lang="zh-CN" altLang="en-US" sz="8000" b="1" noProof="1">
              <a:solidFill>
                <a:srgbClr val="22477D"/>
              </a:solidFill>
              <a:effectLst>
                <a:reflection blurRad="6350" stA="28000" endPos="25000" dist="60007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104880" y="1041400"/>
            <a:ext cx="490220" cy="91059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fontAlgn="auto"/>
            <a:r>
              <a:rPr lang="zh-CN" altLang="en-US" sz="2000" spc="15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提升训</a:t>
            </a:r>
            <a:endParaRPr lang="zh-CN" altLang="en-US" sz="2000" spc="15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28" grpId="0"/>
      <p:bldP spid="10" grpId="0"/>
      <p:bldP spid="6" grpId="0"/>
      <p:bldP spid="13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执行力缺失原因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420370" y="1862455"/>
            <a:ext cx="4384040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417195" y="1939290"/>
            <a:ext cx="549910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2.1.2 领导者缺乏表率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7140575" y="1863090"/>
            <a:ext cx="4387215" cy="3606800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394335" y="4567555"/>
            <a:ext cx="6492240" cy="90297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10000"/>
              </a:lnSpc>
              <a:spcAft>
                <a:spcPts val="600"/>
              </a:spcAft>
              <a:defRPr/>
            </a:pPr>
            <a:r>
              <a:rPr lang="zh-CN" altLang="en-US" sz="1600" b="1" strike="noStrike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古人云：“己身不正，虽令不行”；“上梁不正下梁歪”。如果领导者在工作中宽以待己，严于律人，自己没有做好表率，何以服人？这样怎能带出有执行力的团队？</a:t>
            </a:r>
            <a:endParaRPr lang="zh-CN" altLang="en-US" sz="1600" b="1" strike="noStrike" noProof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矩形 3"/>
          <p:cNvSpPr/>
          <p:nvPr/>
        </p:nvSpPr>
        <p:spPr>
          <a:xfrm>
            <a:off x="394335" y="2602865"/>
            <a:ext cx="6490970" cy="20624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 algn="just">
              <a:lnSpc>
                <a:spcPct val="110000"/>
              </a:lnSpc>
              <a:spcAft>
                <a:spcPts val="600"/>
              </a:spcAft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春秋时代，鲁国法律规定：如果鲁国人在外国沦为奴隶，有人出钱赎回来，事后可由国家报销。子贡是孔门高徒，经商有方。一次，他赎了一个同胞归国，事后却拒绝了国家支付的赎金。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457200" algn="just">
              <a:lnSpc>
                <a:spcPct val="110000"/>
              </a:lnSpc>
              <a:spcAft>
                <a:spcPts val="600"/>
              </a:spcAft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孔子听说后对子贡说：“你这是不对的，因为你开了个坏的先例，从此不会有鲁国人再肯为沦为奴隶的同胞赎身了。你接受国家补偿的赎金，不会损害你行为的价值；你拒绝这笔赎金，只会破坏国家那条好法律。”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执行力缺失原因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单圆角矩形 4"/>
          <p:cNvSpPr/>
          <p:nvPr/>
        </p:nvSpPr>
        <p:spPr>
          <a:xfrm>
            <a:off x="5309870" y="1640205"/>
            <a:ext cx="6541135" cy="598805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560"/>
          <p:cNvSpPr txBox="1"/>
          <p:nvPr/>
        </p:nvSpPr>
        <p:spPr>
          <a:xfrm>
            <a:off x="5306695" y="1717040"/>
            <a:ext cx="654431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2.1.3 制度、流程的缺失或不够完善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矩形 3"/>
          <p:cNvSpPr/>
          <p:nvPr/>
        </p:nvSpPr>
        <p:spPr>
          <a:xfrm>
            <a:off x="4697095" y="2290445"/>
            <a:ext cx="6503035" cy="4883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lnSpc>
                <a:spcPct val="129000"/>
              </a:lnSpc>
              <a:spcAft>
                <a:spcPts val="600"/>
              </a:spcAft>
            </a:pPr>
            <a:r>
              <a:rPr sz="2000" dirty="0">
                <a:latin typeface="微软雅黑" panose="020B0503020204020204" charset="-122"/>
                <a:ea typeface="微软雅黑" panose="020B0503020204020204" charset="-122"/>
              </a:rPr>
              <a:t>【猜猜看】</a:t>
            </a:r>
            <a:endParaRPr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对角圆角矩形 11"/>
          <p:cNvSpPr/>
          <p:nvPr/>
        </p:nvSpPr>
        <p:spPr>
          <a:xfrm>
            <a:off x="210820" y="1678305"/>
            <a:ext cx="4864100" cy="4144645"/>
          </a:xfrm>
          <a:prstGeom prst="round2Diag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3"/>
          <p:cNvSpPr>
            <a:spLocks noChangeArrowheads="1"/>
          </p:cNvSpPr>
          <p:nvPr/>
        </p:nvSpPr>
        <p:spPr bwMode="auto">
          <a:xfrm>
            <a:off x="5309870" y="3350260"/>
            <a:ext cx="6588125" cy="120142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都是一群从青纱帐里出来的土八路，习惯于埋个地雷、端个炮楼的工作方法；还不习惯于职业化、表格化、模板化、规范化的管理，重复劳动，重叠的管理还十分多，这就是效率不高的根源。</a:t>
            </a:r>
            <a:r>
              <a:rPr lang="zh-CN" altLang="en-US" sz="1400" strike="noStrike" spc="30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”</a:t>
            </a:r>
            <a:r>
              <a:rPr lang="zh-CN" altLang="en-US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请您猜猜这是哪家企业？</a:t>
            </a:r>
            <a:endParaRPr lang="zh-CN" altLang="en-US" sz="1400" b="1" strike="noStrike" spc="300" noProof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3"/>
          <p:cNvSpPr>
            <a:spLocks noChangeArrowheads="1"/>
          </p:cNvSpPr>
          <p:nvPr/>
        </p:nvSpPr>
        <p:spPr bwMode="auto">
          <a:xfrm>
            <a:off x="5309870" y="2722880"/>
            <a:ext cx="6588125" cy="64643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某企业老总对公司管理状况评价：“职业化、规范化、表格化、模板化的管理还十分欠缺</a:t>
            </a:r>
            <a:r>
              <a:rPr lang="en-US" altLang="zh-CN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……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Dark Gray"/>
          <p:cNvSpPr/>
          <p:nvPr/>
        </p:nvSpPr>
        <p:spPr bwMode="auto">
          <a:xfrm>
            <a:off x="5414010" y="4593590"/>
            <a:ext cx="6436995" cy="1229360"/>
          </a:xfrm>
          <a:prstGeom prst="roundRect">
            <a:avLst>
              <a:gd name="adj" fmla="val 0"/>
            </a:avLst>
          </a:prstGeom>
          <a:solidFill>
            <a:srgbClr val="22477D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216000" tIns="34292" rIns="216000" bIns="34292" numCol="1" rtlCol="0" anchor="ctr" anchorCtr="0" compatLnSpc="1"/>
          <a:lstStyle/>
          <a:p>
            <a:pPr lvl="0" indent="457200" defTabSz="6851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strike="noStrike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rPr>
              <a:t>没有相应的管理制度、工作流程，或出台的制度、流程不够严谨，过于繁琐，不利于执行。这样，员工在执行过程中就无法做到“有章可循，有法可依，有流程可走，有表单可用”。这样，执行力怎么能高呢？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 Unicode MS" panose="020B060402020202020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" grpId="0" bldLvl="0" animBg="1"/>
      <p:bldP spid="11" grpId="0"/>
      <p:bldP spid="15" grpId="0"/>
      <p:bldP spid="12" grpId="0" bldLvl="0" animBg="1"/>
      <p:bldP spid="14" grpId="0"/>
      <p:bldP spid="16" grpId="0"/>
      <p:bldP spid="22" grpId="0" bldLvl="0" animBg="1"/>
      <p:bldP spid="22" grpId="1" bldLvl="0" animBg="1"/>
      <p:bldP spid="22" grpId="2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0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执行力缺失原因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单圆角矩形 2"/>
          <p:cNvSpPr/>
          <p:nvPr/>
        </p:nvSpPr>
        <p:spPr>
          <a:xfrm>
            <a:off x="1562100" y="1758315"/>
            <a:ext cx="5765800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560"/>
          <p:cNvSpPr txBox="1"/>
          <p:nvPr/>
        </p:nvSpPr>
        <p:spPr>
          <a:xfrm>
            <a:off x="1558925" y="1835150"/>
            <a:ext cx="6035675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2.1.4 没有找到有执行力的员工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矩形 3"/>
          <p:cNvSpPr/>
          <p:nvPr/>
        </p:nvSpPr>
        <p:spPr>
          <a:xfrm>
            <a:off x="966470" y="2470785"/>
            <a:ext cx="6559550" cy="508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lnSpc>
                <a:spcPct val="129000"/>
              </a:lnSpc>
              <a:spcAft>
                <a:spcPts val="600"/>
              </a:spcAft>
            </a:pPr>
            <a:r>
              <a:rPr sz="2100" dirty="0">
                <a:latin typeface="微软雅黑" panose="020B0503020204020204" charset="-122"/>
                <a:ea typeface="微软雅黑" panose="020B0503020204020204" charset="-122"/>
              </a:rPr>
              <a:t>【中国企业执行力低下的表现症状】</a:t>
            </a:r>
            <a:endParaRPr sz="2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3"/>
          <p:cNvSpPr/>
          <p:nvPr/>
        </p:nvSpPr>
        <p:spPr>
          <a:xfrm>
            <a:off x="1953260" y="2978785"/>
            <a:ext cx="7475855" cy="23799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9000"/>
              </a:lnSpc>
              <a:spcAft>
                <a:spcPts val="600"/>
              </a:spcAft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％的人看不出是在工作，而是在制造矛盾，无事必生非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破坏性的做；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9000"/>
              </a:lnSpc>
              <a:spcAft>
                <a:spcPts val="600"/>
              </a:spcAft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10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％的人正在等待着什么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不想做；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9000"/>
              </a:lnSpc>
              <a:spcAft>
                <a:spcPts val="600"/>
              </a:spcAft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20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％的人正在为增加库存而工作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——“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蛮做”、“盲做”、“糊做”；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9000"/>
              </a:lnSpc>
              <a:spcAft>
                <a:spcPts val="600"/>
              </a:spcAft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10%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的人由于没有对公司做出贡献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在做，而是负效劳动；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9000"/>
              </a:lnSpc>
              <a:spcAft>
                <a:spcPts val="600"/>
              </a:spcAft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40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％的人正在按照低效的标准或方法工作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想做，而不会正确有效地做；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9000"/>
              </a:lnSpc>
              <a:spcAft>
                <a:spcPts val="600"/>
              </a:spcAft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只有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15%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的人属于正常范围，但绩效仍然不高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做不好，做事不到位。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593791" y="3074860"/>
            <a:ext cx="216000" cy="2177280"/>
            <a:chOff x="1921123" y="3230342"/>
            <a:chExt cx="216000" cy="2177280"/>
          </a:xfrm>
          <a:solidFill>
            <a:srgbClr val="22477D"/>
          </a:solidFill>
        </p:grpSpPr>
        <p:sp>
          <p:nvSpPr>
            <p:cNvPr id="18" name="矩形 17"/>
            <p:cNvSpPr/>
            <p:nvPr/>
          </p:nvSpPr>
          <p:spPr>
            <a:xfrm>
              <a:off x="1921123" y="3230342"/>
              <a:ext cx="216000" cy="21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矩形 18"/>
            <p:cNvSpPr/>
            <p:nvPr/>
          </p:nvSpPr>
          <p:spPr>
            <a:xfrm>
              <a:off x="1921123" y="3557222"/>
              <a:ext cx="216000" cy="21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矩形 19"/>
            <p:cNvSpPr/>
            <p:nvPr/>
          </p:nvSpPr>
          <p:spPr>
            <a:xfrm>
              <a:off x="1921123" y="3884102"/>
              <a:ext cx="216000" cy="21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矩形 20"/>
            <p:cNvSpPr/>
            <p:nvPr/>
          </p:nvSpPr>
          <p:spPr>
            <a:xfrm>
              <a:off x="1921123" y="4210982"/>
              <a:ext cx="216000" cy="21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矩形 21"/>
            <p:cNvSpPr/>
            <p:nvPr/>
          </p:nvSpPr>
          <p:spPr>
            <a:xfrm>
              <a:off x="1921123" y="4537862"/>
              <a:ext cx="216000" cy="21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3" name="矩形 22"/>
            <p:cNvSpPr/>
            <p:nvPr/>
          </p:nvSpPr>
          <p:spPr>
            <a:xfrm>
              <a:off x="1921123" y="4864742"/>
              <a:ext cx="216000" cy="21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4" name="矩形 23"/>
            <p:cNvSpPr/>
            <p:nvPr/>
          </p:nvSpPr>
          <p:spPr>
            <a:xfrm>
              <a:off x="1921123" y="5191622"/>
              <a:ext cx="216000" cy="21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5" name="Dark Gray"/>
          <p:cNvSpPr/>
          <p:nvPr/>
        </p:nvSpPr>
        <p:spPr bwMode="auto">
          <a:xfrm>
            <a:off x="8828405" y="3147060"/>
            <a:ext cx="2178050" cy="2178050"/>
          </a:xfrm>
          <a:prstGeom prst="round2DiagRect">
            <a:avLst/>
          </a:prstGeom>
          <a:solidFill>
            <a:srgbClr val="22477D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216000" tIns="34292" rIns="216000" bIns="34292" numCol="1" rtlCol="0" anchor="ctr" anchorCtr="0" compatLnSpc="1"/>
          <a:lstStyle/>
          <a:p>
            <a:pPr lvl="0" indent="457200" defTabSz="6851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500" strike="noStrike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rPr>
              <a:t>可见，企业中想做大事的人太多，而愿把小事做完美的人太少。若员工或团队没有执行力，企业何来的执行力？</a:t>
            </a:r>
            <a:endParaRPr kumimoji="0" lang="zh-CN" altLang="en-US" sz="1500" b="1" i="0" u="none" strike="noStrike" kern="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 Unicode MS" panose="020B0604020202020204" charset="-122"/>
            </a:endParaRPr>
          </a:p>
        </p:txBody>
      </p:sp>
      <p:sp>
        <p:nvSpPr>
          <p:cNvPr id="26" name="对角圆角矩形 25"/>
          <p:cNvSpPr/>
          <p:nvPr/>
        </p:nvSpPr>
        <p:spPr>
          <a:xfrm>
            <a:off x="8828405" y="1616710"/>
            <a:ext cx="2178050" cy="1362075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bldLvl="0" animBg="1"/>
      <p:bldP spid="7" grpId="0"/>
      <p:bldP spid="15" grpId="0"/>
      <p:bldP spid="14" grpId="0"/>
      <p:bldP spid="25" grpId="0" bldLvl="0" animBg="1"/>
      <p:bldP spid="25" grpId="1" bldLvl="0" animBg="1"/>
      <p:bldP spid="25" grpId="2" bldLvl="0" animBg="1"/>
      <p:bldP spid="2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执行力缺失原因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5603240" y="1953895"/>
            <a:ext cx="5692775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5603240" y="2028190"/>
            <a:ext cx="614934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2.1.4 没有找到有执行力的员工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720090" y="1953895"/>
            <a:ext cx="4483100" cy="3322955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5718810" y="4076065"/>
            <a:ext cx="5639435" cy="120142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这是因为人员优势的特性是少有的，且是独特的，竞争对手往往难以仿效，也无从取代，是一种非常强大的竞争优势。</a:t>
            </a:r>
            <a:r>
              <a:rPr lang="zh-CN" altLang="en-US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可以说，优秀的执行人员就是完成任务的一把“万能钥匙”。</a:t>
            </a:r>
            <a:endParaRPr lang="zh-CN" altLang="en-US" sz="1400" b="1" strike="noStrike" spc="300" noProof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2" name="矩形 3"/>
          <p:cNvSpPr>
            <a:spLocks noChangeArrowheads="1"/>
          </p:cNvSpPr>
          <p:nvPr/>
        </p:nvSpPr>
        <p:spPr bwMode="auto">
          <a:xfrm>
            <a:off x="5718810" y="2874645"/>
            <a:ext cx="5639435" cy="120142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其实，执行力归根结底在于人，企业要提升自我的整体执行力就必须先找到拥有执行能力的人。员工是达到有效执行的最终端的实现者。在这个瞬息万变的年代里，唯有员工可以长久地维持企业的竞争力。</a:t>
            </a:r>
            <a:endParaRPr lang="zh-CN" altLang="en-US" sz="1400" b="1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5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执行力缺失原因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634365" y="2341245"/>
            <a:ext cx="6250305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631190" y="2418080"/>
            <a:ext cx="636524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2.1.6 没有奖惩（考核结果的运用）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7282180" y="2141855"/>
            <a:ext cx="4386580" cy="3324860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3"/>
          <p:cNvSpPr>
            <a:spLocks noChangeArrowheads="1"/>
          </p:cNvSpPr>
          <p:nvPr/>
        </p:nvSpPr>
        <p:spPr bwMode="auto">
          <a:xfrm>
            <a:off x="748030" y="4291965"/>
            <a:ext cx="6022340" cy="64643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故事的结果众所周知，</a:t>
            </a:r>
            <a:r>
              <a:rPr lang="zh-CN" altLang="en-US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两名爱姬屡次带头违反军规被斩首</a:t>
            </a:r>
            <a:r>
              <a:rPr lang="zh-CN" altLang="en-US" sz="1400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，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再集训时，无一宫女嬉笑喧哗。</a:t>
            </a:r>
            <a:endParaRPr lang="zh-CN" altLang="en-US" sz="1400" b="1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矩形 3"/>
          <p:cNvSpPr>
            <a:spLocks noChangeArrowheads="1"/>
          </p:cNvSpPr>
          <p:nvPr/>
        </p:nvSpPr>
        <p:spPr bwMode="auto">
          <a:xfrm>
            <a:off x="748030" y="3368040"/>
            <a:ext cx="6022340" cy="92392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吴王阖闾令孙武训练姬妃宫女。孙武挑选百名宫女分列两队，且令吴王的两名爱姬担任队长。列队训练时，三令五申，宫女们还是满不在乎，两名担任队长的爱姬更是笑弯了腰。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执行力缺失原因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5270500" y="2205355"/>
            <a:ext cx="6286500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5270500" y="2279650"/>
            <a:ext cx="614934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2.1.6 没有奖惩（考核结果的运用）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401955" y="2205355"/>
            <a:ext cx="4468495" cy="3173095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5270500" y="3863975"/>
            <a:ext cx="6305550" cy="120142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好的管理理论、管理方案，管理模式固然对企业管理有很大的作用，但是如果做不到奖惩分明，是很难取得实质性效果的。</a:t>
            </a:r>
            <a:r>
              <a:rPr lang="zh-CN" altLang="en-US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因此，企业战略的实施，关键在于企业要有一个奖惩分明的激励机制。</a:t>
            </a:r>
            <a:endParaRPr lang="zh-CN" altLang="en-US" sz="1400" b="1" strike="noStrike" spc="300" noProof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5270500" y="3217545"/>
            <a:ext cx="6305550" cy="64643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即使是监督了，检查了，如果对执行力优秀的员工没有奖励，对执行力低下的员工没有处罚，那即使监督检查了又有什么用呢？</a:t>
            </a:r>
            <a:endParaRPr lang="zh-CN" altLang="en-US" sz="1400" b="1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3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执行力缺失原因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605790" y="2341245"/>
            <a:ext cx="6250305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602615" y="2418080"/>
            <a:ext cx="636524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2.1.6 没有奖惩（考核结果的运用）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7352665" y="2341245"/>
            <a:ext cx="4386580" cy="3288665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3"/>
          <p:cNvSpPr>
            <a:spLocks noChangeArrowheads="1"/>
          </p:cNvSpPr>
          <p:nvPr/>
        </p:nvSpPr>
        <p:spPr bwMode="auto">
          <a:xfrm>
            <a:off x="719455" y="4291965"/>
            <a:ext cx="6022340" cy="64643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故事的结果众所周知，</a:t>
            </a:r>
            <a:r>
              <a:rPr lang="zh-CN" altLang="en-US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两名爱姬屡次带头违反军规被斩首</a:t>
            </a:r>
            <a:r>
              <a:rPr lang="zh-CN" altLang="en-US" sz="1400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，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再集训时，无一宫女嬉笑喧哗。</a:t>
            </a:r>
            <a:endParaRPr lang="zh-CN" altLang="en-US" sz="1400" b="1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矩形 3"/>
          <p:cNvSpPr>
            <a:spLocks noChangeArrowheads="1"/>
          </p:cNvSpPr>
          <p:nvPr/>
        </p:nvSpPr>
        <p:spPr bwMode="auto">
          <a:xfrm>
            <a:off x="719455" y="3368040"/>
            <a:ext cx="6022340" cy="92392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吴王阖闾令孙武训练姬妃宫女。孙武挑选百名宫女分列两队，且令吴王的两名爱姬担任队长。列队训练时，三令五申，宫女们还是满不在乎，两名担任队长的爱姬更是笑弯了腰。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执行力缺失原因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5341620" y="2205355"/>
            <a:ext cx="6286500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5341620" y="2279650"/>
            <a:ext cx="614934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员工执行力强，一般是指：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458470" y="2067560"/>
            <a:ext cx="4483100" cy="3296285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5341620" y="3217545"/>
            <a:ext cx="6305550" cy="191389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20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员工能够快速行动，并能够在既定时间内保质保量地完成任务。</a:t>
            </a:r>
            <a:endParaRPr lang="zh-CN" altLang="en-US" sz="2000" b="1" strike="noStrike" spc="300" noProof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6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我们可以想象一下自己身边的同事，哪些是执行力强的，哪些是执行力弱的，然后对员工执行力缺失的原因总结如下：</a:t>
            </a:r>
            <a:endParaRPr lang="zh-CN" altLang="en-US" sz="16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执行力缺失原因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496570" y="2751455"/>
            <a:ext cx="6517640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493395" y="2828290"/>
            <a:ext cx="6520815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2.2.1 没有上进心，自我要求标准低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7296785" y="2000885"/>
            <a:ext cx="4386580" cy="3083560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3"/>
          <p:cNvSpPr/>
          <p:nvPr/>
        </p:nvSpPr>
        <p:spPr>
          <a:xfrm>
            <a:off x="496570" y="3703320"/>
            <a:ext cx="6517640" cy="7258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 algn="just">
              <a:lnSpc>
                <a:spcPct val="129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没有追求，没有上进心的人，对自己的要求标准低，</a:t>
            </a:r>
            <a:r>
              <a:rPr lang="zh-CN" altLang="en-US" sz="1600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做事浅尝辄止，遇到困难就掉头</a:t>
            </a:r>
            <a:r>
              <a:rPr lang="zh-CN" altLang="en-US" sz="1600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这样的员工很难有很强的执行力。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执行力缺失原因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5289550" y="2205355"/>
            <a:ext cx="6286500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5289550" y="2279650"/>
            <a:ext cx="614934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员工执行力强，一般是指：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406400" y="2067560"/>
            <a:ext cx="4483100" cy="3340100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5289550" y="3217545"/>
            <a:ext cx="6305550" cy="191389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20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员工能够快速行动，并能够在既定时间内保质保量地完成任务。</a:t>
            </a:r>
            <a:endParaRPr lang="zh-CN" altLang="en-US" sz="2000" b="1" strike="noStrike" spc="300" noProof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6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我们可以想象一下自己身边的同事，哪些是执行力强的，哪些是执行力弱的，然后对员工执行力缺失的原因总结如下：</a:t>
            </a:r>
            <a:endParaRPr lang="zh-CN" altLang="en-US" sz="16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矩形 104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矩形 105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4" name="组合 43"/>
          <p:cNvGrpSpPr/>
          <p:nvPr/>
        </p:nvGrpSpPr>
        <p:grpSpPr>
          <a:xfrm>
            <a:off x="2052656" y="2654760"/>
            <a:ext cx="5176227" cy="1045556"/>
            <a:chOff x="1329561" y="2287283"/>
            <a:chExt cx="3882373" cy="784208"/>
          </a:xfrm>
        </p:grpSpPr>
        <p:grpSp>
          <p:nvGrpSpPr>
            <p:cNvPr id="2" name="组合 1"/>
            <p:cNvGrpSpPr/>
            <p:nvPr/>
          </p:nvGrpSpPr>
          <p:grpSpPr>
            <a:xfrm>
              <a:off x="1329561" y="2287446"/>
              <a:ext cx="784044" cy="784044"/>
              <a:chOff x="871310" y="2116097"/>
              <a:chExt cx="784044" cy="784044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871310" y="2116097"/>
                <a:ext cx="784044" cy="784044"/>
                <a:chOff x="1677608" y="2996952"/>
                <a:chExt cx="1395643" cy="1395643"/>
              </a:xfrm>
            </p:grpSpPr>
            <p:sp>
              <p:nvSpPr>
                <p:cNvPr id="29" name="Oval 60"/>
                <p:cNvSpPr>
                  <a:spLocks noChangeAspect="1"/>
                </p:cNvSpPr>
                <p:nvPr/>
              </p:nvSpPr>
              <p:spPr>
                <a:xfrm>
                  <a:off x="1677608" y="2996952"/>
                  <a:ext cx="1395643" cy="1395643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1000"/>
                      </a:schemeClr>
                    </a:gs>
                    <a:gs pos="0">
                      <a:schemeClr val="bg1">
                        <a:lumMod val="99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outerShdw blurRad="317500" dist="1143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solidFill>
                      <a:prstClr val="white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Oval 29"/>
                <p:cNvSpPr>
                  <a:spLocks noChangeAspect="1"/>
                </p:cNvSpPr>
                <p:nvPr/>
              </p:nvSpPr>
              <p:spPr>
                <a:xfrm>
                  <a:off x="1850114" y="3169458"/>
                  <a:ext cx="1050630" cy="1050630"/>
                </a:xfrm>
                <a:prstGeom prst="ellipse">
                  <a:avLst/>
                </a:prstGeom>
                <a:solidFill>
                  <a:srgbClr val="22477D"/>
                </a:solidFill>
                <a:ln w="120650">
                  <a:gradFill flip="none" rotWithShape="1">
                    <a:gsLst>
                      <a:gs pos="0">
                        <a:schemeClr val="bg1">
                          <a:lumMod val="78000"/>
                        </a:schemeClr>
                      </a:gs>
                      <a:gs pos="100000">
                        <a:schemeClr val="bg1">
                          <a:lumMod val="98000"/>
                        </a:schemeClr>
                      </a:gs>
                    </a:gsLst>
                    <a:lin ang="5400000" scaled="1"/>
                    <a:tileRect/>
                  </a:gradFill>
                </a:ln>
                <a:effectLst>
                  <a:innerShdw blurRad="330200" dist="165100" dir="16200000">
                    <a:prstClr val="black">
                      <a:alpha val="53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1" name="TextBox 11"/>
              <p:cNvSpPr txBox="1"/>
              <p:nvPr/>
            </p:nvSpPr>
            <p:spPr>
              <a:xfrm>
                <a:off x="1017351" y="2271726"/>
                <a:ext cx="491962" cy="530914"/>
              </a:xfrm>
              <a:prstGeom prst="rect">
                <a:avLst/>
              </a:prstGeom>
              <a:noFill/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01</a:t>
                </a:r>
                <a:endParaRPr lang="en-US" altLang="zh-CN" sz="3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2" name="Group 12"/>
            <p:cNvGrpSpPr/>
            <p:nvPr/>
          </p:nvGrpSpPr>
          <p:grpSpPr>
            <a:xfrm>
              <a:off x="1816094" y="2287283"/>
              <a:ext cx="3395840" cy="632462"/>
              <a:chOff x="3943834" y="424359"/>
              <a:chExt cx="4527787" cy="843282"/>
            </a:xfrm>
          </p:grpSpPr>
          <p:sp>
            <p:nvSpPr>
              <p:cNvPr id="23" name="TextBox 13"/>
              <p:cNvSpPr txBox="1"/>
              <p:nvPr/>
            </p:nvSpPr>
            <p:spPr>
              <a:xfrm>
                <a:off x="3943834" y="424359"/>
                <a:ext cx="4527787" cy="563274"/>
              </a:xfrm>
              <a:prstGeom prst="rect">
                <a:avLst/>
              </a:prstGeom>
              <a:noFill/>
            </p:spPr>
            <p:txBody>
              <a:bodyPr wrap="none" lIns="479974" tIns="0" rIns="0" bIns="0" anchor="b" anchorCtr="0">
                <a:normAutofit/>
              </a:bodyPr>
              <a:lstStyle/>
              <a:p>
                <a:pPr algn="l"/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执行力知识概述</a:t>
                </a:r>
                <a:endPara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4" name="TextBox 14"/>
              <p:cNvSpPr txBox="1"/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479974" tIns="0" rIns="0" bIns="0" anchor="ctr" anchorCtr="0">
                <a:normAutofit fontScale="875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IMPLEMENTATION SUMMARY OF KNOWLEDGE</a:t>
                </a: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6951716" y="2654978"/>
            <a:ext cx="4594450" cy="1045338"/>
            <a:chOff x="5004048" y="2287446"/>
            <a:chExt cx="3446017" cy="784044"/>
          </a:xfrm>
        </p:grpSpPr>
        <p:grpSp>
          <p:nvGrpSpPr>
            <p:cNvPr id="31" name="组合 30"/>
            <p:cNvGrpSpPr/>
            <p:nvPr/>
          </p:nvGrpSpPr>
          <p:grpSpPr>
            <a:xfrm>
              <a:off x="5004048" y="2287446"/>
              <a:ext cx="784044" cy="784044"/>
              <a:chOff x="1677608" y="2996952"/>
              <a:chExt cx="1395643" cy="1395643"/>
            </a:xfrm>
          </p:grpSpPr>
          <p:sp>
            <p:nvSpPr>
              <p:cNvPr id="32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3" name="Oval 29"/>
              <p:cNvSpPr>
                <a:spLocks noChangeAspect="1"/>
              </p:cNvSpPr>
              <p:nvPr/>
            </p:nvSpPr>
            <p:spPr>
              <a:xfrm>
                <a:off x="1850114" y="3169458"/>
                <a:ext cx="1050630" cy="1050630"/>
              </a:xfrm>
              <a:prstGeom prst="ellipse">
                <a:avLst/>
              </a:prstGeom>
              <a:solidFill>
                <a:srgbClr val="22477D"/>
              </a:solid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114199" y="2443075"/>
              <a:ext cx="538850" cy="530914"/>
            </a:xfrm>
            <a:prstGeom prst="rect">
              <a:avLst/>
            </a:prstGeom>
            <a:noFill/>
          </p:spPr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02</a:t>
              </a:r>
              <a:endParaRPr lang="en-US" altLang="zh-CN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5478134" y="2497320"/>
              <a:ext cx="2971931" cy="422424"/>
              <a:chOff x="3943834" y="704409"/>
              <a:chExt cx="3962574" cy="563232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79974" tIns="0" rIns="0" bIns="0" anchor="b" anchorCtr="0">
                <a:noAutofit/>
              </a:bodyPr>
              <a:lstStyle/>
              <a:p>
                <a:pPr algn="l"/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执行力缺失原因</a:t>
                </a:r>
                <a:endPara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479974" tIns="0" rIns="0" bIns="0" anchor="ctr" anchorCtr="0">
                <a:norm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1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LACK OF EXECUTION</a:t>
                </a:r>
                <a:endParaRPr lang="zh-CN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2052656" y="4388834"/>
            <a:ext cx="4898732" cy="1045338"/>
            <a:chOff x="1329561" y="3587906"/>
            <a:chExt cx="3674240" cy="784044"/>
          </a:xfrm>
        </p:grpSpPr>
        <p:grpSp>
          <p:nvGrpSpPr>
            <p:cNvPr id="3" name="组合 2"/>
            <p:cNvGrpSpPr/>
            <p:nvPr/>
          </p:nvGrpSpPr>
          <p:grpSpPr>
            <a:xfrm>
              <a:off x="1329561" y="3587906"/>
              <a:ext cx="784044" cy="784044"/>
              <a:chOff x="871310" y="3416557"/>
              <a:chExt cx="784044" cy="784044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871310" y="3416557"/>
                <a:ext cx="784044" cy="784044"/>
                <a:chOff x="1677608" y="2996952"/>
                <a:chExt cx="1395643" cy="1395643"/>
              </a:xfrm>
            </p:grpSpPr>
            <p:sp>
              <p:nvSpPr>
                <p:cNvPr id="35" name="Oval 60"/>
                <p:cNvSpPr>
                  <a:spLocks noChangeAspect="1"/>
                </p:cNvSpPr>
                <p:nvPr/>
              </p:nvSpPr>
              <p:spPr>
                <a:xfrm>
                  <a:off x="1677608" y="2996952"/>
                  <a:ext cx="1395643" cy="1395643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1000"/>
                      </a:schemeClr>
                    </a:gs>
                    <a:gs pos="0">
                      <a:schemeClr val="bg1">
                        <a:lumMod val="99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outerShdw blurRad="317500" dist="1143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solidFill>
                      <a:prstClr val="white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Oval 29"/>
                <p:cNvSpPr>
                  <a:spLocks noChangeAspect="1"/>
                </p:cNvSpPr>
                <p:nvPr/>
              </p:nvSpPr>
              <p:spPr>
                <a:xfrm>
                  <a:off x="1850114" y="3169458"/>
                  <a:ext cx="1050630" cy="1050630"/>
                </a:xfrm>
                <a:prstGeom prst="ellipse">
                  <a:avLst/>
                </a:prstGeom>
                <a:solidFill>
                  <a:srgbClr val="22477D"/>
                </a:solidFill>
                <a:ln w="120650">
                  <a:gradFill flip="none" rotWithShape="1">
                    <a:gsLst>
                      <a:gs pos="0">
                        <a:schemeClr val="bg1">
                          <a:lumMod val="78000"/>
                        </a:schemeClr>
                      </a:gs>
                      <a:gs pos="100000">
                        <a:schemeClr val="bg1">
                          <a:lumMod val="98000"/>
                        </a:schemeClr>
                      </a:gs>
                    </a:gsLst>
                    <a:lin ang="5400000" scaled="1"/>
                    <a:tileRect/>
                  </a:gradFill>
                </a:ln>
                <a:effectLst>
                  <a:innerShdw blurRad="330200" dist="165100" dir="16200000">
                    <a:prstClr val="black">
                      <a:alpha val="53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" name="TextBox 21"/>
              <p:cNvSpPr txBox="1"/>
              <p:nvPr/>
            </p:nvSpPr>
            <p:spPr>
              <a:xfrm>
                <a:off x="988497" y="3551061"/>
                <a:ext cx="549670" cy="530914"/>
              </a:xfrm>
              <a:prstGeom prst="rect">
                <a:avLst/>
              </a:prstGeom>
              <a:noFill/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03</a:t>
                </a:r>
                <a:endParaRPr lang="en-US" altLang="zh-CN" sz="3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Group 22"/>
            <p:cNvGrpSpPr/>
            <p:nvPr/>
          </p:nvGrpSpPr>
          <p:grpSpPr>
            <a:xfrm>
              <a:off x="1816094" y="3703307"/>
              <a:ext cx="3187707" cy="495772"/>
              <a:chOff x="3943834" y="606612"/>
              <a:chExt cx="4250277" cy="661029"/>
            </a:xfrm>
          </p:grpSpPr>
          <p:sp>
            <p:nvSpPr>
              <p:cNvPr id="15" name="TextBox 23"/>
              <p:cNvSpPr txBox="1"/>
              <p:nvPr/>
            </p:nvSpPr>
            <p:spPr>
              <a:xfrm>
                <a:off x="3943834" y="606612"/>
                <a:ext cx="4250277" cy="383560"/>
              </a:xfrm>
              <a:prstGeom prst="rect">
                <a:avLst/>
              </a:prstGeom>
              <a:noFill/>
            </p:spPr>
            <p:txBody>
              <a:bodyPr wrap="none" lIns="479974" tIns="0" rIns="0" bIns="0" anchor="b" anchorCtr="0">
                <a:normAutofit/>
              </a:bodyPr>
              <a:lstStyle/>
              <a:p>
                <a:pPr algn="l"/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怎样提升执行力 </a:t>
                </a:r>
                <a:endPara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TextBox 24"/>
              <p:cNvSpPr txBox="1"/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479974" tIns="0" rIns="0" bIns="0" anchor="ctr" anchorCtr="0">
                <a:norm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1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HOW TO IMPROVE EXECUTION</a:t>
                </a:r>
                <a:endParaRPr lang="zh-CN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>
            <a:off x="6951716" y="4388834"/>
            <a:ext cx="4750693" cy="1045338"/>
            <a:chOff x="5004048" y="3587906"/>
            <a:chExt cx="3563205" cy="784044"/>
          </a:xfrm>
        </p:grpSpPr>
        <p:grpSp>
          <p:nvGrpSpPr>
            <p:cNvPr id="4" name="组合 3"/>
            <p:cNvGrpSpPr/>
            <p:nvPr/>
          </p:nvGrpSpPr>
          <p:grpSpPr>
            <a:xfrm>
              <a:off x="5004048" y="3587906"/>
              <a:ext cx="784044" cy="784044"/>
              <a:chOff x="4745185" y="3416557"/>
              <a:chExt cx="784044" cy="784044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4745185" y="3416557"/>
                <a:ext cx="784044" cy="784044"/>
                <a:chOff x="1677608" y="2996952"/>
                <a:chExt cx="1395643" cy="1395643"/>
              </a:xfrm>
            </p:grpSpPr>
            <p:sp>
              <p:nvSpPr>
                <p:cNvPr id="38" name="Oval 60"/>
                <p:cNvSpPr>
                  <a:spLocks noChangeAspect="1"/>
                </p:cNvSpPr>
                <p:nvPr/>
              </p:nvSpPr>
              <p:spPr>
                <a:xfrm>
                  <a:off x="1677608" y="2996952"/>
                  <a:ext cx="1395643" cy="1395643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1000"/>
                      </a:schemeClr>
                    </a:gs>
                    <a:gs pos="0">
                      <a:schemeClr val="bg1">
                        <a:lumMod val="99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outerShdw blurRad="317500" dist="1143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solidFill>
                      <a:prstClr val="white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Oval 29"/>
                <p:cNvSpPr>
                  <a:spLocks noChangeAspect="1"/>
                </p:cNvSpPr>
                <p:nvPr/>
              </p:nvSpPr>
              <p:spPr>
                <a:xfrm>
                  <a:off x="1850114" y="3169458"/>
                  <a:ext cx="1050630" cy="1050630"/>
                </a:xfrm>
                <a:prstGeom prst="ellipse">
                  <a:avLst/>
                </a:prstGeom>
                <a:solidFill>
                  <a:srgbClr val="22477D"/>
                </a:solidFill>
                <a:ln w="120650">
                  <a:gradFill flip="none" rotWithShape="1">
                    <a:gsLst>
                      <a:gs pos="0">
                        <a:schemeClr val="bg1">
                          <a:lumMod val="78000"/>
                        </a:schemeClr>
                      </a:gs>
                      <a:gs pos="100000">
                        <a:schemeClr val="bg1">
                          <a:lumMod val="98000"/>
                        </a:schemeClr>
                      </a:gs>
                    </a:gsLst>
                    <a:lin ang="5400000" scaled="1"/>
                    <a:tileRect/>
                  </a:gradFill>
                </a:ln>
                <a:effectLst>
                  <a:innerShdw blurRad="330200" dist="165100" dir="16200000">
                    <a:prstClr val="black">
                      <a:alpha val="53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" name="TextBox 26"/>
              <p:cNvSpPr txBox="1"/>
              <p:nvPr/>
            </p:nvSpPr>
            <p:spPr>
              <a:xfrm>
                <a:off x="4855937" y="3551061"/>
                <a:ext cx="537647" cy="530914"/>
              </a:xfrm>
              <a:prstGeom prst="rect">
                <a:avLst/>
              </a:prstGeom>
              <a:noFill/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en-US" altLang="zh-CN" sz="32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04</a:t>
                </a:r>
                <a:endParaRPr lang="en-US" altLang="zh-CN" sz="32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Group 27"/>
            <p:cNvGrpSpPr/>
            <p:nvPr/>
          </p:nvGrpSpPr>
          <p:grpSpPr>
            <a:xfrm>
              <a:off x="5467657" y="3695213"/>
              <a:ext cx="3099596" cy="503867"/>
              <a:chOff x="3929863" y="595819"/>
              <a:chExt cx="4132794" cy="671822"/>
            </a:xfrm>
          </p:grpSpPr>
          <p:sp>
            <p:nvSpPr>
              <p:cNvPr id="11" name="TextBox 28"/>
              <p:cNvSpPr txBox="1"/>
              <p:nvPr/>
            </p:nvSpPr>
            <p:spPr>
              <a:xfrm>
                <a:off x="3929863" y="595819"/>
                <a:ext cx="4132794" cy="365144"/>
              </a:xfrm>
              <a:prstGeom prst="rect">
                <a:avLst/>
              </a:prstGeom>
              <a:noFill/>
            </p:spPr>
            <p:txBody>
              <a:bodyPr wrap="none" lIns="479974" tIns="0" rIns="0" bIns="0" anchor="b" anchorCtr="0">
                <a:normAutofit/>
              </a:bodyPr>
              <a:lstStyle/>
              <a:p>
                <a:pPr algn="l"/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执行力理念/原则</a:t>
                </a:r>
                <a:endPara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TextBox 29"/>
              <p:cNvSpPr txBox="1"/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479974" tIns="0" rIns="0" bIns="0" anchor="ctr" anchorCtr="0">
                <a:normAutofit fontScale="875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CONCEPT OF EXECUTIVE FORCE/PRINCIPLES</a:t>
                </a:r>
                <a:endPara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82" name="任意多边形: 形状 56"/>
          <p:cNvSpPr/>
          <p:nvPr/>
        </p:nvSpPr>
        <p:spPr>
          <a:xfrm rot="18932100">
            <a:off x="261107" y="-285083"/>
            <a:ext cx="2516827" cy="2516827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3" name="Oval 44"/>
          <p:cNvSpPr/>
          <p:nvPr/>
        </p:nvSpPr>
        <p:spPr bwMode="auto">
          <a:xfrm>
            <a:off x="751435" y="-38172"/>
            <a:ext cx="1693436" cy="1693436"/>
          </a:xfrm>
          <a:prstGeom prst="ellipse">
            <a:avLst/>
          </a:prstGeom>
          <a:noFill/>
          <a:ln w="19050">
            <a:noFill/>
            <a:round/>
          </a:ln>
        </p:spPr>
        <p:txBody>
          <a:bodyPr rot="0" spcFirstLastPara="0" vert="horz" wrap="none" lIns="121920" tIns="60960" rIns="121920" bIns="60960" anchor="b" anchorCtr="1" forceAA="0" compatLnSpc="1">
            <a:normAutofit/>
          </a:bodyPr>
          <a:lstStyle/>
          <a:p>
            <a:pPr algn="ctr"/>
            <a:r>
              <a:rPr lang="zh-CN" altLang="en-US" sz="3735" b="1" spc="300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目录 </a:t>
            </a:r>
            <a:br>
              <a:rPr lang="zh-CN" altLang="en-US" sz="3735" b="1" spc="300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</a:br>
            <a:r>
              <a:rPr lang="en-US" altLang="zh-CN" sz="1200" b="1" spc="300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CONTENT</a:t>
            </a:r>
            <a:endParaRPr lang="en-US" altLang="zh-CN" sz="1200" b="1" spc="300" dirty="0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0" name="任意多边形: 形状 16"/>
          <p:cNvSpPr/>
          <p:nvPr/>
        </p:nvSpPr>
        <p:spPr>
          <a:xfrm rot="18958199">
            <a:off x="9116695" y="755015"/>
            <a:ext cx="1533525" cy="1542415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1" name="任意多边形: 形状 18"/>
          <p:cNvSpPr/>
          <p:nvPr/>
        </p:nvSpPr>
        <p:spPr>
          <a:xfrm rot="18958199">
            <a:off x="11099165" y="664845"/>
            <a:ext cx="613410" cy="617220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2" name="任意多边形: 形状 20"/>
          <p:cNvSpPr/>
          <p:nvPr/>
        </p:nvSpPr>
        <p:spPr>
          <a:xfrm rot="18958199">
            <a:off x="113665" y="5718810"/>
            <a:ext cx="1533525" cy="1542415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3" name="任意多边形: 形状 21"/>
          <p:cNvSpPr/>
          <p:nvPr/>
        </p:nvSpPr>
        <p:spPr>
          <a:xfrm rot="18958199">
            <a:off x="7806690" y="1682750"/>
            <a:ext cx="613410" cy="617220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4" name="任意多边形: 形状 21"/>
          <p:cNvSpPr/>
          <p:nvPr/>
        </p:nvSpPr>
        <p:spPr>
          <a:xfrm rot="18958199">
            <a:off x="2268220" y="5813425"/>
            <a:ext cx="613410" cy="617220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/>
      <p:bldP spid="100" grpId="0" animBg="1"/>
      <p:bldP spid="101" grpId="0" bldLvl="0" animBg="1"/>
      <p:bldP spid="102" grpId="0" animBg="1"/>
      <p:bldP spid="103" grpId="0" bldLvl="0" animBg="1"/>
      <p:bldP spid="104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执行力缺失原因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368935" y="2609850"/>
            <a:ext cx="6517640" cy="102997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365760" y="2686685"/>
            <a:ext cx="6520815" cy="9531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2.2.2 意志不坚定，缺乏毅力，不能吃苦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7169785" y="1752600"/>
            <a:ext cx="4386580" cy="3353435"/>
          </a:xfrm>
          <a:prstGeom prst="round2Diag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3"/>
          <p:cNvSpPr/>
          <p:nvPr/>
        </p:nvSpPr>
        <p:spPr>
          <a:xfrm>
            <a:off x="365760" y="3795395"/>
            <a:ext cx="6521450" cy="7258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 algn="just">
              <a:lnSpc>
                <a:spcPct val="129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不能吃苦，没有毅力，没有坚决完成任务的坚强信念，遇到困难时往往选择逃避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，而不是勇敢面对、积极寻找方法或者寻求帮助。</a:t>
            </a:r>
            <a:endParaRPr lang="zh-CN" altLang="en-US" sz="1600" b="1" dirty="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7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执行力缺失原因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5354955" y="2219325"/>
            <a:ext cx="6051550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5354955" y="2293620"/>
            <a:ext cx="614934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2.2.3 拖延磨唧，缺乏行动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685165" y="1813560"/>
            <a:ext cx="4483100" cy="3508375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3"/>
          <p:cNvSpPr/>
          <p:nvPr/>
        </p:nvSpPr>
        <p:spPr>
          <a:xfrm>
            <a:off x="5328920" y="4131945"/>
            <a:ext cx="6196965" cy="10433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 algn="just">
              <a:lnSpc>
                <a:spcPct val="129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拖延消磨了意志，使人丧失进取心。一旦开始遇事推拖，就很容易再次拖延，直到变成一种根深蒂固的习惯。拖延，只能让他人领先。任何憧憬、理想和计划，都会在拖延中落空。</a:t>
            </a:r>
            <a:endParaRPr lang="zh-CN" altLang="en-US" sz="1600" b="1" dirty="0">
              <a:solidFill>
                <a:srgbClr val="FB002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3"/>
          <p:cNvSpPr/>
          <p:nvPr/>
        </p:nvSpPr>
        <p:spPr>
          <a:xfrm>
            <a:off x="5328920" y="3743960"/>
            <a:ext cx="6196965" cy="4083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 algn="just">
              <a:lnSpc>
                <a:spcPct val="129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拖延不会让事情凭空消失，只会使普通的事情变成紧急的事情。</a:t>
            </a:r>
            <a:endParaRPr lang="zh-CN" altLang="en-US" sz="1600" b="1" dirty="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49875" y="3050540"/>
            <a:ext cx="6171565" cy="755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altLang="en-US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“最消磨意志、最摧毁创造力的事情，莫过于拥有梦想而不开始行动”。</a:t>
            </a:r>
            <a:endParaRPr lang="zh-CN" altLang="en-US" b="1" dirty="0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17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17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7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305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305"/>
                            </p:stCondLst>
                            <p:childTnLst>
                              <p:par>
                                <p:cTn id="3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5" grpId="0"/>
      <p:bldP spid="14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怎样提升执行力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496570" y="2738120"/>
            <a:ext cx="5004435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493395" y="2814955"/>
            <a:ext cx="6520815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2.2.4 优柔寡断、不敢决策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6476365" y="1732915"/>
            <a:ext cx="5207000" cy="3960495"/>
          </a:xfrm>
          <a:prstGeom prst="round2Diag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3"/>
          <p:cNvSpPr/>
          <p:nvPr/>
        </p:nvSpPr>
        <p:spPr>
          <a:xfrm>
            <a:off x="-29210" y="3947795"/>
            <a:ext cx="6601460" cy="4483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lnSpc>
                <a:spcPct val="129000"/>
              </a:lnSpc>
              <a:spcAft>
                <a:spcPts val="600"/>
              </a:spcAft>
            </a:pPr>
            <a:r>
              <a:rPr lang="zh-CN" altLang="en-US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如果优柔寡断，不敢决策，则会徒徒失去许多机会。</a:t>
            </a:r>
            <a:endParaRPr lang="zh-CN" altLang="en-US" b="1" dirty="0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3"/>
          <p:cNvSpPr/>
          <p:nvPr/>
        </p:nvSpPr>
        <p:spPr>
          <a:xfrm>
            <a:off x="-1270" y="3595370"/>
            <a:ext cx="6601460" cy="4083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lnSpc>
                <a:spcPct val="129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如同马云说的一样，很多人晚上想想千条路，早上起来走原路！</a:t>
            </a:r>
            <a:endParaRPr lang="zh-CN" altLang="en-US" b="1" dirty="0">
              <a:solidFill>
                <a:srgbClr val="FB002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48"/>
          <p:cNvSpPr/>
          <p:nvPr/>
        </p:nvSpPr>
        <p:spPr>
          <a:xfrm rot="17230580">
            <a:off x="-1664756" y="116853"/>
            <a:ext cx="3684024" cy="3684024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任意多边形: 形状 49"/>
          <p:cNvSpPr/>
          <p:nvPr/>
        </p:nvSpPr>
        <p:spPr>
          <a:xfrm rot="18958199">
            <a:off x="8223658" y="4107309"/>
            <a:ext cx="1542281" cy="1542281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任意多边形: 形状 50"/>
          <p:cNvSpPr/>
          <p:nvPr/>
        </p:nvSpPr>
        <p:spPr>
          <a:xfrm rot="18932100">
            <a:off x="2826274" y="4355047"/>
            <a:ext cx="1545932" cy="1545932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任意多边形: 形状 51"/>
          <p:cNvSpPr/>
          <p:nvPr/>
        </p:nvSpPr>
        <p:spPr>
          <a:xfrm rot="18958199">
            <a:off x="8032360" y="2086641"/>
            <a:ext cx="617256" cy="617256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48"/>
          <p:cNvSpPr txBox="1"/>
          <p:nvPr/>
        </p:nvSpPr>
        <p:spPr>
          <a:xfrm>
            <a:off x="3942468" y="2966505"/>
            <a:ext cx="5568619" cy="821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5335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怎样提升执行力</a:t>
            </a:r>
            <a:endParaRPr lang="zh-CN" altLang="en-US" sz="5335" b="1" dirty="0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TextBox 49"/>
          <p:cNvSpPr txBox="1"/>
          <p:nvPr/>
        </p:nvSpPr>
        <p:spPr>
          <a:xfrm>
            <a:off x="4873352" y="3870772"/>
            <a:ext cx="3706851" cy="507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提升组织执行力的方法</a:t>
            </a:r>
            <a:endParaRPr lang="zh-CN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提升个人执行力的方法</a:t>
            </a:r>
            <a:endParaRPr lang="zh-CN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" name="TextBox 48"/>
          <p:cNvSpPr txBox="1"/>
          <p:nvPr/>
        </p:nvSpPr>
        <p:spPr>
          <a:xfrm>
            <a:off x="5737054" y="1448712"/>
            <a:ext cx="1979448" cy="1641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665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03</a:t>
            </a:r>
            <a:endParaRPr lang="en-US" altLang="zh-CN" sz="10665" b="1" dirty="0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任意多边形: 形状 55"/>
          <p:cNvSpPr/>
          <p:nvPr/>
        </p:nvSpPr>
        <p:spPr>
          <a:xfrm rot="17471221">
            <a:off x="10820319" y="3210964"/>
            <a:ext cx="3834095" cy="3834095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99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怎样提升执行力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5530215" y="1879600"/>
            <a:ext cx="6051550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5530215" y="1953895"/>
            <a:ext cx="614934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3.1.1 创建强执行力文化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535305" y="1880235"/>
            <a:ext cx="4483100" cy="3508375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5530215" y="3909060"/>
            <a:ext cx="6050280" cy="147955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因此他必须参与到具体的运营过程中，到员工中去，找到执行各阶段的具体情况与预期之间的差距，并进一步对其进行正确而深入的引导、解决困难，直至成功。这才是领导者最最重要的工作。而且不论组织大小，这些关键工作都不能交付给其他任何人。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3"/>
          <p:cNvSpPr>
            <a:spLocks noChangeArrowheads="1"/>
          </p:cNvSpPr>
          <p:nvPr/>
        </p:nvSpPr>
        <p:spPr bwMode="auto">
          <a:xfrm>
            <a:off x="5530215" y="2707640"/>
            <a:ext cx="6050280" cy="120142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各级领导必须参与到自己职能部门的具体工作当中，</a:t>
            </a:r>
            <a:r>
              <a:rPr lang="zh-CN" altLang="en-US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成为带动全局的发动机！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领导者需要有一种执行的本能，他必须相信，“除非我使这个计划真正转变成现实，否则我现在所做的一切根本没有意义”。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3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怎样提升执行力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774700" y="2143125"/>
            <a:ext cx="5004435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771525" y="2219960"/>
            <a:ext cx="6520815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3.1.2 领导者做好表率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6192520" y="1943735"/>
            <a:ext cx="5207000" cy="3522980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3"/>
          <p:cNvSpPr>
            <a:spLocks noChangeArrowheads="1"/>
          </p:cNvSpPr>
          <p:nvPr/>
        </p:nvSpPr>
        <p:spPr bwMode="auto">
          <a:xfrm>
            <a:off x="774700" y="4687570"/>
            <a:ext cx="5003165" cy="64643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身教胜于言教，领导者表率对执行力的影响是决定性的！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因此，领导要做好强执行力的表率。</a:t>
            </a:r>
            <a:endParaRPr lang="zh-CN" altLang="en-US" sz="1400" b="1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774700" y="2955290"/>
            <a:ext cx="5003165" cy="175704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一次，曹操行军，严令：大小将校，凡过麦田，但有践踏者，并皆斩首。但曹操坐骑受惊踏麦。曹操抽出佩剑欲自刎以治自己的踏麦之罪。再谋士嘉的劝说之下，乃以剑割自己的头发，掷于地说：“割发权代首”。此事在军中传开，</a:t>
            </a:r>
            <a:r>
              <a:rPr lang="zh-CN" altLang="en-US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三军上下无不悚然，无不懔遵军令。</a:t>
            </a:r>
            <a:endParaRPr lang="zh-CN" altLang="en-US" sz="1400" b="1" strike="noStrike" spc="300" noProof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怎样提升执行力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5556885" y="2219325"/>
            <a:ext cx="6051550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5556885" y="2293620"/>
            <a:ext cx="614934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3.1.3 完善制度、简化流程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535305" y="2095500"/>
            <a:ext cx="4509770" cy="3565525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3"/>
          <p:cNvSpPr>
            <a:spLocks noChangeArrowheads="1"/>
          </p:cNvSpPr>
          <p:nvPr/>
        </p:nvSpPr>
        <p:spPr bwMode="auto">
          <a:xfrm>
            <a:off x="5556885" y="4103370"/>
            <a:ext cx="6033770" cy="120142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有执行力的领导人通常都</a:t>
            </a:r>
            <a:r>
              <a:rPr lang="zh-CN" altLang="en-US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言简意赅，说话不拐弯抹角也不虚伪矫饰，只是直陈己见</a:t>
            </a:r>
            <a:r>
              <a:rPr lang="zh-CN" altLang="en-US" sz="1400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。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他们知道该如何化繁为简，好让别人容易了解、评估并且展开实际行动，所以他们的话语常能成为众所遵循的常规。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5556885" y="3091180"/>
            <a:ext cx="6033770" cy="92392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韦尔奇说</a:t>
            </a:r>
            <a:r>
              <a:rPr lang="zh-CN" altLang="en-US" sz="1400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，</a:t>
            </a:r>
            <a:r>
              <a:rPr lang="zh-CN" altLang="en-US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“执行力就是要消灭妨碍执行的官僚作风！”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。如论是制度还是流程，都要简洁、精炼，要便于理解，更要便于执行。简单才最有力量，简单才最有执行力。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8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怎样提升执行力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717550" y="2092325"/>
            <a:ext cx="5258435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714375" y="2169160"/>
            <a:ext cx="6520815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【案例】 GE高效的执行系统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6306185" y="1845310"/>
            <a:ext cx="5207000" cy="3649345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690245" y="4545965"/>
            <a:ext cx="5313045" cy="64643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en-US" altLang="zh-CN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GE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管理的基本理念就是：管理简单化（</a:t>
            </a:r>
            <a:r>
              <a:rPr lang="en-US" altLang="zh-CN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Managing less is managing better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）。</a:t>
            </a:r>
            <a:endParaRPr lang="zh-CN" altLang="en-US" sz="1400" b="1" strike="noStrike" spc="300" noProof="1">
              <a:solidFill>
                <a:srgbClr val="E2008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690245" y="2788920"/>
            <a:ext cx="5313045" cy="175704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en-US" altLang="zh-CN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GE2001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年年报中说：为什么</a:t>
            </a:r>
            <a:r>
              <a:rPr lang="en-US" altLang="zh-CN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GE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拥有强大的执行力？因为</a:t>
            </a:r>
            <a:r>
              <a:rPr lang="en-US" altLang="zh-CN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GE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拥有这样一个制度化的高效系统，</a:t>
            </a:r>
            <a:r>
              <a:rPr lang="en-US" altLang="zh-CN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GE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可以做到所有的重大战略举措一经提出，在一个月内就能够完全进入操作状态，在我们从事的每一个行业都成为第一名或第二名，我们将通过革命性的变革，使之既具有大公司的强势又具有小公司的灵活精干。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3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怎样提升执行力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5912485" y="1866265"/>
            <a:ext cx="5443855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5912485" y="1940560"/>
            <a:ext cx="614934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【案例】联想的流程再造决心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720090" y="1714500"/>
            <a:ext cx="4680585" cy="3974465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5912485" y="3932555"/>
            <a:ext cx="5511800" cy="147955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柳传志在一次“遵义会议”上雷霆震怒：“（</a:t>
            </a:r>
            <a:r>
              <a:rPr lang="en-US" altLang="zh-CN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ERP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）必须做好，做不成，我会受很大影响，但我会把李勤（当时的联想集团副总裁）给干掉！”李勤当即站起来：“做不好，我下台，不过下台前我先要把杨元庆和郭为干掉！”。</a:t>
            </a:r>
            <a:endParaRPr lang="zh-CN" altLang="en-US" sz="1400" b="1" strike="noStrike" spc="300" noProof="1">
              <a:solidFill>
                <a:srgbClr val="E2008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5912485" y="2731135"/>
            <a:ext cx="5513070" cy="120142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联想在</a:t>
            </a:r>
            <a:r>
              <a:rPr lang="en-US" altLang="zh-CN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1999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年进行</a:t>
            </a:r>
            <a:r>
              <a:rPr lang="en-US" altLang="zh-CN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ERP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改造时，业务部门不积极执行，使流程设计的优化根本无法深入，长此下去，联想必将瘫痪；最后柳传志不得不施以铁腕手段，才杀灭企业内部试图拖垮</a:t>
            </a:r>
            <a:r>
              <a:rPr lang="en-US" altLang="zh-CN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ERP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以保全既得利益的阴暗心态。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7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4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怎样提升执行力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1005205" y="1577340"/>
            <a:ext cx="5328920" cy="102997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1002030" y="1654175"/>
            <a:ext cx="5488940" cy="9531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【案例】流程和制度的完善是执行力基础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6985000" y="1562100"/>
            <a:ext cx="3408045" cy="1648460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1005205" y="3511550"/>
            <a:ext cx="5313680" cy="175704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创业于</a:t>
            </a:r>
            <a:r>
              <a:rPr lang="en-US" altLang="zh-CN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1988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年的远大中央空调有限公司专门生产中央空调产品，其制度化管理始于</a:t>
            </a:r>
            <a:r>
              <a:rPr lang="en-US" altLang="zh-CN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1996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年，期间经过不断的调整和完善。凡是企业活动中能程序化的，远大几乎都以文件的形式程序化了。文件体系是远大制度的具体表现形式，员工的一切工作必须围绕文件的编制、执行、修改进行。</a:t>
            </a:r>
            <a:endParaRPr lang="zh-CN" altLang="en-US" sz="1400" b="1" strike="noStrike" spc="300" noProof="1">
              <a:solidFill>
                <a:srgbClr val="E2008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3"/>
          <p:cNvSpPr/>
          <p:nvPr/>
        </p:nvSpPr>
        <p:spPr>
          <a:xfrm>
            <a:off x="1005205" y="2785745"/>
            <a:ext cx="5312410" cy="7258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 algn="just">
              <a:lnSpc>
                <a:spcPct val="129000"/>
              </a:lnSpc>
              <a:spcAft>
                <a:spcPts val="600"/>
              </a:spcAft>
            </a:pPr>
            <a:r>
              <a:rPr lang="en-US" altLang="zh-CN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1993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年诺贝尔经济学奖得主道格拉斯诺斯认为</a:t>
            </a:r>
            <a:r>
              <a:rPr lang="en-US" altLang="zh-CN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制度的主要作用是消除或降低社会交往中的不确定性。</a:t>
            </a:r>
            <a:endParaRPr lang="zh-CN" altLang="en-US" sz="1600" dirty="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3"/>
          <p:cNvSpPr>
            <a:spLocks noChangeArrowheads="1"/>
          </p:cNvSpPr>
          <p:nvPr/>
        </p:nvSpPr>
        <p:spPr bwMode="auto">
          <a:xfrm>
            <a:off x="6936740" y="3211195"/>
            <a:ext cx="3505200" cy="189547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3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公司专门设有以张跃为首的制度统筹委员会。远大认为：文件能使工作差错最少、效率最高，是实现企业生存和持续发展的首要保证。</a:t>
            </a:r>
            <a:r>
              <a:rPr lang="en-US" altLang="zh-CN" sz="13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1998</a:t>
            </a:r>
            <a:r>
              <a:rPr lang="zh-CN" altLang="en-US" sz="13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年</a:t>
            </a:r>
            <a:r>
              <a:rPr lang="en-US" altLang="zh-CN" sz="13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《</a:t>
            </a:r>
            <a:r>
              <a:rPr lang="zh-CN" altLang="en-US" sz="13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远大宣言</a:t>
            </a:r>
            <a:r>
              <a:rPr lang="en-US" altLang="zh-CN" sz="13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》</a:t>
            </a:r>
            <a:r>
              <a:rPr lang="zh-CN" altLang="en-US" sz="13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有如此描述</a:t>
            </a:r>
            <a:r>
              <a:rPr lang="en-US" altLang="zh-CN" sz="13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——</a:t>
            </a:r>
            <a:r>
              <a:rPr lang="zh-CN" altLang="en-US" sz="13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以制度为行动指南的管理方针，永不草率行事，并且不轻视任何小事。</a:t>
            </a:r>
            <a:endParaRPr lang="zh-CN" altLang="en-US" sz="1300" b="1" strike="noStrike" spc="300" noProof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6985000" y="5268595"/>
            <a:ext cx="3324860" cy="0"/>
          </a:xfrm>
          <a:prstGeom prst="line">
            <a:avLst/>
          </a:prstGeom>
          <a:ln>
            <a:solidFill>
              <a:srgbClr val="224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7" grpId="0"/>
      <p:bldP spid="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任意多边形: 形状 48"/>
          <p:cNvSpPr/>
          <p:nvPr/>
        </p:nvSpPr>
        <p:spPr>
          <a:xfrm rot="17230580">
            <a:off x="-1664756" y="116853"/>
            <a:ext cx="3684024" cy="3684024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8" name="任意多边形: 形状 49"/>
          <p:cNvSpPr/>
          <p:nvPr/>
        </p:nvSpPr>
        <p:spPr>
          <a:xfrm rot="18958199">
            <a:off x="8223658" y="4107309"/>
            <a:ext cx="1542281" cy="1542281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任意多边形: 形状 50"/>
          <p:cNvSpPr/>
          <p:nvPr/>
        </p:nvSpPr>
        <p:spPr>
          <a:xfrm rot="18932100">
            <a:off x="2826274" y="4355047"/>
            <a:ext cx="1545932" cy="1545932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任意多边形: 形状 51"/>
          <p:cNvSpPr/>
          <p:nvPr/>
        </p:nvSpPr>
        <p:spPr>
          <a:xfrm rot="18958199">
            <a:off x="8032360" y="2086641"/>
            <a:ext cx="617256" cy="617256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TextBox 48"/>
          <p:cNvSpPr txBox="1"/>
          <p:nvPr/>
        </p:nvSpPr>
        <p:spPr>
          <a:xfrm>
            <a:off x="3942468" y="2966505"/>
            <a:ext cx="5568619" cy="821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5335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执行力知识概述</a:t>
            </a:r>
            <a:endParaRPr lang="zh-CN" altLang="en-US" sz="5335" b="1" dirty="0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3" name="TextBox 49"/>
          <p:cNvSpPr txBox="1"/>
          <p:nvPr/>
        </p:nvSpPr>
        <p:spPr>
          <a:xfrm>
            <a:off x="4873352" y="3870772"/>
            <a:ext cx="3706851" cy="761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执行力的研究背景</a:t>
            </a:r>
            <a:endParaRPr lang="zh-CN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如何去理解执行力</a:t>
            </a:r>
            <a:endParaRPr lang="zh-CN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执行力为什么重要</a:t>
            </a:r>
            <a:endParaRPr lang="zh-CN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4" name="TextBox 48"/>
          <p:cNvSpPr txBox="1"/>
          <p:nvPr/>
        </p:nvSpPr>
        <p:spPr>
          <a:xfrm>
            <a:off x="5737054" y="1448712"/>
            <a:ext cx="1979448" cy="1641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665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01</a:t>
            </a:r>
            <a:endParaRPr lang="en-US" altLang="zh-CN" sz="10665" b="1" dirty="0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5" name="任意多边形: 形状 55"/>
          <p:cNvSpPr/>
          <p:nvPr/>
        </p:nvSpPr>
        <p:spPr>
          <a:xfrm rot="17471221">
            <a:off x="10820319" y="3210964"/>
            <a:ext cx="3834095" cy="3834095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99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0" grpId="0" animBg="1"/>
      <p:bldP spid="61" grpId="0" animBg="1"/>
      <p:bldP spid="62" grpId="0"/>
      <p:bldP spid="63" grpId="0"/>
      <p:bldP spid="64" grpId="0"/>
      <p:bldP spid="6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9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怎样提升执行力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4610735" y="1894205"/>
            <a:ext cx="5443855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4610735" y="1968500"/>
            <a:ext cx="614934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3.1.4 选择有执行力的员工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379730" y="1866900"/>
            <a:ext cx="4044950" cy="3427730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4610735" y="2759075"/>
            <a:ext cx="5513070" cy="100076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正如柳传志所言，“执行力就是积极选拔合适的人到合适的岗位上，即选好人、用好人”。</a:t>
            </a:r>
            <a:endParaRPr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GE筛选总裁的四个标准就是基于执行能力的要求：</a:t>
            </a:r>
            <a:endParaRPr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2" name="矩形 3"/>
          <p:cNvSpPr/>
          <p:nvPr/>
        </p:nvSpPr>
        <p:spPr>
          <a:xfrm>
            <a:off x="4610418" y="3759518"/>
            <a:ext cx="9582150" cy="15119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9000"/>
              </a:lnSpc>
              <a:spcAft>
                <a:spcPts val="600"/>
              </a:spcAft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要有应付急剧变化的“精力”。</a:t>
            </a:r>
            <a:endParaRPr lang="zh-CN" altLang="en-US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9000"/>
              </a:lnSpc>
              <a:spcAft>
                <a:spcPts val="600"/>
              </a:spcAft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能“激发活力”，就是要使机构兴奋起来，能鼓励人们去行动。</a:t>
            </a:r>
            <a:endParaRPr lang="zh-CN" altLang="en-US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9000"/>
              </a:lnSpc>
              <a:spcAft>
                <a:spcPts val="600"/>
              </a:spcAft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要有“锋芒”，要有自信去面对棘手的问题，要说“是”或“不是”，而不是“也许”。</a:t>
            </a:r>
            <a:endParaRPr lang="zh-CN" altLang="en-US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9000"/>
              </a:lnSpc>
              <a:spcAft>
                <a:spcPts val="600"/>
              </a:spcAft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要实施，即要永远兑现承诺，决不让人失望。</a:t>
            </a:r>
            <a:endParaRPr lang="zh-CN" altLang="en-US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3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怎样提升执行力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873125" y="2092325"/>
            <a:ext cx="5258435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869950" y="2169160"/>
            <a:ext cx="6520815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3.1.5 监督检查、跟进追踪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6461760" y="1986280"/>
            <a:ext cx="5207000" cy="3720465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3"/>
          <p:cNvSpPr>
            <a:spLocks noChangeArrowheads="1"/>
          </p:cNvSpPr>
          <p:nvPr/>
        </p:nvSpPr>
        <p:spPr bwMode="auto">
          <a:xfrm>
            <a:off x="869950" y="3663315"/>
            <a:ext cx="5314315" cy="175704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执行力良好的领导者都会严谨地进行后续追踪，以确保负责计划的人员能依照原定进度完成当初承诺的目标，同时也能厘清执行过程中的具体细节，并及时给下属以指导，协助解决困难。同时，如果遇到外在环境发生变化，完善的后续追踪也可使执行者迅速灵活地应变。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 3"/>
          <p:cNvSpPr>
            <a:spLocks noChangeArrowheads="1"/>
          </p:cNvSpPr>
          <p:nvPr/>
        </p:nvSpPr>
        <p:spPr bwMode="auto">
          <a:xfrm>
            <a:off x="869950" y="2965450"/>
            <a:ext cx="5314315" cy="64643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监督和检查不是信任不信任的问题，而是游戏规则！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后续追踪是计划得以成功执行的不可或缺的要素。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25" grpId="0"/>
      <p:bldP spid="2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怎样提升执行力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5926455" y="1922145"/>
            <a:ext cx="5443855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5926455" y="1996440"/>
            <a:ext cx="614934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3.1.5 监督检查、跟进追踪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720090" y="1798955"/>
            <a:ext cx="4694555" cy="3890010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3"/>
          <p:cNvSpPr>
            <a:spLocks noChangeArrowheads="1"/>
          </p:cNvSpPr>
          <p:nvPr/>
        </p:nvSpPr>
        <p:spPr bwMode="auto">
          <a:xfrm>
            <a:off x="5926455" y="3750945"/>
            <a:ext cx="5469890" cy="147955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en-US" altLang="zh-CN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《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执行</a:t>
            </a:r>
            <a:r>
              <a:rPr lang="en-US" altLang="zh-CN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》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书中描述道“在每次会议之后，最好能制定一份清晰的跟进计划：目标是什么，谁负责这项任务，什么时候完成，通过何种方式完成，需要使用什么资源，下一次项目进度讨论什么时候进行，通过何种方式进行，将有哪些人参加等等。” 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5926455" y="2774315"/>
            <a:ext cx="5469890" cy="92392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en-US" altLang="zh-CN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GE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通过实行 “六西格玛”质量管理体系，节省了</a:t>
            </a:r>
            <a:r>
              <a:rPr lang="en-US" altLang="zh-CN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20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亿美金，“六西格玛”的思想核心是：</a:t>
            </a:r>
            <a:r>
              <a:rPr lang="zh-CN" altLang="en-US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如果你强调什么，就把他量化；你不量化，就说明你不重视。</a:t>
            </a:r>
            <a:endParaRPr lang="zh-CN" altLang="en-US" sz="1400" b="1" strike="noStrike" spc="300" noProof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12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怎样提升执行力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单圆角矩形 2"/>
          <p:cNvSpPr/>
          <p:nvPr/>
        </p:nvSpPr>
        <p:spPr>
          <a:xfrm>
            <a:off x="604520" y="2092325"/>
            <a:ext cx="5258435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560"/>
          <p:cNvSpPr txBox="1"/>
          <p:nvPr/>
        </p:nvSpPr>
        <p:spPr>
          <a:xfrm>
            <a:off x="601345" y="2169160"/>
            <a:ext cx="6520815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3.1.6 奖惩分明，回报员工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对角圆角矩形 6"/>
          <p:cNvSpPr/>
          <p:nvPr/>
        </p:nvSpPr>
        <p:spPr>
          <a:xfrm>
            <a:off x="6193155" y="2091690"/>
            <a:ext cx="5207000" cy="3615055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3"/>
          <p:cNvSpPr>
            <a:spLocks noChangeArrowheads="1"/>
          </p:cNvSpPr>
          <p:nvPr/>
        </p:nvSpPr>
        <p:spPr bwMode="auto">
          <a:xfrm>
            <a:off x="604520" y="3902710"/>
            <a:ext cx="5257800" cy="175704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en-US" altLang="zh-CN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《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汉武大帝</a:t>
            </a:r>
            <a:r>
              <a:rPr lang="en-US" altLang="zh-CN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》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中的霍去病说：“作为将军，不一定要和士兵同吃同住，只要奖罚分明，士兵自然勇往直前。”刚开始，大将军卫青不以为然，但是事实证明他的论断是正确，他的部队所向披靡，无人能挡，取得了赫赫战功，让人不得不折服。由此，我们悟出：在企业里</a:t>
            </a:r>
            <a:r>
              <a:rPr lang="zh-CN" altLang="en-US" sz="1400" strike="noStrike" spc="300" noProof="1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，</a:t>
            </a:r>
            <a:r>
              <a:rPr lang="zh-CN" altLang="en-US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奖惩分明也是提高执行力的有力杠杆。</a:t>
            </a:r>
            <a:endParaRPr lang="zh-CN" altLang="en-US" sz="1400" b="1" strike="noStrike" spc="300" noProof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604520" y="2937510"/>
            <a:ext cx="5257800" cy="92392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有人提出</a:t>
            </a:r>
            <a:r>
              <a:rPr lang="zh-CN" altLang="en-US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“执行力</a:t>
            </a:r>
            <a:r>
              <a:rPr lang="en-US" altLang="zh-CN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=</a:t>
            </a:r>
            <a:r>
              <a:rPr lang="zh-CN" altLang="en-US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制度</a:t>
            </a:r>
            <a:r>
              <a:rPr lang="en-US" altLang="zh-CN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+</a:t>
            </a:r>
            <a:r>
              <a:rPr lang="zh-CN" altLang="en-US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监督</a:t>
            </a:r>
            <a:r>
              <a:rPr lang="en-US" altLang="zh-CN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+</a:t>
            </a:r>
            <a:r>
              <a:rPr lang="zh-CN" altLang="en-US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奖罚”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这样的一个公式。抛开长期的企业文化建设层面来讲，我们认为，这的确是一个可以立竿见影的办法。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bldLvl="0" animBg="1"/>
      <p:bldP spid="5" grpId="0"/>
      <p:bldP spid="7" grpId="0" bldLvl="0" animBg="1"/>
      <p:bldP spid="12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怎样提升执行力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5899150" y="2047875"/>
            <a:ext cx="5443855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5899150" y="2108200"/>
            <a:ext cx="614934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3.1.6 奖惩分明，回报员工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720090" y="2047875"/>
            <a:ext cx="4667250" cy="3641090"/>
          </a:xfrm>
          <a:prstGeom prst="round2Diag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3"/>
          <p:cNvSpPr>
            <a:spLocks noChangeArrowheads="1"/>
          </p:cNvSpPr>
          <p:nvPr/>
        </p:nvSpPr>
        <p:spPr bwMode="auto">
          <a:xfrm>
            <a:off x="5899150" y="3611245"/>
            <a:ext cx="5441950" cy="147955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韦尔奇认为：</a:t>
            </a:r>
            <a:r>
              <a:rPr lang="zh-CN" altLang="en-US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所谓执行力就是企业奖惩制度的严格实施</a:t>
            </a:r>
            <a:r>
              <a:rPr lang="zh-CN" altLang="en-US" sz="1400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。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要搞好一个企业并不难，关键是给</a:t>
            </a:r>
            <a:r>
              <a:rPr lang="en-US" altLang="zh-CN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20%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的优秀员工不断地加薪加薪，对</a:t>
            </a:r>
            <a:r>
              <a:rPr lang="en-US" altLang="zh-CN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10%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的落后员工不断地淘汰淘汰。韦尔奇说，你最重要的工作不是把最差的员工变成表现不错的员工，而是要把表现不错的变成最好的。</a:t>
            </a:r>
            <a:endParaRPr lang="zh-CN" altLang="en-US" sz="1400" b="1" strike="noStrike" spc="300" noProof="1">
              <a:solidFill>
                <a:srgbClr val="E2008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5899150" y="2941955"/>
            <a:ext cx="5441950" cy="64643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奖励是一种拉力，惩罚是一种推力，二者合力即可以倍增执行力。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12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怎样提升执行力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1071245" y="2232025"/>
            <a:ext cx="5258435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1068070" y="2308860"/>
            <a:ext cx="6520815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韦尔奇用人的三大理念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6659880" y="2042160"/>
            <a:ext cx="4783455" cy="3254375"/>
          </a:xfrm>
          <a:prstGeom prst="round2Diag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068070" y="3056890"/>
            <a:ext cx="5262245" cy="201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fontAlgn="auto">
              <a:lnSpc>
                <a:spcPct val="120000"/>
              </a:lnSpc>
              <a:spcBef>
                <a:spcPts val="600"/>
              </a:spcBef>
            </a:pPr>
            <a:r>
              <a:rPr lang="zh-CN" altLang="en-US" sz="1600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一、找到优秀的管理人员，给他们足够的资源和权力，让他们去充分的发挥；</a:t>
            </a:r>
            <a:endParaRPr lang="zh-CN" altLang="en-US" sz="1600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indent="457200" algn="just" fontAlgn="auto">
              <a:lnSpc>
                <a:spcPct val="120000"/>
              </a:lnSpc>
              <a:spcBef>
                <a:spcPts val="600"/>
              </a:spcBef>
            </a:pPr>
            <a:r>
              <a:rPr lang="zh-CN" altLang="en-US" sz="1600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二、提拔和奖励你最优秀的员工，给他们不可思议的薪资，让他们来为你经营企业；</a:t>
            </a:r>
            <a:endParaRPr lang="zh-CN" altLang="en-US" sz="1600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indent="457200" algn="just" fontAlgn="auto">
              <a:lnSpc>
                <a:spcPct val="120000"/>
              </a:lnSpc>
              <a:spcBef>
                <a:spcPts val="600"/>
              </a:spcBef>
            </a:pPr>
            <a:r>
              <a:rPr lang="zh-CN" altLang="en-US" sz="1600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三、毫不迟疑地去掉不合格的经理，他们应该去能够发挥他们特点的公司。</a:t>
            </a:r>
            <a:endParaRPr lang="zh-CN" altLang="en-US" sz="1600" kern="1200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怎样提升执行力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5447030" y="2141220"/>
            <a:ext cx="6149975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5447030" y="2215515"/>
            <a:ext cx="614934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3.2.1 树立目标，并加强危机意识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535305" y="1894205"/>
            <a:ext cx="4567555" cy="3267710"/>
          </a:xfrm>
          <a:prstGeom prst="round2Diag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3"/>
          <p:cNvSpPr/>
          <p:nvPr/>
        </p:nvSpPr>
        <p:spPr>
          <a:xfrm>
            <a:off x="5447030" y="3871595"/>
            <a:ext cx="6149340" cy="8851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lnSpc>
                <a:spcPct val="129000"/>
              </a:lnSpc>
              <a:spcAft>
                <a:spcPts val="600"/>
              </a:spcAft>
            </a:pPr>
            <a:r>
              <a:rPr lang="zh-CN" altLang="en-US" sz="2000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通过目标的牵引和危机感的推促，改变自己麻木不仁，安于现状，裹足不前的危险状态。</a:t>
            </a:r>
            <a:endParaRPr lang="zh-CN" altLang="en-US" sz="2000" b="1" dirty="0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3"/>
          <p:cNvSpPr>
            <a:spLocks noChangeArrowheads="1"/>
          </p:cNvSpPr>
          <p:nvPr/>
        </p:nvSpPr>
        <p:spPr bwMode="auto">
          <a:xfrm>
            <a:off x="5447030" y="2947670"/>
            <a:ext cx="6149340" cy="92392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改变自己浑浑噩噩的状态，认识到社会竞争的残酷性，做好个人的职业生涯规划，制定阶段化的目标和切实可行的计划，并严格要求自己，提高自己的工作能力和执行力。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3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怎样提升执行力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774065" y="2092325"/>
            <a:ext cx="5258435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770890" y="2169160"/>
            <a:ext cx="6520815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3.2.2 磨练意志，培养毅力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6362700" y="2092960"/>
            <a:ext cx="5065395" cy="3232785"/>
          </a:xfrm>
          <a:prstGeom prst="round2Diag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3"/>
          <p:cNvSpPr/>
          <p:nvPr/>
        </p:nvSpPr>
        <p:spPr>
          <a:xfrm>
            <a:off x="774065" y="4234815"/>
            <a:ext cx="5259070" cy="8851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lnSpc>
                <a:spcPct val="129000"/>
              </a:lnSpc>
              <a:spcAft>
                <a:spcPts val="600"/>
              </a:spcAft>
            </a:pPr>
            <a:r>
              <a:rPr lang="zh-CN" altLang="en-US" sz="2000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因此，遇到困难或挫折，要有“啃下硬骨头”的勇气和决心，绝不要轻易放弃！</a:t>
            </a:r>
            <a:endParaRPr lang="zh-CN" altLang="en-US" sz="2000" b="1" dirty="0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3"/>
          <p:cNvSpPr>
            <a:spLocks noChangeArrowheads="1"/>
          </p:cNvSpPr>
          <p:nvPr/>
        </p:nvSpPr>
        <p:spPr bwMode="auto">
          <a:xfrm>
            <a:off x="774065" y="3046095"/>
            <a:ext cx="5314315" cy="120142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曾仕强说，“我们要了解，一个人如果没有做大事的打算就算了，既然要做大事，就要面对困难和挫折。挫折越严重，你就越知道自己是要做大事的人，这样激励自己才能成功。”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3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7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怎样提升执行力</a:t>
            </a:r>
            <a:endParaRPr lang="zh-CN" altLang="en-US" sz="2400" b="1">
              <a:solidFill>
                <a:srgbClr val="22477D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单圆角矩形 2"/>
          <p:cNvSpPr/>
          <p:nvPr/>
        </p:nvSpPr>
        <p:spPr>
          <a:xfrm>
            <a:off x="5784215" y="1936115"/>
            <a:ext cx="5443855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560"/>
          <p:cNvSpPr txBox="1"/>
          <p:nvPr/>
        </p:nvSpPr>
        <p:spPr>
          <a:xfrm>
            <a:off x="5784215" y="2010410"/>
            <a:ext cx="614934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3.2.3 绝不拖延，立即行动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对角圆角矩形 6"/>
          <p:cNvSpPr/>
          <p:nvPr/>
        </p:nvSpPr>
        <p:spPr>
          <a:xfrm>
            <a:off x="535305" y="1936750"/>
            <a:ext cx="4737100" cy="3302000"/>
          </a:xfrm>
          <a:prstGeom prst="round2Diag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Dark Gray"/>
          <p:cNvSpPr/>
          <p:nvPr/>
        </p:nvSpPr>
        <p:spPr>
          <a:xfrm>
            <a:off x="5857240" y="4734560"/>
            <a:ext cx="5369560" cy="503555"/>
          </a:xfrm>
          <a:prstGeom prst="round2DiagRect">
            <a:avLst/>
          </a:prstGeom>
          <a:solidFill>
            <a:srgbClr val="22477D"/>
          </a:solidFill>
          <a:ln w="9525">
            <a:noFill/>
          </a:ln>
        </p:spPr>
        <p:txBody>
          <a:bodyPr wrap="square" lIns="216000" tIns="34292" rIns="216000" bIns="34292" anchor="ctr"/>
          <a:lstStyle/>
          <a:p>
            <a:pPr indent="360680" algn="just" defTabSz="685800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因此，要做行动的巨人！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3"/>
          <p:cNvSpPr>
            <a:spLocks noChangeArrowheads="1"/>
          </p:cNvSpPr>
          <p:nvPr/>
        </p:nvSpPr>
        <p:spPr bwMode="auto">
          <a:xfrm>
            <a:off x="5784215" y="2810510"/>
            <a:ext cx="5441950" cy="92392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晏子说</a:t>
            </a:r>
            <a:r>
              <a:rPr lang="zh-CN" altLang="en-US" sz="1400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，</a:t>
            </a:r>
            <a:r>
              <a:rPr lang="zh-CN" altLang="en-US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“为者常成，行者常至”</a:t>
            </a:r>
            <a:r>
              <a:rPr lang="zh-CN" altLang="en-US" sz="1400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。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行动未必带来好的结果，但不行动就永远不会有结果。行动，撬动梦想。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3"/>
          <p:cNvSpPr>
            <a:spLocks noChangeArrowheads="1"/>
          </p:cNvSpPr>
          <p:nvPr/>
        </p:nvSpPr>
        <p:spPr bwMode="auto">
          <a:xfrm>
            <a:off x="5784215" y="3664585"/>
            <a:ext cx="5441950" cy="92392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说一尺、不如做一寸，想一丈、不如做一尺，任何事都立刻去做的人才是伟大的人</a:t>
            </a:r>
            <a:r>
              <a:rPr lang="zh-CN" altLang="en-US" sz="1400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。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什么事情不怕自己不懂，只怕自己不做，边做边学，总会有成绩的。</a:t>
            </a:r>
            <a:endParaRPr lang="zh-CN" altLang="en-US" sz="1400" b="1" strike="noStrike" spc="300" noProof="1">
              <a:solidFill>
                <a:srgbClr val="E2008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bldLvl="0" animBg="1"/>
      <p:bldP spid="5" grpId="0"/>
      <p:bldP spid="7" grpId="0" bldLvl="0" animBg="1"/>
      <p:bldP spid="11" grpId="0" bldLvl="0" animBg="1"/>
      <p:bldP spid="12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怎样提升执行力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7280910" y="1985010"/>
            <a:ext cx="4401185" cy="3416300"/>
          </a:xfrm>
          <a:prstGeom prst="round2Diag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3"/>
          <p:cNvSpPr>
            <a:spLocks noChangeArrowheads="1"/>
          </p:cNvSpPr>
          <p:nvPr/>
        </p:nvSpPr>
        <p:spPr bwMode="auto">
          <a:xfrm>
            <a:off x="490855" y="1985010"/>
            <a:ext cx="6624320" cy="147955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圣雄甘地说，“重要的是行动本身，而不是行动的结果。你必须做正确的事情，你的权利也许不够大，时间也许不够多，但是这并不表示你就应该停止做正确的事。也许你永远也不能预知你所采取的行动会带来什么成果，可是如果你什么也不做，那就绝对不会得到任何成果。”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Dark Gray"/>
          <p:cNvSpPr/>
          <p:nvPr/>
        </p:nvSpPr>
        <p:spPr bwMode="auto">
          <a:xfrm>
            <a:off x="490855" y="3464243"/>
            <a:ext cx="6624638" cy="1936750"/>
          </a:xfrm>
          <a:prstGeom prst="round2DiagRect">
            <a:avLst/>
          </a:prstGeom>
          <a:solidFill>
            <a:srgbClr val="22477D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216000" tIns="34292" rIns="216000" bIns="34292" numCol="1" rtlCol="0" anchor="ctr" anchorCtr="0" compatLnSpc="1"/>
          <a:lstStyle/>
          <a:p>
            <a:pPr lvl="0" indent="457200" defTabSz="6851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 Unicode MS" panose="020B0604020202020204" charset="-122"/>
            </a:endParaRPr>
          </a:p>
        </p:txBody>
      </p:sp>
      <p:sp>
        <p:nvSpPr>
          <p:cNvPr id="13" name="矩形 3"/>
          <p:cNvSpPr/>
          <p:nvPr/>
        </p:nvSpPr>
        <p:spPr>
          <a:xfrm>
            <a:off x="2002155" y="3677285"/>
            <a:ext cx="5113338" cy="13081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早做迟做都要做，不如早做；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认真也是做，应付也是做，不如好好做！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今天不做，明天也许没的做，活在当下，把握目前。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我们不做，谁来做？现在不做，何时做？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7289" name="TextBox 560"/>
          <p:cNvSpPr txBox="1"/>
          <p:nvPr/>
        </p:nvSpPr>
        <p:spPr>
          <a:xfrm>
            <a:off x="370205" y="4147185"/>
            <a:ext cx="151288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做的格言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2002155" y="3677285"/>
            <a:ext cx="0" cy="15113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" grpId="0" bldLvl="0" animBg="1"/>
      <p:bldP spid="12" grpId="0"/>
      <p:bldP spid="7" grpId="0" bldLvl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" name="单圆角矩形 2"/>
          <p:cNvSpPr/>
          <p:nvPr/>
        </p:nvSpPr>
        <p:spPr>
          <a:xfrm>
            <a:off x="6292215" y="1971675"/>
            <a:ext cx="3677285" cy="508635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执行力知识概述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535305" y="1603375"/>
            <a:ext cx="5260340" cy="4003040"/>
          </a:xfrm>
          <a:prstGeom prst="round2Diag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25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TextBox 560"/>
          <p:cNvSpPr txBox="1"/>
          <p:nvPr/>
        </p:nvSpPr>
        <p:spPr>
          <a:xfrm>
            <a:off x="6289040" y="1978660"/>
            <a:ext cx="3476625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执行力的研究背景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1" name="矩形 3"/>
          <p:cNvSpPr>
            <a:spLocks noChangeArrowheads="1"/>
          </p:cNvSpPr>
          <p:nvPr/>
        </p:nvSpPr>
        <p:spPr bwMode="auto">
          <a:xfrm>
            <a:off x="6288723" y="4025900"/>
            <a:ext cx="5119688" cy="117792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企业亦是如此，一个优秀的企业做同样的事情，但是却比别人做得更好，落实更到位、更迅速，能够从激烈的竞争中脱颖而出，独占鳌头，靠的就是企业的执行力。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2" name="矩形 3"/>
          <p:cNvSpPr>
            <a:spLocks noChangeArrowheads="1"/>
          </p:cNvSpPr>
          <p:nvPr/>
        </p:nvSpPr>
        <p:spPr bwMode="auto">
          <a:xfrm>
            <a:off x="6288723" y="2835910"/>
            <a:ext cx="5119688" cy="92710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在这个充满竞争的世界里，有的人成绩斐然，有的人庸庸碌碌，</a:t>
            </a:r>
            <a:r>
              <a:rPr lang="zh-CN" altLang="en-US" sz="14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一个重要的原因就是优秀者更有实现构想的能力，这就是一个人的执行力。</a:t>
            </a:r>
            <a:endParaRPr lang="zh-CN" altLang="en-US" sz="1400" b="1" strike="noStrike" spc="300" noProof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3" grpId="0"/>
      <p:bldP spid="2" grpId="0" bldLvl="0" animBg="1"/>
      <p:bldP spid="60" grpId="0"/>
      <p:bldP spid="61" grpId="0"/>
      <p:bldP spid="6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怎样提升执行力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单圆角矩形 2"/>
          <p:cNvSpPr/>
          <p:nvPr/>
        </p:nvSpPr>
        <p:spPr>
          <a:xfrm>
            <a:off x="5713730" y="2089785"/>
            <a:ext cx="5443855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560"/>
          <p:cNvSpPr txBox="1"/>
          <p:nvPr/>
        </p:nvSpPr>
        <p:spPr>
          <a:xfrm>
            <a:off x="5713730" y="2164080"/>
            <a:ext cx="614934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3.2.4 不要迟疑，当机立断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对角圆角矩形 6"/>
          <p:cNvSpPr/>
          <p:nvPr/>
        </p:nvSpPr>
        <p:spPr>
          <a:xfrm>
            <a:off x="535305" y="2089785"/>
            <a:ext cx="4708525" cy="3302000"/>
          </a:xfrm>
          <a:prstGeom prst="round2Diag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5713730" y="2992755"/>
            <a:ext cx="5456555" cy="64643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哥伦布说：“即使决定是错误的，那我们也可以通过执行来把事情做对，而不是再回头讨论”。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5713730" y="3639185"/>
            <a:ext cx="5456555" cy="147955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b="1" strike="noStrike" spc="300" noProof="1">
                <a:solidFill>
                  <a:srgbClr val="22477D"/>
                </a:solidFill>
                <a:latin typeface="方正正大黑简体" pitchFamily="2" charset="-122"/>
                <a:ea typeface="方正正大黑简体" pitchFamily="2" charset="-122"/>
                <a:cs typeface="+mn-cs"/>
              </a:rPr>
              <a:t>如果我们总是希望能把事情考虑周全以后再行动，这固然没错，但这也是瞻前顾后、你犹豫不决的体现。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我们做事不能当机立断，一旦犹豫不决的时候，我们便会畏缩。畏缩就无法前进，就会失去很多机会，就会徒徒蹉跎时光，留下悔念。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bldLvl="0" animBg="1"/>
      <p:bldP spid="5" grpId="0"/>
      <p:bldP spid="7" grpId="0" bldLvl="0" animBg="1"/>
      <p:bldP spid="2" grpId="0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48"/>
          <p:cNvSpPr/>
          <p:nvPr/>
        </p:nvSpPr>
        <p:spPr>
          <a:xfrm rot="17230580">
            <a:off x="-1664756" y="116853"/>
            <a:ext cx="3684024" cy="3684024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任意多边形: 形状 49"/>
          <p:cNvSpPr/>
          <p:nvPr/>
        </p:nvSpPr>
        <p:spPr>
          <a:xfrm rot="18958199">
            <a:off x="8395743" y="4107309"/>
            <a:ext cx="1542281" cy="1542281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任意多边形: 形状 50"/>
          <p:cNvSpPr/>
          <p:nvPr/>
        </p:nvSpPr>
        <p:spPr>
          <a:xfrm rot="18932100">
            <a:off x="2826274" y="4355047"/>
            <a:ext cx="1545932" cy="1545932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任意多边形: 形状 51"/>
          <p:cNvSpPr/>
          <p:nvPr/>
        </p:nvSpPr>
        <p:spPr>
          <a:xfrm rot="18958199">
            <a:off x="8032360" y="2086641"/>
            <a:ext cx="617256" cy="617256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Box 48"/>
          <p:cNvSpPr txBox="1"/>
          <p:nvPr/>
        </p:nvSpPr>
        <p:spPr>
          <a:xfrm>
            <a:off x="3942468" y="2966505"/>
            <a:ext cx="5568619" cy="821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5335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执行力理念/原则</a:t>
            </a:r>
            <a:endParaRPr lang="zh-CN" altLang="en-US" sz="5335" b="1" dirty="0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2" name="TextBox 49"/>
          <p:cNvSpPr txBox="1"/>
          <p:nvPr/>
        </p:nvSpPr>
        <p:spPr>
          <a:xfrm>
            <a:off x="4873352" y="3870772"/>
            <a:ext cx="3706851" cy="761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执行开始前：决心第一，成败第二</a:t>
            </a:r>
            <a:endParaRPr lang="zh-CN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执行过程中：速度第一，完美第二</a:t>
            </a:r>
            <a:endParaRPr lang="zh-CN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执行结束后：结果第一，理由第二</a:t>
            </a:r>
            <a:endParaRPr lang="zh-CN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3" name="TextBox 48"/>
          <p:cNvSpPr txBox="1"/>
          <p:nvPr/>
        </p:nvSpPr>
        <p:spPr>
          <a:xfrm>
            <a:off x="5737054" y="1448712"/>
            <a:ext cx="1979448" cy="1641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665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04</a:t>
            </a:r>
            <a:endParaRPr lang="en-US" altLang="zh-CN" sz="10665" b="1" dirty="0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4" name="任意多边形: 形状 55"/>
          <p:cNvSpPr/>
          <p:nvPr/>
        </p:nvSpPr>
        <p:spPr>
          <a:xfrm rot="17471221">
            <a:off x="10820319" y="3210964"/>
            <a:ext cx="3834095" cy="3834095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49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20" grpId="0" animBg="1"/>
      <p:bldP spid="21" grpId="0"/>
      <p:bldP spid="22" grpId="0"/>
      <p:bldP spid="23" grpId="0"/>
      <p:bldP spid="2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执行力理念/原则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505460" y="1993265"/>
            <a:ext cx="6022340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502285" y="2070100"/>
            <a:ext cx="6520815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【阅读材料】你真正做决定了吗？</a:t>
            </a:r>
            <a:endParaRPr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6811010" y="1993265"/>
            <a:ext cx="4688205" cy="3402965"/>
          </a:xfrm>
          <a:prstGeom prst="round2Diag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511175" y="2900045"/>
            <a:ext cx="6017260" cy="120142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郭台铭随身带个小闹钟，性格十万火急。他带人如带兵，看不得年轻人不上进，看不得事情没效率，他可以三天三夜不睡觉赶出货来，可以直接冲到生产线，连续</a:t>
            </a:r>
            <a:r>
              <a:rPr lang="en-US" altLang="zh-CN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6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个月守在机器旁，硬是盯着磨出技术！“执行力说穿了，就是看你有没有决心。”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Dark Gray"/>
          <p:cNvSpPr/>
          <p:nvPr/>
        </p:nvSpPr>
        <p:spPr bwMode="auto">
          <a:xfrm>
            <a:off x="511175" y="4350385"/>
            <a:ext cx="6016625" cy="1046480"/>
          </a:xfrm>
          <a:prstGeom prst="roundRect">
            <a:avLst>
              <a:gd name="adj" fmla="val 0"/>
            </a:avLst>
          </a:prstGeom>
          <a:solidFill>
            <a:srgbClr val="22477D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216000" tIns="34292" rIns="216000" bIns="34292" numCol="1" rtlCol="0" anchor="ctr" anchorCtr="0" compatLnSpc="1"/>
          <a:lstStyle/>
          <a:p>
            <a:pPr lvl="0" indent="457200" defTabSz="6851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rPr>
              <a:t>有些事情，你现在不做，可能，你永远都不会做了。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 Unicode MS" panose="020B0604020202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7" grpId="0"/>
      <p:bldP spid="13" grpId="0" bldLvl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执行力理念/原则</a:t>
            </a:r>
            <a:endParaRPr lang="zh-CN" altLang="en-US" sz="2400" b="1">
              <a:solidFill>
                <a:srgbClr val="22477D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单圆角矩形 2"/>
          <p:cNvSpPr/>
          <p:nvPr/>
        </p:nvSpPr>
        <p:spPr>
          <a:xfrm>
            <a:off x="5579745" y="2089785"/>
            <a:ext cx="5443855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560"/>
          <p:cNvSpPr txBox="1"/>
          <p:nvPr/>
        </p:nvSpPr>
        <p:spPr>
          <a:xfrm>
            <a:off x="5579745" y="2164080"/>
            <a:ext cx="614934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altLang="zh-CN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4</a:t>
            </a:r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.</a:t>
            </a:r>
            <a:r>
              <a:rPr lang="en-US" altLang="zh-CN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1</a:t>
            </a:r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.</a:t>
            </a:r>
            <a:r>
              <a:rPr lang="en-US" altLang="zh-CN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2</a:t>
            </a:r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执行力理念/原则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对角圆角矩形 6"/>
          <p:cNvSpPr/>
          <p:nvPr/>
        </p:nvSpPr>
        <p:spPr>
          <a:xfrm>
            <a:off x="720090" y="2090420"/>
            <a:ext cx="4333875" cy="3048000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3"/>
          <p:cNvSpPr>
            <a:spLocks noChangeArrowheads="1"/>
          </p:cNvSpPr>
          <p:nvPr/>
        </p:nvSpPr>
        <p:spPr bwMode="auto">
          <a:xfrm>
            <a:off x="5579745" y="3937000"/>
            <a:ext cx="5440045" cy="120142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不要错过今天，将一星期前、一个月前、一年前的害怕、怯懦、毁灭信心的思想从你心中除去，今天是你充满信心，永远摈弃害怕的日子，你今天才会充满信心地行动！这就是支撑我每天走向成功的秘密。</a:t>
            </a:r>
            <a:endParaRPr lang="zh-CN" altLang="en-US" sz="1400" b="1" strike="noStrike" spc="300" noProof="1">
              <a:solidFill>
                <a:srgbClr val="E2008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5579745" y="3013075"/>
            <a:ext cx="5440045" cy="92392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建立你的决心！不能再有“以后再做”的事发生，因为根本没有明天再做这回事。</a:t>
            </a:r>
            <a:r>
              <a:rPr lang="zh-CN" altLang="en-US" sz="1400" b="1" strike="noStrike" spc="300" noProof="1">
                <a:solidFill>
                  <a:srgbClr val="22477D"/>
                </a:solidFill>
                <a:latin typeface="方正正大黑简体" pitchFamily="2" charset="-122"/>
                <a:ea typeface="方正正大黑简体" pitchFamily="2" charset="-122"/>
                <a:cs typeface="+mn-cs"/>
              </a:rPr>
              <a:t>今天不是决定你明天做什么，而是决定你明天成为什么。</a:t>
            </a:r>
            <a:endParaRPr lang="zh-CN" altLang="en-US" sz="1400" b="1" strike="noStrike" spc="300" noProof="1">
              <a:solidFill>
                <a:srgbClr val="22477D"/>
              </a:solidFill>
              <a:latin typeface="方正正大黑简体" pitchFamily="2" charset="-122"/>
              <a:ea typeface="方正正大黑简体" pitchFamily="2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bldLvl="0" animBg="1"/>
      <p:bldP spid="5" grpId="0"/>
      <p:bldP spid="7" grpId="0" bldLvl="0" animBg="1"/>
      <p:bldP spid="6" grpId="0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执行力理念/原则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816610" y="2092325"/>
            <a:ext cx="5258435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813435" y="2169160"/>
            <a:ext cx="6520815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altLang="zh-CN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4</a:t>
            </a:r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.</a:t>
            </a:r>
            <a:r>
              <a:rPr lang="en-US" altLang="zh-CN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1</a:t>
            </a:r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.</a:t>
            </a:r>
            <a:r>
              <a:rPr lang="en-US" altLang="zh-CN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3</a:t>
            </a:r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执行力理念/原则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6405245" y="2091690"/>
            <a:ext cx="4896485" cy="3460115"/>
          </a:xfrm>
          <a:prstGeom prst="round2Diag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816610" y="4232910"/>
            <a:ext cx="5272405" cy="147955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竞技场上，一个出拳速度快的小个子一定能够击败动作迟缓的大块头，快如闪电，就会瞬间爆发惊人的力量。所有的经济组织无不追求“更高、更快、更强”，它不仅是奥运会的著名格言，也是企业运行的不二法则，</a:t>
            </a:r>
            <a:r>
              <a:rPr lang="zh-CN" altLang="en-US" sz="1400" b="1" strike="noStrike" spc="300" noProof="1">
                <a:solidFill>
                  <a:srgbClr val="22477D"/>
                </a:solidFill>
                <a:latin typeface="方正正大黑简体" pitchFamily="2" charset="-122"/>
                <a:ea typeface="方正正大黑简体" pitchFamily="2" charset="-122"/>
                <a:cs typeface="+mn-cs"/>
              </a:rPr>
              <a:t>企业永远喜欢有速度的人。</a:t>
            </a:r>
            <a:endParaRPr lang="zh-CN" altLang="en-US" sz="1400" b="1" strike="noStrike" spc="300" noProof="1">
              <a:solidFill>
                <a:srgbClr val="22477D"/>
              </a:solidFill>
              <a:latin typeface="方正正大黑简体" pitchFamily="2" charset="-122"/>
              <a:ea typeface="方正正大黑简体" pitchFamily="2" charset="-122"/>
              <a:cs typeface="+mn-cs"/>
            </a:endParaRPr>
          </a:p>
        </p:txBody>
      </p: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816610" y="2947670"/>
            <a:ext cx="5272405" cy="120142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“速度第一，完美第二”，是因为完成比完美更重要，而不能因为一味地追求完美，而导致迟迟不能完成任务或严重降低了完成任务的速度。现在不是大鱼吃小鱼的时代，而是快鱼吃慢鱼的时代。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/>
      <p:bldP spid="2" grpId="0" bldLvl="0" animBg="1"/>
      <p:bldP spid="3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执行力理念/原则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单圆角矩形 2"/>
          <p:cNvSpPr/>
          <p:nvPr/>
        </p:nvSpPr>
        <p:spPr>
          <a:xfrm>
            <a:off x="5926455" y="1810385"/>
            <a:ext cx="5443855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560"/>
          <p:cNvSpPr txBox="1"/>
          <p:nvPr/>
        </p:nvSpPr>
        <p:spPr>
          <a:xfrm>
            <a:off x="5926455" y="1884680"/>
            <a:ext cx="614934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altLang="zh-CN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4</a:t>
            </a:r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.</a:t>
            </a:r>
            <a:r>
              <a:rPr lang="en-US" altLang="zh-CN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1</a:t>
            </a:r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.</a:t>
            </a:r>
            <a:r>
              <a:rPr lang="en-US" altLang="zh-CN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4</a:t>
            </a:r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执行力理念/原则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对角圆角矩形 6"/>
          <p:cNvSpPr/>
          <p:nvPr/>
        </p:nvSpPr>
        <p:spPr>
          <a:xfrm>
            <a:off x="720090" y="1809750"/>
            <a:ext cx="4694555" cy="3548380"/>
          </a:xfrm>
          <a:prstGeom prst="round2Diag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5926455" y="2662555"/>
            <a:ext cx="5400040" cy="120142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我们从不相信信誓旦旦，从不相信别人的承诺，我们只相信已经发生的事实，只关心正在发生的事实和数据。不管白猫黑猫，会抓老鼠的就是好猫！不要总是首先想到给自己开脱，总是先找一堆借口和理由。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5926455" y="3878580"/>
            <a:ext cx="5400040" cy="1479550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400" b="1" strike="noStrike" spc="300" noProof="1">
                <a:solidFill>
                  <a:srgbClr val="22477D"/>
                </a:solidFill>
                <a:latin typeface="方正正大黑简体" pitchFamily="2" charset="-122"/>
                <a:ea typeface="方正正大黑简体" pitchFamily="2" charset="-122"/>
                <a:cs typeface="+mn-cs"/>
              </a:rPr>
              <a:t>眼中有结果，就不会有困难，眼中有困难，就不会有结果</a:t>
            </a:r>
            <a:r>
              <a:rPr lang="zh-CN" altLang="en-US" sz="1400" strike="noStrike" spc="300" noProof="1">
                <a:solidFill>
                  <a:srgbClr val="22477D"/>
                </a:solidFill>
                <a:latin typeface="方正正大黑简体" pitchFamily="2" charset="-122"/>
                <a:ea typeface="方正正大黑简体" pitchFamily="2" charset="-122"/>
                <a:cs typeface="+mn-cs"/>
              </a:rPr>
              <a:t>，</a:t>
            </a:r>
            <a:r>
              <a:rPr lang="zh-CN" altLang="en-US" sz="1400" b="1" strike="noStrike" spc="300" noProof="1">
                <a:solidFill>
                  <a:srgbClr val="22477D"/>
                </a:solidFill>
                <a:latin typeface="方正正大黑简体" pitchFamily="2" charset="-122"/>
                <a:ea typeface="方正正大黑简体" pitchFamily="2" charset="-122"/>
                <a:cs typeface="+mn-cs"/>
              </a:rPr>
              <a:t>结果和困难是跷跷板上的两极</a:t>
            </a:r>
            <a:r>
              <a:rPr lang="zh-CN" altLang="en-US" sz="1400" strike="noStrike" spc="300" noProof="1">
                <a:solidFill>
                  <a:srgbClr val="22477D"/>
                </a:solidFill>
                <a:latin typeface="方正正大黑简体" pitchFamily="2" charset="-122"/>
                <a:ea typeface="方正正大黑简体" pitchFamily="2" charset="-122"/>
                <a:cs typeface="+mn-cs"/>
              </a:rPr>
              <a:t>。</a:t>
            </a:r>
            <a:r>
              <a:rPr lang="zh-CN" altLang="en-US" sz="14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我们是靠结果生存，我们不能靠理由生存，没有结果，我们就不能生存，这是硬道理！所以，在执行过程中，多想办法，少想借口。</a:t>
            </a:r>
            <a:endParaRPr lang="zh-CN" altLang="en-US" sz="14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bldLvl="0" animBg="1"/>
      <p:bldP spid="5" grpId="0"/>
      <p:bldP spid="7" grpId="0" bldLvl="0" animBg="1"/>
      <p:bldP spid="2" grpId="0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1237855" y="1847286"/>
            <a:ext cx="6336373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8000" b="1" spc="300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谢谢欣赏</a:t>
            </a:r>
            <a:endParaRPr lang="zh-CN" altLang="en-US" sz="8000" b="1" spc="300" dirty="0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2" name="任意多边形: 形状 11"/>
          <p:cNvSpPr/>
          <p:nvPr/>
        </p:nvSpPr>
        <p:spPr>
          <a:xfrm rot="18932100">
            <a:off x="6751551" y="-3090384"/>
            <a:ext cx="5051042" cy="5051042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任意多边形: 形状 12"/>
          <p:cNvSpPr/>
          <p:nvPr/>
        </p:nvSpPr>
        <p:spPr>
          <a:xfrm rot="18958199">
            <a:off x="10979428" y="4155167"/>
            <a:ext cx="2416335" cy="2416335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18958199">
            <a:off x="9596316" y="3086993"/>
            <a:ext cx="1542201" cy="1542201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任意多边形: 形状 15"/>
          <p:cNvSpPr/>
          <p:nvPr/>
        </p:nvSpPr>
        <p:spPr>
          <a:xfrm rot="18958199">
            <a:off x="10844639" y="2261614"/>
            <a:ext cx="617224" cy="617224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任意多边形: 形状 16"/>
          <p:cNvSpPr/>
          <p:nvPr/>
        </p:nvSpPr>
        <p:spPr>
          <a:xfrm rot="18932100">
            <a:off x="4460795" y="4074425"/>
            <a:ext cx="5748621" cy="5748621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任意多边形: 形状 17"/>
          <p:cNvSpPr/>
          <p:nvPr/>
        </p:nvSpPr>
        <p:spPr>
          <a:xfrm rot="18958199">
            <a:off x="959022" y="4689079"/>
            <a:ext cx="1542201" cy="1542201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任意多边形: 形状 18"/>
          <p:cNvSpPr/>
          <p:nvPr/>
        </p:nvSpPr>
        <p:spPr>
          <a:xfrm rot="18958199">
            <a:off x="3355677" y="5068220"/>
            <a:ext cx="617224" cy="617224"/>
          </a:xfrm>
          <a:custGeom>
            <a:avLst/>
            <a:gdLst>
              <a:gd name="connsiteX0" fmla="*/ 638672 w 2160240"/>
              <a:gd name="connsiteY0" fmla="*/ 411048 h 2160240"/>
              <a:gd name="connsiteX1" fmla="*/ 417942 w 2160240"/>
              <a:gd name="connsiteY1" fmla="*/ 631778 h 2160240"/>
              <a:gd name="connsiteX2" fmla="*/ 417942 w 2160240"/>
              <a:gd name="connsiteY2" fmla="*/ 1514674 h 2160240"/>
              <a:gd name="connsiteX3" fmla="*/ 638672 w 2160240"/>
              <a:gd name="connsiteY3" fmla="*/ 1735404 h 2160240"/>
              <a:gd name="connsiteX4" fmla="*/ 1521568 w 2160240"/>
              <a:gd name="connsiteY4" fmla="*/ 1735404 h 2160240"/>
              <a:gd name="connsiteX5" fmla="*/ 1742298 w 2160240"/>
              <a:gd name="connsiteY5" fmla="*/ 1514674 h 2160240"/>
              <a:gd name="connsiteX6" fmla="*/ 1742298 w 2160240"/>
              <a:gd name="connsiteY6" fmla="*/ 631778 h 2160240"/>
              <a:gd name="connsiteX7" fmla="*/ 1521568 w 2160240"/>
              <a:gd name="connsiteY7" fmla="*/ 411048 h 2160240"/>
              <a:gd name="connsiteX8" fmla="*/ 360047 w 2160240"/>
              <a:gd name="connsiteY8" fmla="*/ 0 h 2160240"/>
              <a:gd name="connsiteX9" fmla="*/ 1800193 w 2160240"/>
              <a:gd name="connsiteY9" fmla="*/ 0 h 2160240"/>
              <a:gd name="connsiteX10" fmla="*/ 2160240 w 2160240"/>
              <a:gd name="connsiteY10" fmla="*/ 360047 h 2160240"/>
              <a:gd name="connsiteX11" fmla="*/ 2160240 w 2160240"/>
              <a:gd name="connsiteY11" fmla="*/ 1800193 h 2160240"/>
              <a:gd name="connsiteX12" fmla="*/ 1800193 w 2160240"/>
              <a:gd name="connsiteY12" fmla="*/ 2160240 h 2160240"/>
              <a:gd name="connsiteX13" fmla="*/ 360047 w 2160240"/>
              <a:gd name="connsiteY13" fmla="*/ 2160240 h 2160240"/>
              <a:gd name="connsiteX14" fmla="*/ 0 w 2160240"/>
              <a:gd name="connsiteY14" fmla="*/ 1800193 h 2160240"/>
              <a:gd name="connsiteX15" fmla="*/ 0 w 2160240"/>
              <a:gd name="connsiteY15" fmla="*/ 360047 h 2160240"/>
              <a:gd name="connsiteX16" fmla="*/ 360047 w 2160240"/>
              <a:gd name="connsiteY16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0240" h="2160240">
                <a:moveTo>
                  <a:pt x="638672" y="411048"/>
                </a:moveTo>
                <a:cubicBezTo>
                  <a:pt x="516766" y="411048"/>
                  <a:pt x="417942" y="509872"/>
                  <a:pt x="417942" y="631778"/>
                </a:cubicBezTo>
                <a:lnTo>
                  <a:pt x="417942" y="1514674"/>
                </a:lnTo>
                <a:cubicBezTo>
                  <a:pt x="417942" y="1636580"/>
                  <a:pt x="516766" y="1735404"/>
                  <a:pt x="638672" y="1735404"/>
                </a:cubicBezTo>
                <a:lnTo>
                  <a:pt x="1521568" y="1735404"/>
                </a:lnTo>
                <a:cubicBezTo>
                  <a:pt x="1643474" y="1735404"/>
                  <a:pt x="1742298" y="1636580"/>
                  <a:pt x="1742298" y="1514674"/>
                </a:cubicBezTo>
                <a:lnTo>
                  <a:pt x="1742298" y="631778"/>
                </a:lnTo>
                <a:cubicBezTo>
                  <a:pt x="1742298" y="509872"/>
                  <a:pt x="1643474" y="411048"/>
                  <a:pt x="1521568" y="411048"/>
                </a:cubicBezTo>
                <a:close/>
                <a:moveTo>
                  <a:pt x="360047" y="0"/>
                </a:moveTo>
                <a:lnTo>
                  <a:pt x="1800193" y="0"/>
                </a:lnTo>
                <a:cubicBezTo>
                  <a:pt x="1999041" y="0"/>
                  <a:pt x="2160240" y="161199"/>
                  <a:pt x="2160240" y="360047"/>
                </a:cubicBezTo>
                <a:lnTo>
                  <a:pt x="2160240" y="1800193"/>
                </a:lnTo>
                <a:cubicBezTo>
                  <a:pt x="2160240" y="1999041"/>
                  <a:pt x="1999041" y="2160240"/>
                  <a:pt x="1800193" y="2160240"/>
                </a:cubicBezTo>
                <a:lnTo>
                  <a:pt x="360047" y="2160240"/>
                </a:lnTo>
                <a:cubicBezTo>
                  <a:pt x="161199" y="2160240"/>
                  <a:pt x="0" y="1999041"/>
                  <a:pt x="0" y="1800193"/>
                </a:cubicBezTo>
                <a:lnTo>
                  <a:pt x="0" y="360047"/>
                </a:lnTo>
                <a:cubicBezTo>
                  <a:pt x="0" y="161199"/>
                  <a:pt x="161199" y="0"/>
                  <a:pt x="3600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26"/>
          <p:cNvSpPr txBox="1"/>
          <p:nvPr/>
        </p:nvSpPr>
        <p:spPr>
          <a:xfrm>
            <a:off x="943454" y="3137600"/>
            <a:ext cx="518430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ENTERPRISE MANAGEMENT TRAINING - EXECUTION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117352" y="3816621"/>
            <a:ext cx="1220561" cy="360000"/>
            <a:chOff x="784522" y="3311161"/>
            <a:chExt cx="1220561" cy="360000"/>
          </a:xfrm>
        </p:grpSpPr>
        <p:sp>
          <p:nvSpPr>
            <p:cNvPr id="4" name="矩形: 圆角 29"/>
            <p:cNvSpPr/>
            <p:nvPr/>
          </p:nvSpPr>
          <p:spPr>
            <a:xfrm>
              <a:off x="784522" y="3311161"/>
              <a:ext cx="1220561" cy="360000"/>
            </a:xfrm>
            <a:prstGeom prst="roundRect">
              <a:avLst>
                <a:gd name="adj" fmla="val 50000"/>
              </a:avLst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795364" y="3346710"/>
              <a:ext cx="1198880" cy="245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6350"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accent1"/>
                  </a:solidFill>
                </a:defRPr>
              </a:lvl1pPr>
            </a:lstStyle>
            <a:p>
              <a:pPr algn="ctr"/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培训师：凤凰办公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439814" y="3816621"/>
            <a:ext cx="1220561" cy="360000"/>
            <a:chOff x="2106984" y="3311161"/>
            <a:chExt cx="1220561" cy="360000"/>
          </a:xfrm>
        </p:grpSpPr>
        <p:sp>
          <p:nvSpPr>
            <p:cNvPr id="7" name="矩形: 圆角 30"/>
            <p:cNvSpPr/>
            <p:nvPr/>
          </p:nvSpPr>
          <p:spPr>
            <a:xfrm>
              <a:off x="2106984" y="3311161"/>
              <a:ext cx="1220561" cy="360000"/>
            </a:xfrm>
            <a:prstGeom prst="roundRect">
              <a:avLst>
                <a:gd name="adj" fmla="val 50000"/>
              </a:avLst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124796" y="3360680"/>
              <a:ext cx="11849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6350"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accent1"/>
                  </a:solidFill>
                </a:defRPr>
              </a:lvl1pPr>
            </a:lstStyle>
            <a:p>
              <a:pPr algn="ctr"/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时间：</a:t>
              </a:r>
              <a:r>
                <a:rPr lang="en-US" altLang="zh-CN" sz="1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XX</a:t>
              </a: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年</a:t>
              </a:r>
              <a:r>
                <a:rPr lang="en-US" altLang="zh-CN" sz="1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XX</a:t>
              </a: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月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执行力知识概述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单圆角矩形 2"/>
          <p:cNvSpPr/>
          <p:nvPr/>
        </p:nvSpPr>
        <p:spPr>
          <a:xfrm>
            <a:off x="1527810" y="1701165"/>
            <a:ext cx="4752340" cy="1080135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对角圆角矩形 1"/>
          <p:cNvSpPr/>
          <p:nvPr/>
        </p:nvSpPr>
        <p:spPr>
          <a:xfrm>
            <a:off x="7000240" y="1603375"/>
            <a:ext cx="3408045" cy="4144645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TextBox 560"/>
          <p:cNvSpPr txBox="1"/>
          <p:nvPr/>
        </p:nvSpPr>
        <p:spPr>
          <a:xfrm>
            <a:off x="1524635" y="1708150"/>
            <a:ext cx="4862195" cy="9531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您是否有听过余世维《赢在执行》这门课？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3"/>
          <p:cNvSpPr/>
          <p:nvPr/>
        </p:nvSpPr>
        <p:spPr>
          <a:xfrm>
            <a:off x="1524635" y="4202430"/>
            <a:ext cx="5119688" cy="13620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lnSpc>
                <a:spcPct val="129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之后，“执行力”开始成为了非常热门的话题，并且被很多企业所津津乐道。大家都希望通过对执行力的倡导，来提升本企业的执行力。</a:t>
            </a:r>
            <a:r>
              <a:rPr lang="zh-CN" altLang="en-US" sz="1600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余世维的</a:t>
            </a:r>
            <a:r>
              <a:rPr lang="en-US" altLang="zh-CN" sz="1600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600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赢在执行</a:t>
            </a:r>
            <a:r>
              <a:rPr lang="en-US" altLang="zh-CN" sz="1600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1600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课程一度非常火爆，至今热力不减。</a:t>
            </a:r>
            <a:endParaRPr lang="zh-CN" altLang="en-US" sz="1600" b="1" dirty="0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3"/>
          <p:cNvSpPr/>
          <p:nvPr/>
        </p:nvSpPr>
        <p:spPr>
          <a:xfrm>
            <a:off x="1524635" y="2845118"/>
            <a:ext cx="5119688" cy="13636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lnSpc>
                <a:spcPct val="129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执行力的研究，先起源于公共管理领域，</a:t>
            </a:r>
            <a:r>
              <a:rPr lang="en-US" altLang="zh-CN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2002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年，</a:t>
            </a:r>
            <a:r>
              <a:rPr lang="en-US" altLang="zh-CN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Larry </a:t>
            </a:r>
            <a:r>
              <a:rPr lang="en-US" altLang="zh-CN" sz="1600" dirty="0" err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Bossidy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与</a:t>
            </a:r>
            <a:r>
              <a:rPr lang="en-US" altLang="zh-CN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Ram </a:t>
            </a:r>
            <a:r>
              <a:rPr lang="en-US" altLang="zh-CN" sz="1600" dirty="0" err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Charan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所著的</a:t>
            </a:r>
            <a:r>
              <a:rPr lang="en-US" altLang="zh-CN" sz="1600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600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</a:t>
            </a:r>
            <a:r>
              <a:rPr lang="en-US" altLang="zh-CN" sz="1600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1600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如何完成任务的学问</a:t>
            </a:r>
            <a:r>
              <a:rPr lang="en-US" altLang="zh-CN" sz="1600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一举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夺下该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年度亚马逊商业图书销量第一的宝座。</a:t>
            </a:r>
            <a:endParaRPr lang="zh-CN" altLang="en-US" sz="1600" dirty="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bldLvl="0" animBg="1"/>
      <p:bldP spid="2" grpId="0" bldLvl="0" animBg="1"/>
      <p:bldP spid="60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执行力知识概述</a:t>
            </a:r>
            <a:endParaRPr lang="zh-CN" altLang="en-US" sz="2400" b="1">
              <a:solidFill>
                <a:srgbClr val="22477D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单圆角矩形 2"/>
          <p:cNvSpPr/>
          <p:nvPr/>
        </p:nvSpPr>
        <p:spPr>
          <a:xfrm>
            <a:off x="6772275" y="1971675"/>
            <a:ext cx="4130040" cy="508635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对角圆角矩形 1"/>
          <p:cNvSpPr/>
          <p:nvPr/>
        </p:nvSpPr>
        <p:spPr>
          <a:xfrm>
            <a:off x="1002030" y="1787525"/>
            <a:ext cx="5090160" cy="3771900"/>
          </a:xfrm>
          <a:prstGeom prst="round2Diag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TextBox 560"/>
          <p:cNvSpPr txBox="1"/>
          <p:nvPr/>
        </p:nvSpPr>
        <p:spPr>
          <a:xfrm>
            <a:off x="6769100" y="1978660"/>
            <a:ext cx="4551045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1.2.如何去理解执行力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1" name="矩形 3"/>
          <p:cNvSpPr>
            <a:spLocks noChangeArrowheads="1"/>
          </p:cNvSpPr>
          <p:nvPr/>
        </p:nvSpPr>
        <p:spPr bwMode="auto">
          <a:xfrm>
            <a:off x="6769100" y="3662045"/>
            <a:ext cx="4229100" cy="175831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2100" b="1" strike="noStrike" spc="300" noProof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“执行力应该成为一家公司的战略和目标的重要组成部分，它是目标和结果之间‘缺失的一环’”。</a:t>
            </a:r>
            <a:endParaRPr lang="zh-CN" altLang="en-US" sz="2100" b="1" strike="noStrike" spc="300" noProof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2" name="矩形 3"/>
          <p:cNvSpPr>
            <a:spLocks noChangeArrowheads="1"/>
          </p:cNvSpPr>
          <p:nvPr/>
        </p:nvSpPr>
        <p:spPr bwMode="auto">
          <a:xfrm>
            <a:off x="6769100" y="2696210"/>
            <a:ext cx="4229100" cy="98361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9000"/>
              </a:lnSpc>
              <a:spcAft>
                <a:spcPts val="600"/>
              </a:spcAft>
              <a:defRPr/>
            </a:pPr>
            <a:r>
              <a:rPr lang="zh-CN" altLang="en-US" sz="1500" strike="noStrike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《执行力》(Execution)一书(Larry Bossidy与Ram Charan合著作)一书中阐述：</a:t>
            </a:r>
            <a:endParaRPr lang="zh-CN" altLang="en-US" sz="1500" strike="noStrike" spc="3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bldLvl="0" animBg="1"/>
      <p:bldP spid="2" grpId="0" bldLvl="0" animBg="1"/>
      <p:bldP spid="60" grpId="0"/>
      <p:bldP spid="61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9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执行力知识概述</a:t>
            </a:r>
            <a:endParaRPr lang="zh-CN" altLang="en-US" sz="2400" b="1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679450" y="2210435"/>
            <a:ext cx="4978400" cy="670560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对角圆角矩形 4"/>
          <p:cNvSpPr/>
          <p:nvPr/>
        </p:nvSpPr>
        <p:spPr>
          <a:xfrm>
            <a:off x="6151880" y="1603375"/>
            <a:ext cx="5191760" cy="4144645"/>
          </a:xfrm>
          <a:prstGeom prst="round2Diag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60"/>
          <p:cNvSpPr txBox="1"/>
          <p:nvPr/>
        </p:nvSpPr>
        <p:spPr>
          <a:xfrm>
            <a:off x="676275" y="2217420"/>
            <a:ext cx="4862195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1.2.1 从组织的角度来理解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2" name="矩形 3"/>
          <p:cNvSpPr/>
          <p:nvPr/>
        </p:nvSpPr>
        <p:spPr>
          <a:xfrm>
            <a:off x="838518" y="4619943"/>
            <a:ext cx="4537075" cy="7270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lnSpc>
                <a:spcPct val="129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因此，判断一个组织的执行力如何，即看这个组织能否保质保量地实现既定战略。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3"/>
          <p:cNvSpPr/>
          <p:nvPr/>
        </p:nvSpPr>
        <p:spPr>
          <a:xfrm>
            <a:off x="838518" y="3256598"/>
            <a:ext cx="4537075" cy="13636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lnSpc>
                <a:spcPct val="129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由此，从组织的角度来讲，我们对执行力可以这样理解，</a:t>
            </a:r>
            <a:r>
              <a:rPr lang="zh-CN" altLang="en-US" sz="1600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执行力就是连接目标和结果的“那一环”，是将企业的长期战略一步步落到实处的能力。</a:t>
            </a:r>
            <a:endParaRPr lang="zh-CN" altLang="en-US" sz="1600" b="1" dirty="0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5" grpId="0" bldLvl="0" animBg="1"/>
      <p:bldP spid="6" grpId="0"/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2"/>
          <p:cNvSpPr/>
          <p:nvPr/>
        </p:nvSpPr>
        <p:spPr>
          <a:xfrm>
            <a:off x="-27940" y="95250"/>
            <a:ext cx="3998595" cy="549910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平行四边形 39"/>
          <p:cNvSpPr/>
          <p:nvPr/>
        </p:nvSpPr>
        <p:spPr>
          <a:xfrm>
            <a:off x="3571875" y="96520"/>
            <a:ext cx="8662035" cy="547370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book_21831"/>
          <p:cNvSpPr>
            <a:spLocks noChangeAspect="1"/>
          </p:cNvSpPr>
          <p:nvPr/>
        </p:nvSpPr>
        <p:spPr bwMode="auto">
          <a:xfrm>
            <a:off x="425450" y="199390"/>
            <a:ext cx="457835" cy="368935"/>
          </a:xfrm>
          <a:custGeom>
            <a:avLst/>
            <a:gdLst>
              <a:gd name="T0" fmla="*/ 611 w 726"/>
              <a:gd name="T1" fmla="*/ 402 h 586"/>
              <a:gd name="T2" fmla="*/ 397 w 726"/>
              <a:gd name="T3" fmla="*/ 434 h 586"/>
              <a:gd name="T4" fmla="*/ 397 w 726"/>
              <a:gd name="T5" fmla="*/ 359 h 586"/>
              <a:gd name="T6" fmla="*/ 611 w 726"/>
              <a:gd name="T7" fmla="*/ 328 h 586"/>
              <a:gd name="T8" fmla="*/ 397 w 726"/>
              <a:gd name="T9" fmla="*/ 359 h 586"/>
              <a:gd name="T10" fmla="*/ 397 w 726"/>
              <a:gd name="T11" fmla="*/ 252 h 586"/>
              <a:gd name="T12" fmla="*/ 504 w 726"/>
              <a:gd name="T13" fmla="*/ 283 h 586"/>
              <a:gd name="T14" fmla="*/ 504 w 726"/>
              <a:gd name="T15" fmla="*/ 169 h 586"/>
              <a:gd name="T16" fmla="*/ 397 w 726"/>
              <a:gd name="T17" fmla="*/ 200 h 586"/>
              <a:gd name="T18" fmla="*/ 504 w 726"/>
              <a:gd name="T19" fmla="*/ 169 h 586"/>
              <a:gd name="T20" fmla="*/ 611 w 726"/>
              <a:gd name="T21" fmla="*/ 507 h 586"/>
              <a:gd name="T22" fmla="*/ 397 w 726"/>
              <a:gd name="T23" fmla="*/ 476 h 586"/>
              <a:gd name="T24" fmla="*/ 726 w 726"/>
              <a:gd name="T25" fmla="*/ 65 h 586"/>
              <a:gd name="T26" fmla="*/ 354 w 726"/>
              <a:gd name="T27" fmla="*/ 585 h 586"/>
              <a:gd name="T28" fmla="*/ 351 w 726"/>
              <a:gd name="T29" fmla="*/ 585 h 586"/>
              <a:gd name="T30" fmla="*/ 0 w 726"/>
              <a:gd name="T31" fmla="*/ 65 h 586"/>
              <a:gd name="T32" fmla="*/ 31 w 726"/>
              <a:gd name="T33" fmla="*/ 0 h 586"/>
              <a:gd name="T34" fmla="*/ 726 w 726"/>
              <a:gd name="T35" fmla="*/ 65 h 586"/>
              <a:gd name="T36" fmla="*/ 689 w 726"/>
              <a:gd name="T37" fmla="*/ 307 h 586"/>
              <a:gd name="T38" fmla="*/ 663 w 726"/>
              <a:gd name="T39" fmla="*/ 344 h 586"/>
              <a:gd name="T40" fmla="*/ 699 w 726"/>
              <a:gd name="T41" fmla="*/ 344 h 586"/>
              <a:gd name="T42" fmla="*/ 62 w 726"/>
              <a:gd name="T43" fmla="*/ 103 h 586"/>
              <a:gd name="T44" fmla="*/ 323 w 726"/>
              <a:gd name="T45" fmla="*/ 547 h 586"/>
              <a:gd name="T46" fmla="*/ 323 w 726"/>
              <a:gd name="T47" fmla="*/ 97 h 586"/>
              <a:gd name="T48" fmla="*/ 62 w 726"/>
              <a:gd name="T49" fmla="*/ 39 h 586"/>
              <a:gd name="T50" fmla="*/ 62 w 726"/>
              <a:gd name="T51" fmla="*/ 103 h 586"/>
              <a:gd name="T52" fmla="*/ 47 w 726"/>
              <a:gd name="T53" fmla="*/ 518 h 586"/>
              <a:gd name="T54" fmla="*/ 182 w 726"/>
              <a:gd name="T55" fmla="*/ 548 h 586"/>
              <a:gd name="T56" fmla="*/ 636 w 726"/>
              <a:gd name="T57" fmla="*/ 548 h 586"/>
              <a:gd name="T58" fmla="*/ 600 w 726"/>
              <a:gd name="T59" fmla="*/ 103 h 586"/>
              <a:gd name="T60" fmla="*/ 562 w 726"/>
              <a:gd name="T61" fmla="*/ 252 h 586"/>
              <a:gd name="T62" fmla="*/ 524 w 726"/>
              <a:gd name="T63" fmla="*/ 103 h 586"/>
              <a:gd name="T64" fmla="*/ 354 w 726"/>
              <a:gd name="T65" fmla="*/ 548 h 586"/>
              <a:gd name="T66" fmla="*/ 298 w 726"/>
              <a:gd name="T67" fmla="*/ 150 h 586"/>
              <a:gd name="T68" fmla="*/ 105 w 726"/>
              <a:gd name="T69" fmla="*/ 86 h 586"/>
              <a:gd name="T70" fmla="*/ 95 w 726"/>
              <a:gd name="T71" fmla="*/ 116 h 586"/>
              <a:gd name="T72" fmla="*/ 298 w 726"/>
              <a:gd name="T73" fmla="*/ 150 h 586"/>
              <a:gd name="T74" fmla="*/ 105 w 726"/>
              <a:gd name="T75" fmla="*/ 169 h 586"/>
              <a:gd name="T76" fmla="*/ 288 w 726"/>
              <a:gd name="T77" fmla="*/ 263 h 586"/>
              <a:gd name="T78" fmla="*/ 298 w 726"/>
              <a:gd name="T79" fmla="*/ 317 h 586"/>
              <a:gd name="T80" fmla="*/ 95 w 726"/>
              <a:gd name="T81" fmla="*/ 282 h 586"/>
              <a:gd name="T82" fmla="*/ 298 w 726"/>
              <a:gd name="T83" fmla="*/ 317 h 586"/>
              <a:gd name="T84" fmla="*/ 105 w 726"/>
              <a:gd name="T85" fmla="*/ 336 h 586"/>
              <a:gd name="T86" fmla="*/ 288 w 726"/>
              <a:gd name="T87" fmla="*/ 430 h 586"/>
              <a:gd name="T88" fmla="*/ 298 w 726"/>
              <a:gd name="T89" fmla="*/ 475 h 586"/>
              <a:gd name="T90" fmla="*/ 95 w 726"/>
              <a:gd name="T91" fmla="*/ 440 h 586"/>
              <a:gd name="T92" fmla="*/ 298 w 726"/>
              <a:gd name="T93" fmla="*/ 475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586">
                <a:moveTo>
                  <a:pt x="397" y="402"/>
                </a:moveTo>
                <a:lnTo>
                  <a:pt x="611" y="402"/>
                </a:lnTo>
                <a:lnTo>
                  <a:pt x="611" y="434"/>
                </a:lnTo>
                <a:lnTo>
                  <a:pt x="397" y="434"/>
                </a:lnTo>
                <a:lnTo>
                  <a:pt x="397" y="402"/>
                </a:lnTo>
                <a:close/>
                <a:moveTo>
                  <a:pt x="397" y="359"/>
                </a:moveTo>
                <a:lnTo>
                  <a:pt x="611" y="359"/>
                </a:lnTo>
                <a:lnTo>
                  <a:pt x="611" y="328"/>
                </a:lnTo>
                <a:lnTo>
                  <a:pt x="397" y="328"/>
                </a:lnTo>
                <a:lnTo>
                  <a:pt x="397" y="359"/>
                </a:lnTo>
                <a:close/>
                <a:moveTo>
                  <a:pt x="504" y="252"/>
                </a:moveTo>
                <a:lnTo>
                  <a:pt x="397" y="252"/>
                </a:lnTo>
                <a:lnTo>
                  <a:pt x="397" y="283"/>
                </a:lnTo>
                <a:lnTo>
                  <a:pt x="504" y="283"/>
                </a:lnTo>
                <a:lnTo>
                  <a:pt x="504" y="252"/>
                </a:lnTo>
                <a:close/>
                <a:moveTo>
                  <a:pt x="504" y="169"/>
                </a:moveTo>
                <a:lnTo>
                  <a:pt x="397" y="169"/>
                </a:lnTo>
                <a:lnTo>
                  <a:pt x="397" y="200"/>
                </a:lnTo>
                <a:lnTo>
                  <a:pt x="504" y="200"/>
                </a:lnTo>
                <a:lnTo>
                  <a:pt x="504" y="169"/>
                </a:lnTo>
                <a:close/>
                <a:moveTo>
                  <a:pt x="397" y="507"/>
                </a:moveTo>
                <a:lnTo>
                  <a:pt x="611" y="507"/>
                </a:lnTo>
                <a:lnTo>
                  <a:pt x="611" y="476"/>
                </a:lnTo>
                <a:lnTo>
                  <a:pt x="397" y="476"/>
                </a:lnTo>
                <a:lnTo>
                  <a:pt x="397" y="507"/>
                </a:lnTo>
                <a:close/>
                <a:moveTo>
                  <a:pt x="726" y="65"/>
                </a:moveTo>
                <a:lnTo>
                  <a:pt x="726" y="585"/>
                </a:lnTo>
                <a:lnTo>
                  <a:pt x="354" y="585"/>
                </a:lnTo>
                <a:lnTo>
                  <a:pt x="354" y="586"/>
                </a:lnTo>
                <a:lnTo>
                  <a:pt x="351" y="585"/>
                </a:lnTo>
                <a:lnTo>
                  <a:pt x="0" y="585"/>
                </a:lnTo>
                <a:lnTo>
                  <a:pt x="0" y="65"/>
                </a:lnTo>
                <a:lnTo>
                  <a:pt x="31" y="65"/>
                </a:lnTo>
                <a:lnTo>
                  <a:pt x="31" y="0"/>
                </a:lnTo>
                <a:lnTo>
                  <a:pt x="326" y="65"/>
                </a:lnTo>
                <a:lnTo>
                  <a:pt x="726" y="65"/>
                </a:lnTo>
                <a:close/>
                <a:moveTo>
                  <a:pt x="699" y="307"/>
                </a:moveTo>
                <a:lnTo>
                  <a:pt x="689" y="307"/>
                </a:lnTo>
                <a:lnTo>
                  <a:pt x="663" y="307"/>
                </a:lnTo>
                <a:lnTo>
                  <a:pt x="663" y="344"/>
                </a:lnTo>
                <a:lnTo>
                  <a:pt x="689" y="344"/>
                </a:lnTo>
                <a:lnTo>
                  <a:pt x="699" y="344"/>
                </a:lnTo>
                <a:lnTo>
                  <a:pt x="699" y="307"/>
                </a:lnTo>
                <a:close/>
                <a:moveTo>
                  <a:pt x="62" y="103"/>
                </a:moveTo>
                <a:lnTo>
                  <a:pt x="62" y="490"/>
                </a:lnTo>
                <a:lnTo>
                  <a:pt x="323" y="547"/>
                </a:lnTo>
                <a:lnTo>
                  <a:pt x="323" y="103"/>
                </a:lnTo>
                <a:lnTo>
                  <a:pt x="323" y="97"/>
                </a:lnTo>
                <a:lnTo>
                  <a:pt x="182" y="65"/>
                </a:lnTo>
                <a:lnTo>
                  <a:pt x="62" y="39"/>
                </a:lnTo>
                <a:lnTo>
                  <a:pt x="62" y="65"/>
                </a:lnTo>
                <a:lnTo>
                  <a:pt x="62" y="103"/>
                </a:lnTo>
                <a:close/>
                <a:moveTo>
                  <a:pt x="182" y="548"/>
                </a:moveTo>
                <a:lnTo>
                  <a:pt x="47" y="518"/>
                </a:lnTo>
                <a:lnTo>
                  <a:pt x="47" y="548"/>
                </a:lnTo>
                <a:lnTo>
                  <a:pt x="182" y="548"/>
                </a:lnTo>
                <a:close/>
                <a:moveTo>
                  <a:pt x="354" y="548"/>
                </a:moveTo>
                <a:lnTo>
                  <a:pt x="636" y="548"/>
                </a:lnTo>
                <a:lnTo>
                  <a:pt x="636" y="103"/>
                </a:lnTo>
                <a:lnTo>
                  <a:pt x="600" y="103"/>
                </a:lnTo>
                <a:lnTo>
                  <a:pt x="600" y="287"/>
                </a:lnTo>
                <a:lnTo>
                  <a:pt x="562" y="252"/>
                </a:lnTo>
                <a:lnTo>
                  <a:pt x="524" y="287"/>
                </a:lnTo>
                <a:lnTo>
                  <a:pt x="524" y="103"/>
                </a:lnTo>
                <a:lnTo>
                  <a:pt x="354" y="103"/>
                </a:lnTo>
                <a:lnTo>
                  <a:pt x="354" y="548"/>
                </a:lnTo>
                <a:lnTo>
                  <a:pt x="354" y="548"/>
                </a:lnTo>
                <a:close/>
                <a:moveTo>
                  <a:pt x="298" y="150"/>
                </a:moveTo>
                <a:lnTo>
                  <a:pt x="155" y="103"/>
                </a:lnTo>
                <a:lnTo>
                  <a:pt x="105" y="86"/>
                </a:lnTo>
                <a:lnTo>
                  <a:pt x="99" y="103"/>
                </a:lnTo>
                <a:lnTo>
                  <a:pt x="95" y="116"/>
                </a:lnTo>
                <a:lnTo>
                  <a:pt x="288" y="180"/>
                </a:lnTo>
                <a:lnTo>
                  <a:pt x="298" y="150"/>
                </a:lnTo>
                <a:close/>
                <a:moveTo>
                  <a:pt x="298" y="234"/>
                </a:moveTo>
                <a:lnTo>
                  <a:pt x="105" y="169"/>
                </a:lnTo>
                <a:lnTo>
                  <a:pt x="95" y="199"/>
                </a:lnTo>
                <a:lnTo>
                  <a:pt x="288" y="263"/>
                </a:lnTo>
                <a:lnTo>
                  <a:pt x="298" y="234"/>
                </a:lnTo>
                <a:close/>
                <a:moveTo>
                  <a:pt x="298" y="317"/>
                </a:moveTo>
                <a:lnTo>
                  <a:pt x="105" y="253"/>
                </a:lnTo>
                <a:lnTo>
                  <a:pt x="95" y="282"/>
                </a:lnTo>
                <a:lnTo>
                  <a:pt x="288" y="347"/>
                </a:lnTo>
                <a:lnTo>
                  <a:pt x="298" y="317"/>
                </a:lnTo>
                <a:close/>
                <a:moveTo>
                  <a:pt x="298" y="401"/>
                </a:moveTo>
                <a:lnTo>
                  <a:pt x="105" y="336"/>
                </a:lnTo>
                <a:lnTo>
                  <a:pt x="95" y="366"/>
                </a:lnTo>
                <a:lnTo>
                  <a:pt x="288" y="430"/>
                </a:lnTo>
                <a:lnTo>
                  <a:pt x="298" y="401"/>
                </a:lnTo>
                <a:close/>
                <a:moveTo>
                  <a:pt x="298" y="475"/>
                </a:moveTo>
                <a:lnTo>
                  <a:pt x="105" y="410"/>
                </a:lnTo>
                <a:lnTo>
                  <a:pt x="95" y="440"/>
                </a:lnTo>
                <a:lnTo>
                  <a:pt x="288" y="504"/>
                </a:lnTo>
                <a:lnTo>
                  <a:pt x="298" y="475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3" name="文本框 10"/>
          <p:cNvSpPr txBox="1">
            <a:spLocks noChangeArrowheads="1"/>
          </p:cNvSpPr>
          <p:nvPr/>
        </p:nvSpPr>
        <p:spPr bwMode="auto">
          <a:xfrm>
            <a:off x="1002030" y="165735"/>
            <a:ext cx="290068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79" rIns="68562" bIns="3427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22477D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执行力知识概述</a:t>
            </a:r>
            <a:endParaRPr lang="zh-CN" altLang="en-US" sz="2400" b="1">
              <a:solidFill>
                <a:srgbClr val="22477D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单圆角矩形 2"/>
          <p:cNvSpPr/>
          <p:nvPr/>
        </p:nvSpPr>
        <p:spPr>
          <a:xfrm>
            <a:off x="6257290" y="1971675"/>
            <a:ext cx="4822190" cy="508635"/>
          </a:xfrm>
          <a:prstGeom prst="round1Rect">
            <a:avLst/>
          </a:pr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对角圆角矩形 1"/>
          <p:cNvSpPr/>
          <p:nvPr/>
        </p:nvSpPr>
        <p:spPr>
          <a:xfrm>
            <a:off x="897255" y="1603375"/>
            <a:ext cx="5019675" cy="4144645"/>
          </a:xfrm>
          <a:prstGeom prst="round2Diag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2247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TextBox 560"/>
          <p:cNvSpPr txBox="1"/>
          <p:nvPr/>
        </p:nvSpPr>
        <p:spPr>
          <a:xfrm>
            <a:off x="6254115" y="1978660"/>
            <a:ext cx="491871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2800" strike="noStrike" spc="30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1.2.2 从个人的角度来理解</a:t>
            </a:r>
            <a:endParaRPr lang="zh-CN" altLang="en-US" sz="2800" strike="noStrike" spc="30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3"/>
          <p:cNvSpPr/>
          <p:nvPr/>
        </p:nvSpPr>
        <p:spPr>
          <a:xfrm>
            <a:off x="6254115" y="4176395"/>
            <a:ext cx="4747895" cy="10433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lnSpc>
                <a:spcPct val="129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因此，从个人的角度来讲：</a:t>
            </a:r>
            <a:r>
              <a:rPr lang="zh-CN" altLang="en-US" sz="1600" b="1" dirty="0">
                <a:solidFill>
                  <a:srgbClr val="22477D"/>
                </a:solidFill>
                <a:latin typeface="微软雅黑" panose="020B0503020204020204" charset="-122"/>
                <a:ea typeface="微软雅黑" panose="020B0503020204020204" charset="-122"/>
              </a:rPr>
              <a:t>执行力就是“行动力”，就是每个员工在每个阶段都做到一丝不苟，从而最终不折不扣地完成任务。</a:t>
            </a:r>
            <a:endParaRPr lang="zh-CN" altLang="en-US" sz="1600" b="1" dirty="0">
              <a:solidFill>
                <a:srgbClr val="2247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3"/>
          <p:cNvSpPr/>
          <p:nvPr/>
        </p:nvSpPr>
        <p:spPr>
          <a:xfrm>
            <a:off x="6254115" y="2921000"/>
            <a:ext cx="4747895" cy="10433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lnSpc>
                <a:spcPct val="129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伟大事业的成功源自于每一个细节的完美。同样，任何一次重大灾难也源自于一些不起眼的小事上的失误。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6650990"/>
            <a:ext cx="12191365" cy="20701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490335"/>
            <a:ext cx="12191365" cy="76200"/>
          </a:xfrm>
          <a:prstGeom prst="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bldLvl="0" animBg="1"/>
      <p:bldP spid="2" grpId="0" bldLvl="0" animBg="1"/>
      <p:bldP spid="60" grpId="0"/>
      <p:bldP spid="13" grpId="0"/>
      <p:bldP spid="14" grpId="0"/>
    </p:bldLst>
  </p:timing>
</p:sld>
</file>

<file path=ppt/tags/tag1.xml><?xml version="1.0" encoding="utf-8"?>
<p:tagLst xmlns:p="http://schemas.openxmlformats.org/presentationml/2006/main">
  <p:tag name="TIMING" val="|4.7"/>
</p:tagLst>
</file>

<file path=ppt/tags/tag2.xml><?xml version="1.0" encoding="utf-8"?>
<p:tagLst xmlns:p="http://schemas.openxmlformats.org/presentationml/2006/main">
  <p:tag name="TIMING" val="|4"/>
</p:tagLst>
</file>

<file path=ppt/tags/tag3.xml><?xml version="1.0" encoding="utf-8"?>
<p:tagLst xmlns:p="http://schemas.openxmlformats.org/presentationml/2006/main">
  <p:tag name="TIMING" val="|2.7"/>
</p:tagLst>
</file>

<file path=ppt/tags/tag4.xml><?xml version="1.0" encoding="utf-8"?>
<p:tagLst xmlns:p="http://schemas.openxmlformats.org/presentationml/2006/main">
  <p:tag name="ISPRING_PRESENTATION_TITLE" val="蓝色商务企业员工培训执行力培训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0070C0"/>
    </a:accent1>
    <a:accent2>
      <a:srgbClr val="7F7F7F"/>
    </a:accent2>
    <a:accent3>
      <a:srgbClr val="0070C0"/>
    </a:accent3>
    <a:accent4>
      <a:srgbClr val="7F7F7F"/>
    </a:accent4>
    <a:accent5>
      <a:srgbClr val="0070C0"/>
    </a:accent5>
    <a:accent6>
      <a:srgbClr val="7F7F7F"/>
    </a:accent6>
    <a:hlink>
      <a:srgbClr val="0070C0"/>
    </a:hlink>
    <a:folHlink>
      <a:srgbClr val="7F7F7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2980B9"/>
    </a:accent1>
    <a:accent2>
      <a:srgbClr val="16A085"/>
    </a:accent2>
    <a:accent3>
      <a:srgbClr val="9BBB59"/>
    </a:accent3>
    <a:accent4>
      <a:srgbClr val="F39C12"/>
    </a:accent4>
    <a:accent5>
      <a:srgbClr val="C0392B"/>
    </a:accent5>
    <a:accent6>
      <a:srgbClr val="2C3F50"/>
    </a:accent6>
    <a:hlink>
      <a:srgbClr val="2980B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22477D"/>
    </a:accent1>
    <a:accent2>
      <a:srgbClr val="A5A5A5"/>
    </a:accent2>
    <a:accent3>
      <a:srgbClr val="22477D"/>
    </a:accent3>
    <a:accent4>
      <a:srgbClr val="A5A5A5"/>
    </a:accent4>
    <a:accent5>
      <a:srgbClr val="24467D"/>
    </a:accent5>
    <a:accent6>
      <a:srgbClr val="A5A5A5"/>
    </a:accent6>
    <a:hlink>
      <a:srgbClr val="22477D"/>
    </a:hlink>
    <a:folHlink>
      <a:srgbClr val="A5A5A5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2980B9"/>
    </a:accent1>
    <a:accent2>
      <a:srgbClr val="16A085"/>
    </a:accent2>
    <a:accent3>
      <a:srgbClr val="9BBB59"/>
    </a:accent3>
    <a:accent4>
      <a:srgbClr val="F39C12"/>
    </a:accent4>
    <a:accent5>
      <a:srgbClr val="C0392B"/>
    </a:accent5>
    <a:accent6>
      <a:srgbClr val="2C3F50"/>
    </a:accent6>
    <a:hlink>
      <a:srgbClr val="2980B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2980B9"/>
    </a:accent1>
    <a:accent2>
      <a:srgbClr val="16A085"/>
    </a:accent2>
    <a:accent3>
      <a:srgbClr val="9BBB59"/>
    </a:accent3>
    <a:accent4>
      <a:srgbClr val="F39C12"/>
    </a:accent4>
    <a:accent5>
      <a:srgbClr val="C0392B"/>
    </a:accent5>
    <a:accent6>
      <a:srgbClr val="2C3F50"/>
    </a:accent6>
    <a:hlink>
      <a:srgbClr val="2980B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2980B9"/>
    </a:accent1>
    <a:accent2>
      <a:srgbClr val="16A085"/>
    </a:accent2>
    <a:accent3>
      <a:srgbClr val="9BBB59"/>
    </a:accent3>
    <a:accent4>
      <a:srgbClr val="F39C12"/>
    </a:accent4>
    <a:accent5>
      <a:srgbClr val="C0392B"/>
    </a:accent5>
    <a:accent6>
      <a:srgbClr val="2C3F50"/>
    </a:accent6>
    <a:hlink>
      <a:srgbClr val="2980B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2980B9"/>
    </a:accent1>
    <a:accent2>
      <a:srgbClr val="16A085"/>
    </a:accent2>
    <a:accent3>
      <a:srgbClr val="9BBB59"/>
    </a:accent3>
    <a:accent4>
      <a:srgbClr val="F39C12"/>
    </a:accent4>
    <a:accent5>
      <a:srgbClr val="C0392B"/>
    </a:accent5>
    <a:accent6>
      <a:srgbClr val="2C3F50"/>
    </a:accent6>
    <a:hlink>
      <a:srgbClr val="2980B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0070C0"/>
    </a:accent1>
    <a:accent2>
      <a:srgbClr val="7F7F7F"/>
    </a:accent2>
    <a:accent3>
      <a:srgbClr val="0070C0"/>
    </a:accent3>
    <a:accent4>
      <a:srgbClr val="7F7F7F"/>
    </a:accent4>
    <a:accent5>
      <a:srgbClr val="0070C0"/>
    </a:accent5>
    <a:accent6>
      <a:srgbClr val="7F7F7F"/>
    </a:accent6>
    <a:hlink>
      <a:srgbClr val="0070C0"/>
    </a:hlink>
    <a:folHlink>
      <a:srgbClr val="7F7F7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9409</Words>
  <Application>WPS 演示</Application>
  <PresentationFormat>宽屏</PresentationFormat>
  <Paragraphs>527</Paragraphs>
  <Slides>56</Slides>
  <Notes>56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67" baseType="lpstr">
      <vt:lpstr>Arial</vt:lpstr>
      <vt:lpstr>宋体</vt:lpstr>
      <vt:lpstr>Wingdings</vt:lpstr>
      <vt:lpstr>微软雅黑</vt:lpstr>
      <vt:lpstr>Calibri</vt:lpstr>
      <vt:lpstr>Arial Unicode MS</vt:lpstr>
      <vt:lpstr>Calibri Light</vt:lpstr>
      <vt:lpstr>Arial Unicode MS</vt:lpstr>
      <vt:lpstr>方正正大黑简体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Administrator</dc:creator>
  <cp:lastModifiedBy>Struggle</cp:lastModifiedBy>
  <cp:revision>5</cp:revision>
  <dcterms:created xsi:type="dcterms:W3CDTF">2017-08-22T14:12:00Z</dcterms:created>
  <dcterms:modified xsi:type="dcterms:W3CDTF">2020-06-17T15:35:33Z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