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2"/>
  </p:handoutMasterIdLst>
  <p:sldIdLst>
    <p:sldId id="322"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323" r:id="rId41"/>
  </p:sldIdLst>
  <p:sldSz cx="12192000" cy="6858000"/>
  <p:notesSz cx="7103745" cy="10234295"/>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C1DD"/>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54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7.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microsoft.com/office/2007/relationships/hdphoto" Target="../media/image10.wdp"/><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5" y="15110"/>
            <a:ext cx="3751355" cy="3600530"/>
            <a:chOff x="-1" y="15748"/>
            <a:chExt cx="3956496" cy="3797424"/>
          </a:xfrm>
        </p:grpSpPr>
        <p:sp>
          <p:nvSpPr>
            <p:cNvPr id="6" name="Freeform 6"/>
            <p:cNvSpPr>
              <a:spLocks noEditPoints="1"/>
            </p:cNvSpPr>
            <p:nvPr/>
          </p:nvSpPr>
          <p:spPr bwMode="auto">
            <a:xfrm>
              <a:off x="2394070" y="15748"/>
              <a:ext cx="654559" cy="1061838"/>
            </a:xfrm>
            <a:custGeom>
              <a:avLst/>
              <a:gdLst>
                <a:gd name="T0" fmla="*/ 16 w 292"/>
                <a:gd name="T1" fmla="*/ 438 h 472"/>
                <a:gd name="T2" fmla="*/ 32 w 292"/>
                <a:gd name="T3" fmla="*/ 449 h 472"/>
                <a:gd name="T4" fmla="*/ 18 w 292"/>
                <a:gd name="T5" fmla="*/ 472 h 472"/>
                <a:gd name="T6" fmla="*/ 0 w 292"/>
                <a:gd name="T7" fmla="*/ 463 h 472"/>
                <a:gd name="T8" fmla="*/ 16 w 292"/>
                <a:gd name="T9" fmla="*/ 438 h 472"/>
                <a:gd name="T10" fmla="*/ 44 w 292"/>
                <a:gd name="T11" fmla="*/ 390 h 472"/>
                <a:gd name="T12" fmla="*/ 61 w 292"/>
                <a:gd name="T13" fmla="*/ 400 h 472"/>
                <a:gd name="T14" fmla="*/ 47 w 292"/>
                <a:gd name="T15" fmla="*/ 425 h 472"/>
                <a:gd name="T16" fmla="*/ 30 w 292"/>
                <a:gd name="T17" fmla="*/ 414 h 472"/>
                <a:gd name="T18" fmla="*/ 44 w 292"/>
                <a:gd name="T19" fmla="*/ 390 h 472"/>
                <a:gd name="T20" fmla="*/ 74 w 292"/>
                <a:gd name="T21" fmla="*/ 341 h 472"/>
                <a:gd name="T22" fmla="*/ 89 w 292"/>
                <a:gd name="T23" fmla="*/ 351 h 472"/>
                <a:gd name="T24" fmla="*/ 75 w 292"/>
                <a:gd name="T25" fmla="*/ 376 h 472"/>
                <a:gd name="T26" fmla="*/ 60 w 292"/>
                <a:gd name="T27" fmla="*/ 365 h 472"/>
                <a:gd name="T28" fmla="*/ 74 w 292"/>
                <a:gd name="T29" fmla="*/ 341 h 472"/>
                <a:gd name="T30" fmla="*/ 102 w 292"/>
                <a:gd name="T31" fmla="*/ 292 h 472"/>
                <a:gd name="T32" fmla="*/ 119 w 292"/>
                <a:gd name="T33" fmla="*/ 302 h 472"/>
                <a:gd name="T34" fmla="*/ 105 w 292"/>
                <a:gd name="T35" fmla="*/ 327 h 472"/>
                <a:gd name="T36" fmla="*/ 88 w 292"/>
                <a:gd name="T37" fmla="*/ 316 h 472"/>
                <a:gd name="T38" fmla="*/ 102 w 292"/>
                <a:gd name="T39" fmla="*/ 292 h 472"/>
                <a:gd name="T40" fmla="*/ 131 w 292"/>
                <a:gd name="T41" fmla="*/ 243 h 472"/>
                <a:gd name="T42" fmla="*/ 147 w 292"/>
                <a:gd name="T43" fmla="*/ 254 h 472"/>
                <a:gd name="T44" fmla="*/ 133 w 292"/>
                <a:gd name="T45" fmla="*/ 278 h 472"/>
                <a:gd name="T46" fmla="*/ 117 w 292"/>
                <a:gd name="T47" fmla="*/ 267 h 472"/>
                <a:gd name="T48" fmla="*/ 131 w 292"/>
                <a:gd name="T49" fmla="*/ 243 h 472"/>
                <a:gd name="T50" fmla="*/ 159 w 292"/>
                <a:gd name="T51" fmla="*/ 196 h 472"/>
                <a:gd name="T52" fmla="*/ 177 w 292"/>
                <a:gd name="T53" fmla="*/ 205 h 472"/>
                <a:gd name="T54" fmla="*/ 163 w 292"/>
                <a:gd name="T55" fmla="*/ 229 h 472"/>
                <a:gd name="T56" fmla="*/ 145 w 292"/>
                <a:gd name="T57" fmla="*/ 220 h 472"/>
                <a:gd name="T58" fmla="*/ 159 w 292"/>
                <a:gd name="T59" fmla="*/ 196 h 472"/>
                <a:gd name="T60" fmla="*/ 189 w 292"/>
                <a:gd name="T61" fmla="*/ 147 h 472"/>
                <a:gd name="T62" fmla="*/ 206 w 292"/>
                <a:gd name="T63" fmla="*/ 156 h 472"/>
                <a:gd name="T64" fmla="*/ 191 w 292"/>
                <a:gd name="T65" fmla="*/ 180 h 472"/>
                <a:gd name="T66" fmla="*/ 175 w 292"/>
                <a:gd name="T67" fmla="*/ 171 h 472"/>
                <a:gd name="T68" fmla="*/ 189 w 292"/>
                <a:gd name="T69" fmla="*/ 147 h 472"/>
                <a:gd name="T70" fmla="*/ 217 w 292"/>
                <a:gd name="T71" fmla="*/ 98 h 472"/>
                <a:gd name="T72" fmla="*/ 234 w 292"/>
                <a:gd name="T73" fmla="*/ 109 h 472"/>
                <a:gd name="T74" fmla="*/ 220 w 292"/>
                <a:gd name="T75" fmla="*/ 133 h 472"/>
                <a:gd name="T76" fmla="*/ 203 w 292"/>
                <a:gd name="T77" fmla="*/ 123 h 472"/>
                <a:gd name="T78" fmla="*/ 217 w 292"/>
                <a:gd name="T79" fmla="*/ 98 h 472"/>
                <a:gd name="T80" fmla="*/ 246 w 292"/>
                <a:gd name="T81" fmla="*/ 49 h 472"/>
                <a:gd name="T82" fmla="*/ 264 w 292"/>
                <a:gd name="T83" fmla="*/ 60 h 472"/>
                <a:gd name="T84" fmla="*/ 248 w 292"/>
                <a:gd name="T85" fmla="*/ 84 h 472"/>
                <a:gd name="T86" fmla="*/ 233 w 292"/>
                <a:gd name="T87" fmla="*/ 74 h 472"/>
                <a:gd name="T88" fmla="*/ 246 w 292"/>
                <a:gd name="T89" fmla="*/ 49 h 472"/>
                <a:gd name="T90" fmla="*/ 276 w 292"/>
                <a:gd name="T91" fmla="*/ 0 h 472"/>
                <a:gd name="T92" fmla="*/ 292 w 292"/>
                <a:gd name="T93" fmla="*/ 11 h 472"/>
                <a:gd name="T94" fmla="*/ 278 w 292"/>
                <a:gd name="T95" fmla="*/ 35 h 472"/>
                <a:gd name="T96" fmla="*/ 260 w 292"/>
                <a:gd name="T97" fmla="*/ 25 h 472"/>
                <a:gd name="T98" fmla="*/ 276 w 292"/>
                <a:gd name="T9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472">
                  <a:moveTo>
                    <a:pt x="16" y="438"/>
                  </a:moveTo>
                  <a:lnTo>
                    <a:pt x="32" y="449"/>
                  </a:lnTo>
                  <a:lnTo>
                    <a:pt x="18" y="472"/>
                  </a:lnTo>
                  <a:lnTo>
                    <a:pt x="0" y="463"/>
                  </a:lnTo>
                  <a:lnTo>
                    <a:pt x="16" y="438"/>
                  </a:lnTo>
                  <a:close/>
                  <a:moveTo>
                    <a:pt x="44" y="390"/>
                  </a:moveTo>
                  <a:lnTo>
                    <a:pt x="61" y="400"/>
                  </a:lnTo>
                  <a:lnTo>
                    <a:pt x="47" y="425"/>
                  </a:lnTo>
                  <a:lnTo>
                    <a:pt x="30" y="414"/>
                  </a:lnTo>
                  <a:lnTo>
                    <a:pt x="44" y="390"/>
                  </a:lnTo>
                  <a:close/>
                  <a:moveTo>
                    <a:pt x="74" y="341"/>
                  </a:moveTo>
                  <a:lnTo>
                    <a:pt x="89" y="351"/>
                  </a:lnTo>
                  <a:lnTo>
                    <a:pt x="75" y="376"/>
                  </a:lnTo>
                  <a:lnTo>
                    <a:pt x="60" y="365"/>
                  </a:lnTo>
                  <a:lnTo>
                    <a:pt x="74" y="341"/>
                  </a:lnTo>
                  <a:close/>
                  <a:moveTo>
                    <a:pt x="102" y="292"/>
                  </a:moveTo>
                  <a:lnTo>
                    <a:pt x="119" y="302"/>
                  </a:lnTo>
                  <a:lnTo>
                    <a:pt x="105" y="327"/>
                  </a:lnTo>
                  <a:lnTo>
                    <a:pt x="88" y="316"/>
                  </a:lnTo>
                  <a:lnTo>
                    <a:pt x="102" y="292"/>
                  </a:lnTo>
                  <a:close/>
                  <a:moveTo>
                    <a:pt x="131" y="243"/>
                  </a:moveTo>
                  <a:lnTo>
                    <a:pt x="147" y="254"/>
                  </a:lnTo>
                  <a:lnTo>
                    <a:pt x="133" y="278"/>
                  </a:lnTo>
                  <a:lnTo>
                    <a:pt x="117" y="267"/>
                  </a:lnTo>
                  <a:lnTo>
                    <a:pt x="131" y="243"/>
                  </a:lnTo>
                  <a:close/>
                  <a:moveTo>
                    <a:pt x="159" y="196"/>
                  </a:moveTo>
                  <a:lnTo>
                    <a:pt x="177" y="205"/>
                  </a:lnTo>
                  <a:lnTo>
                    <a:pt x="163" y="229"/>
                  </a:lnTo>
                  <a:lnTo>
                    <a:pt x="145" y="220"/>
                  </a:lnTo>
                  <a:lnTo>
                    <a:pt x="159" y="196"/>
                  </a:lnTo>
                  <a:close/>
                  <a:moveTo>
                    <a:pt x="189" y="147"/>
                  </a:moveTo>
                  <a:lnTo>
                    <a:pt x="206" y="156"/>
                  </a:lnTo>
                  <a:lnTo>
                    <a:pt x="191" y="180"/>
                  </a:lnTo>
                  <a:lnTo>
                    <a:pt x="175" y="171"/>
                  </a:lnTo>
                  <a:lnTo>
                    <a:pt x="189" y="147"/>
                  </a:lnTo>
                  <a:close/>
                  <a:moveTo>
                    <a:pt x="217" y="98"/>
                  </a:moveTo>
                  <a:lnTo>
                    <a:pt x="234" y="109"/>
                  </a:lnTo>
                  <a:lnTo>
                    <a:pt x="220" y="133"/>
                  </a:lnTo>
                  <a:lnTo>
                    <a:pt x="203" y="123"/>
                  </a:lnTo>
                  <a:lnTo>
                    <a:pt x="217" y="98"/>
                  </a:lnTo>
                  <a:close/>
                  <a:moveTo>
                    <a:pt x="246" y="49"/>
                  </a:moveTo>
                  <a:lnTo>
                    <a:pt x="264" y="60"/>
                  </a:lnTo>
                  <a:lnTo>
                    <a:pt x="248" y="84"/>
                  </a:lnTo>
                  <a:lnTo>
                    <a:pt x="233" y="74"/>
                  </a:lnTo>
                  <a:lnTo>
                    <a:pt x="246" y="49"/>
                  </a:lnTo>
                  <a:close/>
                  <a:moveTo>
                    <a:pt x="276" y="0"/>
                  </a:moveTo>
                  <a:lnTo>
                    <a:pt x="292" y="11"/>
                  </a:lnTo>
                  <a:lnTo>
                    <a:pt x="278" y="35"/>
                  </a:lnTo>
                  <a:lnTo>
                    <a:pt x="260" y="25"/>
                  </a:lnTo>
                  <a:lnTo>
                    <a:pt x="27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 name="Freeform 7"/>
            <p:cNvSpPr/>
            <p:nvPr/>
          </p:nvSpPr>
          <p:spPr bwMode="auto">
            <a:xfrm>
              <a:off x="2331304" y="1111332"/>
              <a:ext cx="71732" cy="78739"/>
            </a:xfrm>
            <a:custGeom>
              <a:avLst/>
              <a:gdLst>
                <a:gd name="T0" fmla="*/ 14 w 32"/>
                <a:gd name="T1" fmla="*/ 0 h 35"/>
                <a:gd name="T2" fmla="*/ 16 w 32"/>
                <a:gd name="T3" fmla="*/ 0 h 35"/>
                <a:gd name="T4" fmla="*/ 18 w 32"/>
                <a:gd name="T5" fmla="*/ 0 h 35"/>
                <a:gd name="T6" fmla="*/ 18 w 32"/>
                <a:gd name="T7" fmla="*/ 2 h 35"/>
                <a:gd name="T8" fmla="*/ 32 w 32"/>
                <a:gd name="T9" fmla="*/ 9 h 35"/>
                <a:gd name="T10" fmla="*/ 16 w 32"/>
                <a:gd name="T11" fmla="*/ 35 h 35"/>
                <a:gd name="T12" fmla="*/ 0 w 32"/>
                <a:gd name="T13" fmla="*/ 9 h 35"/>
                <a:gd name="T14" fmla="*/ 13 w 32"/>
                <a:gd name="T15" fmla="*/ 2 h 35"/>
                <a:gd name="T16" fmla="*/ 14 w 32"/>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14" y="0"/>
                  </a:moveTo>
                  <a:lnTo>
                    <a:pt x="16" y="0"/>
                  </a:lnTo>
                  <a:lnTo>
                    <a:pt x="18" y="0"/>
                  </a:lnTo>
                  <a:lnTo>
                    <a:pt x="18" y="2"/>
                  </a:lnTo>
                  <a:lnTo>
                    <a:pt x="32" y="9"/>
                  </a:lnTo>
                  <a:lnTo>
                    <a:pt x="16" y="35"/>
                  </a:lnTo>
                  <a:lnTo>
                    <a:pt x="0" y="9"/>
                  </a:lnTo>
                  <a:lnTo>
                    <a:pt x="13" y="2"/>
                  </a:lnTo>
                  <a:lnTo>
                    <a:pt x="1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8" name="Freeform 8"/>
            <p:cNvSpPr>
              <a:spLocks noEditPoints="1"/>
            </p:cNvSpPr>
            <p:nvPr/>
          </p:nvSpPr>
          <p:spPr bwMode="auto">
            <a:xfrm>
              <a:off x="1685712" y="15748"/>
              <a:ext cx="650076" cy="1061838"/>
            </a:xfrm>
            <a:custGeom>
              <a:avLst/>
              <a:gdLst>
                <a:gd name="T0" fmla="*/ 276 w 290"/>
                <a:gd name="T1" fmla="*/ 438 h 472"/>
                <a:gd name="T2" fmla="*/ 290 w 290"/>
                <a:gd name="T3" fmla="*/ 463 h 472"/>
                <a:gd name="T4" fmla="*/ 274 w 290"/>
                <a:gd name="T5" fmla="*/ 472 h 472"/>
                <a:gd name="T6" fmla="*/ 260 w 290"/>
                <a:gd name="T7" fmla="*/ 449 h 472"/>
                <a:gd name="T8" fmla="*/ 276 w 290"/>
                <a:gd name="T9" fmla="*/ 438 h 472"/>
                <a:gd name="T10" fmla="*/ 248 w 290"/>
                <a:gd name="T11" fmla="*/ 390 h 472"/>
                <a:gd name="T12" fmla="*/ 262 w 290"/>
                <a:gd name="T13" fmla="*/ 414 h 472"/>
                <a:gd name="T14" fmla="*/ 245 w 290"/>
                <a:gd name="T15" fmla="*/ 425 h 472"/>
                <a:gd name="T16" fmla="*/ 231 w 290"/>
                <a:gd name="T17" fmla="*/ 400 h 472"/>
                <a:gd name="T18" fmla="*/ 248 w 290"/>
                <a:gd name="T19" fmla="*/ 390 h 472"/>
                <a:gd name="T20" fmla="*/ 219 w 290"/>
                <a:gd name="T21" fmla="*/ 341 h 472"/>
                <a:gd name="T22" fmla="*/ 232 w 290"/>
                <a:gd name="T23" fmla="*/ 365 h 472"/>
                <a:gd name="T24" fmla="*/ 217 w 290"/>
                <a:gd name="T25" fmla="*/ 376 h 472"/>
                <a:gd name="T26" fmla="*/ 201 w 290"/>
                <a:gd name="T27" fmla="*/ 351 h 472"/>
                <a:gd name="T28" fmla="*/ 219 w 290"/>
                <a:gd name="T29" fmla="*/ 341 h 472"/>
                <a:gd name="T30" fmla="*/ 191 w 290"/>
                <a:gd name="T31" fmla="*/ 292 h 472"/>
                <a:gd name="T32" fmla="*/ 205 w 290"/>
                <a:gd name="T33" fmla="*/ 316 h 472"/>
                <a:gd name="T34" fmla="*/ 187 w 290"/>
                <a:gd name="T35" fmla="*/ 327 h 472"/>
                <a:gd name="T36" fmla="*/ 173 w 290"/>
                <a:gd name="T37" fmla="*/ 302 h 472"/>
                <a:gd name="T38" fmla="*/ 191 w 290"/>
                <a:gd name="T39" fmla="*/ 292 h 472"/>
                <a:gd name="T40" fmla="*/ 161 w 290"/>
                <a:gd name="T41" fmla="*/ 243 h 472"/>
                <a:gd name="T42" fmla="*/ 175 w 290"/>
                <a:gd name="T43" fmla="*/ 267 h 472"/>
                <a:gd name="T44" fmla="*/ 159 w 290"/>
                <a:gd name="T45" fmla="*/ 278 h 472"/>
                <a:gd name="T46" fmla="*/ 143 w 290"/>
                <a:gd name="T47" fmla="*/ 254 h 472"/>
                <a:gd name="T48" fmla="*/ 161 w 290"/>
                <a:gd name="T49" fmla="*/ 243 h 472"/>
                <a:gd name="T50" fmla="*/ 131 w 290"/>
                <a:gd name="T51" fmla="*/ 196 h 472"/>
                <a:gd name="T52" fmla="*/ 147 w 290"/>
                <a:gd name="T53" fmla="*/ 220 h 472"/>
                <a:gd name="T54" fmla="*/ 129 w 290"/>
                <a:gd name="T55" fmla="*/ 229 h 472"/>
                <a:gd name="T56" fmla="*/ 115 w 290"/>
                <a:gd name="T57" fmla="*/ 205 h 472"/>
                <a:gd name="T58" fmla="*/ 131 w 290"/>
                <a:gd name="T59" fmla="*/ 196 h 472"/>
                <a:gd name="T60" fmla="*/ 103 w 290"/>
                <a:gd name="T61" fmla="*/ 147 h 472"/>
                <a:gd name="T62" fmla="*/ 117 w 290"/>
                <a:gd name="T63" fmla="*/ 171 h 472"/>
                <a:gd name="T64" fmla="*/ 102 w 290"/>
                <a:gd name="T65" fmla="*/ 180 h 472"/>
                <a:gd name="T66" fmla="*/ 86 w 290"/>
                <a:gd name="T67" fmla="*/ 156 h 472"/>
                <a:gd name="T68" fmla="*/ 103 w 290"/>
                <a:gd name="T69" fmla="*/ 147 h 472"/>
                <a:gd name="T70" fmla="*/ 74 w 290"/>
                <a:gd name="T71" fmla="*/ 98 h 472"/>
                <a:gd name="T72" fmla="*/ 89 w 290"/>
                <a:gd name="T73" fmla="*/ 123 h 472"/>
                <a:gd name="T74" fmla="*/ 72 w 290"/>
                <a:gd name="T75" fmla="*/ 133 h 472"/>
                <a:gd name="T76" fmla="*/ 58 w 290"/>
                <a:gd name="T77" fmla="*/ 109 h 472"/>
                <a:gd name="T78" fmla="*/ 74 w 290"/>
                <a:gd name="T79" fmla="*/ 98 h 472"/>
                <a:gd name="T80" fmla="*/ 46 w 290"/>
                <a:gd name="T81" fmla="*/ 49 h 472"/>
                <a:gd name="T82" fmla="*/ 60 w 290"/>
                <a:gd name="T83" fmla="*/ 74 h 472"/>
                <a:gd name="T84" fmla="*/ 42 w 290"/>
                <a:gd name="T85" fmla="*/ 84 h 472"/>
                <a:gd name="T86" fmla="*/ 28 w 290"/>
                <a:gd name="T87" fmla="*/ 60 h 472"/>
                <a:gd name="T88" fmla="*/ 46 w 290"/>
                <a:gd name="T89" fmla="*/ 49 h 472"/>
                <a:gd name="T90" fmla="*/ 16 w 290"/>
                <a:gd name="T91" fmla="*/ 0 h 472"/>
                <a:gd name="T92" fmla="*/ 32 w 290"/>
                <a:gd name="T93" fmla="*/ 25 h 472"/>
                <a:gd name="T94" fmla="*/ 14 w 290"/>
                <a:gd name="T95" fmla="*/ 35 h 472"/>
                <a:gd name="T96" fmla="*/ 0 w 290"/>
                <a:gd name="T97" fmla="*/ 11 h 472"/>
                <a:gd name="T98" fmla="*/ 16 w 290"/>
                <a:gd name="T9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0" h="472">
                  <a:moveTo>
                    <a:pt x="276" y="438"/>
                  </a:moveTo>
                  <a:lnTo>
                    <a:pt x="290" y="463"/>
                  </a:lnTo>
                  <a:lnTo>
                    <a:pt x="274" y="472"/>
                  </a:lnTo>
                  <a:lnTo>
                    <a:pt x="260" y="449"/>
                  </a:lnTo>
                  <a:lnTo>
                    <a:pt x="276" y="438"/>
                  </a:lnTo>
                  <a:close/>
                  <a:moveTo>
                    <a:pt x="248" y="390"/>
                  </a:moveTo>
                  <a:lnTo>
                    <a:pt x="262" y="414"/>
                  </a:lnTo>
                  <a:lnTo>
                    <a:pt x="245" y="425"/>
                  </a:lnTo>
                  <a:lnTo>
                    <a:pt x="231" y="400"/>
                  </a:lnTo>
                  <a:lnTo>
                    <a:pt x="248" y="390"/>
                  </a:lnTo>
                  <a:close/>
                  <a:moveTo>
                    <a:pt x="219" y="341"/>
                  </a:moveTo>
                  <a:lnTo>
                    <a:pt x="232" y="365"/>
                  </a:lnTo>
                  <a:lnTo>
                    <a:pt x="217" y="376"/>
                  </a:lnTo>
                  <a:lnTo>
                    <a:pt x="201" y="351"/>
                  </a:lnTo>
                  <a:lnTo>
                    <a:pt x="219" y="341"/>
                  </a:lnTo>
                  <a:close/>
                  <a:moveTo>
                    <a:pt x="191" y="292"/>
                  </a:moveTo>
                  <a:lnTo>
                    <a:pt x="205" y="316"/>
                  </a:lnTo>
                  <a:lnTo>
                    <a:pt x="187" y="327"/>
                  </a:lnTo>
                  <a:lnTo>
                    <a:pt x="173" y="302"/>
                  </a:lnTo>
                  <a:lnTo>
                    <a:pt x="191" y="292"/>
                  </a:lnTo>
                  <a:close/>
                  <a:moveTo>
                    <a:pt x="161" y="243"/>
                  </a:moveTo>
                  <a:lnTo>
                    <a:pt x="175" y="267"/>
                  </a:lnTo>
                  <a:lnTo>
                    <a:pt x="159" y="278"/>
                  </a:lnTo>
                  <a:lnTo>
                    <a:pt x="143" y="254"/>
                  </a:lnTo>
                  <a:lnTo>
                    <a:pt x="161" y="243"/>
                  </a:lnTo>
                  <a:close/>
                  <a:moveTo>
                    <a:pt x="131" y="196"/>
                  </a:moveTo>
                  <a:lnTo>
                    <a:pt x="147" y="220"/>
                  </a:lnTo>
                  <a:lnTo>
                    <a:pt x="129" y="229"/>
                  </a:lnTo>
                  <a:lnTo>
                    <a:pt x="115" y="205"/>
                  </a:lnTo>
                  <a:lnTo>
                    <a:pt x="131" y="196"/>
                  </a:lnTo>
                  <a:close/>
                  <a:moveTo>
                    <a:pt x="103" y="147"/>
                  </a:moveTo>
                  <a:lnTo>
                    <a:pt x="117" y="171"/>
                  </a:lnTo>
                  <a:lnTo>
                    <a:pt x="102" y="180"/>
                  </a:lnTo>
                  <a:lnTo>
                    <a:pt x="86" y="156"/>
                  </a:lnTo>
                  <a:lnTo>
                    <a:pt x="103" y="147"/>
                  </a:lnTo>
                  <a:close/>
                  <a:moveTo>
                    <a:pt x="74" y="98"/>
                  </a:moveTo>
                  <a:lnTo>
                    <a:pt x="89" y="123"/>
                  </a:lnTo>
                  <a:lnTo>
                    <a:pt x="72" y="133"/>
                  </a:lnTo>
                  <a:lnTo>
                    <a:pt x="58" y="109"/>
                  </a:lnTo>
                  <a:lnTo>
                    <a:pt x="74" y="98"/>
                  </a:lnTo>
                  <a:close/>
                  <a:moveTo>
                    <a:pt x="46" y="49"/>
                  </a:moveTo>
                  <a:lnTo>
                    <a:pt x="60" y="74"/>
                  </a:lnTo>
                  <a:lnTo>
                    <a:pt x="42" y="84"/>
                  </a:lnTo>
                  <a:lnTo>
                    <a:pt x="28" y="60"/>
                  </a:lnTo>
                  <a:lnTo>
                    <a:pt x="46" y="49"/>
                  </a:lnTo>
                  <a:close/>
                  <a:moveTo>
                    <a:pt x="16" y="0"/>
                  </a:moveTo>
                  <a:lnTo>
                    <a:pt x="32" y="25"/>
                  </a:lnTo>
                  <a:lnTo>
                    <a:pt x="14" y="35"/>
                  </a:lnTo>
                  <a:lnTo>
                    <a:pt x="0" y="11"/>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9" name="Freeform 9"/>
            <p:cNvSpPr/>
            <p:nvPr/>
          </p:nvSpPr>
          <p:spPr bwMode="auto">
            <a:xfrm>
              <a:off x="-1" y="2422882"/>
              <a:ext cx="73975" cy="58491"/>
            </a:xfrm>
            <a:custGeom>
              <a:avLst/>
              <a:gdLst>
                <a:gd name="T0" fmla="*/ 15 w 33"/>
                <a:gd name="T1" fmla="*/ 0 h 26"/>
                <a:gd name="T2" fmla="*/ 28 w 33"/>
                <a:gd name="T3" fmla="*/ 7 h 26"/>
                <a:gd name="T4" fmla="*/ 31 w 33"/>
                <a:gd name="T5" fmla="*/ 7 h 26"/>
                <a:gd name="T6" fmla="*/ 31 w 33"/>
                <a:gd name="T7" fmla="*/ 9 h 26"/>
                <a:gd name="T8" fmla="*/ 33 w 33"/>
                <a:gd name="T9" fmla="*/ 9 h 26"/>
                <a:gd name="T10" fmla="*/ 31 w 33"/>
                <a:gd name="T11" fmla="*/ 12 h 26"/>
                <a:gd name="T12" fmla="*/ 31 w 33"/>
                <a:gd name="T13" fmla="*/ 26 h 26"/>
                <a:gd name="T14" fmla="*/ 0 w 33"/>
                <a:gd name="T15" fmla="*/ 26 h 26"/>
                <a:gd name="T16" fmla="*/ 15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5" y="0"/>
                  </a:moveTo>
                  <a:lnTo>
                    <a:pt x="28" y="7"/>
                  </a:lnTo>
                  <a:lnTo>
                    <a:pt x="31" y="7"/>
                  </a:lnTo>
                  <a:lnTo>
                    <a:pt x="31" y="9"/>
                  </a:lnTo>
                  <a:lnTo>
                    <a:pt x="33" y="9"/>
                  </a:lnTo>
                  <a:lnTo>
                    <a:pt x="31" y="12"/>
                  </a:lnTo>
                  <a:lnTo>
                    <a:pt x="31" y="26"/>
                  </a:lnTo>
                  <a:lnTo>
                    <a:pt x="0" y="26"/>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0" name="Freeform 10"/>
            <p:cNvSpPr>
              <a:spLocks noEditPoints="1"/>
            </p:cNvSpPr>
            <p:nvPr/>
          </p:nvSpPr>
          <p:spPr bwMode="auto">
            <a:xfrm>
              <a:off x="65007" y="1217065"/>
              <a:ext cx="721808" cy="1172072"/>
            </a:xfrm>
            <a:custGeom>
              <a:avLst/>
              <a:gdLst>
                <a:gd name="T0" fmla="*/ 16 w 322"/>
                <a:gd name="T1" fmla="*/ 487 h 521"/>
                <a:gd name="T2" fmla="*/ 32 w 322"/>
                <a:gd name="T3" fmla="*/ 498 h 521"/>
                <a:gd name="T4" fmla="*/ 18 w 322"/>
                <a:gd name="T5" fmla="*/ 521 h 521"/>
                <a:gd name="T6" fmla="*/ 0 w 322"/>
                <a:gd name="T7" fmla="*/ 512 h 521"/>
                <a:gd name="T8" fmla="*/ 16 w 322"/>
                <a:gd name="T9" fmla="*/ 487 h 521"/>
                <a:gd name="T10" fmla="*/ 44 w 322"/>
                <a:gd name="T11" fmla="*/ 439 h 521"/>
                <a:gd name="T12" fmla="*/ 62 w 322"/>
                <a:gd name="T13" fmla="*/ 449 h 521"/>
                <a:gd name="T14" fmla="*/ 48 w 322"/>
                <a:gd name="T15" fmla="*/ 473 h 521"/>
                <a:gd name="T16" fmla="*/ 30 w 322"/>
                <a:gd name="T17" fmla="*/ 463 h 521"/>
                <a:gd name="T18" fmla="*/ 44 w 322"/>
                <a:gd name="T19" fmla="*/ 439 h 521"/>
                <a:gd name="T20" fmla="*/ 74 w 322"/>
                <a:gd name="T21" fmla="*/ 390 h 521"/>
                <a:gd name="T22" fmla="*/ 89 w 322"/>
                <a:gd name="T23" fmla="*/ 400 h 521"/>
                <a:gd name="T24" fmla="*/ 76 w 322"/>
                <a:gd name="T25" fmla="*/ 425 h 521"/>
                <a:gd name="T26" fmla="*/ 60 w 322"/>
                <a:gd name="T27" fmla="*/ 414 h 521"/>
                <a:gd name="T28" fmla="*/ 74 w 322"/>
                <a:gd name="T29" fmla="*/ 390 h 521"/>
                <a:gd name="T30" fmla="*/ 102 w 322"/>
                <a:gd name="T31" fmla="*/ 341 h 521"/>
                <a:gd name="T32" fmla="*/ 119 w 322"/>
                <a:gd name="T33" fmla="*/ 351 h 521"/>
                <a:gd name="T34" fmla="*/ 105 w 322"/>
                <a:gd name="T35" fmla="*/ 376 h 521"/>
                <a:gd name="T36" fmla="*/ 88 w 322"/>
                <a:gd name="T37" fmla="*/ 365 h 521"/>
                <a:gd name="T38" fmla="*/ 102 w 322"/>
                <a:gd name="T39" fmla="*/ 341 h 521"/>
                <a:gd name="T40" fmla="*/ 131 w 322"/>
                <a:gd name="T41" fmla="*/ 292 h 521"/>
                <a:gd name="T42" fmla="*/ 149 w 322"/>
                <a:gd name="T43" fmla="*/ 302 h 521"/>
                <a:gd name="T44" fmla="*/ 133 w 322"/>
                <a:gd name="T45" fmla="*/ 327 h 521"/>
                <a:gd name="T46" fmla="*/ 117 w 322"/>
                <a:gd name="T47" fmla="*/ 316 h 521"/>
                <a:gd name="T48" fmla="*/ 131 w 322"/>
                <a:gd name="T49" fmla="*/ 292 h 521"/>
                <a:gd name="T50" fmla="*/ 159 w 322"/>
                <a:gd name="T51" fmla="*/ 245 h 521"/>
                <a:gd name="T52" fmla="*/ 177 w 322"/>
                <a:gd name="T53" fmla="*/ 254 h 521"/>
                <a:gd name="T54" fmla="*/ 163 w 322"/>
                <a:gd name="T55" fmla="*/ 278 h 521"/>
                <a:gd name="T56" fmla="*/ 145 w 322"/>
                <a:gd name="T57" fmla="*/ 267 h 521"/>
                <a:gd name="T58" fmla="*/ 159 w 322"/>
                <a:gd name="T59" fmla="*/ 245 h 521"/>
                <a:gd name="T60" fmla="*/ 189 w 322"/>
                <a:gd name="T61" fmla="*/ 196 h 521"/>
                <a:gd name="T62" fmla="*/ 206 w 322"/>
                <a:gd name="T63" fmla="*/ 205 h 521"/>
                <a:gd name="T64" fmla="*/ 191 w 322"/>
                <a:gd name="T65" fmla="*/ 229 h 521"/>
                <a:gd name="T66" fmla="*/ 175 w 322"/>
                <a:gd name="T67" fmla="*/ 220 h 521"/>
                <a:gd name="T68" fmla="*/ 189 w 322"/>
                <a:gd name="T69" fmla="*/ 196 h 521"/>
                <a:gd name="T70" fmla="*/ 219 w 322"/>
                <a:gd name="T71" fmla="*/ 147 h 521"/>
                <a:gd name="T72" fmla="*/ 234 w 322"/>
                <a:gd name="T73" fmla="*/ 158 h 521"/>
                <a:gd name="T74" fmla="*/ 220 w 322"/>
                <a:gd name="T75" fmla="*/ 180 h 521"/>
                <a:gd name="T76" fmla="*/ 203 w 322"/>
                <a:gd name="T77" fmla="*/ 171 h 521"/>
                <a:gd name="T78" fmla="*/ 219 w 322"/>
                <a:gd name="T79" fmla="*/ 147 h 521"/>
                <a:gd name="T80" fmla="*/ 247 w 322"/>
                <a:gd name="T81" fmla="*/ 98 h 521"/>
                <a:gd name="T82" fmla="*/ 264 w 322"/>
                <a:gd name="T83" fmla="*/ 109 h 521"/>
                <a:gd name="T84" fmla="*/ 248 w 322"/>
                <a:gd name="T85" fmla="*/ 133 h 521"/>
                <a:gd name="T86" fmla="*/ 233 w 322"/>
                <a:gd name="T87" fmla="*/ 123 h 521"/>
                <a:gd name="T88" fmla="*/ 247 w 322"/>
                <a:gd name="T89" fmla="*/ 98 h 521"/>
                <a:gd name="T90" fmla="*/ 276 w 322"/>
                <a:gd name="T91" fmla="*/ 49 h 521"/>
                <a:gd name="T92" fmla="*/ 292 w 322"/>
                <a:gd name="T93" fmla="*/ 60 h 521"/>
                <a:gd name="T94" fmla="*/ 278 w 322"/>
                <a:gd name="T95" fmla="*/ 84 h 521"/>
                <a:gd name="T96" fmla="*/ 261 w 322"/>
                <a:gd name="T97" fmla="*/ 74 h 521"/>
                <a:gd name="T98" fmla="*/ 276 w 322"/>
                <a:gd name="T99" fmla="*/ 49 h 521"/>
                <a:gd name="T100" fmla="*/ 304 w 322"/>
                <a:gd name="T101" fmla="*/ 0 h 521"/>
                <a:gd name="T102" fmla="*/ 322 w 322"/>
                <a:gd name="T103" fmla="*/ 11 h 521"/>
                <a:gd name="T104" fmla="*/ 306 w 322"/>
                <a:gd name="T105" fmla="*/ 35 h 521"/>
                <a:gd name="T106" fmla="*/ 290 w 322"/>
                <a:gd name="T107" fmla="*/ 25 h 521"/>
                <a:gd name="T108" fmla="*/ 304 w 322"/>
                <a:gd name="T10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1">
                  <a:moveTo>
                    <a:pt x="16" y="487"/>
                  </a:moveTo>
                  <a:lnTo>
                    <a:pt x="32" y="498"/>
                  </a:lnTo>
                  <a:lnTo>
                    <a:pt x="18" y="521"/>
                  </a:lnTo>
                  <a:lnTo>
                    <a:pt x="0" y="512"/>
                  </a:lnTo>
                  <a:lnTo>
                    <a:pt x="16" y="487"/>
                  </a:lnTo>
                  <a:close/>
                  <a:moveTo>
                    <a:pt x="44" y="439"/>
                  </a:moveTo>
                  <a:lnTo>
                    <a:pt x="62" y="449"/>
                  </a:lnTo>
                  <a:lnTo>
                    <a:pt x="48" y="473"/>
                  </a:lnTo>
                  <a:lnTo>
                    <a:pt x="30" y="463"/>
                  </a:lnTo>
                  <a:lnTo>
                    <a:pt x="44" y="439"/>
                  </a:lnTo>
                  <a:close/>
                  <a:moveTo>
                    <a:pt x="74" y="390"/>
                  </a:moveTo>
                  <a:lnTo>
                    <a:pt x="89" y="400"/>
                  </a:lnTo>
                  <a:lnTo>
                    <a:pt x="76" y="425"/>
                  </a:lnTo>
                  <a:lnTo>
                    <a:pt x="60" y="414"/>
                  </a:lnTo>
                  <a:lnTo>
                    <a:pt x="74" y="390"/>
                  </a:lnTo>
                  <a:close/>
                  <a:moveTo>
                    <a:pt x="102" y="341"/>
                  </a:moveTo>
                  <a:lnTo>
                    <a:pt x="119" y="351"/>
                  </a:lnTo>
                  <a:lnTo>
                    <a:pt x="105" y="376"/>
                  </a:lnTo>
                  <a:lnTo>
                    <a:pt x="88" y="365"/>
                  </a:lnTo>
                  <a:lnTo>
                    <a:pt x="102" y="341"/>
                  </a:lnTo>
                  <a:close/>
                  <a:moveTo>
                    <a:pt x="131" y="292"/>
                  </a:moveTo>
                  <a:lnTo>
                    <a:pt x="149" y="302"/>
                  </a:lnTo>
                  <a:lnTo>
                    <a:pt x="133" y="327"/>
                  </a:lnTo>
                  <a:lnTo>
                    <a:pt x="117" y="316"/>
                  </a:lnTo>
                  <a:lnTo>
                    <a:pt x="131" y="292"/>
                  </a:lnTo>
                  <a:close/>
                  <a:moveTo>
                    <a:pt x="159" y="245"/>
                  </a:moveTo>
                  <a:lnTo>
                    <a:pt x="177" y="254"/>
                  </a:lnTo>
                  <a:lnTo>
                    <a:pt x="163" y="278"/>
                  </a:lnTo>
                  <a:lnTo>
                    <a:pt x="145" y="267"/>
                  </a:lnTo>
                  <a:lnTo>
                    <a:pt x="159" y="245"/>
                  </a:lnTo>
                  <a:close/>
                  <a:moveTo>
                    <a:pt x="189" y="196"/>
                  </a:moveTo>
                  <a:lnTo>
                    <a:pt x="206" y="205"/>
                  </a:lnTo>
                  <a:lnTo>
                    <a:pt x="191" y="229"/>
                  </a:lnTo>
                  <a:lnTo>
                    <a:pt x="175" y="220"/>
                  </a:lnTo>
                  <a:lnTo>
                    <a:pt x="189" y="196"/>
                  </a:lnTo>
                  <a:close/>
                  <a:moveTo>
                    <a:pt x="219" y="147"/>
                  </a:moveTo>
                  <a:lnTo>
                    <a:pt x="234" y="158"/>
                  </a:lnTo>
                  <a:lnTo>
                    <a:pt x="220" y="180"/>
                  </a:lnTo>
                  <a:lnTo>
                    <a:pt x="203" y="171"/>
                  </a:lnTo>
                  <a:lnTo>
                    <a:pt x="219" y="147"/>
                  </a:lnTo>
                  <a:close/>
                  <a:moveTo>
                    <a:pt x="247" y="98"/>
                  </a:moveTo>
                  <a:lnTo>
                    <a:pt x="264" y="109"/>
                  </a:lnTo>
                  <a:lnTo>
                    <a:pt x="248" y="133"/>
                  </a:lnTo>
                  <a:lnTo>
                    <a:pt x="233" y="123"/>
                  </a:lnTo>
                  <a:lnTo>
                    <a:pt x="247" y="98"/>
                  </a:lnTo>
                  <a:close/>
                  <a:moveTo>
                    <a:pt x="276" y="49"/>
                  </a:moveTo>
                  <a:lnTo>
                    <a:pt x="292" y="60"/>
                  </a:lnTo>
                  <a:lnTo>
                    <a:pt x="278" y="84"/>
                  </a:lnTo>
                  <a:lnTo>
                    <a:pt x="261" y="74"/>
                  </a:lnTo>
                  <a:lnTo>
                    <a:pt x="276" y="49"/>
                  </a:lnTo>
                  <a:close/>
                  <a:moveTo>
                    <a:pt x="304" y="0"/>
                  </a:moveTo>
                  <a:lnTo>
                    <a:pt x="322" y="11"/>
                  </a:lnTo>
                  <a:lnTo>
                    <a:pt x="306" y="35"/>
                  </a:lnTo>
                  <a:lnTo>
                    <a:pt x="290" y="25"/>
                  </a:lnTo>
                  <a:lnTo>
                    <a:pt x="30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1" name="Freeform 11"/>
            <p:cNvSpPr/>
            <p:nvPr/>
          </p:nvSpPr>
          <p:spPr bwMode="auto">
            <a:xfrm>
              <a:off x="777849" y="1104582"/>
              <a:ext cx="71732" cy="83238"/>
            </a:xfrm>
            <a:custGeom>
              <a:avLst/>
              <a:gdLst>
                <a:gd name="T0" fmla="*/ 16 w 32"/>
                <a:gd name="T1" fmla="*/ 0 h 37"/>
                <a:gd name="T2" fmla="*/ 32 w 32"/>
                <a:gd name="T3" fmla="*/ 26 h 37"/>
                <a:gd name="T4" fmla="*/ 19 w 32"/>
                <a:gd name="T5" fmla="*/ 35 h 37"/>
                <a:gd name="T6" fmla="*/ 18 w 32"/>
                <a:gd name="T7" fmla="*/ 37 h 37"/>
                <a:gd name="T8" fmla="*/ 16 w 32"/>
                <a:gd name="T9" fmla="*/ 37 h 37"/>
                <a:gd name="T10" fmla="*/ 16 w 32"/>
                <a:gd name="T11" fmla="*/ 37 h 37"/>
                <a:gd name="T12" fmla="*/ 14 w 32"/>
                <a:gd name="T13" fmla="*/ 35 h 37"/>
                <a:gd name="T14" fmla="*/ 0 w 32"/>
                <a:gd name="T15" fmla="*/ 26 h 37"/>
                <a:gd name="T16" fmla="*/ 16 w 32"/>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7">
                  <a:moveTo>
                    <a:pt x="16" y="0"/>
                  </a:moveTo>
                  <a:lnTo>
                    <a:pt x="32" y="26"/>
                  </a:lnTo>
                  <a:lnTo>
                    <a:pt x="19" y="35"/>
                  </a:lnTo>
                  <a:lnTo>
                    <a:pt x="18" y="37"/>
                  </a:lnTo>
                  <a:lnTo>
                    <a:pt x="16" y="37"/>
                  </a:lnTo>
                  <a:lnTo>
                    <a:pt x="16" y="37"/>
                  </a:lnTo>
                  <a:lnTo>
                    <a:pt x="14" y="35"/>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2" name="Freeform 12"/>
            <p:cNvSpPr>
              <a:spLocks noEditPoints="1"/>
            </p:cNvSpPr>
            <p:nvPr/>
          </p:nvSpPr>
          <p:spPr bwMode="auto">
            <a:xfrm>
              <a:off x="845098" y="1217065"/>
              <a:ext cx="715084" cy="1172072"/>
            </a:xfrm>
            <a:custGeom>
              <a:avLst/>
              <a:gdLst>
                <a:gd name="T0" fmla="*/ 305 w 319"/>
                <a:gd name="T1" fmla="*/ 487 h 521"/>
                <a:gd name="T2" fmla="*/ 319 w 319"/>
                <a:gd name="T3" fmla="*/ 512 h 521"/>
                <a:gd name="T4" fmla="*/ 302 w 319"/>
                <a:gd name="T5" fmla="*/ 521 h 521"/>
                <a:gd name="T6" fmla="*/ 288 w 319"/>
                <a:gd name="T7" fmla="*/ 498 h 521"/>
                <a:gd name="T8" fmla="*/ 305 w 319"/>
                <a:gd name="T9" fmla="*/ 487 h 521"/>
                <a:gd name="T10" fmla="*/ 276 w 319"/>
                <a:gd name="T11" fmla="*/ 439 h 521"/>
                <a:gd name="T12" fmla="*/ 291 w 319"/>
                <a:gd name="T13" fmla="*/ 463 h 521"/>
                <a:gd name="T14" fmla="*/ 274 w 319"/>
                <a:gd name="T15" fmla="*/ 473 h 521"/>
                <a:gd name="T16" fmla="*/ 260 w 319"/>
                <a:gd name="T17" fmla="*/ 449 h 521"/>
                <a:gd name="T18" fmla="*/ 276 w 319"/>
                <a:gd name="T19" fmla="*/ 439 h 521"/>
                <a:gd name="T20" fmla="*/ 248 w 319"/>
                <a:gd name="T21" fmla="*/ 390 h 521"/>
                <a:gd name="T22" fmla="*/ 262 w 319"/>
                <a:gd name="T23" fmla="*/ 414 h 521"/>
                <a:gd name="T24" fmla="*/ 244 w 319"/>
                <a:gd name="T25" fmla="*/ 425 h 521"/>
                <a:gd name="T26" fmla="*/ 230 w 319"/>
                <a:gd name="T27" fmla="*/ 400 h 521"/>
                <a:gd name="T28" fmla="*/ 248 w 319"/>
                <a:gd name="T29" fmla="*/ 390 h 521"/>
                <a:gd name="T30" fmla="*/ 218 w 319"/>
                <a:gd name="T31" fmla="*/ 341 h 521"/>
                <a:gd name="T32" fmla="*/ 232 w 319"/>
                <a:gd name="T33" fmla="*/ 365 h 521"/>
                <a:gd name="T34" fmla="*/ 216 w 319"/>
                <a:gd name="T35" fmla="*/ 376 h 521"/>
                <a:gd name="T36" fmla="*/ 202 w 319"/>
                <a:gd name="T37" fmla="*/ 351 h 521"/>
                <a:gd name="T38" fmla="*/ 218 w 319"/>
                <a:gd name="T39" fmla="*/ 341 h 521"/>
                <a:gd name="T40" fmla="*/ 190 w 319"/>
                <a:gd name="T41" fmla="*/ 292 h 521"/>
                <a:gd name="T42" fmla="*/ 204 w 319"/>
                <a:gd name="T43" fmla="*/ 316 h 521"/>
                <a:gd name="T44" fmla="*/ 187 w 319"/>
                <a:gd name="T45" fmla="*/ 327 h 521"/>
                <a:gd name="T46" fmla="*/ 173 w 319"/>
                <a:gd name="T47" fmla="*/ 302 h 521"/>
                <a:gd name="T48" fmla="*/ 190 w 319"/>
                <a:gd name="T49" fmla="*/ 292 h 521"/>
                <a:gd name="T50" fmla="*/ 161 w 319"/>
                <a:gd name="T51" fmla="*/ 245 h 521"/>
                <a:gd name="T52" fmla="*/ 174 w 319"/>
                <a:gd name="T53" fmla="*/ 267 h 521"/>
                <a:gd name="T54" fmla="*/ 159 w 319"/>
                <a:gd name="T55" fmla="*/ 278 h 521"/>
                <a:gd name="T56" fmla="*/ 143 w 319"/>
                <a:gd name="T57" fmla="*/ 254 h 521"/>
                <a:gd name="T58" fmla="*/ 161 w 319"/>
                <a:gd name="T59" fmla="*/ 245 h 521"/>
                <a:gd name="T60" fmla="*/ 133 w 319"/>
                <a:gd name="T61" fmla="*/ 196 h 521"/>
                <a:gd name="T62" fmla="*/ 147 w 319"/>
                <a:gd name="T63" fmla="*/ 220 h 521"/>
                <a:gd name="T64" fmla="*/ 129 w 319"/>
                <a:gd name="T65" fmla="*/ 229 h 521"/>
                <a:gd name="T66" fmla="*/ 115 w 319"/>
                <a:gd name="T67" fmla="*/ 205 h 521"/>
                <a:gd name="T68" fmla="*/ 133 w 319"/>
                <a:gd name="T69" fmla="*/ 196 h 521"/>
                <a:gd name="T70" fmla="*/ 103 w 319"/>
                <a:gd name="T71" fmla="*/ 147 h 521"/>
                <a:gd name="T72" fmla="*/ 117 w 319"/>
                <a:gd name="T73" fmla="*/ 171 h 521"/>
                <a:gd name="T74" fmla="*/ 101 w 319"/>
                <a:gd name="T75" fmla="*/ 180 h 521"/>
                <a:gd name="T76" fmla="*/ 85 w 319"/>
                <a:gd name="T77" fmla="*/ 158 h 521"/>
                <a:gd name="T78" fmla="*/ 103 w 319"/>
                <a:gd name="T79" fmla="*/ 147 h 521"/>
                <a:gd name="T80" fmla="*/ 73 w 319"/>
                <a:gd name="T81" fmla="*/ 98 h 521"/>
                <a:gd name="T82" fmla="*/ 89 w 319"/>
                <a:gd name="T83" fmla="*/ 123 h 521"/>
                <a:gd name="T84" fmla="*/ 71 w 319"/>
                <a:gd name="T85" fmla="*/ 133 h 521"/>
                <a:gd name="T86" fmla="*/ 57 w 319"/>
                <a:gd name="T87" fmla="*/ 109 h 521"/>
                <a:gd name="T88" fmla="*/ 73 w 319"/>
                <a:gd name="T89" fmla="*/ 98 h 521"/>
                <a:gd name="T90" fmla="*/ 45 w 319"/>
                <a:gd name="T91" fmla="*/ 49 h 521"/>
                <a:gd name="T92" fmla="*/ 59 w 319"/>
                <a:gd name="T93" fmla="*/ 74 h 521"/>
                <a:gd name="T94" fmla="*/ 44 w 319"/>
                <a:gd name="T95" fmla="*/ 84 h 521"/>
                <a:gd name="T96" fmla="*/ 28 w 319"/>
                <a:gd name="T97" fmla="*/ 60 h 521"/>
                <a:gd name="T98" fmla="*/ 45 w 319"/>
                <a:gd name="T99" fmla="*/ 49 h 521"/>
                <a:gd name="T100" fmla="*/ 16 w 319"/>
                <a:gd name="T101" fmla="*/ 0 h 521"/>
                <a:gd name="T102" fmla="*/ 31 w 319"/>
                <a:gd name="T103" fmla="*/ 25 h 521"/>
                <a:gd name="T104" fmla="*/ 14 w 319"/>
                <a:gd name="T105" fmla="*/ 35 h 521"/>
                <a:gd name="T106" fmla="*/ 0 w 319"/>
                <a:gd name="T107" fmla="*/ 11 h 521"/>
                <a:gd name="T108" fmla="*/ 16 w 319"/>
                <a:gd name="T10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1">
                  <a:moveTo>
                    <a:pt x="305" y="487"/>
                  </a:moveTo>
                  <a:lnTo>
                    <a:pt x="319" y="512"/>
                  </a:lnTo>
                  <a:lnTo>
                    <a:pt x="302" y="521"/>
                  </a:lnTo>
                  <a:lnTo>
                    <a:pt x="288" y="498"/>
                  </a:lnTo>
                  <a:lnTo>
                    <a:pt x="305" y="487"/>
                  </a:lnTo>
                  <a:close/>
                  <a:moveTo>
                    <a:pt x="276" y="439"/>
                  </a:moveTo>
                  <a:lnTo>
                    <a:pt x="291" y="463"/>
                  </a:lnTo>
                  <a:lnTo>
                    <a:pt x="274" y="473"/>
                  </a:lnTo>
                  <a:lnTo>
                    <a:pt x="260" y="449"/>
                  </a:lnTo>
                  <a:lnTo>
                    <a:pt x="276" y="439"/>
                  </a:lnTo>
                  <a:close/>
                  <a:moveTo>
                    <a:pt x="248" y="390"/>
                  </a:moveTo>
                  <a:lnTo>
                    <a:pt x="262" y="414"/>
                  </a:lnTo>
                  <a:lnTo>
                    <a:pt x="244" y="425"/>
                  </a:lnTo>
                  <a:lnTo>
                    <a:pt x="230" y="400"/>
                  </a:lnTo>
                  <a:lnTo>
                    <a:pt x="248" y="390"/>
                  </a:lnTo>
                  <a:close/>
                  <a:moveTo>
                    <a:pt x="218" y="341"/>
                  </a:moveTo>
                  <a:lnTo>
                    <a:pt x="232" y="365"/>
                  </a:lnTo>
                  <a:lnTo>
                    <a:pt x="216" y="376"/>
                  </a:lnTo>
                  <a:lnTo>
                    <a:pt x="202" y="351"/>
                  </a:lnTo>
                  <a:lnTo>
                    <a:pt x="218" y="341"/>
                  </a:lnTo>
                  <a:close/>
                  <a:moveTo>
                    <a:pt x="190" y="292"/>
                  </a:moveTo>
                  <a:lnTo>
                    <a:pt x="204" y="316"/>
                  </a:lnTo>
                  <a:lnTo>
                    <a:pt x="187" y="327"/>
                  </a:lnTo>
                  <a:lnTo>
                    <a:pt x="173" y="302"/>
                  </a:lnTo>
                  <a:lnTo>
                    <a:pt x="190" y="292"/>
                  </a:lnTo>
                  <a:close/>
                  <a:moveTo>
                    <a:pt x="161" y="245"/>
                  </a:moveTo>
                  <a:lnTo>
                    <a:pt x="174" y="267"/>
                  </a:lnTo>
                  <a:lnTo>
                    <a:pt x="159" y="278"/>
                  </a:lnTo>
                  <a:lnTo>
                    <a:pt x="143" y="254"/>
                  </a:lnTo>
                  <a:lnTo>
                    <a:pt x="161" y="245"/>
                  </a:lnTo>
                  <a:close/>
                  <a:moveTo>
                    <a:pt x="133" y="196"/>
                  </a:moveTo>
                  <a:lnTo>
                    <a:pt x="147" y="220"/>
                  </a:lnTo>
                  <a:lnTo>
                    <a:pt x="129" y="229"/>
                  </a:lnTo>
                  <a:lnTo>
                    <a:pt x="115" y="205"/>
                  </a:lnTo>
                  <a:lnTo>
                    <a:pt x="133" y="196"/>
                  </a:lnTo>
                  <a:close/>
                  <a:moveTo>
                    <a:pt x="103" y="147"/>
                  </a:moveTo>
                  <a:lnTo>
                    <a:pt x="117" y="171"/>
                  </a:lnTo>
                  <a:lnTo>
                    <a:pt x="101" y="180"/>
                  </a:lnTo>
                  <a:lnTo>
                    <a:pt x="85" y="158"/>
                  </a:lnTo>
                  <a:lnTo>
                    <a:pt x="103" y="147"/>
                  </a:lnTo>
                  <a:close/>
                  <a:moveTo>
                    <a:pt x="73" y="98"/>
                  </a:moveTo>
                  <a:lnTo>
                    <a:pt x="89" y="123"/>
                  </a:lnTo>
                  <a:lnTo>
                    <a:pt x="71" y="133"/>
                  </a:lnTo>
                  <a:lnTo>
                    <a:pt x="57" y="109"/>
                  </a:lnTo>
                  <a:lnTo>
                    <a:pt x="73" y="98"/>
                  </a:lnTo>
                  <a:close/>
                  <a:moveTo>
                    <a:pt x="45" y="49"/>
                  </a:moveTo>
                  <a:lnTo>
                    <a:pt x="59" y="74"/>
                  </a:lnTo>
                  <a:lnTo>
                    <a:pt x="44" y="84"/>
                  </a:lnTo>
                  <a:lnTo>
                    <a:pt x="28" y="60"/>
                  </a:lnTo>
                  <a:lnTo>
                    <a:pt x="45" y="49"/>
                  </a:lnTo>
                  <a:close/>
                  <a:moveTo>
                    <a:pt x="16" y="0"/>
                  </a:moveTo>
                  <a:lnTo>
                    <a:pt x="31" y="25"/>
                  </a:lnTo>
                  <a:lnTo>
                    <a:pt x="14" y="35"/>
                  </a:lnTo>
                  <a:lnTo>
                    <a:pt x="0" y="11"/>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3" name="Freeform 13"/>
            <p:cNvSpPr/>
            <p:nvPr/>
          </p:nvSpPr>
          <p:spPr bwMode="auto">
            <a:xfrm>
              <a:off x="1557939" y="2422882"/>
              <a:ext cx="69492" cy="58491"/>
            </a:xfrm>
            <a:custGeom>
              <a:avLst/>
              <a:gdLst>
                <a:gd name="T0" fmla="*/ 15 w 31"/>
                <a:gd name="T1" fmla="*/ 0 h 26"/>
                <a:gd name="T2" fmla="*/ 31 w 31"/>
                <a:gd name="T3" fmla="*/ 26 h 26"/>
                <a:gd name="T4" fmla="*/ 1 w 31"/>
                <a:gd name="T5" fmla="*/ 26 h 26"/>
                <a:gd name="T6" fmla="*/ 1 w 31"/>
                <a:gd name="T7" fmla="*/ 12 h 26"/>
                <a:gd name="T8" fmla="*/ 0 w 31"/>
                <a:gd name="T9" fmla="*/ 9 h 26"/>
                <a:gd name="T10" fmla="*/ 1 w 31"/>
                <a:gd name="T11" fmla="*/ 9 h 26"/>
                <a:gd name="T12" fmla="*/ 1 w 31"/>
                <a:gd name="T13" fmla="*/ 7 h 26"/>
                <a:gd name="T14" fmla="*/ 3 w 31"/>
                <a:gd name="T15" fmla="*/ 7 h 26"/>
                <a:gd name="T16" fmla="*/ 15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5" y="0"/>
                  </a:moveTo>
                  <a:lnTo>
                    <a:pt x="31" y="26"/>
                  </a:lnTo>
                  <a:lnTo>
                    <a:pt x="1" y="26"/>
                  </a:lnTo>
                  <a:lnTo>
                    <a:pt x="1" y="12"/>
                  </a:lnTo>
                  <a:lnTo>
                    <a:pt x="0" y="9"/>
                  </a:lnTo>
                  <a:lnTo>
                    <a:pt x="1" y="9"/>
                  </a:lnTo>
                  <a:lnTo>
                    <a:pt x="1" y="7"/>
                  </a:lnTo>
                  <a:lnTo>
                    <a:pt x="3" y="7"/>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4" name="Freeform 14"/>
            <p:cNvSpPr>
              <a:spLocks noEditPoints="1"/>
            </p:cNvSpPr>
            <p:nvPr/>
          </p:nvSpPr>
          <p:spPr bwMode="auto">
            <a:xfrm>
              <a:off x="127773" y="2438630"/>
              <a:ext cx="1369643" cy="42744"/>
            </a:xfrm>
            <a:custGeom>
              <a:avLst/>
              <a:gdLst>
                <a:gd name="T0" fmla="*/ 585 w 611"/>
                <a:gd name="T1" fmla="*/ 0 h 19"/>
                <a:gd name="T2" fmla="*/ 611 w 611"/>
                <a:gd name="T3" fmla="*/ 0 h 19"/>
                <a:gd name="T4" fmla="*/ 611 w 611"/>
                <a:gd name="T5" fmla="*/ 19 h 19"/>
                <a:gd name="T6" fmla="*/ 585 w 611"/>
                <a:gd name="T7" fmla="*/ 19 h 19"/>
                <a:gd name="T8" fmla="*/ 585 w 611"/>
                <a:gd name="T9" fmla="*/ 0 h 19"/>
                <a:gd name="T10" fmla="*/ 533 w 611"/>
                <a:gd name="T11" fmla="*/ 0 h 19"/>
                <a:gd name="T12" fmla="*/ 559 w 611"/>
                <a:gd name="T13" fmla="*/ 0 h 19"/>
                <a:gd name="T14" fmla="*/ 559 w 611"/>
                <a:gd name="T15" fmla="*/ 19 h 19"/>
                <a:gd name="T16" fmla="*/ 533 w 611"/>
                <a:gd name="T17" fmla="*/ 19 h 19"/>
                <a:gd name="T18" fmla="*/ 533 w 611"/>
                <a:gd name="T19" fmla="*/ 0 h 19"/>
                <a:gd name="T20" fmla="*/ 479 w 611"/>
                <a:gd name="T21" fmla="*/ 0 h 19"/>
                <a:gd name="T22" fmla="*/ 505 w 611"/>
                <a:gd name="T23" fmla="*/ 0 h 19"/>
                <a:gd name="T24" fmla="*/ 505 w 611"/>
                <a:gd name="T25" fmla="*/ 19 h 19"/>
                <a:gd name="T26" fmla="*/ 479 w 611"/>
                <a:gd name="T27" fmla="*/ 19 h 19"/>
                <a:gd name="T28" fmla="*/ 479 w 611"/>
                <a:gd name="T29" fmla="*/ 0 h 19"/>
                <a:gd name="T30" fmla="*/ 426 w 611"/>
                <a:gd name="T31" fmla="*/ 0 h 19"/>
                <a:gd name="T32" fmla="*/ 453 w 611"/>
                <a:gd name="T33" fmla="*/ 0 h 19"/>
                <a:gd name="T34" fmla="*/ 453 w 611"/>
                <a:gd name="T35" fmla="*/ 19 h 19"/>
                <a:gd name="T36" fmla="*/ 426 w 611"/>
                <a:gd name="T37" fmla="*/ 19 h 19"/>
                <a:gd name="T38" fmla="*/ 426 w 611"/>
                <a:gd name="T39" fmla="*/ 0 h 19"/>
                <a:gd name="T40" fmla="*/ 372 w 611"/>
                <a:gd name="T41" fmla="*/ 0 h 19"/>
                <a:gd name="T42" fmla="*/ 400 w 611"/>
                <a:gd name="T43" fmla="*/ 0 h 19"/>
                <a:gd name="T44" fmla="*/ 400 w 611"/>
                <a:gd name="T45" fmla="*/ 19 h 19"/>
                <a:gd name="T46" fmla="*/ 372 w 611"/>
                <a:gd name="T47" fmla="*/ 19 h 19"/>
                <a:gd name="T48" fmla="*/ 372 w 611"/>
                <a:gd name="T49" fmla="*/ 0 h 19"/>
                <a:gd name="T50" fmla="*/ 320 w 611"/>
                <a:gd name="T51" fmla="*/ 0 h 19"/>
                <a:gd name="T52" fmla="*/ 346 w 611"/>
                <a:gd name="T53" fmla="*/ 0 h 19"/>
                <a:gd name="T54" fmla="*/ 346 w 611"/>
                <a:gd name="T55" fmla="*/ 19 h 19"/>
                <a:gd name="T56" fmla="*/ 320 w 611"/>
                <a:gd name="T57" fmla="*/ 19 h 19"/>
                <a:gd name="T58" fmla="*/ 320 w 611"/>
                <a:gd name="T59" fmla="*/ 0 h 19"/>
                <a:gd name="T60" fmla="*/ 266 w 611"/>
                <a:gd name="T61" fmla="*/ 0 h 19"/>
                <a:gd name="T62" fmla="*/ 294 w 611"/>
                <a:gd name="T63" fmla="*/ 0 h 19"/>
                <a:gd name="T64" fmla="*/ 294 w 611"/>
                <a:gd name="T65" fmla="*/ 19 h 19"/>
                <a:gd name="T66" fmla="*/ 266 w 611"/>
                <a:gd name="T67" fmla="*/ 19 h 19"/>
                <a:gd name="T68" fmla="*/ 266 w 611"/>
                <a:gd name="T69" fmla="*/ 0 h 19"/>
                <a:gd name="T70" fmla="*/ 213 w 611"/>
                <a:gd name="T71" fmla="*/ 0 h 19"/>
                <a:gd name="T72" fmla="*/ 240 w 611"/>
                <a:gd name="T73" fmla="*/ 0 h 19"/>
                <a:gd name="T74" fmla="*/ 240 w 611"/>
                <a:gd name="T75" fmla="*/ 19 h 19"/>
                <a:gd name="T76" fmla="*/ 213 w 611"/>
                <a:gd name="T77" fmla="*/ 19 h 19"/>
                <a:gd name="T78" fmla="*/ 213 w 611"/>
                <a:gd name="T79" fmla="*/ 0 h 19"/>
                <a:gd name="T80" fmla="*/ 161 w 611"/>
                <a:gd name="T81" fmla="*/ 0 h 19"/>
                <a:gd name="T82" fmla="*/ 187 w 611"/>
                <a:gd name="T83" fmla="*/ 0 h 19"/>
                <a:gd name="T84" fmla="*/ 187 w 611"/>
                <a:gd name="T85" fmla="*/ 19 h 19"/>
                <a:gd name="T86" fmla="*/ 161 w 611"/>
                <a:gd name="T87" fmla="*/ 19 h 19"/>
                <a:gd name="T88" fmla="*/ 161 w 611"/>
                <a:gd name="T89" fmla="*/ 0 h 19"/>
                <a:gd name="T90" fmla="*/ 107 w 611"/>
                <a:gd name="T91" fmla="*/ 0 h 19"/>
                <a:gd name="T92" fmla="*/ 133 w 611"/>
                <a:gd name="T93" fmla="*/ 0 h 19"/>
                <a:gd name="T94" fmla="*/ 133 w 611"/>
                <a:gd name="T95" fmla="*/ 19 h 19"/>
                <a:gd name="T96" fmla="*/ 107 w 611"/>
                <a:gd name="T97" fmla="*/ 19 h 19"/>
                <a:gd name="T98" fmla="*/ 107 w 611"/>
                <a:gd name="T99" fmla="*/ 0 h 19"/>
                <a:gd name="T100" fmla="*/ 54 w 611"/>
                <a:gd name="T101" fmla="*/ 0 h 19"/>
                <a:gd name="T102" fmla="*/ 81 w 611"/>
                <a:gd name="T103" fmla="*/ 0 h 19"/>
                <a:gd name="T104" fmla="*/ 81 w 611"/>
                <a:gd name="T105" fmla="*/ 19 h 19"/>
                <a:gd name="T106" fmla="*/ 54 w 611"/>
                <a:gd name="T107" fmla="*/ 19 h 19"/>
                <a:gd name="T108" fmla="*/ 54 w 611"/>
                <a:gd name="T109" fmla="*/ 0 h 19"/>
                <a:gd name="T110" fmla="*/ 0 w 611"/>
                <a:gd name="T111" fmla="*/ 0 h 19"/>
                <a:gd name="T112" fmla="*/ 27 w 611"/>
                <a:gd name="T113" fmla="*/ 0 h 19"/>
                <a:gd name="T114" fmla="*/ 27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5" y="0"/>
                  </a:moveTo>
                  <a:lnTo>
                    <a:pt x="611" y="0"/>
                  </a:lnTo>
                  <a:lnTo>
                    <a:pt x="611" y="19"/>
                  </a:lnTo>
                  <a:lnTo>
                    <a:pt x="585" y="19"/>
                  </a:lnTo>
                  <a:lnTo>
                    <a:pt x="585" y="0"/>
                  </a:lnTo>
                  <a:close/>
                  <a:moveTo>
                    <a:pt x="533" y="0"/>
                  </a:moveTo>
                  <a:lnTo>
                    <a:pt x="559" y="0"/>
                  </a:lnTo>
                  <a:lnTo>
                    <a:pt x="559" y="19"/>
                  </a:lnTo>
                  <a:lnTo>
                    <a:pt x="533" y="19"/>
                  </a:lnTo>
                  <a:lnTo>
                    <a:pt x="533" y="0"/>
                  </a:lnTo>
                  <a:close/>
                  <a:moveTo>
                    <a:pt x="479" y="0"/>
                  </a:moveTo>
                  <a:lnTo>
                    <a:pt x="505" y="0"/>
                  </a:lnTo>
                  <a:lnTo>
                    <a:pt x="505" y="19"/>
                  </a:lnTo>
                  <a:lnTo>
                    <a:pt x="479" y="19"/>
                  </a:lnTo>
                  <a:lnTo>
                    <a:pt x="479" y="0"/>
                  </a:lnTo>
                  <a:close/>
                  <a:moveTo>
                    <a:pt x="426" y="0"/>
                  </a:moveTo>
                  <a:lnTo>
                    <a:pt x="453" y="0"/>
                  </a:lnTo>
                  <a:lnTo>
                    <a:pt x="453" y="19"/>
                  </a:lnTo>
                  <a:lnTo>
                    <a:pt x="426" y="19"/>
                  </a:lnTo>
                  <a:lnTo>
                    <a:pt x="426" y="0"/>
                  </a:lnTo>
                  <a:close/>
                  <a:moveTo>
                    <a:pt x="372" y="0"/>
                  </a:moveTo>
                  <a:lnTo>
                    <a:pt x="400" y="0"/>
                  </a:lnTo>
                  <a:lnTo>
                    <a:pt x="400" y="19"/>
                  </a:lnTo>
                  <a:lnTo>
                    <a:pt x="372" y="19"/>
                  </a:lnTo>
                  <a:lnTo>
                    <a:pt x="372" y="0"/>
                  </a:lnTo>
                  <a:close/>
                  <a:moveTo>
                    <a:pt x="320" y="0"/>
                  </a:moveTo>
                  <a:lnTo>
                    <a:pt x="346" y="0"/>
                  </a:lnTo>
                  <a:lnTo>
                    <a:pt x="346" y="19"/>
                  </a:lnTo>
                  <a:lnTo>
                    <a:pt x="320" y="19"/>
                  </a:lnTo>
                  <a:lnTo>
                    <a:pt x="320" y="0"/>
                  </a:lnTo>
                  <a:close/>
                  <a:moveTo>
                    <a:pt x="266" y="0"/>
                  </a:moveTo>
                  <a:lnTo>
                    <a:pt x="294" y="0"/>
                  </a:lnTo>
                  <a:lnTo>
                    <a:pt x="294" y="19"/>
                  </a:lnTo>
                  <a:lnTo>
                    <a:pt x="266" y="19"/>
                  </a:lnTo>
                  <a:lnTo>
                    <a:pt x="266" y="0"/>
                  </a:lnTo>
                  <a:close/>
                  <a:moveTo>
                    <a:pt x="213" y="0"/>
                  </a:moveTo>
                  <a:lnTo>
                    <a:pt x="240" y="0"/>
                  </a:lnTo>
                  <a:lnTo>
                    <a:pt x="240" y="19"/>
                  </a:lnTo>
                  <a:lnTo>
                    <a:pt x="213" y="19"/>
                  </a:lnTo>
                  <a:lnTo>
                    <a:pt x="213" y="0"/>
                  </a:lnTo>
                  <a:close/>
                  <a:moveTo>
                    <a:pt x="161" y="0"/>
                  </a:moveTo>
                  <a:lnTo>
                    <a:pt x="187" y="0"/>
                  </a:lnTo>
                  <a:lnTo>
                    <a:pt x="187" y="19"/>
                  </a:lnTo>
                  <a:lnTo>
                    <a:pt x="161" y="19"/>
                  </a:lnTo>
                  <a:lnTo>
                    <a:pt x="161" y="0"/>
                  </a:lnTo>
                  <a:close/>
                  <a:moveTo>
                    <a:pt x="107" y="0"/>
                  </a:moveTo>
                  <a:lnTo>
                    <a:pt x="133" y="0"/>
                  </a:lnTo>
                  <a:lnTo>
                    <a:pt x="133" y="19"/>
                  </a:lnTo>
                  <a:lnTo>
                    <a:pt x="107" y="19"/>
                  </a:lnTo>
                  <a:lnTo>
                    <a:pt x="107" y="0"/>
                  </a:lnTo>
                  <a:close/>
                  <a:moveTo>
                    <a:pt x="54" y="0"/>
                  </a:moveTo>
                  <a:lnTo>
                    <a:pt x="81" y="0"/>
                  </a:lnTo>
                  <a:lnTo>
                    <a:pt x="81" y="19"/>
                  </a:lnTo>
                  <a:lnTo>
                    <a:pt x="54" y="19"/>
                  </a:lnTo>
                  <a:lnTo>
                    <a:pt x="54" y="0"/>
                  </a:lnTo>
                  <a:close/>
                  <a:moveTo>
                    <a:pt x="0" y="0"/>
                  </a:moveTo>
                  <a:lnTo>
                    <a:pt x="27" y="0"/>
                  </a:lnTo>
                  <a:lnTo>
                    <a:pt x="27"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5" name="Freeform 15"/>
            <p:cNvSpPr/>
            <p:nvPr/>
          </p:nvSpPr>
          <p:spPr bwMode="auto">
            <a:xfrm>
              <a:off x="1553456" y="2422882"/>
              <a:ext cx="69492" cy="58491"/>
            </a:xfrm>
            <a:custGeom>
              <a:avLst/>
              <a:gdLst>
                <a:gd name="T0" fmla="*/ 16 w 31"/>
                <a:gd name="T1" fmla="*/ 0 h 26"/>
                <a:gd name="T2" fmla="*/ 28 w 31"/>
                <a:gd name="T3" fmla="*/ 7 h 26"/>
                <a:gd name="T4" fmla="*/ 31 w 31"/>
                <a:gd name="T5" fmla="*/ 7 h 26"/>
                <a:gd name="T6" fmla="*/ 31 w 31"/>
                <a:gd name="T7" fmla="*/ 9 h 26"/>
                <a:gd name="T8" fmla="*/ 31 w 31"/>
                <a:gd name="T9" fmla="*/ 9 h 26"/>
                <a:gd name="T10" fmla="*/ 31 w 31"/>
                <a:gd name="T11" fmla="*/ 12 h 26"/>
                <a:gd name="T12" fmla="*/ 31 w 31"/>
                <a:gd name="T13" fmla="*/ 26 h 26"/>
                <a:gd name="T14" fmla="*/ 0 w 31"/>
                <a:gd name="T15" fmla="*/ 26 h 26"/>
                <a:gd name="T16" fmla="*/ 16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6" y="0"/>
                  </a:moveTo>
                  <a:lnTo>
                    <a:pt x="28" y="7"/>
                  </a:lnTo>
                  <a:lnTo>
                    <a:pt x="31" y="7"/>
                  </a:lnTo>
                  <a:lnTo>
                    <a:pt x="31" y="9"/>
                  </a:lnTo>
                  <a:lnTo>
                    <a:pt x="31" y="9"/>
                  </a:lnTo>
                  <a:lnTo>
                    <a:pt x="31" y="12"/>
                  </a:lnTo>
                  <a:lnTo>
                    <a:pt x="31" y="26"/>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6" name="Freeform 16"/>
            <p:cNvSpPr>
              <a:spLocks noEditPoints="1"/>
            </p:cNvSpPr>
            <p:nvPr/>
          </p:nvSpPr>
          <p:spPr bwMode="auto">
            <a:xfrm>
              <a:off x="1620705" y="1217065"/>
              <a:ext cx="715084" cy="1172072"/>
            </a:xfrm>
            <a:custGeom>
              <a:avLst/>
              <a:gdLst>
                <a:gd name="T0" fmla="*/ 14 w 319"/>
                <a:gd name="T1" fmla="*/ 487 h 521"/>
                <a:gd name="T2" fmla="*/ 31 w 319"/>
                <a:gd name="T3" fmla="*/ 498 h 521"/>
                <a:gd name="T4" fmla="*/ 17 w 319"/>
                <a:gd name="T5" fmla="*/ 521 h 521"/>
                <a:gd name="T6" fmla="*/ 0 w 319"/>
                <a:gd name="T7" fmla="*/ 512 h 521"/>
                <a:gd name="T8" fmla="*/ 14 w 319"/>
                <a:gd name="T9" fmla="*/ 487 h 521"/>
                <a:gd name="T10" fmla="*/ 43 w 319"/>
                <a:gd name="T11" fmla="*/ 439 h 521"/>
                <a:gd name="T12" fmla="*/ 61 w 319"/>
                <a:gd name="T13" fmla="*/ 449 h 521"/>
                <a:gd name="T14" fmla="*/ 45 w 319"/>
                <a:gd name="T15" fmla="*/ 473 h 521"/>
                <a:gd name="T16" fmla="*/ 29 w 319"/>
                <a:gd name="T17" fmla="*/ 463 h 521"/>
                <a:gd name="T18" fmla="*/ 43 w 319"/>
                <a:gd name="T19" fmla="*/ 439 h 521"/>
                <a:gd name="T20" fmla="*/ 71 w 319"/>
                <a:gd name="T21" fmla="*/ 390 h 521"/>
                <a:gd name="T22" fmla="*/ 89 w 319"/>
                <a:gd name="T23" fmla="*/ 400 h 521"/>
                <a:gd name="T24" fmla="*/ 75 w 319"/>
                <a:gd name="T25" fmla="*/ 425 h 521"/>
                <a:gd name="T26" fmla="*/ 57 w 319"/>
                <a:gd name="T27" fmla="*/ 414 h 521"/>
                <a:gd name="T28" fmla="*/ 71 w 319"/>
                <a:gd name="T29" fmla="*/ 390 h 521"/>
                <a:gd name="T30" fmla="*/ 101 w 319"/>
                <a:gd name="T31" fmla="*/ 341 h 521"/>
                <a:gd name="T32" fmla="*/ 118 w 319"/>
                <a:gd name="T33" fmla="*/ 351 h 521"/>
                <a:gd name="T34" fmla="*/ 103 w 319"/>
                <a:gd name="T35" fmla="*/ 376 h 521"/>
                <a:gd name="T36" fmla="*/ 87 w 319"/>
                <a:gd name="T37" fmla="*/ 365 h 521"/>
                <a:gd name="T38" fmla="*/ 101 w 319"/>
                <a:gd name="T39" fmla="*/ 341 h 521"/>
                <a:gd name="T40" fmla="*/ 131 w 319"/>
                <a:gd name="T41" fmla="*/ 292 h 521"/>
                <a:gd name="T42" fmla="*/ 146 w 319"/>
                <a:gd name="T43" fmla="*/ 302 h 521"/>
                <a:gd name="T44" fmla="*/ 132 w 319"/>
                <a:gd name="T45" fmla="*/ 327 h 521"/>
                <a:gd name="T46" fmla="*/ 115 w 319"/>
                <a:gd name="T47" fmla="*/ 316 h 521"/>
                <a:gd name="T48" fmla="*/ 131 w 319"/>
                <a:gd name="T49" fmla="*/ 292 h 521"/>
                <a:gd name="T50" fmla="*/ 158 w 319"/>
                <a:gd name="T51" fmla="*/ 245 h 521"/>
                <a:gd name="T52" fmla="*/ 176 w 319"/>
                <a:gd name="T53" fmla="*/ 254 h 521"/>
                <a:gd name="T54" fmla="*/ 160 w 319"/>
                <a:gd name="T55" fmla="*/ 278 h 521"/>
                <a:gd name="T56" fmla="*/ 144 w 319"/>
                <a:gd name="T57" fmla="*/ 267 h 521"/>
                <a:gd name="T58" fmla="*/ 158 w 319"/>
                <a:gd name="T59" fmla="*/ 245 h 521"/>
                <a:gd name="T60" fmla="*/ 188 w 319"/>
                <a:gd name="T61" fmla="*/ 196 h 521"/>
                <a:gd name="T62" fmla="*/ 204 w 319"/>
                <a:gd name="T63" fmla="*/ 205 h 521"/>
                <a:gd name="T64" fmla="*/ 190 w 319"/>
                <a:gd name="T65" fmla="*/ 229 h 521"/>
                <a:gd name="T66" fmla="*/ 172 w 319"/>
                <a:gd name="T67" fmla="*/ 220 h 521"/>
                <a:gd name="T68" fmla="*/ 188 w 319"/>
                <a:gd name="T69" fmla="*/ 196 h 521"/>
                <a:gd name="T70" fmla="*/ 216 w 319"/>
                <a:gd name="T71" fmla="*/ 147 h 521"/>
                <a:gd name="T72" fmla="*/ 234 w 319"/>
                <a:gd name="T73" fmla="*/ 158 h 521"/>
                <a:gd name="T74" fmla="*/ 218 w 319"/>
                <a:gd name="T75" fmla="*/ 180 h 521"/>
                <a:gd name="T76" fmla="*/ 202 w 319"/>
                <a:gd name="T77" fmla="*/ 171 h 521"/>
                <a:gd name="T78" fmla="*/ 216 w 319"/>
                <a:gd name="T79" fmla="*/ 147 h 521"/>
                <a:gd name="T80" fmla="*/ 246 w 319"/>
                <a:gd name="T81" fmla="*/ 98 h 521"/>
                <a:gd name="T82" fmla="*/ 261 w 319"/>
                <a:gd name="T83" fmla="*/ 109 h 521"/>
                <a:gd name="T84" fmla="*/ 248 w 319"/>
                <a:gd name="T85" fmla="*/ 133 h 521"/>
                <a:gd name="T86" fmla="*/ 230 w 319"/>
                <a:gd name="T87" fmla="*/ 123 h 521"/>
                <a:gd name="T88" fmla="*/ 246 w 319"/>
                <a:gd name="T89" fmla="*/ 98 h 521"/>
                <a:gd name="T90" fmla="*/ 274 w 319"/>
                <a:gd name="T91" fmla="*/ 49 h 521"/>
                <a:gd name="T92" fmla="*/ 291 w 319"/>
                <a:gd name="T93" fmla="*/ 60 h 521"/>
                <a:gd name="T94" fmla="*/ 277 w 319"/>
                <a:gd name="T95" fmla="*/ 84 h 521"/>
                <a:gd name="T96" fmla="*/ 260 w 319"/>
                <a:gd name="T97" fmla="*/ 74 h 521"/>
                <a:gd name="T98" fmla="*/ 274 w 319"/>
                <a:gd name="T99" fmla="*/ 49 h 521"/>
                <a:gd name="T100" fmla="*/ 303 w 319"/>
                <a:gd name="T101" fmla="*/ 0 h 521"/>
                <a:gd name="T102" fmla="*/ 319 w 319"/>
                <a:gd name="T103" fmla="*/ 11 h 521"/>
                <a:gd name="T104" fmla="*/ 305 w 319"/>
                <a:gd name="T105" fmla="*/ 35 h 521"/>
                <a:gd name="T106" fmla="*/ 289 w 319"/>
                <a:gd name="T107" fmla="*/ 25 h 521"/>
                <a:gd name="T108" fmla="*/ 303 w 319"/>
                <a:gd name="T10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1">
                  <a:moveTo>
                    <a:pt x="14" y="487"/>
                  </a:moveTo>
                  <a:lnTo>
                    <a:pt x="31" y="498"/>
                  </a:lnTo>
                  <a:lnTo>
                    <a:pt x="17" y="521"/>
                  </a:lnTo>
                  <a:lnTo>
                    <a:pt x="0" y="512"/>
                  </a:lnTo>
                  <a:lnTo>
                    <a:pt x="14" y="487"/>
                  </a:lnTo>
                  <a:close/>
                  <a:moveTo>
                    <a:pt x="43" y="439"/>
                  </a:moveTo>
                  <a:lnTo>
                    <a:pt x="61" y="449"/>
                  </a:lnTo>
                  <a:lnTo>
                    <a:pt x="45" y="473"/>
                  </a:lnTo>
                  <a:lnTo>
                    <a:pt x="29" y="463"/>
                  </a:lnTo>
                  <a:lnTo>
                    <a:pt x="43" y="439"/>
                  </a:lnTo>
                  <a:close/>
                  <a:moveTo>
                    <a:pt x="71" y="390"/>
                  </a:moveTo>
                  <a:lnTo>
                    <a:pt x="89" y="400"/>
                  </a:lnTo>
                  <a:lnTo>
                    <a:pt x="75" y="425"/>
                  </a:lnTo>
                  <a:lnTo>
                    <a:pt x="57" y="414"/>
                  </a:lnTo>
                  <a:lnTo>
                    <a:pt x="71" y="390"/>
                  </a:lnTo>
                  <a:close/>
                  <a:moveTo>
                    <a:pt x="101" y="341"/>
                  </a:moveTo>
                  <a:lnTo>
                    <a:pt x="118" y="351"/>
                  </a:lnTo>
                  <a:lnTo>
                    <a:pt x="103" y="376"/>
                  </a:lnTo>
                  <a:lnTo>
                    <a:pt x="87" y="365"/>
                  </a:lnTo>
                  <a:lnTo>
                    <a:pt x="101" y="341"/>
                  </a:lnTo>
                  <a:close/>
                  <a:moveTo>
                    <a:pt x="131" y="292"/>
                  </a:moveTo>
                  <a:lnTo>
                    <a:pt x="146" y="302"/>
                  </a:lnTo>
                  <a:lnTo>
                    <a:pt x="132" y="327"/>
                  </a:lnTo>
                  <a:lnTo>
                    <a:pt x="115" y="316"/>
                  </a:lnTo>
                  <a:lnTo>
                    <a:pt x="131" y="292"/>
                  </a:lnTo>
                  <a:close/>
                  <a:moveTo>
                    <a:pt x="158" y="245"/>
                  </a:moveTo>
                  <a:lnTo>
                    <a:pt x="176" y="254"/>
                  </a:lnTo>
                  <a:lnTo>
                    <a:pt x="160" y="278"/>
                  </a:lnTo>
                  <a:lnTo>
                    <a:pt x="144" y="267"/>
                  </a:lnTo>
                  <a:lnTo>
                    <a:pt x="158" y="245"/>
                  </a:lnTo>
                  <a:close/>
                  <a:moveTo>
                    <a:pt x="188" y="196"/>
                  </a:moveTo>
                  <a:lnTo>
                    <a:pt x="204" y="205"/>
                  </a:lnTo>
                  <a:lnTo>
                    <a:pt x="190" y="229"/>
                  </a:lnTo>
                  <a:lnTo>
                    <a:pt x="172" y="220"/>
                  </a:lnTo>
                  <a:lnTo>
                    <a:pt x="188" y="196"/>
                  </a:lnTo>
                  <a:close/>
                  <a:moveTo>
                    <a:pt x="216" y="147"/>
                  </a:moveTo>
                  <a:lnTo>
                    <a:pt x="234" y="158"/>
                  </a:lnTo>
                  <a:lnTo>
                    <a:pt x="218" y="180"/>
                  </a:lnTo>
                  <a:lnTo>
                    <a:pt x="202" y="171"/>
                  </a:lnTo>
                  <a:lnTo>
                    <a:pt x="216" y="147"/>
                  </a:lnTo>
                  <a:close/>
                  <a:moveTo>
                    <a:pt x="246" y="98"/>
                  </a:moveTo>
                  <a:lnTo>
                    <a:pt x="261" y="109"/>
                  </a:lnTo>
                  <a:lnTo>
                    <a:pt x="248" y="133"/>
                  </a:lnTo>
                  <a:lnTo>
                    <a:pt x="230" y="123"/>
                  </a:lnTo>
                  <a:lnTo>
                    <a:pt x="246" y="98"/>
                  </a:lnTo>
                  <a:close/>
                  <a:moveTo>
                    <a:pt x="274" y="49"/>
                  </a:moveTo>
                  <a:lnTo>
                    <a:pt x="291" y="60"/>
                  </a:lnTo>
                  <a:lnTo>
                    <a:pt x="277" y="84"/>
                  </a:lnTo>
                  <a:lnTo>
                    <a:pt x="260" y="74"/>
                  </a:lnTo>
                  <a:lnTo>
                    <a:pt x="274" y="49"/>
                  </a:lnTo>
                  <a:close/>
                  <a:moveTo>
                    <a:pt x="303" y="0"/>
                  </a:moveTo>
                  <a:lnTo>
                    <a:pt x="319" y="11"/>
                  </a:lnTo>
                  <a:lnTo>
                    <a:pt x="305" y="35"/>
                  </a:lnTo>
                  <a:lnTo>
                    <a:pt x="289" y="25"/>
                  </a:lnTo>
                  <a:lnTo>
                    <a:pt x="303"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7" name="Freeform 17"/>
            <p:cNvSpPr/>
            <p:nvPr/>
          </p:nvSpPr>
          <p:spPr bwMode="auto">
            <a:xfrm>
              <a:off x="2331304" y="1104582"/>
              <a:ext cx="71732" cy="83238"/>
            </a:xfrm>
            <a:custGeom>
              <a:avLst/>
              <a:gdLst>
                <a:gd name="T0" fmla="*/ 16 w 32"/>
                <a:gd name="T1" fmla="*/ 0 h 37"/>
                <a:gd name="T2" fmla="*/ 32 w 32"/>
                <a:gd name="T3" fmla="*/ 26 h 37"/>
                <a:gd name="T4" fmla="*/ 18 w 32"/>
                <a:gd name="T5" fmla="*/ 35 h 37"/>
                <a:gd name="T6" fmla="*/ 18 w 32"/>
                <a:gd name="T7" fmla="*/ 37 h 37"/>
                <a:gd name="T8" fmla="*/ 16 w 32"/>
                <a:gd name="T9" fmla="*/ 37 h 37"/>
                <a:gd name="T10" fmla="*/ 14 w 32"/>
                <a:gd name="T11" fmla="*/ 37 h 37"/>
                <a:gd name="T12" fmla="*/ 13 w 32"/>
                <a:gd name="T13" fmla="*/ 35 h 37"/>
                <a:gd name="T14" fmla="*/ 0 w 32"/>
                <a:gd name="T15" fmla="*/ 26 h 37"/>
                <a:gd name="T16" fmla="*/ 16 w 32"/>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7">
                  <a:moveTo>
                    <a:pt x="16" y="0"/>
                  </a:moveTo>
                  <a:lnTo>
                    <a:pt x="32" y="26"/>
                  </a:lnTo>
                  <a:lnTo>
                    <a:pt x="18" y="35"/>
                  </a:lnTo>
                  <a:lnTo>
                    <a:pt x="18" y="37"/>
                  </a:lnTo>
                  <a:lnTo>
                    <a:pt x="16" y="37"/>
                  </a:lnTo>
                  <a:lnTo>
                    <a:pt x="14" y="37"/>
                  </a:lnTo>
                  <a:lnTo>
                    <a:pt x="13" y="35"/>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8" name="Freeform 18"/>
            <p:cNvSpPr>
              <a:spLocks noEditPoints="1"/>
            </p:cNvSpPr>
            <p:nvPr/>
          </p:nvSpPr>
          <p:spPr bwMode="auto">
            <a:xfrm>
              <a:off x="2394070" y="1217065"/>
              <a:ext cx="721808" cy="1172072"/>
            </a:xfrm>
            <a:custGeom>
              <a:avLst/>
              <a:gdLst>
                <a:gd name="T0" fmla="*/ 306 w 322"/>
                <a:gd name="T1" fmla="*/ 487 h 521"/>
                <a:gd name="T2" fmla="*/ 322 w 322"/>
                <a:gd name="T3" fmla="*/ 512 h 521"/>
                <a:gd name="T4" fmla="*/ 304 w 322"/>
                <a:gd name="T5" fmla="*/ 521 h 521"/>
                <a:gd name="T6" fmla="*/ 290 w 322"/>
                <a:gd name="T7" fmla="*/ 498 h 521"/>
                <a:gd name="T8" fmla="*/ 306 w 322"/>
                <a:gd name="T9" fmla="*/ 487 h 521"/>
                <a:gd name="T10" fmla="*/ 278 w 322"/>
                <a:gd name="T11" fmla="*/ 439 h 521"/>
                <a:gd name="T12" fmla="*/ 292 w 322"/>
                <a:gd name="T13" fmla="*/ 463 h 521"/>
                <a:gd name="T14" fmla="*/ 276 w 322"/>
                <a:gd name="T15" fmla="*/ 473 h 521"/>
                <a:gd name="T16" fmla="*/ 260 w 322"/>
                <a:gd name="T17" fmla="*/ 449 h 521"/>
                <a:gd name="T18" fmla="*/ 278 w 322"/>
                <a:gd name="T19" fmla="*/ 439 h 521"/>
                <a:gd name="T20" fmla="*/ 248 w 322"/>
                <a:gd name="T21" fmla="*/ 390 h 521"/>
                <a:gd name="T22" fmla="*/ 264 w 322"/>
                <a:gd name="T23" fmla="*/ 414 h 521"/>
                <a:gd name="T24" fmla="*/ 246 w 322"/>
                <a:gd name="T25" fmla="*/ 425 h 521"/>
                <a:gd name="T26" fmla="*/ 233 w 322"/>
                <a:gd name="T27" fmla="*/ 400 h 521"/>
                <a:gd name="T28" fmla="*/ 248 w 322"/>
                <a:gd name="T29" fmla="*/ 390 h 521"/>
                <a:gd name="T30" fmla="*/ 220 w 322"/>
                <a:gd name="T31" fmla="*/ 341 h 521"/>
                <a:gd name="T32" fmla="*/ 234 w 322"/>
                <a:gd name="T33" fmla="*/ 365 h 521"/>
                <a:gd name="T34" fmla="*/ 217 w 322"/>
                <a:gd name="T35" fmla="*/ 376 h 521"/>
                <a:gd name="T36" fmla="*/ 203 w 322"/>
                <a:gd name="T37" fmla="*/ 351 h 521"/>
                <a:gd name="T38" fmla="*/ 220 w 322"/>
                <a:gd name="T39" fmla="*/ 341 h 521"/>
                <a:gd name="T40" fmla="*/ 191 w 322"/>
                <a:gd name="T41" fmla="*/ 292 h 521"/>
                <a:gd name="T42" fmla="*/ 206 w 322"/>
                <a:gd name="T43" fmla="*/ 316 h 521"/>
                <a:gd name="T44" fmla="*/ 189 w 322"/>
                <a:gd name="T45" fmla="*/ 327 h 521"/>
                <a:gd name="T46" fmla="*/ 175 w 322"/>
                <a:gd name="T47" fmla="*/ 302 h 521"/>
                <a:gd name="T48" fmla="*/ 191 w 322"/>
                <a:gd name="T49" fmla="*/ 292 h 521"/>
                <a:gd name="T50" fmla="*/ 163 w 322"/>
                <a:gd name="T51" fmla="*/ 245 h 521"/>
                <a:gd name="T52" fmla="*/ 177 w 322"/>
                <a:gd name="T53" fmla="*/ 267 h 521"/>
                <a:gd name="T54" fmla="*/ 159 w 322"/>
                <a:gd name="T55" fmla="*/ 278 h 521"/>
                <a:gd name="T56" fmla="*/ 145 w 322"/>
                <a:gd name="T57" fmla="*/ 254 h 521"/>
                <a:gd name="T58" fmla="*/ 163 w 322"/>
                <a:gd name="T59" fmla="*/ 245 h 521"/>
                <a:gd name="T60" fmla="*/ 133 w 322"/>
                <a:gd name="T61" fmla="*/ 196 h 521"/>
                <a:gd name="T62" fmla="*/ 147 w 322"/>
                <a:gd name="T63" fmla="*/ 220 h 521"/>
                <a:gd name="T64" fmla="*/ 131 w 322"/>
                <a:gd name="T65" fmla="*/ 229 h 521"/>
                <a:gd name="T66" fmla="*/ 117 w 322"/>
                <a:gd name="T67" fmla="*/ 205 h 521"/>
                <a:gd name="T68" fmla="*/ 133 w 322"/>
                <a:gd name="T69" fmla="*/ 196 h 521"/>
                <a:gd name="T70" fmla="*/ 105 w 322"/>
                <a:gd name="T71" fmla="*/ 147 h 521"/>
                <a:gd name="T72" fmla="*/ 119 w 322"/>
                <a:gd name="T73" fmla="*/ 171 h 521"/>
                <a:gd name="T74" fmla="*/ 102 w 322"/>
                <a:gd name="T75" fmla="*/ 180 h 521"/>
                <a:gd name="T76" fmla="*/ 88 w 322"/>
                <a:gd name="T77" fmla="*/ 158 h 521"/>
                <a:gd name="T78" fmla="*/ 105 w 322"/>
                <a:gd name="T79" fmla="*/ 147 h 521"/>
                <a:gd name="T80" fmla="*/ 75 w 322"/>
                <a:gd name="T81" fmla="*/ 98 h 521"/>
                <a:gd name="T82" fmla="*/ 89 w 322"/>
                <a:gd name="T83" fmla="*/ 123 h 521"/>
                <a:gd name="T84" fmla="*/ 74 w 322"/>
                <a:gd name="T85" fmla="*/ 133 h 521"/>
                <a:gd name="T86" fmla="*/ 60 w 322"/>
                <a:gd name="T87" fmla="*/ 109 h 521"/>
                <a:gd name="T88" fmla="*/ 75 w 322"/>
                <a:gd name="T89" fmla="*/ 98 h 521"/>
                <a:gd name="T90" fmla="*/ 47 w 322"/>
                <a:gd name="T91" fmla="*/ 49 h 521"/>
                <a:gd name="T92" fmla="*/ 61 w 322"/>
                <a:gd name="T93" fmla="*/ 74 h 521"/>
                <a:gd name="T94" fmla="*/ 44 w 322"/>
                <a:gd name="T95" fmla="*/ 84 h 521"/>
                <a:gd name="T96" fmla="*/ 30 w 322"/>
                <a:gd name="T97" fmla="*/ 60 h 521"/>
                <a:gd name="T98" fmla="*/ 47 w 322"/>
                <a:gd name="T99" fmla="*/ 49 h 521"/>
                <a:gd name="T100" fmla="*/ 18 w 322"/>
                <a:gd name="T101" fmla="*/ 0 h 521"/>
                <a:gd name="T102" fmla="*/ 32 w 322"/>
                <a:gd name="T103" fmla="*/ 25 h 521"/>
                <a:gd name="T104" fmla="*/ 16 w 322"/>
                <a:gd name="T105" fmla="*/ 35 h 521"/>
                <a:gd name="T106" fmla="*/ 0 w 322"/>
                <a:gd name="T107" fmla="*/ 11 h 521"/>
                <a:gd name="T108" fmla="*/ 18 w 322"/>
                <a:gd name="T10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1">
                  <a:moveTo>
                    <a:pt x="306" y="487"/>
                  </a:moveTo>
                  <a:lnTo>
                    <a:pt x="322" y="512"/>
                  </a:lnTo>
                  <a:lnTo>
                    <a:pt x="304" y="521"/>
                  </a:lnTo>
                  <a:lnTo>
                    <a:pt x="290" y="498"/>
                  </a:lnTo>
                  <a:lnTo>
                    <a:pt x="306" y="487"/>
                  </a:lnTo>
                  <a:close/>
                  <a:moveTo>
                    <a:pt x="278" y="439"/>
                  </a:moveTo>
                  <a:lnTo>
                    <a:pt x="292" y="463"/>
                  </a:lnTo>
                  <a:lnTo>
                    <a:pt x="276" y="473"/>
                  </a:lnTo>
                  <a:lnTo>
                    <a:pt x="260" y="449"/>
                  </a:lnTo>
                  <a:lnTo>
                    <a:pt x="278" y="439"/>
                  </a:lnTo>
                  <a:close/>
                  <a:moveTo>
                    <a:pt x="248" y="390"/>
                  </a:moveTo>
                  <a:lnTo>
                    <a:pt x="264" y="414"/>
                  </a:lnTo>
                  <a:lnTo>
                    <a:pt x="246" y="425"/>
                  </a:lnTo>
                  <a:lnTo>
                    <a:pt x="233" y="400"/>
                  </a:lnTo>
                  <a:lnTo>
                    <a:pt x="248" y="390"/>
                  </a:lnTo>
                  <a:close/>
                  <a:moveTo>
                    <a:pt x="220" y="341"/>
                  </a:moveTo>
                  <a:lnTo>
                    <a:pt x="234" y="365"/>
                  </a:lnTo>
                  <a:lnTo>
                    <a:pt x="217" y="376"/>
                  </a:lnTo>
                  <a:lnTo>
                    <a:pt x="203" y="351"/>
                  </a:lnTo>
                  <a:lnTo>
                    <a:pt x="220" y="341"/>
                  </a:lnTo>
                  <a:close/>
                  <a:moveTo>
                    <a:pt x="191" y="292"/>
                  </a:moveTo>
                  <a:lnTo>
                    <a:pt x="206" y="316"/>
                  </a:lnTo>
                  <a:lnTo>
                    <a:pt x="189" y="327"/>
                  </a:lnTo>
                  <a:lnTo>
                    <a:pt x="175" y="302"/>
                  </a:lnTo>
                  <a:lnTo>
                    <a:pt x="191" y="292"/>
                  </a:lnTo>
                  <a:close/>
                  <a:moveTo>
                    <a:pt x="163" y="245"/>
                  </a:moveTo>
                  <a:lnTo>
                    <a:pt x="177" y="267"/>
                  </a:lnTo>
                  <a:lnTo>
                    <a:pt x="159" y="278"/>
                  </a:lnTo>
                  <a:lnTo>
                    <a:pt x="145" y="254"/>
                  </a:lnTo>
                  <a:lnTo>
                    <a:pt x="163" y="245"/>
                  </a:lnTo>
                  <a:close/>
                  <a:moveTo>
                    <a:pt x="133" y="196"/>
                  </a:moveTo>
                  <a:lnTo>
                    <a:pt x="147" y="220"/>
                  </a:lnTo>
                  <a:lnTo>
                    <a:pt x="131" y="229"/>
                  </a:lnTo>
                  <a:lnTo>
                    <a:pt x="117" y="205"/>
                  </a:lnTo>
                  <a:lnTo>
                    <a:pt x="133" y="196"/>
                  </a:lnTo>
                  <a:close/>
                  <a:moveTo>
                    <a:pt x="105" y="147"/>
                  </a:moveTo>
                  <a:lnTo>
                    <a:pt x="119" y="171"/>
                  </a:lnTo>
                  <a:lnTo>
                    <a:pt x="102" y="180"/>
                  </a:lnTo>
                  <a:lnTo>
                    <a:pt x="88" y="158"/>
                  </a:lnTo>
                  <a:lnTo>
                    <a:pt x="105" y="147"/>
                  </a:lnTo>
                  <a:close/>
                  <a:moveTo>
                    <a:pt x="75" y="98"/>
                  </a:moveTo>
                  <a:lnTo>
                    <a:pt x="89" y="123"/>
                  </a:lnTo>
                  <a:lnTo>
                    <a:pt x="74" y="133"/>
                  </a:lnTo>
                  <a:lnTo>
                    <a:pt x="60" y="109"/>
                  </a:lnTo>
                  <a:lnTo>
                    <a:pt x="75" y="98"/>
                  </a:lnTo>
                  <a:close/>
                  <a:moveTo>
                    <a:pt x="47" y="49"/>
                  </a:moveTo>
                  <a:lnTo>
                    <a:pt x="61" y="74"/>
                  </a:lnTo>
                  <a:lnTo>
                    <a:pt x="44" y="84"/>
                  </a:lnTo>
                  <a:lnTo>
                    <a:pt x="30" y="60"/>
                  </a:lnTo>
                  <a:lnTo>
                    <a:pt x="47" y="49"/>
                  </a:lnTo>
                  <a:close/>
                  <a:moveTo>
                    <a:pt x="18" y="0"/>
                  </a:moveTo>
                  <a:lnTo>
                    <a:pt x="32" y="25"/>
                  </a:lnTo>
                  <a:lnTo>
                    <a:pt x="16" y="35"/>
                  </a:lnTo>
                  <a:lnTo>
                    <a:pt x="0" y="11"/>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9" name="Freeform 19"/>
            <p:cNvSpPr/>
            <p:nvPr/>
          </p:nvSpPr>
          <p:spPr bwMode="auto">
            <a:xfrm>
              <a:off x="3106912" y="2422882"/>
              <a:ext cx="73975" cy="58491"/>
            </a:xfrm>
            <a:custGeom>
              <a:avLst/>
              <a:gdLst>
                <a:gd name="T0" fmla="*/ 18 w 33"/>
                <a:gd name="T1" fmla="*/ 0 h 26"/>
                <a:gd name="T2" fmla="*/ 33 w 33"/>
                <a:gd name="T3" fmla="*/ 26 h 26"/>
                <a:gd name="T4" fmla="*/ 2 w 33"/>
                <a:gd name="T5" fmla="*/ 26 h 26"/>
                <a:gd name="T6" fmla="*/ 2 w 33"/>
                <a:gd name="T7" fmla="*/ 12 h 26"/>
                <a:gd name="T8" fmla="*/ 0 w 33"/>
                <a:gd name="T9" fmla="*/ 9 h 26"/>
                <a:gd name="T10" fmla="*/ 2 w 33"/>
                <a:gd name="T11" fmla="*/ 9 h 26"/>
                <a:gd name="T12" fmla="*/ 2 w 33"/>
                <a:gd name="T13" fmla="*/ 7 h 26"/>
                <a:gd name="T14" fmla="*/ 5 w 33"/>
                <a:gd name="T15" fmla="*/ 7 h 26"/>
                <a:gd name="T16" fmla="*/ 18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8" y="0"/>
                  </a:moveTo>
                  <a:lnTo>
                    <a:pt x="33" y="26"/>
                  </a:lnTo>
                  <a:lnTo>
                    <a:pt x="2" y="26"/>
                  </a:lnTo>
                  <a:lnTo>
                    <a:pt x="2" y="12"/>
                  </a:lnTo>
                  <a:lnTo>
                    <a:pt x="0" y="9"/>
                  </a:lnTo>
                  <a:lnTo>
                    <a:pt x="2" y="9"/>
                  </a:lnTo>
                  <a:lnTo>
                    <a:pt x="2" y="7"/>
                  </a:lnTo>
                  <a:lnTo>
                    <a:pt x="5" y="7"/>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0" name="Freeform 20"/>
            <p:cNvSpPr>
              <a:spLocks noEditPoints="1"/>
            </p:cNvSpPr>
            <p:nvPr/>
          </p:nvSpPr>
          <p:spPr bwMode="auto">
            <a:xfrm>
              <a:off x="1683471" y="2438630"/>
              <a:ext cx="1369643" cy="42744"/>
            </a:xfrm>
            <a:custGeom>
              <a:avLst/>
              <a:gdLst>
                <a:gd name="T0" fmla="*/ 584 w 611"/>
                <a:gd name="T1" fmla="*/ 0 h 19"/>
                <a:gd name="T2" fmla="*/ 611 w 611"/>
                <a:gd name="T3" fmla="*/ 0 h 19"/>
                <a:gd name="T4" fmla="*/ 611 w 611"/>
                <a:gd name="T5" fmla="*/ 19 h 19"/>
                <a:gd name="T6" fmla="*/ 584 w 611"/>
                <a:gd name="T7" fmla="*/ 19 h 19"/>
                <a:gd name="T8" fmla="*/ 584 w 611"/>
                <a:gd name="T9" fmla="*/ 0 h 19"/>
                <a:gd name="T10" fmla="*/ 530 w 611"/>
                <a:gd name="T11" fmla="*/ 0 h 19"/>
                <a:gd name="T12" fmla="*/ 558 w 611"/>
                <a:gd name="T13" fmla="*/ 0 h 19"/>
                <a:gd name="T14" fmla="*/ 558 w 611"/>
                <a:gd name="T15" fmla="*/ 19 h 19"/>
                <a:gd name="T16" fmla="*/ 530 w 611"/>
                <a:gd name="T17" fmla="*/ 19 h 19"/>
                <a:gd name="T18" fmla="*/ 530 w 611"/>
                <a:gd name="T19" fmla="*/ 0 h 19"/>
                <a:gd name="T20" fmla="*/ 478 w 611"/>
                <a:gd name="T21" fmla="*/ 0 h 19"/>
                <a:gd name="T22" fmla="*/ 504 w 611"/>
                <a:gd name="T23" fmla="*/ 0 h 19"/>
                <a:gd name="T24" fmla="*/ 504 w 611"/>
                <a:gd name="T25" fmla="*/ 19 h 19"/>
                <a:gd name="T26" fmla="*/ 478 w 611"/>
                <a:gd name="T27" fmla="*/ 19 h 19"/>
                <a:gd name="T28" fmla="*/ 478 w 611"/>
                <a:gd name="T29" fmla="*/ 0 h 19"/>
                <a:gd name="T30" fmla="*/ 424 w 611"/>
                <a:gd name="T31" fmla="*/ 0 h 19"/>
                <a:gd name="T32" fmla="*/ 452 w 611"/>
                <a:gd name="T33" fmla="*/ 0 h 19"/>
                <a:gd name="T34" fmla="*/ 452 w 611"/>
                <a:gd name="T35" fmla="*/ 19 h 19"/>
                <a:gd name="T36" fmla="*/ 424 w 611"/>
                <a:gd name="T37" fmla="*/ 19 h 19"/>
                <a:gd name="T38" fmla="*/ 424 w 611"/>
                <a:gd name="T39" fmla="*/ 0 h 19"/>
                <a:gd name="T40" fmla="*/ 371 w 611"/>
                <a:gd name="T41" fmla="*/ 0 h 19"/>
                <a:gd name="T42" fmla="*/ 398 w 611"/>
                <a:gd name="T43" fmla="*/ 0 h 19"/>
                <a:gd name="T44" fmla="*/ 398 w 611"/>
                <a:gd name="T45" fmla="*/ 19 h 19"/>
                <a:gd name="T46" fmla="*/ 371 w 611"/>
                <a:gd name="T47" fmla="*/ 19 h 19"/>
                <a:gd name="T48" fmla="*/ 371 w 611"/>
                <a:gd name="T49" fmla="*/ 0 h 19"/>
                <a:gd name="T50" fmla="*/ 319 w 611"/>
                <a:gd name="T51" fmla="*/ 0 h 19"/>
                <a:gd name="T52" fmla="*/ 345 w 611"/>
                <a:gd name="T53" fmla="*/ 0 h 19"/>
                <a:gd name="T54" fmla="*/ 345 w 611"/>
                <a:gd name="T55" fmla="*/ 19 h 19"/>
                <a:gd name="T56" fmla="*/ 319 w 611"/>
                <a:gd name="T57" fmla="*/ 19 h 19"/>
                <a:gd name="T58" fmla="*/ 319 w 611"/>
                <a:gd name="T59" fmla="*/ 0 h 19"/>
                <a:gd name="T60" fmla="*/ 265 w 611"/>
                <a:gd name="T61" fmla="*/ 0 h 19"/>
                <a:gd name="T62" fmla="*/ 291 w 611"/>
                <a:gd name="T63" fmla="*/ 0 h 19"/>
                <a:gd name="T64" fmla="*/ 291 w 611"/>
                <a:gd name="T65" fmla="*/ 19 h 19"/>
                <a:gd name="T66" fmla="*/ 265 w 611"/>
                <a:gd name="T67" fmla="*/ 19 h 19"/>
                <a:gd name="T68" fmla="*/ 265 w 611"/>
                <a:gd name="T69" fmla="*/ 0 h 19"/>
                <a:gd name="T70" fmla="*/ 213 w 611"/>
                <a:gd name="T71" fmla="*/ 0 h 19"/>
                <a:gd name="T72" fmla="*/ 239 w 611"/>
                <a:gd name="T73" fmla="*/ 0 h 19"/>
                <a:gd name="T74" fmla="*/ 239 w 611"/>
                <a:gd name="T75" fmla="*/ 19 h 19"/>
                <a:gd name="T76" fmla="*/ 213 w 611"/>
                <a:gd name="T77" fmla="*/ 19 h 19"/>
                <a:gd name="T78" fmla="*/ 213 w 611"/>
                <a:gd name="T79" fmla="*/ 0 h 19"/>
                <a:gd name="T80" fmla="*/ 158 w 611"/>
                <a:gd name="T81" fmla="*/ 0 h 19"/>
                <a:gd name="T82" fmla="*/ 185 w 611"/>
                <a:gd name="T83" fmla="*/ 0 h 19"/>
                <a:gd name="T84" fmla="*/ 185 w 611"/>
                <a:gd name="T85" fmla="*/ 19 h 19"/>
                <a:gd name="T86" fmla="*/ 158 w 611"/>
                <a:gd name="T87" fmla="*/ 19 h 19"/>
                <a:gd name="T88" fmla="*/ 158 w 611"/>
                <a:gd name="T89" fmla="*/ 0 h 19"/>
                <a:gd name="T90" fmla="*/ 106 w 611"/>
                <a:gd name="T91" fmla="*/ 0 h 19"/>
                <a:gd name="T92" fmla="*/ 132 w 611"/>
                <a:gd name="T93" fmla="*/ 0 h 19"/>
                <a:gd name="T94" fmla="*/ 132 w 611"/>
                <a:gd name="T95" fmla="*/ 19 h 19"/>
                <a:gd name="T96" fmla="*/ 106 w 611"/>
                <a:gd name="T97" fmla="*/ 19 h 19"/>
                <a:gd name="T98" fmla="*/ 106 w 611"/>
                <a:gd name="T99" fmla="*/ 0 h 19"/>
                <a:gd name="T100" fmla="*/ 52 w 611"/>
                <a:gd name="T101" fmla="*/ 0 h 19"/>
                <a:gd name="T102" fmla="*/ 78 w 611"/>
                <a:gd name="T103" fmla="*/ 0 h 19"/>
                <a:gd name="T104" fmla="*/ 78 w 611"/>
                <a:gd name="T105" fmla="*/ 19 h 19"/>
                <a:gd name="T106" fmla="*/ 52 w 611"/>
                <a:gd name="T107" fmla="*/ 19 h 19"/>
                <a:gd name="T108" fmla="*/ 52 w 611"/>
                <a:gd name="T109" fmla="*/ 0 h 19"/>
                <a:gd name="T110" fmla="*/ 0 w 611"/>
                <a:gd name="T111" fmla="*/ 0 h 19"/>
                <a:gd name="T112" fmla="*/ 26 w 611"/>
                <a:gd name="T113" fmla="*/ 0 h 19"/>
                <a:gd name="T114" fmla="*/ 26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4" y="0"/>
                  </a:moveTo>
                  <a:lnTo>
                    <a:pt x="611" y="0"/>
                  </a:lnTo>
                  <a:lnTo>
                    <a:pt x="611" y="19"/>
                  </a:lnTo>
                  <a:lnTo>
                    <a:pt x="584" y="19"/>
                  </a:lnTo>
                  <a:lnTo>
                    <a:pt x="584" y="0"/>
                  </a:lnTo>
                  <a:close/>
                  <a:moveTo>
                    <a:pt x="530" y="0"/>
                  </a:moveTo>
                  <a:lnTo>
                    <a:pt x="558" y="0"/>
                  </a:lnTo>
                  <a:lnTo>
                    <a:pt x="558" y="19"/>
                  </a:lnTo>
                  <a:lnTo>
                    <a:pt x="530" y="19"/>
                  </a:lnTo>
                  <a:lnTo>
                    <a:pt x="530" y="0"/>
                  </a:lnTo>
                  <a:close/>
                  <a:moveTo>
                    <a:pt x="478" y="0"/>
                  </a:moveTo>
                  <a:lnTo>
                    <a:pt x="504" y="0"/>
                  </a:lnTo>
                  <a:lnTo>
                    <a:pt x="504" y="19"/>
                  </a:lnTo>
                  <a:lnTo>
                    <a:pt x="478" y="19"/>
                  </a:lnTo>
                  <a:lnTo>
                    <a:pt x="478" y="0"/>
                  </a:lnTo>
                  <a:close/>
                  <a:moveTo>
                    <a:pt x="424" y="0"/>
                  </a:moveTo>
                  <a:lnTo>
                    <a:pt x="452" y="0"/>
                  </a:lnTo>
                  <a:lnTo>
                    <a:pt x="452" y="19"/>
                  </a:lnTo>
                  <a:lnTo>
                    <a:pt x="424" y="19"/>
                  </a:lnTo>
                  <a:lnTo>
                    <a:pt x="424" y="0"/>
                  </a:lnTo>
                  <a:close/>
                  <a:moveTo>
                    <a:pt x="371" y="0"/>
                  </a:moveTo>
                  <a:lnTo>
                    <a:pt x="398" y="0"/>
                  </a:lnTo>
                  <a:lnTo>
                    <a:pt x="398" y="19"/>
                  </a:lnTo>
                  <a:lnTo>
                    <a:pt x="371" y="19"/>
                  </a:lnTo>
                  <a:lnTo>
                    <a:pt x="371" y="0"/>
                  </a:lnTo>
                  <a:close/>
                  <a:moveTo>
                    <a:pt x="319" y="0"/>
                  </a:moveTo>
                  <a:lnTo>
                    <a:pt x="345" y="0"/>
                  </a:lnTo>
                  <a:lnTo>
                    <a:pt x="345" y="19"/>
                  </a:lnTo>
                  <a:lnTo>
                    <a:pt x="319" y="19"/>
                  </a:lnTo>
                  <a:lnTo>
                    <a:pt x="319" y="0"/>
                  </a:lnTo>
                  <a:close/>
                  <a:moveTo>
                    <a:pt x="265" y="0"/>
                  </a:moveTo>
                  <a:lnTo>
                    <a:pt x="291" y="0"/>
                  </a:lnTo>
                  <a:lnTo>
                    <a:pt x="291" y="19"/>
                  </a:lnTo>
                  <a:lnTo>
                    <a:pt x="265" y="19"/>
                  </a:lnTo>
                  <a:lnTo>
                    <a:pt x="265" y="0"/>
                  </a:lnTo>
                  <a:close/>
                  <a:moveTo>
                    <a:pt x="213" y="0"/>
                  </a:moveTo>
                  <a:lnTo>
                    <a:pt x="239" y="0"/>
                  </a:lnTo>
                  <a:lnTo>
                    <a:pt x="239" y="19"/>
                  </a:lnTo>
                  <a:lnTo>
                    <a:pt x="213" y="19"/>
                  </a:lnTo>
                  <a:lnTo>
                    <a:pt x="213" y="0"/>
                  </a:lnTo>
                  <a:close/>
                  <a:moveTo>
                    <a:pt x="158" y="0"/>
                  </a:moveTo>
                  <a:lnTo>
                    <a:pt x="185" y="0"/>
                  </a:lnTo>
                  <a:lnTo>
                    <a:pt x="185" y="19"/>
                  </a:lnTo>
                  <a:lnTo>
                    <a:pt x="158" y="19"/>
                  </a:lnTo>
                  <a:lnTo>
                    <a:pt x="158" y="0"/>
                  </a:lnTo>
                  <a:close/>
                  <a:moveTo>
                    <a:pt x="106" y="0"/>
                  </a:moveTo>
                  <a:lnTo>
                    <a:pt x="132" y="0"/>
                  </a:lnTo>
                  <a:lnTo>
                    <a:pt x="132" y="19"/>
                  </a:lnTo>
                  <a:lnTo>
                    <a:pt x="106" y="19"/>
                  </a:lnTo>
                  <a:lnTo>
                    <a:pt x="106" y="0"/>
                  </a:lnTo>
                  <a:close/>
                  <a:moveTo>
                    <a:pt x="52" y="0"/>
                  </a:moveTo>
                  <a:lnTo>
                    <a:pt x="78" y="0"/>
                  </a:lnTo>
                  <a:lnTo>
                    <a:pt x="78" y="19"/>
                  </a:lnTo>
                  <a:lnTo>
                    <a:pt x="52" y="19"/>
                  </a:lnTo>
                  <a:lnTo>
                    <a:pt x="52" y="0"/>
                  </a:lnTo>
                  <a:close/>
                  <a:moveTo>
                    <a:pt x="0" y="0"/>
                  </a:moveTo>
                  <a:lnTo>
                    <a:pt x="26" y="0"/>
                  </a:lnTo>
                  <a:lnTo>
                    <a:pt x="26"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1" name="Freeform 21"/>
            <p:cNvSpPr/>
            <p:nvPr/>
          </p:nvSpPr>
          <p:spPr bwMode="auto">
            <a:xfrm>
              <a:off x="1557939" y="2438630"/>
              <a:ext cx="69492" cy="58491"/>
            </a:xfrm>
            <a:custGeom>
              <a:avLst/>
              <a:gdLst>
                <a:gd name="T0" fmla="*/ 1 w 31"/>
                <a:gd name="T1" fmla="*/ 0 h 26"/>
                <a:gd name="T2" fmla="*/ 31 w 31"/>
                <a:gd name="T3" fmla="*/ 0 h 26"/>
                <a:gd name="T4" fmla="*/ 15 w 31"/>
                <a:gd name="T5" fmla="*/ 26 h 26"/>
                <a:gd name="T6" fmla="*/ 3 w 31"/>
                <a:gd name="T7" fmla="*/ 19 h 26"/>
                <a:gd name="T8" fmla="*/ 1 w 31"/>
                <a:gd name="T9" fmla="*/ 19 h 26"/>
                <a:gd name="T10" fmla="*/ 1 w 31"/>
                <a:gd name="T11" fmla="*/ 18 h 26"/>
                <a:gd name="T12" fmla="*/ 0 w 31"/>
                <a:gd name="T13" fmla="*/ 16 h 26"/>
                <a:gd name="T14" fmla="*/ 1 w 31"/>
                <a:gd name="T15" fmla="*/ 14 h 26"/>
                <a:gd name="T16" fmla="*/ 1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 y="0"/>
                  </a:moveTo>
                  <a:lnTo>
                    <a:pt x="31" y="0"/>
                  </a:lnTo>
                  <a:lnTo>
                    <a:pt x="15" y="26"/>
                  </a:lnTo>
                  <a:lnTo>
                    <a:pt x="3" y="19"/>
                  </a:lnTo>
                  <a:lnTo>
                    <a:pt x="1" y="19"/>
                  </a:lnTo>
                  <a:lnTo>
                    <a:pt x="1" y="18"/>
                  </a:lnTo>
                  <a:lnTo>
                    <a:pt x="0" y="16"/>
                  </a:lnTo>
                  <a:lnTo>
                    <a:pt x="1" y="14"/>
                  </a:lnTo>
                  <a:lnTo>
                    <a:pt x="1"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2" name="Freeform 22"/>
            <p:cNvSpPr>
              <a:spLocks noEditPoints="1"/>
            </p:cNvSpPr>
            <p:nvPr/>
          </p:nvSpPr>
          <p:spPr bwMode="auto">
            <a:xfrm>
              <a:off x="845098" y="2528616"/>
              <a:ext cx="715084" cy="1169822"/>
            </a:xfrm>
            <a:custGeom>
              <a:avLst/>
              <a:gdLst>
                <a:gd name="T0" fmla="*/ 14 w 319"/>
                <a:gd name="T1" fmla="*/ 487 h 520"/>
                <a:gd name="T2" fmla="*/ 31 w 319"/>
                <a:gd name="T3" fmla="*/ 496 h 520"/>
                <a:gd name="T4" fmla="*/ 16 w 319"/>
                <a:gd name="T5" fmla="*/ 520 h 520"/>
                <a:gd name="T6" fmla="*/ 0 w 319"/>
                <a:gd name="T7" fmla="*/ 512 h 520"/>
                <a:gd name="T8" fmla="*/ 14 w 319"/>
                <a:gd name="T9" fmla="*/ 487 h 520"/>
                <a:gd name="T10" fmla="*/ 44 w 319"/>
                <a:gd name="T11" fmla="*/ 438 h 520"/>
                <a:gd name="T12" fmla="*/ 59 w 319"/>
                <a:gd name="T13" fmla="*/ 449 h 520"/>
                <a:gd name="T14" fmla="*/ 45 w 319"/>
                <a:gd name="T15" fmla="*/ 473 h 520"/>
                <a:gd name="T16" fmla="*/ 28 w 319"/>
                <a:gd name="T17" fmla="*/ 463 h 520"/>
                <a:gd name="T18" fmla="*/ 44 w 319"/>
                <a:gd name="T19" fmla="*/ 438 h 520"/>
                <a:gd name="T20" fmla="*/ 71 w 319"/>
                <a:gd name="T21" fmla="*/ 390 h 520"/>
                <a:gd name="T22" fmla="*/ 89 w 319"/>
                <a:gd name="T23" fmla="*/ 400 h 520"/>
                <a:gd name="T24" fmla="*/ 73 w 319"/>
                <a:gd name="T25" fmla="*/ 424 h 520"/>
                <a:gd name="T26" fmla="*/ 57 w 319"/>
                <a:gd name="T27" fmla="*/ 414 h 520"/>
                <a:gd name="T28" fmla="*/ 71 w 319"/>
                <a:gd name="T29" fmla="*/ 390 h 520"/>
                <a:gd name="T30" fmla="*/ 101 w 319"/>
                <a:gd name="T31" fmla="*/ 341 h 520"/>
                <a:gd name="T32" fmla="*/ 117 w 319"/>
                <a:gd name="T33" fmla="*/ 351 h 520"/>
                <a:gd name="T34" fmla="*/ 103 w 319"/>
                <a:gd name="T35" fmla="*/ 376 h 520"/>
                <a:gd name="T36" fmla="*/ 85 w 319"/>
                <a:gd name="T37" fmla="*/ 365 h 520"/>
                <a:gd name="T38" fmla="*/ 101 w 319"/>
                <a:gd name="T39" fmla="*/ 341 h 520"/>
                <a:gd name="T40" fmla="*/ 129 w 319"/>
                <a:gd name="T41" fmla="*/ 292 h 520"/>
                <a:gd name="T42" fmla="*/ 147 w 319"/>
                <a:gd name="T43" fmla="*/ 302 h 520"/>
                <a:gd name="T44" fmla="*/ 133 w 319"/>
                <a:gd name="T45" fmla="*/ 327 h 520"/>
                <a:gd name="T46" fmla="*/ 115 w 319"/>
                <a:gd name="T47" fmla="*/ 316 h 520"/>
                <a:gd name="T48" fmla="*/ 129 w 319"/>
                <a:gd name="T49" fmla="*/ 292 h 520"/>
                <a:gd name="T50" fmla="*/ 159 w 319"/>
                <a:gd name="T51" fmla="*/ 243 h 520"/>
                <a:gd name="T52" fmla="*/ 174 w 319"/>
                <a:gd name="T53" fmla="*/ 253 h 520"/>
                <a:gd name="T54" fmla="*/ 161 w 319"/>
                <a:gd name="T55" fmla="*/ 278 h 520"/>
                <a:gd name="T56" fmla="*/ 143 w 319"/>
                <a:gd name="T57" fmla="*/ 267 h 520"/>
                <a:gd name="T58" fmla="*/ 159 w 319"/>
                <a:gd name="T59" fmla="*/ 243 h 520"/>
                <a:gd name="T60" fmla="*/ 187 w 319"/>
                <a:gd name="T61" fmla="*/ 196 h 520"/>
                <a:gd name="T62" fmla="*/ 204 w 319"/>
                <a:gd name="T63" fmla="*/ 205 h 520"/>
                <a:gd name="T64" fmla="*/ 190 w 319"/>
                <a:gd name="T65" fmla="*/ 229 h 520"/>
                <a:gd name="T66" fmla="*/ 173 w 319"/>
                <a:gd name="T67" fmla="*/ 220 h 520"/>
                <a:gd name="T68" fmla="*/ 187 w 319"/>
                <a:gd name="T69" fmla="*/ 196 h 520"/>
                <a:gd name="T70" fmla="*/ 216 w 319"/>
                <a:gd name="T71" fmla="*/ 147 h 520"/>
                <a:gd name="T72" fmla="*/ 232 w 319"/>
                <a:gd name="T73" fmla="*/ 156 h 520"/>
                <a:gd name="T74" fmla="*/ 218 w 319"/>
                <a:gd name="T75" fmla="*/ 180 h 520"/>
                <a:gd name="T76" fmla="*/ 202 w 319"/>
                <a:gd name="T77" fmla="*/ 171 h 520"/>
                <a:gd name="T78" fmla="*/ 216 w 319"/>
                <a:gd name="T79" fmla="*/ 147 h 520"/>
                <a:gd name="T80" fmla="*/ 244 w 319"/>
                <a:gd name="T81" fmla="*/ 98 h 520"/>
                <a:gd name="T82" fmla="*/ 262 w 319"/>
                <a:gd name="T83" fmla="*/ 109 h 520"/>
                <a:gd name="T84" fmla="*/ 248 w 319"/>
                <a:gd name="T85" fmla="*/ 133 h 520"/>
                <a:gd name="T86" fmla="*/ 230 w 319"/>
                <a:gd name="T87" fmla="*/ 123 h 520"/>
                <a:gd name="T88" fmla="*/ 244 w 319"/>
                <a:gd name="T89" fmla="*/ 98 h 520"/>
                <a:gd name="T90" fmla="*/ 274 w 319"/>
                <a:gd name="T91" fmla="*/ 49 h 520"/>
                <a:gd name="T92" fmla="*/ 291 w 319"/>
                <a:gd name="T93" fmla="*/ 60 h 520"/>
                <a:gd name="T94" fmla="*/ 276 w 319"/>
                <a:gd name="T95" fmla="*/ 84 h 520"/>
                <a:gd name="T96" fmla="*/ 260 w 319"/>
                <a:gd name="T97" fmla="*/ 74 h 520"/>
                <a:gd name="T98" fmla="*/ 274 w 319"/>
                <a:gd name="T99" fmla="*/ 49 h 520"/>
                <a:gd name="T100" fmla="*/ 302 w 319"/>
                <a:gd name="T101" fmla="*/ 0 h 520"/>
                <a:gd name="T102" fmla="*/ 319 w 319"/>
                <a:gd name="T103" fmla="*/ 11 h 520"/>
                <a:gd name="T104" fmla="*/ 305 w 319"/>
                <a:gd name="T105" fmla="*/ 35 h 520"/>
                <a:gd name="T106" fmla="*/ 288 w 319"/>
                <a:gd name="T107" fmla="*/ 25 h 520"/>
                <a:gd name="T108" fmla="*/ 302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14" y="487"/>
                  </a:moveTo>
                  <a:lnTo>
                    <a:pt x="31" y="496"/>
                  </a:lnTo>
                  <a:lnTo>
                    <a:pt x="16" y="520"/>
                  </a:lnTo>
                  <a:lnTo>
                    <a:pt x="0" y="512"/>
                  </a:lnTo>
                  <a:lnTo>
                    <a:pt x="14" y="487"/>
                  </a:lnTo>
                  <a:close/>
                  <a:moveTo>
                    <a:pt x="44" y="438"/>
                  </a:moveTo>
                  <a:lnTo>
                    <a:pt x="59" y="449"/>
                  </a:lnTo>
                  <a:lnTo>
                    <a:pt x="45" y="473"/>
                  </a:lnTo>
                  <a:lnTo>
                    <a:pt x="28" y="463"/>
                  </a:lnTo>
                  <a:lnTo>
                    <a:pt x="44" y="438"/>
                  </a:lnTo>
                  <a:close/>
                  <a:moveTo>
                    <a:pt x="71" y="390"/>
                  </a:moveTo>
                  <a:lnTo>
                    <a:pt x="89" y="400"/>
                  </a:lnTo>
                  <a:lnTo>
                    <a:pt x="73" y="424"/>
                  </a:lnTo>
                  <a:lnTo>
                    <a:pt x="57" y="414"/>
                  </a:lnTo>
                  <a:lnTo>
                    <a:pt x="71" y="390"/>
                  </a:lnTo>
                  <a:close/>
                  <a:moveTo>
                    <a:pt x="101" y="341"/>
                  </a:moveTo>
                  <a:lnTo>
                    <a:pt x="117" y="351"/>
                  </a:lnTo>
                  <a:lnTo>
                    <a:pt x="103" y="376"/>
                  </a:lnTo>
                  <a:lnTo>
                    <a:pt x="85" y="365"/>
                  </a:lnTo>
                  <a:lnTo>
                    <a:pt x="101" y="341"/>
                  </a:lnTo>
                  <a:close/>
                  <a:moveTo>
                    <a:pt x="129" y="292"/>
                  </a:moveTo>
                  <a:lnTo>
                    <a:pt x="147" y="302"/>
                  </a:lnTo>
                  <a:lnTo>
                    <a:pt x="133" y="327"/>
                  </a:lnTo>
                  <a:lnTo>
                    <a:pt x="115" y="316"/>
                  </a:lnTo>
                  <a:lnTo>
                    <a:pt x="129" y="292"/>
                  </a:lnTo>
                  <a:close/>
                  <a:moveTo>
                    <a:pt x="159" y="243"/>
                  </a:moveTo>
                  <a:lnTo>
                    <a:pt x="174" y="253"/>
                  </a:lnTo>
                  <a:lnTo>
                    <a:pt x="161" y="278"/>
                  </a:lnTo>
                  <a:lnTo>
                    <a:pt x="143" y="267"/>
                  </a:lnTo>
                  <a:lnTo>
                    <a:pt x="159" y="243"/>
                  </a:lnTo>
                  <a:close/>
                  <a:moveTo>
                    <a:pt x="187" y="196"/>
                  </a:moveTo>
                  <a:lnTo>
                    <a:pt x="204" y="205"/>
                  </a:lnTo>
                  <a:lnTo>
                    <a:pt x="190" y="229"/>
                  </a:lnTo>
                  <a:lnTo>
                    <a:pt x="173" y="220"/>
                  </a:lnTo>
                  <a:lnTo>
                    <a:pt x="187" y="196"/>
                  </a:lnTo>
                  <a:close/>
                  <a:moveTo>
                    <a:pt x="216" y="147"/>
                  </a:moveTo>
                  <a:lnTo>
                    <a:pt x="232" y="156"/>
                  </a:lnTo>
                  <a:lnTo>
                    <a:pt x="218" y="180"/>
                  </a:lnTo>
                  <a:lnTo>
                    <a:pt x="202" y="171"/>
                  </a:lnTo>
                  <a:lnTo>
                    <a:pt x="216" y="147"/>
                  </a:lnTo>
                  <a:close/>
                  <a:moveTo>
                    <a:pt x="244" y="98"/>
                  </a:moveTo>
                  <a:lnTo>
                    <a:pt x="262" y="109"/>
                  </a:lnTo>
                  <a:lnTo>
                    <a:pt x="248" y="133"/>
                  </a:lnTo>
                  <a:lnTo>
                    <a:pt x="230" y="123"/>
                  </a:lnTo>
                  <a:lnTo>
                    <a:pt x="244" y="98"/>
                  </a:lnTo>
                  <a:close/>
                  <a:moveTo>
                    <a:pt x="274" y="49"/>
                  </a:moveTo>
                  <a:lnTo>
                    <a:pt x="291" y="60"/>
                  </a:lnTo>
                  <a:lnTo>
                    <a:pt x="276" y="84"/>
                  </a:lnTo>
                  <a:lnTo>
                    <a:pt x="260" y="74"/>
                  </a:lnTo>
                  <a:lnTo>
                    <a:pt x="274" y="49"/>
                  </a:lnTo>
                  <a:close/>
                  <a:moveTo>
                    <a:pt x="302" y="0"/>
                  </a:moveTo>
                  <a:lnTo>
                    <a:pt x="319" y="11"/>
                  </a:lnTo>
                  <a:lnTo>
                    <a:pt x="305" y="35"/>
                  </a:lnTo>
                  <a:lnTo>
                    <a:pt x="288" y="25"/>
                  </a:lnTo>
                  <a:lnTo>
                    <a:pt x="302"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3" name="Freeform 23"/>
            <p:cNvSpPr/>
            <p:nvPr/>
          </p:nvSpPr>
          <p:spPr bwMode="auto">
            <a:xfrm>
              <a:off x="777849" y="3734433"/>
              <a:ext cx="71732" cy="78739"/>
            </a:xfrm>
            <a:custGeom>
              <a:avLst/>
              <a:gdLst>
                <a:gd name="T0" fmla="*/ 16 w 32"/>
                <a:gd name="T1" fmla="*/ 0 h 35"/>
                <a:gd name="T2" fmla="*/ 16 w 32"/>
                <a:gd name="T3" fmla="*/ 0 h 35"/>
                <a:gd name="T4" fmla="*/ 18 w 32"/>
                <a:gd name="T5" fmla="*/ 0 h 35"/>
                <a:gd name="T6" fmla="*/ 19 w 32"/>
                <a:gd name="T7" fmla="*/ 2 h 35"/>
                <a:gd name="T8" fmla="*/ 32 w 32"/>
                <a:gd name="T9" fmla="*/ 9 h 35"/>
                <a:gd name="T10" fmla="*/ 16 w 32"/>
                <a:gd name="T11" fmla="*/ 35 h 35"/>
                <a:gd name="T12" fmla="*/ 0 w 32"/>
                <a:gd name="T13" fmla="*/ 9 h 35"/>
                <a:gd name="T14" fmla="*/ 14 w 32"/>
                <a:gd name="T15" fmla="*/ 2 h 35"/>
                <a:gd name="T16" fmla="*/ 16 w 32"/>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16" y="0"/>
                  </a:moveTo>
                  <a:lnTo>
                    <a:pt x="16" y="0"/>
                  </a:lnTo>
                  <a:lnTo>
                    <a:pt x="18" y="0"/>
                  </a:lnTo>
                  <a:lnTo>
                    <a:pt x="19" y="2"/>
                  </a:lnTo>
                  <a:lnTo>
                    <a:pt x="32" y="9"/>
                  </a:lnTo>
                  <a:lnTo>
                    <a:pt x="16" y="35"/>
                  </a:lnTo>
                  <a:lnTo>
                    <a:pt x="0" y="9"/>
                  </a:lnTo>
                  <a:lnTo>
                    <a:pt x="14" y="2"/>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4" name="Freeform 24"/>
            <p:cNvSpPr>
              <a:spLocks noEditPoints="1"/>
            </p:cNvSpPr>
            <p:nvPr/>
          </p:nvSpPr>
          <p:spPr bwMode="auto">
            <a:xfrm>
              <a:off x="65007" y="2528616"/>
              <a:ext cx="721808" cy="1169822"/>
            </a:xfrm>
            <a:custGeom>
              <a:avLst/>
              <a:gdLst>
                <a:gd name="T0" fmla="*/ 306 w 322"/>
                <a:gd name="T1" fmla="*/ 487 h 520"/>
                <a:gd name="T2" fmla="*/ 322 w 322"/>
                <a:gd name="T3" fmla="*/ 512 h 520"/>
                <a:gd name="T4" fmla="*/ 304 w 322"/>
                <a:gd name="T5" fmla="*/ 520 h 520"/>
                <a:gd name="T6" fmla="*/ 290 w 322"/>
                <a:gd name="T7" fmla="*/ 496 h 520"/>
                <a:gd name="T8" fmla="*/ 306 w 322"/>
                <a:gd name="T9" fmla="*/ 487 h 520"/>
                <a:gd name="T10" fmla="*/ 278 w 322"/>
                <a:gd name="T11" fmla="*/ 438 h 520"/>
                <a:gd name="T12" fmla="*/ 292 w 322"/>
                <a:gd name="T13" fmla="*/ 463 h 520"/>
                <a:gd name="T14" fmla="*/ 276 w 322"/>
                <a:gd name="T15" fmla="*/ 473 h 520"/>
                <a:gd name="T16" fmla="*/ 261 w 322"/>
                <a:gd name="T17" fmla="*/ 449 h 520"/>
                <a:gd name="T18" fmla="*/ 278 w 322"/>
                <a:gd name="T19" fmla="*/ 438 h 520"/>
                <a:gd name="T20" fmla="*/ 248 w 322"/>
                <a:gd name="T21" fmla="*/ 390 h 520"/>
                <a:gd name="T22" fmla="*/ 264 w 322"/>
                <a:gd name="T23" fmla="*/ 414 h 520"/>
                <a:gd name="T24" fmla="*/ 247 w 322"/>
                <a:gd name="T25" fmla="*/ 424 h 520"/>
                <a:gd name="T26" fmla="*/ 233 w 322"/>
                <a:gd name="T27" fmla="*/ 400 h 520"/>
                <a:gd name="T28" fmla="*/ 248 w 322"/>
                <a:gd name="T29" fmla="*/ 390 h 520"/>
                <a:gd name="T30" fmla="*/ 220 w 322"/>
                <a:gd name="T31" fmla="*/ 341 h 520"/>
                <a:gd name="T32" fmla="*/ 234 w 322"/>
                <a:gd name="T33" fmla="*/ 365 h 520"/>
                <a:gd name="T34" fmla="*/ 219 w 322"/>
                <a:gd name="T35" fmla="*/ 376 h 520"/>
                <a:gd name="T36" fmla="*/ 203 w 322"/>
                <a:gd name="T37" fmla="*/ 351 h 520"/>
                <a:gd name="T38" fmla="*/ 220 w 322"/>
                <a:gd name="T39" fmla="*/ 341 h 520"/>
                <a:gd name="T40" fmla="*/ 191 w 322"/>
                <a:gd name="T41" fmla="*/ 292 h 520"/>
                <a:gd name="T42" fmla="*/ 206 w 322"/>
                <a:gd name="T43" fmla="*/ 316 h 520"/>
                <a:gd name="T44" fmla="*/ 189 w 322"/>
                <a:gd name="T45" fmla="*/ 327 h 520"/>
                <a:gd name="T46" fmla="*/ 175 w 322"/>
                <a:gd name="T47" fmla="*/ 302 h 520"/>
                <a:gd name="T48" fmla="*/ 191 w 322"/>
                <a:gd name="T49" fmla="*/ 292 h 520"/>
                <a:gd name="T50" fmla="*/ 163 w 322"/>
                <a:gd name="T51" fmla="*/ 243 h 520"/>
                <a:gd name="T52" fmla="*/ 177 w 322"/>
                <a:gd name="T53" fmla="*/ 267 h 520"/>
                <a:gd name="T54" fmla="*/ 159 w 322"/>
                <a:gd name="T55" fmla="*/ 278 h 520"/>
                <a:gd name="T56" fmla="*/ 145 w 322"/>
                <a:gd name="T57" fmla="*/ 253 h 520"/>
                <a:gd name="T58" fmla="*/ 163 w 322"/>
                <a:gd name="T59" fmla="*/ 243 h 520"/>
                <a:gd name="T60" fmla="*/ 133 w 322"/>
                <a:gd name="T61" fmla="*/ 196 h 520"/>
                <a:gd name="T62" fmla="*/ 149 w 322"/>
                <a:gd name="T63" fmla="*/ 220 h 520"/>
                <a:gd name="T64" fmla="*/ 131 w 322"/>
                <a:gd name="T65" fmla="*/ 229 h 520"/>
                <a:gd name="T66" fmla="*/ 117 w 322"/>
                <a:gd name="T67" fmla="*/ 205 h 520"/>
                <a:gd name="T68" fmla="*/ 133 w 322"/>
                <a:gd name="T69" fmla="*/ 196 h 520"/>
                <a:gd name="T70" fmla="*/ 105 w 322"/>
                <a:gd name="T71" fmla="*/ 147 h 520"/>
                <a:gd name="T72" fmla="*/ 119 w 322"/>
                <a:gd name="T73" fmla="*/ 171 h 520"/>
                <a:gd name="T74" fmla="*/ 102 w 322"/>
                <a:gd name="T75" fmla="*/ 180 h 520"/>
                <a:gd name="T76" fmla="*/ 88 w 322"/>
                <a:gd name="T77" fmla="*/ 156 h 520"/>
                <a:gd name="T78" fmla="*/ 105 w 322"/>
                <a:gd name="T79" fmla="*/ 147 h 520"/>
                <a:gd name="T80" fmla="*/ 76 w 322"/>
                <a:gd name="T81" fmla="*/ 98 h 520"/>
                <a:gd name="T82" fmla="*/ 89 w 322"/>
                <a:gd name="T83" fmla="*/ 123 h 520"/>
                <a:gd name="T84" fmla="*/ 74 w 322"/>
                <a:gd name="T85" fmla="*/ 133 h 520"/>
                <a:gd name="T86" fmla="*/ 60 w 322"/>
                <a:gd name="T87" fmla="*/ 109 h 520"/>
                <a:gd name="T88" fmla="*/ 76 w 322"/>
                <a:gd name="T89" fmla="*/ 98 h 520"/>
                <a:gd name="T90" fmla="*/ 48 w 322"/>
                <a:gd name="T91" fmla="*/ 49 h 520"/>
                <a:gd name="T92" fmla="*/ 62 w 322"/>
                <a:gd name="T93" fmla="*/ 74 h 520"/>
                <a:gd name="T94" fmla="*/ 44 w 322"/>
                <a:gd name="T95" fmla="*/ 84 h 520"/>
                <a:gd name="T96" fmla="*/ 30 w 322"/>
                <a:gd name="T97" fmla="*/ 60 h 520"/>
                <a:gd name="T98" fmla="*/ 48 w 322"/>
                <a:gd name="T99" fmla="*/ 49 h 520"/>
                <a:gd name="T100" fmla="*/ 18 w 322"/>
                <a:gd name="T101" fmla="*/ 0 h 520"/>
                <a:gd name="T102" fmla="*/ 32 w 322"/>
                <a:gd name="T103" fmla="*/ 25 h 520"/>
                <a:gd name="T104" fmla="*/ 16 w 322"/>
                <a:gd name="T105" fmla="*/ 35 h 520"/>
                <a:gd name="T106" fmla="*/ 0 w 322"/>
                <a:gd name="T107" fmla="*/ 11 h 520"/>
                <a:gd name="T108" fmla="*/ 18 w 322"/>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0">
                  <a:moveTo>
                    <a:pt x="306" y="487"/>
                  </a:moveTo>
                  <a:lnTo>
                    <a:pt x="322" y="512"/>
                  </a:lnTo>
                  <a:lnTo>
                    <a:pt x="304" y="520"/>
                  </a:lnTo>
                  <a:lnTo>
                    <a:pt x="290" y="496"/>
                  </a:lnTo>
                  <a:lnTo>
                    <a:pt x="306" y="487"/>
                  </a:lnTo>
                  <a:close/>
                  <a:moveTo>
                    <a:pt x="278" y="438"/>
                  </a:moveTo>
                  <a:lnTo>
                    <a:pt x="292" y="463"/>
                  </a:lnTo>
                  <a:lnTo>
                    <a:pt x="276" y="473"/>
                  </a:lnTo>
                  <a:lnTo>
                    <a:pt x="261" y="449"/>
                  </a:lnTo>
                  <a:lnTo>
                    <a:pt x="278" y="438"/>
                  </a:lnTo>
                  <a:close/>
                  <a:moveTo>
                    <a:pt x="248" y="390"/>
                  </a:moveTo>
                  <a:lnTo>
                    <a:pt x="264" y="414"/>
                  </a:lnTo>
                  <a:lnTo>
                    <a:pt x="247" y="424"/>
                  </a:lnTo>
                  <a:lnTo>
                    <a:pt x="233" y="400"/>
                  </a:lnTo>
                  <a:lnTo>
                    <a:pt x="248" y="390"/>
                  </a:lnTo>
                  <a:close/>
                  <a:moveTo>
                    <a:pt x="220" y="341"/>
                  </a:moveTo>
                  <a:lnTo>
                    <a:pt x="234" y="365"/>
                  </a:lnTo>
                  <a:lnTo>
                    <a:pt x="219" y="376"/>
                  </a:lnTo>
                  <a:lnTo>
                    <a:pt x="203" y="351"/>
                  </a:lnTo>
                  <a:lnTo>
                    <a:pt x="220" y="341"/>
                  </a:lnTo>
                  <a:close/>
                  <a:moveTo>
                    <a:pt x="191" y="292"/>
                  </a:moveTo>
                  <a:lnTo>
                    <a:pt x="206" y="316"/>
                  </a:lnTo>
                  <a:lnTo>
                    <a:pt x="189" y="327"/>
                  </a:lnTo>
                  <a:lnTo>
                    <a:pt x="175" y="302"/>
                  </a:lnTo>
                  <a:lnTo>
                    <a:pt x="191" y="292"/>
                  </a:lnTo>
                  <a:close/>
                  <a:moveTo>
                    <a:pt x="163" y="243"/>
                  </a:moveTo>
                  <a:lnTo>
                    <a:pt x="177" y="267"/>
                  </a:lnTo>
                  <a:lnTo>
                    <a:pt x="159" y="278"/>
                  </a:lnTo>
                  <a:lnTo>
                    <a:pt x="145" y="253"/>
                  </a:lnTo>
                  <a:lnTo>
                    <a:pt x="163" y="243"/>
                  </a:lnTo>
                  <a:close/>
                  <a:moveTo>
                    <a:pt x="133" y="196"/>
                  </a:moveTo>
                  <a:lnTo>
                    <a:pt x="149" y="220"/>
                  </a:lnTo>
                  <a:lnTo>
                    <a:pt x="131" y="229"/>
                  </a:lnTo>
                  <a:lnTo>
                    <a:pt x="117" y="205"/>
                  </a:lnTo>
                  <a:lnTo>
                    <a:pt x="133" y="196"/>
                  </a:lnTo>
                  <a:close/>
                  <a:moveTo>
                    <a:pt x="105" y="147"/>
                  </a:moveTo>
                  <a:lnTo>
                    <a:pt x="119" y="171"/>
                  </a:lnTo>
                  <a:lnTo>
                    <a:pt x="102" y="180"/>
                  </a:lnTo>
                  <a:lnTo>
                    <a:pt x="88" y="156"/>
                  </a:lnTo>
                  <a:lnTo>
                    <a:pt x="105" y="147"/>
                  </a:lnTo>
                  <a:close/>
                  <a:moveTo>
                    <a:pt x="76" y="98"/>
                  </a:moveTo>
                  <a:lnTo>
                    <a:pt x="89" y="123"/>
                  </a:lnTo>
                  <a:lnTo>
                    <a:pt x="74" y="133"/>
                  </a:lnTo>
                  <a:lnTo>
                    <a:pt x="60" y="109"/>
                  </a:lnTo>
                  <a:lnTo>
                    <a:pt x="76" y="98"/>
                  </a:lnTo>
                  <a:close/>
                  <a:moveTo>
                    <a:pt x="48" y="49"/>
                  </a:moveTo>
                  <a:lnTo>
                    <a:pt x="62" y="74"/>
                  </a:lnTo>
                  <a:lnTo>
                    <a:pt x="44" y="84"/>
                  </a:lnTo>
                  <a:lnTo>
                    <a:pt x="30" y="60"/>
                  </a:lnTo>
                  <a:lnTo>
                    <a:pt x="48" y="49"/>
                  </a:lnTo>
                  <a:close/>
                  <a:moveTo>
                    <a:pt x="18" y="0"/>
                  </a:moveTo>
                  <a:lnTo>
                    <a:pt x="32" y="25"/>
                  </a:lnTo>
                  <a:lnTo>
                    <a:pt x="16" y="35"/>
                  </a:lnTo>
                  <a:lnTo>
                    <a:pt x="0" y="11"/>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5" name="Freeform 25"/>
            <p:cNvSpPr/>
            <p:nvPr/>
          </p:nvSpPr>
          <p:spPr bwMode="auto">
            <a:xfrm>
              <a:off x="-1" y="2438630"/>
              <a:ext cx="73975" cy="58491"/>
            </a:xfrm>
            <a:custGeom>
              <a:avLst/>
              <a:gdLst>
                <a:gd name="T0" fmla="*/ 0 w 33"/>
                <a:gd name="T1" fmla="*/ 0 h 26"/>
                <a:gd name="T2" fmla="*/ 31 w 33"/>
                <a:gd name="T3" fmla="*/ 0 h 26"/>
                <a:gd name="T4" fmla="*/ 31 w 33"/>
                <a:gd name="T5" fmla="*/ 14 h 26"/>
                <a:gd name="T6" fmla="*/ 33 w 33"/>
                <a:gd name="T7" fmla="*/ 16 h 26"/>
                <a:gd name="T8" fmla="*/ 31 w 33"/>
                <a:gd name="T9" fmla="*/ 18 h 26"/>
                <a:gd name="T10" fmla="*/ 31 w 33"/>
                <a:gd name="T11" fmla="*/ 19 h 26"/>
                <a:gd name="T12" fmla="*/ 28 w 33"/>
                <a:gd name="T13" fmla="*/ 19 h 26"/>
                <a:gd name="T14" fmla="*/ 15 w 33"/>
                <a:gd name="T15" fmla="*/ 26 h 26"/>
                <a:gd name="T16" fmla="*/ 0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0" y="0"/>
                  </a:moveTo>
                  <a:lnTo>
                    <a:pt x="31" y="0"/>
                  </a:lnTo>
                  <a:lnTo>
                    <a:pt x="31" y="14"/>
                  </a:lnTo>
                  <a:lnTo>
                    <a:pt x="33" y="16"/>
                  </a:lnTo>
                  <a:lnTo>
                    <a:pt x="31" y="18"/>
                  </a:lnTo>
                  <a:lnTo>
                    <a:pt x="31" y="19"/>
                  </a:lnTo>
                  <a:lnTo>
                    <a:pt x="28" y="19"/>
                  </a:lnTo>
                  <a:lnTo>
                    <a:pt x="15" y="26"/>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6" name="Freeform 26"/>
            <p:cNvSpPr>
              <a:spLocks noEditPoints="1"/>
            </p:cNvSpPr>
            <p:nvPr/>
          </p:nvSpPr>
          <p:spPr bwMode="auto">
            <a:xfrm>
              <a:off x="127773" y="2438630"/>
              <a:ext cx="1369643" cy="42744"/>
            </a:xfrm>
            <a:custGeom>
              <a:avLst/>
              <a:gdLst>
                <a:gd name="T0" fmla="*/ 585 w 611"/>
                <a:gd name="T1" fmla="*/ 0 h 19"/>
                <a:gd name="T2" fmla="*/ 611 w 611"/>
                <a:gd name="T3" fmla="*/ 0 h 19"/>
                <a:gd name="T4" fmla="*/ 611 w 611"/>
                <a:gd name="T5" fmla="*/ 19 h 19"/>
                <a:gd name="T6" fmla="*/ 585 w 611"/>
                <a:gd name="T7" fmla="*/ 19 h 19"/>
                <a:gd name="T8" fmla="*/ 585 w 611"/>
                <a:gd name="T9" fmla="*/ 0 h 19"/>
                <a:gd name="T10" fmla="*/ 533 w 611"/>
                <a:gd name="T11" fmla="*/ 0 h 19"/>
                <a:gd name="T12" fmla="*/ 559 w 611"/>
                <a:gd name="T13" fmla="*/ 0 h 19"/>
                <a:gd name="T14" fmla="*/ 559 w 611"/>
                <a:gd name="T15" fmla="*/ 19 h 19"/>
                <a:gd name="T16" fmla="*/ 533 w 611"/>
                <a:gd name="T17" fmla="*/ 19 h 19"/>
                <a:gd name="T18" fmla="*/ 533 w 611"/>
                <a:gd name="T19" fmla="*/ 0 h 19"/>
                <a:gd name="T20" fmla="*/ 479 w 611"/>
                <a:gd name="T21" fmla="*/ 0 h 19"/>
                <a:gd name="T22" fmla="*/ 505 w 611"/>
                <a:gd name="T23" fmla="*/ 0 h 19"/>
                <a:gd name="T24" fmla="*/ 505 w 611"/>
                <a:gd name="T25" fmla="*/ 19 h 19"/>
                <a:gd name="T26" fmla="*/ 479 w 611"/>
                <a:gd name="T27" fmla="*/ 19 h 19"/>
                <a:gd name="T28" fmla="*/ 479 w 611"/>
                <a:gd name="T29" fmla="*/ 0 h 19"/>
                <a:gd name="T30" fmla="*/ 426 w 611"/>
                <a:gd name="T31" fmla="*/ 0 h 19"/>
                <a:gd name="T32" fmla="*/ 453 w 611"/>
                <a:gd name="T33" fmla="*/ 0 h 19"/>
                <a:gd name="T34" fmla="*/ 453 w 611"/>
                <a:gd name="T35" fmla="*/ 19 h 19"/>
                <a:gd name="T36" fmla="*/ 426 w 611"/>
                <a:gd name="T37" fmla="*/ 19 h 19"/>
                <a:gd name="T38" fmla="*/ 426 w 611"/>
                <a:gd name="T39" fmla="*/ 0 h 19"/>
                <a:gd name="T40" fmla="*/ 372 w 611"/>
                <a:gd name="T41" fmla="*/ 0 h 19"/>
                <a:gd name="T42" fmla="*/ 400 w 611"/>
                <a:gd name="T43" fmla="*/ 0 h 19"/>
                <a:gd name="T44" fmla="*/ 400 w 611"/>
                <a:gd name="T45" fmla="*/ 19 h 19"/>
                <a:gd name="T46" fmla="*/ 372 w 611"/>
                <a:gd name="T47" fmla="*/ 19 h 19"/>
                <a:gd name="T48" fmla="*/ 372 w 611"/>
                <a:gd name="T49" fmla="*/ 0 h 19"/>
                <a:gd name="T50" fmla="*/ 320 w 611"/>
                <a:gd name="T51" fmla="*/ 0 h 19"/>
                <a:gd name="T52" fmla="*/ 346 w 611"/>
                <a:gd name="T53" fmla="*/ 0 h 19"/>
                <a:gd name="T54" fmla="*/ 346 w 611"/>
                <a:gd name="T55" fmla="*/ 19 h 19"/>
                <a:gd name="T56" fmla="*/ 320 w 611"/>
                <a:gd name="T57" fmla="*/ 19 h 19"/>
                <a:gd name="T58" fmla="*/ 320 w 611"/>
                <a:gd name="T59" fmla="*/ 0 h 19"/>
                <a:gd name="T60" fmla="*/ 266 w 611"/>
                <a:gd name="T61" fmla="*/ 0 h 19"/>
                <a:gd name="T62" fmla="*/ 294 w 611"/>
                <a:gd name="T63" fmla="*/ 0 h 19"/>
                <a:gd name="T64" fmla="*/ 294 w 611"/>
                <a:gd name="T65" fmla="*/ 19 h 19"/>
                <a:gd name="T66" fmla="*/ 266 w 611"/>
                <a:gd name="T67" fmla="*/ 19 h 19"/>
                <a:gd name="T68" fmla="*/ 266 w 611"/>
                <a:gd name="T69" fmla="*/ 0 h 19"/>
                <a:gd name="T70" fmla="*/ 213 w 611"/>
                <a:gd name="T71" fmla="*/ 0 h 19"/>
                <a:gd name="T72" fmla="*/ 240 w 611"/>
                <a:gd name="T73" fmla="*/ 0 h 19"/>
                <a:gd name="T74" fmla="*/ 240 w 611"/>
                <a:gd name="T75" fmla="*/ 19 h 19"/>
                <a:gd name="T76" fmla="*/ 213 w 611"/>
                <a:gd name="T77" fmla="*/ 19 h 19"/>
                <a:gd name="T78" fmla="*/ 213 w 611"/>
                <a:gd name="T79" fmla="*/ 0 h 19"/>
                <a:gd name="T80" fmla="*/ 161 w 611"/>
                <a:gd name="T81" fmla="*/ 0 h 19"/>
                <a:gd name="T82" fmla="*/ 187 w 611"/>
                <a:gd name="T83" fmla="*/ 0 h 19"/>
                <a:gd name="T84" fmla="*/ 187 w 611"/>
                <a:gd name="T85" fmla="*/ 19 h 19"/>
                <a:gd name="T86" fmla="*/ 161 w 611"/>
                <a:gd name="T87" fmla="*/ 19 h 19"/>
                <a:gd name="T88" fmla="*/ 161 w 611"/>
                <a:gd name="T89" fmla="*/ 0 h 19"/>
                <a:gd name="T90" fmla="*/ 107 w 611"/>
                <a:gd name="T91" fmla="*/ 0 h 19"/>
                <a:gd name="T92" fmla="*/ 133 w 611"/>
                <a:gd name="T93" fmla="*/ 0 h 19"/>
                <a:gd name="T94" fmla="*/ 133 w 611"/>
                <a:gd name="T95" fmla="*/ 19 h 19"/>
                <a:gd name="T96" fmla="*/ 107 w 611"/>
                <a:gd name="T97" fmla="*/ 19 h 19"/>
                <a:gd name="T98" fmla="*/ 107 w 611"/>
                <a:gd name="T99" fmla="*/ 0 h 19"/>
                <a:gd name="T100" fmla="*/ 54 w 611"/>
                <a:gd name="T101" fmla="*/ 0 h 19"/>
                <a:gd name="T102" fmla="*/ 81 w 611"/>
                <a:gd name="T103" fmla="*/ 0 h 19"/>
                <a:gd name="T104" fmla="*/ 81 w 611"/>
                <a:gd name="T105" fmla="*/ 19 h 19"/>
                <a:gd name="T106" fmla="*/ 54 w 611"/>
                <a:gd name="T107" fmla="*/ 19 h 19"/>
                <a:gd name="T108" fmla="*/ 54 w 611"/>
                <a:gd name="T109" fmla="*/ 0 h 19"/>
                <a:gd name="T110" fmla="*/ 0 w 611"/>
                <a:gd name="T111" fmla="*/ 0 h 19"/>
                <a:gd name="T112" fmla="*/ 27 w 611"/>
                <a:gd name="T113" fmla="*/ 0 h 19"/>
                <a:gd name="T114" fmla="*/ 27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5" y="0"/>
                  </a:moveTo>
                  <a:lnTo>
                    <a:pt x="611" y="0"/>
                  </a:lnTo>
                  <a:lnTo>
                    <a:pt x="611" y="19"/>
                  </a:lnTo>
                  <a:lnTo>
                    <a:pt x="585" y="19"/>
                  </a:lnTo>
                  <a:lnTo>
                    <a:pt x="585" y="0"/>
                  </a:lnTo>
                  <a:close/>
                  <a:moveTo>
                    <a:pt x="533" y="0"/>
                  </a:moveTo>
                  <a:lnTo>
                    <a:pt x="559" y="0"/>
                  </a:lnTo>
                  <a:lnTo>
                    <a:pt x="559" y="19"/>
                  </a:lnTo>
                  <a:lnTo>
                    <a:pt x="533" y="19"/>
                  </a:lnTo>
                  <a:lnTo>
                    <a:pt x="533" y="0"/>
                  </a:lnTo>
                  <a:close/>
                  <a:moveTo>
                    <a:pt x="479" y="0"/>
                  </a:moveTo>
                  <a:lnTo>
                    <a:pt x="505" y="0"/>
                  </a:lnTo>
                  <a:lnTo>
                    <a:pt x="505" y="19"/>
                  </a:lnTo>
                  <a:lnTo>
                    <a:pt x="479" y="19"/>
                  </a:lnTo>
                  <a:lnTo>
                    <a:pt x="479" y="0"/>
                  </a:lnTo>
                  <a:close/>
                  <a:moveTo>
                    <a:pt x="426" y="0"/>
                  </a:moveTo>
                  <a:lnTo>
                    <a:pt x="453" y="0"/>
                  </a:lnTo>
                  <a:lnTo>
                    <a:pt x="453" y="19"/>
                  </a:lnTo>
                  <a:lnTo>
                    <a:pt x="426" y="19"/>
                  </a:lnTo>
                  <a:lnTo>
                    <a:pt x="426" y="0"/>
                  </a:lnTo>
                  <a:close/>
                  <a:moveTo>
                    <a:pt x="372" y="0"/>
                  </a:moveTo>
                  <a:lnTo>
                    <a:pt x="400" y="0"/>
                  </a:lnTo>
                  <a:lnTo>
                    <a:pt x="400" y="19"/>
                  </a:lnTo>
                  <a:lnTo>
                    <a:pt x="372" y="19"/>
                  </a:lnTo>
                  <a:lnTo>
                    <a:pt x="372" y="0"/>
                  </a:lnTo>
                  <a:close/>
                  <a:moveTo>
                    <a:pt x="320" y="0"/>
                  </a:moveTo>
                  <a:lnTo>
                    <a:pt x="346" y="0"/>
                  </a:lnTo>
                  <a:lnTo>
                    <a:pt x="346" y="19"/>
                  </a:lnTo>
                  <a:lnTo>
                    <a:pt x="320" y="19"/>
                  </a:lnTo>
                  <a:lnTo>
                    <a:pt x="320" y="0"/>
                  </a:lnTo>
                  <a:close/>
                  <a:moveTo>
                    <a:pt x="266" y="0"/>
                  </a:moveTo>
                  <a:lnTo>
                    <a:pt x="294" y="0"/>
                  </a:lnTo>
                  <a:lnTo>
                    <a:pt x="294" y="19"/>
                  </a:lnTo>
                  <a:lnTo>
                    <a:pt x="266" y="19"/>
                  </a:lnTo>
                  <a:lnTo>
                    <a:pt x="266" y="0"/>
                  </a:lnTo>
                  <a:close/>
                  <a:moveTo>
                    <a:pt x="213" y="0"/>
                  </a:moveTo>
                  <a:lnTo>
                    <a:pt x="240" y="0"/>
                  </a:lnTo>
                  <a:lnTo>
                    <a:pt x="240" y="19"/>
                  </a:lnTo>
                  <a:lnTo>
                    <a:pt x="213" y="19"/>
                  </a:lnTo>
                  <a:lnTo>
                    <a:pt x="213" y="0"/>
                  </a:lnTo>
                  <a:close/>
                  <a:moveTo>
                    <a:pt x="161" y="0"/>
                  </a:moveTo>
                  <a:lnTo>
                    <a:pt x="187" y="0"/>
                  </a:lnTo>
                  <a:lnTo>
                    <a:pt x="187" y="19"/>
                  </a:lnTo>
                  <a:lnTo>
                    <a:pt x="161" y="19"/>
                  </a:lnTo>
                  <a:lnTo>
                    <a:pt x="161" y="0"/>
                  </a:lnTo>
                  <a:close/>
                  <a:moveTo>
                    <a:pt x="107" y="0"/>
                  </a:moveTo>
                  <a:lnTo>
                    <a:pt x="133" y="0"/>
                  </a:lnTo>
                  <a:lnTo>
                    <a:pt x="133" y="19"/>
                  </a:lnTo>
                  <a:lnTo>
                    <a:pt x="107" y="19"/>
                  </a:lnTo>
                  <a:lnTo>
                    <a:pt x="107" y="0"/>
                  </a:lnTo>
                  <a:close/>
                  <a:moveTo>
                    <a:pt x="54" y="0"/>
                  </a:moveTo>
                  <a:lnTo>
                    <a:pt x="81" y="0"/>
                  </a:lnTo>
                  <a:lnTo>
                    <a:pt x="81" y="19"/>
                  </a:lnTo>
                  <a:lnTo>
                    <a:pt x="54" y="19"/>
                  </a:lnTo>
                  <a:lnTo>
                    <a:pt x="54" y="0"/>
                  </a:lnTo>
                  <a:close/>
                  <a:moveTo>
                    <a:pt x="0" y="0"/>
                  </a:moveTo>
                  <a:lnTo>
                    <a:pt x="27" y="0"/>
                  </a:lnTo>
                  <a:lnTo>
                    <a:pt x="27"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7" name="Freeform 27"/>
            <p:cNvSpPr/>
            <p:nvPr/>
          </p:nvSpPr>
          <p:spPr bwMode="auto">
            <a:xfrm>
              <a:off x="773365" y="3734433"/>
              <a:ext cx="76216" cy="58491"/>
            </a:xfrm>
            <a:custGeom>
              <a:avLst/>
              <a:gdLst>
                <a:gd name="T0" fmla="*/ 18 w 34"/>
                <a:gd name="T1" fmla="*/ 0 h 26"/>
                <a:gd name="T2" fmla="*/ 28 w 34"/>
                <a:gd name="T3" fmla="*/ 7 h 26"/>
                <a:gd name="T4" fmla="*/ 32 w 34"/>
                <a:gd name="T5" fmla="*/ 7 h 26"/>
                <a:gd name="T6" fmla="*/ 32 w 34"/>
                <a:gd name="T7" fmla="*/ 9 h 26"/>
                <a:gd name="T8" fmla="*/ 34 w 34"/>
                <a:gd name="T9" fmla="*/ 9 h 26"/>
                <a:gd name="T10" fmla="*/ 32 w 34"/>
                <a:gd name="T11" fmla="*/ 12 h 26"/>
                <a:gd name="T12" fmla="*/ 32 w 34"/>
                <a:gd name="T13" fmla="*/ 26 h 26"/>
                <a:gd name="T14" fmla="*/ 0 w 34"/>
                <a:gd name="T15" fmla="*/ 26 h 26"/>
                <a:gd name="T16" fmla="*/ 18 w 34"/>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6">
                  <a:moveTo>
                    <a:pt x="18" y="0"/>
                  </a:moveTo>
                  <a:lnTo>
                    <a:pt x="28" y="7"/>
                  </a:lnTo>
                  <a:lnTo>
                    <a:pt x="32" y="7"/>
                  </a:lnTo>
                  <a:lnTo>
                    <a:pt x="32" y="9"/>
                  </a:lnTo>
                  <a:lnTo>
                    <a:pt x="34" y="9"/>
                  </a:lnTo>
                  <a:lnTo>
                    <a:pt x="32" y="12"/>
                  </a:lnTo>
                  <a:lnTo>
                    <a:pt x="32" y="26"/>
                  </a:lnTo>
                  <a:lnTo>
                    <a:pt x="0" y="26"/>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8" name="Freeform 28"/>
            <p:cNvSpPr>
              <a:spLocks noEditPoints="1"/>
            </p:cNvSpPr>
            <p:nvPr/>
          </p:nvSpPr>
          <p:spPr bwMode="auto">
            <a:xfrm>
              <a:off x="845098" y="2528616"/>
              <a:ext cx="715084" cy="1169822"/>
            </a:xfrm>
            <a:custGeom>
              <a:avLst/>
              <a:gdLst>
                <a:gd name="T0" fmla="*/ 14 w 319"/>
                <a:gd name="T1" fmla="*/ 487 h 520"/>
                <a:gd name="T2" fmla="*/ 31 w 319"/>
                <a:gd name="T3" fmla="*/ 496 h 520"/>
                <a:gd name="T4" fmla="*/ 16 w 319"/>
                <a:gd name="T5" fmla="*/ 520 h 520"/>
                <a:gd name="T6" fmla="*/ 0 w 319"/>
                <a:gd name="T7" fmla="*/ 512 h 520"/>
                <a:gd name="T8" fmla="*/ 14 w 319"/>
                <a:gd name="T9" fmla="*/ 487 h 520"/>
                <a:gd name="T10" fmla="*/ 44 w 319"/>
                <a:gd name="T11" fmla="*/ 438 h 520"/>
                <a:gd name="T12" fmla="*/ 59 w 319"/>
                <a:gd name="T13" fmla="*/ 449 h 520"/>
                <a:gd name="T14" fmla="*/ 45 w 319"/>
                <a:gd name="T15" fmla="*/ 473 h 520"/>
                <a:gd name="T16" fmla="*/ 28 w 319"/>
                <a:gd name="T17" fmla="*/ 463 h 520"/>
                <a:gd name="T18" fmla="*/ 44 w 319"/>
                <a:gd name="T19" fmla="*/ 438 h 520"/>
                <a:gd name="T20" fmla="*/ 71 w 319"/>
                <a:gd name="T21" fmla="*/ 390 h 520"/>
                <a:gd name="T22" fmla="*/ 89 w 319"/>
                <a:gd name="T23" fmla="*/ 400 h 520"/>
                <a:gd name="T24" fmla="*/ 73 w 319"/>
                <a:gd name="T25" fmla="*/ 424 h 520"/>
                <a:gd name="T26" fmla="*/ 57 w 319"/>
                <a:gd name="T27" fmla="*/ 414 h 520"/>
                <a:gd name="T28" fmla="*/ 71 w 319"/>
                <a:gd name="T29" fmla="*/ 390 h 520"/>
                <a:gd name="T30" fmla="*/ 101 w 319"/>
                <a:gd name="T31" fmla="*/ 341 h 520"/>
                <a:gd name="T32" fmla="*/ 117 w 319"/>
                <a:gd name="T33" fmla="*/ 351 h 520"/>
                <a:gd name="T34" fmla="*/ 103 w 319"/>
                <a:gd name="T35" fmla="*/ 376 h 520"/>
                <a:gd name="T36" fmla="*/ 85 w 319"/>
                <a:gd name="T37" fmla="*/ 365 h 520"/>
                <a:gd name="T38" fmla="*/ 101 w 319"/>
                <a:gd name="T39" fmla="*/ 341 h 520"/>
                <a:gd name="T40" fmla="*/ 129 w 319"/>
                <a:gd name="T41" fmla="*/ 292 h 520"/>
                <a:gd name="T42" fmla="*/ 147 w 319"/>
                <a:gd name="T43" fmla="*/ 302 h 520"/>
                <a:gd name="T44" fmla="*/ 133 w 319"/>
                <a:gd name="T45" fmla="*/ 327 h 520"/>
                <a:gd name="T46" fmla="*/ 115 w 319"/>
                <a:gd name="T47" fmla="*/ 316 h 520"/>
                <a:gd name="T48" fmla="*/ 129 w 319"/>
                <a:gd name="T49" fmla="*/ 292 h 520"/>
                <a:gd name="T50" fmla="*/ 159 w 319"/>
                <a:gd name="T51" fmla="*/ 243 h 520"/>
                <a:gd name="T52" fmla="*/ 174 w 319"/>
                <a:gd name="T53" fmla="*/ 253 h 520"/>
                <a:gd name="T54" fmla="*/ 161 w 319"/>
                <a:gd name="T55" fmla="*/ 278 h 520"/>
                <a:gd name="T56" fmla="*/ 143 w 319"/>
                <a:gd name="T57" fmla="*/ 267 h 520"/>
                <a:gd name="T58" fmla="*/ 159 w 319"/>
                <a:gd name="T59" fmla="*/ 243 h 520"/>
                <a:gd name="T60" fmla="*/ 187 w 319"/>
                <a:gd name="T61" fmla="*/ 196 h 520"/>
                <a:gd name="T62" fmla="*/ 204 w 319"/>
                <a:gd name="T63" fmla="*/ 205 h 520"/>
                <a:gd name="T64" fmla="*/ 190 w 319"/>
                <a:gd name="T65" fmla="*/ 229 h 520"/>
                <a:gd name="T66" fmla="*/ 173 w 319"/>
                <a:gd name="T67" fmla="*/ 220 h 520"/>
                <a:gd name="T68" fmla="*/ 187 w 319"/>
                <a:gd name="T69" fmla="*/ 196 h 520"/>
                <a:gd name="T70" fmla="*/ 216 w 319"/>
                <a:gd name="T71" fmla="*/ 147 h 520"/>
                <a:gd name="T72" fmla="*/ 232 w 319"/>
                <a:gd name="T73" fmla="*/ 156 h 520"/>
                <a:gd name="T74" fmla="*/ 218 w 319"/>
                <a:gd name="T75" fmla="*/ 180 h 520"/>
                <a:gd name="T76" fmla="*/ 202 w 319"/>
                <a:gd name="T77" fmla="*/ 171 h 520"/>
                <a:gd name="T78" fmla="*/ 216 w 319"/>
                <a:gd name="T79" fmla="*/ 147 h 520"/>
                <a:gd name="T80" fmla="*/ 244 w 319"/>
                <a:gd name="T81" fmla="*/ 98 h 520"/>
                <a:gd name="T82" fmla="*/ 262 w 319"/>
                <a:gd name="T83" fmla="*/ 109 h 520"/>
                <a:gd name="T84" fmla="*/ 248 w 319"/>
                <a:gd name="T85" fmla="*/ 133 h 520"/>
                <a:gd name="T86" fmla="*/ 230 w 319"/>
                <a:gd name="T87" fmla="*/ 123 h 520"/>
                <a:gd name="T88" fmla="*/ 244 w 319"/>
                <a:gd name="T89" fmla="*/ 98 h 520"/>
                <a:gd name="T90" fmla="*/ 274 w 319"/>
                <a:gd name="T91" fmla="*/ 49 h 520"/>
                <a:gd name="T92" fmla="*/ 291 w 319"/>
                <a:gd name="T93" fmla="*/ 60 h 520"/>
                <a:gd name="T94" fmla="*/ 276 w 319"/>
                <a:gd name="T95" fmla="*/ 84 h 520"/>
                <a:gd name="T96" fmla="*/ 260 w 319"/>
                <a:gd name="T97" fmla="*/ 74 h 520"/>
                <a:gd name="T98" fmla="*/ 274 w 319"/>
                <a:gd name="T99" fmla="*/ 49 h 520"/>
                <a:gd name="T100" fmla="*/ 302 w 319"/>
                <a:gd name="T101" fmla="*/ 0 h 520"/>
                <a:gd name="T102" fmla="*/ 319 w 319"/>
                <a:gd name="T103" fmla="*/ 11 h 520"/>
                <a:gd name="T104" fmla="*/ 305 w 319"/>
                <a:gd name="T105" fmla="*/ 35 h 520"/>
                <a:gd name="T106" fmla="*/ 288 w 319"/>
                <a:gd name="T107" fmla="*/ 25 h 520"/>
                <a:gd name="T108" fmla="*/ 302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14" y="487"/>
                  </a:moveTo>
                  <a:lnTo>
                    <a:pt x="31" y="496"/>
                  </a:lnTo>
                  <a:lnTo>
                    <a:pt x="16" y="520"/>
                  </a:lnTo>
                  <a:lnTo>
                    <a:pt x="0" y="512"/>
                  </a:lnTo>
                  <a:lnTo>
                    <a:pt x="14" y="487"/>
                  </a:lnTo>
                  <a:close/>
                  <a:moveTo>
                    <a:pt x="44" y="438"/>
                  </a:moveTo>
                  <a:lnTo>
                    <a:pt x="59" y="449"/>
                  </a:lnTo>
                  <a:lnTo>
                    <a:pt x="45" y="473"/>
                  </a:lnTo>
                  <a:lnTo>
                    <a:pt x="28" y="463"/>
                  </a:lnTo>
                  <a:lnTo>
                    <a:pt x="44" y="438"/>
                  </a:lnTo>
                  <a:close/>
                  <a:moveTo>
                    <a:pt x="71" y="390"/>
                  </a:moveTo>
                  <a:lnTo>
                    <a:pt x="89" y="400"/>
                  </a:lnTo>
                  <a:lnTo>
                    <a:pt x="73" y="424"/>
                  </a:lnTo>
                  <a:lnTo>
                    <a:pt x="57" y="414"/>
                  </a:lnTo>
                  <a:lnTo>
                    <a:pt x="71" y="390"/>
                  </a:lnTo>
                  <a:close/>
                  <a:moveTo>
                    <a:pt x="101" y="341"/>
                  </a:moveTo>
                  <a:lnTo>
                    <a:pt x="117" y="351"/>
                  </a:lnTo>
                  <a:lnTo>
                    <a:pt x="103" y="376"/>
                  </a:lnTo>
                  <a:lnTo>
                    <a:pt x="85" y="365"/>
                  </a:lnTo>
                  <a:lnTo>
                    <a:pt x="101" y="341"/>
                  </a:lnTo>
                  <a:close/>
                  <a:moveTo>
                    <a:pt x="129" y="292"/>
                  </a:moveTo>
                  <a:lnTo>
                    <a:pt x="147" y="302"/>
                  </a:lnTo>
                  <a:lnTo>
                    <a:pt x="133" y="327"/>
                  </a:lnTo>
                  <a:lnTo>
                    <a:pt x="115" y="316"/>
                  </a:lnTo>
                  <a:lnTo>
                    <a:pt x="129" y="292"/>
                  </a:lnTo>
                  <a:close/>
                  <a:moveTo>
                    <a:pt x="159" y="243"/>
                  </a:moveTo>
                  <a:lnTo>
                    <a:pt x="174" y="253"/>
                  </a:lnTo>
                  <a:lnTo>
                    <a:pt x="161" y="278"/>
                  </a:lnTo>
                  <a:lnTo>
                    <a:pt x="143" y="267"/>
                  </a:lnTo>
                  <a:lnTo>
                    <a:pt x="159" y="243"/>
                  </a:lnTo>
                  <a:close/>
                  <a:moveTo>
                    <a:pt x="187" y="196"/>
                  </a:moveTo>
                  <a:lnTo>
                    <a:pt x="204" y="205"/>
                  </a:lnTo>
                  <a:lnTo>
                    <a:pt x="190" y="229"/>
                  </a:lnTo>
                  <a:lnTo>
                    <a:pt x="173" y="220"/>
                  </a:lnTo>
                  <a:lnTo>
                    <a:pt x="187" y="196"/>
                  </a:lnTo>
                  <a:close/>
                  <a:moveTo>
                    <a:pt x="216" y="147"/>
                  </a:moveTo>
                  <a:lnTo>
                    <a:pt x="232" y="156"/>
                  </a:lnTo>
                  <a:lnTo>
                    <a:pt x="218" y="180"/>
                  </a:lnTo>
                  <a:lnTo>
                    <a:pt x="202" y="171"/>
                  </a:lnTo>
                  <a:lnTo>
                    <a:pt x="216" y="147"/>
                  </a:lnTo>
                  <a:close/>
                  <a:moveTo>
                    <a:pt x="244" y="98"/>
                  </a:moveTo>
                  <a:lnTo>
                    <a:pt x="262" y="109"/>
                  </a:lnTo>
                  <a:lnTo>
                    <a:pt x="248" y="133"/>
                  </a:lnTo>
                  <a:lnTo>
                    <a:pt x="230" y="123"/>
                  </a:lnTo>
                  <a:lnTo>
                    <a:pt x="244" y="98"/>
                  </a:lnTo>
                  <a:close/>
                  <a:moveTo>
                    <a:pt x="274" y="49"/>
                  </a:moveTo>
                  <a:lnTo>
                    <a:pt x="291" y="60"/>
                  </a:lnTo>
                  <a:lnTo>
                    <a:pt x="276" y="84"/>
                  </a:lnTo>
                  <a:lnTo>
                    <a:pt x="260" y="74"/>
                  </a:lnTo>
                  <a:lnTo>
                    <a:pt x="274" y="49"/>
                  </a:lnTo>
                  <a:close/>
                  <a:moveTo>
                    <a:pt x="302" y="0"/>
                  </a:moveTo>
                  <a:lnTo>
                    <a:pt x="319" y="11"/>
                  </a:lnTo>
                  <a:lnTo>
                    <a:pt x="305" y="35"/>
                  </a:lnTo>
                  <a:lnTo>
                    <a:pt x="288" y="25"/>
                  </a:lnTo>
                  <a:lnTo>
                    <a:pt x="302"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9" name="Freeform 29"/>
            <p:cNvSpPr/>
            <p:nvPr/>
          </p:nvSpPr>
          <p:spPr bwMode="auto">
            <a:xfrm>
              <a:off x="1557939" y="2416133"/>
              <a:ext cx="65008" cy="80988"/>
            </a:xfrm>
            <a:custGeom>
              <a:avLst/>
              <a:gdLst>
                <a:gd name="T0" fmla="*/ 15 w 29"/>
                <a:gd name="T1" fmla="*/ 0 h 36"/>
                <a:gd name="T2" fmla="*/ 29 w 29"/>
                <a:gd name="T3" fmla="*/ 26 h 36"/>
                <a:gd name="T4" fmla="*/ 17 w 29"/>
                <a:gd name="T5" fmla="*/ 35 h 36"/>
                <a:gd name="T6" fmla="*/ 15 w 29"/>
                <a:gd name="T7" fmla="*/ 36 h 36"/>
                <a:gd name="T8" fmla="*/ 15 w 29"/>
                <a:gd name="T9" fmla="*/ 36 h 36"/>
                <a:gd name="T10" fmla="*/ 14 w 29"/>
                <a:gd name="T11" fmla="*/ 36 h 36"/>
                <a:gd name="T12" fmla="*/ 12 w 29"/>
                <a:gd name="T13" fmla="*/ 35 h 36"/>
                <a:gd name="T14" fmla="*/ 0 w 29"/>
                <a:gd name="T15" fmla="*/ 26 h 36"/>
                <a:gd name="T16" fmla="*/ 15 w 29"/>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6">
                  <a:moveTo>
                    <a:pt x="15" y="0"/>
                  </a:moveTo>
                  <a:lnTo>
                    <a:pt x="29" y="26"/>
                  </a:lnTo>
                  <a:lnTo>
                    <a:pt x="17" y="35"/>
                  </a:lnTo>
                  <a:lnTo>
                    <a:pt x="15" y="36"/>
                  </a:lnTo>
                  <a:lnTo>
                    <a:pt x="15" y="36"/>
                  </a:lnTo>
                  <a:lnTo>
                    <a:pt x="14" y="36"/>
                  </a:lnTo>
                  <a:lnTo>
                    <a:pt x="12" y="35"/>
                  </a:lnTo>
                  <a:lnTo>
                    <a:pt x="0" y="26"/>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0" name="Freeform 30"/>
            <p:cNvSpPr>
              <a:spLocks noEditPoints="1"/>
            </p:cNvSpPr>
            <p:nvPr/>
          </p:nvSpPr>
          <p:spPr bwMode="auto">
            <a:xfrm>
              <a:off x="1620705" y="2528616"/>
              <a:ext cx="715084" cy="1169822"/>
            </a:xfrm>
            <a:custGeom>
              <a:avLst/>
              <a:gdLst>
                <a:gd name="T0" fmla="*/ 305 w 319"/>
                <a:gd name="T1" fmla="*/ 487 h 520"/>
                <a:gd name="T2" fmla="*/ 319 w 319"/>
                <a:gd name="T3" fmla="*/ 512 h 520"/>
                <a:gd name="T4" fmla="*/ 303 w 319"/>
                <a:gd name="T5" fmla="*/ 520 h 520"/>
                <a:gd name="T6" fmla="*/ 289 w 319"/>
                <a:gd name="T7" fmla="*/ 496 h 520"/>
                <a:gd name="T8" fmla="*/ 305 w 319"/>
                <a:gd name="T9" fmla="*/ 487 h 520"/>
                <a:gd name="T10" fmla="*/ 277 w 319"/>
                <a:gd name="T11" fmla="*/ 438 h 520"/>
                <a:gd name="T12" fmla="*/ 291 w 319"/>
                <a:gd name="T13" fmla="*/ 463 h 520"/>
                <a:gd name="T14" fmla="*/ 274 w 319"/>
                <a:gd name="T15" fmla="*/ 473 h 520"/>
                <a:gd name="T16" fmla="*/ 260 w 319"/>
                <a:gd name="T17" fmla="*/ 449 h 520"/>
                <a:gd name="T18" fmla="*/ 277 w 319"/>
                <a:gd name="T19" fmla="*/ 438 h 520"/>
                <a:gd name="T20" fmla="*/ 248 w 319"/>
                <a:gd name="T21" fmla="*/ 390 h 520"/>
                <a:gd name="T22" fmla="*/ 261 w 319"/>
                <a:gd name="T23" fmla="*/ 414 h 520"/>
                <a:gd name="T24" fmla="*/ 246 w 319"/>
                <a:gd name="T25" fmla="*/ 424 h 520"/>
                <a:gd name="T26" fmla="*/ 230 w 319"/>
                <a:gd name="T27" fmla="*/ 400 h 520"/>
                <a:gd name="T28" fmla="*/ 248 w 319"/>
                <a:gd name="T29" fmla="*/ 390 h 520"/>
                <a:gd name="T30" fmla="*/ 218 w 319"/>
                <a:gd name="T31" fmla="*/ 341 h 520"/>
                <a:gd name="T32" fmla="*/ 234 w 319"/>
                <a:gd name="T33" fmla="*/ 365 h 520"/>
                <a:gd name="T34" fmla="*/ 216 w 319"/>
                <a:gd name="T35" fmla="*/ 376 h 520"/>
                <a:gd name="T36" fmla="*/ 202 w 319"/>
                <a:gd name="T37" fmla="*/ 351 h 520"/>
                <a:gd name="T38" fmla="*/ 218 w 319"/>
                <a:gd name="T39" fmla="*/ 341 h 520"/>
                <a:gd name="T40" fmla="*/ 190 w 319"/>
                <a:gd name="T41" fmla="*/ 292 h 520"/>
                <a:gd name="T42" fmla="*/ 204 w 319"/>
                <a:gd name="T43" fmla="*/ 316 h 520"/>
                <a:gd name="T44" fmla="*/ 188 w 319"/>
                <a:gd name="T45" fmla="*/ 327 h 520"/>
                <a:gd name="T46" fmla="*/ 172 w 319"/>
                <a:gd name="T47" fmla="*/ 302 h 520"/>
                <a:gd name="T48" fmla="*/ 190 w 319"/>
                <a:gd name="T49" fmla="*/ 292 h 520"/>
                <a:gd name="T50" fmla="*/ 160 w 319"/>
                <a:gd name="T51" fmla="*/ 243 h 520"/>
                <a:gd name="T52" fmla="*/ 176 w 319"/>
                <a:gd name="T53" fmla="*/ 267 h 520"/>
                <a:gd name="T54" fmla="*/ 158 w 319"/>
                <a:gd name="T55" fmla="*/ 278 h 520"/>
                <a:gd name="T56" fmla="*/ 144 w 319"/>
                <a:gd name="T57" fmla="*/ 253 h 520"/>
                <a:gd name="T58" fmla="*/ 160 w 319"/>
                <a:gd name="T59" fmla="*/ 243 h 520"/>
                <a:gd name="T60" fmla="*/ 132 w 319"/>
                <a:gd name="T61" fmla="*/ 196 h 520"/>
                <a:gd name="T62" fmla="*/ 146 w 319"/>
                <a:gd name="T63" fmla="*/ 220 h 520"/>
                <a:gd name="T64" fmla="*/ 131 w 319"/>
                <a:gd name="T65" fmla="*/ 229 h 520"/>
                <a:gd name="T66" fmla="*/ 115 w 319"/>
                <a:gd name="T67" fmla="*/ 205 h 520"/>
                <a:gd name="T68" fmla="*/ 132 w 319"/>
                <a:gd name="T69" fmla="*/ 196 h 520"/>
                <a:gd name="T70" fmla="*/ 103 w 319"/>
                <a:gd name="T71" fmla="*/ 147 h 520"/>
                <a:gd name="T72" fmla="*/ 118 w 319"/>
                <a:gd name="T73" fmla="*/ 171 h 520"/>
                <a:gd name="T74" fmla="*/ 101 w 319"/>
                <a:gd name="T75" fmla="*/ 180 h 520"/>
                <a:gd name="T76" fmla="*/ 87 w 319"/>
                <a:gd name="T77" fmla="*/ 156 h 520"/>
                <a:gd name="T78" fmla="*/ 103 w 319"/>
                <a:gd name="T79" fmla="*/ 147 h 520"/>
                <a:gd name="T80" fmla="*/ 75 w 319"/>
                <a:gd name="T81" fmla="*/ 98 h 520"/>
                <a:gd name="T82" fmla="*/ 89 w 319"/>
                <a:gd name="T83" fmla="*/ 123 h 520"/>
                <a:gd name="T84" fmla="*/ 71 w 319"/>
                <a:gd name="T85" fmla="*/ 133 h 520"/>
                <a:gd name="T86" fmla="*/ 57 w 319"/>
                <a:gd name="T87" fmla="*/ 109 h 520"/>
                <a:gd name="T88" fmla="*/ 75 w 319"/>
                <a:gd name="T89" fmla="*/ 98 h 520"/>
                <a:gd name="T90" fmla="*/ 45 w 319"/>
                <a:gd name="T91" fmla="*/ 49 h 520"/>
                <a:gd name="T92" fmla="*/ 61 w 319"/>
                <a:gd name="T93" fmla="*/ 74 h 520"/>
                <a:gd name="T94" fmla="*/ 43 w 319"/>
                <a:gd name="T95" fmla="*/ 84 h 520"/>
                <a:gd name="T96" fmla="*/ 29 w 319"/>
                <a:gd name="T97" fmla="*/ 60 h 520"/>
                <a:gd name="T98" fmla="*/ 45 w 319"/>
                <a:gd name="T99" fmla="*/ 49 h 520"/>
                <a:gd name="T100" fmla="*/ 17 w 319"/>
                <a:gd name="T101" fmla="*/ 0 h 520"/>
                <a:gd name="T102" fmla="*/ 31 w 319"/>
                <a:gd name="T103" fmla="*/ 25 h 520"/>
                <a:gd name="T104" fmla="*/ 14 w 319"/>
                <a:gd name="T105" fmla="*/ 35 h 520"/>
                <a:gd name="T106" fmla="*/ 0 w 319"/>
                <a:gd name="T107" fmla="*/ 11 h 520"/>
                <a:gd name="T108" fmla="*/ 17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305" y="487"/>
                  </a:moveTo>
                  <a:lnTo>
                    <a:pt x="319" y="512"/>
                  </a:lnTo>
                  <a:lnTo>
                    <a:pt x="303" y="520"/>
                  </a:lnTo>
                  <a:lnTo>
                    <a:pt x="289" y="496"/>
                  </a:lnTo>
                  <a:lnTo>
                    <a:pt x="305" y="487"/>
                  </a:lnTo>
                  <a:close/>
                  <a:moveTo>
                    <a:pt x="277" y="438"/>
                  </a:moveTo>
                  <a:lnTo>
                    <a:pt x="291" y="463"/>
                  </a:lnTo>
                  <a:lnTo>
                    <a:pt x="274" y="473"/>
                  </a:lnTo>
                  <a:lnTo>
                    <a:pt x="260" y="449"/>
                  </a:lnTo>
                  <a:lnTo>
                    <a:pt x="277" y="438"/>
                  </a:lnTo>
                  <a:close/>
                  <a:moveTo>
                    <a:pt x="248" y="390"/>
                  </a:moveTo>
                  <a:lnTo>
                    <a:pt x="261" y="414"/>
                  </a:lnTo>
                  <a:lnTo>
                    <a:pt x="246" y="424"/>
                  </a:lnTo>
                  <a:lnTo>
                    <a:pt x="230" y="400"/>
                  </a:lnTo>
                  <a:lnTo>
                    <a:pt x="248" y="390"/>
                  </a:lnTo>
                  <a:close/>
                  <a:moveTo>
                    <a:pt x="218" y="341"/>
                  </a:moveTo>
                  <a:lnTo>
                    <a:pt x="234" y="365"/>
                  </a:lnTo>
                  <a:lnTo>
                    <a:pt x="216" y="376"/>
                  </a:lnTo>
                  <a:lnTo>
                    <a:pt x="202" y="351"/>
                  </a:lnTo>
                  <a:lnTo>
                    <a:pt x="218" y="341"/>
                  </a:lnTo>
                  <a:close/>
                  <a:moveTo>
                    <a:pt x="190" y="292"/>
                  </a:moveTo>
                  <a:lnTo>
                    <a:pt x="204" y="316"/>
                  </a:lnTo>
                  <a:lnTo>
                    <a:pt x="188" y="327"/>
                  </a:lnTo>
                  <a:lnTo>
                    <a:pt x="172" y="302"/>
                  </a:lnTo>
                  <a:lnTo>
                    <a:pt x="190" y="292"/>
                  </a:lnTo>
                  <a:close/>
                  <a:moveTo>
                    <a:pt x="160" y="243"/>
                  </a:moveTo>
                  <a:lnTo>
                    <a:pt x="176" y="267"/>
                  </a:lnTo>
                  <a:lnTo>
                    <a:pt x="158" y="278"/>
                  </a:lnTo>
                  <a:lnTo>
                    <a:pt x="144" y="253"/>
                  </a:lnTo>
                  <a:lnTo>
                    <a:pt x="160" y="243"/>
                  </a:lnTo>
                  <a:close/>
                  <a:moveTo>
                    <a:pt x="132" y="196"/>
                  </a:moveTo>
                  <a:lnTo>
                    <a:pt x="146" y="220"/>
                  </a:lnTo>
                  <a:lnTo>
                    <a:pt x="131" y="229"/>
                  </a:lnTo>
                  <a:lnTo>
                    <a:pt x="115" y="205"/>
                  </a:lnTo>
                  <a:lnTo>
                    <a:pt x="132" y="196"/>
                  </a:lnTo>
                  <a:close/>
                  <a:moveTo>
                    <a:pt x="103" y="147"/>
                  </a:moveTo>
                  <a:lnTo>
                    <a:pt x="118" y="171"/>
                  </a:lnTo>
                  <a:lnTo>
                    <a:pt x="101" y="180"/>
                  </a:lnTo>
                  <a:lnTo>
                    <a:pt x="87" y="156"/>
                  </a:lnTo>
                  <a:lnTo>
                    <a:pt x="103" y="147"/>
                  </a:lnTo>
                  <a:close/>
                  <a:moveTo>
                    <a:pt x="75" y="98"/>
                  </a:moveTo>
                  <a:lnTo>
                    <a:pt x="89" y="123"/>
                  </a:lnTo>
                  <a:lnTo>
                    <a:pt x="71" y="133"/>
                  </a:lnTo>
                  <a:lnTo>
                    <a:pt x="57" y="109"/>
                  </a:lnTo>
                  <a:lnTo>
                    <a:pt x="75" y="98"/>
                  </a:lnTo>
                  <a:close/>
                  <a:moveTo>
                    <a:pt x="45" y="49"/>
                  </a:moveTo>
                  <a:lnTo>
                    <a:pt x="61" y="74"/>
                  </a:lnTo>
                  <a:lnTo>
                    <a:pt x="43" y="84"/>
                  </a:lnTo>
                  <a:lnTo>
                    <a:pt x="29" y="60"/>
                  </a:lnTo>
                  <a:lnTo>
                    <a:pt x="45" y="49"/>
                  </a:lnTo>
                  <a:close/>
                  <a:moveTo>
                    <a:pt x="17" y="0"/>
                  </a:moveTo>
                  <a:lnTo>
                    <a:pt x="31" y="25"/>
                  </a:lnTo>
                  <a:lnTo>
                    <a:pt x="14" y="35"/>
                  </a:lnTo>
                  <a:lnTo>
                    <a:pt x="0" y="11"/>
                  </a:lnTo>
                  <a:lnTo>
                    <a:pt x="17"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1" name="Freeform 31"/>
            <p:cNvSpPr/>
            <p:nvPr/>
          </p:nvSpPr>
          <p:spPr bwMode="auto">
            <a:xfrm>
              <a:off x="2331304" y="3734433"/>
              <a:ext cx="76216" cy="58491"/>
            </a:xfrm>
            <a:custGeom>
              <a:avLst/>
              <a:gdLst>
                <a:gd name="T0" fmla="*/ 18 w 34"/>
                <a:gd name="T1" fmla="*/ 0 h 26"/>
                <a:gd name="T2" fmla="*/ 34 w 34"/>
                <a:gd name="T3" fmla="*/ 26 h 26"/>
                <a:gd name="T4" fmla="*/ 2 w 34"/>
                <a:gd name="T5" fmla="*/ 26 h 26"/>
                <a:gd name="T6" fmla="*/ 2 w 34"/>
                <a:gd name="T7" fmla="*/ 12 h 26"/>
                <a:gd name="T8" fmla="*/ 0 w 34"/>
                <a:gd name="T9" fmla="*/ 9 h 26"/>
                <a:gd name="T10" fmla="*/ 2 w 34"/>
                <a:gd name="T11" fmla="*/ 9 h 26"/>
                <a:gd name="T12" fmla="*/ 2 w 34"/>
                <a:gd name="T13" fmla="*/ 7 h 26"/>
                <a:gd name="T14" fmla="*/ 6 w 34"/>
                <a:gd name="T15" fmla="*/ 7 h 26"/>
                <a:gd name="T16" fmla="*/ 18 w 34"/>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6">
                  <a:moveTo>
                    <a:pt x="18" y="0"/>
                  </a:moveTo>
                  <a:lnTo>
                    <a:pt x="34" y="26"/>
                  </a:lnTo>
                  <a:lnTo>
                    <a:pt x="2" y="26"/>
                  </a:lnTo>
                  <a:lnTo>
                    <a:pt x="2" y="12"/>
                  </a:lnTo>
                  <a:lnTo>
                    <a:pt x="0" y="9"/>
                  </a:lnTo>
                  <a:lnTo>
                    <a:pt x="2" y="9"/>
                  </a:lnTo>
                  <a:lnTo>
                    <a:pt x="2" y="7"/>
                  </a:lnTo>
                  <a:lnTo>
                    <a:pt x="6" y="7"/>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2" name="Freeform 32"/>
            <p:cNvSpPr>
              <a:spLocks noEditPoints="1"/>
            </p:cNvSpPr>
            <p:nvPr/>
          </p:nvSpPr>
          <p:spPr bwMode="auto">
            <a:xfrm>
              <a:off x="903381" y="3750180"/>
              <a:ext cx="1374126" cy="42744"/>
            </a:xfrm>
            <a:custGeom>
              <a:avLst/>
              <a:gdLst>
                <a:gd name="T0" fmla="*/ 587 w 613"/>
                <a:gd name="T1" fmla="*/ 0 h 19"/>
                <a:gd name="T2" fmla="*/ 613 w 613"/>
                <a:gd name="T3" fmla="*/ 0 h 19"/>
                <a:gd name="T4" fmla="*/ 613 w 613"/>
                <a:gd name="T5" fmla="*/ 19 h 19"/>
                <a:gd name="T6" fmla="*/ 587 w 613"/>
                <a:gd name="T7" fmla="*/ 19 h 19"/>
                <a:gd name="T8" fmla="*/ 587 w 613"/>
                <a:gd name="T9" fmla="*/ 0 h 19"/>
                <a:gd name="T10" fmla="*/ 533 w 613"/>
                <a:gd name="T11" fmla="*/ 0 h 19"/>
                <a:gd name="T12" fmla="*/ 559 w 613"/>
                <a:gd name="T13" fmla="*/ 0 h 19"/>
                <a:gd name="T14" fmla="*/ 559 w 613"/>
                <a:gd name="T15" fmla="*/ 19 h 19"/>
                <a:gd name="T16" fmla="*/ 533 w 613"/>
                <a:gd name="T17" fmla="*/ 19 h 19"/>
                <a:gd name="T18" fmla="*/ 533 w 613"/>
                <a:gd name="T19" fmla="*/ 0 h 19"/>
                <a:gd name="T20" fmla="*/ 480 w 613"/>
                <a:gd name="T21" fmla="*/ 0 h 19"/>
                <a:gd name="T22" fmla="*/ 506 w 613"/>
                <a:gd name="T23" fmla="*/ 0 h 19"/>
                <a:gd name="T24" fmla="*/ 506 w 613"/>
                <a:gd name="T25" fmla="*/ 19 h 19"/>
                <a:gd name="T26" fmla="*/ 480 w 613"/>
                <a:gd name="T27" fmla="*/ 19 h 19"/>
                <a:gd name="T28" fmla="*/ 480 w 613"/>
                <a:gd name="T29" fmla="*/ 0 h 19"/>
                <a:gd name="T30" fmla="*/ 426 w 613"/>
                <a:gd name="T31" fmla="*/ 0 h 19"/>
                <a:gd name="T32" fmla="*/ 452 w 613"/>
                <a:gd name="T33" fmla="*/ 0 h 19"/>
                <a:gd name="T34" fmla="*/ 452 w 613"/>
                <a:gd name="T35" fmla="*/ 19 h 19"/>
                <a:gd name="T36" fmla="*/ 426 w 613"/>
                <a:gd name="T37" fmla="*/ 19 h 19"/>
                <a:gd name="T38" fmla="*/ 426 w 613"/>
                <a:gd name="T39" fmla="*/ 0 h 19"/>
                <a:gd name="T40" fmla="*/ 374 w 613"/>
                <a:gd name="T41" fmla="*/ 0 h 19"/>
                <a:gd name="T42" fmla="*/ 400 w 613"/>
                <a:gd name="T43" fmla="*/ 0 h 19"/>
                <a:gd name="T44" fmla="*/ 400 w 613"/>
                <a:gd name="T45" fmla="*/ 19 h 19"/>
                <a:gd name="T46" fmla="*/ 374 w 613"/>
                <a:gd name="T47" fmla="*/ 19 h 19"/>
                <a:gd name="T48" fmla="*/ 374 w 613"/>
                <a:gd name="T49" fmla="*/ 0 h 19"/>
                <a:gd name="T50" fmla="*/ 320 w 613"/>
                <a:gd name="T51" fmla="*/ 0 h 19"/>
                <a:gd name="T52" fmla="*/ 346 w 613"/>
                <a:gd name="T53" fmla="*/ 0 h 19"/>
                <a:gd name="T54" fmla="*/ 346 w 613"/>
                <a:gd name="T55" fmla="*/ 19 h 19"/>
                <a:gd name="T56" fmla="*/ 320 w 613"/>
                <a:gd name="T57" fmla="*/ 19 h 19"/>
                <a:gd name="T58" fmla="*/ 320 w 613"/>
                <a:gd name="T59" fmla="*/ 0 h 19"/>
                <a:gd name="T60" fmla="*/ 267 w 613"/>
                <a:gd name="T61" fmla="*/ 0 h 19"/>
                <a:gd name="T62" fmla="*/ 293 w 613"/>
                <a:gd name="T63" fmla="*/ 0 h 19"/>
                <a:gd name="T64" fmla="*/ 293 w 613"/>
                <a:gd name="T65" fmla="*/ 19 h 19"/>
                <a:gd name="T66" fmla="*/ 267 w 613"/>
                <a:gd name="T67" fmla="*/ 19 h 19"/>
                <a:gd name="T68" fmla="*/ 267 w 613"/>
                <a:gd name="T69" fmla="*/ 0 h 19"/>
                <a:gd name="T70" fmla="*/ 213 w 613"/>
                <a:gd name="T71" fmla="*/ 0 h 19"/>
                <a:gd name="T72" fmla="*/ 241 w 613"/>
                <a:gd name="T73" fmla="*/ 0 h 19"/>
                <a:gd name="T74" fmla="*/ 241 w 613"/>
                <a:gd name="T75" fmla="*/ 19 h 19"/>
                <a:gd name="T76" fmla="*/ 213 w 613"/>
                <a:gd name="T77" fmla="*/ 19 h 19"/>
                <a:gd name="T78" fmla="*/ 213 w 613"/>
                <a:gd name="T79" fmla="*/ 0 h 19"/>
                <a:gd name="T80" fmla="*/ 161 w 613"/>
                <a:gd name="T81" fmla="*/ 0 h 19"/>
                <a:gd name="T82" fmla="*/ 187 w 613"/>
                <a:gd name="T83" fmla="*/ 0 h 19"/>
                <a:gd name="T84" fmla="*/ 187 w 613"/>
                <a:gd name="T85" fmla="*/ 19 h 19"/>
                <a:gd name="T86" fmla="*/ 161 w 613"/>
                <a:gd name="T87" fmla="*/ 19 h 19"/>
                <a:gd name="T88" fmla="*/ 161 w 613"/>
                <a:gd name="T89" fmla="*/ 0 h 19"/>
                <a:gd name="T90" fmla="*/ 107 w 613"/>
                <a:gd name="T91" fmla="*/ 0 h 19"/>
                <a:gd name="T92" fmla="*/ 135 w 613"/>
                <a:gd name="T93" fmla="*/ 0 h 19"/>
                <a:gd name="T94" fmla="*/ 135 w 613"/>
                <a:gd name="T95" fmla="*/ 19 h 19"/>
                <a:gd name="T96" fmla="*/ 107 w 613"/>
                <a:gd name="T97" fmla="*/ 19 h 19"/>
                <a:gd name="T98" fmla="*/ 107 w 613"/>
                <a:gd name="T99" fmla="*/ 0 h 19"/>
                <a:gd name="T100" fmla="*/ 54 w 613"/>
                <a:gd name="T101" fmla="*/ 0 h 19"/>
                <a:gd name="T102" fmla="*/ 80 w 613"/>
                <a:gd name="T103" fmla="*/ 0 h 19"/>
                <a:gd name="T104" fmla="*/ 80 w 613"/>
                <a:gd name="T105" fmla="*/ 19 h 19"/>
                <a:gd name="T106" fmla="*/ 54 w 613"/>
                <a:gd name="T107" fmla="*/ 19 h 19"/>
                <a:gd name="T108" fmla="*/ 54 w 613"/>
                <a:gd name="T109" fmla="*/ 0 h 19"/>
                <a:gd name="T110" fmla="*/ 0 w 613"/>
                <a:gd name="T111" fmla="*/ 0 h 19"/>
                <a:gd name="T112" fmla="*/ 28 w 613"/>
                <a:gd name="T113" fmla="*/ 0 h 19"/>
                <a:gd name="T114" fmla="*/ 28 w 613"/>
                <a:gd name="T115" fmla="*/ 19 h 19"/>
                <a:gd name="T116" fmla="*/ 0 w 613"/>
                <a:gd name="T117" fmla="*/ 19 h 19"/>
                <a:gd name="T118" fmla="*/ 0 w 613"/>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3" h="19">
                  <a:moveTo>
                    <a:pt x="587" y="0"/>
                  </a:moveTo>
                  <a:lnTo>
                    <a:pt x="613" y="0"/>
                  </a:lnTo>
                  <a:lnTo>
                    <a:pt x="613" y="19"/>
                  </a:lnTo>
                  <a:lnTo>
                    <a:pt x="587" y="19"/>
                  </a:lnTo>
                  <a:lnTo>
                    <a:pt x="587" y="0"/>
                  </a:lnTo>
                  <a:close/>
                  <a:moveTo>
                    <a:pt x="533" y="0"/>
                  </a:moveTo>
                  <a:lnTo>
                    <a:pt x="559" y="0"/>
                  </a:lnTo>
                  <a:lnTo>
                    <a:pt x="559" y="19"/>
                  </a:lnTo>
                  <a:lnTo>
                    <a:pt x="533" y="19"/>
                  </a:lnTo>
                  <a:lnTo>
                    <a:pt x="533" y="0"/>
                  </a:lnTo>
                  <a:close/>
                  <a:moveTo>
                    <a:pt x="480" y="0"/>
                  </a:moveTo>
                  <a:lnTo>
                    <a:pt x="506" y="0"/>
                  </a:lnTo>
                  <a:lnTo>
                    <a:pt x="506" y="19"/>
                  </a:lnTo>
                  <a:lnTo>
                    <a:pt x="480" y="19"/>
                  </a:lnTo>
                  <a:lnTo>
                    <a:pt x="480" y="0"/>
                  </a:lnTo>
                  <a:close/>
                  <a:moveTo>
                    <a:pt x="426" y="0"/>
                  </a:moveTo>
                  <a:lnTo>
                    <a:pt x="452" y="0"/>
                  </a:lnTo>
                  <a:lnTo>
                    <a:pt x="452" y="19"/>
                  </a:lnTo>
                  <a:lnTo>
                    <a:pt x="426" y="19"/>
                  </a:lnTo>
                  <a:lnTo>
                    <a:pt x="426" y="0"/>
                  </a:lnTo>
                  <a:close/>
                  <a:moveTo>
                    <a:pt x="374" y="0"/>
                  </a:moveTo>
                  <a:lnTo>
                    <a:pt x="400" y="0"/>
                  </a:lnTo>
                  <a:lnTo>
                    <a:pt x="400" y="19"/>
                  </a:lnTo>
                  <a:lnTo>
                    <a:pt x="374" y="19"/>
                  </a:lnTo>
                  <a:lnTo>
                    <a:pt x="374" y="0"/>
                  </a:lnTo>
                  <a:close/>
                  <a:moveTo>
                    <a:pt x="320" y="0"/>
                  </a:moveTo>
                  <a:lnTo>
                    <a:pt x="346" y="0"/>
                  </a:lnTo>
                  <a:lnTo>
                    <a:pt x="346" y="19"/>
                  </a:lnTo>
                  <a:lnTo>
                    <a:pt x="320" y="19"/>
                  </a:lnTo>
                  <a:lnTo>
                    <a:pt x="320" y="0"/>
                  </a:lnTo>
                  <a:close/>
                  <a:moveTo>
                    <a:pt x="267" y="0"/>
                  </a:moveTo>
                  <a:lnTo>
                    <a:pt x="293" y="0"/>
                  </a:lnTo>
                  <a:lnTo>
                    <a:pt x="293" y="19"/>
                  </a:lnTo>
                  <a:lnTo>
                    <a:pt x="267" y="19"/>
                  </a:lnTo>
                  <a:lnTo>
                    <a:pt x="267" y="0"/>
                  </a:lnTo>
                  <a:close/>
                  <a:moveTo>
                    <a:pt x="213" y="0"/>
                  </a:moveTo>
                  <a:lnTo>
                    <a:pt x="241" y="0"/>
                  </a:lnTo>
                  <a:lnTo>
                    <a:pt x="241" y="19"/>
                  </a:lnTo>
                  <a:lnTo>
                    <a:pt x="213" y="19"/>
                  </a:lnTo>
                  <a:lnTo>
                    <a:pt x="213" y="0"/>
                  </a:lnTo>
                  <a:close/>
                  <a:moveTo>
                    <a:pt x="161" y="0"/>
                  </a:moveTo>
                  <a:lnTo>
                    <a:pt x="187" y="0"/>
                  </a:lnTo>
                  <a:lnTo>
                    <a:pt x="187" y="19"/>
                  </a:lnTo>
                  <a:lnTo>
                    <a:pt x="161" y="19"/>
                  </a:lnTo>
                  <a:lnTo>
                    <a:pt x="161" y="0"/>
                  </a:lnTo>
                  <a:close/>
                  <a:moveTo>
                    <a:pt x="107" y="0"/>
                  </a:moveTo>
                  <a:lnTo>
                    <a:pt x="135" y="0"/>
                  </a:lnTo>
                  <a:lnTo>
                    <a:pt x="135" y="19"/>
                  </a:lnTo>
                  <a:lnTo>
                    <a:pt x="107" y="19"/>
                  </a:lnTo>
                  <a:lnTo>
                    <a:pt x="107" y="0"/>
                  </a:lnTo>
                  <a:close/>
                  <a:moveTo>
                    <a:pt x="54" y="0"/>
                  </a:moveTo>
                  <a:lnTo>
                    <a:pt x="80" y="0"/>
                  </a:lnTo>
                  <a:lnTo>
                    <a:pt x="80" y="19"/>
                  </a:lnTo>
                  <a:lnTo>
                    <a:pt x="54" y="19"/>
                  </a:lnTo>
                  <a:lnTo>
                    <a:pt x="54" y="0"/>
                  </a:lnTo>
                  <a:close/>
                  <a:moveTo>
                    <a:pt x="0" y="0"/>
                  </a:moveTo>
                  <a:lnTo>
                    <a:pt x="28" y="0"/>
                  </a:lnTo>
                  <a:lnTo>
                    <a:pt x="28"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3" name="Freeform 33"/>
            <p:cNvSpPr/>
            <p:nvPr/>
          </p:nvSpPr>
          <p:spPr bwMode="auto">
            <a:xfrm>
              <a:off x="2329064" y="3734433"/>
              <a:ext cx="73975" cy="58491"/>
            </a:xfrm>
            <a:custGeom>
              <a:avLst/>
              <a:gdLst>
                <a:gd name="T0" fmla="*/ 15 w 33"/>
                <a:gd name="T1" fmla="*/ 0 h 26"/>
                <a:gd name="T2" fmla="*/ 28 w 33"/>
                <a:gd name="T3" fmla="*/ 7 h 26"/>
                <a:gd name="T4" fmla="*/ 31 w 33"/>
                <a:gd name="T5" fmla="*/ 7 h 26"/>
                <a:gd name="T6" fmla="*/ 31 w 33"/>
                <a:gd name="T7" fmla="*/ 9 h 26"/>
                <a:gd name="T8" fmla="*/ 33 w 33"/>
                <a:gd name="T9" fmla="*/ 9 h 26"/>
                <a:gd name="T10" fmla="*/ 31 w 33"/>
                <a:gd name="T11" fmla="*/ 12 h 26"/>
                <a:gd name="T12" fmla="*/ 31 w 33"/>
                <a:gd name="T13" fmla="*/ 26 h 26"/>
                <a:gd name="T14" fmla="*/ 0 w 33"/>
                <a:gd name="T15" fmla="*/ 26 h 26"/>
                <a:gd name="T16" fmla="*/ 15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5" y="0"/>
                  </a:moveTo>
                  <a:lnTo>
                    <a:pt x="28" y="7"/>
                  </a:lnTo>
                  <a:lnTo>
                    <a:pt x="31" y="7"/>
                  </a:lnTo>
                  <a:lnTo>
                    <a:pt x="31" y="9"/>
                  </a:lnTo>
                  <a:lnTo>
                    <a:pt x="33" y="9"/>
                  </a:lnTo>
                  <a:lnTo>
                    <a:pt x="31" y="12"/>
                  </a:lnTo>
                  <a:lnTo>
                    <a:pt x="31" y="26"/>
                  </a:lnTo>
                  <a:lnTo>
                    <a:pt x="0" y="26"/>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4" name="Freeform 34"/>
            <p:cNvSpPr>
              <a:spLocks noEditPoints="1"/>
            </p:cNvSpPr>
            <p:nvPr/>
          </p:nvSpPr>
          <p:spPr bwMode="auto">
            <a:xfrm>
              <a:off x="2394070" y="2528616"/>
              <a:ext cx="721808" cy="1169822"/>
            </a:xfrm>
            <a:custGeom>
              <a:avLst/>
              <a:gdLst>
                <a:gd name="T0" fmla="*/ 16 w 322"/>
                <a:gd name="T1" fmla="*/ 487 h 520"/>
                <a:gd name="T2" fmla="*/ 32 w 322"/>
                <a:gd name="T3" fmla="*/ 496 h 520"/>
                <a:gd name="T4" fmla="*/ 18 w 322"/>
                <a:gd name="T5" fmla="*/ 520 h 520"/>
                <a:gd name="T6" fmla="*/ 0 w 322"/>
                <a:gd name="T7" fmla="*/ 512 h 520"/>
                <a:gd name="T8" fmla="*/ 16 w 322"/>
                <a:gd name="T9" fmla="*/ 487 h 520"/>
                <a:gd name="T10" fmla="*/ 44 w 322"/>
                <a:gd name="T11" fmla="*/ 438 h 520"/>
                <a:gd name="T12" fmla="*/ 61 w 322"/>
                <a:gd name="T13" fmla="*/ 449 h 520"/>
                <a:gd name="T14" fmla="*/ 47 w 322"/>
                <a:gd name="T15" fmla="*/ 473 h 520"/>
                <a:gd name="T16" fmla="*/ 30 w 322"/>
                <a:gd name="T17" fmla="*/ 463 h 520"/>
                <a:gd name="T18" fmla="*/ 44 w 322"/>
                <a:gd name="T19" fmla="*/ 438 h 520"/>
                <a:gd name="T20" fmla="*/ 74 w 322"/>
                <a:gd name="T21" fmla="*/ 390 h 520"/>
                <a:gd name="T22" fmla="*/ 89 w 322"/>
                <a:gd name="T23" fmla="*/ 400 h 520"/>
                <a:gd name="T24" fmla="*/ 75 w 322"/>
                <a:gd name="T25" fmla="*/ 424 h 520"/>
                <a:gd name="T26" fmla="*/ 60 w 322"/>
                <a:gd name="T27" fmla="*/ 414 h 520"/>
                <a:gd name="T28" fmla="*/ 74 w 322"/>
                <a:gd name="T29" fmla="*/ 390 h 520"/>
                <a:gd name="T30" fmla="*/ 102 w 322"/>
                <a:gd name="T31" fmla="*/ 341 h 520"/>
                <a:gd name="T32" fmla="*/ 119 w 322"/>
                <a:gd name="T33" fmla="*/ 351 h 520"/>
                <a:gd name="T34" fmla="*/ 105 w 322"/>
                <a:gd name="T35" fmla="*/ 376 h 520"/>
                <a:gd name="T36" fmla="*/ 88 w 322"/>
                <a:gd name="T37" fmla="*/ 365 h 520"/>
                <a:gd name="T38" fmla="*/ 102 w 322"/>
                <a:gd name="T39" fmla="*/ 341 h 520"/>
                <a:gd name="T40" fmla="*/ 131 w 322"/>
                <a:gd name="T41" fmla="*/ 292 h 520"/>
                <a:gd name="T42" fmla="*/ 147 w 322"/>
                <a:gd name="T43" fmla="*/ 302 h 520"/>
                <a:gd name="T44" fmla="*/ 133 w 322"/>
                <a:gd name="T45" fmla="*/ 327 h 520"/>
                <a:gd name="T46" fmla="*/ 117 w 322"/>
                <a:gd name="T47" fmla="*/ 316 h 520"/>
                <a:gd name="T48" fmla="*/ 131 w 322"/>
                <a:gd name="T49" fmla="*/ 292 h 520"/>
                <a:gd name="T50" fmla="*/ 159 w 322"/>
                <a:gd name="T51" fmla="*/ 243 h 520"/>
                <a:gd name="T52" fmla="*/ 177 w 322"/>
                <a:gd name="T53" fmla="*/ 253 h 520"/>
                <a:gd name="T54" fmla="*/ 163 w 322"/>
                <a:gd name="T55" fmla="*/ 278 h 520"/>
                <a:gd name="T56" fmla="*/ 145 w 322"/>
                <a:gd name="T57" fmla="*/ 267 h 520"/>
                <a:gd name="T58" fmla="*/ 159 w 322"/>
                <a:gd name="T59" fmla="*/ 243 h 520"/>
                <a:gd name="T60" fmla="*/ 189 w 322"/>
                <a:gd name="T61" fmla="*/ 196 h 520"/>
                <a:gd name="T62" fmla="*/ 206 w 322"/>
                <a:gd name="T63" fmla="*/ 205 h 520"/>
                <a:gd name="T64" fmla="*/ 191 w 322"/>
                <a:gd name="T65" fmla="*/ 229 h 520"/>
                <a:gd name="T66" fmla="*/ 175 w 322"/>
                <a:gd name="T67" fmla="*/ 220 h 520"/>
                <a:gd name="T68" fmla="*/ 189 w 322"/>
                <a:gd name="T69" fmla="*/ 196 h 520"/>
                <a:gd name="T70" fmla="*/ 217 w 322"/>
                <a:gd name="T71" fmla="*/ 147 h 520"/>
                <a:gd name="T72" fmla="*/ 234 w 322"/>
                <a:gd name="T73" fmla="*/ 156 h 520"/>
                <a:gd name="T74" fmla="*/ 220 w 322"/>
                <a:gd name="T75" fmla="*/ 180 h 520"/>
                <a:gd name="T76" fmla="*/ 203 w 322"/>
                <a:gd name="T77" fmla="*/ 171 h 520"/>
                <a:gd name="T78" fmla="*/ 217 w 322"/>
                <a:gd name="T79" fmla="*/ 147 h 520"/>
                <a:gd name="T80" fmla="*/ 246 w 322"/>
                <a:gd name="T81" fmla="*/ 98 h 520"/>
                <a:gd name="T82" fmla="*/ 264 w 322"/>
                <a:gd name="T83" fmla="*/ 109 h 520"/>
                <a:gd name="T84" fmla="*/ 248 w 322"/>
                <a:gd name="T85" fmla="*/ 133 h 520"/>
                <a:gd name="T86" fmla="*/ 233 w 322"/>
                <a:gd name="T87" fmla="*/ 123 h 520"/>
                <a:gd name="T88" fmla="*/ 246 w 322"/>
                <a:gd name="T89" fmla="*/ 98 h 520"/>
                <a:gd name="T90" fmla="*/ 276 w 322"/>
                <a:gd name="T91" fmla="*/ 49 h 520"/>
                <a:gd name="T92" fmla="*/ 292 w 322"/>
                <a:gd name="T93" fmla="*/ 60 h 520"/>
                <a:gd name="T94" fmla="*/ 278 w 322"/>
                <a:gd name="T95" fmla="*/ 84 h 520"/>
                <a:gd name="T96" fmla="*/ 260 w 322"/>
                <a:gd name="T97" fmla="*/ 74 h 520"/>
                <a:gd name="T98" fmla="*/ 276 w 322"/>
                <a:gd name="T99" fmla="*/ 49 h 520"/>
                <a:gd name="T100" fmla="*/ 304 w 322"/>
                <a:gd name="T101" fmla="*/ 0 h 520"/>
                <a:gd name="T102" fmla="*/ 322 w 322"/>
                <a:gd name="T103" fmla="*/ 11 h 520"/>
                <a:gd name="T104" fmla="*/ 306 w 322"/>
                <a:gd name="T105" fmla="*/ 35 h 520"/>
                <a:gd name="T106" fmla="*/ 290 w 322"/>
                <a:gd name="T107" fmla="*/ 25 h 520"/>
                <a:gd name="T108" fmla="*/ 304 w 322"/>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0">
                  <a:moveTo>
                    <a:pt x="16" y="487"/>
                  </a:moveTo>
                  <a:lnTo>
                    <a:pt x="32" y="496"/>
                  </a:lnTo>
                  <a:lnTo>
                    <a:pt x="18" y="520"/>
                  </a:lnTo>
                  <a:lnTo>
                    <a:pt x="0" y="512"/>
                  </a:lnTo>
                  <a:lnTo>
                    <a:pt x="16" y="487"/>
                  </a:lnTo>
                  <a:close/>
                  <a:moveTo>
                    <a:pt x="44" y="438"/>
                  </a:moveTo>
                  <a:lnTo>
                    <a:pt x="61" y="449"/>
                  </a:lnTo>
                  <a:lnTo>
                    <a:pt x="47" y="473"/>
                  </a:lnTo>
                  <a:lnTo>
                    <a:pt x="30" y="463"/>
                  </a:lnTo>
                  <a:lnTo>
                    <a:pt x="44" y="438"/>
                  </a:lnTo>
                  <a:close/>
                  <a:moveTo>
                    <a:pt x="74" y="390"/>
                  </a:moveTo>
                  <a:lnTo>
                    <a:pt x="89" y="400"/>
                  </a:lnTo>
                  <a:lnTo>
                    <a:pt x="75" y="424"/>
                  </a:lnTo>
                  <a:lnTo>
                    <a:pt x="60" y="414"/>
                  </a:lnTo>
                  <a:lnTo>
                    <a:pt x="74" y="390"/>
                  </a:lnTo>
                  <a:close/>
                  <a:moveTo>
                    <a:pt x="102" y="341"/>
                  </a:moveTo>
                  <a:lnTo>
                    <a:pt x="119" y="351"/>
                  </a:lnTo>
                  <a:lnTo>
                    <a:pt x="105" y="376"/>
                  </a:lnTo>
                  <a:lnTo>
                    <a:pt x="88" y="365"/>
                  </a:lnTo>
                  <a:lnTo>
                    <a:pt x="102" y="341"/>
                  </a:lnTo>
                  <a:close/>
                  <a:moveTo>
                    <a:pt x="131" y="292"/>
                  </a:moveTo>
                  <a:lnTo>
                    <a:pt x="147" y="302"/>
                  </a:lnTo>
                  <a:lnTo>
                    <a:pt x="133" y="327"/>
                  </a:lnTo>
                  <a:lnTo>
                    <a:pt x="117" y="316"/>
                  </a:lnTo>
                  <a:lnTo>
                    <a:pt x="131" y="292"/>
                  </a:lnTo>
                  <a:close/>
                  <a:moveTo>
                    <a:pt x="159" y="243"/>
                  </a:moveTo>
                  <a:lnTo>
                    <a:pt x="177" y="253"/>
                  </a:lnTo>
                  <a:lnTo>
                    <a:pt x="163" y="278"/>
                  </a:lnTo>
                  <a:lnTo>
                    <a:pt x="145" y="267"/>
                  </a:lnTo>
                  <a:lnTo>
                    <a:pt x="159" y="243"/>
                  </a:lnTo>
                  <a:close/>
                  <a:moveTo>
                    <a:pt x="189" y="196"/>
                  </a:moveTo>
                  <a:lnTo>
                    <a:pt x="206" y="205"/>
                  </a:lnTo>
                  <a:lnTo>
                    <a:pt x="191" y="229"/>
                  </a:lnTo>
                  <a:lnTo>
                    <a:pt x="175" y="220"/>
                  </a:lnTo>
                  <a:lnTo>
                    <a:pt x="189" y="196"/>
                  </a:lnTo>
                  <a:close/>
                  <a:moveTo>
                    <a:pt x="217" y="147"/>
                  </a:moveTo>
                  <a:lnTo>
                    <a:pt x="234" y="156"/>
                  </a:lnTo>
                  <a:lnTo>
                    <a:pt x="220" y="180"/>
                  </a:lnTo>
                  <a:lnTo>
                    <a:pt x="203" y="171"/>
                  </a:lnTo>
                  <a:lnTo>
                    <a:pt x="217" y="147"/>
                  </a:lnTo>
                  <a:close/>
                  <a:moveTo>
                    <a:pt x="246" y="98"/>
                  </a:moveTo>
                  <a:lnTo>
                    <a:pt x="264" y="109"/>
                  </a:lnTo>
                  <a:lnTo>
                    <a:pt x="248" y="133"/>
                  </a:lnTo>
                  <a:lnTo>
                    <a:pt x="233" y="123"/>
                  </a:lnTo>
                  <a:lnTo>
                    <a:pt x="246" y="98"/>
                  </a:lnTo>
                  <a:close/>
                  <a:moveTo>
                    <a:pt x="276" y="49"/>
                  </a:moveTo>
                  <a:lnTo>
                    <a:pt x="292" y="60"/>
                  </a:lnTo>
                  <a:lnTo>
                    <a:pt x="278" y="84"/>
                  </a:lnTo>
                  <a:lnTo>
                    <a:pt x="260" y="74"/>
                  </a:lnTo>
                  <a:lnTo>
                    <a:pt x="276" y="49"/>
                  </a:lnTo>
                  <a:close/>
                  <a:moveTo>
                    <a:pt x="304" y="0"/>
                  </a:moveTo>
                  <a:lnTo>
                    <a:pt x="322" y="11"/>
                  </a:lnTo>
                  <a:lnTo>
                    <a:pt x="306" y="35"/>
                  </a:lnTo>
                  <a:lnTo>
                    <a:pt x="290" y="25"/>
                  </a:lnTo>
                  <a:lnTo>
                    <a:pt x="30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5" name="Freeform 35"/>
            <p:cNvSpPr/>
            <p:nvPr/>
          </p:nvSpPr>
          <p:spPr bwMode="auto">
            <a:xfrm>
              <a:off x="3106912" y="2416133"/>
              <a:ext cx="69492" cy="80988"/>
            </a:xfrm>
            <a:custGeom>
              <a:avLst/>
              <a:gdLst>
                <a:gd name="T0" fmla="*/ 16 w 31"/>
                <a:gd name="T1" fmla="*/ 0 h 36"/>
                <a:gd name="T2" fmla="*/ 31 w 31"/>
                <a:gd name="T3" fmla="*/ 26 h 36"/>
                <a:gd name="T4" fmla="*/ 19 w 31"/>
                <a:gd name="T5" fmla="*/ 35 h 36"/>
                <a:gd name="T6" fmla="*/ 18 w 31"/>
                <a:gd name="T7" fmla="*/ 36 h 36"/>
                <a:gd name="T8" fmla="*/ 16 w 31"/>
                <a:gd name="T9" fmla="*/ 36 h 36"/>
                <a:gd name="T10" fmla="*/ 14 w 31"/>
                <a:gd name="T11" fmla="*/ 36 h 36"/>
                <a:gd name="T12" fmla="*/ 14 w 31"/>
                <a:gd name="T13" fmla="*/ 35 h 36"/>
                <a:gd name="T14" fmla="*/ 0 w 31"/>
                <a:gd name="T15" fmla="*/ 26 h 36"/>
                <a:gd name="T16" fmla="*/ 16 w 31"/>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6">
                  <a:moveTo>
                    <a:pt x="16" y="0"/>
                  </a:moveTo>
                  <a:lnTo>
                    <a:pt x="31" y="26"/>
                  </a:lnTo>
                  <a:lnTo>
                    <a:pt x="19" y="35"/>
                  </a:lnTo>
                  <a:lnTo>
                    <a:pt x="18" y="36"/>
                  </a:lnTo>
                  <a:lnTo>
                    <a:pt x="16" y="36"/>
                  </a:lnTo>
                  <a:lnTo>
                    <a:pt x="14" y="36"/>
                  </a:lnTo>
                  <a:lnTo>
                    <a:pt x="14" y="35"/>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6" name="Freeform 36"/>
            <p:cNvSpPr>
              <a:spLocks noEditPoints="1"/>
            </p:cNvSpPr>
            <p:nvPr/>
          </p:nvSpPr>
          <p:spPr bwMode="auto">
            <a:xfrm>
              <a:off x="3174161" y="2528616"/>
              <a:ext cx="715084" cy="1169822"/>
            </a:xfrm>
            <a:custGeom>
              <a:avLst/>
              <a:gdLst>
                <a:gd name="T0" fmla="*/ 305 w 319"/>
                <a:gd name="T1" fmla="*/ 487 h 520"/>
                <a:gd name="T2" fmla="*/ 319 w 319"/>
                <a:gd name="T3" fmla="*/ 512 h 520"/>
                <a:gd name="T4" fmla="*/ 302 w 319"/>
                <a:gd name="T5" fmla="*/ 520 h 520"/>
                <a:gd name="T6" fmla="*/ 288 w 319"/>
                <a:gd name="T7" fmla="*/ 496 h 520"/>
                <a:gd name="T8" fmla="*/ 305 w 319"/>
                <a:gd name="T9" fmla="*/ 487 h 520"/>
                <a:gd name="T10" fmla="*/ 276 w 319"/>
                <a:gd name="T11" fmla="*/ 438 h 520"/>
                <a:gd name="T12" fmla="*/ 290 w 319"/>
                <a:gd name="T13" fmla="*/ 463 h 520"/>
                <a:gd name="T14" fmla="*/ 274 w 319"/>
                <a:gd name="T15" fmla="*/ 473 h 520"/>
                <a:gd name="T16" fmla="*/ 260 w 319"/>
                <a:gd name="T17" fmla="*/ 449 h 520"/>
                <a:gd name="T18" fmla="*/ 276 w 319"/>
                <a:gd name="T19" fmla="*/ 438 h 520"/>
                <a:gd name="T20" fmla="*/ 248 w 319"/>
                <a:gd name="T21" fmla="*/ 390 h 520"/>
                <a:gd name="T22" fmla="*/ 262 w 319"/>
                <a:gd name="T23" fmla="*/ 414 h 520"/>
                <a:gd name="T24" fmla="*/ 244 w 319"/>
                <a:gd name="T25" fmla="*/ 424 h 520"/>
                <a:gd name="T26" fmla="*/ 230 w 319"/>
                <a:gd name="T27" fmla="*/ 400 h 520"/>
                <a:gd name="T28" fmla="*/ 248 w 319"/>
                <a:gd name="T29" fmla="*/ 390 h 520"/>
                <a:gd name="T30" fmla="*/ 218 w 319"/>
                <a:gd name="T31" fmla="*/ 341 h 520"/>
                <a:gd name="T32" fmla="*/ 232 w 319"/>
                <a:gd name="T33" fmla="*/ 365 h 520"/>
                <a:gd name="T34" fmla="*/ 216 w 319"/>
                <a:gd name="T35" fmla="*/ 376 h 520"/>
                <a:gd name="T36" fmla="*/ 202 w 319"/>
                <a:gd name="T37" fmla="*/ 351 h 520"/>
                <a:gd name="T38" fmla="*/ 218 w 319"/>
                <a:gd name="T39" fmla="*/ 341 h 520"/>
                <a:gd name="T40" fmla="*/ 190 w 319"/>
                <a:gd name="T41" fmla="*/ 292 h 520"/>
                <a:gd name="T42" fmla="*/ 204 w 319"/>
                <a:gd name="T43" fmla="*/ 316 h 520"/>
                <a:gd name="T44" fmla="*/ 187 w 319"/>
                <a:gd name="T45" fmla="*/ 327 h 520"/>
                <a:gd name="T46" fmla="*/ 173 w 319"/>
                <a:gd name="T47" fmla="*/ 302 h 520"/>
                <a:gd name="T48" fmla="*/ 190 w 319"/>
                <a:gd name="T49" fmla="*/ 292 h 520"/>
                <a:gd name="T50" fmla="*/ 160 w 319"/>
                <a:gd name="T51" fmla="*/ 243 h 520"/>
                <a:gd name="T52" fmla="*/ 174 w 319"/>
                <a:gd name="T53" fmla="*/ 267 h 520"/>
                <a:gd name="T54" fmla="*/ 159 w 319"/>
                <a:gd name="T55" fmla="*/ 278 h 520"/>
                <a:gd name="T56" fmla="*/ 143 w 319"/>
                <a:gd name="T57" fmla="*/ 253 h 520"/>
                <a:gd name="T58" fmla="*/ 160 w 319"/>
                <a:gd name="T59" fmla="*/ 243 h 520"/>
                <a:gd name="T60" fmla="*/ 131 w 319"/>
                <a:gd name="T61" fmla="*/ 196 h 520"/>
                <a:gd name="T62" fmla="*/ 146 w 319"/>
                <a:gd name="T63" fmla="*/ 220 h 520"/>
                <a:gd name="T64" fmla="*/ 129 w 319"/>
                <a:gd name="T65" fmla="*/ 229 h 520"/>
                <a:gd name="T66" fmla="*/ 115 w 319"/>
                <a:gd name="T67" fmla="*/ 205 h 520"/>
                <a:gd name="T68" fmla="*/ 131 w 319"/>
                <a:gd name="T69" fmla="*/ 196 h 520"/>
                <a:gd name="T70" fmla="*/ 103 w 319"/>
                <a:gd name="T71" fmla="*/ 147 h 520"/>
                <a:gd name="T72" fmla="*/ 117 w 319"/>
                <a:gd name="T73" fmla="*/ 171 h 520"/>
                <a:gd name="T74" fmla="*/ 101 w 319"/>
                <a:gd name="T75" fmla="*/ 180 h 520"/>
                <a:gd name="T76" fmla="*/ 85 w 319"/>
                <a:gd name="T77" fmla="*/ 156 h 520"/>
                <a:gd name="T78" fmla="*/ 103 w 319"/>
                <a:gd name="T79" fmla="*/ 147 h 520"/>
                <a:gd name="T80" fmla="*/ 73 w 319"/>
                <a:gd name="T81" fmla="*/ 98 h 520"/>
                <a:gd name="T82" fmla="*/ 89 w 319"/>
                <a:gd name="T83" fmla="*/ 123 h 520"/>
                <a:gd name="T84" fmla="*/ 71 w 319"/>
                <a:gd name="T85" fmla="*/ 133 h 520"/>
                <a:gd name="T86" fmla="*/ 57 w 319"/>
                <a:gd name="T87" fmla="*/ 109 h 520"/>
                <a:gd name="T88" fmla="*/ 73 w 319"/>
                <a:gd name="T89" fmla="*/ 98 h 520"/>
                <a:gd name="T90" fmla="*/ 45 w 319"/>
                <a:gd name="T91" fmla="*/ 49 h 520"/>
                <a:gd name="T92" fmla="*/ 59 w 319"/>
                <a:gd name="T93" fmla="*/ 74 h 520"/>
                <a:gd name="T94" fmla="*/ 43 w 319"/>
                <a:gd name="T95" fmla="*/ 84 h 520"/>
                <a:gd name="T96" fmla="*/ 28 w 319"/>
                <a:gd name="T97" fmla="*/ 60 h 520"/>
                <a:gd name="T98" fmla="*/ 45 w 319"/>
                <a:gd name="T99" fmla="*/ 49 h 520"/>
                <a:gd name="T100" fmla="*/ 15 w 319"/>
                <a:gd name="T101" fmla="*/ 0 h 520"/>
                <a:gd name="T102" fmla="*/ 31 w 319"/>
                <a:gd name="T103" fmla="*/ 25 h 520"/>
                <a:gd name="T104" fmla="*/ 14 w 319"/>
                <a:gd name="T105" fmla="*/ 35 h 520"/>
                <a:gd name="T106" fmla="*/ 0 w 319"/>
                <a:gd name="T107" fmla="*/ 11 h 520"/>
                <a:gd name="T108" fmla="*/ 15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305" y="487"/>
                  </a:moveTo>
                  <a:lnTo>
                    <a:pt x="319" y="512"/>
                  </a:lnTo>
                  <a:lnTo>
                    <a:pt x="302" y="520"/>
                  </a:lnTo>
                  <a:lnTo>
                    <a:pt x="288" y="496"/>
                  </a:lnTo>
                  <a:lnTo>
                    <a:pt x="305" y="487"/>
                  </a:lnTo>
                  <a:close/>
                  <a:moveTo>
                    <a:pt x="276" y="438"/>
                  </a:moveTo>
                  <a:lnTo>
                    <a:pt x="290" y="463"/>
                  </a:lnTo>
                  <a:lnTo>
                    <a:pt x="274" y="473"/>
                  </a:lnTo>
                  <a:lnTo>
                    <a:pt x="260" y="449"/>
                  </a:lnTo>
                  <a:lnTo>
                    <a:pt x="276" y="438"/>
                  </a:lnTo>
                  <a:close/>
                  <a:moveTo>
                    <a:pt x="248" y="390"/>
                  </a:moveTo>
                  <a:lnTo>
                    <a:pt x="262" y="414"/>
                  </a:lnTo>
                  <a:lnTo>
                    <a:pt x="244" y="424"/>
                  </a:lnTo>
                  <a:lnTo>
                    <a:pt x="230" y="400"/>
                  </a:lnTo>
                  <a:lnTo>
                    <a:pt x="248" y="390"/>
                  </a:lnTo>
                  <a:close/>
                  <a:moveTo>
                    <a:pt x="218" y="341"/>
                  </a:moveTo>
                  <a:lnTo>
                    <a:pt x="232" y="365"/>
                  </a:lnTo>
                  <a:lnTo>
                    <a:pt x="216" y="376"/>
                  </a:lnTo>
                  <a:lnTo>
                    <a:pt x="202" y="351"/>
                  </a:lnTo>
                  <a:lnTo>
                    <a:pt x="218" y="341"/>
                  </a:lnTo>
                  <a:close/>
                  <a:moveTo>
                    <a:pt x="190" y="292"/>
                  </a:moveTo>
                  <a:lnTo>
                    <a:pt x="204" y="316"/>
                  </a:lnTo>
                  <a:lnTo>
                    <a:pt x="187" y="327"/>
                  </a:lnTo>
                  <a:lnTo>
                    <a:pt x="173" y="302"/>
                  </a:lnTo>
                  <a:lnTo>
                    <a:pt x="190" y="292"/>
                  </a:lnTo>
                  <a:close/>
                  <a:moveTo>
                    <a:pt x="160" y="243"/>
                  </a:moveTo>
                  <a:lnTo>
                    <a:pt x="174" y="267"/>
                  </a:lnTo>
                  <a:lnTo>
                    <a:pt x="159" y="278"/>
                  </a:lnTo>
                  <a:lnTo>
                    <a:pt x="143" y="253"/>
                  </a:lnTo>
                  <a:lnTo>
                    <a:pt x="160" y="243"/>
                  </a:lnTo>
                  <a:close/>
                  <a:moveTo>
                    <a:pt x="131" y="196"/>
                  </a:moveTo>
                  <a:lnTo>
                    <a:pt x="146" y="220"/>
                  </a:lnTo>
                  <a:lnTo>
                    <a:pt x="129" y="229"/>
                  </a:lnTo>
                  <a:lnTo>
                    <a:pt x="115" y="205"/>
                  </a:lnTo>
                  <a:lnTo>
                    <a:pt x="131" y="196"/>
                  </a:lnTo>
                  <a:close/>
                  <a:moveTo>
                    <a:pt x="103" y="147"/>
                  </a:moveTo>
                  <a:lnTo>
                    <a:pt x="117" y="171"/>
                  </a:lnTo>
                  <a:lnTo>
                    <a:pt x="101" y="180"/>
                  </a:lnTo>
                  <a:lnTo>
                    <a:pt x="85" y="156"/>
                  </a:lnTo>
                  <a:lnTo>
                    <a:pt x="103" y="147"/>
                  </a:lnTo>
                  <a:close/>
                  <a:moveTo>
                    <a:pt x="73" y="98"/>
                  </a:moveTo>
                  <a:lnTo>
                    <a:pt x="89" y="123"/>
                  </a:lnTo>
                  <a:lnTo>
                    <a:pt x="71" y="133"/>
                  </a:lnTo>
                  <a:lnTo>
                    <a:pt x="57" y="109"/>
                  </a:lnTo>
                  <a:lnTo>
                    <a:pt x="73" y="98"/>
                  </a:lnTo>
                  <a:close/>
                  <a:moveTo>
                    <a:pt x="45" y="49"/>
                  </a:moveTo>
                  <a:lnTo>
                    <a:pt x="59" y="74"/>
                  </a:lnTo>
                  <a:lnTo>
                    <a:pt x="43" y="84"/>
                  </a:lnTo>
                  <a:lnTo>
                    <a:pt x="28" y="60"/>
                  </a:lnTo>
                  <a:lnTo>
                    <a:pt x="45" y="49"/>
                  </a:lnTo>
                  <a:close/>
                  <a:moveTo>
                    <a:pt x="15" y="0"/>
                  </a:moveTo>
                  <a:lnTo>
                    <a:pt x="31" y="25"/>
                  </a:lnTo>
                  <a:lnTo>
                    <a:pt x="14" y="35"/>
                  </a:lnTo>
                  <a:lnTo>
                    <a:pt x="0" y="11"/>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7" name="Freeform 37"/>
            <p:cNvSpPr/>
            <p:nvPr/>
          </p:nvSpPr>
          <p:spPr bwMode="auto">
            <a:xfrm>
              <a:off x="3887003" y="3734433"/>
              <a:ext cx="69492" cy="58491"/>
            </a:xfrm>
            <a:custGeom>
              <a:avLst/>
              <a:gdLst>
                <a:gd name="T0" fmla="*/ 15 w 31"/>
                <a:gd name="T1" fmla="*/ 0 h 26"/>
                <a:gd name="T2" fmla="*/ 31 w 31"/>
                <a:gd name="T3" fmla="*/ 26 h 26"/>
                <a:gd name="T4" fmla="*/ 1 w 31"/>
                <a:gd name="T5" fmla="*/ 26 h 26"/>
                <a:gd name="T6" fmla="*/ 1 w 31"/>
                <a:gd name="T7" fmla="*/ 12 h 26"/>
                <a:gd name="T8" fmla="*/ 0 w 31"/>
                <a:gd name="T9" fmla="*/ 9 h 26"/>
                <a:gd name="T10" fmla="*/ 1 w 31"/>
                <a:gd name="T11" fmla="*/ 9 h 26"/>
                <a:gd name="T12" fmla="*/ 1 w 31"/>
                <a:gd name="T13" fmla="*/ 7 h 26"/>
                <a:gd name="T14" fmla="*/ 3 w 31"/>
                <a:gd name="T15" fmla="*/ 7 h 26"/>
                <a:gd name="T16" fmla="*/ 15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5" y="0"/>
                  </a:moveTo>
                  <a:lnTo>
                    <a:pt x="31" y="26"/>
                  </a:lnTo>
                  <a:lnTo>
                    <a:pt x="1" y="26"/>
                  </a:lnTo>
                  <a:lnTo>
                    <a:pt x="1" y="12"/>
                  </a:lnTo>
                  <a:lnTo>
                    <a:pt x="0" y="9"/>
                  </a:lnTo>
                  <a:lnTo>
                    <a:pt x="1" y="9"/>
                  </a:lnTo>
                  <a:lnTo>
                    <a:pt x="1" y="7"/>
                  </a:lnTo>
                  <a:lnTo>
                    <a:pt x="3" y="7"/>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8" name="Freeform 38"/>
            <p:cNvSpPr>
              <a:spLocks noEditPoints="1"/>
            </p:cNvSpPr>
            <p:nvPr/>
          </p:nvSpPr>
          <p:spPr bwMode="auto">
            <a:xfrm>
              <a:off x="2456836" y="3750180"/>
              <a:ext cx="1369643" cy="42744"/>
            </a:xfrm>
            <a:custGeom>
              <a:avLst/>
              <a:gdLst>
                <a:gd name="T0" fmla="*/ 585 w 611"/>
                <a:gd name="T1" fmla="*/ 0 h 19"/>
                <a:gd name="T2" fmla="*/ 611 w 611"/>
                <a:gd name="T3" fmla="*/ 0 h 19"/>
                <a:gd name="T4" fmla="*/ 611 w 611"/>
                <a:gd name="T5" fmla="*/ 19 h 19"/>
                <a:gd name="T6" fmla="*/ 585 w 611"/>
                <a:gd name="T7" fmla="*/ 19 h 19"/>
                <a:gd name="T8" fmla="*/ 585 w 611"/>
                <a:gd name="T9" fmla="*/ 0 h 19"/>
                <a:gd name="T10" fmla="*/ 533 w 611"/>
                <a:gd name="T11" fmla="*/ 0 h 19"/>
                <a:gd name="T12" fmla="*/ 559 w 611"/>
                <a:gd name="T13" fmla="*/ 0 h 19"/>
                <a:gd name="T14" fmla="*/ 559 w 611"/>
                <a:gd name="T15" fmla="*/ 19 h 19"/>
                <a:gd name="T16" fmla="*/ 533 w 611"/>
                <a:gd name="T17" fmla="*/ 19 h 19"/>
                <a:gd name="T18" fmla="*/ 533 w 611"/>
                <a:gd name="T19" fmla="*/ 0 h 19"/>
                <a:gd name="T20" fmla="*/ 479 w 611"/>
                <a:gd name="T21" fmla="*/ 0 h 19"/>
                <a:gd name="T22" fmla="*/ 505 w 611"/>
                <a:gd name="T23" fmla="*/ 0 h 19"/>
                <a:gd name="T24" fmla="*/ 505 w 611"/>
                <a:gd name="T25" fmla="*/ 19 h 19"/>
                <a:gd name="T26" fmla="*/ 479 w 611"/>
                <a:gd name="T27" fmla="*/ 19 h 19"/>
                <a:gd name="T28" fmla="*/ 479 w 611"/>
                <a:gd name="T29" fmla="*/ 0 h 19"/>
                <a:gd name="T30" fmla="*/ 426 w 611"/>
                <a:gd name="T31" fmla="*/ 0 h 19"/>
                <a:gd name="T32" fmla="*/ 452 w 611"/>
                <a:gd name="T33" fmla="*/ 0 h 19"/>
                <a:gd name="T34" fmla="*/ 452 w 611"/>
                <a:gd name="T35" fmla="*/ 19 h 19"/>
                <a:gd name="T36" fmla="*/ 426 w 611"/>
                <a:gd name="T37" fmla="*/ 19 h 19"/>
                <a:gd name="T38" fmla="*/ 426 w 611"/>
                <a:gd name="T39" fmla="*/ 0 h 19"/>
                <a:gd name="T40" fmla="*/ 372 w 611"/>
                <a:gd name="T41" fmla="*/ 0 h 19"/>
                <a:gd name="T42" fmla="*/ 400 w 611"/>
                <a:gd name="T43" fmla="*/ 0 h 19"/>
                <a:gd name="T44" fmla="*/ 400 w 611"/>
                <a:gd name="T45" fmla="*/ 19 h 19"/>
                <a:gd name="T46" fmla="*/ 372 w 611"/>
                <a:gd name="T47" fmla="*/ 19 h 19"/>
                <a:gd name="T48" fmla="*/ 372 w 611"/>
                <a:gd name="T49" fmla="*/ 0 h 19"/>
                <a:gd name="T50" fmla="*/ 320 w 611"/>
                <a:gd name="T51" fmla="*/ 0 h 19"/>
                <a:gd name="T52" fmla="*/ 346 w 611"/>
                <a:gd name="T53" fmla="*/ 0 h 19"/>
                <a:gd name="T54" fmla="*/ 346 w 611"/>
                <a:gd name="T55" fmla="*/ 19 h 19"/>
                <a:gd name="T56" fmla="*/ 320 w 611"/>
                <a:gd name="T57" fmla="*/ 19 h 19"/>
                <a:gd name="T58" fmla="*/ 320 w 611"/>
                <a:gd name="T59" fmla="*/ 0 h 19"/>
                <a:gd name="T60" fmla="*/ 266 w 611"/>
                <a:gd name="T61" fmla="*/ 0 h 19"/>
                <a:gd name="T62" fmla="*/ 294 w 611"/>
                <a:gd name="T63" fmla="*/ 0 h 19"/>
                <a:gd name="T64" fmla="*/ 294 w 611"/>
                <a:gd name="T65" fmla="*/ 19 h 19"/>
                <a:gd name="T66" fmla="*/ 266 w 611"/>
                <a:gd name="T67" fmla="*/ 19 h 19"/>
                <a:gd name="T68" fmla="*/ 266 w 611"/>
                <a:gd name="T69" fmla="*/ 0 h 19"/>
                <a:gd name="T70" fmla="*/ 213 w 611"/>
                <a:gd name="T71" fmla="*/ 0 h 19"/>
                <a:gd name="T72" fmla="*/ 239 w 611"/>
                <a:gd name="T73" fmla="*/ 0 h 19"/>
                <a:gd name="T74" fmla="*/ 239 w 611"/>
                <a:gd name="T75" fmla="*/ 19 h 19"/>
                <a:gd name="T76" fmla="*/ 213 w 611"/>
                <a:gd name="T77" fmla="*/ 19 h 19"/>
                <a:gd name="T78" fmla="*/ 213 w 611"/>
                <a:gd name="T79" fmla="*/ 0 h 19"/>
                <a:gd name="T80" fmla="*/ 159 w 611"/>
                <a:gd name="T81" fmla="*/ 0 h 19"/>
                <a:gd name="T82" fmla="*/ 187 w 611"/>
                <a:gd name="T83" fmla="*/ 0 h 19"/>
                <a:gd name="T84" fmla="*/ 187 w 611"/>
                <a:gd name="T85" fmla="*/ 19 h 19"/>
                <a:gd name="T86" fmla="*/ 159 w 611"/>
                <a:gd name="T87" fmla="*/ 19 h 19"/>
                <a:gd name="T88" fmla="*/ 159 w 611"/>
                <a:gd name="T89" fmla="*/ 0 h 19"/>
                <a:gd name="T90" fmla="*/ 107 w 611"/>
                <a:gd name="T91" fmla="*/ 0 h 19"/>
                <a:gd name="T92" fmla="*/ 133 w 611"/>
                <a:gd name="T93" fmla="*/ 0 h 19"/>
                <a:gd name="T94" fmla="*/ 133 w 611"/>
                <a:gd name="T95" fmla="*/ 19 h 19"/>
                <a:gd name="T96" fmla="*/ 107 w 611"/>
                <a:gd name="T97" fmla="*/ 19 h 19"/>
                <a:gd name="T98" fmla="*/ 107 w 611"/>
                <a:gd name="T99" fmla="*/ 0 h 19"/>
                <a:gd name="T100" fmla="*/ 54 w 611"/>
                <a:gd name="T101" fmla="*/ 0 h 19"/>
                <a:gd name="T102" fmla="*/ 81 w 611"/>
                <a:gd name="T103" fmla="*/ 0 h 19"/>
                <a:gd name="T104" fmla="*/ 81 w 611"/>
                <a:gd name="T105" fmla="*/ 19 h 19"/>
                <a:gd name="T106" fmla="*/ 54 w 611"/>
                <a:gd name="T107" fmla="*/ 19 h 19"/>
                <a:gd name="T108" fmla="*/ 54 w 611"/>
                <a:gd name="T109" fmla="*/ 0 h 19"/>
                <a:gd name="T110" fmla="*/ 0 w 611"/>
                <a:gd name="T111" fmla="*/ 0 h 19"/>
                <a:gd name="T112" fmla="*/ 26 w 611"/>
                <a:gd name="T113" fmla="*/ 0 h 19"/>
                <a:gd name="T114" fmla="*/ 26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5" y="0"/>
                  </a:moveTo>
                  <a:lnTo>
                    <a:pt x="611" y="0"/>
                  </a:lnTo>
                  <a:lnTo>
                    <a:pt x="611" y="19"/>
                  </a:lnTo>
                  <a:lnTo>
                    <a:pt x="585" y="19"/>
                  </a:lnTo>
                  <a:lnTo>
                    <a:pt x="585" y="0"/>
                  </a:lnTo>
                  <a:close/>
                  <a:moveTo>
                    <a:pt x="533" y="0"/>
                  </a:moveTo>
                  <a:lnTo>
                    <a:pt x="559" y="0"/>
                  </a:lnTo>
                  <a:lnTo>
                    <a:pt x="559" y="19"/>
                  </a:lnTo>
                  <a:lnTo>
                    <a:pt x="533" y="19"/>
                  </a:lnTo>
                  <a:lnTo>
                    <a:pt x="533" y="0"/>
                  </a:lnTo>
                  <a:close/>
                  <a:moveTo>
                    <a:pt x="479" y="0"/>
                  </a:moveTo>
                  <a:lnTo>
                    <a:pt x="505" y="0"/>
                  </a:lnTo>
                  <a:lnTo>
                    <a:pt x="505" y="19"/>
                  </a:lnTo>
                  <a:lnTo>
                    <a:pt x="479" y="19"/>
                  </a:lnTo>
                  <a:lnTo>
                    <a:pt x="479" y="0"/>
                  </a:lnTo>
                  <a:close/>
                  <a:moveTo>
                    <a:pt x="426" y="0"/>
                  </a:moveTo>
                  <a:lnTo>
                    <a:pt x="452" y="0"/>
                  </a:lnTo>
                  <a:lnTo>
                    <a:pt x="452" y="19"/>
                  </a:lnTo>
                  <a:lnTo>
                    <a:pt x="426" y="19"/>
                  </a:lnTo>
                  <a:lnTo>
                    <a:pt x="426" y="0"/>
                  </a:lnTo>
                  <a:close/>
                  <a:moveTo>
                    <a:pt x="372" y="0"/>
                  </a:moveTo>
                  <a:lnTo>
                    <a:pt x="400" y="0"/>
                  </a:lnTo>
                  <a:lnTo>
                    <a:pt x="400" y="19"/>
                  </a:lnTo>
                  <a:lnTo>
                    <a:pt x="372" y="19"/>
                  </a:lnTo>
                  <a:lnTo>
                    <a:pt x="372" y="0"/>
                  </a:lnTo>
                  <a:close/>
                  <a:moveTo>
                    <a:pt x="320" y="0"/>
                  </a:moveTo>
                  <a:lnTo>
                    <a:pt x="346" y="0"/>
                  </a:lnTo>
                  <a:lnTo>
                    <a:pt x="346" y="19"/>
                  </a:lnTo>
                  <a:lnTo>
                    <a:pt x="320" y="19"/>
                  </a:lnTo>
                  <a:lnTo>
                    <a:pt x="320" y="0"/>
                  </a:lnTo>
                  <a:close/>
                  <a:moveTo>
                    <a:pt x="266" y="0"/>
                  </a:moveTo>
                  <a:lnTo>
                    <a:pt x="294" y="0"/>
                  </a:lnTo>
                  <a:lnTo>
                    <a:pt x="294" y="19"/>
                  </a:lnTo>
                  <a:lnTo>
                    <a:pt x="266" y="19"/>
                  </a:lnTo>
                  <a:lnTo>
                    <a:pt x="266" y="0"/>
                  </a:lnTo>
                  <a:close/>
                  <a:moveTo>
                    <a:pt x="213" y="0"/>
                  </a:moveTo>
                  <a:lnTo>
                    <a:pt x="239" y="0"/>
                  </a:lnTo>
                  <a:lnTo>
                    <a:pt x="239" y="19"/>
                  </a:lnTo>
                  <a:lnTo>
                    <a:pt x="213" y="19"/>
                  </a:lnTo>
                  <a:lnTo>
                    <a:pt x="213" y="0"/>
                  </a:lnTo>
                  <a:close/>
                  <a:moveTo>
                    <a:pt x="159" y="0"/>
                  </a:moveTo>
                  <a:lnTo>
                    <a:pt x="187" y="0"/>
                  </a:lnTo>
                  <a:lnTo>
                    <a:pt x="187" y="19"/>
                  </a:lnTo>
                  <a:lnTo>
                    <a:pt x="159" y="19"/>
                  </a:lnTo>
                  <a:lnTo>
                    <a:pt x="159" y="0"/>
                  </a:lnTo>
                  <a:close/>
                  <a:moveTo>
                    <a:pt x="107" y="0"/>
                  </a:moveTo>
                  <a:lnTo>
                    <a:pt x="133" y="0"/>
                  </a:lnTo>
                  <a:lnTo>
                    <a:pt x="133" y="19"/>
                  </a:lnTo>
                  <a:lnTo>
                    <a:pt x="107" y="19"/>
                  </a:lnTo>
                  <a:lnTo>
                    <a:pt x="107" y="0"/>
                  </a:lnTo>
                  <a:close/>
                  <a:moveTo>
                    <a:pt x="54" y="0"/>
                  </a:moveTo>
                  <a:lnTo>
                    <a:pt x="81" y="0"/>
                  </a:lnTo>
                  <a:lnTo>
                    <a:pt x="81" y="19"/>
                  </a:lnTo>
                  <a:lnTo>
                    <a:pt x="54" y="19"/>
                  </a:lnTo>
                  <a:lnTo>
                    <a:pt x="54" y="0"/>
                  </a:lnTo>
                  <a:close/>
                  <a:moveTo>
                    <a:pt x="0" y="0"/>
                  </a:moveTo>
                  <a:lnTo>
                    <a:pt x="26" y="0"/>
                  </a:lnTo>
                  <a:lnTo>
                    <a:pt x="26"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1" name="Freeform 41"/>
            <p:cNvSpPr/>
            <p:nvPr/>
          </p:nvSpPr>
          <p:spPr bwMode="auto">
            <a:xfrm>
              <a:off x="2331304" y="3727683"/>
              <a:ext cx="71732" cy="80988"/>
            </a:xfrm>
            <a:custGeom>
              <a:avLst/>
              <a:gdLst>
                <a:gd name="T0" fmla="*/ 16 w 32"/>
                <a:gd name="T1" fmla="*/ 0 h 36"/>
                <a:gd name="T2" fmla="*/ 32 w 32"/>
                <a:gd name="T3" fmla="*/ 26 h 36"/>
                <a:gd name="T4" fmla="*/ 20 w 32"/>
                <a:gd name="T5" fmla="*/ 35 h 36"/>
                <a:gd name="T6" fmla="*/ 18 w 32"/>
                <a:gd name="T7" fmla="*/ 36 h 36"/>
                <a:gd name="T8" fmla="*/ 16 w 32"/>
                <a:gd name="T9" fmla="*/ 35 h 36"/>
                <a:gd name="T10" fmla="*/ 14 w 32"/>
                <a:gd name="T11" fmla="*/ 36 h 36"/>
                <a:gd name="T12" fmla="*/ 13 w 32"/>
                <a:gd name="T13" fmla="*/ 35 h 36"/>
                <a:gd name="T14" fmla="*/ 0 w 32"/>
                <a:gd name="T15" fmla="*/ 26 h 36"/>
                <a:gd name="T16" fmla="*/ 16 w 32"/>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6" y="0"/>
                  </a:moveTo>
                  <a:lnTo>
                    <a:pt x="32" y="26"/>
                  </a:lnTo>
                  <a:lnTo>
                    <a:pt x="20" y="35"/>
                  </a:lnTo>
                  <a:lnTo>
                    <a:pt x="18" y="36"/>
                  </a:lnTo>
                  <a:lnTo>
                    <a:pt x="16" y="35"/>
                  </a:lnTo>
                  <a:lnTo>
                    <a:pt x="14" y="36"/>
                  </a:lnTo>
                  <a:lnTo>
                    <a:pt x="13" y="35"/>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grpSp>
      <p:grpSp>
        <p:nvGrpSpPr>
          <p:cNvPr id="4" name="组合 3"/>
          <p:cNvGrpSpPr/>
          <p:nvPr/>
        </p:nvGrpSpPr>
        <p:grpSpPr>
          <a:xfrm>
            <a:off x="733533" y="3641235"/>
            <a:ext cx="2282694" cy="2461500"/>
            <a:chOff x="773365" y="3840166"/>
            <a:chExt cx="2407522" cy="2596106"/>
          </a:xfrm>
        </p:grpSpPr>
        <p:sp>
          <p:nvSpPr>
            <p:cNvPr id="39" name="Freeform 39"/>
            <p:cNvSpPr/>
            <p:nvPr/>
          </p:nvSpPr>
          <p:spPr bwMode="auto">
            <a:xfrm>
              <a:off x="1553456" y="5045982"/>
              <a:ext cx="69492" cy="58491"/>
            </a:xfrm>
            <a:custGeom>
              <a:avLst/>
              <a:gdLst>
                <a:gd name="T0" fmla="*/ 16 w 31"/>
                <a:gd name="T1" fmla="*/ 0 h 26"/>
                <a:gd name="T2" fmla="*/ 28 w 31"/>
                <a:gd name="T3" fmla="*/ 7 h 26"/>
                <a:gd name="T4" fmla="*/ 31 w 31"/>
                <a:gd name="T5" fmla="*/ 7 h 26"/>
                <a:gd name="T6" fmla="*/ 31 w 31"/>
                <a:gd name="T7" fmla="*/ 9 h 26"/>
                <a:gd name="T8" fmla="*/ 31 w 31"/>
                <a:gd name="T9" fmla="*/ 9 h 26"/>
                <a:gd name="T10" fmla="*/ 31 w 31"/>
                <a:gd name="T11" fmla="*/ 12 h 26"/>
                <a:gd name="T12" fmla="*/ 31 w 31"/>
                <a:gd name="T13" fmla="*/ 26 h 26"/>
                <a:gd name="T14" fmla="*/ 0 w 31"/>
                <a:gd name="T15" fmla="*/ 26 h 26"/>
                <a:gd name="T16" fmla="*/ 16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6" y="0"/>
                  </a:moveTo>
                  <a:lnTo>
                    <a:pt x="28" y="7"/>
                  </a:lnTo>
                  <a:lnTo>
                    <a:pt x="31" y="7"/>
                  </a:lnTo>
                  <a:lnTo>
                    <a:pt x="31" y="9"/>
                  </a:lnTo>
                  <a:lnTo>
                    <a:pt x="31" y="9"/>
                  </a:lnTo>
                  <a:lnTo>
                    <a:pt x="31" y="12"/>
                  </a:lnTo>
                  <a:lnTo>
                    <a:pt x="31" y="26"/>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0" name="Freeform 40"/>
            <p:cNvSpPr>
              <a:spLocks noEditPoints="1"/>
            </p:cNvSpPr>
            <p:nvPr/>
          </p:nvSpPr>
          <p:spPr bwMode="auto">
            <a:xfrm>
              <a:off x="1620705" y="3840166"/>
              <a:ext cx="715084" cy="1169822"/>
            </a:xfrm>
            <a:custGeom>
              <a:avLst/>
              <a:gdLst>
                <a:gd name="T0" fmla="*/ 14 w 319"/>
                <a:gd name="T1" fmla="*/ 487 h 520"/>
                <a:gd name="T2" fmla="*/ 31 w 319"/>
                <a:gd name="T3" fmla="*/ 496 h 520"/>
                <a:gd name="T4" fmla="*/ 17 w 319"/>
                <a:gd name="T5" fmla="*/ 520 h 520"/>
                <a:gd name="T6" fmla="*/ 0 w 319"/>
                <a:gd name="T7" fmla="*/ 512 h 520"/>
                <a:gd name="T8" fmla="*/ 14 w 319"/>
                <a:gd name="T9" fmla="*/ 487 h 520"/>
                <a:gd name="T10" fmla="*/ 43 w 319"/>
                <a:gd name="T11" fmla="*/ 438 h 520"/>
                <a:gd name="T12" fmla="*/ 61 w 319"/>
                <a:gd name="T13" fmla="*/ 449 h 520"/>
                <a:gd name="T14" fmla="*/ 45 w 319"/>
                <a:gd name="T15" fmla="*/ 471 h 520"/>
                <a:gd name="T16" fmla="*/ 29 w 319"/>
                <a:gd name="T17" fmla="*/ 463 h 520"/>
                <a:gd name="T18" fmla="*/ 43 w 319"/>
                <a:gd name="T19" fmla="*/ 438 h 520"/>
                <a:gd name="T20" fmla="*/ 71 w 319"/>
                <a:gd name="T21" fmla="*/ 389 h 520"/>
                <a:gd name="T22" fmla="*/ 89 w 319"/>
                <a:gd name="T23" fmla="*/ 400 h 520"/>
                <a:gd name="T24" fmla="*/ 75 w 319"/>
                <a:gd name="T25" fmla="*/ 424 h 520"/>
                <a:gd name="T26" fmla="*/ 57 w 319"/>
                <a:gd name="T27" fmla="*/ 414 h 520"/>
                <a:gd name="T28" fmla="*/ 71 w 319"/>
                <a:gd name="T29" fmla="*/ 389 h 520"/>
                <a:gd name="T30" fmla="*/ 101 w 319"/>
                <a:gd name="T31" fmla="*/ 341 h 520"/>
                <a:gd name="T32" fmla="*/ 118 w 319"/>
                <a:gd name="T33" fmla="*/ 351 h 520"/>
                <a:gd name="T34" fmla="*/ 103 w 319"/>
                <a:gd name="T35" fmla="*/ 375 h 520"/>
                <a:gd name="T36" fmla="*/ 87 w 319"/>
                <a:gd name="T37" fmla="*/ 365 h 520"/>
                <a:gd name="T38" fmla="*/ 101 w 319"/>
                <a:gd name="T39" fmla="*/ 341 h 520"/>
                <a:gd name="T40" fmla="*/ 131 w 319"/>
                <a:gd name="T41" fmla="*/ 292 h 520"/>
                <a:gd name="T42" fmla="*/ 146 w 319"/>
                <a:gd name="T43" fmla="*/ 302 h 520"/>
                <a:gd name="T44" fmla="*/ 132 w 319"/>
                <a:gd name="T45" fmla="*/ 327 h 520"/>
                <a:gd name="T46" fmla="*/ 115 w 319"/>
                <a:gd name="T47" fmla="*/ 316 h 520"/>
                <a:gd name="T48" fmla="*/ 131 w 319"/>
                <a:gd name="T49" fmla="*/ 292 h 520"/>
                <a:gd name="T50" fmla="*/ 158 w 319"/>
                <a:gd name="T51" fmla="*/ 243 h 520"/>
                <a:gd name="T52" fmla="*/ 176 w 319"/>
                <a:gd name="T53" fmla="*/ 253 h 520"/>
                <a:gd name="T54" fmla="*/ 160 w 319"/>
                <a:gd name="T55" fmla="*/ 278 h 520"/>
                <a:gd name="T56" fmla="*/ 144 w 319"/>
                <a:gd name="T57" fmla="*/ 267 h 520"/>
                <a:gd name="T58" fmla="*/ 158 w 319"/>
                <a:gd name="T59" fmla="*/ 243 h 520"/>
                <a:gd name="T60" fmla="*/ 188 w 319"/>
                <a:gd name="T61" fmla="*/ 196 h 520"/>
                <a:gd name="T62" fmla="*/ 204 w 319"/>
                <a:gd name="T63" fmla="*/ 204 h 520"/>
                <a:gd name="T64" fmla="*/ 190 w 319"/>
                <a:gd name="T65" fmla="*/ 229 h 520"/>
                <a:gd name="T66" fmla="*/ 172 w 319"/>
                <a:gd name="T67" fmla="*/ 218 h 520"/>
                <a:gd name="T68" fmla="*/ 188 w 319"/>
                <a:gd name="T69" fmla="*/ 196 h 520"/>
                <a:gd name="T70" fmla="*/ 216 w 319"/>
                <a:gd name="T71" fmla="*/ 147 h 520"/>
                <a:gd name="T72" fmla="*/ 234 w 319"/>
                <a:gd name="T73" fmla="*/ 156 h 520"/>
                <a:gd name="T74" fmla="*/ 218 w 319"/>
                <a:gd name="T75" fmla="*/ 180 h 520"/>
                <a:gd name="T76" fmla="*/ 202 w 319"/>
                <a:gd name="T77" fmla="*/ 171 h 520"/>
                <a:gd name="T78" fmla="*/ 216 w 319"/>
                <a:gd name="T79" fmla="*/ 147 h 520"/>
                <a:gd name="T80" fmla="*/ 246 w 319"/>
                <a:gd name="T81" fmla="*/ 98 h 520"/>
                <a:gd name="T82" fmla="*/ 261 w 319"/>
                <a:gd name="T83" fmla="*/ 108 h 520"/>
                <a:gd name="T84" fmla="*/ 248 w 319"/>
                <a:gd name="T85" fmla="*/ 131 h 520"/>
                <a:gd name="T86" fmla="*/ 230 w 319"/>
                <a:gd name="T87" fmla="*/ 122 h 520"/>
                <a:gd name="T88" fmla="*/ 246 w 319"/>
                <a:gd name="T89" fmla="*/ 98 h 520"/>
                <a:gd name="T90" fmla="*/ 274 w 319"/>
                <a:gd name="T91" fmla="*/ 49 h 520"/>
                <a:gd name="T92" fmla="*/ 291 w 319"/>
                <a:gd name="T93" fmla="*/ 60 h 520"/>
                <a:gd name="T94" fmla="*/ 277 w 319"/>
                <a:gd name="T95" fmla="*/ 84 h 520"/>
                <a:gd name="T96" fmla="*/ 260 w 319"/>
                <a:gd name="T97" fmla="*/ 74 h 520"/>
                <a:gd name="T98" fmla="*/ 274 w 319"/>
                <a:gd name="T99" fmla="*/ 49 h 520"/>
                <a:gd name="T100" fmla="*/ 303 w 319"/>
                <a:gd name="T101" fmla="*/ 0 h 520"/>
                <a:gd name="T102" fmla="*/ 319 w 319"/>
                <a:gd name="T103" fmla="*/ 11 h 520"/>
                <a:gd name="T104" fmla="*/ 305 w 319"/>
                <a:gd name="T105" fmla="*/ 35 h 520"/>
                <a:gd name="T106" fmla="*/ 289 w 319"/>
                <a:gd name="T107" fmla="*/ 25 h 520"/>
                <a:gd name="T108" fmla="*/ 303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14" y="487"/>
                  </a:moveTo>
                  <a:lnTo>
                    <a:pt x="31" y="496"/>
                  </a:lnTo>
                  <a:lnTo>
                    <a:pt x="17" y="520"/>
                  </a:lnTo>
                  <a:lnTo>
                    <a:pt x="0" y="512"/>
                  </a:lnTo>
                  <a:lnTo>
                    <a:pt x="14" y="487"/>
                  </a:lnTo>
                  <a:close/>
                  <a:moveTo>
                    <a:pt x="43" y="438"/>
                  </a:moveTo>
                  <a:lnTo>
                    <a:pt x="61" y="449"/>
                  </a:lnTo>
                  <a:lnTo>
                    <a:pt x="45" y="471"/>
                  </a:lnTo>
                  <a:lnTo>
                    <a:pt x="29" y="463"/>
                  </a:lnTo>
                  <a:lnTo>
                    <a:pt x="43" y="438"/>
                  </a:lnTo>
                  <a:close/>
                  <a:moveTo>
                    <a:pt x="71" y="389"/>
                  </a:moveTo>
                  <a:lnTo>
                    <a:pt x="89" y="400"/>
                  </a:lnTo>
                  <a:lnTo>
                    <a:pt x="75" y="424"/>
                  </a:lnTo>
                  <a:lnTo>
                    <a:pt x="57" y="414"/>
                  </a:lnTo>
                  <a:lnTo>
                    <a:pt x="71" y="389"/>
                  </a:lnTo>
                  <a:close/>
                  <a:moveTo>
                    <a:pt x="101" y="341"/>
                  </a:moveTo>
                  <a:lnTo>
                    <a:pt x="118" y="351"/>
                  </a:lnTo>
                  <a:lnTo>
                    <a:pt x="103" y="375"/>
                  </a:lnTo>
                  <a:lnTo>
                    <a:pt x="87" y="365"/>
                  </a:lnTo>
                  <a:lnTo>
                    <a:pt x="101" y="341"/>
                  </a:lnTo>
                  <a:close/>
                  <a:moveTo>
                    <a:pt x="131" y="292"/>
                  </a:moveTo>
                  <a:lnTo>
                    <a:pt x="146" y="302"/>
                  </a:lnTo>
                  <a:lnTo>
                    <a:pt x="132" y="327"/>
                  </a:lnTo>
                  <a:lnTo>
                    <a:pt x="115" y="316"/>
                  </a:lnTo>
                  <a:lnTo>
                    <a:pt x="131" y="292"/>
                  </a:lnTo>
                  <a:close/>
                  <a:moveTo>
                    <a:pt x="158" y="243"/>
                  </a:moveTo>
                  <a:lnTo>
                    <a:pt x="176" y="253"/>
                  </a:lnTo>
                  <a:lnTo>
                    <a:pt x="160" y="278"/>
                  </a:lnTo>
                  <a:lnTo>
                    <a:pt x="144" y="267"/>
                  </a:lnTo>
                  <a:lnTo>
                    <a:pt x="158" y="243"/>
                  </a:lnTo>
                  <a:close/>
                  <a:moveTo>
                    <a:pt x="188" y="196"/>
                  </a:moveTo>
                  <a:lnTo>
                    <a:pt x="204" y="204"/>
                  </a:lnTo>
                  <a:lnTo>
                    <a:pt x="190" y="229"/>
                  </a:lnTo>
                  <a:lnTo>
                    <a:pt x="172" y="218"/>
                  </a:lnTo>
                  <a:lnTo>
                    <a:pt x="188" y="196"/>
                  </a:lnTo>
                  <a:close/>
                  <a:moveTo>
                    <a:pt x="216" y="147"/>
                  </a:moveTo>
                  <a:lnTo>
                    <a:pt x="234" y="156"/>
                  </a:lnTo>
                  <a:lnTo>
                    <a:pt x="218" y="180"/>
                  </a:lnTo>
                  <a:lnTo>
                    <a:pt x="202" y="171"/>
                  </a:lnTo>
                  <a:lnTo>
                    <a:pt x="216" y="147"/>
                  </a:lnTo>
                  <a:close/>
                  <a:moveTo>
                    <a:pt x="246" y="98"/>
                  </a:moveTo>
                  <a:lnTo>
                    <a:pt x="261" y="108"/>
                  </a:lnTo>
                  <a:lnTo>
                    <a:pt x="248" y="131"/>
                  </a:lnTo>
                  <a:lnTo>
                    <a:pt x="230" y="122"/>
                  </a:lnTo>
                  <a:lnTo>
                    <a:pt x="246" y="98"/>
                  </a:lnTo>
                  <a:close/>
                  <a:moveTo>
                    <a:pt x="274" y="49"/>
                  </a:moveTo>
                  <a:lnTo>
                    <a:pt x="291" y="60"/>
                  </a:lnTo>
                  <a:lnTo>
                    <a:pt x="277" y="84"/>
                  </a:lnTo>
                  <a:lnTo>
                    <a:pt x="260" y="74"/>
                  </a:lnTo>
                  <a:lnTo>
                    <a:pt x="274" y="49"/>
                  </a:lnTo>
                  <a:close/>
                  <a:moveTo>
                    <a:pt x="303" y="0"/>
                  </a:moveTo>
                  <a:lnTo>
                    <a:pt x="319" y="11"/>
                  </a:lnTo>
                  <a:lnTo>
                    <a:pt x="305" y="35"/>
                  </a:lnTo>
                  <a:lnTo>
                    <a:pt x="289" y="25"/>
                  </a:lnTo>
                  <a:lnTo>
                    <a:pt x="303"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2" name="Freeform 42"/>
            <p:cNvSpPr>
              <a:spLocks noEditPoints="1"/>
            </p:cNvSpPr>
            <p:nvPr/>
          </p:nvSpPr>
          <p:spPr bwMode="auto">
            <a:xfrm>
              <a:off x="2394070" y="3840166"/>
              <a:ext cx="721808" cy="1169822"/>
            </a:xfrm>
            <a:custGeom>
              <a:avLst/>
              <a:gdLst>
                <a:gd name="T0" fmla="*/ 306 w 322"/>
                <a:gd name="T1" fmla="*/ 487 h 520"/>
                <a:gd name="T2" fmla="*/ 322 w 322"/>
                <a:gd name="T3" fmla="*/ 512 h 520"/>
                <a:gd name="T4" fmla="*/ 304 w 322"/>
                <a:gd name="T5" fmla="*/ 520 h 520"/>
                <a:gd name="T6" fmla="*/ 290 w 322"/>
                <a:gd name="T7" fmla="*/ 496 h 520"/>
                <a:gd name="T8" fmla="*/ 306 w 322"/>
                <a:gd name="T9" fmla="*/ 487 h 520"/>
                <a:gd name="T10" fmla="*/ 278 w 322"/>
                <a:gd name="T11" fmla="*/ 438 h 520"/>
                <a:gd name="T12" fmla="*/ 292 w 322"/>
                <a:gd name="T13" fmla="*/ 463 h 520"/>
                <a:gd name="T14" fmla="*/ 276 w 322"/>
                <a:gd name="T15" fmla="*/ 471 h 520"/>
                <a:gd name="T16" fmla="*/ 260 w 322"/>
                <a:gd name="T17" fmla="*/ 449 h 520"/>
                <a:gd name="T18" fmla="*/ 278 w 322"/>
                <a:gd name="T19" fmla="*/ 438 h 520"/>
                <a:gd name="T20" fmla="*/ 248 w 322"/>
                <a:gd name="T21" fmla="*/ 389 h 520"/>
                <a:gd name="T22" fmla="*/ 264 w 322"/>
                <a:gd name="T23" fmla="*/ 414 h 520"/>
                <a:gd name="T24" fmla="*/ 246 w 322"/>
                <a:gd name="T25" fmla="*/ 424 h 520"/>
                <a:gd name="T26" fmla="*/ 233 w 322"/>
                <a:gd name="T27" fmla="*/ 400 h 520"/>
                <a:gd name="T28" fmla="*/ 248 w 322"/>
                <a:gd name="T29" fmla="*/ 389 h 520"/>
                <a:gd name="T30" fmla="*/ 220 w 322"/>
                <a:gd name="T31" fmla="*/ 341 h 520"/>
                <a:gd name="T32" fmla="*/ 234 w 322"/>
                <a:gd name="T33" fmla="*/ 365 h 520"/>
                <a:gd name="T34" fmla="*/ 217 w 322"/>
                <a:gd name="T35" fmla="*/ 375 h 520"/>
                <a:gd name="T36" fmla="*/ 203 w 322"/>
                <a:gd name="T37" fmla="*/ 351 h 520"/>
                <a:gd name="T38" fmla="*/ 220 w 322"/>
                <a:gd name="T39" fmla="*/ 341 h 520"/>
                <a:gd name="T40" fmla="*/ 191 w 322"/>
                <a:gd name="T41" fmla="*/ 292 h 520"/>
                <a:gd name="T42" fmla="*/ 206 w 322"/>
                <a:gd name="T43" fmla="*/ 316 h 520"/>
                <a:gd name="T44" fmla="*/ 189 w 322"/>
                <a:gd name="T45" fmla="*/ 327 h 520"/>
                <a:gd name="T46" fmla="*/ 175 w 322"/>
                <a:gd name="T47" fmla="*/ 302 h 520"/>
                <a:gd name="T48" fmla="*/ 191 w 322"/>
                <a:gd name="T49" fmla="*/ 292 h 520"/>
                <a:gd name="T50" fmla="*/ 163 w 322"/>
                <a:gd name="T51" fmla="*/ 243 h 520"/>
                <a:gd name="T52" fmla="*/ 177 w 322"/>
                <a:gd name="T53" fmla="*/ 267 h 520"/>
                <a:gd name="T54" fmla="*/ 159 w 322"/>
                <a:gd name="T55" fmla="*/ 278 h 520"/>
                <a:gd name="T56" fmla="*/ 145 w 322"/>
                <a:gd name="T57" fmla="*/ 253 h 520"/>
                <a:gd name="T58" fmla="*/ 163 w 322"/>
                <a:gd name="T59" fmla="*/ 243 h 520"/>
                <a:gd name="T60" fmla="*/ 133 w 322"/>
                <a:gd name="T61" fmla="*/ 196 h 520"/>
                <a:gd name="T62" fmla="*/ 147 w 322"/>
                <a:gd name="T63" fmla="*/ 218 h 520"/>
                <a:gd name="T64" fmla="*/ 131 w 322"/>
                <a:gd name="T65" fmla="*/ 229 h 520"/>
                <a:gd name="T66" fmla="*/ 117 w 322"/>
                <a:gd name="T67" fmla="*/ 204 h 520"/>
                <a:gd name="T68" fmla="*/ 133 w 322"/>
                <a:gd name="T69" fmla="*/ 196 h 520"/>
                <a:gd name="T70" fmla="*/ 105 w 322"/>
                <a:gd name="T71" fmla="*/ 147 h 520"/>
                <a:gd name="T72" fmla="*/ 119 w 322"/>
                <a:gd name="T73" fmla="*/ 171 h 520"/>
                <a:gd name="T74" fmla="*/ 102 w 322"/>
                <a:gd name="T75" fmla="*/ 180 h 520"/>
                <a:gd name="T76" fmla="*/ 88 w 322"/>
                <a:gd name="T77" fmla="*/ 156 h 520"/>
                <a:gd name="T78" fmla="*/ 105 w 322"/>
                <a:gd name="T79" fmla="*/ 147 h 520"/>
                <a:gd name="T80" fmla="*/ 75 w 322"/>
                <a:gd name="T81" fmla="*/ 98 h 520"/>
                <a:gd name="T82" fmla="*/ 89 w 322"/>
                <a:gd name="T83" fmla="*/ 122 h 520"/>
                <a:gd name="T84" fmla="*/ 74 w 322"/>
                <a:gd name="T85" fmla="*/ 131 h 520"/>
                <a:gd name="T86" fmla="*/ 60 w 322"/>
                <a:gd name="T87" fmla="*/ 108 h 520"/>
                <a:gd name="T88" fmla="*/ 75 w 322"/>
                <a:gd name="T89" fmla="*/ 98 h 520"/>
                <a:gd name="T90" fmla="*/ 47 w 322"/>
                <a:gd name="T91" fmla="*/ 49 h 520"/>
                <a:gd name="T92" fmla="*/ 61 w 322"/>
                <a:gd name="T93" fmla="*/ 74 h 520"/>
                <a:gd name="T94" fmla="*/ 44 w 322"/>
                <a:gd name="T95" fmla="*/ 84 h 520"/>
                <a:gd name="T96" fmla="*/ 30 w 322"/>
                <a:gd name="T97" fmla="*/ 60 h 520"/>
                <a:gd name="T98" fmla="*/ 47 w 322"/>
                <a:gd name="T99" fmla="*/ 49 h 520"/>
                <a:gd name="T100" fmla="*/ 18 w 322"/>
                <a:gd name="T101" fmla="*/ 0 h 520"/>
                <a:gd name="T102" fmla="*/ 32 w 322"/>
                <a:gd name="T103" fmla="*/ 25 h 520"/>
                <a:gd name="T104" fmla="*/ 16 w 322"/>
                <a:gd name="T105" fmla="*/ 35 h 520"/>
                <a:gd name="T106" fmla="*/ 0 w 322"/>
                <a:gd name="T107" fmla="*/ 11 h 520"/>
                <a:gd name="T108" fmla="*/ 18 w 322"/>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0">
                  <a:moveTo>
                    <a:pt x="306" y="487"/>
                  </a:moveTo>
                  <a:lnTo>
                    <a:pt x="322" y="512"/>
                  </a:lnTo>
                  <a:lnTo>
                    <a:pt x="304" y="520"/>
                  </a:lnTo>
                  <a:lnTo>
                    <a:pt x="290" y="496"/>
                  </a:lnTo>
                  <a:lnTo>
                    <a:pt x="306" y="487"/>
                  </a:lnTo>
                  <a:close/>
                  <a:moveTo>
                    <a:pt x="278" y="438"/>
                  </a:moveTo>
                  <a:lnTo>
                    <a:pt x="292" y="463"/>
                  </a:lnTo>
                  <a:lnTo>
                    <a:pt x="276" y="471"/>
                  </a:lnTo>
                  <a:lnTo>
                    <a:pt x="260" y="449"/>
                  </a:lnTo>
                  <a:lnTo>
                    <a:pt x="278" y="438"/>
                  </a:lnTo>
                  <a:close/>
                  <a:moveTo>
                    <a:pt x="248" y="389"/>
                  </a:moveTo>
                  <a:lnTo>
                    <a:pt x="264" y="414"/>
                  </a:lnTo>
                  <a:lnTo>
                    <a:pt x="246" y="424"/>
                  </a:lnTo>
                  <a:lnTo>
                    <a:pt x="233" y="400"/>
                  </a:lnTo>
                  <a:lnTo>
                    <a:pt x="248" y="389"/>
                  </a:lnTo>
                  <a:close/>
                  <a:moveTo>
                    <a:pt x="220" y="341"/>
                  </a:moveTo>
                  <a:lnTo>
                    <a:pt x="234" y="365"/>
                  </a:lnTo>
                  <a:lnTo>
                    <a:pt x="217" y="375"/>
                  </a:lnTo>
                  <a:lnTo>
                    <a:pt x="203" y="351"/>
                  </a:lnTo>
                  <a:lnTo>
                    <a:pt x="220" y="341"/>
                  </a:lnTo>
                  <a:close/>
                  <a:moveTo>
                    <a:pt x="191" y="292"/>
                  </a:moveTo>
                  <a:lnTo>
                    <a:pt x="206" y="316"/>
                  </a:lnTo>
                  <a:lnTo>
                    <a:pt x="189" y="327"/>
                  </a:lnTo>
                  <a:lnTo>
                    <a:pt x="175" y="302"/>
                  </a:lnTo>
                  <a:lnTo>
                    <a:pt x="191" y="292"/>
                  </a:lnTo>
                  <a:close/>
                  <a:moveTo>
                    <a:pt x="163" y="243"/>
                  </a:moveTo>
                  <a:lnTo>
                    <a:pt x="177" y="267"/>
                  </a:lnTo>
                  <a:lnTo>
                    <a:pt x="159" y="278"/>
                  </a:lnTo>
                  <a:lnTo>
                    <a:pt x="145" y="253"/>
                  </a:lnTo>
                  <a:lnTo>
                    <a:pt x="163" y="243"/>
                  </a:lnTo>
                  <a:close/>
                  <a:moveTo>
                    <a:pt x="133" y="196"/>
                  </a:moveTo>
                  <a:lnTo>
                    <a:pt x="147" y="218"/>
                  </a:lnTo>
                  <a:lnTo>
                    <a:pt x="131" y="229"/>
                  </a:lnTo>
                  <a:lnTo>
                    <a:pt x="117" y="204"/>
                  </a:lnTo>
                  <a:lnTo>
                    <a:pt x="133" y="196"/>
                  </a:lnTo>
                  <a:close/>
                  <a:moveTo>
                    <a:pt x="105" y="147"/>
                  </a:moveTo>
                  <a:lnTo>
                    <a:pt x="119" y="171"/>
                  </a:lnTo>
                  <a:lnTo>
                    <a:pt x="102" y="180"/>
                  </a:lnTo>
                  <a:lnTo>
                    <a:pt x="88" y="156"/>
                  </a:lnTo>
                  <a:lnTo>
                    <a:pt x="105" y="147"/>
                  </a:lnTo>
                  <a:close/>
                  <a:moveTo>
                    <a:pt x="75" y="98"/>
                  </a:moveTo>
                  <a:lnTo>
                    <a:pt x="89" y="122"/>
                  </a:lnTo>
                  <a:lnTo>
                    <a:pt x="74" y="131"/>
                  </a:lnTo>
                  <a:lnTo>
                    <a:pt x="60" y="108"/>
                  </a:lnTo>
                  <a:lnTo>
                    <a:pt x="75" y="98"/>
                  </a:lnTo>
                  <a:close/>
                  <a:moveTo>
                    <a:pt x="47" y="49"/>
                  </a:moveTo>
                  <a:lnTo>
                    <a:pt x="61" y="74"/>
                  </a:lnTo>
                  <a:lnTo>
                    <a:pt x="44" y="84"/>
                  </a:lnTo>
                  <a:lnTo>
                    <a:pt x="30" y="60"/>
                  </a:lnTo>
                  <a:lnTo>
                    <a:pt x="47" y="49"/>
                  </a:lnTo>
                  <a:close/>
                  <a:moveTo>
                    <a:pt x="18" y="0"/>
                  </a:moveTo>
                  <a:lnTo>
                    <a:pt x="32" y="25"/>
                  </a:lnTo>
                  <a:lnTo>
                    <a:pt x="16" y="35"/>
                  </a:lnTo>
                  <a:lnTo>
                    <a:pt x="0" y="11"/>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3" name="Freeform 43"/>
            <p:cNvSpPr/>
            <p:nvPr/>
          </p:nvSpPr>
          <p:spPr bwMode="auto">
            <a:xfrm>
              <a:off x="3106912" y="5045982"/>
              <a:ext cx="73975" cy="58491"/>
            </a:xfrm>
            <a:custGeom>
              <a:avLst/>
              <a:gdLst>
                <a:gd name="T0" fmla="*/ 18 w 33"/>
                <a:gd name="T1" fmla="*/ 0 h 26"/>
                <a:gd name="T2" fmla="*/ 33 w 33"/>
                <a:gd name="T3" fmla="*/ 26 h 26"/>
                <a:gd name="T4" fmla="*/ 2 w 33"/>
                <a:gd name="T5" fmla="*/ 26 h 26"/>
                <a:gd name="T6" fmla="*/ 2 w 33"/>
                <a:gd name="T7" fmla="*/ 12 h 26"/>
                <a:gd name="T8" fmla="*/ 0 w 33"/>
                <a:gd name="T9" fmla="*/ 9 h 26"/>
                <a:gd name="T10" fmla="*/ 2 w 33"/>
                <a:gd name="T11" fmla="*/ 9 h 26"/>
                <a:gd name="T12" fmla="*/ 2 w 33"/>
                <a:gd name="T13" fmla="*/ 7 h 26"/>
                <a:gd name="T14" fmla="*/ 5 w 33"/>
                <a:gd name="T15" fmla="*/ 7 h 26"/>
                <a:gd name="T16" fmla="*/ 18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8" y="0"/>
                  </a:moveTo>
                  <a:lnTo>
                    <a:pt x="33" y="26"/>
                  </a:lnTo>
                  <a:lnTo>
                    <a:pt x="2" y="26"/>
                  </a:lnTo>
                  <a:lnTo>
                    <a:pt x="2" y="12"/>
                  </a:lnTo>
                  <a:lnTo>
                    <a:pt x="0" y="9"/>
                  </a:lnTo>
                  <a:lnTo>
                    <a:pt x="2" y="9"/>
                  </a:lnTo>
                  <a:lnTo>
                    <a:pt x="2" y="7"/>
                  </a:lnTo>
                  <a:lnTo>
                    <a:pt x="5" y="7"/>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4" name="Freeform 44"/>
            <p:cNvSpPr>
              <a:spLocks noEditPoints="1"/>
            </p:cNvSpPr>
            <p:nvPr/>
          </p:nvSpPr>
          <p:spPr bwMode="auto">
            <a:xfrm>
              <a:off x="1683471" y="5061731"/>
              <a:ext cx="1369643" cy="42744"/>
            </a:xfrm>
            <a:custGeom>
              <a:avLst/>
              <a:gdLst>
                <a:gd name="T0" fmla="*/ 584 w 611"/>
                <a:gd name="T1" fmla="*/ 0 h 19"/>
                <a:gd name="T2" fmla="*/ 611 w 611"/>
                <a:gd name="T3" fmla="*/ 0 h 19"/>
                <a:gd name="T4" fmla="*/ 611 w 611"/>
                <a:gd name="T5" fmla="*/ 19 h 19"/>
                <a:gd name="T6" fmla="*/ 584 w 611"/>
                <a:gd name="T7" fmla="*/ 19 h 19"/>
                <a:gd name="T8" fmla="*/ 584 w 611"/>
                <a:gd name="T9" fmla="*/ 0 h 19"/>
                <a:gd name="T10" fmla="*/ 530 w 611"/>
                <a:gd name="T11" fmla="*/ 0 h 19"/>
                <a:gd name="T12" fmla="*/ 558 w 611"/>
                <a:gd name="T13" fmla="*/ 0 h 19"/>
                <a:gd name="T14" fmla="*/ 558 w 611"/>
                <a:gd name="T15" fmla="*/ 19 h 19"/>
                <a:gd name="T16" fmla="*/ 530 w 611"/>
                <a:gd name="T17" fmla="*/ 19 h 19"/>
                <a:gd name="T18" fmla="*/ 530 w 611"/>
                <a:gd name="T19" fmla="*/ 0 h 19"/>
                <a:gd name="T20" fmla="*/ 478 w 611"/>
                <a:gd name="T21" fmla="*/ 0 h 19"/>
                <a:gd name="T22" fmla="*/ 504 w 611"/>
                <a:gd name="T23" fmla="*/ 0 h 19"/>
                <a:gd name="T24" fmla="*/ 504 w 611"/>
                <a:gd name="T25" fmla="*/ 19 h 19"/>
                <a:gd name="T26" fmla="*/ 478 w 611"/>
                <a:gd name="T27" fmla="*/ 19 h 19"/>
                <a:gd name="T28" fmla="*/ 478 w 611"/>
                <a:gd name="T29" fmla="*/ 0 h 19"/>
                <a:gd name="T30" fmla="*/ 424 w 611"/>
                <a:gd name="T31" fmla="*/ 0 h 19"/>
                <a:gd name="T32" fmla="*/ 452 w 611"/>
                <a:gd name="T33" fmla="*/ 0 h 19"/>
                <a:gd name="T34" fmla="*/ 452 w 611"/>
                <a:gd name="T35" fmla="*/ 19 h 19"/>
                <a:gd name="T36" fmla="*/ 424 w 611"/>
                <a:gd name="T37" fmla="*/ 19 h 19"/>
                <a:gd name="T38" fmla="*/ 424 w 611"/>
                <a:gd name="T39" fmla="*/ 0 h 19"/>
                <a:gd name="T40" fmla="*/ 371 w 611"/>
                <a:gd name="T41" fmla="*/ 0 h 19"/>
                <a:gd name="T42" fmla="*/ 398 w 611"/>
                <a:gd name="T43" fmla="*/ 0 h 19"/>
                <a:gd name="T44" fmla="*/ 398 w 611"/>
                <a:gd name="T45" fmla="*/ 19 h 19"/>
                <a:gd name="T46" fmla="*/ 371 w 611"/>
                <a:gd name="T47" fmla="*/ 19 h 19"/>
                <a:gd name="T48" fmla="*/ 371 w 611"/>
                <a:gd name="T49" fmla="*/ 0 h 19"/>
                <a:gd name="T50" fmla="*/ 319 w 611"/>
                <a:gd name="T51" fmla="*/ 0 h 19"/>
                <a:gd name="T52" fmla="*/ 345 w 611"/>
                <a:gd name="T53" fmla="*/ 0 h 19"/>
                <a:gd name="T54" fmla="*/ 345 w 611"/>
                <a:gd name="T55" fmla="*/ 19 h 19"/>
                <a:gd name="T56" fmla="*/ 319 w 611"/>
                <a:gd name="T57" fmla="*/ 19 h 19"/>
                <a:gd name="T58" fmla="*/ 319 w 611"/>
                <a:gd name="T59" fmla="*/ 0 h 19"/>
                <a:gd name="T60" fmla="*/ 265 w 611"/>
                <a:gd name="T61" fmla="*/ 0 h 19"/>
                <a:gd name="T62" fmla="*/ 291 w 611"/>
                <a:gd name="T63" fmla="*/ 0 h 19"/>
                <a:gd name="T64" fmla="*/ 291 w 611"/>
                <a:gd name="T65" fmla="*/ 19 h 19"/>
                <a:gd name="T66" fmla="*/ 265 w 611"/>
                <a:gd name="T67" fmla="*/ 19 h 19"/>
                <a:gd name="T68" fmla="*/ 265 w 611"/>
                <a:gd name="T69" fmla="*/ 0 h 19"/>
                <a:gd name="T70" fmla="*/ 213 w 611"/>
                <a:gd name="T71" fmla="*/ 0 h 19"/>
                <a:gd name="T72" fmla="*/ 239 w 611"/>
                <a:gd name="T73" fmla="*/ 0 h 19"/>
                <a:gd name="T74" fmla="*/ 239 w 611"/>
                <a:gd name="T75" fmla="*/ 19 h 19"/>
                <a:gd name="T76" fmla="*/ 213 w 611"/>
                <a:gd name="T77" fmla="*/ 19 h 19"/>
                <a:gd name="T78" fmla="*/ 213 w 611"/>
                <a:gd name="T79" fmla="*/ 0 h 19"/>
                <a:gd name="T80" fmla="*/ 158 w 611"/>
                <a:gd name="T81" fmla="*/ 0 h 19"/>
                <a:gd name="T82" fmla="*/ 185 w 611"/>
                <a:gd name="T83" fmla="*/ 0 h 19"/>
                <a:gd name="T84" fmla="*/ 185 w 611"/>
                <a:gd name="T85" fmla="*/ 19 h 19"/>
                <a:gd name="T86" fmla="*/ 158 w 611"/>
                <a:gd name="T87" fmla="*/ 19 h 19"/>
                <a:gd name="T88" fmla="*/ 158 w 611"/>
                <a:gd name="T89" fmla="*/ 0 h 19"/>
                <a:gd name="T90" fmla="*/ 106 w 611"/>
                <a:gd name="T91" fmla="*/ 0 h 19"/>
                <a:gd name="T92" fmla="*/ 132 w 611"/>
                <a:gd name="T93" fmla="*/ 0 h 19"/>
                <a:gd name="T94" fmla="*/ 132 w 611"/>
                <a:gd name="T95" fmla="*/ 19 h 19"/>
                <a:gd name="T96" fmla="*/ 106 w 611"/>
                <a:gd name="T97" fmla="*/ 19 h 19"/>
                <a:gd name="T98" fmla="*/ 106 w 611"/>
                <a:gd name="T99" fmla="*/ 0 h 19"/>
                <a:gd name="T100" fmla="*/ 52 w 611"/>
                <a:gd name="T101" fmla="*/ 0 h 19"/>
                <a:gd name="T102" fmla="*/ 78 w 611"/>
                <a:gd name="T103" fmla="*/ 0 h 19"/>
                <a:gd name="T104" fmla="*/ 78 w 611"/>
                <a:gd name="T105" fmla="*/ 19 h 19"/>
                <a:gd name="T106" fmla="*/ 52 w 611"/>
                <a:gd name="T107" fmla="*/ 19 h 19"/>
                <a:gd name="T108" fmla="*/ 52 w 611"/>
                <a:gd name="T109" fmla="*/ 0 h 19"/>
                <a:gd name="T110" fmla="*/ 0 w 611"/>
                <a:gd name="T111" fmla="*/ 0 h 19"/>
                <a:gd name="T112" fmla="*/ 26 w 611"/>
                <a:gd name="T113" fmla="*/ 0 h 19"/>
                <a:gd name="T114" fmla="*/ 26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4" y="0"/>
                  </a:moveTo>
                  <a:lnTo>
                    <a:pt x="611" y="0"/>
                  </a:lnTo>
                  <a:lnTo>
                    <a:pt x="611" y="19"/>
                  </a:lnTo>
                  <a:lnTo>
                    <a:pt x="584" y="19"/>
                  </a:lnTo>
                  <a:lnTo>
                    <a:pt x="584" y="0"/>
                  </a:lnTo>
                  <a:close/>
                  <a:moveTo>
                    <a:pt x="530" y="0"/>
                  </a:moveTo>
                  <a:lnTo>
                    <a:pt x="558" y="0"/>
                  </a:lnTo>
                  <a:lnTo>
                    <a:pt x="558" y="19"/>
                  </a:lnTo>
                  <a:lnTo>
                    <a:pt x="530" y="19"/>
                  </a:lnTo>
                  <a:lnTo>
                    <a:pt x="530" y="0"/>
                  </a:lnTo>
                  <a:close/>
                  <a:moveTo>
                    <a:pt x="478" y="0"/>
                  </a:moveTo>
                  <a:lnTo>
                    <a:pt x="504" y="0"/>
                  </a:lnTo>
                  <a:lnTo>
                    <a:pt x="504" y="19"/>
                  </a:lnTo>
                  <a:lnTo>
                    <a:pt x="478" y="19"/>
                  </a:lnTo>
                  <a:lnTo>
                    <a:pt x="478" y="0"/>
                  </a:lnTo>
                  <a:close/>
                  <a:moveTo>
                    <a:pt x="424" y="0"/>
                  </a:moveTo>
                  <a:lnTo>
                    <a:pt x="452" y="0"/>
                  </a:lnTo>
                  <a:lnTo>
                    <a:pt x="452" y="19"/>
                  </a:lnTo>
                  <a:lnTo>
                    <a:pt x="424" y="19"/>
                  </a:lnTo>
                  <a:lnTo>
                    <a:pt x="424" y="0"/>
                  </a:lnTo>
                  <a:close/>
                  <a:moveTo>
                    <a:pt x="371" y="0"/>
                  </a:moveTo>
                  <a:lnTo>
                    <a:pt x="398" y="0"/>
                  </a:lnTo>
                  <a:lnTo>
                    <a:pt x="398" y="19"/>
                  </a:lnTo>
                  <a:lnTo>
                    <a:pt x="371" y="19"/>
                  </a:lnTo>
                  <a:lnTo>
                    <a:pt x="371" y="0"/>
                  </a:lnTo>
                  <a:close/>
                  <a:moveTo>
                    <a:pt x="319" y="0"/>
                  </a:moveTo>
                  <a:lnTo>
                    <a:pt x="345" y="0"/>
                  </a:lnTo>
                  <a:lnTo>
                    <a:pt x="345" y="19"/>
                  </a:lnTo>
                  <a:lnTo>
                    <a:pt x="319" y="19"/>
                  </a:lnTo>
                  <a:lnTo>
                    <a:pt x="319" y="0"/>
                  </a:lnTo>
                  <a:close/>
                  <a:moveTo>
                    <a:pt x="265" y="0"/>
                  </a:moveTo>
                  <a:lnTo>
                    <a:pt x="291" y="0"/>
                  </a:lnTo>
                  <a:lnTo>
                    <a:pt x="291" y="19"/>
                  </a:lnTo>
                  <a:lnTo>
                    <a:pt x="265" y="19"/>
                  </a:lnTo>
                  <a:lnTo>
                    <a:pt x="265" y="0"/>
                  </a:lnTo>
                  <a:close/>
                  <a:moveTo>
                    <a:pt x="213" y="0"/>
                  </a:moveTo>
                  <a:lnTo>
                    <a:pt x="239" y="0"/>
                  </a:lnTo>
                  <a:lnTo>
                    <a:pt x="239" y="19"/>
                  </a:lnTo>
                  <a:lnTo>
                    <a:pt x="213" y="19"/>
                  </a:lnTo>
                  <a:lnTo>
                    <a:pt x="213" y="0"/>
                  </a:lnTo>
                  <a:close/>
                  <a:moveTo>
                    <a:pt x="158" y="0"/>
                  </a:moveTo>
                  <a:lnTo>
                    <a:pt x="185" y="0"/>
                  </a:lnTo>
                  <a:lnTo>
                    <a:pt x="185" y="19"/>
                  </a:lnTo>
                  <a:lnTo>
                    <a:pt x="158" y="19"/>
                  </a:lnTo>
                  <a:lnTo>
                    <a:pt x="158" y="0"/>
                  </a:lnTo>
                  <a:close/>
                  <a:moveTo>
                    <a:pt x="106" y="0"/>
                  </a:moveTo>
                  <a:lnTo>
                    <a:pt x="132" y="0"/>
                  </a:lnTo>
                  <a:lnTo>
                    <a:pt x="132" y="19"/>
                  </a:lnTo>
                  <a:lnTo>
                    <a:pt x="106" y="19"/>
                  </a:lnTo>
                  <a:lnTo>
                    <a:pt x="106" y="0"/>
                  </a:lnTo>
                  <a:close/>
                  <a:moveTo>
                    <a:pt x="52" y="0"/>
                  </a:moveTo>
                  <a:lnTo>
                    <a:pt x="78" y="0"/>
                  </a:lnTo>
                  <a:lnTo>
                    <a:pt x="78" y="19"/>
                  </a:lnTo>
                  <a:lnTo>
                    <a:pt x="52" y="19"/>
                  </a:lnTo>
                  <a:lnTo>
                    <a:pt x="52" y="0"/>
                  </a:lnTo>
                  <a:close/>
                  <a:moveTo>
                    <a:pt x="0" y="0"/>
                  </a:moveTo>
                  <a:lnTo>
                    <a:pt x="26" y="0"/>
                  </a:lnTo>
                  <a:lnTo>
                    <a:pt x="26"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5" name="Freeform 45"/>
            <p:cNvSpPr/>
            <p:nvPr/>
          </p:nvSpPr>
          <p:spPr bwMode="auto">
            <a:xfrm>
              <a:off x="773365" y="6353034"/>
              <a:ext cx="76216" cy="62990"/>
            </a:xfrm>
            <a:custGeom>
              <a:avLst/>
              <a:gdLst>
                <a:gd name="T0" fmla="*/ 18 w 34"/>
                <a:gd name="T1" fmla="*/ 0 h 28"/>
                <a:gd name="T2" fmla="*/ 28 w 34"/>
                <a:gd name="T3" fmla="*/ 9 h 28"/>
                <a:gd name="T4" fmla="*/ 32 w 34"/>
                <a:gd name="T5" fmla="*/ 9 h 28"/>
                <a:gd name="T6" fmla="*/ 32 w 34"/>
                <a:gd name="T7" fmla="*/ 11 h 28"/>
                <a:gd name="T8" fmla="*/ 34 w 34"/>
                <a:gd name="T9" fmla="*/ 11 h 28"/>
                <a:gd name="T10" fmla="*/ 32 w 34"/>
                <a:gd name="T11" fmla="*/ 14 h 28"/>
                <a:gd name="T12" fmla="*/ 32 w 34"/>
                <a:gd name="T13" fmla="*/ 28 h 28"/>
                <a:gd name="T14" fmla="*/ 0 w 34"/>
                <a:gd name="T15" fmla="*/ 28 h 28"/>
                <a:gd name="T16" fmla="*/ 18 w 3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18" y="0"/>
                  </a:moveTo>
                  <a:lnTo>
                    <a:pt x="28" y="9"/>
                  </a:lnTo>
                  <a:lnTo>
                    <a:pt x="32" y="9"/>
                  </a:lnTo>
                  <a:lnTo>
                    <a:pt x="32" y="11"/>
                  </a:lnTo>
                  <a:lnTo>
                    <a:pt x="34" y="11"/>
                  </a:lnTo>
                  <a:lnTo>
                    <a:pt x="32" y="14"/>
                  </a:lnTo>
                  <a:lnTo>
                    <a:pt x="32" y="28"/>
                  </a:lnTo>
                  <a:lnTo>
                    <a:pt x="0" y="28"/>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6" name="Freeform 46"/>
            <p:cNvSpPr>
              <a:spLocks noEditPoints="1"/>
            </p:cNvSpPr>
            <p:nvPr/>
          </p:nvSpPr>
          <p:spPr bwMode="auto">
            <a:xfrm>
              <a:off x="845098" y="5151717"/>
              <a:ext cx="715084" cy="1169822"/>
            </a:xfrm>
            <a:custGeom>
              <a:avLst/>
              <a:gdLst>
                <a:gd name="T0" fmla="*/ 14 w 319"/>
                <a:gd name="T1" fmla="*/ 487 h 520"/>
                <a:gd name="T2" fmla="*/ 31 w 319"/>
                <a:gd name="T3" fmla="*/ 496 h 520"/>
                <a:gd name="T4" fmla="*/ 16 w 319"/>
                <a:gd name="T5" fmla="*/ 520 h 520"/>
                <a:gd name="T6" fmla="*/ 0 w 319"/>
                <a:gd name="T7" fmla="*/ 511 h 520"/>
                <a:gd name="T8" fmla="*/ 14 w 319"/>
                <a:gd name="T9" fmla="*/ 487 h 520"/>
                <a:gd name="T10" fmla="*/ 44 w 319"/>
                <a:gd name="T11" fmla="*/ 438 h 520"/>
                <a:gd name="T12" fmla="*/ 59 w 319"/>
                <a:gd name="T13" fmla="*/ 447 h 520"/>
                <a:gd name="T14" fmla="*/ 45 w 319"/>
                <a:gd name="T15" fmla="*/ 471 h 520"/>
                <a:gd name="T16" fmla="*/ 28 w 319"/>
                <a:gd name="T17" fmla="*/ 463 h 520"/>
                <a:gd name="T18" fmla="*/ 44 w 319"/>
                <a:gd name="T19" fmla="*/ 438 h 520"/>
                <a:gd name="T20" fmla="*/ 71 w 319"/>
                <a:gd name="T21" fmla="*/ 389 h 520"/>
                <a:gd name="T22" fmla="*/ 89 w 319"/>
                <a:gd name="T23" fmla="*/ 400 h 520"/>
                <a:gd name="T24" fmla="*/ 73 w 319"/>
                <a:gd name="T25" fmla="*/ 424 h 520"/>
                <a:gd name="T26" fmla="*/ 57 w 319"/>
                <a:gd name="T27" fmla="*/ 414 h 520"/>
                <a:gd name="T28" fmla="*/ 71 w 319"/>
                <a:gd name="T29" fmla="*/ 389 h 520"/>
                <a:gd name="T30" fmla="*/ 101 w 319"/>
                <a:gd name="T31" fmla="*/ 340 h 520"/>
                <a:gd name="T32" fmla="*/ 117 w 319"/>
                <a:gd name="T33" fmla="*/ 351 h 520"/>
                <a:gd name="T34" fmla="*/ 103 w 319"/>
                <a:gd name="T35" fmla="*/ 375 h 520"/>
                <a:gd name="T36" fmla="*/ 85 w 319"/>
                <a:gd name="T37" fmla="*/ 365 h 520"/>
                <a:gd name="T38" fmla="*/ 101 w 319"/>
                <a:gd name="T39" fmla="*/ 340 h 520"/>
                <a:gd name="T40" fmla="*/ 129 w 319"/>
                <a:gd name="T41" fmla="*/ 292 h 520"/>
                <a:gd name="T42" fmla="*/ 147 w 319"/>
                <a:gd name="T43" fmla="*/ 302 h 520"/>
                <a:gd name="T44" fmla="*/ 133 w 319"/>
                <a:gd name="T45" fmla="*/ 326 h 520"/>
                <a:gd name="T46" fmla="*/ 115 w 319"/>
                <a:gd name="T47" fmla="*/ 316 h 520"/>
                <a:gd name="T48" fmla="*/ 129 w 319"/>
                <a:gd name="T49" fmla="*/ 292 h 520"/>
                <a:gd name="T50" fmla="*/ 159 w 319"/>
                <a:gd name="T51" fmla="*/ 243 h 520"/>
                <a:gd name="T52" fmla="*/ 174 w 319"/>
                <a:gd name="T53" fmla="*/ 253 h 520"/>
                <a:gd name="T54" fmla="*/ 161 w 319"/>
                <a:gd name="T55" fmla="*/ 278 h 520"/>
                <a:gd name="T56" fmla="*/ 143 w 319"/>
                <a:gd name="T57" fmla="*/ 267 h 520"/>
                <a:gd name="T58" fmla="*/ 159 w 319"/>
                <a:gd name="T59" fmla="*/ 243 h 520"/>
                <a:gd name="T60" fmla="*/ 187 w 319"/>
                <a:gd name="T61" fmla="*/ 196 h 520"/>
                <a:gd name="T62" fmla="*/ 204 w 319"/>
                <a:gd name="T63" fmla="*/ 204 h 520"/>
                <a:gd name="T64" fmla="*/ 190 w 319"/>
                <a:gd name="T65" fmla="*/ 229 h 520"/>
                <a:gd name="T66" fmla="*/ 173 w 319"/>
                <a:gd name="T67" fmla="*/ 218 h 520"/>
                <a:gd name="T68" fmla="*/ 187 w 319"/>
                <a:gd name="T69" fmla="*/ 196 h 520"/>
                <a:gd name="T70" fmla="*/ 216 w 319"/>
                <a:gd name="T71" fmla="*/ 147 h 520"/>
                <a:gd name="T72" fmla="*/ 232 w 319"/>
                <a:gd name="T73" fmla="*/ 155 h 520"/>
                <a:gd name="T74" fmla="*/ 218 w 319"/>
                <a:gd name="T75" fmla="*/ 180 h 520"/>
                <a:gd name="T76" fmla="*/ 202 w 319"/>
                <a:gd name="T77" fmla="*/ 171 h 520"/>
                <a:gd name="T78" fmla="*/ 216 w 319"/>
                <a:gd name="T79" fmla="*/ 147 h 520"/>
                <a:gd name="T80" fmla="*/ 244 w 319"/>
                <a:gd name="T81" fmla="*/ 98 h 520"/>
                <a:gd name="T82" fmla="*/ 262 w 319"/>
                <a:gd name="T83" fmla="*/ 108 h 520"/>
                <a:gd name="T84" fmla="*/ 248 w 319"/>
                <a:gd name="T85" fmla="*/ 131 h 520"/>
                <a:gd name="T86" fmla="*/ 230 w 319"/>
                <a:gd name="T87" fmla="*/ 122 h 520"/>
                <a:gd name="T88" fmla="*/ 244 w 319"/>
                <a:gd name="T89" fmla="*/ 98 h 520"/>
                <a:gd name="T90" fmla="*/ 274 w 319"/>
                <a:gd name="T91" fmla="*/ 49 h 520"/>
                <a:gd name="T92" fmla="*/ 291 w 319"/>
                <a:gd name="T93" fmla="*/ 59 h 520"/>
                <a:gd name="T94" fmla="*/ 276 w 319"/>
                <a:gd name="T95" fmla="*/ 84 h 520"/>
                <a:gd name="T96" fmla="*/ 260 w 319"/>
                <a:gd name="T97" fmla="*/ 73 h 520"/>
                <a:gd name="T98" fmla="*/ 274 w 319"/>
                <a:gd name="T99" fmla="*/ 49 h 520"/>
                <a:gd name="T100" fmla="*/ 302 w 319"/>
                <a:gd name="T101" fmla="*/ 0 h 520"/>
                <a:gd name="T102" fmla="*/ 319 w 319"/>
                <a:gd name="T103" fmla="*/ 11 h 520"/>
                <a:gd name="T104" fmla="*/ 305 w 319"/>
                <a:gd name="T105" fmla="*/ 35 h 520"/>
                <a:gd name="T106" fmla="*/ 288 w 319"/>
                <a:gd name="T107" fmla="*/ 25 h 520"/>
                <a:gd name="T108" fmla="*/ 302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14" y="487"/>
                  </a:moveTo>
                  <a:lnTo>
                    <a:pt x="31" y="496"/>
                  </a:lnTo>
                  <a:lnTo>
                    <a:pt x="16" y="520"/>
                  </a:lnTo>
                  <a:lnTo>
                    <a:pt x="0" y="511"/>
                  </a:lnTo>
                  <a:lnTo>
                    <a:pt x="14" y="487"/>
                  </a:lnTo>
                  <a:close/>
                  <a:moveTo>
                    <a:pt x="44" y="438"/>
                  </a:moveTo>
                  <a:lnTo>
                    <a:pt x="59" y="447"/>
                  </a:lnTo>
                  <a:lnTo>
                    <a:pt x="45" y="471"/>
                  </a:lnTo>
                  <a:lnTo>
                    <a:pt x="28" y="463"/>
                  </a:lnTo>
                  <a:lnTo>
                    <a:pt x="44" y="438"/>
                  </a:lnTo>
                  <a:close/>
                  <a:moveTo>
                    <a:pt x="71" y="389"/>
                  </a:moveTo>
                  <a:lnTo>
                    <a:pt x="89" y="400"/>
                  </a:lnTo>
                  <a:lnTo>
                    <a:pt x="73" y="424"/>
                  </a:lnTo>
                  <a:lnTo>
                    <a:pt x="57" y="414"/>
                  </a:lnTo>
                  <a:lnTo>
                    <a:pt x="71" y="389"/>
                  </a:lnTo>
                  <a:close/>
                  <a:moveTo>
                    <a:pt x="101" y="340"/>
                  </a:moveTo>
                  <a:lnTo>
                    <a:pt x="117" y="351"/>
                  </a:lnTo>
                  <a:lnTo>
                    <a:pt x="103" y="375"/>
                  </a:lnTo>
                  <a:lnTo>
                    <a:pt x="85" y="365"/>
                  </a:lnTo>
                  <a:lnTo>
                    <a:pt x="101" y="340"/>
                  </a:lnTo>
                  <a:close/>
                  <a:moveTo>
                    <a:pt x="129" y="292"/>
                  </a:moveTo>
                  <a:lnTo>
                    <a:pt x="147" y="302"/>
                  </a:lnTo>
                  <a:lnTo>
                    <a:pt x="133" y="326"/>
                  </a:lnTo>
                  <a:lnTo>
                    <a:pt x="115" y="316"/>
                  </a:lnTo>
                  <a:lnTo>
                    <a:pt x="129" y="292"/>
                  </a:lnTo>
                  <a:close/>
                  <a:moveTo>
                    <a:pt x="159" y="243"/>
                  </a:moveTo>
                  <a:lnTo>
                    <a:pt x="174" y="253"/>
                  </a:lnTo>
                  <a:lnTo>
                    <a:pt x="161" y="278"/>
                  </a:lnTo>
                  <a:lnTo>
                    <a:pt x="143" y="267"/>
                  </a:lnTo>
                  <a:lnTo>
                    <a:pt x="159" y="243"/>
                  </a:lnTo>
                  <a:close/>
                  <a:moveTo>
                    <a:pt x="187" y="196"/>
                  </a:moveTo>
                  <a:lnTo>
                    <a:pt x="204" y="204"/>
                  </a:lnTo>
                  <a:lnTo>
                    <a:pt x="190" y="229"/>
                  </a:lnTo>
                  <a:lnTo>
                    <a:pt x="173" y="218"/>
                  </a:lnTo>
                  <a:lnTo>
                    <a:pt x="187" y="196"/>
                  </a:lnTo>
                  <a:close/>
                  <a:moveTo>
                    <a:pt x="216" y="147"/>
                  </a:moveTo>
                  <a:lnTo>
                    <a:pt x="232" y="155"/>
                  </a:lnTo>
                  <a:lnTo>
                    <a:pt x="218" y="180"/>
                  </a:lnTo>
                  <a:lnTo>
                    <a:pt x="202" y="171"/>
                  </a:lnTo>
                  <a:lnTo>
                    <a:pt x="216" y="147"/>
                  </a:lnTo>
                  <a:close/>
                  <a:moveTo>
                    <a:pt x="244" y="98"/>
                  </a:moveTo>
                  <a:lnTo>
                    <a:pt x="262" y="108"/>
                  </a:lnTo>
                  <a:lnTo>
                    <a:pt x="248" y="131"/>
                  </a:lnTo>
                  <a:lnTo>
                    <a:pt x="230" y="122"/>
                  </a:lnTo>
                  <a:lnTo>
                    <a:pt x="244" y="98"/>
                  </a:lnTo>
                  <a:close/>
                  <a:moveTo>
                    <a:pt x="274" y="49"/>
                  </a:moveTo>
                  <a:lnTo>
                    <a:pt x="291" y="59"/>
                  </a:lnTo>
                  <a:lnTo>
                    <a:pt x="276" y="84"/>
                  </a:lnTo>
                  <a:lnTo>
                    <a:pt x="260" y="73"/>
                  </a:lnTo>
                  <a:lnTo>
                    <a:pt x="274" y="49"/>
                  </a:lnTo>
                  <a:close/>
                  <a:moveTo>
                    <a:pt x="302" y="0"/>
                  </a:moveTo>
                  <a:lnTo>
                    <a:pt x="319" y="11"/>
                  </a:lnTo>
                  <a:lnTo>
                    <a:pt x="305" y="35"/>
                  </a:lnTo>
                  <a:lnTo>
                    <a:pt x="288" y="25"/>
                  </a:lnTo>
                  <a:lnTo>
                    <a:pt x="302"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7" name="Freeform 47"/>
            <p:cNvSpPr/>
            <p:nvPr/>
          </p:nvSpPr>
          <p:spPr bwMode="auto">
            <a:xfrm>
              <a:off x="1557939" y="5036984"/>
              <a:ext cx="65008" cy="83238"/>
            </a:xfrm>
            <a:custGeom>
              <a:avLst/>
              <a:gdLst>
                <a:gd name="T0" fmla="*/ 15 w 29"/>
                <a:gd name="T1" fmla="*/ 0 h 37"/>
                <a:gd name="T2" fmla="*/ 29 w 29"/>
                <a:gd name="T3" fmla="*/ 27 h 37"/>
                <a:gd name="T4" fmla="*/ 17 w 29"/>
                <a:gd name="T5" fmla="*/ 34 h 37"/>
                <a:gd name="T6" fmla="*/ 15 w 29"/>
                <a:gd name="T7" fmla="*/ 37 h 37"/>
                <a:gd name="T8" fmla="*/ 15 w 29"/>
                <a:gd name="T9" fmla="*/ 35 h 37"/>
                <a:gd name="T10" fmla="*/ 14 w 29"/>
                <a:gd name="T11" fmla="*/ 37 h 37"/>
                <a:gd name="T12" fmla="*/ 12 w 29"/>
                <a:gd name="T13" fmla="*/ 34 h 37"/>
                <a:gd name="T14" fmla="*/ 0 w 29"/>
                <a:gd name="T15" fmla="*/ 27 h 37"/>
                <a:gd name="T16" fmla="*/ 15 w 29"/>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7">
                  <a:moveTo>
                    <a:pt x="15" y="0"/>
                  </a:moveTo>
                  <a:lnTo>
                    <a:pt x="29" y="27"/>
                  </a:lnTo>
                  <a:lnTo>
                    <a:pt x="17" y="34"/>
                  </a:lnTo>
                  <a:lnTo>
                    <a:pt x="15" y="37"/>
                  </a:lnTo>
                  <a:lnTo>
                    <a:pt x="15" y="35"/>
                  </a:lnTo>
                  <a:lnTo>
                    <a:pt x="14" y="37"/>
                  </a:lnTo>
                  <a:lnTo>
                    <a:pt x="12" y="34"/>
                  </a:lnTo>
                  <a:lnTo>
                    <a:pt x="0" y="27"/>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8" name="Freeform 48"/>
            <p:cNvSpPr>
              <a:spLocks noEditPoints="1"/>
            </p:cNvSpPr>
            <p:nvPr/>
          </p:nvSpPr>
          <p:spPr bwMode="auto">
            <a:xfrm>
              <a:off x="1620705" y="5151717"/>
              <a:ext cx="715084" cy="1169822"/>
            </a:xfrm>
            <a:custGeom>
              <a:avLst/>
              <a:gdLst>
                <a:gd name="T0" fmla="*/ 305 w 319"/>
                <a:gd name="T1" fmla="*/ 487 h 520"/>
                <a:gd name="T2" fmla="*/ 319 w 319"/>
                <a:gd name="T3" fmla="*/ 511 h 520"/>
                <a:gd name="T4" fmla="*/ 303 w 319"/>
                <a:gd name="T5" fmla="*/ 520 h 520"/>
                <a:gd name="T6" fmla="*/ 289 w 319"/>
                <a:gd name="T7" fmla="*/ 496 h 520"/>
                <a:gd name="T8" fmla="*/ 305 w 319"/>
                <a:gd name="T9" fmla="*/ 487 h 520"/>
                <a:gd name="T10" fmla="*/ 277 w 319"/>
                <a:gd name="T11" fmla="*/ 438 h 520"/>
                <a:gd name="T12" fmla="*/ 291 w 319"/>
                <a:gd name="T13" fmla="*/ 463 h 520"/>
                <a:gd name="T14" fmla="*/ 274 w 319"/>
                <a:gd name="T15" fmla="*/ 471 h 520"/>
                <a:gd name="T16" fmla="*/ 260 w 319"/>
                <a:gd name="T17" fmla="*/ 447 h 520"/>
                <a:gd name="T18" fmla="*/ 277 w 319"/>
                <a:gd name="T19" fmla="*/ 438 h 520"/>
                <a:gd name="T20" fmla="*/ 248 w 319"/>
                <a:gd name="T21" fmla="*/ 389 h 520"/>
                <a:gd name="T22" fmla="*/ 261 w 319"/>
                <a:gd name="T23" fmla="*/ 414 h 520"/>
                <a:gd name="T24" fmla="*/ 246 w 319"/>
                <a:gd name="T25" fmla="*/ 424 h 520"/>
                <a:gd name="T26" fmla="*/ 230 w 319"/>
                <a:gd name="T27" fmla="*/ 400 h 520"/>
                <a:gd name="T28" fmla="*/ 248 w 319"/>
                <a:gd name="T29" fmla="*/ 389 h 520"/>
                <a:gd name="T30" fmla="*/ 218 w 319"/>
                <a:gd name="T31" fmla="*/ 340 h 520"/>
                <a:gd name="T32" fmla="*/ 234 w 319"/>
                <a:gd name="T33" fmla="*/ 365 h 520"/>
                <a:gd name="T34" fmla="*/ 216 w 319"/>
                <a:gd name="T35" fmla="*/ 375 h 520"/>
                <a:gd name="T36" fmla="*/ 202 w 319"/>
                <a:gd name="T37" fmla="*/ 351 h 520"/>
                <a:gd name="T38" fmla="*/ 218 w 319"/>
                <a:gd name="T39" fmla="*/ 340 h 520"/>
                <a:gd name="T40" fmla="*/ 190 w 319"/>
                <a:gd name="T41" fmla="*/ 292 h 520"/>
                <a:gd name="T42" fmla="*/ 204 w 319"/>
                <a:gd name="T43" fmla="*/ 316 h 520"/>
                <a:gd name="T44" fmla="*/ 188 w 319"/>
                <a:gd name="T45" fmla="*/ 326 h 520"/>
                <a:gd name="T46" fmla="*/ 172 w 319"/>
                <a:gd name="T47" fmla="*/ 302 h 520"/>
                <a:gd name="T48" fmla="*/ 190 w 319"/>
                <a:gd name="T49" fmla="*/ 292 h 520"/>
                <a:gd name="T50" fmla="*/ 160 w 319"/>
                <a:gd name="T51" fmla="*/ 243 h 520"/>
                <a:gd name="T52" fmla="*/ 176 w 319"/>
                <a:gd name="T53" fmla="*/ 267 h 520"/>
                <a:gd name="T54" fmla="*/ 158 w 319"/>
                <a:gd name="T55" fmla="*/ 278 h 520"/>
                <a:gd name="T56" fmla="*/ 144 w 319"/>
                <a:gd name="T57" fmla="*/ 253 h 520"/>
                <a:gd name="T58" fmla="*/ 160 w 319"/>
                <a:gd name="T59" fmla="*/ 243 h 520"/>
                <a:gd name="T60" fmla="*/ 132 w 319"/>
                <a:gd name="T61" fmla="*/ 196 h 520"/>
                <a:gd name="T62" fmla="*/ 146 w 319"/>
                <a:gd name="T63" fmla="*/ 218 h 520"/>
                <a:gd name="T64" fmla="*/ 131 w 319"/>
                <a:gd name="T65" fmla="*/ 229 h 520"/>
                <a:gd name="T66" fmla="*/ 115 w 319"/>
                <a:gd name="T67" fmla="*/ 204 h 520"/>
                <a:gd name="T68" fmla="*/ 132 w 319"/>
                <a:gd name="T69" fmla="*/ 196 h 520"/>
                <a:gd name="T70" fmla="*/ 103 w 319"/>
                <a:gd name="T71" fmla="*/ 147 h 520"/>
                <a:gd name="T72" fmla="*/ 118 w 319"/>
                <a:gd name="T73" fmla="*/ 171 h 520"/>
                <a:gd name="T74" fmla="*/ 101 w 319"/>
                <a:gd name="T75" fmla="*/ 180 h 520"/>
                <a:gd name="T76" fmla="*/ 87 w 319"/>
                <a:gd name="T77" fmla="*/ 155 h 520"/>
                <a:gd name="T78" fmla="*/ 103 w 319"/>
                <a:gd name="T79" fmla="*/ 147 h 520"/>
                <a:gd name="T80" fmla="*/ 75 w 319"/>
                <a:gd name="T81" fmla="*/ 98 h 520"/>
                <a:gd name="T82" fmla="*/ 89 w 319"/>
                <a:gd name="T83" fmla="*/ 122 h 520"/>
                <a:gd name="T84" fmla="*/ 71 w 319"/>
                <a:gd name="T85" fmla="*/ 131 h 520"/>
                <a:gd name="T86" fmla="*/ 57 w 319"/>
                <a:gd name="T87" fmla="*/ 108 h 520"/>
                <a:gd name="T88" fmla="*/ 75 w 319"/>
                <a:gd name="T89" fmla="*/ 98 h 520"/>
                <a:gd name="T90" fmla="*/ 45 w 319"/>
                <a:gd name="T91" fmla="*/ 49 h 520"/>
                <a:gd name="T92" fmla="*/ 61 w 319"/>
                <a:gd name="T93" fmla="*/ 73 h 520"/>
                <a:gd name="T94" fmla="*/ 43 w 319"/>
                <a:gd name="T95" fmla="*/ 84 h 520"/>
                <a:gd name="T96" fmla="*/ 29 w 319"/>
                <a:gd name="T97" fmla="*/ 59 h 520"/>
                <a:gd name="T98" fmla="*/ 45 w 319"/>
                <a:gd name="T99" fmla="*/ 49 h 520"/>
                <a:gd name="T100" fmla="*/ 17 w 319"/>
                <a:gd name="T101" fmla="*/ 0 h 520"/>
                <a:gd name="T102" fmla="*/ 31 w 319"/>
                <a:gd name="T103" fmla="*/ 25 h 520"/>
                <a:gd name="T104" fmla="*/ 14 w 319"/>
                <a:gd name="T105" fmla="*/ 35 h 520"/>
                <a:gd name="T106" fmla="*/ 0 w 319"/>
                <a:gd name="T107" fmla="*/ 11 h 520"/>
                <a:gd name="T108" fmla="*/ 17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305" y="487"/>
                  </a:moveTo>
                  <a:lnTo>
                    <a:pt x="319" y="511"/>
                  </a:lnTo>
                  <a:lnTo>
                    <a:pt x="303" y="520"/>
                  </a:lnTo>
                  <a:lnTo>
                    <a:pt x="289" y="496"/>
                  </a:lnTo>
                  <a:lnTo>
                    <a:pt x="305" y="487"/>
                  </a:lnTo>
                  <a:close/>
                  <a:moveTo>
                    <a:pt x="277" y="438"/>
                  </a:moveTo>
                  <a:lnTo>
                    <a:pt x="291" y="463"/>
                  </a:lnTo>
                  <a:lnTo>
                    <a:pt x="274" y="471"/>
                  </a:lnTo>
                  <a:lnTo>
                    <a:pt x="260" y="447"/>
                  </a:lnTo>
                  <a:lnTo>
                    <a:pt x="277" y="438"/>
                  </a:lnTo>
                  <a:close/>
                  <a:moveTo>
                    <a:pt x="248" y="389"/>
                  </a:moveTo>
                  <a:lnTo>
                    <a:pt x="261" y="414"/>
                  </a:lnTo>
                  <a:lnTo>
                    <a:pt x="246" y="424"/>
                  </a:lnTo>
                  <a:lnTo>
                    <a:pt x="230" y="400"/>
                  </a:lnTo>
                  <a:lnTo>
                    <a:pt x="248" y="389"/>
                  </a:lnTo>
                  <a:close/>
                  <a:moveTo>
                    <a:pt x="218" y="340"/>
                  </a:moveTo>
                  <a:lnTo>
                    <a:pt x="234" y="365"/>
                  </a:lnTo>
                  <a:lnTo>
                    <a:pt x="216" y="375"/>
                  </a:lnTo>
                  <a:lnTo>
                    <a:pt x="202" y="351"/>
                  </a:lnTo>
                  <a:lnTo>
                    <a:pt x="218" y="340"/>
                  </a:lnTo>
                  <a:close/>
                  <a:moveTo>
                    <a:pt x="190" y="292"/>
                  </a:moveTo>
                  <a:lnTo>
                    <a:pt x="204" y="316"/>
                  </a:lnTo>
                  <a:lnTo>
                    <a:pt x="188" y="326"/>
                  </a:lnTo>
                  <a:lnTo>
                    <a:pt x="172" y="302"/>
                  </a:lnTo>
                  <a:lnTo>
                    <a:pt x="190" y="292"/>
                  </a:lnTo>
                  <a:close/>
                  <a:moveTo>
                    <a:pt x="160" y="243"/>
                  </a:moveTo>
                  <a:lnTo>
                    <a:pt x="176" y="267"/>
                  </a:lnTo>
                  <a:lnTo>
                    <a:pt x="158" y="278"/>
                  </a:lnTo>
                  <a:lnTo>
                    <a:pt x="144" y="253"/>
                  </a:lnTo>
                  <a:lnTo>
                    <a:pt x="160" y="243"/>
                  </a:lnTo>
                  <a:close/>
                  <a:moveTo>
                    <a:pt x="132" y="196"/>
                  </a:moveTo>
                  <a:lnTo>
                    <a:pt x="146" y="218"/>
                  </a:lnTo>
                  <a:lnTo>
                    <a:pt x="131" y="229"/>
                  </a:lnTo>
                  <a:lnTo>
                    <a:pt x="115" y="204"/>
                  </a:lnTo>
                  <a:lnTo>
                    <a:pt x="132" y="196"/>
                  </a:lnTo>
                  <a:close/>
                  <a:moveTo>
                    <a:pt x="103" y="147"/>
                  </a:moveTo>
                  <a:lnTo>
                    <a:pt x="118" y="171"/>
                  </a:lnTo>
                  <a:lnTo>
                    <a:pt x="101" y="180"/>
                  </a:lnTo>
                  <a:lnTo>
                    <a:pt x="87" y="155"/>
                  </a:lnTo>
                  <a:lnTo>
                    <a:pt x="103" y="147"/>
                  </a:lnTo>
                  <a:close/>
                  <a:moveTo>
                    <a:pt x="75" y="98"/>
                  </a:moveTo>
                  <a:lnTo>
                    <a:pt x="89" y="122"/>
                  </a:lnTo>
                  <a:lnTo>
                    <a:pt x="71" y="131"/>
                  </a:lnTo>
                  <a:lnTo>
                    <a:pt x="57" y="108"/>
                  </a:lnTo>
                  <a:lnTo>
                    <a:pt x="75" y="98"/>
                  </a:lnTo>
                  <a:close/>
                  <a:moveTo>
                    <a:pt x="45" y="49"/>
                  </a:moveTo>
                  <a:lnTo>
                    <a:pt x="61" y="73"/>
                  </a:lnTo>
                  <a:lnTo>
                    <a:pt x="43" y="84"/>
                  </a:lnTo>
                  <a:lnTo>
                    <a:pt x="29" y="59"/>
                  </a:lnTo>
                  <a:lnTo>
                    <a:pt x="45" y="49"/>
                  </a:lnTo>
                  <a:close/>
                  <a:moveTo>
                    <a:pt x="17" y="0"/>
                  </a:moveTo>
                  <a:lnTo>
                    <a:pt x="31" y="25"/>
                  </a:lnTo>
                  <a:lnTo>
                    <a:pt x="14" y="35"/>
                  </a:lnTo>
                  <a:lnTo>
                    <a:pt x="0" y="11"/>
                  </a:lnTo>
                  <a:lnTo>
                    <a:pt x="17"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9" name="Freeform 49"/>
            <p:cNvSpPr/>
            <p:nvPr/>
          </p:nvSpPr>
          <p:spPr bwMode="auto">
            <a:xfrm>
              <a:off x="2331304" y="6353034"/>
              <a:ext cx="76216" cy="62990"/>
            </a:xfrm>
            <a:custGeom>
              <a:avLst/>
              <a:gdLst>
                <a:gd name="T0" fmla="*/ 18 w 34"/>
                <a:gd name="T1" fmla="*/ 0 h 28"/>
                <a:gd name="T2" fmla="*/ 34 w 34"/>
                <a:gd name="T3" fmla="*/ 28 h 28"/>
                <a:gd name="T4" fmla="*/ 2 w 34"/>
                <a:gd name="T5" fmla="*/ 28 h 28"/>
                <a:gd name="T6" fmla="*/ 2 w 34"/>
                <a:gd name="T7" fmla="*/ 14 h 28"/>
                <a:gd name="T8" fmla="*/ 0 w 34"/>
                <a:gd name="T9" fmla="*/ 11 h 28"/>
                <a:gd name="T10" fmla="*/ 2 w 34"/>
                <a:gd name="T11" fmla="*/ 11 h 28"/>
                <a:gd name="T12" fmla="*/ 2 w 34"/>
                <a:gd name="T13" fmla="*/ 9 h 28"/>
                <a:gd name="T14" fmla="*/ 6 w 34"/>
                <a:gd name="T15" fmla="*/ 9 h 28"/>
                <a:gd name="T16" fmla="*/ 18 w 3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18" y="0"/>
                  </a:moveTo>
                  <a:lnTo>
                    <a:pt x="34" y="28"/>
                  </a:lnTo>
                  <a:lnTo>
                    <a:pt x="2" y="28"/>
                  </a:lnTo>
                  <a:lnTo>
                    <a:pt x="2" y="14"/>
                  </a:lnTo>
                  <a:lnTo>
                    <a:pt x="0" y="11"/>
                  </a:lnTo>
                  <a:lnTo>
                    <a:pt x="2" y="11"/>
                  </a:lnTo>
                  <a:lnTo>
                    <a:pt x="2" y="9"/>
                  </a:lnTo>
                  <a:lnTo>
                    <a:pt x="6" y="9"/>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0" name="Freeform 50"/>
            <p:cNvSpPr>
              <a:spLocks noEditPoints="1"/>
            </p:cNvSpPr>
            <p:nvPr/>
          </p:nvSpPr>
          <p:spPr bwMode="auto">
            <a:xfrm>
              <a:off x="903381" y="6373280"/>
              <a:ext cx="1374126" cy="42744"/>
            </a:xfrm>
            <a:custGeom>
              <a:avLst/>
              <a:gdLst>
                <a:gd name="T0" fmla="*/ 587 w 613"/>
                <a:gd name="T1" fmla="*/ 0 h 19"/>
                <a:gd name="T2" fmla="*/ 613 w 613"/>
                <a:gd name="T3" fmla="*/ 0 h 19"/>
                <a:gd name="T4" fmla="*/ 613 w 613"/>
                <a:gd name="T5" fmla="*/ 19 h 19"/>
                <a:gd name="T6" fmla="*/ 587 w 613"/>
                <a:gd name="T7" fmla="*/ 19 h 19"/>
                <a:gd name="T8" fmla="*/ 587 w 613"/>
                <a:gd name="T9" fmla="*/ 0 h 19"/>
                <a:gd name="T10" fmla="*/ 533 w 613"/>
                <a:gd name="T11" fmla="*/ 0 h 19"/>
                <a:gd name="T12" fmla="*/ 559 w 613"/>
                <a:gd name="T13" fmla="*/ 0 h 19"/>
                <a:gd name="T14" fmla="*/ 559 w 613"/>
                <a:gd name="T15" fmla="*/ 19 h 19"/>
                <a:gd name="T16" fmla="*/ 533 w 613"/>
                <a:gd name="T17" fmla="*/ 19 h 19"/>
                <a:gd name="T18" fmla="*/ 533 w 613"/>
                <a:gd name="T19" fmla="*/ 0 h 19"/>
                <a:gd name="T20" fmla="*/ 480 w 613"/>
                <a:gd name="T21" fmla="*/ 0 h 19"/>
                <a:gd name="T22" fmla="*/ 506 w 613"/>
                <a:gd name="T23" fmla="*/ 0 h 19"/>
                <a:gd name="T24" fmla="*/ 506 w 613"/>
                <a:gd name="T25" fmla="*/ 19 h 19"/>
                <a:gd name="T26" fmla="*/ 480 w 613"/>
                <a:gd name="T27" fmla="*/ 19 h 19"/>
                <a:gd name="T28" fmla="*/ 480 w 613"/>
                <a:gd name="T29" fmla="*/ 0 h 19"/>
                <a:gd name="T30" fmla="*/ 426 w 613"/>
                <a:gd name="T31" fmla="*/ 0 h 19"/>
                <a:gd name="T32" fmla="*/ 452 w 613"/>
                <a:gd name="T33" fmla="*/ 0 h 19"/>
                <a:gd name="T34" fmla="*/ 452 w 613"/>
                <a:gd name="T35" fmla="*/ 19 h 19"/>
                <a:gd name="T36" fmla="*/ 426 w 613"/>
                <a:gd name="T37" fmla="*/ 19 h 19"/>
                <a:gd name="T38" fmla="*/ 426 w 613"/>
                <a:gd name="T39" fmla="*/ 0 h 19"/>
                <a:gd name="T40" fmla="*/ 374 w 613"/>
                <a:gd name="T41" fmla="*/ 0 h 19"/>
                <a:gd name="T42" fmla="*/ 400 w 613"/>
                <a:gd name="T43" fmla="*/ 0 h 19"/>
                <a:gd name="T44" fmla="*/ 400 w 613"/>
                <a:gd name="T45" fmla="*/ 19 h 19"/>
                <a:gd name="T46" fmla="*/ 374 w 613"/>
                <a:gd name="T47" fmla="*/ 19 h 19"/>
                <a:gd name="T48" fmla="*/ 374 w 613"/>
                <a:gd name="T49" fmla="*/ 0 h 19"/>
                <a:gd name="T50" fmla="*/ 320 w 613"/>
                <a:gd name="T51" fmla="*/ 0 h 19"/>
                <a:gd name="T52" fmla="*/ 346 w 613"/>
                <a:gd name="T53" fmla="*/ 0 h 19"/>
                <a:gd name="T54" fmla="*/ 346 w 613"/>
                <a:gd name="T55" fmla="*/ 19 h 19"/>
                <a:gd name="T56" fmla="*/ 320 w 613"/>
                <a:gd name="T57" fmla="*/ 19 h 19"/>
                <a:gd name="T58" fmla="*/ 320 w 613"/>
                <a:gd name="T59" fmla="*/ 0 h 19"/>
                <a:gd name="T60" fmla="*/ 267 w 613"/>
                <a:gd name="T61" fmla="*/ 0 h 19"/>
                <a:gd name="T62" fmla="*/ 293 w 613"/>
                <a:gd name="T63" fmla="*/ 0 h 19"/>
                <a:gd name="T64" fmla="*/ 293 w 613"/>
                <a:gd name="T65" fmla="*/ 19 h 19"/>
                <a:gd name="T66" fmla="*/ 267 w 613"/>
                <a:gd name="T67" fmla="*/ 19 h 19"/>
                <a:gd name="T68" fmla="*/ 267 w 613"/>
                <a:gd name="T69" fmla="*/ 0 h 19"/>
                <a:gd name="T70" fmla="*/ 213 w 613"/>
                <a:gd name="T71" fmla="*/ 0 h 19"/>
                <a:gd name="T72" fmla="*/ 241 w 613"/>
                <a:gd name="T73" fmla="*/ 0 h 19"/>
                <a:gd name="T74" fmla="*/ 241 w 613"/>
                <a:gd name="T75" fmla="*/ 19 h 19"/>
                <a:gd name="T76" fmla="*/ 213 w 613"/>
                <a:gd name="T77" fmla="*/ 19 h 19"/>
                <a:gd name="T78" fmla="*/ 213 w 613"/>
                <a:gd name="T79" fmla="*/ 0 h 19"/>
                <a:gd name="T80" fmla="*/ 161 w 613"/>
                <a:gd name="T81" fmla="*/ 0 h 19"/>
                <a:gd name="T82" fmla="*/ 187 w 613"/>
                <a:gd name="T83" fmla="*/ 0 h 19"/>
                <a:gd name="T84" fmla="*/ 187 w 613"/>
                <a:gd name="T85" fmla="*/ 19 h 19"/>
                <a:gd name="T86" fmla="*/ 161 w 613"/>
                <a:gd name="T87" fmla="*/ 19 h 19"/>
                <a:gd name="T88" fmla="*/ 161 w 613"/>
                <a:gd name="T89" fmla="*/ 0 h 19"/>
                <a:gd name="T90" fmla="*/ 107 w 613"/>
                <a:gd name="T91" fmla="*/ 0 h 19"/>
                <a:gd name="T92" fmla="*/ 135 w 613"/>
                <a:gd name="T93" fmla="*/ 0 h 19"/>
                <a:gd name="T94" fmla="*/ 135 w 613"/>
                <a:gd name="T95" fmla="*/ 19 h 19"/>
                <a:gd name="T96" fmla="*/ 107 w 613"/>
                <a:gd name="T97" fmla="*/ 19 h 19"/>
                <a:gd name="T98" fmla="*/ 107 w 613"/>
                <a:gd name="T99" fmla="*/ 0 h 19"/>
                <a:gd name="T100" fmla="*/ 54 w 613"/>
                <a:gd name="T101" fmla="*/ 0 h 19"/>
                <a:gd name="T102" fmla="*/ 80 w 613"/>
                <a:gd name="T103" fmla="*/ 0 h 19"/>
                <a:gd name="T104" fmla="*/ 80 w 613"/>
                <a:gd name="T105" fmla="*/ 19 h 19"/>
                <a:gd name="T106" fmla="*/ 54 w 613"/>
                <a:gd name="T107" fmla="*/ 19 h 19"/>
                <a:gd name="T108" fmla="*/ 54 w 613"/>
                <a:gd name="T109" fmla="*/ 0 h 19"/>
                <a:gd name="T110" fmla="*/ 0 w 613"/>
                <a:gd name="T111" fmla="*/ 0 h 19"/>
                <a:gd name="T112" fmla="*/ 28 w 613"/>
                <a:gd name="T113" fmla="*/ 0 h 19"/>
                <a:gd name="T114" fmla="*/ 28 w 613"/>
                <a:gd name="T115" fmla="*/ 19 h 19"/>
                <a:gd name="T116" fmla="*/ 0 w 613"/>
                <a:gd name="T117" fmla="*/ 19 h 19"/>
                <a:gd name="T118" fmla="*/ 0 w 613"/>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3" h="19">
                  <a:moveTo>
                    <a:pt x="587" y="0"/>
                  </a:moveTo>
                  <a:lnTo>
                    <a:pt x="613" y="0"/>
                  </a:lnTo>
                  <a:lnTo>
                    <a:pt x="613" y="19"/>
                  </a:lnTo>
                  <a:lnTo>
                    <a:pt x="587" y="19"/>
                  </a:lnTo>
                  <a:lnTo>
                    <a:pt x="587" y="0"/>
                  </a:lnTo>
                  <a:close/>
                  <a:moveTo>
                    <a:pt x="533" y="0"/>
                  </a:moveTo>
                  <a:lnTo>
                    <a:pt x="559" y="0"/>
                  </a:lnTo>
                  <a:lnTo>
                    <a:pt x="559" y="19"/>
                  </a:lnTo>
                  <a:lnTo>
                    <a:pt x="533" y="19"/>
                  </a:lnTo>
                  <a:lnTo>
                    <a:pt x="533" y="0"/>
                  </a:lnTo>
                  <a:close/>
                  <a:moveTo>
                    <a:pt x="480" y="0"/>
                  </a:moveTo>
                  <a:lnTo>
                    <a:pt x="506" y="0"/>
                  </a:lnTo>
                  <a:lnTo>
                    <a:pt x="506" y="19"/>
                  </a:lnTo>
                  <a:lnTo>
                    <a:pt x="480" y="19"/>
                  </a:lnTo>
                  <a:lnTo>
                    <a:pt x="480" y="0"/>
                  </a:lnTo>
                  <a:close/>
                  <a:moveTo>
                    <a:pt x="426" y="0"/>
                  </a:moveTo>
                  <a:lnTo>
                    <a:pt x="452" y="0"/>
                  </a:lnTo>
                  <a:lnTo>
                    <a:pt x="452" y="19"/>
                  </a:lnTo>
                  <a:lnTo>
                    <a:pt x="426" y="19"/>
                  </a:lnTo>
                  <a:lnTo>
                    <a:pt x="426" y="0"/>
                  </a:lnTo>
                  <a:close/>
                  <a:moveTo>
                    <a:pt x="374" y="0"/>
                  </a:moveTo>
                  <a:lnTo>
                    <a:pt x="400" y="0"/>
                  </a:lnTo>
                  <a:lnTo>
                    <a:pt x="400" y="19"/>
                  </a:lnTo>
                  <a:lnTo>
                    <a:pt x="374" y="19"/>
                  </a:lnTo>
                  <a:lnTo>
                    <a:pt x="374" y="0"/>
                  </a:lnTo>
                  <a:close/>
                  <a:moveTo>
                    <a:pt x="320" y="0"/>
                  </a:moveTo>
                  <a:lnTo>
                    <a:pt x="346" y="0"/>
                  </a:lnTo>
                  <a:lnTo>
                    <a:pt x="346" y="19"/>
                  </a:lnTo>
                  <a:lnTo>
                    <a:pt x="320" y="19"/>
                  </a:lnTo>
                  <a:lnTo>
                    <a:pt x="320" y="0"/>
                  </a:lnTo>
                  <a:close/>
                  <a:moveTo>
                    <a:pt x="267" y="0"/>
                  </a:moveTo>
                  <a:lnTo>
                    <a:pt x="293" y="0"/>
                  </a:lnTo>
                  <a:lnTo>
                    <a:pt x="293" y="19"/>
                  </a:lnTo>
                  <a:lnTo>
                    <a:pt x="267" y="19"/>
                  </a:lnTo>
                  <a:lnTo>
                    <a:pt x="267" y="0"/>
                  </a:lnTo>
                  <a:close/>
                  <a:moveTo>
                    <a:pt x="213" y="0"/>
                  </a:moveTo>
                  <a:lnTo>
                    <a:pt x="241" y="0"/>
                  </a:lnTo>
                  <a:lnTo>
                    <a:pt x="241" y="19"/>
                  </a:lnTo>
                  <a:lnTo>
                    <a:pt x="213" y="19"/>
                  </a:lnTo>
                  <a:lnTo>
                    <a:pt x="213" y="0"/>
                  </a:lnTo>
                  <a:close/>
                  <a:moveTo>
                    <a:pt x="161" y="0"/>
                  </a:moveTo>
                  <a:lnTo>
                    <a:pt x="187" y="0"/>
                  </a:lnTo>
                  <a:lnTo>
                    <a:pt x="187" y="19"/>
                  </a:lnTo>
                  <a:lnTo>
                    <a:pt x="161" y="19"/>
                  </a:lnTo>
                  <a:lnTo>
                    <a:pt x="161" y="0"/>
                  </a:lnTo>
                  <a:close/>
                  <a:moveTo>
                    <a:pt x="107" y="0"/>
                  </a:moveTo>
                  <a:lnTo>
                    <a:pt x="135" y="0"/>
                  </a:lnTo>
                  <a:lnTo>
                    <a:pt x="135" y="19"/>
                  </a:lnTo>
                  <a:lnTo>
                    <a:pt x="107" y="19"/>
                  </a:lnTo>
                  <a:lnTo>
                    <a:pt x="107" y="0"/>
                  </a:lnTo>
                  <a:close/>
                  <a:moveTo>
                    <a:pt x="54" y="0"/>
                  </a:moveTo>
                  <a:lnTo>
                    <a:pt x="80" y="0"/>
                  </a:lnTo>
                  <a:lnTo>
                    <a:pt x="80" y="19"/>
                  </a:lnTo>
                  <a:lnTo>
                    <a:pt x="54" y="19"/>
                  </a:lnTo>
                  <a:lnTo>
                    <a:pt x="54" y="0"/>
                  </a:lnTo>
                  <a:close/>
                  <a:moveTo>
                    <a:pt x="0" y="0"/>
                  </a:moveTo>
                  <a:lnTo>
                    <a:pt x="28" y="0"/>
                  </a:lnTo>
                  <a:lnTo>
                    <a:pt x="28"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1" name="Freeform 51"/>
            <p:cNvSpPr/>
            <p:nvPr/>
          </p:nvSpPr>
          <p:spPr bwMode="auto">
            <a:xfrm>
              <a:off x="3106912" y="5061731"/>
              <a:ext cx="73975" cy="58491"/>
            </a:xfrm>
            <a:custGeom>
              <a:avLst/>
              <a:gdLst>
                <a:gd name="T0" fmla="*/ 2 w 33"/>
                <a:gd name="T1" fmla="*/ 0 h 26"/>
                <a:gd name="T2" fmla="*/ 33 w 33"/>
                <a:gd name="T3" fmla="*/ 0 h 26"/>
                <a:gd name="T4" fmla="*/ 18 w 33"/>
                <a:gd name="T5" fmla="*/ 26 h 26"/>
                <a:gd name="T6" fmla="*/ 5 w 33"/>
                <a:gd name="T7" fmla="*/ 19 h 26"/>
                <a:gd name="T8" fmla="*/ 2 w 33"/>
                <a:gd name="T9" fmla="*/ 19 h 26"/>
                <a:gd name="T10" fmla="*/ 2 w 33"/>
                <a:gd name="T11" fmla="*/ 17 h 26"/>
                <a:gd name="T12" fmla="*/ 0 w 33"/>
                <a:gd name="T13" fmla="*/ 16 h 26"/>
                <a:gd name="T14" fmla="*/ 2 w 33"/>
                <a:gd name="T15" fmla="*/ 14 h 26"/>
                <a:gd name="T16" fmla="*/ 2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 y="0"/>
                  </a:moveTo>
                  <a:lnTo>
                    <a:pt x="33" y="0"/>
                  </a:lnTo>
                  <a:lnTo>
                    <a:pt x="18" y="26"/>
                  </a:lnTo>
                  <a:lnTo>
                    <a:pt x="5" y="19"/>
                  </a:lnTo>
                  <a:lnTo>
                    <a:pt x="2" y="19"/>
                  </a:lnTo>
                  <a:lnTo>
                    <a:pt x="2" y="17"/>
                  </a:lnTo>
                  <a:lnTo>
                    <a:pt x="0" y="16"/>
                  </a:lnTo>
                  <a:lnTo>
                    <a:pt x="2" y="14"/>
                  </a:lnTo>
                  <a:lnTo>
                    <a:pt x="2"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2" name="Freeform 52"/>
            <p:cNvSpPr>
              <a:spLocks noEditPoints="1"/>
            </p:cNvSpPr>
            <p:nvPr/>
          </p:nvSpPr>
          <p:spPr bwMode="auto">
            <a:xfrm>
              <a:off x="2394070" y="5151717"/>
              <a:ext cx="721808" cy="1169822"/>
            </a:xfrm>
            <a:custGeom>
              <a:avLst/>
              <a:gdLst>
                <a:gd name="T0" fmla="*/ 16 w 322"/>
                <a:gd name="T1" fmla="*/ 487 h 520"/>
                <a:gd name="T2" fmla="*/ 32 w 322"/>
                <a:gd name="T3" fmla="*/ 496 h 520"/>
                <a:gd name="T4" fmla="*/ 18 w 322"/>
                <a:gd name="T5" fmla="*/ 520 h 520"/>
                <a:gd name="T6" fmla="*/ 0 w 322"/>
                <a:gd name="T7" fmla="*/ 511 h 520"/>
                <a:gd name="T8" fmla="*/ 16 w 322"/>
                <a:gd name="T9" fmla="*/ 487 h 520"/>
                <a:gd name="T10" fmla="*/ 44 w 322"/>
                <a:gd name="T11" fmla="*/ 438 h 520"/>
                <a:gd name="T12" fmla="*/ 61 w 322"/>
                <a:gd name="T13" fmla="*/ 447 h 520"/>
                <a:gd name="T14" fmla="*/ 47 w 322"/>
                <a:gd name="T15" fmla="*/ 471 h 520"/>
                <a:gd name="T16" fmla="*/ 30 w 322"/>
                <a:gd name="T17" fmla="*/ 463 h 520"/>
                <a:gd name="T18" fmla="*/ 44 w 322"/>
                <a:gd name="T19" fmla="*/ 438 h 520"/>
                <a:gd name="T20" fmla="*/ 74 w 322"/>
                <a:gd name="T21" fmla="*/ 389 h 520"/>
                <a:gd name="T22" fmla="*/ 89 w 322"/>
                <a:gd name="T23" fmla="*/ 400 h 520"/>
                <a:gd name="T24" fmla="*/ 75 w 322"/>
                <a:gd name="T25" fmla="*/ 424 h 520"/>
                <a:gd name="T26" fmla="*/ 60 w 322"/>
                <a:gd name="T27" fmla="*/ 414 h 520"/>
                <a:gd name="T28" fmla="*/ 74 w 322"/>
                <a:gd name="T29" fmla="*/ 389 h 520"/>
                <a:gd name="T30" fmla="*/ 102 w 322"/>
                <a:gd name="T31" fmla="*/ 340 h 520"/>
                <a:gd name="T32" fmla="*/ 119 w 322"/>
                <a:gd name="T33" fmla="*/ 351 h 520"/>
                <a:gd name="T34" fmla="*/ 105 w 322"/>
                <a:gd name="T35" fmla="*/ 375 h 520"/>
                <a:gd name="T36" fmla="*/ 88 w 322"/>
                <a:gd name="T37" fmla="*/ 365 h 520"/>
                <a:gd name="T38" fmla="*/ 102 w 322"/>
                <a:gd name="T39" fmla="*/ 340 h 520"/>
                <a:gd name="T40" fmla="*/ 131 w 322"/>
                <a:gd name="T41" fmla="*/ 292 h 520"/>
                <a:gd name="T42" fmla="*/ 147 w 322"/>
                <a:gd name="T43" fmla="*/ 302 h 520"/>
                <a:gd name="T44" fmla="*/ 133 w 322"/>
                <a:gd name="T45" fmla="*/ 326 h 520"/>
                <a:gd name="T46" fmla="*/ 117 w 322"/>
                <a:gd name="T47" fmla="*/ 316 h 520"/>
                <a:gd name="T48" fmla="*/ 131 w 322"/>
                <a:gd name="T49" fmla="*/ 292 h 520"/>
                <a:gd name="T50" fmla="*/ 159 w 322"/>
                <a:gd name="T51" fmla="*/ 243 h 520"/>
                <a:gd name="T52" fmla="*/ 177 w 322"/>
                <a:gd name="T53" fmla="*/ 253 h 520"/>
                <a:gd name="T54" fmla="*/ 163 w 322"/>
                <a:gd name="T55" fmla="*/ 278 h 520"/>
                <a:gd name="T56" fmla="*/ 145 w 322"/>
                <a:gd name="T57" fmla="*/ 267 h 520"/>
                <a:gd name="T58" fmla="*/ 159 w 322"/>
                <a:gd name="T59" fmla="*/ 243 h 520"/>
                <a:gd name="T60" fmla="*/ 189 w 322"/>
                <a:gd name="T61" fmla="*/ 196 h 520"/>
                <a:gd name="T62" fmla="*/ 206 w 322"/>
                <a:gd name="T63" fmla="*/ 204 h 520"/>
                <a:gd name="T64" fmla="*/ 191 w 322"/>
                <a:gd name="T65" fmla="*/ 229 h 520"/>
                <a:gd name="T66" fmla="*/ 175 w 322"/>
                <a:gd name="T67" fmla="*/ 218 h 520"/>
                <a:gd name="T68" fmla="*/ 189 w 322"/>
                <a:gd name="T69" fmla="*/ 196 h 520"/>
                <a:gd name="T70" fmla="*/ 217 w 322"/>
                <a:gd name="T71" fmla="*/ 147 h 520"/>
                <a:gd name="T72" fmla="*/ 234 w 322"/>
                <a:gd name="T73" fmla="*/ 155 h 520"/>
                <a:gd name="T74" fmla="*/ 220 w 322"/>
                <a:gd name="T75" fmla="*/ 180 h 520"/>
                <a:gd name="T76" fmla="*/ 203 w 322"/>
                <a:gd name="T77" fmla="*/ 171 h 520"/>
                <a:gd name="T78" fmla="*/ 217 w 322"/>
                <a:gd name="T79" fmla="*/ 147 h 520"/>
                <a:gd name="T80" fmla="*/ 246 w 322"/>
                <a:gd name="T81" fmla="*/ 98 h 520"/>
                <a:gd name="T82" fmla="*/ 264 w 322"/>
                <a:gd name="T83" fmla="*/ 108 h 520"/>
                <a:gd name="T84" fmla="*/ 248 w 322"/>
                <a:gd name="T85" fmla="*/ 131 h 520"/>
                <a:gd name="T86" fmla="*/ 233 w 322"/>
                <a:gd name="T87" fmla="*/ 122 h 520"/>
                <a:gd name="T88" fmla="*/ 246 w 322"/>
                <a:gd name="T89" fmla="*/ 98 h 520"/>
                <a:gd name="T90" fmla="*/ 276 w 322"/>
                <a:gd name="T91" fmla="*/ 49 h 520"/>
                <a:gd name="T92" fmla="*/ 292 w 322"/>
                <a:gd name="T93" fmla="*/ 59 h 520"/>
                <a:gd name="T94" fmla="*/ 278 w 322"/>
                <a:gd name="T95" fmla="*/ 84 h 520"/>
                <a:gd name="T96" fmla="*/ 260 w 322"/>
                <a:gd name="T97" fmla="*/ 73 h 520"/>
                <a:gd name="T98" fmla="*/ 276 w 322"/>
                <a:gd name="T99" fmla="*/ 49 h 520"/>
                <a:gd name="T100" fmla="*/ 304 w 322"/>
                <a:gd name="T101" fmla="*/ 0 h 520"/>
                <a:gd name="T102" fmla="*/ 322 w 322"/>
                <a:gd name="T103" fmla="*/ 11 h 520"/>
                <a:gd name="T104" fmla="*/ 306 w 322"/>
                <a:gd name="T105" fmla="*/ 35 h 520"/>
                <a:gd name="T106" fmla="*/ 290 w 322"/>
                <a:gd name="T107" fmla="*/ 25 h 520"/>
                <a:gd name="T108" fmla="*/ 304 w 322"/>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0">
                  <a:moveTo>
                    <a:pt x="16" y="487"/>
                  </a:moveTo>
                  <a:lnTo>
                    <a:pt x="32" y="496"/>
                  </a:lnTo>
                  <a:lnTo>
                    <a:pt x="18" y="520"/>
                  </a:lnTo>
                  <a:lnTo>
                    <a:pt x="0" y="511"/>
                  </a:lnTo>
                  <a:lnTo>
                    <a:pt x="16" y="487"/>
                  </a:lnTo>
                  <a:close/>
                  <a:moveTo>
                    <a:pt x="44" y="438"/>
                  </a:moveTo>
                  <a:lnTo>
                    <a:pt x="61" y="447"/>
                  </a:lnTo>
                  <a:lnTo>
                    <a:pt x="47" y="471"/>
                  </a:lnTo>
                  <a:lnTo>
                    <a:pt x="30" y="463"/>
                  </a:lnTo>
                  <a:lnTo>
                    <a:pt x="44" y="438"/>
                  </a:lnTo>
                  <a:close/>
                  <a:moveTo>
                    <a:pt x="74" y="389"/>
                  </a:moveTo>
                  <a:lnTo>
                    <a:pt x="89" y="400"/>
                  </a:lnTo>
                  <a:lnTo>
                    <a:pt x="75" y="424"/>
                  </a:lnTo>
                  <a:lnTo>
                    <a:pt x="60" y="414"/>
                  </a:lnTo>
                  <a:lnTo>
                    <a:pt x="74" y="389"/>
                  </a:lnTo>
                  <a:close/>
                  <a:moveTo>
                    <a:pt x="102" y="340"/>
                  </a:moveTo>
                  <a:lnTo>
                    <a:pt x="119" y="351"/>
                  </a:lnTo>
                  <a:lnTo>
                    <a:pt x="105" y="375"/>
                  </a:lnTo>
                  <a:lnTo>
                    <a:pt x="88" y="365"/>
                  </a:lnTo>
                  <a:lnTo>
                    <a:pt x="102" y="340"/>
                  </a:lnTo>
                  <a:close/>
                  <a:moveTo>
                    <a:pt x="131" y="292"/>
                  </a:moveTo>
                  <a:lnTo>
                    <a:pt x="147" y="302"/>
                  </a:lnTo>
                  <a:lnTo>
                    <a:pt x="133" y="326"/>
                  </a:lnTo>
                  <a:lnTo>
                    <a:pt x="117" y="316"/>
                  </a:lnTo>
                  <a:lnTo>
                    <a:pt x="131" y="292"/>
                  </a:lnTo>
                  <a:close/>
                  <a:moveTo>
                    <a:pt x="159" y="243"/>
                  </a:moveTo>
                  <a:lnTo>
                    <a:pt x="177" y="253"/>
                  </a:lnTo>
                  <a:lnTo>
                    <a:pt x="163" y="278"/>
                  </a:lnTo>
                  <a:lnTo>
                    <a:pt x="145" y="267"/>
                  </a:lnTo>
                  <a:lnTo>
                    <a:pt x="159" y="243"/>
                  </a:lnTo>
                  <a:close/>
                  <a:moveTo>
                    <a:pt x="189" y="196"/>
                  </a:moveTo>
                  <a:lnTo>
                    <a:pt x="206" y="204"/>
                  </a:lnTo>
                  <a:lnTo>
                    <a:pt x="191" y="229"/>
                  </a:lnTo>
                  <a:lnTo>
                    <a:pt x="175" y="218"/>
                  </a:lnTo>
                  <a:lnTo>
                    <a:pt x="189" y="196"/>
                  </a:lnTo>
                  <a:close/>
                  <a:moveTo>
                    <a:pt x="217" y="147"/>
                  </a:moveTo>
                  <a:lnTo>
                    <a:pt x="234" y="155"/>
                  </a:lnTo>
                  <a:lnTo>
                    <a:pt x="220" y="180"/>
                  </a:lnTo>
                  <a:lnTo>
                    <a:pt x="203" y="171"/>
                  </a:lnTo>
                  <a:lnTo>
                    <a:pt x="217" y="147"/>
                  </a:lnTo>
                  <a:close/>
                  <a:moveTo>
                    <a:pt x="246" y="98"/>
                  </a:moveTo>
                  <a:lnTo>
                    <a:pt x="264" y="108"/>
                  </a:lnTo>
                  <a:lnTo>
                    <a:pt x="248" y="131"/>
                  </a:lnTo>
                  <a:lnTo>
                    <a:pt x="233" y="122"/>
                  </a:lnTo>
                  <a:lnTo>
                    <a:pt x="246" y="98"/>
                  </a:lnTo>
                  <a:close/>
                  <a:moveTo>
                    <a:pt x="276" y="49"/>
                  </a:moveTo>
                  <a:lnTo>
                    <a:pt x="292" y="59"/>
                  </a:lnTo>
                  <a:lnTo>
                    <a:pt x="278" y="84"/>
                  </a:lnTo>
                  <a:lnTo>
                    <a:pt x="260" y="73"/>
                  </a:lnTo>
                  <a:lnTo>
                    <a:pt x="276" y="49"/>
                  </a:lnTo>
                  <a:close/>
                  <a:moveTo>
                    <a:pt x="304" y="0"/>
                  </a:moveTo>
                  <a:lnTo>
                    <a:pt x="322" y="11"/>
                  </a:lnTo>
                  <a:lnTo>
                    <a:pt x="306" y="35"/>
                  </a:lnTo>
                  <a:lnTo>
                    <a:pt x="290" y="25"/>
                  </a:lnTo>
                  <a:lnTo>
                    <a:pt x="30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3" name="Freeform 53"/>
            <p:cNvSpPr/>
            <p:nvPr/>
          </p:nvSpPr>
          <p:spPr bwMode="auto">
            <a:xfrm>
              <a:off x="2331304" y="6353034"/>
              <a:ext cx="71732" cy="83238"/>
            </a:xfrm>
            <a:custGeom>
              <a:avLst/>
              <a:gdLst>
                <a:gd name="T0" fmla="*/ 14 w 32"/>
                <a:gd name="T1" fmla="*/ 0 h 37"/>
                <a:gd name="T2" fmla="*/ 16 w 32"/>
                <a:gd name="T3" fmla="*/ 2 h 37"/>
                <a:gd name="T4" fmla="*/ 18 w 32"/>
                <a:gd name="T5" fmla="*/ 0 h 37"/>
                <a:gd name="T6" fmla="*/ 18 w 32"/>
                <a:gd name="T7" fmla="*/ 4 h 37"/>
                <a:gd name="T8" fmla="*/ 32 w 32"/>
                <a:gd name="T9" fmla="*/ 11 h 37"/>
                <a:gd name="T10" fmla="*/ 16 w 32"/>
                <a:gd name="T11" fmla="*/ 37 h 37"/>
                <a:gd name="T12" fmla="*/ 0 w 32"/>
                <a:gd name="T13" fmla="*/ 11 h 37"/>
                <a:gd name="T14" fmla="*/ 13 w 32"/>
                <a:gd name="T15" fmla="*/ 4 h 37"/>
                <a:gd name="T16" fmla="*/ 14 w 32"/>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7">
                  <a:moveTo>
                    <a:pt x="14" y="0"/>
                  </a:moveTo>
                  <a:lnTo>
                    <a:pt x="16" y="2"/>
                  </a:lnTo>
                  <a:lnTo>
                    <a:pt x="18" y="0"/>
                  </a:lnTo>
                  <a:lnTo>
                    <a:pt x="18" y="4"/>
                  </a:lnTo>
                  <a:lnTo>
                    <a:pt x="32" y="11"/>
                  </a:lnTo>
                  <a:lnTo>
                    <a:pt x="16" y="37"/>
                  </a:lnTo>
                  <a:lnTo>
                    <a:pt x="0" y="11"/>
                  </a:lnTo>
                  <a:lnTo>
                    <a:pt x="13" y="4"/>
                  </a:lnTo>
                  <a:lnTo>
                    <a:pt x="1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4" name="Freeform 54"/>
            <p:cNvSpPr>
              <a:spLocks noEditPoints="1"/>
            </p:cNvSpPr>
            <p:nvPr/>
          </p:nvSpPr>
          <p:spPr bwMode="auto">
            <a:xfrm>
              <a:off x="1620705" y="5151717"/>
              <a:ext cx="715084" cy="1169822"/>
            </a:xfrm>
            <a:custGeom>
              <a:avLst/>
              <a:gdLst>
                <a:gd name="T0" fmla="*/ 305 w 319"/>
                <a:gd name="T1" fmla="*/ 487 h 520"/>
                <a:gd name="T2" fmla="*/ 319 w 319"/>
                <a:gd name="T3" fmla="*/ 511 h 520"/>
                <a:gd name="T4" fmla="*/ 303 w 319"/>
                <a:gd name="T5" fmla="*/ 520 h 520"/>
                <a:gd name="T6" fmla="*/ 289 w 319"/>
                <a:gd name="T7" fmla="*/ 496 h 520"/>
                <a:gd name="T8" fmla="*/ 305 w 319"/>
                <a:gd name="T9" fmla="*/ 487 h 520"/>
                <a:gd name="T10" fmla="*/ 277 w 319"/>
                <a:gd name="T11" fmla="*/ 438 h 520"/>
                <a:gd name="T12" fmla="*/ 291 w 319"/>
                <a:gd name="T13" fmla="*/ 463 h 520"/>
                <a:gd name="T14" fmla="*/ 274 w 319"/>
                <a:gd name="T15" fmla="*/ 471 h 520"/>
                <a:gd name="T16" fmla="*/ 260 w 319"/>
                <a:gd name="T17" fmla="*/ 447 h 520"/>
                <a:gd name="T18" fmla="*/ 277 w 319"/>
                <a:gd name="T19" fmla="*/ 438 h 520"/>
                <a:gd name="T20" fmla="*/ 248 w 319"/>
                <a:gd name="T21" fmla="*/ 389 h 520"/>
                <a:gd name="T22" fmla="*/ 261 w 319"/>
                <a:gd name="T23" fmla="*/ 414 h 520"/>
                <a:gd name="T24" fmla="*/ 246 w 319"/>
                <a:gd name="T25" fmla="*/ 424 h 520"/>
                <a:gd name="T26" fmla="*/ 230 w 319"/>
                <a:gd name="T27" fmla="*/ 400 h 520"/>
                <a:gd name="T28" fmla="*/ 248 w 319"/>
                <a:gd name="T29" fmla="*/ 389 h 520"/>
                <a:gd name="T30" fmla="*/ 220 w 319"/>
                <a:gd name="T31" fmla="*/ 340 h 520"/>
                <a:gd name="T32" fmla="*/ 234 w 319"/>
                <a:gd name="T33" fmla="*/ 365 h 520"/>
                <a:gd name="T34" fmla="*/ 216 w 319"/>
                <a:gd name="T35" fmla="*/ 375 h 520"/>
                <a:gd name="T36" fmla="*/ 202 w 319"/>
                <a:gd name="T37" fmla="*/ 351 h 520"/>
                <a:gd name="T38" fmla="*/ 220 w 319"/>
                <a:gd name="T39" fmla="*/ 340 h 520"/>
                <a:gd name="T40" fmla="*/ 190 w 319"/>
                <a:gd name="T41" fmla="*/ 292 h 520"/>
                <a:gd name="T42" fmla="*/ 204 w 319"/>
                <a:gd name="T43" fmla="*/ 316 h 520"/>
                <a:gd name="T44" fmla="*/ 188 w 319"/>
                <a:gd name="T45" fmla="*/ 326 h 520"/>
                <a:gd name="T46" fmla="*/ 172 w 319"/>
                <a:gd name="T47" fmla="*/ 302 h 520"/>
                <a:gd name="T48" fmla="*/ 190 w 319"/>
                <a:gd name="T49" fmla="*/ 292 h 520"/>
                <a:gd name="T50" fmla="*/ 160 w 319"/>
                <a:gd name="T51" fmla="*/ 243 h 520"/>
                <a:gd name="T52" fmla="*/ 176 w 319"/>
                <a:gd name="T53" fmla="*/ 267 h 520"/>
                <a:gd name="T54" fmla="*/ 158 w 319"/>
                <a:gd name="T55" fmla="*/ 278 h 520"/>
                <a:gd name="T56" fmla="*/ 144 w 319"/>
                <a:gd name="T57" fmla="*/ 253 h 520"/>
                <a:gd name="T58" fmla="*/ 160 w 319"/>
                <a:gd name="T59" fmla="*/ 243 h 520"/>
                <a:gd name="T60" fmla="*/ 132 w 319"/>
                <a:gd name="T61" fmla="*/ 196 h 520"/>
                <a:gd name="T62" fmla="*/ 146 w 319"/>
                <a:gd name="T63" fmla="*/ 218 h 520"/>
                <a:gd name="T64" fmla="*/ 131 w 319"/>
                <a:gd name="T65" fmla="*/ 229 h 520"/>
                <a:gd name="T66" fmla="*/ 115 w 319"/>
                <a:gd name="T67" fmla="*/ 204 h 520"/>
                <a:gd name="T68" fmla="*/ 132 w 319"/>
                <a:gd name="T69" fmla="*/ 196 h 520"/>
                <a:gd name="T70" fmla="*/ 103 w 319"/>
                <a:gd name="T71" fmla="*/ 147 h 520"/>
                <a:gd name="T72" fmla="*/ 118 w 319"/>
                <a:gd name="T73" fmla="*/ 171 h 520"/>
                <a:gd name="T74" fmla="*/ 101 w 319"/>
                <a:gd name="T75" fmla="*/ 180 h 520"/>
                <a:gd name="T76" fmla="*/ 87 w 319"/>
                <a:gd name="T77" fmla="*/ 155 h 520"/>
                <a:gd name="T78" fmla="*/ 103 w 319"/>
                <a:gd name="T79" fmla="*/ 147 h 520"/>
                <a:gd name="T80" fmla="*/ 75 w 319"/>
                <a:gd name="T81" fmla="*/ 98 h 520"/>
                <a:gd name="T82" fmla="*/ 89 w 319"/>
                <a:gd name="T83" fmla="*/ 122 h 520"/>
                <a:gd name="T84" fmla="*/ 71 w 319"/>
                <a:gd name="T85" fmla="*/ 131 h 520"/>
                <a:gd name="T86" fmla="*/ 57 w 319"/>
                <a:gd name="T87" fmla="*/ 108 h 520"/>
                <a:gd name="T88" fmla="*/ 75 w 319"/>
                <a:gd name="T89" fmla="*/ 98 h 520"/>
                <a:gd name="T90" fmla="*/ 45 w 319"/>
                <a:gd name="T91" fmla="*/ 49 h 520"/>
                <a:gd name="T92" fmla="*/ 61 w 319"/>
                <a:gd name="T93" fmla="*/ 73 h 520"/>
                <a:gd name="T94" fmla="*/ 43 w 319"/>
                <a:gd name="T95" fmla="*/ 84 h 520"/>
                <a:gd name="T96" fmla="*/ 29 w 319"/>
                <a:gd name="T97" fmla="*/ 59 h 520"/>
                <a:gd name="T98" fmla="*/ 45 w 319"/>
                <a:gd name="T99" fmla="*/ 49 h 520"/>
                <a:gd name="T100" fmla="*/ 17 w 319"/>
                <a:gd name="T101" fmla="*/ 0 h 520"/>
                <a:gd name="T102" fmla="*/ 31 w 319"/>
                <a:gd name="T103" fmla="*/ 25 h 520"/>
                <a:gd name="T104" fmla="*/ 14 w 319"/>
                <a:gd name="T105" fmla="*/ 35 h 520"/>
                <a:gd name="T106" fmla="*/ 0 w 319"/>
                <a:gd name="T107" fmla="*/ 11 h 520"/>
                <a:gd name="T108" fmla="*/ 17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305" y="487"/>
                  </a:moveTo>
                  <a:lnTo>
                    <a:pt x="319" y="511"/>
                  </a:lnTo>
                  <a:lnTo>
                    <a:pt x="303" y="520"/>
                  </a:lnTo>
                  <a:lnTo>
                    <a:pt x="289" y="496"/>
                  </a:lnTo>
                  <a:lnTo>
                    <a:pt x="305" y="487"/>
                  </a:lnTo>
                  <a:close/>
                  <a:moveTo>
                    <a:pt x="277" y="438"/>
                  </a:moveTo>
                  <a:lnTo>
                    <a:pt x="291" y="463"/>
                  </a:lnTo>
                  <a:lnTo>
                    <a:pt x="274" y="471"/>
                  </a:lnTo>
                  <a:lnTo>
                    <a:pt x="260" y="447"/>
                  </a:lnTo>
                  <a:lnTo>
                    <a:pt x="277" y="438"/>
                  </a:lnTo>
                  <a:close/>
                  <a:moveTo>
                    <a:pt x="248" y="389"/>
                  </a:moveTo>
                  <a:lnTo>
                    <a:pt x="261" y="414"/>
                  </a:lnTo>
                  <a:lnTo>
                    <a:pt x="246" y="424"/>
                  </a:lnTo>
                  <a:lnTo>
                    <a:pt x="230" y="400"/>
                  </a:lnTo>
                  <a:lnTo>
                    <a:pt x="248" y="389"/>
                  </a:lnTo>
                  <a:close/>
                  <a:moveTo>
                    <a:pt x="220" y="340"/>
                  </a:moveTo>
                  <a:lnTo>
                    <a:pt x="234" y="365"/>
                  </a:lnTo>
                  <a:lnTo>
                    <a:pt x="216" y="375"/>
                  </a:lnTo>
                  <a:lnTo>
                    <a:pt x="202" y="351"/>
                  </a:lnTo>
                  <a:lnTo>
                    <a:pt x="220" y="340"/>
                  </a:lnTo>
                  <a:close/>
                  <a:moveTo>
                    <a:pt x="190" y="292"/>
                  </a:moveTo>
                  <a:lnTo>
                    <a:pt x="204" y="316"/>
                  </a:lnTo>
                  <a:lnTo>
                    <a:pt x="188" y="326"/>
                  </a:lnTo>
                  <a:lnTo>
                    <a:pt x="172" y="302"/>
                  </a:lnTo>
                  <a:lnTo>
                    <a:pt x="190" y="292"/>
                  </a:lnTo>
                  <a:close/>
                  <a:moveTo>
                    <a:pt x="160" y="243"/>
                  </a:moveTo>
                  <a:lnTo>
                    <a:pt x="176" y="267"/>
                  </a:lnTo>
                  <a:lnTo>
                    <a:pt x="158" y="278"/>
                  </a:lnTo>
                  <a:lnTo>
                    <a:pt x="144" y="253"/>
                  </a:lnTo>
                  <a:lnTo>
                    <a:pt x="160" y="243"/>
                  </a:lnTo>
                  <a:close/>
                  <a:moveTo>
                    <a:pt x="132" y="196"/>
                  </a:moveTo>
                  <a:lnTo>
                    <a:pt x="146" y="218"/>
                  </a:lnTo>
                  <a:lnTo>
                    <a:pt x="131" y="229"/>
                  </a:lnTo>
                  <a:lnTo>
                    <a:pt x="115" y="204"/>
                  </a:lnTo>
                  <a:lnTo>
                    <a:pt x="132" y="196"/>
                  </a:lnTo>
                  <a:close/>
                  <a:moveTo>
                    <a:pt x="103" y="147"/>
                  </a:moveTo>
                  <a:lnTo>
                    <a:pt x="118" y="171"/>
                  </a:lnTo>
                  <a:lnTo>
                    <a:pt x="101" y="180"/>
                  </a:lnTo>
                  <a:lnTo>
                    <a:pt x="87" y="155"/>
                  </a:lnTo>
                  <a:lnTo>
                    <a:pt x="103" y="147"/>
                  </a:lnTo>
                  <a:close/>
                  <a:moveTo>
                    <a:pt x="75" y="98"/>
                  </a:moveTo>
                  <a:lnTo>
                    <a:pt x="89" y="122"/>
                  </a:lnTo>
                  <a:lnTo>
                    <a:pt x="71" y="131"/>
                  </a:lnTo>
                  <a:lnTo>
                    <a:pt x="57" y="108"/>
                  </a:lnTo>
                  <a:lnTo>
                    <a:pt x="75" y="98"/>
                  </a:lnTo>
                  <a:close/>
                  <a:moveTo>
                    <a:pt x="45" y="49"/>
                  </a:moveTo>
                  <a:lnTo>
                    <a:pt x="61" y="73"/>
                  </a:lnTo>
                  <a:lnTo>
                    <a:pt x="43" y="84"/>
                  </a:lnTo>
                  <a:lnTo>
                    <a:pt x="29" y="59"/>
                  </a:lnTo>
                  <a:lnTo>
                    <a:pt x="45" y="49"/>
                  </a:lnTo>
                  <a:close/>
                  <a:moveTo>
                    <a:pt x="17" y="0"/>
                  </a:moveTo>
                  <a:lnTo>
                    <a:pt x="31" y="25"/>
                  </a:lnTo>
                  <a:lnTo>
                    <a:pt x="14" y="35"/>
                  </a:lnTo>
                  <a:lnTo>
                    <a:pt x="0" y="11"/>
                  </a:lnTo>
                  <a:lnTo>
                    <a:pt x="17"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5" name="Freeform 55"/>
            <p:cNvSpPr/>
            <p:nvPr/>
          </p:nvSpPr>
          <p:spPr bwMode="auto">
            <a:xfrm>
              <a:off x="1553456" y="5061731"/>
              <a:ext cx="69492" cy="58491"/>
            </a:xfrm>
            <a:custGeom>
              <a:avLst/>
              <a:gdLst>
                <a:gd name="T0" fmla="*/ 0 w 31"/>
                <a:gd name="T1" fmla="*/ 0 h 26"/>
                <a:gd name="T2" fmla="*/ 31 w 31"/>
                <a:gd name="T3" fmla="*/ 0 h 26"/>
                <a:gd name="T4" fmla="*/ 31 w 31"/>
                <a:gd name="T5" fmla="*/ 14 h 26"/>
                <a:gd name="T6" fmla="*/ 31 w 31"/>
                <a:gd name="T7" fmla="*/ 16 h 26"/>
                <a:gd name="T8" fmla="*/ 31 w 31"/>
                <a:gd name="T9" fmla="*/ 17 h 26"/>
                <a:gd name="T10" fmla="*/ 31 w 31"/>
                <a:gd name="T11" fmla="*/ 19 h 26"/>
                <a:gd name="T12" fmla="*/ 28 w 31"/>
                <a:gd name="T13" fmla="*/ 19 h 26"/>
                <a:gd name="T14" fmla="*/ 16 w 31"/>
                <a:gd name="T15" fmla="*/ 26 h 26"/>
                <a:gd name="T16" fmla="*/ 0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0" y="0"/>
                  </a:moveTo>
                  <a:lnTo>
                    <a:pt x="31" y="0"/>
                  </a:lnTo>
                  <a:lnTo>
                    <a:pt x="31" y="14"/>
                  </a:lnTo>
                  <a:lnTo>
                    <a:pt x="31" y="16"/>
                  </a:lnTo>
                  <a:lnTo>
                    <a:pt x="31" y="17"/>
                  </a:lnTo>
                  <a:lnTo>
                    <a:pt x="31" y="19"/>
                  </a:lnTo>
                  <a:lnTo>
                    <a:pt x="28" y="19"/>
                  </a:lnTo>
                  <a:lnTo>
                    <a:pt x="16" y="26"/>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6" name="Freeform 56"/>
            <p:cNvSpPr>
              <a:spLocks noEditPoints="1"/>
            </p:cNvSpPr>
            <p:nvPr/>
          </p:nvSpPr>
          <p:spPr bwMode="auto">
            <a:xfrm>
              <a:off x="1683471" y="5061731"/>
              <a:ext cx="1369643" cy="42744"/>
            </a:xfrm>
            <a:custGeom>
              <a:avLst/>
              <a:gdLst>
                <a:gd name="T0" fmla="*/ 584 w 611"/>
                <a:gd name="T1" fmla="*/ 0 h 19"/>
                <a:gd name="T2" fmla="*/ 611 w 611"/>
                <a:gd name="T3" fmla="*/ 0 h 19"/>
                <a:gd name="T4" fmla="*/ 611 w 611"/>
                <a:gd name="T5" fmla="*/ 19 h 19"/>
                <a:gd name="T6" fmla="*/ 584 w 611"/>
                <a:gd name="T7" fmla="*/ 19 h 19"/>
                <a:gd name="T8" fmla="*/ 584 w 611"/>
                <a:gd name="T9" fmla="*/ 0 h 19"/>
                <a:gd name="T10" fmla="*/ 530 w 611"/>
                <a:gd name="T11" fmla="*/ 0 h 19"/>
                <a:gd name="T12" fmla="*/ 558 w 611"/>
                <a:gd name="T13" fmla="*/ 0 h 19"/>
                <a:gd name="T14" fmla="*/ 558 w 611"/>
                <a:gd name="T15" fmla="*/ 19 h 19"/>
                <a:gd name="T16" fmla="*/ 530 w 611"/>
                <a:gd name="T17" fmla="*/ 19 h 19"/>
                <a:gd name="T18" fmla="*/ 530 w 611"/>
                <a:gd name="T19" fmla="*/ 0 h 19"/>
                <a:gd name="T20" fmla="*/ 478 w 611"/>
                <a:gd name="T21" fmla="*/ 0 h 19"/>
                <a:gd name="T22" fmla="*/ 504 w 611"/>
                <a:gd name="T23" fmla="*/ 0 h 19"/>
                <a:gd name="T24" fmla="*/ 504 w 611"/>
                <a:gd name="T25" fmla="*/ 19 h 19"/>
                <a:gd name="T26" fmla="*/ 478 w 611"/>
                <a:gd name="T27" fmla="*/ 19 h 19"/>
                <a:gd name="T28" fmla="*/ 478 w 611"/>
                <a:gd name="T29" fmla="*/ 0 h 19"/>
                <a:gd name="T30" fmla="*/ 424 w 611"/>
                <a:gd name="T31" fmla="*/ 0 h 19"/>
                <a:gd name="T32" fmla="*/ 452 w 611"/>
                <a:gd name="T33" fmla="*/ 0 h 19"/>
                <a:gd name="T34" fmla="*/ 452 w 611"/>
                <a:gd name="T35" fmla="*/ 19 h 19"/>
                <a:gd name="T36" fmla="*/ 424 w 611"/>
                <a:gd name="T37" fmla="*/ 19 h 19"/>
                <a:gd name="T38" fmla="*/ 424 w 611"/>
                <a:gd name="T39" fmla="*/ 0 h 19"/>
                <a:gd name="T40" fmla="*/ 371 w 611"/>
                <a:gd name="T41" fmla="*/ 0 h 19"/>
                <a:gd name="T42" fmla="*/ 398 w 611"/>
                <a:gd name="T43" fmla="*/ 0 h 19"/>
                <a:gd name="T44" fmla="*/ 398 w 611"/>
                <a:gd name="T45" fmla="*/ 19 h 19"/>
                <a:gd name="T46" fmla="*/ 371 w 611"/>
                <a:gd name="T47" fmla="*/ 19 h 19"/>
                <a:gd name="T48" fmla="*/ 371 w 611"/>
                <a:gd name="T49" fmla="*/ 0 h 19"/>
                <a:gd name="T50" fmla="*/ 319 w 611"/>
                <a:gd name="T51" fmla="*/ 0 h 19"/>
                <a:gd name="T52" fmla="*/ 345 w 611"/>
                <a:gd name="T53" fmla="*/ 0 h 19"/>
                <a:gd name="T54" fmla="*/ 345 w 611"/>
                <a:gd name="T55" fmla="*/ 19 h 19"/>
                <a:gd name="T56" fmla="*/ 319 w 611"/>
                <a:gd name="T57" fmla="*/ 19 h 19"/>
                <a:gd name="T58" fmla="*/ 319 w 611"/>
                <a:gd name="T59" fmla="*/ 0 h 19"/>
                <a:gd name="T60" fmla="*/ 265 w 611"/>
                <a:gd name="T61" fmla="*/ 0 h 19"/>
                <a:gd name="T62" fmla="*/ 291 w 611"/>
                <a:gd name="T63" fmla="*/ 0 h 19"/>
                <a:gd name="T64" fmla="*/ 291 w 611"/>
                <a:gd name="T65" fmla="*/ 19 h 19"/>
                <a:gd name="T66" fmla="*/ 265 w 611"/>
                <a:gd name="T67" fmla="*/ 19 h 19"/>
                <a:gd name="T68" fmla="*/ 265 w 611"/>
                <a:gd name="T69" fmla="*/ 0 h 19"/>
                <a:gd name="T70" fmla="*/ 213 w 611"/>
                <a:gd name="T71" fmla="*/ 0 h 19"/>
                <a:gd name="T72" fmla="*/ 239 w 611"/>
                <a:gd name="T73" fmla="*/ 0 h 19"/>
                <a:gd name="T74" fmla="*/ 239 w 611"/>
                <a:gd name="T75" fmla="*/ 19 h 19"/>
                <a:gd name="T76" fmla="*/ 213 w 611"/>
                <a:gd name="T77" fmla="*/ 19 h 19"/>
                <a:gd name="T78" fmla="*/ 213 w 611"/>
                <a:gd name="T79" fmla="*/ 0 h 19"/>
                <a:gd name="T80" fmla="*/ 158 w 611"/>
                <a:gd name="T81" fmla="*/ 0 h 19"/>
                <a:gd name="T82" fmla="*/ 185 w 611"/>
                <a:gd name="T83" fmla="*/ 0 h 19"/>
                <a:gd name="T84" fmla="*/ 185 w 611"/>
                <a:gd name="T85" fmla="*/ 19 h 19"/>
                <a:gd name="T86" fmla="*/ 158 w 611"/>
                <a:gd name="T87" fmla="*/ 19 h 19"/>
                <a:gd name="T88" fmla="*/ 158 w 611"/>
                <a:gd name="T89" fmla="*/ 0 h 19"/>
                <a:gd name="T90" fmla="*/ 106 w 611"/>
                <a:gd name="T91" fmla="*/ 0 h 19"/>
                <a:gd name="T92" fmla="*/ 132 w 611"/>
                <a:gd name="T93" fmla="*/ 0 h 19"/>
                <a:gd name="T94" fmla="*/ 132 w 611"/>
                <a:gd name="T95" fmla="*/ 19 h 19"/>
                <a:gd name="T96" fmla="*/ 106 w 611"/>
                <a:gd name="T97" fmla="*/ 19 h 19"/>
                <a:gd name="T98" fmla="*/ 106 w 611"/>
                <a:gd name="T99" fmla="*/ 0 h 19"/>
                <a:gd name="T100" fmla="*/ 52 w 611"/>
                <a:gd name="T101" fmla="*/ 0 h 19"/>
                <a:gd name="T102" fmla="*/ 78 w 611"/>
                <a:gd name="T103" fmla="*/ 0 h 19"/>
                <a:gd name="T104" fmla="*/ 78 w 611"/>
                <a:gd name="T105" fmla="*/ 19 h 19"/>
                <a:gd name="T106" fmla="*/ 52 w 611"/>
                <a:gd name="T107" fmla="*/ 19 h 19"/>
                <a:gd name="T108" fmla="*/ 52 w 611"/>
                <a:gd name="T109" fmla="*/ 0 h 19"/>
                <a:gd name="T110" fmla="*/ 0 w 611"/>
                <a:gd name="T111" fmla="*/ 0 h 19"/>
                <a:gd name="T112" fmla="*/ 26 w 611"/>
                <a:gd name="T113" fmla="*/ 0 h 19"/>
                <a:gd name="T114" fmla="*/ 26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4" y="0"/>
                  </a:moveTo>
                  <a:lnTo>
                    <a:pt x="611" y="0"/>
                  </a:lnTo>
                  <a:lnTo>
                    <a:pt x="611" y="19"/>
                  </a:lnTo>
                  <a:lnTo>
                    <a:pt x="584" y="19"/>
                  </a:lnTo>
                  <a:lnTo>
                    <a:pt x="584" y="0"/>
                  </a:lnTo>
                  <a:close/>
                  <a:moveTo>
                    <a:pt x="530" y="0"/>
                  </a:moveTo>
                  <a:lnTo>
                    <a:pt x="558" y="0"/>
                  </a:lnTo>
                  <a:lnTo>
                    <a:pt x="558" y="19"/>
                  </a:lnTo>
                  <a:lnTo>
                    <a:pt x="530" y="19"/>
                  </a:lnTo>
                  <a:lnTo>
                    <a:pt x="530" y="0"/>
                  </a:lnTo>
                  <a:close/>
                  <a:moveTo>
                    <a:pt x="478" y="0"/>
                  </a:moveTo>
                  <a:lnTo>
                    <a:pt x="504" y="0"/>
                  </a:lnTo>
                  <a:lnTo>
                    <a:pt x="504" y="19"/>
                  </a:lnTo>
                  <a:lnTo>
                    <a:pt x="478" y="19"/>
                  </a:lnTo>
                  <a:lnTo>
                    <a:pt x="478" y="0"/>
                  </a:lnTo>
                  <a:close/>
                  <a:moveTo>
                    <a:pt x="424" y="0"/>
                  </a:moveTo>
                  <a:lnTo>
                    <a:pt x="452" y="0"/>
                  </a:lnTo>
                  <a:lnTo>
                    <a:pt x="452" y="19"/>
                  </a:lnTo>
                  <a:lnTo>
                    <a:pt x="424" y="19"/>
                  </a:lnTo>
                  <a:lnTo>
                    <a:pt x="424" y="0"/>
                  </a:lnTo>
                  <a:close/>
                  <a:moveTo>
                    <a:pt x="371" y="0"/>
                  </a:moveTo>
                  <a:lnTo>
                    <a:pt x="398" y="0"/>
                  </a:lnTo>
                  <a:lnTo>
                    <a:pt x="398" y="19"/>
                  </a:lnTo>
                  <a:lnTo>
                    <a:pt x="371" y="19"/>
                  </a:lnTo>
                  <a:lnTo>
                    <a:pt x="371" y="0"/>
                  </a:lnTo>
                  <a:close/>
                  <a:moveTo>
                    <a:pt x="319" y="0"/>
                  </a:moveTo>
                  <a:lnTo>
                    <a:pt x="345" y="0"/>
                  </a:lnTo>
                  <a:lnTo>
                    <a:pt x="345" y="19"/>
                  </a:lnTo>
                  <a:lnTo>
                    <a:pt x="319" y="19"/>
                  </a:lnTo>
                  <a:lnTo>
                    <a:pt x="319" y="0"/>
                  </a:lnTo>
                  <a:close/>
                  <a:moveTo>
                    <a:pt x="265" y="0"/>
                  </a:moveTo>
                  <a:lnTo>
                    <a:pt x="291" y="0"/>
                  </a:lnTo>
                  <a:lnTo>
                    <a:pt x="291" y="19"/>
                  </a:lnTo>
                  <a:lnTo>
                    <a:pt x="265" y="19"/>
                  </a:lnTo>
                  <a:lnTo>
                    <a:pt x="265" y="0"/>
                  </a:lnTo>
                  <a:close/>
                  <a:moveTo>
                    <a:pt x="213" y="0"/>
                  </a:moveTo>
                  <a:lnTo>
                    <a:pt x="239" y="0"/>
                  </a:lnTo>
                  <a:lnTo>
                    <a:pt x="239" y="19"/>
                  </a:lnTo>
                  <a:lnTo>
                    <a:pt x="213" y="19"/>
                  </a:lnTo>
                  <a:lnTo>
                    <a:pt x="213" y="0"/>
                  </a:lnTo>
                  <a:close/>
                  <a:moveTo>
                    <a:pt x="158" y="0"/>
                  </a:moveTo>
                  <a:lnTo>
                    <a:pt x="185" y="0"/>
                  </a:lnTo>
                  <a:lnTo>
                    <a:pt x="185" y="19"/>
                  </a:lnTo>
                  <a:lnTo>
                    <a:pt x="158" y="19"/>
                  </a:lnTo>
                  <a:lnTo>
                    <a:pt x="158" y="0"/>
                  </a:lnTo>
                  <a:close/>
                  <a:moveTo>
                    <a:pt x="106" y="0"/>
                  </a:moveTo>
                  <a:lnTo>
                    <a:pt x="132" y="0"/>
                  </a:lnTo>
                  <a:lnTo>
                    <a:pt x="132" y="19"/>
                  </a:lnTo>
                  <a:lnTo>
                    <a:pt x="106" y="19"/>
                  </a:lnTo>
                  <a:lnTo>
                    <a:pt x="106" y="0"/>
                  </a:lnTo>
                  <a:close/>
                  <a:moveTo>
                    <a:pt x="52" y="0"/>
                  </a:moveTo>
                  <a:lnTo>
                    <a:pt x="78" y="0"/>
                  </a:lnTo>
                  <a:lnTo>
                    <a:pt x="78" y="19"/>
                  </a:lnTo>
                  <a:lnTo>
                    <a:pt x="52" y="19"/>
                  </a:lnTo>
                  <a:lnTo>
                    <a:pt x="52" y="0"/>
                  </a:lnTo>
                  <a:close/>
                  <a:moveTo>
                    <a:pt x="0" y="0"/>
                  </a:moveTo>
                  <a:lnTo>
                    <a:pt x="26" y="0"/>
                  </a:lnTo>
                  <a:lnTo>
                    <a:pt x="26"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grpSp>
      <p:sp>
        <p:nvSpPr>
          <p:cNvPr id="57" name="Freeform 57"/>
          <p:cNvSpPr/>
          <p:nvPr/>
        </p:nvSpPr>
        <p:spPr bwMode="auto">
          <a:xfrm>
            <a:off x="331127" y="289359"/>
            <a:ext cx="2759613" cy="2381354"/>
          </a:xfrm>
          <a:custGeom>
            <a:avLst/>
            <a:gdLst>
              <a:gd name="T0" fmla="*/ 217 w 555"/>
              <a:gd name="T1" fmla="*/ 0 h 369"/>
              <a:gd name="T2" fmla="*/ 339 w 555"/>
              <a:gd name="T3" fmla="*/ 0 h 369"/>
              <a:gd name="T4" fmla="*/ 555 w 555"/>
              <a:gd name="T5" fmla="*/ 369 h 369"/>
              <a:gd name="T6" fmla="*/ 0 w 555"/>
              <a:gd name="T7" fmla="*/ 369 h 369"/>
              <a:gd name="T8" fmla="*/ 217 w 555"/>
              <a:gd name="T9" fmla="*/ 0 h 369"/>
              <a:gd name="connsiteX0" fmla="*/ 3910 w 10000"/>
              <a:gd name="connsiteY0" fmla="*/ 0 h 10000"/>
              <a:gd name="connsiteX1" fmla="*/ 10000 w 10000"/>
              <a:gd name="connsiteY1" fmla="*/ 10000 h 10000"/>
              <a:gd name="connsiteX2" fmla="*/ 0 w 10000"/>
              <a:gd name="connsiteY2" fmla="*/ 10000 h 10000"/>
              <a:gd name="connsiteX3" fmla="*/ 3910 w 10000"/>
              <a:gd name="connsiteY3" fmla="*/ 0 h 10000"/>
              <a:gd name="connsiteX0-1" fmla="*/ 5475 w 10000"/>
              <a:gd name="connsiteY0-2" fmla="*/ 0 h 10451"/>
              <a:gd name="connsiteX1-3" fmla="*/ 10000 w 10000"/>
              <a:gd name="connsiteY1-4" fmla="*/ 10451 h 10451"/>
              <a:gd name="connsiteX2-5" fmla="*/ 0 w 10000"/>
              <a:gd name="connsiteY2-6" fmla="*/ 10451 h 10451"/>
              <a:gd name="connsiteX3-7" fmla="*/ 5475 w 10000"/>
              <a:gd name="connsiteY3-8" fmla="*/ 0 h 10451"/>
              <a:gd name="connsiteX0-9" fmla="*/ 5174 w 10000"/>
              <a:gd name="connsiteY0-10" fmla="*/ 0 h 10541"/>
              <a:gd name="connsiteX1-11" fmla="*/ 10000 w 10000"/>
              <a:gd name="connsiteY1-12" fmla="*/ 10541 h 10541"/>
              <a:gd name="connsiteX2-13" fmla="*/ 0 w 10000"/>
              <a:gd name="connsiteY2-14" fmla="*/ 10541 h 10541"/>
              <a:gd name="connsiteX3-15" fmla="*/ 5174 w 10000"/>
              <a:gd name="connsiteY3-16" fmla="*/ 0 h 10541"/>
              <a:gd name="connsiteX0-17" fmla="*/ 4820 w 10000"/>
              <a:gd name="connsiteY0-18" fmla="*/ 0 h 10541"/>
              <a:gd name="connsiteX1-19" fmla="*/ 10000 w 10000"/>
              <a:gd name="connsiteY1-20" fmla="*/ 10541 h 10541"/>
              <a:gd name="connsiteX2-21" fmla="*/ 0 w 10000"/>
              <a:gd name="connsiteY2-22" fmla="*/ 10541 h 10541"/>
              <a:gd name="connsiteX3-23" fmla="*/ 4820 w 10000"/>
              <a:gd name="connsiteY3-24" fmla="*/ 0 h 10541"/>
            </a:gdLst>
            <a:ahLst/>
            <a:cxnLst>
              <a:cxn ang="0">
                <a:pos x="connsiteX0-1" y="connsiteY0-2"/>
              </a:cxn>
              <a:cxn ang="0">
                <a:pos x="connsiteX1-3" y="connsiteY1-4"/>
              </a:cxn>
              <a:cxn ang="0">
                <a:pos x="connsiteX2-5" y="connsiteY2-6"/>
              </a:cxn>
              <a:cxn ang="0">
                <a:pos x="connsiteX3-7" y="connsiteY3-8"/>
              </a:cxn>
            </a:cxnLst>
            <a:rect l="l" t="t" r="r" b="b"/>
            <a:pathLst>
              <a:path w="10000" h="10541">
                <a:moveTo>
                  <a:pt x="4820" y="0"/>
                </a:moveTo>
                <a:lnTo>
                  <a:pt x="10000" y="10541"/>
                </a:lnTo>
                <a:lnTo>
                  <a:pt x="0" y="10541"/>
                </a:lnTo>
                <a:lnTo>
                  <a:pt x="4820" y="0"/>
                </a:lnTo>
                <a:close/>
              </a:path>
            </a:pathLst>
          </a:custGeom>
          <a:blipFill dpi="0" rotWithShape="1">
            <a:blip r:embed="rId1" cstate="print">
              <a:grayscl/>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1912" tIns="60955" rIns="121912" bIns="60955" numCol="1" anchor="t" anchorCtr="0" compatLnSpc="1"/>
          <a:lstStyle/>
          <a:p>
            <a:endParaRPr lang="zh-CN" altLang="en-US" sz="100"/>
          </a:p>
        </p:txBody>
      </p:sp>
      <p:sp>
        <p:nvSpPr>
          <p:cNvPr id="58" name="Freeform 58"/>
          <p:cNvSpPr/>
          <p:nvPr/>
        </p:nvSpPr>
        <p:spPr bwMode="auto">
          <a:xfrm>
            <a:off x="3120370" y="180"/>
            <a:ext cx="920304" cy="787083"/>
          </a:xfrm>
          <a:custGeom>
            <a:avLst/>
            <a:gdLst>
              <a:gd name="T0" fmla="*/ 0 w 433"/>
              <a:gd name="T1" fmla="*/ 0 h 369"/>
              <a:gd name="T2" fmla="*/ 433 w 433"/>
              <a:gd name="T3" fmla="*/ 0 h 369"/>
              <a:gd name="T4" fmla="*/ 217 w 433"/>
              <a:gd name="T5" fmla="*/ 369 h 369"/>
              <a:gd name="T6" fmla="*/ 0 w 433"/>
              <a:gd name="T7" fmla="*/ 0 h 369"/>
            </a:gdLst>
            <a:ahLst/>
            <a:cxnLst>
              <a:cxn ang="0">
                <a:pos x="T0" y="T1"/>
              </a:cxn>
              <a:cxn ang="0">
                <a:pos x="T2" y="T3"/>
              </a:cxn>
              <a:cxn ang="0">
                <a:pos x="T4" y="T5"/>
              </a:cxn>
              <a:cxn ang="0">
                <a:pos x="T6" y="T7"/>
              </a:cxn>
            </a:cxnLst>
            <a:rect l="0" t="0" r="r" b="b"/>
            <a:pathLst>
              <a:path w="433" h="369">
                <a:moveTo>
                  <a:pt x="0" y="0"/>
                </a:moveTo>
                <a:lnTo>
                  <a:pt x="433" y="0"/>
                </a:lnTo>
                <a:lnTo>
                  <a:pt x="217" y="369"/>
                </a:lnTo>
                <a:lnTo>
                  <a:pt x="0" y="0"/>
                </a:lnTo>
                <a:close/>
              </a:path>
            </a:pathLst>
          </a:custGeom>
          <a:solidFill>
            <a:srgbClr val="46B3CD"/>
          </a:solidFill>
          <a:ln w="0">
            <a:noFill/>
            <a:prstDash val="solid"/>
            <a:round/>
          </a:ln>
        </p:spPr>
        <p:txBody>
          <a:bodyPr vert="horz" wrap="square" lIns="121912" tIns="60955" rIns="121912" bIns="60955" numCol="1" anchor="t" anchorCtr="0" compatLnSpc="1"/>
          <a:lstStyle/>
          <a:p>
            <a:endParaRPr lang="zh-CN" altLang="en-US" sz="100"/>
          </a:p>
        </p:txBody>
      </p:sp>
      <p:sp>
        <p:nvSpPr>
          <p:cNvPr id="59" name="Freeform 59"/>
          <p:cNvSpPr/>
          <p:nvPr/>
        </p:nvSpPr>
        <p:spPr bwMode="auto">
          <a:xfrm>
            <a:off x="3581585" y="180"/>
            <a:ext cx="1179605" cy="787083"/>
          </a:xfrm>
          <a:custGeom>
            <a:avLst/>
            <a:gdLst>
              <a:gd name="T0" fmla="*/ 216 w 555"/>
              <a:gd name="T1" fmla="*/ 0 h 369"/>
              <a:gd name="T2" fmla="*/ 338 w 555"/>
              <a:gd name="T3" fmla="*/ 0 h 369"/>
              <a:gd name="T4" fmla="*/ 555 w 555"/>
              <a:gd name="T5" fmla="*/ 369 h 369"/>
              <a:gd name="T6" fmla="*/ 0 w 555"/>
              <a:gd name="T7" fmla="*/ 369 h 369"/>
              <a:gd name="T8" fmla="*/ 216 w 555"/>
              <a:gd name="T9" fmla="*/ 0 h 369"/>
            </a:gdLst>
            <a:ahLst/>
            <a:cxnLst>
              <a:cxn ang="0">
                <a:pos x="T0" y="T1"/>
              </a:cxn>
              <a:cxn ang="0">
                <a:pos x="T2" y="T3"/>
              </a:cxn>
              <a:cxn ang="0">
                <a:pos x="T4" y="T5"/>
              </a:cxn>
              <a:cxn ang="0">
                <a:pos x="T6" y="T7"/>
              </a:cxn>
              <a:cxn ang="0">
                <a:pos x="T8" y="T9"/>
              </a:cxn>
            </a:cxnLst>
            <a:rect l="0" t="0" r="r" b="b"/>
            <a:pathLst>
              <a:path w="555" h="369">
                <a:moveTo>
                  <a:pt x="216" y="0"/>
                </a:moveTo>
                <a:lnTo>
                  <a:pt x="338" y="0"/>
                </a:lnTo>
                <a:lnTo>
                  <a:pt x="555" y="369"/>
                </a:lnTo>
                <a:lnTo>
                  <a:pt x="0" y="369"/>
                </a:lnTo>
                <a:lnTo>
                  <a:pt x="2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0" name="Freeform 60"/>
          <p:cNvSpPr/>
          <p:nvPr/>
        </p:nvSpPr>
        <p:spPr bwMode="auto">
          <a:xfrm>
            <a:off x="4761189" y="180"/>
            <a:ext cx="1179605" cy="787083"/>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1" name="Freeform 61"/>
          <p:cNvSpPr/>
          <p:nvPr/>
        </p:nvSpPr>
        <p:spPr bwMode="auto">
          <a:xfrm>
            <a:off x="972970" y="787262"/>
            <a:ext cx="1179605" cy="1011049"/>
          </a:xfrm>
          <a:custGeom>
            <a:avLst/>
            <a:gdLst>
              <a:gd name="T0" fmla="*/ 277 w 555"/>
              <a:gd name="T1" fmla="*/ 0 h 474"/>
              <a:gd name="T2" fmla="*/ 555 w 555"/>
              <a:gd name="T3" fmla="*/ 474 h 474"/>
              <a:gd name="T4" fmla="*/ 0 w 555"/>
              <a:gd name="T5" fmla="*/ 474 h 474"/>
              <a:gd name="T6" fmla="*/ 277 w 555"/>
              <a:gd name="T7" fmla="*/ 0 h 474"/>
            </a:gdLst>
            <a:ahLst/>
            <a:cxnLst>
              <a:cxn ang="0">
                <a:pos x="T0" y="T1"/>
              </a:cxn>
              <a:cxn ang="0">
                <a:pos x="T2" y="T3"/>
              </a:cxn>
              <a:cxn ang="0">
                <a:pos x="T4" y="T5"/>
              </a:cxn>
              <a:cxn ang="0">
                <a:pos x="T6" y="T7"/>
              </a:cxn>
            </a:cxnLst>
            <a:rect l="0" t="0" r="r" b="b"/>
            <a:pathLst>
              <a:path w="555" h="474">
                <a:moveTo>
                  <a:pt x="277" y="0"/>
                </a:moveTo>
                <a:lnTo>
                  <a:pt x="555" y="474"/>
                </a:lnTo>
                <a:lnTo>
                  <a:pt x="0" y="474"/>
                </a:lnTo>
                <a:lnTo>
                  <a:pt x="277"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2" name="Freeform 62"/>
          <p:cNvSpPr/>
          <p:nvPr/>
        </p:nvSpPr>
        <p:spPr bwMode="auto">
          <a:xfrm>
            <a:off x="2990721" y="787262"/>
            <a:ext cx="1179605" cy="1011049"/>
          </a:xfrm>
          <a:custGeom>
            <a:avLst/>
            <a:gdLst>
              <a:gd name="T0" fmla="*/ 278 w 555"/>
              <a:gd name="T1" fmla="*/ 0 h 474"/>
              <a:gd name="T2" fmla="*/ 555 w 555"/>
              <a:gd name="T3" fmla="*/ 474 h 474"/>
              <a:gd name="T4" fmla="*/ 0 w 555"/>
              <a:gd name="T5" fmla="*/ 474 h 474"/>
              <a:gd name="T6" fmla="*/ 278 w 555"/>
              <a:gd name="T7" fmla="*/ 0 h 474"/>
            </a:gdLst>
            <a:ahLst/>
            <a:cxnLst>
              <a:cxn ang="0">
                <a:pos x="T0" y="T1"/>
              </a:cxn>
              <a:cxn ang="0">
                <a:pos x="T2" y="T3"/>
              </a:cxn>
              <a:cxn ang="0">
                <a:pos x="T4" y="T5"/>
              </a:cxn>
              <a:cxn ang="0">
                <a:pos x="T6" y="T7"/>
              </a:cxn>
            </a:cxnLst>
            <a:rect l="0" t="0" r="r" b="b"/>
            <a:pathLst>
              <a:path w="555" h="474">
                <a:moveTo>
                  <a:pt x="278" y="0"/>
                </a:moveTo>
                <a:lnTo>
                  <a:pt x="555" y="474"/>
                </a:lnTo>
                <a:lnTo>
                  <a:pt x="0" y="474"/>
                </a:lnTo>
                <a:lnTo>
                  <a:pt x="27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3" name="Freeform 63"/>
          <p:cNvSpPr/>
          <p:nvPr/>
        </p:nvSpPr>
        <p:spPr bwMode="auto">
          <a:xfrm>
            <a:off x="3581585" y="787262"/>
            <a:ext cx="1179605" cy="1011049"/>
          </a:xfrm>
          <a:custGeom>
            <a:avLst/>
            <a:gdLst>
              <a:gd name="T0" fmla="*/ 0 w 555"/>
              <a:gd name="T1" fmla="*/ 0 h 474"/>
              <a:gd name="T2" fmla="*/ 555 w 555"/>
              <a:gd name="T3" fmla="*/ 0 h 474"/>
              <a:gd name="T4" fmla="*/ 277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7" y="474"/>
                </a:lnTo>
                <a:lnTo>
                  <a:pt x="0" y="0"/>
                </a:lnTo>
                <a:close/>
              </a:path>
            </a:pathLst>
          </a:custGeom>
          <a:solidFill>
            <a:srgbClr val="46B3CD"/>
          </a:solidFill>
          <a:ln w="0">
            <a:noFill/>
            <a:prstDash val="solid"/>
            <a:round/>
          </a:ln>
        </p:spPr>
        <p:txBody>
          <a:bodyPr vert="horz" wrap="square" lIns="121912" tIns="60955" rIns="121912" bIns="60955" numCol="1" anchor="t" anchorCtr="0" compatLnSpc="1"/>
          <a:lstStyle/>
          <a:p>
            <a:endParaRPr lang="zh-CN" altLang="en-US" sz="100"/>
          </a:p>
        </p:txBody>
      </p:sp>
      <p:sp>
        <p:nvSpPr>
          <p:cNvPr id="64" name="Freeform 64"/>
          <p:cNvSpPr/>
          <p:nvPr/>
        </p:nvSpPr>
        <p:spPr bwMode="auto">
          <a:xfrm>
            <a:off x="3882647" y="773553"/>
            <a:ext cx="1770470" cy="1517484"/>
          </a:xfrm>
          <a:custGeom>
            <a:avLst/>
            <a:gdLst>
              <a:gd name="T0" fmla="*/ 278 w 555"/>
              <a:gd name="T1" fmla="*/ 0 h 474"/>
              <a:gd name="T2" fmla="*/ 555 w 555"/>
              <a:gd name="T3" fmla="*/ 474 h 474"/>
              <a:gd name="T4" fmla="*/ 0 w 555"/>
              <a:gd name="T5" fmla="*/ 474 h 474"/>
              <a:gd name="T6" fmla="*/ 278 w 555"/>
              <a:gd name="T7" fmla="*/ 0 h 474"/>
            </a:gdLst>
            <a:ahLst/>
            <a:cxnLst>
              <a:cxn ang="0">
                <a:pos x="T0" y="T1"/>
              </a:cxn>
              <a:cxn ang="0">
                <a:pos x="T2" y="T3"/>
              </a:cxn>
              <a:cxn ang="0">
                <a:pos x="T4" y="T5"/>
              </a:cxn>
              <a:cxn ang="0">
                <a:pos x="T6" y="T7"/>
              </a:cxn>
            </a:cxnLst>
            <a:rect l="0" t="0" r="r" b="b"/>
            <a:pathLst>
              <a:path w="555" h="474">
                <a:moveTo>
                  <a:pt x="278" y="0"/>
                </a:moveTo>
                <a:lnTo>
                  <a:pt x="555" y="474"/>
                </a:lnTo>
                <a:lnTo>
                  <a:pt x="0" y="474"/>
                </a:lnTo>
                <a:lnTo>
                  <a:pt x="278" y="0"/>
                </a:lnTo>
                <a:close/>
              </a:path>
            </a:pathLst>
          </a:custGeom>
          <a:blipFill dpi="0" rotWithShape="1">
            <a:blip r:embed="rId2" cstate="print">
              <a:grayscl/>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5940794" y="787262"/>
            <a:ext cx="1179605" cy="1011049"/>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7" name="Freeform 67"/>
          <p:cNvSpPr/>
          <p:nvPr/>
        </p:nvSpPr>
        <p:spPr bwMode="auto">
          <a:xfrm>
            <a:off x="1565190" y="3899712"/>
            <a:ext cx="2269173" cy="1944928"/>
          </a:xfrm>
          <a:custGeom>
            <a:avLst/>
            <a:gdLst>
              <a:gd name="T0" fmla="*/ 277 w 555"/>
              <a:gd name="T1" fmla="*/ 0 h 474"/>
              <a:gd name="T2" fmla="*/ 555 w 555"/>
              <a:gd name="T3" fmla="*/ 474 h 474"/>
              <a:gd name="T4" fmla="*/ 0 w 555"/>
              <a:gd name="T5" fmla="*/ 474 h 474"/>
              <a:gd name="T6" fmla="*/ 277 w 555"/>
              <a:gd name="T7" fmla="*/ 0 h 474"/>
            </a:gdLst>
            <a:ahLst/>
            <a:cxnLst>
              <a:cxn ang="0">
                <a:pos x="T0" y="T1"/>
              </a:cxn>
              <a:cxn ang="0">
                <a:pos x="T2" y="T3"/>
              </a:cxn>
              <a:cxn ang="0">
                <a:pos x="T4" y="T5"/>
              </a:cxn>
              <a:cxn ang="0">
                <a:pos x="T6" y="T7"/>
              </a:cxn>
            </a:cxnLst>
            <a:rect l="0" t="0" r="r" b="b"/>
            <a:pathLst>
              <a:path w="555" h="474">
                <a:moveTo>
                  <a:pt x="277" y="0"/>
                </a:moveTo>
                <a:lnTo>
                  <a:pt x="555" y="474"/>
                </a:lnTo>
                <a:lnTo>
                  <a:pt x="0" y="474"/>
                </a:lnTo>
                <a:lnTo>
                  <a:pt x="277" y="0"/>
                </a:lnTo>
                <a:close/>
              </a:path>
            </a:pathLst>
          </a:custGeom>
          <a:blipFill dpi="0" rotWithShape="1">
            <a:blip r:embed="rId3" cstate="print">
              <a:grayscl/>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1912" tIns="60955" rIns="121912" bIns="60955" numCol="1" anchor="t" anchorCtr="0" compatLnSpc="1"/>
          <a:lstStyle/>
          <a:p>
            <a:endParaRPr lang="zh-CN" altLang="en-US" sz="100"/>
          </a:p>
        </p:txBody>
      </p:sp>
      <p:sp>
        <p:nvSpPr>
          <p:cNvPr id="68" name="Freeform 68"/>
          <p:cNvSpPr/>
          <p:nvPr/>
        </p:nvSpPr>
        <p:spPr bwMode="auto">
          <a:xfrm>
            <a:off x="1220251" y="5844640"/>
            <a:ext cx="1179605" cy="1013182"/>
          </a:xfrm>
          <a:custGeom>
            <a:avLst/>
            <a:gdLst>
              <a:gd name="T0" fmla="*/ 278 w 555"/>
              <a:gd name="T1" fmla="*/ 0 h 475"/>
              <a:gd name="T2" fmla="*/ 555 w 555"/>
              <a:gd name="T3" fmla="*/ 475 h 475"/>
              <a:gd name="T4" fmla="*/ 0 w 555"/>
              <a:gd name="T5" fmla="*/ 475 h 475"/>
              <a:gd name="T6" fmla="*/ 278 w 555"/>
              <a:gd name="T7" fmla="*/ 0 h 475"/>
            </a:gdLst>
            <a:ahLst/>
            <a:cxnLst>
              <a:cxn ang="0">
                <a:pos x="T0" y="T1"/>
              </a:cxn>
              <a:cxn ang="0">
                <a:pos x="T2" y="T3"/>
              </a:cxn>
              <a:cxn ang="0">
                <a:pos x="T4" y="T5"/>
              </a:cxn>
              <a:cxn ang="0">
                <a:pos x="T6" y="T7"/>
              </a:cxn>
            </a:cxnLst>
            <a:rect l="0" t="0" r="r" b="b"/>
            <a:pathLst>
              <a:path w="555" h="475">
                <a:moveTo>
                  <a:pt x="278" y="0"/>
                </a:moveTo>
                <a:lnTo>
                  <a:pt x="555" y="475"/>
                </a:lnTo>
                <a:lnTo>
                  <a:pt x="0" y="475"/>
                </a:lnTo>
                <a:lnTo>
                  <a:pt x="27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9" name="Freeform 69"/>
          <p:cNvSpPr/>
          <p:nvPr/>
        </p:nvSpPr>
        <p:spPr bwMode="auto">
          <a:xfrm>
            <a:off x="5349928" y="5844640"/>
            <a:ext cx="1181729" cy="1013182"/>
          </a:xfrm>
          <a:custGeom>
            <a:avLst/>
            <a:gdLst>
              <a:gd name="T0" fmla="*/ 0 w 556"/>
              <a:gd name="T1" fmla="*/ 0 h 475"/>
              <a:gd name="T2" fmla="*/ 556 w 556"/>
              <a:gd name="T3" fmla="*/ 0 h 475"/>
              <a:gd name="T4" fmla="*/ 278 w 556"/>
              <a:gd name="T5" fmla="*/ 475 h 475"/>
              <a:gd name="T6" fmla="*/ 0 w 556"/>
              <a:gd name="T7" fmla="*/ 0 h 475"/>
            </a:gdLst>
            <a:ahLst/>
            <a:cxnLst>
              <a:cxn ang="0">
                <a:pos x="T0" y="T1"/>
              </a:cxn>
              <a:cxn ang="0">
                <a:pos x="T2" y="T3"/>
              </a:cxn>
              <a:cxn ang="0">
                <a:pos x="T4" y="T5"/>
              </a:cxn>
              <a:cxn ang="0">
                <a:pos x="T6" y="T7"/>
              </a:cxn>
            </a:cxnLst>
            <a:rect l="0" t="0" r="r" b="b"/>
            <a:pathLst>
              <a:path w="556" h="475">
                <a:moveTo>
                  <a:pt x="0" y="0"/>
                </a:moveTo>
                <a:lnTo>
                  <a:pt x="556" y="0"/>
                </a:lnTo>
                <a:lnTo>
                  <a:pt x="278" y="475"/>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0" name="Freeform 70"/>
          <p:cNvSpPr/>
          <p:nvPr/>
        </p:nvSpPr>
        <p:spPr bwMode="auto">
          <a:xfrm>
            <a:off x="346167" y="180"/>
            <a:ext cx="920304" cy="787083"/>
          </a:xfrm>
          <a:custGeom>
            <a:avLst/>
            <a:gdLst>
              <a:gd name="T0" fmla="*/ 0 w 433"/>
              <a:gd name="T1" fmla="*/ 0 h 369"/>
              <a:gd name="T2" fmla="*/ 433 w 433"/>
              <a:gd name="T3" fmla="*/ 0 h 369"/>
              <a:gd name="T4" fmla="*/ 216 w 433"/>
              <a:gd name="T5" fmla="*/ 369 h 369"/>
              <a:gd name="T6" fmla="*/ 0 w 433"/>
              <a:gd name="T7" fmla="*/ 0 h 369"/>
            </a:gdLst>
            <a:ahLst/>
            <a:cxnLst>
              <a:cxn ang="0">
                <a:pos x="T0" y="T1"/>
              </a:cxn>
              <a:cxn ang="0">
                <a:pos x="T2" y="T3"/>
              </a:cxn>
              <a:cxn ang="0">
                <a:pos x="T4" y="T5"/>
              </a:cxn>
              <a:cxn ang="0">
                <a:pos x="T6" y="T7"/>
              </a:cxn>
            </a:cxnLst>
            <a:rect l="0" t="0" r="r" b="b"/>
            <a:pathLst>
              <a:path w="433" h="369">
                <a:moveTo>
                  <a:pt x="0" y="0"/>
                </a:moveTo>
                <a:lnTo>
                  <a:pt x="433" y="0"/>
                </a:lnTo>
                <a:lnTo>
                  <a:pt x="216" y="369"/>
                </a:lnTo>
                <a:lnTo>
                  <a:pt x="0" y="0"/>
                </a:lnTo>
                <a:close/>
              </a:path>
            </a:pathLst>
          </a:custGeom>
          <a:solidFill>
            <a:srgbClr val="78D5EF"/>
          </a:solidFill>
          <a:ln w="0">
            <a:noFill/>
            <a:prstDash val="solid"/>
            <a:round/>
          </a:ln>
        </p:spPr>
        <p:txBody>
          <a:bodyPr vert="horz" wrap="square" lIns="121912" tIns="60955" rIns="121912" bIns="60955" numCol="1" anchor="t" anchorCtr="0" compatLnSpc="1"/>
          <a:lstStyle/>
          <a:p>
            <a:endParaRPr lang="zh-CN" altLang="en-US" sz="100"/>
          </a:p>
        </p:txBody>
      </p:sp>
      <p:sp>
        <p:nvSpPr>
          <p:cNvPr id="71" name="Freeform 71"/>
          <p:cNvSpPr/>
          <p:nvPr/>
        </p:nvSpPr>
        <p:spPr bwMode="auto">
          <a:xfrm>
            <a:off x="4299975" y="180"/>
            <a:ext cx="918178" cy="787083"/>
          </a:xfrm>
          <a:custGeom>
            <a:avLst/>
            <a:gdLst>
              <a:gd name="T0" fmla="*/ 0 w 432"/>
              <a:gd name="T1" fmla="*/ 0 h 369"/>
              <a:gd name="T2" fmla="*/ 432 w 432"/>
              <a:gd name="T3" fmla="*/ 0 h 369"/>
              <a:gd name="T4" fmla="*/ 217 w 432"/>
              <a:gd name="T5" fmla="*/ 369 h 369"/>
              <a:gd name="T6" fmla="*/ 0 w 432"/>
              <a:gd name="T7" fmla="*/ 0 h 369"/>
            </a:gdLst>
            <a:ahLst/>
            <a:cxnLst>
              <a:cxn ang="0">
                <a:pos x="T0" y="T1"/>
              </a:cxn>
              <a:cxn ang="0">
                <a:pos x="T2" y="T3"/>
              </a:cxn>
              <a:cxn ang="0">
                <a:pos x="T4" y="T5"/>
              </a:cxn>
              <a:cxn ang="0">
                <a:pos x="T6" y="T7"/>
              </a:cxn>
            </a:cxnLst>
            <a:rect l="0" t="0" r="r" b="b"/>
            <a:pathLst>
              <a:path w="432" h="369">
                <a:moveTo>
                  <a:pt x="0" y="0"/>
                </a:moveTo>
                <a:lnTo>
                  <a:pt x="432" y="0"/>
                </a:lnTo>
                <a:lnTo>
                  <a:pt x="217"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5481704" y="180"/>
            <a:ext cx="916053" cy="787083"/>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5940794" y="180"/>
            <a:ext cx="1179605" cy="787083"/>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84" name="任意多边形 83"/>
          <p:cNvSpPr/>
          <p:nvPr/>
        </p:nvSpPr>
        <p:spPr bwMode="auto">
          <a:xfrm>
            <a:off x="916318" y="2004831"/>
            <a:ext cx="3473240" cy="2980541"/>
          </a:xfrm>
          <a:custGeom>
            <a:avLst/>
            <a:gdLst>
              <a:gd name="connsiteX0" fmla="*/ 0 w 2490463"/>
              <a:gd name="connsiteY0" fmla="*/ 1068588 h 2137176"/>
              <a:gd name="connsiteX1" fmla="*/ 1244111 w 2490463"/>
              <a:gd name="connsiteY1" fmla="*/ 1068588 h 2137176"/>
              <a:gd name="connsiteX2" fmla="*/ 623176 w 2490463"/>
              <a:gd name="connsiteY2" fmla="*/ 2137176 h 2137176"/>
              <a:gd name="connsiteX3" fmla="*/ 1867287 w 2490463"/>
              <a:gd name="connsiteY3" fmla="*/ 0 h 2137176"/>
              <a:gd name="connsiteX4" fmla="*/ 2490463 w 2490463"/>
              <a:gd name="connsiteY4" fmla="*/ 1068588 h 2137176"/>
              <a:gd name="connsiteX5" fmla="*/ 1244111 w 2490463"/>
              <a:gd name="connsiteY5" fmla="*/ 1068588 h 213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0463" h="2137176">
                <a:moveTo>
                  <a:pt x="0" y="1068588"/>
                </a:moveTo>
                <a:lnTo>
                  <a:pt x="1244111" y="1068588"/>
                </a:lnTo>
                <a:lnTo>
                  <a:pt x="623176" y="2137176"/>
                </a:lnTo>
                <a:close/>
                <a:moveTo>
                  <a:pt x="1867287" y="0"/>
                </a:moveTo>
                <a:lnTo>
                  <a:pt x="2490463" y="1068588"/>
                </a:lnTo>
                <a:lnTo>
                  <a:pt x="1244111" y="1068588"/>
                </a:lnTo>
                <a:close/>
              </a:path>
            </a:pathLst>
          </a:custGeom>
          <a:blipFill dpi="0" rotWithShape="1">
            <a:blip r:embed="rId4" cstate="print">
              <a:grayscl/>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1912" tIns="60955" rIns="121912" bIns="60955" numCol="1" anchor="t" anchorCtr="0" compatLnSpc="1">
            <a:noAutofit/>
          </a:bodyPr>
          <a:lstStyle/>
          <a:p>
            <a:endParaRPr lang="zh-CN" altLang="en-US" sz="100"/>
          </a:p>
        </p:txBody>
      </p:sp>
      <p:sp>
        <p:nvSpPr>
          <p:cNvPr id="75" name="Freeform 75"/>
          <p:cNvSpPr/>
          <p:nvPr/>
        </p:nvSpPr>
        <p:spPr bwMode="auto">
          <a:xfrm>
            <a:off x="2990721" y="4833591"/>
            <a:ext cx="1179605" cy="1011049"/>
          </a:xfrm>
          <a:custGeom>
            <a:avLst/>
            <a:gdLst>
              <a:gd name="T0" fmla="*/ 278 w 555"/>
              <a:gd name="T1" fmla="*/ 0 h 474"/>
              <a:gd name="T2" fmla="*/ 555 w 555"/>
              <a:gd name="T3" fmla="*/ 474 h 474"/>
              <a:gd name="T4" fmla="*/ 0 w 555"/>
              <a:gd name="T5" fmla="*/ 474 h 474"/>
              <a:gd name="T6" fmla="*/ 278 w 555"/>
              <a:gd name="T7" fmla="*/ 0 h 474"/>
            </a:gdLst>
            <a:ahLst/>
            <a:cxnLst>
              <a:cxn ang="0">
                <a:pos x="T0" y="T1"/>
              </a:cxn>
              <a:cxn ang="0">
                <a:pos x="T2" y="T3"/>
              </a:cxn>
              <a:cxn ang="0">
                <a:pos x="T4" y="T5"/>
              </a:cxn>
              <a:cxn ang="0">
                <a:pos x="T6" y="T7"/>
              </a:cxn>
            </a:cxnLst>
            <a:rect l="0" t="0" r="r" b="b"/>
            <a:pathLst>
              <a:path w="555" h="474">
                <a:moveTo>
                  <a:pt x="278" y="0"/>
                </a:moveTo>
                <a:lnTo>
                  <a:pt x="555" y="474"/>
                </a:lnTo>
                <a:lnTo>
                  <a:pt x="0" y="474"/>
                </a:lnTo>
                <a:lnTo>
                  <a:pt x="278" y="0"/>
                </a:lnTo>
                <a:close/>
              </a:path>
            </a:pathLst>
          </a:custGeom>
          <a:solidFill>
            <a:srgbClr val="78D5EF"/>
          </a:solidFill>
          <a:ln w="0">
            <a:noFill/>
            <a:prstDash val="solid"/>
            <a:round/>
          </a:ln>
        </p:spPr>
        <p:txBody>
          <a:bodyPr vert="horz" wrap="square" lIns="121912" tIns="60955" rIns="121912" bIns="60955" numCol="1" anchor="t" anchorCtr="0" compatLnSpc="1"/>
          <a:lstStyle/>
          <a:p>
            <a:endParaRPr lang="zh-CN" altLang="en-US" sz="100"/>
          </a:p>
        </p:txBody>
      </p:sp>
      <p:sp>
        <p:nvSpPr>
          <p:cNvPr id="76" name="Freeform 76"/>
          <p:cNvSpPr/>
          <p:nvPr/>
        </p:nvSpPr>
        <p:spPr bwMode="auto">
          <a:xfrm>
            <a:off x="631513" y="5844640"/>
            <a:ext cx="1179605" cy="1013182"/>
          </a:xfrm>
          <a:custGeom>
            <a:avLst/>
            <a:gdLst>
              <a:gd name="T0" fmla="*/ 0 w 555"/>
              <a:gd name="T1" fmla="*/ 0 h 475"/>
              <a:gd name="T2" fmla="*/ 555 w 555"/>
              <a:gd name="T3" fmla="*/ 0 h 475"/>
              <a:gd name="T4" fmla="*/ 277 w 555"/>
              <a:gd name="T5" fmla="*/ 475 h 475"/>
              <a:gd name="T6" fmla="*/ 0 w 555"/>
              <a:gd name="T7" fmla="*/ 0 h 475"/>
            </a:gdLst>
            <a:ahLst/>
            <a:cxnLst>
              <a:cxn ang="0">
                <a:pos x="T0" y="T1"/>
              </a:cxn>
              <a:cxn ang="0">
                <a:pos x="T2" y="T3"/>
              </a:cxn>
              <a:cxn ang="0">
                <a:pos x="T4" y="T5"/>
              </a:cxn>
              <a:cxn ang="0">
                <a:pos x="T6" y="T7"/>
              </a:cxn>
            </a:cxnLst>
            <a:rect l="0" t="0" r="r" b="b"/>
            <a:pathLst>
              <a:path w="555" h="475">
                <a:moveTo>
                  <a:pt x="0" y="0"/>
                </a:moveTo>
                <a:lnTo>
                  <a:pt x="555" y="0"/>
                </a:lnTo>
                <a:lnTo>
                  <a:pt x="277" y="475"/>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7" name="Freeform 77"/>
          <p:cNvSpPr/>
          <p:nvPr/>
        </p:nvSpPr>
        <p:spPr bwMode="auto">
          <a:xfrm>
            <a:off x="2990721" y="5844640"/>
            <a:ext cx="1179605" cy="1013182"/>
          </a:xfrm>
          <a:custGeom>
            <a:avLst/>
            <a:gdLst>
              <a:gd name="T0" fmla="*/ 0 w 555"/>
              <a:gd name="T1" fmla="*/ 0 h 475"/>
              <a:gd name="T2" fmla="*/ 555 w 555"/>
              <a:gd name="T3" fmla="*/ 0 h 475"/>
              <a:gd name="T4" fmla="*/ 278 w 555"/>
              <a:gd name="T5" fmla="*/ 475 h 475"/>
              <a:gd name="T6" fmla="*/ 0 w 555"/>
              <a:gd name="T7" fmla="*/ 0 h 475"/>
            </a:gdLst>
            <a:ahLst/>
            <a:cxnLst>
              <a:cxn ang="0">
                <a:pos x="T0" y="T1"/>
              </a:cxn>
              <a:cxn ang="0">
                <a:pos x="T2" y="T3"/>
              </a:cxn>
              <a:cxn ang="0">
                <a:pos x="T4" y="T5"/>
              </a:cxn>
              <a:cxn ang="0">
                <a:pos x="T6" y="T7"/>
              </a:cxn>
            </a:cxnLst>
            <a:rect l="0" t="0" r="r" b="b"/>
            <a:pathLst>
              <a:path w="555" h="475">
                <a:moveTo>
                  <a:pt x="0" y="0"/>
                </a:moveTo>
                <a:lnTo>
                  <a:pt x="555" y="0"/>
                </a:lnTo>
                <a:lnTo>
                  <a:pt x="278" y="475"/>
                </a:lnTo>
                <a:lnTo>
                  <a:pt x="0" y="0"/>
                </a:lnTo>
                <a:close/>
              </a:path>
            </a:pathLst>
          </a:custGeom>
          <a:solidFill>
            <a:srgbClr val="78D5EF"/>
          </a:solidFill>
          <a:ln w="0">
            <a:noFill/>
            <a:prstDash val="solid"/>
            <a:round/>
          </a:ln>
        </p:spPr>
        <p:txBody>
          <a:bodyPr vert="horz" wrap="square" lIns="121912" tIns="60955" rIns="121912" bIns="60955" numCol="1" anchor="t" anchorCtr="0" compatLnSpc="1"/>
          <a:lstStyle/>
          <a:p>
            <a:endParaRPr lang="zh-CN" altLang="en-US" sz="100"/>
          </a:p>
        </p:txBody>
      </p:sp>
      <p:sp>
        <p:nvSpPr>
          <p:cNvPr id="78" name="Freeform 78"/>
          <p:cNvSpPr/>
          <p:nvPr/>
        </p:nvSpPr>
        <p:spPr bwMode="auto">
          <a:xfrm>
            <a:off x="4761189" y="5844640"/>
            <a:ext cx="1179605" cy="1013182"/>
          </a:xfrm>
          <a:custGeom>
            <a:avLst/>
            <a:gdLst>
              <a:gd name="T0" fmla="*/ 277 w 555"/>
              <a:gd name="T1" fmla="*/ 0 h 475"/>
              <a:gd name="T2" fmla="*/ 555 w 555"/>
              <a:gd name="T3" fmla="*/ 475 h 475"/>
              <a:gd name="T4" fmla="*/ 0 w 555"/>
              <a:gd name="T5" fmla="*/ 475 h 475"/>
              <a:gd name="T6" fmla="*/ 277 w 555"/>
              <a:gd name="T7" fmla="*/ 0 h 475"/>
            </a:gdLst>
            <a:ahLst/>
            <a:cxnLst>
              <a:cxn ang="0">
                <a:pos x="T0" y="T1"/>
              </a:cxn>
              <a:cxn ang="0">
                <a:pos x="T2" y="T3"/>
              </a:cxn>
              <a:cxn ang="0">
                <a:pos x="T4" y="T5"/>
              </a:cxn>
              <a:cxn ang="0">
                <a:pos x="T6" y="T7"/>
              </a:cxn>
            </a:cxnLst>
            <a:rect l="0" t="0" r="r" b="b"/>
            <a:pathLst>
              <a:path w="555" h="475">
                <a:moveTo>
                  <a:pt x="277" y="0"/>
                </a:moveTo>
                <a:lnTo>
                  <a:pt x="555" y="475"/>
                </a:lnTo>
                <a:lnTo>
                  <a:pt x="0" y="475"/>
                </a:lnTo>
                <a:lnTo>
                  <a:pt x="277" y="0"/>
                </a:lnTo>
                <a:close/>
              </a:path>
            </a:pathLst>
          </a:custGeom>
          <a:solidFill>
            <a:srgbClr val="78D5EF"/>
          </a:solidFill>
          <a:ln w="0">
            <a:noFill/>
            <a:prstDash val="solid"/>
            <a:round/>
          </a:ln>
        </p:spPr>
        <p:txBody>
          <a:bodyPr vert="horz" wrap="square" lIns="121912" tIns="60955" rIns="121912" bIns="60955" numCol="1" anchor="t" anchorCtr="0" compatLnSpc="1"/>
          <a:lstStyle/>
          <a:p>
            <a:endParaRPr lang="zh-CN" altLang="en-US" sz="100"/>
          </a:p>
        </p:txBody>
      </p:sp>
      <p:sp>
        <p:nvSpPr>
          <p:cNvPr id="80" name="矩形 259"/>
          <p:cNvSpPr>
            <a:spLocks noChangeArrowheads="1"/>
          </p:cNvSpPr>
          <p:nvPr/>
        </p:nvSpPr>
        <p:spPr bwMode="auto">
          <a:xfrm>
            <a:off x="5408517" y="3834208"/>
            <a:ext cx="5557026" cy="768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buNone/>
            </a:pPr>
            <a:r>
              <a:rPr sz="5000" cap="all" dirty="0">
                <a:solidFill>
                  <a:schemeClr val="bg1">
                    <a:lumMod val="65000"/>
                  </a:schemeClr>
                </a:solidFill>
                <a:latin typeface="Arial" panose="020B0604020202020204" pitchFamily="34" charset="0"/>
                <a:cs typeface="Arial" panose="020B0604020202020204" pitchFamily="34" charset="0"/>
              </a:rPr>
              <a:t>员工沟通技巧培训</a:t>
            </a:r>
            <a:endParaRPr sz="5000" cap="all" dirty="0">
              <a:solidFill>
                <a:schemeClr val="bg1">
                  <a:lumMod val="65000"/>
                </a:schemeClr>
              </a:solidFill>
              <a:latin typeface="Arial" panose="020B0604020202020204" pitchFamily="34" charset="0"/>
              <a:cs typeface="Arial" panose="020B0604020202020204" pitchFamily="34" charset="0"/>
            </a:endParaRPr>
          </a:p>
        </p:txBody>
      </p:sp>
      <p:sp>
        <p:nvSpPr>
          <p:cNvPr id="81" name="矩形 259"/>
          <p:cNvSpPr>
            <a:spLocks noChangeArrowheads="1"/>
          </p:cNvSpPr>
          <p:nvPr/>
        </p:nvSpPr>
        <p:spPr bwMode="auto">
          <a:xfrm>
            <a:off x="5408517" y="4543315"/>
            <a:ext cx="4601183" cy="350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buNone/>
            </a:pPr>
            <a:r>
              <a:rPr lang="en-US" altLang="zh-CN" sz="2275" dirty="0">
                <a:solidFill>
                  <a:schemeClr val="bg1">
                    <a:lumMod val="65000"/>
                  </a:schemeClr>
                </a:solidFill>
                <a:cs typeface="Arial" panose="020B0604020202020204" pitchFamily="34" charset="0"/>
              </a:rPr>
              <a:t>ANNUAL REPORT POWERPOINT</a:t>
            </a:r>
            <a:endParaRPr lang="en-US" altLang="zh-CN" sz="2275" dirty="0">
              <a:solidFill>
                <a:schemeClr val="bg1">
                  <a:lumMod val="65000"/>
                </a:schemeClr>
              </a:solidFill>
              <a:cs typeface="Arial" panose="020B0604020202020204" pitchFamily="34" charset="0"/>
            </a:endParaRPr>
          </a:p>
        </p:txBody>
      </p:sp>
      <p:sp>
        <p:nvSpPr>
          <p:cNvPr id="82" name="矩形 259"/>
          <p:cNvSpPr>
            <a:spLocks noChangeArrowheads="1"/>
          </p:cNvSpPr>
          <p:nvPr/>
        </p:nvSpPr>
        <p:spPr bwMode="auto">
          <a:xfrm>
            <a:off x="5408517" y="5539642"/>
            <a:ext cx="3167421" cy="17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buNone/>
            </a:pPr>
            <a:r>
              <a:rPr lang="zh-CN" altLang="en-US" sz="1140" dirty="0">
                <a:solidFill>
                  <a:schemeClr val="bg1">
                    <a:lumMod val="65000"/>
                  </a:schemeClr>
                </a:solidFill>
                <a:cs typeface="Arial" panose="020B0604020202020204" pitchFamily="34" charset="0"/>
              </a:rPr>
              <a:t>汇报人：凤凰办公  </a:t>
            </a:r>
            <a:r>
              <a:rPr lang="en-US" altLang="zh-CN" sz="1140" dirty="0">
                <a:solidFill>
                  <a:schemeClr val="bg1">
                    <a:lumMod val="65000"/>
                  </a:schemeClr>
                </a:solidFill>
                <a:cs typeface="Arial" panose="020B0604020202020204" pitchFamily="34" charset="0"/>
              </a:rPr>
              <a:t>Report Person: </a:t>
            </a:r>
            <a:r>
              <a:rPr lang="en-US" altLang="zh-CN" sz="1140" dirty="0" err="1">
                <a:solidFill>
                  <a:schemeClr val="bg1">
                    <a:lumMod val="65000"/>
                  </a:schemeClr>
                </a:solidFill>
                <a:cs typeface="Arial" panose="020B0604020202020204" pitchFamily="34" charset="0"/>
              </a:rPr>
              <a:t>tukuppt</a:t>
            </a:r>
            <a:endParaRPr lang="zh-CN" altLang="en-US" sz="1140" dirty="0">
              <a:solidFill>
                <a:schemeClr val="bg1">
                  <a:lumMod val="65000"/>
                </a:schemeClr>
              </a:solidFill>
              <a:cs typeface="Arial" panose="020B0604020202020204" pitchFamily="34" charset="0"/>
            </a:endParaRPr>
          </a:p>
        </p:txBody>
      </p:sp>
      <p:sp>
        <p:nvSpPr>
          <p:cNvPr id="83" name="矩形 259"/>
          <p:cNvSpPr>
            <a:spLocks noChangeArrowheads="1"/>
          </p:cNvSpPr>
          <p:nvPr/>
        </p:nvSpPr>
        <p:spPr bwMode="auto">
          <a:xfrm>
            <a:off x="5408517" y="2772601"/>
            <a:ext cx="1955026" cy="105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buNone/>
            </a:pPr>
            <a:r>
              <a:rPr lang="en-US" altLang="zh-CN" sz="6825" cap="all" dirty="0">
                <a:solidFill>
                  <a:schemeClr val="bg1">
                    <a:lumMod val="65000"/>
                  </a:schemeClr>
                </a:solidFill>
                <a:latin typeface="Impact" panose="020B0806030902050204" pitchFamily="34" charset="0"/>
                <a:cs typeface="Arial" panose="020B0604020202020204" pitchFamily="34" charset="0"/>
              </a:rPr>
              <a:t>201X</a:t>
            </a:r>
            <a:endParaRPr lang="zh-CN" altLang="en-US" sz="6825" cap="all" dirty="0">
              <a:solidFill>
                <a:schemeClr val="bg1">
                  <a:lumMod val="65000"/>
                </a:schemeClr>
              </a:solidFill>
              <a:latin typeface="Impact" panose="020B0806030902050204" pitchFamily="34" charset="0"/>
              <a:cs typeface="Arial" panose="020B0604020202020204" pitchFamily="34" charset="0"/>
            </a:endParaRPr>
          </a:p>
        </p:txBody>
      </p:sp>
      <p:pic>
        <p:nvPicPr>
          <p:cNvPr id="2" name="Mark Pride - River Flows In You (Original Mix) - remix">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619440" y="182302"/>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8" accel="40000" fill="hold" nodeType="afterEffect" p14:presetBounceEnd="40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40000">
                                          <p:cBhvr additive="base">
                                            <p:cTn id="10" dur="1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11" dur="1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8" accel="40000" fill="hold" nodeType="withEffect" p14:presetBounceEnd="40000">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14:bounceEnd="40000">
                                          <p:cBhvr additive="base">
                                            <p:cTn id="14" dur="175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15" dur="175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accel="40000" fill="hold" grpId="0" nodeType="withEffect" p14:presetBounceEnd="40000">
                                      <p:stCondLst>
                                        <p:cond delay="250"/>
                                      </p:stCondLst>
                                      <p:childTnLst>
                                        <p:set>
                                          <p:cBhvr>
                                            <p:cTn id="17" dur="1" fill="hold">
                                              <p:stCondLst>
                                                <p:cond delay="0"/>
                                              </p:stCondLst>
                                            </p:cTn>
                                            <p:tgtEl>
                                              <p:spTgt spid="57"/>
                                            </p:tgtEl>
                                            <p:attrNameLst>
                                              <p:attrName>style.visibility</p:attrName>
                                            </p:attrNameLst>
                                          </p:cBhvr>
                                          <p:to>
                                            <p:strVal val="visible"/>
                                          </p:to>
                                        </p:set>
                                        <p:anim calcmode="lin" valueType="num" p14:bounceEnd="40000">
                                          <p:cBhvr additive="base">
                                            <p:cTn id="18" dur="1750" fill="hold"/>
                                            <p:tgtEl>
                                              <p:spTgt spid="57"/>
                                            </p:tgtEl>
                                            <p:attrNameLst>
                                              <p:attrName>ppt_x</p:attrName>
                                            </p:attrNameLst>
                                          </p:cBhvr>
                                          <p:tavLst>
                                            <p:tav tm="0">
                                              <p:val>
                                                <p:strVal val="0-#ppt_w/2"/>
                                              </p:val>
                                            </p:tav>
                                            <p:tav tm="100000">
                                              <p:val>
                                                <p:strVal val="#ppt_x"/>
                                              </p:val>
                                            </p:tav>
                                          </p:tavLst>
                                        </p:anim>
                                        <p:anim calcmode="lin" valueType="num" p14:bounceEnd="40000">
                                          <p:cBhvr additive="base">
                                            <p:cTn id="19" dur="1750" fill="hold"/>
                                            <p:tgtEl>
                                              <p:spTgt spid="57"/>
                                            </p:tgtEl>
                                            <p:attrNameLst>
                                              <p:attrName>ppt_y</p:attrName>
                                            </p:attrNameLst>
                                          </p:cBhvr>
                                          <p:tavLst>
                                            <p:tav tm="0">
                                              <p:val>
                                                <p:strVal val="#ppt_y"/>
                                              </p:val>
                                            </p:tav>
                                            <p:tav tm="100000">
                                              <p:val>
                                                <p:strVal val="#ppt_y"/>
                                              </p:val>
                                            </p:tav>
                                          </p:tavLst>
                                        </p:anim>
                                      </p:childTnLst>
                                    </p:cTn>
                                  </p:par>
                                  <p:par>
                                    <p:cTn id="20" presetID="2" presetClass="entr" presetSubtype="8" accel="40000" fill="hold" grpId="0" nodeType="withEffect" p14:presetBounceEnd="40000">
                                      <p:stCondLst>
                                        <p:cond delay="500"/>
                                      </p:stCondLst>
                                      <p:childTnLst>
                                        <p:set>
                                          <p:cBhvr>
                                            <p:cTn id="21" dur="1" fill="hold">
                                              <p:stCondLst>
                                                <p:cond delay="0"/>
                                              </p:stCondLst>
                                            </p:cTn>
                                            <p:tgtEl>
                                              <p:spTgt spid="58"/>
                                            </p:tgtEl>
                                            <p:attrNameLst>
                                              <p:attrName>style.visibility</p:attrName>
                                            </p:attrNameLst>
                                          </p:cBhvr>
                                          <p:to>
                                            <p:strVal val="visible"/>
                                          </p:to>
                                        </p:set>
                                        <p:anim calcmode="lin" valueType="num" p14:bounceEnd="40000">
                                          <p:cBhvr additive="base">
                                            <p:cTn id="22" dur="1500" fill="hold"/>
                                            <p:tgtEl>
                                              <p:spTgt spid="58"/>
                                            </p:tgtEl>
                                            <p:attrNameLst>
                                              <p:attrName>ppt_x</p:attrName>
                                            </p:attrNameLst>
                                          </p:cBhvr>
                                          <p:tavLst>
                                            <p:tav tm="0">
                                              <p:val>
                                                <p:strVal val="0-#ppt_w/2"/>
                                              </p:val>
                                            </p:tav>
                                            <p:tav tm="100000">
                                              <p:val>
                                                <p:strVal val="#ppt_x"/>
                                              </p:val>
                                            </p:tav>
                                          </p:tavLst>
                                        </p:anim>
                                        <p:anim calcmode="lin" valueType="num" p14:bounceEnd="40000">
                                          <p:cBhvr additive="base">
                                            <p:cTn id="23" dur="1500" fill="hold"/>
                                            <p:tgtEl>
                                              <p:spTgt spid="58"/>
                                            </p:tgtEl>
                                            <p:attrNameLst>
                                              <p:attrName>ppt_y</p:attrName>
                                            </p:attrNameLst>
                                          </p:cBhvr>
                                          <p:tavLst>
                                            <p:tav tm="0">
                                              <p:val>
                                                <p:strVal val="#ppt_y"/>
                                              </p:val>
                                            </p:tav>
                                            <p:tav tm="100000">
                                              <p:val>
                                                <p:strVal val="#ppt_y"/>
                                              </p:val>
                                            </p:tav>
                                          </p:tavLst>
                                        </p:anim>
                                      </p:childTnLst>
                                    </p:cTn>
                                  </p:par>
                                  <p:par>
                                    <p:cTn id="24" presetID="2" presetClass="entr" presetSubtype="8" accel="40000" fill="hold" grpId="0" nodeType="withEffect" p14:presetBounceEnd="40000">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14:bounceEnd="40000">
                                          <p:cBhvr additive="base">
                                            <p:cTn id="26" dur="1500" fill="hold"/>
                                            <p:tgtEl>
                                              <p:spTgt spid="59"/>
                                            </p:tgtEl>
                                            <p:attrNameLst>
                                              <p:attrName>ppt_x</p:attrName>
                                            </p:attrNameLst>
                                          </p:cBhvr>
                                          <p:tavLst>
                                            <p:tav tm="0">
                                              <p:val>
                                                <p:strVal val="0-#ppt_w/2"/>
                                              </p:val>
                                            </p:tav>
                                            <p:tav tm="100000">
                                              <p:val>
                                                <p:strVal val="#ppt_x"/>
                                              </p:val>
                                            </p:tav>
                                          </p:tavLst>
                                        </p:anim>
                                        <p:anim calcmode="lin" valueType="num" p14:bounceEnd="40000">
                                          <p:cBhvr additive="base">
                                            <p:cTn id="27" dur="1500" fill="hold"/>
                                            <p:tgtEl>
                                              <p:spTgt spid="59"/>
                                            </p:tgtEl>
                                            <p:attrNameLst>
                                              <p:attrName>ppt_y</p:attrName>
                                            </p:attrNameLst>
                                          </p:cBhvr>
                                          <p:tavLst>
                                            <p:tav tm="0">
                                              <p:val>
                                                <p:strVal val="#ppt_y"/>
                                              </p:val>
                                            </p:tav>
                                            <p:tav tm="100000">
                                              <p:val>
                                                <p:strVal val="#ppt_y"/>
                                              </p:val>
                                            </p:tav>
                                          </p:tavLst>
                                        </p:anim>
                                      </p:childTnLst>
                                    </p:cTn>
                                  </p:par>
                                  <p:par>
                                    <p:cTn id="28" presetID="2" presetClass="entr" presetSubtype="8" accel="40000" fill="hold" grpId="0" nodeType="withEffect" p14:presetBounceEnd="40000">
                                      <p:stCondLst>
                                        <p:cond delay="250"/>
                                      </p:stCondLst>
                                      <p:childTnLst>
                                        <p:set>
                                          <p:cBhvr>
                                            <p:cTn id="29" dur="1" fill="hold">
                                              <p:stCondLst>
                                                <p:cond delay="0"/>
                                              </p:stCondLst>
                                            </p:cTn>
                                            <p:tgtEl>
                                              <p:spTgt spid="60"/>
                                            </p:tgtEl>
                                            <p:attrNameLst>
                                              <p:attrName>style.visibility</p:attrName>
                                            </p:attrNameLst>
                                          </p:cBhvr>
                                          <p:to>
                                            <p:strVal val="visible"/>
                                          </p:to>
                                        </p:set>
                                        <p:anim calcmode="lin" valueType="num" p14:bounceEnd="40000">
                                          <p:cBhvr additive="base">
                                            <p:cTn id="30" dur="1500" fill="hold"/>
                                            <p:tgtEl>
                                              <p:spTgt spid="60"/>
                                            </p:tgtEl>
                                            <p:attrNameLst>
                                              <p:attrName>ppt_x</p:attrName>
                                            </p:attrNameLst>
                                          </p:cBhvr>
                                          <p:tavLst>
                                            <p:tav tm="0">
                                              <p:val>
                                                <p:strVal val="0-#ppt_w/2"/>
                                              </p:val>
                                            </p:tav>
                                            <p:tav tm="100000">
                                              <p:val>
                                                <p:strVal val="#ppt_x"/>
                                              </p:val>
                                            </p:tav>
                                          </p:tavLst>
                                        </p:anim>
                                        <p:anim calcmode="lin" valueType="num" p14:bounceEnd="40000">
                                          <p:cBhvr additive="base">
                                            <p:cTn id="31" dur="1500" fill="hold"/>
                                            <p:tgtEl>
                                              <p:spTgt spid="60"/>
                                            </p:tgtEl>
                                            <p:attrNameLst>
                                              <p:attrName>ppt_y</p:attrName>
                                            </p:attrNameLst>
                                          </p:cBhvr>
                                          <p:tavLst>
                                            <p:tav tm="0">
                                              <p:val>
                                                <p:strVal val="#ppt_y"/>
                                              </p:val>
                                            </p:tav>
                                            <p:tav tm="100000">
                                              <p:val>
                                                <p:strVal val="#ppt_y"/>
                                              </p:val>
                                            </p:tav>
                                          </p:tavLst>
                                        </p:anim>
                                      </p:childTnLst>
                                    </p:cTn>
                                  </p:par>
                                  <p:par>
                                    <p:cTn id="32" presetID="2" presetClass="entr" presetSubtype="8" accel="40000" fill="hold" grpId="0" nodeType="withEffect" p14:presetBounceEnd="40000">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14:bounceEnd="40000">
                                          <p:cBhvr additive="base">
                                            <p:cTn id="34" dur="1500" fill="hold"/>
                                            <p:tgtEl>
                                              <p:spTgt spid="61"/>
                                            </p:tgtEl>
                                            <p:attrNameLst>
                                              <p:attrName>ppt_x</p:attrName>
                                            </p:attrNameLst>
                                          </p:cBhvr>
                                          <p:tavLst>
                                            <p:tav tm="0">
                                              <p:val>
                                                <p:strVal val="0-#ppt_w/2"/>
                                              </p:val>
                                            </p:tav>
                                            <p:tav tm="100000">
                                              <p:val>
                                                <p:strVal val="#ppt_x"/>
                                              </p:val>
                                            </p:tav>
                                          </p:tavLst>
                                        </p:anim>
                                        <p:anim calcmode="lin" valueType="num" p14:bounceEnd="40000">
                                          <p:cBhvr additive="base">
                                            <p:cTn id="35" dur="1500" fill="hold"/>
                                            <p:tgtEl>
                                              <p:spTgt spid="61"/>
                                            </p:tgtEl>
                                            <p:attrNameLst>
                                              <p:attrName>ppt_y</p:attrName>
                                            </p:attrNameLst>
                                          </p:cBhvr>
                                          <p:tavLst>
                                            <p:tav tm="0">
                                              <p:val>
                                                <p:strVal val="#ppt_y"/>
                                              </p:val>
                                            </p:tav>
                                            <p:tav tm="100000">
                                              <p:val>
                                                <p:strVal val="#ppt_y"/>
                                              </p:val>
                                            </p:tav>
                                          </p:tavLst>
                                        </p:anim>
                                      </p:childTnLst>
                                    </p:cTn>
                                  </p:par>
                                  <p:par>
                                    <p:cTn id="36" presetID="2" presetClass="entr" presetSubtype="8" accel="40000" fill="hold" grpId="0" nodeType="withEffect" p14:presetBounceEnd="40000">
                                      <p:stCondLst>
                                        <p:cond delay="500"/>
                                      </p:stCondLst>
                                      <p:childTnLst>
                                        <p:set>
                                          <p:cBhvr>
                                            <p:cTn id="37" dur="1" fill="hold">
                                              <p:stCondLst>
                                                <p:cond delay="0"/>
                                              </p:stCondLst>
                                            </p:cTn>
                                            <p:tgtEl>
                                              <p:spTgt spid="62"/>
                                            </p:tgtEl>
                                            <p:attrNameLst>
                                              <p:attrName>style.visibility</p:attrName>
                                            </p:attrNameLst>
                                          </p:cBhvr>
                                          <p:to>
                                            <p:strVal val="visible"/>
                                          </p:to>
                                        </p:set>
                                        <p:anim calcmode="lin" valueType="num" p14:bounceEnd="40000">
                                          <p:cBhvr additive="base">
                                            <p:cTn id="38" dur="1500" fill="hold"/>
                                            <p:tgtEl>
                                              <p:spTgt spid="62"/>
                                            </p:tgtEl>
                                            <p:attrNameLst>
                                              <p:attrName>ppt_x</p:attrName>
                                            </p:attrNameLst>
                                          </p:cBhvr>
                                          <p:tavLst>
                                            <p:tav tm="0">
                                              <p:val>
                                                <p:strVal val="0-#ppt_w/2"/>
                                              </p:val>
                                            </p:tav>
                                            <p:tav tm="100000">
                                              <p:val>
                                                <p:strVal val="#ppt_x"/>
                                              </p:val>
                                            </p:tav>
                                          </p:tavLst>
                                        </p:anim>
                                        <p:anim calcmode="lin" valueType="num" p14:bounceEnd="40000">
                                          <p:cBhvr additive="base">
                                            <p:cTn id="39" dur="1500" fill="hold"/>
                                            <p:tgtEl>
                                              <p:spTgt spid="62"/>
                                            </p:tgtEl>
                                            <p:attrNameLst>
                                              <p:attrName>ppt_y</p:attrName>
                                            </p:attrNameLst>
                                          </p:cBhvr>
                                          <p:tavLst>
                                            <p:tav tm="0">
                                              <p:val>
                                                <p:strVal val="#ppt_y"/>
                                              </p:val>
                                            </p:tav>
                                            <p:tav tm="100000">
                                              <p:val>
                                                <p:strVal val="#ppt_y"/>
                                              </p:val>
                                            </p:tav>
                                          </p:tavLst>
                                        </p:anim>
                                      </p:childTnLst>
                                    </p:cTn>
                                  </p:par>
                                  <p:par>
                                    <p:cTn id="40" presetID="2" presetClass="entr" presetSubtype="8" accel="40000" fill="hold" grpId="0" nodeType="withEffect" p14:presetBounceEnd="40000">
                                      <p:stCondLst>
                                        <p:cond delay="250"/>
                                      </p:stCondLst>
                                      <p:childTnLst>
                                        <p:set>
                                          <p:cBhvr>
                                            <p:cTn id="41" dur="1" fill="hold">
                                              <p:stCondLst>
                                                <p:cond delay="0"/>
                                              </p:stCondLst>
                                            </p:cTn>
                                            <p:tgtEl>
                                              <p:spTgt spid="63"/>
                                            </p:tgtEl>
                                            <p:attrNameLst>
                                              <p:attrName>style.visibility</p:attrName>
                                            </p:attrNameLst>
                                          </p:cBhvr>
                                          <p:to>
                                            <p:strVal val="visible"/>
                                          </p:to>
                                        </p:set>
                                        <p:anim calcmode="lin" valueType="num" p14:bounceEnd="40000">
                                          <p:cBhvr additive="base">
                                            <p:cTn id="42" dur="1750" fill="hold"/>
                                            <p:tgtEl>
                                              <p:spTgt spid="63"/>
                                            </p:tgtEl>
                                            <p:attrNameLst>
                                              <p:attrName>ppt_x</p:attrName>
                                            </p:attrNameLst>
                                          </p:cBhvr>
                                          <p:tavLst>
                                            <p:tav tm="0">
                                              <p:val>
                                                <p:strVal val="0-#ppt_w/2"/>
                                              </p:val>
                                            </p:tav>
                                            <p:tav tm="100000">
                                              <p:val>
                                                <p:strVal val="#ppt_x"/>
                                              </p:val>
                                            </p:tav>
                                          </p:tavLst>
                                        </p:anim>
                                        <p:anim calcmode="lin" valueType="num" p14:bounceEnd="40000">
                                          <p:cBhvr additive="base">
                                            <p:cTn id="43" dur="1750" fill="hold"/>
                                            <p:tgtEl>
                                              <p:spTgt spid="63"/>
                                            </p:tgtEl>
                                            <p:attrNameLst>
                                              <p:attrName>ppt_y</p:attrName>
                                            </p:attrNameLst>
                                          </p:cBhvr>
                                          <p:tavLst>
                                            <p:tav tm="0">
                                              <p:val>
                                                <p:strVal val="#ppt_y"/>
                                              </p:val>
                                            </p:tav>
                                            <p:tav tm="100000">
                                              <p:val>
                                                <p:strVal val="#ppt_y"/>
                                              </p:val>
                                            </p:tav>
                                          </p:tavLst>
                                        </p:anim>
                                      </p:childTnLst>
                                    </p:cTn>
                                  </p:par>
                                  <p:par>
                                    <p:cTn id="44" presetID="2" presetClass="entr" presetSubtype="8" accel="40000" fill="hold" grpId="0" nodeType="withEffect" p14:presetBounceEnd="40000">
                                      <p:stCondLst>
                                        <p:cond delay="250"/>
                                      </p:stCondLst>
                                      <p:childTnLst>
                                        <p:set>
                                          <p:cBhvr>
                                            <p:cTn id="45" dur="1" fill="hold">
                                              <p:stCondLst>
                                                <p:cond delay="0"/>
                                              </p:stCondLst>
                                            </p:cTn>
                                            <p:tgtEl>
                                              <p:spTgt spid="64"/>
                                            </p:tgtEl>
                                            <p:attrNameLst>
                                              <p:attrName>style.visibility</p:attrName>
                                            </p:attrNameLst>
                                          </p:cBhvr>
                                          <p:to>
                                            <p:strVal val="visible"/>
                                          </p:to>
                                        </p:set>
                                        <p:anim calcmode="lin" valueType="num" p14:bounceEnd="40000">
                                          <p:cBhvr additive="base">
                                            <p:cTn id="46" dur="1500" fill="hold"/>
                                            <p:tgtEl>
                                              <p:spTgt spid="64"/>
                                            </p:tgtEl>
                                            <p:attrNameLst>
                                              <p:attrName>ppt_x</p:attrName>
                                            </p:attrNameLst>
                                          </p:cBhvr>
                                          <p:tavLst>
                                            <p:tav tm="0">
                                              <p:val>
                                                <p:strVal val="0-#ppt_w/2"/>
                                              </p:val>
                                            </p:tav>
                                            <p:tav tm="100000">
                                              <p:val>
                                                <p:strVal val="#ppt_x"/>
                                              </p:val>
                                            </p:tav>
                                          </p:tavLst>
                                        </p:anim>
                                        <p:anim calcmode="lin" valueType="num" p14:bounceEnd="40000">
                                          <p:cBhvr additive="base">
                                            <p:cTn id="47" dur="1500" fill="hold"/>
                                            <p:tgtEl>
                                              <p:spTgt spid="64"/>
                                            </p:tgtEl>
                                            <p:attrNameLst>
                                              <p:attrName>ppt_y</p:attrName>
                                            </p:attrNameLst>
                                          </p:cBhvr>
                                          <p:tavLst>
                                            <p:tav tm="0">
                                              <p:val>
                                                <p:strVal val="#ppt_y"/>
                                              </p:val>
                                            </p:tav>
                                            <p:tav tm="100000">
                                              <p:val>
                                                <p:strVal val="#ppt_y"/>
                                              </p:val>
                                            </p:tav>
                                          </p:tavLst>
                                        </p:anim>
                                      </p:childTnLst>
                                    </p:cTn>
                                  </p:par>
                                  <p:par>
                                    <p:cTn id="48" presetID="2" presetClass="entr" presetSubtype="8" accel="40000" fill="hold" grpId="0" nodeType="withEffect" p14:presetBounceEnd="40000">
                                      <p:stCondLst>
                                        <p:cond delay="0"/>
                                      </p:stCondLst>
                                      <p:childTnLst>
                                        <p:set>
                                          <p:cBhvr>
                                            <p:cTn id="49" dur="1" fill="hold">
                                              <p:stCondLst>
                                                <p:cond delay="0"/>
                                              </p:stCondLst>
                                            </p:cTn>
                                            <p:tgtEl>
                                              <p:spTgt spid="65"/>
                                            </p:tgtEl>
                                            <p:attrNameLst>
                                              <p:attrName>style.visibility</p:attrName>
                                            </p:attrNameLst>
                                          </p:cBhvr>
                                          <p:to>
                                            <p:strVal val="visible"/>
                                          </p:to>
                                        </p:set>
                                        <p:anim calcmode="lin" valueType="num" p14:bounceEnd="40000">
                                          <p:cBhvr additive="base">
                                            <p:cTn id="50" dur="1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51" dur="1500" fill="hold"/>
                                            <p:tgtEl>
                                              <p:spTgt spid="65"/>
                                            </p:tgtEl>
                                            <p:attrNameLst>
                                              <p:attrName>ppt_y</p:attrName>
                                            </p:attrNameLst>
                                          </p:cBhvr>
                                          <p:tavLst>
                                            <p:tav tm="0">
                                              <p:val>
                                                <p:strVal val="#ppt_y"/>
                                              </p:val>
                                            </p:tav>
                                            <p:tav tm="100000">
                                              <p:val>
                                                <p:strVal val="#ppt_y"/>
                                              </p:val>
                                            </p:tav>
                                          </p:tavLst>
                                        </p:anim>
                                      </p:childTnLst>
                                    </p:cTn>
                                  </p:par>
                                  <p:par>
                                    <p:cTn id="52" presetID="2" presetClass="entr" presetSubtype="8" accel="40000" fill="hold" grpId="0" nodeType="withEffect" p14:presetBounceEnd="40000">
                                      <p:stCondLst>
                                        <p:cond delay="500"/>
                                      </p:stCondLst>
                                      <p:childTnLst>
                                        <p:set>
                                          <p:cBhvr>
                                            <p:cTn id="53" dur="1" fill="hold">
                                              <p:stCondLst>
                                                <p:cond delay="0"/>
                                              </p:stCondLst>
                                            </p:cTn>
                                            <p:tgtEl>
                                              <p:spTgt spid="67"/>
                                            </p:tgtEl>
                                            <p:attrNameLst>
                                              <p:attrName>style.visibility</p:attrName>
                                            </p:attrNameLst>
                                          </p:cBhvr>
                                          <p:to>
                                            <p:strVal val="visible"/>
                                          </p:to>
                                        </p:set>
                                        <p:anim calcmode="lin" valueType="num" p14:bounceEnd="40000">
                                          <p:cBhvr additive="base">
                                            <p:cTn id="54" dur="1500" fill="hold"/>
                                            <p:tgtEl>
                                              <p:spTgt spid="67"/>
                                            </p:tgtEl>
                                            <p:attrNameLst>
                                              <p:attrName>ppt_x</p:attrName>
                                            </p:attrNameLst>
                                          </p:cBhvr>
                                          <p:tavLst>
                                            <p:tav tm="0">
                                              <p:val>
                                                <p:strVal val="0-#ppt_w/2"/>
                                              </p:val>
                                            </p:tav>
                                            <p:tav tm="100000">
                                              <p:val>
                                                <p:strVal val="#ppt_x"/>
                                              </p:val>
                                            </p:tav>
                                          </p:tavLst>
                                        </p:anim>
                                        <p:anim calcmode="lin" valueType="num" p14:bounceEnd="40000">
                                          <p:cBhvr additive="base">
                                            <p:cTn id="55" dur="1500" fill="hold"/>
                                            <p:tgtEl>
                                              <p:spTgt spid="67"/>
                                            </p:tgtEl>
                                            <p:attrNameLst>
                                              <p:attrName>ppt_y</p:attrName>
                                            </p:attrNameLst>
                                          </p:cBhvr>
                                          <p:tavLst>
                                            <p:tav tm="0">
                                              <p:val>
                                                <p:strVal val="#ppt_y"/>
                                              </p:val>
                                            </p:tav>
                                            <p:tav tm="100000">
                                              <p:val>
                                                <p:strVal val="#ppt_y"/>
                                              </p:val>
                                            </p:tav>
                                          </p:tavLst>
                                        </p:anim>
                                      </p:childTnLst>
                                    </p:cTn>
                                  </p:par>
                                  <p:par>
                                    <p:cTn id="56" presetID="2" presetClass="entr" presetSubtype="8" accel="40000" fill="hold" grpId="0" nodeType="withEffect" p14:presetBounceEnd="40000">
                                      <p:stCondLst>
                                        <p:cond delay="250"/>
                                      </p:stCondLst>
                                      <p:childTnLst>
                                        <p:set>
                                          <p:cBhvr>
                                            <p:cTn id="57" dur="1" fill="hold">
                                              <p:stCondLst>
                                                <p:cond delay="0"/>
                                              </p:stCondLst>
                                            </p:cTn>
                                            <p:tgtEl>
                                              <p:spTgt spid="68"/>
                                            </p:tgtEl>
                                            <p:attrNameLst>
                                              <p:attrName>style.visibility</p:attrName>
                                            </p:attrNameLst>
                                          </p:cBhvr>
                                          <p:to>
                                            <p:strVal val="visible"/>
                                          </p:to>
                                        </p:set>
                                        <p:anim calcmode="lin" valueType="num" p14:bounceEnd="40000">
                                          <p:cBhvr additive="base">
                                            <p:cTn id="58" dur="1500" fill="hold"/>
                                            <p:tgtEl>
                                              <p:spTgt spid="68"/>
                                            </p:tgtEl>
                                            <p:attrNameLst>
                                              <p:attrName>ppt_x</p:attrName>
                                            </p:attrNameLst>
                                          </p:cBhvr>
                                          <p:tavLst>
                                            <p:tav tm="0">
                                              <p:val>
                                                <p:strVal val="0-#ppt_w/2"/>
                                              </p:val>
                                            </p:tav>
                                            <p:tav tm="100000">
                                              <p:val>
                                                <p:strVal val="#ppt_x"/>
                                              </p:val>
                                            </p:tav>
                                          </p:tavLst>
                                        </p:anim>
                                        <p:anim calcmode="lin" valueType="num" p14:bounceEnd="40000">
                                          <p:cBhvr additive="base">
                                            <p:cTn id="59" dur="1500" fill="hold"/>
                                            <p:tgtEl>
                                              <p:spTgt spid="68"/>
                                            </p:tgtEl>
                                            <p:attrNameLst>
                                              <p:attrName>ppt_y</p:attrName>
                                            </p:attrNameLst>
                                          </p:cBhvr>
                                          <p:tavLst>
                                            <p:tav tm="0">
                                              <p:val>
                                                <p:strVal val="#ppt_y"/>
                                              </p:val>
                                            </p:tav>
                                            <p:tav tm="100000">
                                              <p:val>
                                                <p:strVal val="#ppt_y"/>
                                              </p:val>
                                            </p:tav>
                                          </p:tavLst>
                                        </p:anim>
                                      </p:childTnLst>
                                    </p:cTn>
                                  </p:par>
                                  <p:par>
                                    <p:cTn id="60" presetID="2" presetClass="entr" presetSubtype="8" accel="40000" fill="hold" grpId="0" nodeType="withEffect" p14:presetBounceEnd="40000">
                                      <p:stCondLst>
                                        <p:cond delay="0"/>
                                      </p:stCondLst>
                                      <p:childTnLst>
                                        <p:set>
                                          <p:cBhvr>
                                            <p:cTn id="61" dur="1" fill="hold">
                                              <p:stCondLst>
                                                <p:cond delay="0"/>
                                              </p:stCondLst>
                                            </p:cTn>
                                            <p:tgtEl>
                                              <p:spTgt spid="69"/>
                                            </p:tgtEl>
                                            <p:attrNameLst>
                                              <p:attrName>style.visibility</p:attrName>
                                            </p:attrNameLst>
                                          </p:cBhvr>
                                          <p:to>
                                            <p:strVal val="visible"/>
                                          </p:to>
                                        </p:set>
                                        <p:anim calcmode="lin" valueType="num" p14:bounceEnd="40000">
                                          <p:cBhvr additive="base">
                                            <p:cTn id="62" dur="1500" fill="hold"/>
                                            <p:tgtEl>
                                              <p:spTgt spid="69"/>
                                            </p:tgtEl>
                                            <p:attrNameLst>
                                              <p:attrName>ppt_x</p:attrName>
                                            </p:attrNameLst>
                                          </p:cBhvr>
                                          <p:tavLst>
                                            <p:tav tm="0">
                                              <p:val>
                                                <p:strVal val="0-#ppt_w/2"/>
                                              </p:val>
                                            </p:tav>
                                            <p:tav tm="100000">
                                              <p:val>
                                                <p:strVal val="#ppt_x"/>
                                              </p:val>
                                            </p:tav>
                                          </p:tavLst>
                                        </p:anim>
                                        <p:anim calcmode="lin" valueType="num" p14:bounceEnd="40000">
                                          <p:cBhvr additive="base">
                                            <p:cTn id="63" dur="1500" fill="hold"/>
                                            <p:tgtEl>
                                              <p:spTgt spid="69"/>
                                            </p:tgtEl>
                                            <p:attrNameLst>
                                              <p:attrName>ppt_y</p:attrName>
                                            </p:attrNameLst>
                                          </p:cBhvr>
                                          <p:tavLst>
                                            <p:tav tm="0">
                                              <p:val>
                                                <p:strVal val="#ppt_y"/>
                                              </p:val>
                                            </p:tav>
                                            <p:tav tm="100000">
                                              <p:val>
                                                <p:strVal val="#ppt_y"/>
                                              </p:val>
                                            </p:tav>
                                          </p:tavLst>
                                        </p:anim>
                                      </p:childTnLst>
                                    </p:cTn>
                                  </p:par>
                                  <p:par>
                                    <p:cTn id="64" presetID="2" presetClass="entr" presetSubtype="8" accel="40000" fill="hold" grpId="0" nodeType="withEffect" p14:presetBounceEnd="40000">
                                      <p:stCondLst>
                                        <p:cond delay="250"/>
                                      </p:stCondLst>
                                      <p:childTnLst>
                                        <p:set>
                                          <p:cBhvr>
                                            <p:cTn id="65" dur="1" fill="hold">
                                              <p:stCondLst>
                                                <p:cond delay="0"/>
                                              </p:stCondLst>
                                            </p:cTn>
                                            <p:tgtEl>
                                              <p:spTgt spid="70"/>
                                            </p:tgtEl>
                                            <p:attrNameLst>
                                              <p:attrName>style.visibility</p:attrName>
                                            </p:attrNameLst>
                                          </p:cBhvr>
                                          <p:to>
                                            <p:strVal val="visible"/>
                                          </p:to>
                                        </p:set>
                                        <p:anim calcmode="lin" valueType="num" p14:bounceEnd="40000">
                                          <p:cBhvr additive="base">
                                            <p:cTn id="66" dur="1750" fill="hold"/>
                                            <p:tgtEl>
                                              <p:spTgt spid="70"/>
                                            </p:tgtEl>
                                            <p:attrNameLst>
                                              <p:attrName>ppt_x</p:attrName>
                                            </p:attrNameLst>
                                          </p:cBhvr>
                                          <p:tavLst>
                                            <p:tav tm="0">
                                              <p:val>
                                                <p:strVal val="0-#ppt_w/2"/>
                                              </p:val>
                                            </p:tav>
                                            <p:tav tm="100000">
                                              <p:val>
                                                <p:strVal val="#ppt_x"/>
                                              </p:val>
                                            </p:tav>
                                          </p:tavLst>
                                        </p:anim>
                                        <p:anim calcmode="lin" valueType="num" p14:bounceEnd="40000">
                                          <p:cBhvr additive="base">
                                            <p:cTn id="67" dur="1750" fill="hold"/>
                                            <p:tgtEl>
                                              <p:spTgt spid="70"/>
                                            </p:tgtEl>
                                            <p:attrNameLst>
                                              <p:attrName>ppt_y</p:attrName>
                                            </p:attrNameLst>
                                          </p:cBhvr>
                                          <p:tavLst>
                                            <p:tav tm="0">
                                              <p:val>
                                                <p:strVal val="#ppt_y"/>
                                              </p:val>
                                            </p:tav>
                                            <p:tav tm="100000">
                                              <p:val>
                                                <p:strVal val="#ppt_y"/>
                                              </p:val>
                                            </p:tav>
                                          </p:tavLst>
                                        </p:anim>
                                      </p:childTnLst>
                                    </p:cTn>
                                  </p:par>
                                  <p:par>
                                    <p:cTn id="68" presetID="2" presetClass="entr" presetSubtype="8" accel="40000" fill="hold" grpId="0" nodeType="withEffect" p14:presetBounceEnd="40000">
                                      <p:stCondLst>
                                        <p:cond delay="500"/>
                                      </p:stCondLst>
                                      <p:childTnLst>
                                        <p:set>
                                          <p:cBhvr>
                                            <p:cTn id="69" dur="1" fill="hold">
                                              <p:stCondLst>
                                                <p:cond delay="0"/>
                                              </p:stCondLst>
                                            </p:cTn>
                                            <p:tgtEl>
                                              <p:spTgt spid="71"/>
                                            </p:tgtEl>
                                            <p:attrNameLst>
                                              <p:attrName>style.visibility</p:attrName>
                                            </p:attrNameLst>
                                          </p:cBhvr>
                                          <p:to>
                                            <p:strVal val="visible"/>
                                          </p:to>
                                        </p:set>
                                        <p:anim calcmode="lin" valueType="num" p14:bounceEnd="40000">
                                          <p:cBhvr additive="base">
                                            <p:cTn id="70" dur="1500" fill="hold"/>
                                            <p:tgtEl>
                                              <p:spTgt spid="71"/>
                                            </p:tgtEl>
                                            <p:attrNameLst>
                                              <p:attrName>ppt_x</p:attrName>
                                            </p:attrNameLst>
                                          </p:cBhvr>
                                          <p:tavLst>
                                            <p:tav tm="0">
                                              <p:val>
                                                <p:strVal val="0-#ppt_w/2"/>
                                              </p:val>
                                            </p:tav>
                                            <p:tav tm="100000">
                                              <p:val>
                                                <p:strVal val="#ppt_x"/>
                                              </p:val>
                                            </p:tav>
                                          </p:tavLst>
                                        </p:anim>
                                        <p:anim calcmode="lin" valueType="num" p14:bounceEnd="40000">
                                          <p:cBhvr additive="base">
                                            <p:cTn id="71" dur="1500" fill="hold"/>
                                            <p:tgtEl>
                                              <p:spTgt spid="71"/>
                                            </p:tgtEl>
                                            <p:attrNameLst>
                                              <p:attrName>ppt_y</p:attrName>
                                            </p:attrNameLst>
                                          </p:cBhvr>
                                          <p:tavLst>
                                            <p:tav tm="0">
                                              <p:val>
                                                <p:strVal val="#ppt_y"/>
                                              </p:val>
                                            </p:tav>
                                            <p:tav tm="100000">
                                              <p:val>
                                                <p:strVal val="#ppt_y"/>
                                              </p:val>
                                            </p:tav>
                                          </p:tavLst>
                                        </p:anim>
                                      </p:childTnLst>
                                    </p:cTn>
                                  </p:par>
                                  <p:par>
                                    <p:cTn id="72" presetID="2" presetClass="entr" presetSubtype="8" accel="40000" fill="hold" grpId="0" nodeType="withEffect" p14:presetBounceEnd="40000">
                                      <p:stCondLst>
                                        <p:cond delay="0"/>
                                      </p:stCondLst>
                                      <p:childTnLst>
                                        <p:set>
                                          <p:cBhvr>
                                            <p:cTn id="73" dur="1" fill="hold">
                                              <p:stCondLst>
                                                <p:cond delay="0"/>
                                              </p:stCondLst>
                                            </p:cTn>
                                            <p:tgtEl>
                                              <p:spTgt spid="72"/>
                                            </p:tgtEl>
                                            <p:attrNameLst>
                                              <p:attrName>style.visibility</p:attrName>
                                            </p:attrNameLst>
                                          </p:cBhvr>
                                          <p:to>
                                            <p:strVal val="visible"/>
                                          </p:to>
                                        </p:set>
                                        <p:anim calcmode="lin" valueType="num" p14:bounceEnd="40000">
                                          <p:cBhvr additive="base">
                                            <p:cTn id="74" dur="1500" fill="hold"/>
                                            <p:tgtEl>
                                              <p:spTgt spid="72"/>
                                            </p:tgtEl>
                                            <p:attrNameLst>
                                              <p:attrName>ppt_x</p:attrName>
                                            </p:attrNameLst>
                                          </p:cBhvr>
                                          <p:tavLst>
                                            <p:tav tm="0">
                                              <p:val>
                                                <p:strVal val="0-#ppt_w/2"/>
                                              </p:val>
                                            </p:tav>
                                            <p:tav tm="100000">
                                              <p:val>
                                                <p:strVal val="#ppt_x"/>
                                              </p:val>
                                            </p:tav>
                                          </p:tavLst>
                                        </p:anim>
                                        <p:anim calcmode="lin" valueType="num" p14:bounceEnd="40000">
                                          <p:cBhvr additive="base">
                                            <p:cTn id="75" dur="1500" fill="hold"/>
                                            <p:tgtEl>
                                              <p:spTgt spid="72"/>
                                            </p:tgtEl>
                                            <p:attrNameLst>
                                              <p:attrName>ppt_y</p:attrName>
                                            </p:attrNameLst>
                                          </p:cBhvr>
                                          <p:tavLst>
                                            <p:tav tm="0">
                                              <p:val>
                                                <p:strVal val="#ppt_y"/>
                                              </p:val>
                                            </p:tav>
                                            <p:tav tm="100000">
                                              <p:val>
                                                <p:strVal val="#ppt_y"/>
                                              </p:val>
                                            </p:tav>
                                          </p:tavLst>
                                        </p:anim>
                                      </p:childTnLst>
                                    </p:cTn>
                                  </p:par>
                                  <p:par>
                                    <p:cTn id="76" presetID="2" presetClass="entr" presetSubtype="8" accel="40000" fill="hold" grpId="0" nodeType="withEffect" p14:presetBounceEnd="40000">
                                      <p:stCondLst>
                                        <p:cond delay="0"/>
                                      </p:stCondLst>
                                      <p:childTnLst>
                                        <p:set>
                                          <p:cBhvr>
                                            <p:cTn id="77" dur="1" fill="hold">
                                              <p:stCondLst>
                                                <p:cond delay="0"/>
                                              </p:stCondLst>
                                            </p:cTn>
                                            <p:tgtEl>
                                              <p:spTgt spid="73"/>
                                            </p:tgtEl>
                                            <p:attrNameLst>
                                              <p:attrName>style.visibility</p:attrName>
                                            </p:attrNameLst>
                                          </p:cBhvr>
                                          <p:to>
                                            <p:strVal val="visible"/>
                                          </p:to>
                                        </p:set>
                                        <p:anim calcmode="lin" valueType="num" p14:bounceEnd="40000">
                                          <p:cBhvr additive="base">
                                            <p:cTn id="78" dur="1500" fill="hold"/>
                                            <p:tgtEl>
                                              <p:spTgt spid="73"/>
                                            </p:tgtEl>
                                            <p:attrNameLst>
                                              <p:attrName>ppt_x</p:attrName>
                                            </p:attrNameLst>
                                          </p:cBhvr>
                                          <p:tavLst>
                                            <p:tav tm="0">
                                              <p:val>
                                                <p:strVal val="0-#ppt_w/2"/>
                                              </p:val>
                                            </p:tav>
                                            <p:tav tm="100000">
                                              <p:val>
                                                <p:strVal val="#ppt_x"/>
                                              </p:val>
                                            </p:tav>
                                          </p:tavLst>
                                        </p:anim>
                                        <p:anim calcmode="lin" valueType="num" p14:bounceEnd="40000">
                                          <p:cBhvr additive="base">
                                            <p:cTn id="79" dur="1500" fill="hold"/>
                                            <p:tgtEl>
                                              <p:spTgt spid="73"/>
                                            </p:tgtEl>
                                            <p:attrNameLst>
                                              <p:attrName>ppt_y</p:attrName>
                                            </p:attrNameLst>
                                          </p:cBhvr>
                                          <p:tavLst>
                                            <p:tav tm="0">
                                              <p:val>
                                                <p:strVal val="#ppt_y"/>
                                              </p:val>
                                            </p:tav>
                                            <p:tav tm="100000">
                                              <p:val>
                                                <p:strVal val="#ppt_y"/>
                                              </p:val>
                                            </p:tav>
                                          </p:tavLst>
                                        </p:anim>
                                      </p:childTnLst>
                                    </p:cTn>
                                  </p:par>
                                  <p:par>
                                    <p:cTn id="80" presetID="2" presetClass="entr" presetSubtype="8" accel="40000" fill="hold" grpId="0" nodeType="withEffect" p14:presetBounceEnd="40000">
                                      <p:stCondLst>
                                        <p:cond delay="0"/>
                                      </p:stCondLst>
                                      <p:childTnLst>
                                        <p:set>
                                          <p:cBhvr>
                                            <p:cTn id="81" dur="1" fill="hold">
                                              <p:stCondLst>
                                                <p:cond delay="0"/>
                                              </p:stCondLst>
                                            </p:cTn>
                                            <p:tgtEl>
                                              <p:spTgt spid="84"/>
                                            </p:tgtEl>
                                            <p:attrNameLst>
                                              <p:attrName>style.visibility</p:attrName>
                                            </p:attrNameLst>
                                          </p:cBhvr>
                                          <p:to>
                                            <p:strVal val="visible"/>
                                          </p:to>
                                        </p:set>
                                        <p:anim calcmode="lin" valueType="num" p14:bounceEnd="40000">
                                          <p:cBhvr additive="base">
                                            <p:cTn id="82" dur="1500" fill="hold"/>
                                            <p:tgtEl>
                                              <p:spTgt spid="84"/>
                                            </p:tgtEl>
                                            <p:attrNameLst>
                                              <p:attrName>ppt_x</p:attrName>
                                            </p:attrNameLst>
                                          </p:cBhvr>
                                          <p:tavLst>
                                            <p:tav tm="0">
                                              <p:val>
                                                <p:strVal val="0-#ppt_w/2"/>
                                              </p:val>
                                            </p:tav>
                                            <p:tav tm="100000">
                                              <p:val>
                                                <p:strVal val="#ppt_x"/>
                                              </p:val>
                                            </p:tav>
                                          </p:tavLst>
                                        </p:anim>
                                        <p:anim calcmode="lin" valueType="num" p14:bounceEnd="40000">
                                          <p:cBhvr additive="base">
                                            <p:cTn id="83" dur="1500" fill="hold"/>
                                            <p:tgtEl>
                                              <p:spTgt spid="84"/>
                                            </p:tgtEl>
                                            <p:attrNameLst>
                                              <p:attrName>ppt_y</p:attrName>
                                            </p:attrNameLst>
                                          </p:cBhvr>
                                          <p:tavLst>
                                            <p:tav tm="0">
                                              <p:val>
                                                <p:strVal val="#ppt_y"/>
                                              </p:val>
                                            </p:tav>
                                            <p:tav tm="100000">
                                              <p:val>
                                                <p:strVal val="#ppt_y"/>
                                              </p:val>
                                            </p:tav>
                                          </p:tavLst>
                                        </p:anim>
                                      </p:childTnLst>
                                    </p:cTn>
                                  </p:par>
                                  <p:par>
                                    <p:cTn id="84" presetID="2" presetClass="entr" presetSubtype="8" accel="40000" fill="hold" grpId="0" nodeType="withEffect" p14:presetBounceEnd="40000">
                                      <p:stCondLst>
                                        <p:cond delay="0"/>
                                      </p:stCondLst>
                                      <p:childTnLst>
                                        <p:set>
                                          <p:cBhvr>
                                            <p:cTn id="85" dur="1" fill="hold">
                                              <p:stCondLst>
                                                <p:cond delay="0"/>
                                              </p:stCondLst>
                                            </p:cTn>
                                            <p:tgtEl>
                                              <p:spTgt spid="75"/>
                                            </p:tgtEl>
                                            <p:attrNameLst>
                                              <p:attrName>style.visibility</p:attrName>
                                            </p:attrNameLst>
                                          </p:cBhvr>
                                          <p:to>
                                            <p:strVal val="visible"/>
                                          </p:to>
                                        </p:set>
                                        <p:anim calcmode="lin" valueType="num" p14:bounceEnd="40000">
                                          <p:cBhvr additive="base">
                                            <p:cTn id="86" dur="1500" fill="hold"/>
                                            <p:tgtEl>
                                              <p:spTgt spid="75"/>
                                            </p:tgtEl>
                                            <p:attrNameLst>
                                              <p:attrName>ppt_x</p:attrName>
                                            </p:attrNameLst>
                                          </p:cBhvr>
                                          <p:tavLst>
                                            <p:tav tm="0">
                                              <p:val>
                                                <p:strVal val="0-#ppt_w/2"/>
                                              </p:val>
                                            </p:tav>
                                            <p:tav tm="100000">
                                              <p:val>
                                                <p:strVal val="#ppt_x"/>
                                              </p:val>
                                            </p:tav>
                                          </p:tavLst>
                                        </p:anim>
                                        <p:anim calcmode="lin" valueType="num" p14:bounceEnd="40000">
                                          <p:cBhvr additive="base">
                                            <p:cTn id="87" dur="1500" fill="hold"/>
                                            <p:tgtEl>
                                              <p:spTgt spid="75"/>
                                            </p:tgtEl>
                                            <p:attrNameLst>
                                              <p:attrName>ppt_y</p:attrName>
                                            </p:attrNameLst>
                                          </p:cBhvr>
                                          <p:tavLst>
                                            <p:tav tm="0">
                                              <p:val>
                                                <p:strVal val="#ppt_y"/>
                                              </p:val>
                                            </p:tav>
                                            <p:tav tm="100000">
                                              <p:val>
                                                <p:strVal val="#ppt_y"/>
                                              </p:val>
                                            </p:tav>
                                          </p:tavLst>
                                        </p:anim>
                                      </p:childTnLst>
                                    </p:cTn>
                                  </p:par>
                                  <p:par>
                                    <p:cTn id="88" presetID="2" presetClass="entr" presetSubtype="8" accel="40000" fill="hold" grpId="0" nodeType="withEffect" p14:presetBounceEnd="40000">
                                      <p:stCondLst>
                                        <p:cond delay="0"/>
                                      </p:stCondLst>
                                      <p:childTnLst>
                                        <p:set>
                                          <p:cBhvr>
                                            <p:cTn id="89" dur="1" fill="hold">
                                              <p:stCondLst>
                                                <p:cond delay="0"/>
                                              </p:stCondLst>
                                            </p:cTn>
                                            <p:tgtEl>
                                              <p:spTgt spid="76"/>
                                            </p:tgtEl>
                                            <p:attrNameLst>
                                              <p:attrName>style.visibility</p:attrName>
                                            </p:attrNameLst>
                                          </p:cBhvr>
                                          <p:to>
                                            <p:strVal val="visible"/>
                                          </p:to>
                                        </p:set>
                                        <p:anim calcmode="lin" valueType="num" p14:bounceEnd="40000">
                                          <p:cBhvr additive="base">
                                            <p:cTn id="90" dur="1500" fill="hold"/>
                                            <p:tgtEl>
                                              <p:spTgt spid="76"/>
                                            </p:tgtEl>
                                            <p:attrNameLst>
                                              <p:attrName>ppt_x</p:attrName>
                                            </p:attrNameLst>
                                          </p:cBhvr>
                                          <p:tavLst>
                                            <p:tav tm="0">
                                              <p:val>
                                                <p:strVal val="0-#ppt_w/2"/>
                                              </p:val>
                                            </p:tav>
                                            <p:tav tm="100000">
                                              <p:val>
                                                <p:strVal val="#ppt_x"/>
                                              </p:val>
                                            </p:tav>
                                          </p:tavLst>
                                        </p:anim>
                                        <p:anim calcmode="lin" valueType="num" p14:bounceEnd="40000">
                                          <p:cBhvr additive="base">
                                            <p:cTn id="91" dur="1500" fill="hold"/>
                                            <p:tgtEl>
                                              <p:spTgt spid="76"/>
                                            </p:tgtEl>
                                            <p:attrNameLst>
                                              <p:attrName>ppt_y</p:attrName>
                                            </p:attrNameLst>
                                          </p:cBhvr>
                                          <p:tavLst>
                                            <p:tav tm="0">
                                              <p:val>
                                                <p:strVal val="#ppt_y"/>
                                              </p:val>
                                            </p:tav>
                                            <p:tav tm="100000">
                                              <p:val>
                                                <p:strVal val="#ppt_y"/>
                                              </p:val>
                                            </p:tav>
                                          </p:tavLst>
                                        </p:anim>
                                      </p:childTnLst>
                                    </p:cTn>
                                  </p:par>
                                  <p:par>
                                    <p:cTn id="92" presetID="2" presetClass="entr" presetSubtype="8" accel="40000" fill="hold" grpId="0" nodeType="withEffect" p14:presetBounceEnd="40000">
                                      <p:stCondLst>
                                        <p:cond delay="0"/>
                                      </p:stCondLst>
                                      <p:childTnLst>
                                        <p:set>
                                          <p:cBhvr>
                                            <p:cTn id="93" dur="1" fill="hold">
                                              <p:stCondLst>
                                                <p:cond delay="0"/>
                                              </p:stCondLst>
                                            </p:cTn>
                                            <p:tgtEl>
                                              <p:spTgt spid="77"/>
                                            </p:tgtEl>
                                            <p:attrNameLst>
                                              <p:attrName>style.visibility</p:attrName>
                                            </p:attrNameLst>
                                          </p:cBhvr>
                                          <p:to>
                                            <p:strVal val="visible"/>
                                          </p:to>
                                        </p:set>
                                        <p:anim calcmode="lin" valueType="num" p14:bounceEnd="40000">
                                          <p:cBhvr additive="base">
                                            <p:cTn id="94" dur="1500" fill="hold"/>
                                            <p:tgtEl>
                                              <p:spTgt spid="77"/>
                                            </p:tgtEl>
                                            <p:attrNameLst>
                                              <p:attrName>ppt_x</p:attrName>
                                            </p:attrNameLst>
                                          </p:cBhvr>
                                          <p:tavLst>
                                            <p:tav tm="0">
                                              <p:val>
                                                <p:strVal val="0-#ppt_w/2"/>
                                              </p:val>
                                            </p:tav>
                                            <p:tav tm="100000">
                                              <p:val>
                                                <p:strVal val="#ppt_x"/>
                                              </p:val>
                                            </p:tav>
                                          </p:tavLst>
                                        </p:anim>
                                        <p:anim calcmode="lin" valueType="num" p14:bounceEnd="40000">
                                          <p:cBhvr additive="base">
                                            <p:cTn id="95" dur="1500" fill="hold"/>
                                            <p:tgtEl>
                                              <p:spTgt spid="77"/>
                                            </p:tgtEl>
                                            <p:attrNameLst>
                                              <p:attrName>ppt_y</p:attrName>
                                            </p:attrNameLst>
                                          </p:cBhvr>
                                          <p:tavLst>
                                            <p:tav tm="0">
                                              <p:val>
                                                <p:strVal val="#ppt_y"/>
                                              </p:val>
                                            </p:tav>
                                            <p:tav tm="100000">
                                              <p:val>
                                                <p:strVal val="#ppt_y"/>
                                              </p:val>
                                            </p:tav>
                                          </p:tavLst>
                                        </p:anim>
                                      </p:childTnLst>
                                    </p:cTn>
                                  </p:par>
                                  <p:par>
                                    <p:cTn id="96" presetID="2" presetClass="entr" presetSubtype="8" accel="40000" fill="hold" grpId="0" nodeType="withEffect" p14:presetBounceEnd="40000">
                                      <p:stCondLst>
                                        <p:cond delay="0"/>
                                      </p:stCondLst>
                                      <p:childTnLst>
                                        <p:set>
                                          <p:cBhvr>
                                            <p:cTn id="97" dur="1" fill="hold">
                                              <p:stCondLst>
                                                <p:cond delay="0"/>
                                              </p:stCondLst>
                                            </p:cTn>
                                            <p:tgtEl>
                                              <p:spTgt spid="78"/>
                                            </p:tgtEl>
                                            <p:attrNameLst>
                                              <p:attrName>style.visibility</p:attrName>
                                            </p:attrNameLst>
                                          </p:cBhvr>
                                          <p:to>
                                            <p:strVal val="visible"/>
                                          </p:to>
                                        </p:set>
                                        <p:anim calcmode="lin" valueType="num" p14:bounceEnd="40000">
                                          <p:cBhvr additive="base">
                                            <p:cTn id="98" dur="1500" fill="hold"/>
                                            <p:tgtEl>
                                              <p:spTgt spid="78"/>
                                            </p:tgtEl>
                                            <p:attrNameLst>
                                              <p:attrName>ppt_x</p:attrName>
                                            </p:attrNameLst>
                                          </p:cBhvr>
                                          <p:tavLst>
                                            <p:tav tm="0">
                                              <p:val>
                                                <p:strVal val="0-#ppt_w/2"/>
                                              </p:val>
                                            </p:tav>
                                            <p:tav tm="100000">
                                              <p:val>
                                                <p:strVal val="#ppt_x"/>
                                              </p:val>
                                            </p:tav>
                                          </p:tavLst>
                                        </p:anim>
                                        <p:anim calcmode="lin" valueType="num" p14:bounceEnd="40000">
                                          <p:cBhvr additive="base">
                                            <p:cTn id="99" dur="1500" fill="hold"/>
                                            <p:tgtEl>
                                              <p:spTgt spid="78"/>
                                            </p:tgtEl>
                                            <p:attrNameLst>
                                              <p:attrName>ppt_y</p:attrName>
                                            </p:attrNameLst>
                                          </p:cBhvr>
                                          <p:tavLst>
                                            <p:tav tm="0">
                                              <p:val>
                                                <p:strVal val="#ppt_y"/>
                                              </p:val>
                                            </p:tav>
                                            <p:tav tm="100000">
                                              <p:val>
                                                <p:strVal val="#ppt_y"/>
                                              </p:val>
                                            </p:tav>
                                          </p:tavLst>
                                        </p:anim>
                                      </p:childTnLst>
                                    </p:cTn>
                                  </p:par>
                                </p:childTnLst>
                              </p:cTn>
                            </p:par>
                            <p:par>
                              <p:cTn id="100" fill="hold">
                                <p:stCondLst>
                                  <p:cond delay="1500"/>
                                </p:stCondLst>
                                <p:childTnLst>
                                  <p:par>
                                    <p:cTn id="101" presetID="41" presetClass="entr" presetSubtype="0" fill="hold" grpId="0" nodeType="afterEffect">
                                      <p:stCondLst>
                                        <p:cond delay="0"/>
                                      </p:stCondLst>
                                      <p:iterate type="lt">
                                        <p:tmPct val="10000"/>
                                      </p:iterate>
                                      <p:childTnLst>
                                        <p:set>
                                          <p:cBhvr>
                                            <p:cTn id="102" dur="1" fill="hold">
                                              <p:stCondLst>
                                                <p:cond delay="0"/>
                                              </p:stCondLst>
                                            </p:cTn>
                                            <p:tgtEl>
                                              <p:spTgt spid="83"/>
                                            </p:tgtEl>
                                            <p:attrNameLst>
                                              <p:attrName>style.visibility</p:attrName>
                                            </p:attrNameLst>
                                          </p:cBhvr>
                                          <p:to>
                                            <p:strVal val="visible"/>
                                          </p:to>
                                        </p:set>
                                        <p:anim calcmode="lin" valueType="num">
                                          <p:cBhvr>
                                            <p:cTn id="10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83"/>
                                            </p:tgtEl>
                                            <p:attrNameLst>
                                              <p:attrName>ppt_y</p:attrName>
                                            </p:attrNameLst>
                                          </p:cBhvr>
                                          <p:tavLst>
                                            <p:tav tm="0">
                                              <p:val>
                                                <p:strVal val="#ppt_y"/>
                                              </p:val>
                                            </p:tav>
                                            <p:tav tm="100000">
                                              <p:val>
                                                <p:strVal val="#ppt_y"/>
                                              </p:val>
                                            </p:tav>
                                          </p:tavLst>
                                        </p:anim>
                                        <p:anim calcmode="lin" valueType="num">
                                          <p:cBhvr>
                                            <p:cTn id="10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83"/>
                                            </p:tgtEl>
                                          </p:cBhvr>
                                        </p:animEffect>
                                      </p:childTnLst>
                                    </p:cTn>
                                  </p:par>
                                </p:childTnLst>
                              </p:cTn>
                            </p:par>
                            <p:par>
                              <p:cTn id="108" fill="hold">
                                <p:stCondLst>
                                  <p:cond delay="2650"/>
                                </p:stCondLst>
                                <p:childTnLst>
                                  <p:par>
                                    <p:cTn id="109" presetID="26" presetClass="emph" presetSubtype="0" fill="hold" grpId="1" nodeType="afterEffect">
                                      <p:stCondLst>
                                        <p:cond delay="0"/>
                                      </p:stCondLst>
                                      <p:iterate type="lt">
                                        <p:tmPct val="0"/>
                                      </p:iterate>
                                      <p:childTnLst>
                                        <p:animEffect transition="out" filter="fade">
                                          <p:cBhvr>
                                            <p:cTn id="110" dur="500" tmFilter="0, 0; .2, .5; .8, .5; 1, 0"/>
                                            <p:tgtEl>
                                              <p:spTgt spid="83"/>
                                            </p:tgtEl>
                                          </p:cBhvr>
                                        </p:animEffect>
                                        <p:animScale>
                                          <p:cBhvr>
                                            <p:cTn id="111" dur="250" autoRev="1" fill="hold"/>
                                            <p:tgtEl>
                                              <p:spTgt spid="83"/>
                                            </p:tgtEl>
                                          </p:cBhvr>
                                          <p:by x="105000" y="105000"/>
                                        </p:animScale>
                                      </p:childTnLst>
                                    </p:cTn>
                                  </p:par>
                                </p:childTnLst>
                              </p:cTn>
                            </p:par>
                            <p:par>
                              <p:cTn id="112" fill="hold">
                                <p:stCondLst>
                                  <p:cond delay="3150"/>
                                </p:stCondLst>
                                <p:childTnLst>
                                  <p:par>
                                    <p:cTn id="113" presetID="41" presetClass="entr" presetSubtype="0" fill="hold" grpId="0" nodeType="afterEffect">
                                      <p:stCondLst>
                                        <p:cond delay="0"/>
                                      </p:stCondLst>
                                      <p:iterate type="lt">
                                        <p:tmPct val="10000"/>
                                      </p:iterate>
                                      <p:childTnLst>
                                        <p:set>
                                          <p:cBhvr>
                                            <p:cTn id="114" dur="1" fill="hold">
                                              <p:stCondLst>
                                                <p:cond delay="0"/>
                                              </p:stCondLst>
                                            </p:cTn>
                                            <p:tgtEl>
                                              <p:spTgt spid="80"/>
                                            </p:tgtEl>
                                            <p:attrNameLst>
                                              <p:attrName>style.visibility</p:attrName>
                                            </p:attrNameLst>
                                          </p:cBhvr>
                                          <p:to>
                                            <p:strVal val="visible"/>
                                          </p:to>
                                        </p:set>
                                        <p:anim calcmode="lin" valueType="num">
                                          <p:cBhvr>
                                            <p:cTn id="115" dur="5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116" dur="500" fill="hold"/>
                                            <p:tgtEl>
                                              <p:spTgt spid="80"/>
                                            </p:tgtEl>
                                            <p:attrNameLst>
                                              <p:attrName>ppt_y</p:attrName>
                                            </p:attrNameLst>
                                          </p:cBhvr>
                                          <p:tavLst>
                                            <p:tav tm="0">
                                              <p:val>
                                                <p:strVal val="#ppt_y"/>
                                              </p:val>
                                            </p:tav>
                                            <p:tav tm="100000">
                                              <p:val>
                                                <p:strVal val="#ppt_y"/>
                                              </p:val>
                                            </p:tav>
                                          </p:tavLst>
                                        </p:anim>
                                        <p:anim calcmode="lin" valueType="num">
                                          <p:cBhvr>
                                            <p:cTn id="117" dur="5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118" dur="5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119" dur="500" tmFilter="0,0; .5, 1; 1, 1"/>
                                            <p:tgtEl>
                                              <p:spTgt spid="80"/>
                                            </p:tgtEl>
                                          </p:cBhvr>
                                        </p:animEffect>
                                      </p:childTnLst>
                                    </p:cTn>
                                  </p:par>
                                </p:childTnLst>
                              </p:cTn>
                            </p:par>
                            <p:par>
                              <p:cTn id="120" fill="hold">
                                <p:stCondLst>
                                  <p:cond delay="4000"/>
                                </p:stCondLst>
                                <p:childTnLst>
                                  <p:par>
                                    <p:cTn id="121" presetID="26" presetClass="emph" presetSubtype="0" fill="hold" grpId="1" nodeType="afterEffect">
                                      <p:stCondLst>
                                        <p:cond delay="0"/>
                                      </p:stCondLst>
                                      <p:iterate type="lt">
                                        <p:tmPct val="0"/>
                                      </p:iterate>
                                      <p:childTnLst>
                                        <p:animEffect transition="out" filter="fade">
                                          <p:cBhvr>
                                            <p:cTn id="122" dur="500" tmFilter="0, 0; .2, .5; .8, .5; 1, 0"/>
                                            <p:tgtEl>
                                              <p:spTgt spid="80"/>
                                            </p:tgtEl>
                                          </p:cBhvr>
                                        </p:animEffect>
                                        <p:animScale>
                                          <p:cBhvr>
                                            <p:cTn id="123" dur="250" autoRev="1" fill="hold"/>
                                            <p:tgtEl>
                                              <p:spTgt spid="80"/>
                                            </p:tgtEl>
                                          </p:cBhvr>
                                          <p:by x="105000" y="105000"/>
                                        </p:animScale>
                                      </p:childTnLst>
                                    </p:cTn>
                                  </p:par>
                                </p:childTnLst>
                              </p:cTn>
                            </p:par>
                            <p:par>
                              <p:cTn id="124" fill="hold">
                                <p:stCondLst>
                                  <p:cond delay="4500"/>
                                </p:stCondLst>
                                <p:childTnLst>
                                  <p:par>
                                    <p:cTn id="125" presetID="41" presetClass="entr" presetSubtype="0" fill="hold" grpId="0" nodeType="afterEffect">
                                      <p:stCondLst>
                                        <p:cond delay="0"/>
                                      </p:stCondLst>
                                      <p:iterate type="lt">
                                        <p:tmPct val="10000"/>
                                      </p:iterate>
                                      <p:childTnLst>
                                        <p:set>
                                          <p:cBhvr>
                                            <p:cTn id="126" dur="1" fill="hold">
                                              <p:stCondLst>
                                                <p:cond delay="0"/>
                                              </p:stCondLst>
                                            </p:cTn>
                                            <p:tgtEl>
                                              <p:spTgt spid="81"/>
                                            </p:tgtEl>
                                            <p:attrNameLst>
                                              <p:attrName>style.visibility</p:attrName>
                                            </p:attrNameLst>
                                          </p:cBhvr>
                                          <p:to>
                                            <p:strVal val="visible"/>
                                          </p:to>
                                        </p:set>
                                        <p:anim calcmode="lin" valueType="num">
                                          <p:cBhvr>
                                            <p:cTn id="127" dur="5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128" dur="500" fill="hold"/>
                                            <p:tgtEl>
                                              <p:spTgt spid="81"/>
                                            </p:tgtEl>
                                            <p:attrNameLst>
                                              <p:attrName>ppt_y</p:attrName>
                                            </p:attrNameLst>
                                          </p:cBhvr>
                                          <p:tavLst>
                                            <p:tav tm="0">
                                              <p:val>
                                                <p:strVal val="#ppt_y"/>
                                              </p:val>
                                            </p:tav>
                                            <p:tav tm="100000">
                                              <p:val>
                                                <p:strVal val="#ppt_y"/>
                                              </p:val>
                                            </p:tav>
                                          </p:tavLst>
                                        </p:anim>
                                        <p:anim calcmode="lin" valueType="num">
                                          <p:cBhvr>
                                            <p:cTn id="129" dur="5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130" dur="5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131" dur="500" tmFilter="0,0; .5, 1; 1, 1"/>
                                            <p:tgtEl>
                                              <p:spTgt spid="81"/>
                                            </p:tgtEl>
                                          </p:cBhvr>
                                        </p:animEffect>
                                      </p:childTnLst>
                                    </p:cTn>
                                  </p:par>
                                </p:childTnLst>
                              </p:cTn>
                            </p:par>
                            <p:par>
                              <p:cTn id="132" fill="hold">
                                <p:stCondLst>
                                  <p:cond delay="6150"/>
                                </p:stCondLst>
                                <p:childTnLst>
                                  <p:par>
                                    <p:cTn id="133" presetID="26" presetClass="emph" presetSubtype="0" fill="hold" grpId="1" nodeType="afterEffect">
                                      <p:stCondLst>
                                        <p:cond delay="0"/>
                                      </p:stCondLst>
                                      <p:iterate type="lt">
                                        <p:tmPct val="0"/>
                                      </p:iterate>
                                      <p:childTnLst>
                                        <p:animEffect transition="out" filter="fade">
                                          <p:cBhvr>
                                            <p:cTn id="134" dur="500" tmFilter="0, 0; .2, .5; .8, .5; 1, 0"/>
                                            <p:tgtEl>
                                              <p:spTgt spid="81"/>
                                            </p:tgtEl>
                                          </p:cBhvr>
                                        </p:animEffect>
                                        <p:animScale>
                                          <p:cBhvr>
                                            <p:cTn id="135" dur="250" autoRev="1" fill="hold"/>
                                            <p:tgtEl>
                                              <p:spTgt spid="81"/>
                                            </p:tgtEl>
                                          </p:cBhvr>
                                          <p:by x="105000" y="105000"/>
                                        </p:animScale>
                                      </p:childTnLst>
                                    </p:cTn>
                                  </p:par>
                                </p:childTnLst>
                              </p:cTn>
                            </p:par>
                            <p:par>
                              <p:cTn id="136" fill="hold">
                                <p:stCondLst>
                                  <p:cond delay="6650"/>
                                </p:stCondLst>
                                <p:childTnLst>
                                  <p:par>
                                    <p:cTn id="137" presetID="41" presetClass="entr" presetSubtype="0" fill="hold" grpId="0" nodeType="afterEffect">
                                      <p:stCondLst>
                                        <p:cond delay="0"/>
                                      </p:stCondLst>
                                      <p:iterate type="lt">
                                        <p:tmPct val="10000"/>
                                      </p:iterate>
                                      <p:childTnLst>
                                        <p:set>
                                          <p:cBhvr>
                                            <p:cTn id="138" dur="1" fill="hold">
                                              <p:stCondLst>
                                                <p:cond delay="0"/>
                                              </p:stCondLst>
                                            </p:cTn>
                                            <p:tgtEl>
                                              <p:spTgt spid="82"/>
                                            </p:tgtEl>
                                            <p:attrNameLst>
                                              <p:attrName>style.visibility</p:attrName>
                                            </p:attrNameLst>
                                          </p:cBhvr>
                                          <p:to>
                                            <p:strVal val="visible"/>
                                          </p:to>
                                        </p:set>
                                        <p:anim calcmode="lin" valueType="num">
                                          <p:cBhvr>
                                            <p:cTn id="139" dur="50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140" dur="500" fill="hold"/>
                                            <p:tgtEl>
                                              <p:spTgt spid="82"/>
                                            </p:tgtEl>
                                            <p:attrNameLst>
                                              <p:attrName>ppt_y</p:attrName>
                                            </p:attrNameLst>
                                          </p:cBhvr>
                                          <p:tavLst>
                                            <p:tav tm="0">
                                              <p:val>
                                                <p:strVal val="#ppt_y"/>
                                              </p:val>
                                            </p:tav>
                                            <p:tav tm="100000">
                                              <p:val>
                                                <p:strVal val="#ppt_y"/>
                                              </p:val>
                                            </p:tav>
                                          </p:tavLst>
                                        </p:anim>
                                        <p:anim calcmode="lin" valueType="num">
                                          <p:cBhvr>
                                            <p:cTn id="141" dur="50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142" dur="500" fill="hold"/>
                                            <p:tgtEl>
                                              <p:spTgt spid="82"/>
                                            </p:tgtEl>
                                            <p:attrNameLst>
                                              <p:attrName>ppt_w</p:attrName>
                                            </p:attrNameLst>
                                          </p:cBhvr>
                                          <p:tavLst>
                                            <p:tav tm="0">
                                              <p:val>
                                                <p:strVal val="#ppt_w/10"/>
                                              </p:val>
                                            </p:tav>
                                            <p:tav tm="50000">
                                              <p:val>
                                                <p:strVal val="#ppt_w+.01"/>
                                              </p:val>
                                            </p:tav>
                                            <p:tav tm="100000">
                                              <p:val>
                                                <p:strVal val="#ppt_w"/>
                                              </p:val>
                                            </p:tav>
                                          </p:tavLst>
                                        </p:anim>
                                        <p:animEffect transition="in" filter="fade">
                                          <p:cBhvr>
                                            <p:cTn id="143" dur="500" tmFilter="0,0; .5, 1; 1, 1"/>
                                            <p:tgtEl>
                                              <p:spTgt spid="82"/>
                                            </p:tgtEl>
                                          </p:cBhvr>
                                        </p:animEffect>
                                      </p:childTnLst>
                                    </p:cTn>
                                  </p:par>
                                </p:childTnLst>
                              </p:cTn>
                            </p:par>
                            <p:par>
                              <p:cTn id="144" fill="hold">
                                <p:stCondLst>
                                  <p:cond delay="8699"/>
                                </p:stCondLst>
                                <p:childTnLst>
                                  <p:par>
                                    <p:cTn id="145" presetID="26" presetClass="emph" presetSubtype="0" fill="hold" grpId="1" nodeType="afterEffect">
                                      <p:stCondLst>
                                        <p:cond delay="0"/>
                                      </p:stCondLst>
                                      <p:iterate type="lt">
                                        <p:tmPct val="0"/>
                                      </p:iterate>
                                      <p:childTnLst>
                                        <p:animEffect transition="out" filter="fade">
                                          <p:cBhvr>
                                            <p:cTn id="146" dur="500" tmFilter="0, 0; .2, .5; .8, .5; 1, 0"/>
                                            <p:tgtEl>
                                              <p:spTgt spid="82"/>
                                            </p:tgtEl>
                                          </p:cBhvr>
                                        </p:animEffect>
                                        <p:animScale>
                                          <p:cBhvr>
                                            <p:cTn id="147" dur="250" autoRev="1" fill="hold"/>
                                            <p:tgtEl>
                                              <p:spTgt spid="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8" repeatCount="indefinite" fill="hold" display="0">
                      <p:stCondLst>
                        <p:cond delay="indefinite"/>
                      </p:stCondLst>
                      <p:endCondLst>
                        <p:cond evt="onStopAudio" delay="0">
                          <p:tgtEl>
                            <p:sldTgt/>
                          </p:tgtEl>
                        </p:cond>
                      </p:endCondLst>
                    </p:cTn>
                    <p:tgtEl>
                      <p:spTgt spid="2"/>
                    </p:tgtEl>
                  </p:cMediaNode>
                </p:audio>
              </p:childTnLst>
            </p:cTn>
          </p:par>
        </p:tnLst>
        <p:bldLst>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84" grpId="0" bldLvl="0" animBg="1"/>
          <p:bldP spid="75" grpId="0" bldLvl="0" animBg="1"/>
          <p:bldP spid="76" grpId="0" bldLvl="0" animBg="1"/>
          <p:bldP spid="77" grpId="0" bldLvl="0" animBg="1"/>
          <p:bldP spid="78" grpId="0" bldLvl="0" animBg="1"/>
          <p:bldP spid="80" grpId="0" bldLvl="0" animBg="1"/>
          <p:bldP spid="80" grpId="1" bldLvl="0" animBg="1"/>
          <p:bldP spid="81" grpId="0" bldLvl="0" animBg="1"/>
          <p:bldP spid="81" grpId="1" bldLvl="0" animBg="1"/>
          <p:bldP spid="82" grpId="0" bldLvl="0" animBg="1"/>
          <p:bldP spid="82" grpId="1" bldLvl="0" animBg="1"/>
          <p:bldP spid="83" grpId="0" bldLvl="0" animBg="1"/>
          <p:bldP spid="83"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8" accel="4000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500" fill="hold"/>
                                            <p:tgtEl>
                                              <p:spTgt spid="3"/>
                                            </p:tgtEl>
                                            <p:attrNameLst>
                                              <p:attrName>ppt_x</p:attrName>
                                            </p:attrNameLst>
                                          </p:cBhvr>
                                          <p:tavLst>
                                            <p:tav tm="0">
                                              <p:val>
                                                <p:strVal val="0-#ppt_w/2"/>
                                              </p:val>
                                            </p:tav>
                                            <p:tav tm="100000">
                                              <p:val>
                                                <p:strVal val="#ppt_x"/>
                                              </p:val>
                                            </p:tav>
                                          </p:tavLst>
                                        </p:anim>
                                        <p:anim calcmode="lin" valueType="num">
                                          <p:cBhvr additive="base">
                                            <p:cTn id="11" dur="1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8" accel="40000"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750" fill="hold"/>
                                            <p:tgtEl>
                                              <p:spTgt spid="4"/>
                                            </p:tgtEl>
                                            <p:attrNameLst>
                                              <p:attrName>ppt_x</p:attrName>
                                            </p:attrNameLst>
                                          </p:cBhvr>
                                          <p:tavLst>
                                            <p:tav tm="0">
                                              <p:val>
                                                <p:strVal val="0-#ppt_w/2"/>
                                              </p:val>
                                            </p:tav>
                                            <p:tav tm="100000">
                                              <p:val>
                                                <p:strVal val="#ppt_x"/>
                                              </p:val>
                                            </p:tav>
                                          </p:tavLst>
                                        </p:anim>
                                        <p:anim calcmode="lin" valueType="num">
                                          <p:cBhvr additive="base">
                                            <p:cTn id="15" dur="175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accel="40000" fill="hold" grpId="0" nodeType="withEffect">
                                      <p:stCondLst>
                                        <p:cond delay="25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1750" fill="hold"/>
                                            <p:tgtEl>
                                              <p:spTgt spid="57"/>
                                            </p:tgtEl>
                                            <p:attrNameLst>
                                              <p:attrName>ppt_x</p:attrName>
                                            </p:attrNameLst>
                                          </p:cBhvr>
                                          <p:tavLst>
                                            <p:tav tm="0">
                                              <p:val>
                                                <p:strVal val="0-#ppt_w/2"/>
                                              </p:val>
                                            </p:tav>
                                            <p:tav tm="100000">
                                              <p:val>
                                                <p:strVal val="#ppt_x"/>
                                              </p:val>
                                            </p:tav>
                                          </p:tavLst>
                                        </p:anim>
                                        <p:anim calcmode="lin" valueType="num">
                                          <p:cBhvr additive="base">
                                            <p:cTn id="19" dur="1750" fill="hold"/>
                                            <p:tgtEl>
                                              <p:spTgt spid="57"/>
                                            </p:tgtEl>
                                            <p:attrNameLst>
                                              <p:attrName>ppt_y</p:attrName>
                                            </p:attrNameLst>
                                          </p:cBhvr>
                                          <p:tavLst>
                                            <p:tav tm="0">
                                              <p:val>
                                                <p:strVal val="#ppt_y"/>
                                              </p:val>
                                            </p:tav>
                                            <p:tav tm="100000">
                                              <p:val>
                                                <p:strVal val="#ppt_y"/>
                                              </p:val>
                                            </p:tav>
                                          </p:tavLst>
                                        </p:anim>
                                      </p:childTnLst>
                                    </p:cTn>
                                  </p:par>
                                  <p:par>
                                    <p:cTn id="20" presetID="2" presetClass="entr" presetSubtype="8" accel="40000" fill="hold" grpId="0" nodeType="withEffect">
                                      <p:stCondLst>
                                        <p:cond delay="50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1500" fill="hold"/>
                                            <p:tgtEl>
                                              <p:spTgt spid="58"/>
                                            </p:tgtEl>
                                            <p:attrNameLst>
                                              <p:attrName>ppt_x</p:attrName>
                                            </p:attrNameLst>
                                          </p:cBhvr>
                                          <p:tavLst>
                                            <p:tav tm="0">
                                              <p:val>
                                                <p:strVal val="0-#ppt_w/2"/>
                                              </p:val>
                                            </p:tav>
                                            <p:tav tm="100000">
                                              <p:val>
                                                <p:strVal val="#ppt_x"/>
                                              </p:val>
                                            </p:tav>
                                          </p:tavLst>
                                        </p:anim>
                                        <p:anim calcmode="lin" valueType="num">
                                          <p:cBhvr additive="base">
                                            <p:cTn id="23" dur="1500" fill="hold"/>
                                            <p:tgtEl>
                                              <p:spTgt spid="58"/>
                                            </p:tgtEl>
                                            <p:attrNameLst>
                                              <p:attrName>ppt_y</p:attrName>
                                            </p:attrNameLst>
                                          </p:cBhvr>
                                          <p:tavLst>
                                            <p:tav tm="0">
                                              <p:val>
                                                <p:strVal val="#ppt_y"/>
                                              </p:val>
                                            </p:tav>
                                            <p:tav tm="100000">
                                              <p:val>
                                                <p:strVal val="#ppt_y"/>
                                              </p:val>
                                            </p:tav>
                                          </p:tavLst>
                                        </p:anim>
                                      </p:childTnLst>
                                    </p:cTn>
                                  </p:par>
                                  <p:par>
                                    <p:cTn id="24" presetID="2" presetClass="entr" presetSubtype="8" accel="4000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additive="base">
                                            <p:cTn id="26" dur="1500" fill="hold"/>
                                            <p:tgtEl>
                                              <p:spTgt spid="59"/>
                                            </p:tgtEl>
                                            <p:attrNameLst>
                                              <p:attrName>ppt_x</p:attrName>
                                            </p:attrNameLst>
                                          </p:cBhvr>
                                          <p:tavLst>
                                            <p:tav tm="0">
                                              <p:val>
                                                <p:strVal val="0-#ppt_w/2"/>
                                              </p:val>
                                            </p:tav>
                                            <p:tav tm="100000">
                                              <p:val>
                                                <p:strVal val="#ppt_x"/>
                                              </p:val>
                                            </p:tav>
                                          </p:tavLst>
                                        </p:anim>
                                        <p:anim calcmode="lin" valueType="num">
                                          <p:cBhvr additive="base">
                                            <p:cTn id="27" dur="1500" fill="hold"/>
                                            <p:tgtEl>
                                              <p:spTgt spid="59"/>
                                            </p:tgtEl>
                                            <p:attrNameLst>
                                              <p:attrName>ppt_y</p:attrName>
                                            </p:attrNameLst>
                                          </p:cBhvr>
                                          <p:tavLst>
                                            <p:tav tm="0">
                                              <p:val>
                                                <p:strVal val="#ppt_y"/>
                                              </p:val>
                                            </p:tav>
                                            <p:tav tm="100000">
                                              <p:val>
                                                <p:strVal val="#ppt_y"/>
                                              </p:val>
                                            </p:tav>
                                          </p:tavLst>
                                        </p:anim>
                                      </p:childTnLst>
                                    </p:cTn>
                                  </p:par>
                                  <p:par>
                                    <p:cTn id="28" presetID="2" presetClass="entr" presetSubtype="8" accel="40000" fill="hold" grpId="0" nodeType="withEffect">
                                      <p:stCondLst>
                                        <p:cond delay="250"/>
                                      </p:stCondLst>
                                      <p:childTnLst>
                                        <p:set>
                                          <p:cBhvr>
                                            <p:cTn id="29" dur="1" fill="hold">
                                              <p:stCondLst>
                                                <p:cond delay="0"/>
                                              </p:stCondLst>
                                            </p:cTn>
                                            <p:tgtEl>
                                              <p:spTgt spid="60"/>
                                            </p:tgtEl>
                                            <p:attrNameLst>
                                              <p:attrName>style.visibility</p:attrName>
                                            </p:attrNameLst>
                                          </p:cBhvr>
                                          <p:to>
                                            <p:strVal val="visible"/>
                                          </p:to>
                                        </p:set>
                                        <p:anim calcmode="lin" valueType="num">
                                          <p:cBhvr additive="base">
                                            <p:cTn id="30" dur="1500" fill="hold"/>
                                            <p:tgtEl>
                                              <p:spTgt spid="60"/>
                                            </p:tgtEl>
                                            <p:attrNameLst>
                                              <p:attrName>ppt_x</p:attrName>
                                            </p:attrNameLst>
                                          </p:cBhvr>
                                          <p:tavLst>
                                            <p:tav tm="0">
                                              <p:val>
                                                <p:strVal val="0-#ppt_w/2"/>
                                              </p:val>
                                            </p:tav>
                                            <p:tav tm="100000">
                                              <p:val>
                                                <p:strVal val="#ppt_x"/>
                                              </p:val>
                                            </p:tav>
                                          </p:tavLst>
                                        </p:anim>
                                        <p:anim calcmode="lin" valueType="num">
                                          <p:cBhvr additive="base">
                                            <p:cTn id="31" dur="1500" fill="hold"/>
                                            <p:tgtEl>
                                              <p:spTgt spid="60"/>
                                            </p:tgtEl>
                                            <p:attrNameLst>
                                              <p:attrName>ppt_y</p:attrName>
                                            </p:attrNameLst>
                                          </p:cBhvr>
                                          <p:tavLst>
                                            <p:tav tm="0">
                                              <p:val>
                                                <p:strVal val="#ppt_y"/>
                                              </p:val>
                                            </p:tav>
                                            <p:tav tm="100000">
                                              <p:val>
                                                <p:strVal val="#ppt_y"/>
                                              </p:val>
                                            </p:tav>
                                          </p:tavLst>
                                        </p:anim>
                                      </p:childTnLst>
                                    </p:cTn>
                                  </p:par>
                                  <p:par>
                                    <p:cTn id="32" presetID="2" presetClass="entr" presetSubtype="8" accel="4000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1500" fill="hold"/>
                                            <p:tgtEl>
                                              <p:spTgt spid="61"/>
                                            </p:tgtEl>
                                            <p:attrNameLst>
                                              <p:attrName>ppt_x</p:attrName>
                                            </p:attrNameLst>
                                          </p:cBhvr>
                                          <p:tavLst>
                                            <p:tav tm="0">
                                              <p:val>
                                                <p:strVal val="0-#ppt_w/2"/>
                                              </p:val>
                                            </p:tav>
                                            <p:tav tm="100000">
                                              <p:val>
                                                <p:strVal val="#ppt_x"/>
                                              </p:val>
                                            </p:tav>
                                          </p:tavLst>
                                        </p:anim>
                                        <p:anim calcmode="lin" valueType="num">
                                          <p:cBhvr additive="base">
                                            <p:cTn id="35" dur="1500" fill="hold"/>
                                            <p:tgtEl>
                                              <p:spTgt spid="61"/>
                                            </p:tgtEl>
                                            <p:attrNameLst>
                                              <p:attrName>ppt_y</p:attrName>
                                            </p:attrNameLst>
                                          </p:cBhvr>
                                          <p:tavLst>
                                            <p:tav tm="0">
                                              <p:val>
                                                <p:strVal val="#ppt_y"/>
                                              </p:val>
                                            </p:tav>
                                            <p:tav tm="100000">
                                              <p:val>
                                                <p:strVal val="#ppt_y"/>
                                              </p:val>
                                            </p:tav>
                                          </p:tavLst>
                                        </p:anim>
                                      </p:childTnLst>
                                    </p:cTn>
                                  </p:par>
                                  <p:par>
                                    <p:cTn id="36" presetID="2" presetClass="entr" presetSubtype="8" accel="40000" fill="hold" grpId="0" nodeType="withEffect">
                                      <p:stCondLst>
                                        <p:cond delay="500"/>
                                      </p:stCondLst>
                                      <p:childTnLst>
                                        <p:set>
                                          <p:cBhvr>
                                            <p:cTn id="37" dur="1" fill="hold">
                                              <p:stCondLst>
                                                <p:cond delay="0"/>
                                              </p:stCondLst>
                                            </p:cTn>
                                            <p:tgtEl>
                                              <p:spTgt spid="62"/>
                                            </p:tgtEl>
                                            <p:attrNameLst>
                                              <p:attrName>style.visibility</p:attrName>
                                            </p:attrNameLst>
                                          </p:cBhvr>
                                          <p:to>
                                            <p:strVal val="visible"/>
                                          </p:to>
                                        </p:set>
                                        <p:anim calcmode="lin" valueType="num">
                                          <p:cBhvr additive="base">
                                            <p:cTn id="38" dur="1500" fill="hold"/>
                                            <p:tgtEl>
                                              <p:spTgt spid="62"/>
                                            </p:tgtEl>
                                            <p:attrNameLst>
                                              <p:attrName>ppt_x</p:attrName>
                                            </p:attrNameLst>
                                          </p:cBhvr>
                                          <p:tavLst>
                                            <p:tav tm="0">
                                              <p:val>
                                                <p:strVal val="0-#ppt_w/2"/>
                                              </p:val>
                                            </p:tav>
                                            <p:tav tm="100000">
                                              <p:val>
                                                <p:strVal val="#ppt_x"/>
                                              </p:val>
                                            </p:tav>
                                          </p:tavLst>
                                        </p:anim>
                                        <p:anim calcmode="lin" valueType="num">
                                          <p:cBhvr additive="base">
                                            <p:cTn id="39" dur="1500" fill="hold"/>
                                            <p:tgtEl>
                                              <p:spTgt spid="62"/>
                                            </p:tgtEl>
                                            <p:attrNameLst>
                                              <p:attrName>ppt_y</p:attrName>
                                            </p:attrNameLst>
                                          </p:cBhvr>
                                          <p:tavLst>
                                            <p:tav tm="0">
                                              <p:val>
                                                <p:strVal val="#ppt_y"/>
                                              </p:val>
                                            </p:tav>
                                            <p:tav tm="100000">
                                              <p:val>
                                                <p:strVal val="#ppt_y"/>
                                              </p:val>
                                            </p:tav>
                                          </p:tavLst>
                                        </p:anim>
                                      </p:childTnLst>
                                    </p:cTn>
                                  </p:par>
                                  <p:par>
                                    <p:cTn id="40" presetID="2" presetClass="entr" presetSubtype="8" accel="40000" fill="hold" grpId="0" nodeType="withEffect">
                                      <p:stCondLst>
                                        <p:cond delay="250"/>
                                      </p:stCondLst>
                                      <p:childTnLst>
                                        <p:set>
                                          <p:cBhvr>
                                            <p:cTn id="41" dur="1" fill="hold">
                                              <p:stCondLst>
                                                <p:cond delay="0"/>
                                              </p:stCondLst>
                                            </p:cTn>
                                            <p:tgtEl>
                                              <p:spTgt spid="63"/>
                                            </p:tgtEl>
                                            <p:attrNameLst>
                                              <p:attrName>style.visibility</p:attrName>
                                            </p:attrNameLst>
                                          </p:cBhvr>
                                          <p:to>
                                            <p:strVal val="visible"/>
                                          </p:to>
                                        </p:set>
                                        <p:anim calcmode="lin" valueType="num">
                                          <p:cBhvr additive="base">
                                            <p:cTn id="42" dur="1750" fill="hold"/>
                                            <p:tgtEl>
                                              <p:spTgt spid="63"/>
                                            </p:tgtEl>
                                            <p:attrNameLst>
                                              <p:attrName>ppt_x</p:attrName>
                                            </p:attrNameLst>
                                          </p:cBhvr>
                                          <p:tavLst>
                                            <p:tav tm="0">
                                              <p:val>
                                                <p:strVal val="0-#ppt_w/2"/>
                                              </p:val>
                                            </p:tav>
                                            <p:tav tm="100000">
                                              <p:val>
                                                <p:strVal val="#ppt_x"/>
                                              </p:val>
                                            </p:tav>
                                          </p:tavLst>
                                        </p:anim>
                                        <p:anim calcmode="lin" valueType="num">
                                          <p:cBhvr additive="base">
                                            <p:cTn id="43" dur="1750" fill="hold"/>
                                            <p:tgtEl>
                                              <p:spTgt spid="63"/>
                                            </p:tgtEl>
                                            <p:attrNameLst>
                                              <p:attrName>ppt_y</p:attrName>
                                            </p:attrNameLst>
                                          </p:cBhvr>
                                          <p:tavLst>
                                            <p:tav tm="0">
                                              <p:val>
                                                <p:strVal val="#ppt_y"/>
                                              </p:val>
                                            </p:tav>
                                            <p:tav tm="100000">
                                              <p:val>
                                                <p:strVal val="#ppt_y"/>
                                              </p:val>
                                            </p:tav>
                                          </p:tavLst>
                                        </p:anim>
                                      </p:childTnLst>
                                    </p:cTn>
                                  </p:par>
                                  <p:par>
                                    <p:cTn id="44" presetID="2" presetClass="entr" presetSubtype="8" accel="40000" fill="hold" grpId="0" nodeType="withEffect">
                                      <p:stCondLst>
                                        <p:cond delay="250"/>
                                      </p:stCondLst>
                                      <p:childTnLst>
                                        <p:set>
                                          <p:cBhvr>
                                            <p:cTn id="45" dur="1" fill="hold">
                                              <p:stCondLst>
                                                <p:cond delay="0"/>
                                              </p:stCondLst>
                                            </p:cTn>
                                            <p:tgtEl>
                                              <p:spTgt spid="64"/>
                                            </p:tgtEl>
                                            <p:attrNameLst>
                                              <p:attrName>style.visibility</p:attrName>
                                            </p:attrNameLst>
                                          </p:cBhvr>
                                          <p:to>
                                            <p:strVal val="visible"/>
                                          </p:to>
                                        </p:set>
                                        <p:anim calcmode="lin" valueType="num">
                                          <p:cBhvr additive="base">
                                            <p:cTn id="46" dur="1500" fill="hold"/>
                                            <p:tgtEl>
                                              <p:spTgt spid="64"/>
                                            </p:tgtEl>
                                            <p:attrNameLst>
                                              <p:attrName>ppt_x</p:attrName>
                                            </p:attrNameLst>
                                          </p:cBhvr>
                                          <p:tavLst>
                                            <p:tav tm="0">
                                              <p:val>
                                                <p:strVal val="0-#ppt_w/2"/>
                                              </p:val>
                                            </p:tav>
                                            <p:tav tm="100000">
                                              <p:val>
                                                <p:strVal val="#ppt_x"/>
                                              </p:val>
                                            </p:tav>
                                          </p:tavLst>
                                        </p:anim>
                                        <p:anim calcmode="lin" valueType="num">
                                          <p:cBhvr additive="base">
                                            <p:cTn id="47" dur="1500" fill="hold"/>
                                            <p:tgtEl>
                                              <p:spTgt spid="64"/>
                                            </p:tgtEl>
                                            <p:attrNameLst>
                                              <p:attrName>ppt_y</p:attrName>
                                            </p:attrNameLst>
                                          </p:cBhvr>
                                          <p:tavLst>
                                            <p:tav tm="0">
                                              <p:val>
                                                <p:strVal val="#ppt_y"/>
                                              </p:val>
                                            </p:tav>
                                            <p:tav tm="100000">
                                              <p:val>
                                                <p:strVal val="#ppt_y"/>
                                              </p:val>
                                            </p:tav>
                                          </p:tavLst>
                                        </p:anim>
                                      </p:childTnLst>
                                    </p:cTn>
                                  </p:par>
                                  <p:par>
                                    <p:cTn id="48" presetID="2" presetClass="entr" presetSubtype="8" accel="40000" fill="hold" grpId="0" nodeType="withEffect">
                                      <p:stCondLst>
                                        <p:cond delay="0"/>
                                      </p:stCondLst>
                                      <p:childTnLst>
                                        <p:set>
                                          <p:cBhvr>
                                            <p:cTn id="49" dur="1" fill="hold">
                                              <p:stCondLst>
                                                <p:cond delay="0"/>
                                              </p:stCondLst>
                                            </p:cTn>
                                            <p:tgtEl>
                                              <p:spTgt spid="65"/>
                                            </p:tgtEl>
                                            <p:attrNameLst>
                                              <p:attrName>style.visibility</p:attrName>
                                            </p:attrNameLst>
                                          </p:cBhvr>
                                          <p:to>
                                            <p:strVal val="visible"/>
                                          </p:to>
                                        </p:set>
                                        <p:anim calcmode="lin" valueType="num">
                                          <p:cBhvr additive="base">
                                            <p:cTn id="50" dur="1500" fill="hold"/>
                                            <p:tgtEl>
                                              <p:spTgt spid="65"/>
                                            </p:tgtEl>
                                            <p:attrNameLst>
                                              <p:attrName>ppt_x</p:attrName>
                                            </p:attrNameLst>
                                          </p:cBhvr>
                                          <p:tavLst>
                                            <p:tav tm="0">
                                              <p:val>
                                                <p:strVal val="0-#ppt_w/2"/>
                                              </p:val>
                                            </p:tav>
                                            <p:tav tm="100000">
                                              <p:val>
                                                <p:strVal val="#ppt_x"/>
                                              </p:val>
                                            </p:tav>
                                          </p:tavLst>
                                        </p:anim>
                                        <p:anim calcmode="lin" valueType="num">
                                          <p:cBhvr additive="base">
                                            <p:cTn id="51" dur="1500" fill="hold"/>
                                            <p:tgtEl>
                                              <p:spTgt spid="65"/>
                                            </p:tgtEl>
                                            <p:attrNameLst>
                                              <p:attrName>ppt_y</p:attrName>
                                            </p:attrNameLst>
                                          </p:cBhvr>
                                          <p:tavLst>
                                            <p:tav tm="0">
                                              <p:val>
                                                <p:strVal val="#ppt_y"/>
                                              </p:val>
                                            </p:tav>
                                            <p:tav tm="100000">
                                              <p:val>
                                                <p:strVal val="#ppt_y"/>
                                              </p:val>
                                            </p:tav>
                                          </p:tavLst>
                                        </p:anim>
                                      </p:childTnLst>
                                    </p:cTn>
                                  </p:par>
                                  <p:par>
                                    <p:cTn id="52" presetID="2" presetClass="entr" presetSubtype="8" accel="40000" fill="hold" grpId="0" nodeType="withEffect">
                                      <p:stCondLst>
                                        <p:cond delay="500"/>
                                      </p:stCondLst>
                                      <p:childTnLst>
                                        <p:set>
                                          <p:cBhvr>
                                            <p:cTn id="53" dur="1" fill="hold">
                                              <p:stCondLst>
                                                <p:cond delay="0"/>
                                              </p:stCondLst>
                                            </p:cTn>
                                            <p:tgtEl>
                                              <p:spTgt spid="67"/>
                                            </p:tgtEl>
                                            <p:attrNameLst>
                                              <p:attrName>style.visibility</p:attrName>
                                            </p:attrNameLst>
                                          </p:cBhvr>
                                          <p:to>
                                            <p:strVal val="visible"/>
                                          </p:to>
                                        </p:set>
                                        <p:anim calcmode="lin" valueType="num">
                                          <p:cBhvr additive="base">
                                            <p:cTn id="54" dur="1500" fill="hold"/>
                                            <p:tgtEl>
                                              <p:spTgt spid="67"/>
                                            </p:tgtEl>
                                            <p:attrNameLst>
                                              <p:attrName>ppt_x</p:attrName>
                                            </p:attrNameLst>
                                          </p:cBhvr>
                                          <p:tavLst>
                                            <p:tav tm="0">
                                              <p:val>
                                                <p:strVal val="0-#ppt_w/2"/>
                                              </p:val>
                                            </p:tav>
                                            <p:tav tm="100000">
                                              <p:val>
                                                <p:strVal val="#ppt_x"/>
                                              </p:val>
                                            </p:tav>
                                          </p:tavLst>
                                        </p:anim>
                                        <p:anim calcmode="lin" valueType="num">
                                          <p:cBhvr additive="base">
                                            <p:cTn id="55" dur="1500" fill="hold"/>
                                            <p:tgtEl>
                                              <p:spTgt spid="67"/>
                                            </p:tgtEl>
                                            <p:attrNameLst>
                                              <p:attrName>ppt_y</p:attrName>
                                            </p:attrNameLst>
                                          </p:cBhvr>
                                          <p:tavLst>
                                            <p:tav tm="0">
                                              <p:val>
                                                <p:strVal val="#ppt_y"/>
                                              </p:val>
                                            </p:tav>
                                            <p:tav tm="100000">
                                              <p:val>
                                                <p:strVal val="#ppt_y"/>
                                              </p:val>
                                            </p:tav>
                                          </p:tavLst>
                                        </p:anim>
                                      </p:childTnLst>
                                    </p:cTn>
                                  </p:par>
                                  <p:par>
                                    <p:cTn id="56" presetID="2" presetClass="entr" presetSubtype="8" accel="40000" fill="hold" grpId="0" nodeType="withEffect">
                                      <p:stCondLst>
                                        <p:cond delay="250"/>
                                      </p:stCondLst>
                                      <p:childTnLst>
                                        <p:set>
                                          <p:cBhvr>
                                            <p:cTn id="57" dur="1" fill="hold">
                                              <p:stCondLst>
                                                <p:cond delay="0"/>
                                              </p:stCondLst>
                                            </p:cTn>
                                            <p:tgtEl>
                                              <p:spTgt spid="68"/>
                                            </p:tgtEl>
                                            <p:attrNameLst>
                                              <p:attrName>style.visibility</p:attrName>
                                            </p:attrNameLst>
                                          </p:cBhvr>
                                          <p:to>
                                            <p:strVal val="visible"/>
                                          </p:to>
                                        </p:set>
                                        <p:anim calcmode="lin" valueType="num">
                                          <p:cBhvr additive="base">
                                            <p:cTn id="58" dur="1500" fill="hold"/>
                                            <p:tgtEl>
                                              <p:spTgt spid="68"/>
                                            </p:tgtEl>
                                            <p:attrNameLst>
                                              <p:attrName>ppt_x</p:attrName>
                                            </p:attrNameLst>
                                          </p:cBhvr>
                                          <p:tavLst>
                                            <p:tav tm="0">
                                              <p:val>
                                                <p:strVal val="0-#ppt_w/2"/>
                                              </p:val>
                                            </p:tav>
                                            <p:tav tm="100000">
                                              <p:val>
                                                <p:strVal val="#ppt_x"/>
                                              </p:val>
                                            </p:tav>
                                          </p:tavLst>
                                        </p:anim>
                                        <p:anim calcmode="lin" valueType="num">
                                          <p:cBhvr additive="base">
                                            <p:cTn id="59" dur="1500" fill="hold"/>
                                            <p:tgtEl>
                                              <p:spTgt spid="68"/>
                                            </p:tgtEl>
                                            <p:attrNameLst>
                                              <p:attrName>ppt_y</p:attrName>
                                            </p:attrNameLst>
                                          </p:cBhvr>
                                          <p:tavLst>
                                            <p:tav tm="0">
                                              <p:val>
                                                <p:strVal val="#ppt_y"/>
                                              </p:val>
                                            </p:tav>
                                            <p:tav tm="100000">
                                              <p:val>
                                                <p:strVal val="#ppt_y"/>
                                              </p:val>
                                            </p:tav>
                                          </p:tavLst>
                                        </p:anim>
                                      </p:childTnLst>
                                    </p:cTn>
                                  </p:par>
                                  <p:par>
                                    <p:cTn id="60" presetID="2" presetClass="entr" presetSubtype="8" accel="40000"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anim calcmode="lin" valueType="num">
                                          <p:cBhvr additive="base">
                                            <p:cTn id="62" dur="1500" fill="hold"/>
                                            <p:tgtEl>
                                              <p:spTgt spid="69"/>
                                            </p:tgtEl>
                                            <p:attrNameLst>
                                              <p:attrName>ppt_x</p:attrName>
                                            </p:attrNameLst>
                                          </p:cBhvr>
                                          <p:tavLst>
                                            <p:tav tm="0">
                                              <p:val>
                                                <p:strVal val="0-#ppt_w/2"/>
                                              </p:val>
                                            </p:tav>
                                            <p:tav tm="100000">
                                              <p:val>
                                                <p:strVal val="#ppt_x"/>
                                              </p:val>
                                            </p:tav>
                                          </p:tavLst>
                                        </p:anim>
                                        <p:anim calcmode="lin" valueType="num">
                                          <p:cBhvr additive="base">
                                            <p:cTn id="63" dur="1500" fill="hold"/>
                                            <p:tgtEl>
                                              <p:spTgt spid="69"/>
                                            </p:tgtEl>
                                            <p:attrNameLst>
                                              <p:attrName>ppt_y</p:attrName>
                                            </p:attrNameLst>
                                          </p:cBhvr>
                                          <p:tavLst>
                                            <p:tav tm="0">
                                              <p:val>
                                                <p:strVal val="#ppt_y"/>
                                              </p:val>
                                            </p:tav>
                                            <p:tav tm="100000">
                                              <p:val>
                                                <p:strVal val="#ppt_y"/>
                                              </p:val>
                                            </p:tav>
                                          </p:tavLst>
                                        </p:anim>
                                      </p:childTnLst>
                                    </p:cTn>
                                  </p:par>
                                  <p:par>
                                    <p:cTn id="64" presetID="2" presetClass="entr" presetSubtype="8" accel="40000" fill="hold" grpId="0" nodeType="withEffect">
                                      <p:stCondLst>
                                        <p:cond delay="250"/>
                                      </p:stCondLst>
                                      <p:childTnLst>
                                        <p:set>
                                          <p:cBhvr>
                                            <p:cTn id="65" dur="1" fill="hold">
                                              <p:stCondLst>
                                                <p:cond delay="0"/>
                                              </p:stCondLst>
                                            </p:cTn>
                                            <p:tgtEl>
                                              <p:spTgt spid="70"/>
                                            </p:tgtEl>
                                            <p:attrNameLst>
                                              <p:attrName>style.visibility</p:attrName>
                                            </p:attrNameLst>
                                          </p:cBhvr>
                                          <p:to>
                                            <p:strVal val="visible"/>
                                          </p:to>
                                        </p:set>
                                        <p:anim calcmode="lin" valueType="num">
                                          <p:cBhvr additive="base">
                                            <p:cTn id="66" dur="1750" fill="hold"/>
                                            <p:tgtEl>
                                              <p:spTgt spid="70"/>
                                            </p:tgtEl>
                                            <p:attrNameLst>
                                              <p:attrName>ppt_x</p:attrName>
                                            </p:attrNameLst>
                                          </p:cBhvr>
                                          <p:tavLst>
                                            <p:tav tm="0">
                                              <p:val>
                                                <p:strVal val="0-#ppt_w/2"/>
                                              </p:val>
                                            </p:tav>
                                            <p:tav tm="100000">
                                              <p:val>
                                                <p:strVal val="#ppt_x"/>
                                              </p:val>
                                            </p:tav>
                                          </p:tavLst>
                                        </p:anim>
                                        <p:anim calcmode="lin" valueType="num">
                                          <p:cBhvr additive="base">
                                            <p:cTn id="67" dur="1750" fill="hold"/>
                                            <p:tgtEl>
                                              <p:spTgt spid="70"/>
                                            </p:tgtEl>
                                            <p:attrNameLst>
                                              <p:attrName>ppt_y</p:attrName>
                                            </p:attrNameLst>
                                          </p:cBhvr>
                                          <p:tavLst>
                                            <p:tav tm="0">
                                              <p:val>
                                                <p:strVal val="#ppt_y"/>
                                              </p:val>
                                            </p:tav>
                                            <p:tav tm="100000">
                                              <p:val>
                                                <p:strVal val="#ppt_y"/>
                                              </p:val>
                                            </p:tav>
                                          </p:tavLst>
                                        </p:anim>
                                      </p:childTnLst>
                                    </p:cTn>
                                  </p:par>
                                  <p:par>
                                    <p:cTn id="68" presetID="2" presetClass="entr" presetSubtype="8" accel="40000" fill="hold" grpId="0" nodeType="withEffect">
                                      <p:stCondLst>
                                        <p:cond delay="500"/>
                                      </p:stCondLst>
                                      <p:childTnLst>
                                        <p:set>
                                          <p:cBhvr>
                                            <p:cTn id="69" dur="1" fill="hold">
                                              <p:stCondLst>
                                                <p:cond delay="0"/>
                                              </p:stCondLst>
                                            </p:cTn>
                                            <p:tgtEl>
                                              <p:spTgt spid="71"/>
                                            </p:tgtEl>
                                            <p:attrNameLst>
                                              <p:attrName>style.visibility</p:attrName>
                                            </p:attrNameLst>
                                          </p:cBhvr>
                                          <p:to>
                                            <p:strVal val="visible"/>
                                          </p:to>
                                        </p:set>
                                        <p:anim calcmode="lin" valueType="num">
                                          <p:cBhvr additive="base">
                                            <p:cTn id="70" dur="1500" fill="hold"/>
                                            <p:tgtEl>
                                              <p:spTgt spid="71"/>
                                            </p:tgtEl>
                                            <p:attrNameLst>
                                              <p:attrName>ppt_x</p:attrName>
                                            </p:attrNameLst>
                                          </p:cBhvr>
                                          <p:tavLst>
                                            <p:tav tm="0">
                                              <p:val>
                                                <p:strVal val="0-#ppt_w/2"/>
                                              </p:val>
                                            </p:tav>
                                            <p:tav tm="100000">
                                              <p:val>
                                                <p:strVal val="#ppt_x"/>
                                              </p:val>
                                            </p:tav>
                                          </p:tavLst>
                                        </p:anim>
                                        <p:anim calcmode="lin" valueType="num">
                                          <p:cBhvr additive="base">
                                            <p:cTn id="71" dur="1500" fill="hold"/>
                                            <p:tgtEl>
                                              <p:spTgt spid="71"/>
                                            </p:tgtEl>
                                            <p:attrNameLst>
                                              <p:attrName>ppt_y</p:attrName>
                                            </p:attrNameLst>
                                          </p:cBhvr>
                                          <p:tavLst>
                                            <p:tav tm="0">
                                              <p:val>
                                                <p:strVal val="#ppt_y"/>
                                              </p:val>
                                            </p:tav>
                                            <p:tav tm="100000">
                                              <p:val>
                                                <p:strVal val="#ppt_y"/>
                                              </p:val>
                                            </p:tav>
                                          </p:tavLst>
                                        </p:anim>
                                      </p:childTnLst>
                                    </p:cTn>
                                  </p:par>
                                  <p:par>
                                    <p:cTn id="72" presetID="2" presetClass="entr" presetSubtype="8" accel="40000" fill="hold" grpId="0" nodeType="withEffect">
                                      <p:stCondLst>
                                        <p:cond delay="0"/>
                                      </p:stCondLst>
                                      <p:childTnLst>
                                        <p:set>
                                          <p:cBhvr>
                                            <p:cTn id="73" dur="1" fill="hold">
                                              <p:stCondLst>
                                                <p:cond delay="0"/>
                                              </p:stCondLst>
                                            </p:cTn>
                                            <p:tgtEl>
                                              <p:spTgt spid="72"/>
                                            </p:tgtEl>
                                            <p:attrNameLst>
                                              <p:attrName>style.visibility</p:attrName>
                                            </p:attrNameLst>
                                          </p:cBhvr>
                                          <p:to>
                                            <p:strVal val="visible"/>
                                          </p:to>
                                        </p:set>
                                        <p:anim calcmode="lin" valueType="num">
                                          <p:cBhvr additive="base">
                                            <p:cTn id="74" dur="1500" fill="hold"/>
                                            <p:tgtEl>
                                              <p:spTgt spid="72"/>
                                            </p:tgtEl>
                                            <p:attrNameLst>
                                              <p:attrName>ppt_x</p:attrName>
                                            </p:attrNameLst>
                                          </p:cBhvr>
                                          <p:tavLst>
                                            <p:tav tm="0">
                                              <p:val>
                                                <p:strVal val="0-#ppt_w/2"/>
                                              </p:val>
                                            </p:tav>
                                            <p:tav tm="100000">
                                              <p:val>
                                                <p:strVal val="#ppt_x"/>
                                              </p:val>
                                            </p:tav>
                                          </p:tavLst>
                                        </p:anim>
                                        <p:anim calcmode="lin" valueType="num">
                                          <p:cBhvr additive="base">
                                            <p:cTn id="75" dur="1500" fill="hold"/>
                                            <p:tgtEl>
                                              <p:spTgt spid="72"/>
                                            </p:tgtEl>
                                            <p:attrNameLst>
                                              <p:attrName>ppt_y</p:attrName>
                                            </p:attrNameLst>
                                          </p:cBhvr>
                                          <p:tavLst>
                                            <p:tav tm="0">
                                              <p:val>
                                                <p:strVal val="#ppt_y"/>
                                              </p:val>
                                            </p:tav>
                                            <p:tav tm="100000">
                                              <p:val>
                                                <p:strVal val="#ppt_y"/>
                                              </p:val>
                                            </p:tav>
                                          </p:tavLst>
                                        </p:anim>
                                      </p:childTnLst>
                                    </p:cTn>
                                  </p:par>
                                  <p:par>
                                    <p:cTn id="76" presetID="2" presetClass="entr" presetSubtype="8" accel="40000"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anim calcmode="lin" valueType="num">
                                          <p:cBhvr additive="base">
                                            <p:cTn id="78" dur="1500" fill="hold"/>
                                            <p:tgtEl>
                                              <p:spTgt spid="73"/>
                                            </p:tgtEl>
                                            <p:attrNameLst>
                                              <p:attrName>ppt_x</p:attrName>
                                            </p:attrNameLst>
                                          </p:cBhvr>
                                          <p:tavLst>
                                            <p:tav tm="0">
                                              <p:val>
                                                <p:strVal val="0-#ppt_w/2"/>
                                              </p:val>
                                            </p:tav>
                                            <p:tav tm="100000">
                                              <p:val>
                                                <p:strVal val="#ppt_x"/>
                                              </p:val>
                                            </p:tav>
                                          </p:tavLst>
                                        </p:anim>
                                        <p:anim calcmode="lin" valueType="num">
                                          <p:cBhvr additive="base">
                                            <p:cTn id="79" dur="1500" fill="hold"/>
                                            <p:tgtEl>
                                              <p:spTgt spid="73"/>
                                            </p:tgtEl>
                                            <p:attrNameLst>
                                              <p:attrName>ppt_y</p:attrName>
                                            </p:attrNameLst>
                                          </p:cBhvr>
                                          <p:tavLst>
                                            <p:tav tm="0">
                                              <p:val>
                                                <p:strVal val="#ppt_y"/>
                                              </p:val>
                                            </p:tav>
                                            <p:tav tm="100000">
                                              <p:val>
                                                <p:strVal val="#ppt_y"/>
                                              </p:val>
                                            </p:tav>
                                          </p:tavLst>
                                        </p:anim>
                                      </p:childTnLst>
                                    </p:cTn>
                                  </p:par>
                                  <p:par>
                                    <p:cTn id="80" presetID="2" presetClass="entr" presetSubtype="8" accel="40000" fill="hold" grpId="0" nodeType="withEffect">
                                      <p:stCondLst>
                                        <p:cond delay="0"/>
                                      </p:stCondLst>
                                      <p:childTnLst>
                                        <p:set>
                                          <p:cBhvr>
                                            <p:cTn id="81" dur="1" fill="hold">
                                              <p:stCondLst>
                                                <p:cond delay="0"/>
                                              </p:stCondLst>
                                            </p:cTn>
                                            <p:tgtEl>
                                              <p:spTgt spid="84"/>
                                            </p:tgtEl>
                                            <p:attrNameLst>
                                              <p:attrName>style.visibility</p:attrName>
                                            </p:attrNameLst>
                                          </p:cBhvr>
                                          <p:to>
                                            <p:strVal val="visible"/>
                                          </p:to>
                                        </p:set>
                                        <p:anim calcmode="lin" valueType="num">
                                          <p:cBhvr additive="base">
                                            <p:cTn id="82" dur="1500" fill="hold"/>
                                            <p:tgtEl>
                                              <p:spTgt spid="84"/>
                                            </p:tgtEl>
                                            <p:attrNameLst>
                                              <p:attrName>ppt_x</p:attrName>
                                            </p:attrNameLst>
                                          </p:cBhvr>
                                          <p:tavLst>
                                            <p:tav tm="0">
                                              <p:val>
                                                <p:strVal val="0-#ppt_w/2"/>
                                              </p:val>
                                            </p:tav>
                                            <p:tav tm="100000">
                                              <p:val>
                                                <p:strVal val="#ppt_x"/>
                                              </p:val>
                                            </p:tav>
                                          </p:tavLst>
                                        </p:anim>
                                        <p:anim calcmode="lin" valueType="num">
                                          <p:cBhvr additive="base">
                                            <p:cTn id="83" dur="1500" fill="hold"/>
                                            <p:tgtEl>
                                              <p:spTgt spid="84"/>
                                            </p:tgtEl>
                                            <p:attrNameLst>
                                              <p:attrName>ppt_y</p:attrName>
                                            </p:attrNameLst>
                                          </p:cBhvr>
                                          <p:tavLst>
                                            <p:tav tm="0">
                                              <p:val>
                                                <p:strVal val="#ppt_y"/>
                                              </p:val>
                                            </p:tav>
                                            <p:tav tm="100000">
                                              <p:val>
                                                <p:strVal val="#ppt_y"/>
                                              </p:val>
                                            </p:tav>
                                          </p:tavLst>
                                        </p:anim>
                                      </p:childTnLst>
                                    </p:cTn>
                                  </p:par>
                                  <p:par>
                                    <p:cTn id="84" presetID="2" presetClass="entr" presetSubtype="8" accel="40000" fill="hold" grpId="0" nodeType="withEffect">
                                      <p:stCondLst>
                                        <p:cond delay="0"/>
                                      </p:stCondLst>
                                      <p:childTnLst>
                                        <p:set>
                                          <p:cBhvr>
                                            <p:cTn id="85" dur="1" fill="hold">
                                              <p:stCondLst>
                                                <p:cond delay="0"/>
                                              </p:stCondLst>
                                            </p:cTn>
                                            <p:tgtEl>
                                              <p:spTgt spid="75"/>
                                            </p:tgtEl>
                                            <p:attrNameLst>
                                              <p:attrName>style.visibility</p:attrName>
                                            </p:attrNameLst>
                                          </p:cBhvr>
                                          <p:to>
                                            <p:strVal val="visible"/>
                                          </p:to>
                                        </p:set>
                                        <p:anim calcmode="lin" valueType="num">
                                          <p:cBhvr additive="base">
                                            <p:cTn id="86" dur="1500" fill="hold"/>
                                            <p:tgtEl>
                                              <p:spTgt spid="75"/>
                                            </p:tgtEl>
                                            <p:attrNameLst>
                                              <p:attrName>ppt_x</p:attrName>
                                            </p:attrNameLst>
                                          </p:cBhvr>
                                          <p:tavLst>
                                            <p:tav tm="0">
                                              <p:val>
                                                <p:strVal val="0-#ppt_w/2"/>
                                              </p:val>
                                            </p:tav>
                                            <p:tav tm="100000">
                                              <p:val>
                                                <p:strVal val="#ppt_x"/>
                                              </p:val>
                                            </p:tav>
                                          </p:tavLst>
                                        </p:anim>
                                        <p:anim calcmode="lin" valueType="num">
                                          <p:cBhvr additive="base">
                                            <p:cTn id="87" dur="1500" fill="hold"/>
                                            <p:tgtEl>
                                              <p:spTgt spid="75"/>
                                            </p:tgtEl>
                                            <p:attrNameLst>
                                              <p:attrName>ppt_y</p:attrName>
                                            </p:attrNameLst>
                                          </p:cBhvr>
                                          <p:tavLst>
                                            <p:tav tm="0">
                                              <p:val>
                                                <p:strVal val="#ppt_y"/>
                                              </p:val>
                                            </p:tav>
                                            <p:tav tm="100000">
                                              <p:val>
                                                <p:strVal val="#ppt_y"/>
                                              </p:val>
                                            </p:tav>
                                          </p:tavLst>
                                        </p:anim>
                                      </p:childTnLst>
                                    </p:cTn>
                                  </p:par>
                                  <p:par>
                                    <p:cTn id="88" presetID="2" presetClass="entr" presetSubtype="8" accel="40000" fill="hold" grpId="0" nodeType="withEffect">
                                      <p:stCondLst>
                                        <p:cond delay="0"/>
                                      </p:stCondLst>
                                      <p:childTnLst>
                                        <p:set>
                                          <p:cBhvr>
                                            <p:cTn id="89" dur="1" fill="hold">
                                              <p:stCondLst>
                                                <p:cond delay="0"/>
                                              </p:stCondLst>
                                            </p:cTn>
                                            <p:tgtEl>
                                              <p:spTgt spid="76"/>
                                            </p:tgtEl>
                                            <p:attrNameLst>
                                              <p:attrName>style.visibility</p:attrName>
                                            </p:attrNameLst>
                                          </p:cBhvr>
                                          <p:to>
                                            <p:strVal val="visible"/>
                                          </p:to>
                                        </p:set>
                                        <p:anim calcmode="lin" valueType="num">
                                          <p:cBhvr additive="base">
                                            <p:cTn id="90" dur="1500" fill="hold"/>
                                            <p:tgtEl>
                                              <p:spTgt spid="76"/>
                                            </p:tgtEl>
                                            <p:attrNameLst>
                                              <p:attrName>ppt_x</p:attrName>
                                            </p:attrNameLst>
                                          </p:cBhvr>
                                          <p:tavLst>
                                            <p:tav tm="0">
                                              <p:val>
                                                <p:strVal val="0-#ppt_w/2"/>
                                              </p:val>
                                            </p:tav>
                                            <p:tav tm="100000">
                                              <p:val>
                                                <p:strVal val="#ppt_x"/>
                                              </p:val>
                                            </p:tav>
                                          </p:tavLst>
                                        </p:anim>
                                        <p:anim calcmode="lin" valueType="num">
                                          <p:cBhvr additive="base">
                                            <p:cTn id="91" dur="1500" fill="hold"/>
                                            <p:tgtEl>
                                              <p:spTgt spid="76"/>
                                            </p:tgtEl>
                                            <p:attrNameLst>
                                              <p:attrName>ppt_y</p:attrName>
                                            </p:attrNameLst>
                                          </p:cBhvr>
                                          <p:tavLst>
                                            <p:tav tm="0">
                                              <p:val>
                                                <p:strVal val="#ppt_y"/>
                                              </p:val>
                                            </p:tav>
                                            <p:tav tm="100000">
                                              <p:val>
                                                <p:strVal val="#ppt_y"/>
                                              </p:val>
                                            </p:tav>
                                          </p:tavLst>
                                        </p:anim>
                                      </p:childTnLst>
                                    </p:cTn>
                                  </p:par>
                                  <p:par>
                                    <p:cTn id="92" presetID="2" presetClass="entr" presetSubtype="8" accel="40000" fill="hold" grpId="0" nodeType="withEffect">
                                      <p:stCondLst>
                                        <p:cond delay="0"/>
                                      </p:stCondLst>
                                      <p:childTnLst>
                                        <p:set>
                                          <p:cBhvr>
                                            <p:cTn id="93" dur="1" fill="hold">
                                              <p:stCondLst>
                                                <p:cond delay="0"/>
                                              </p:stCondLst>
                                            </p:cTn>
                                            <p:tgtEl>
                                              <p:spTgt spid="77"/>
                                            </p:tgtEl>
                                            <p:attrNameLst>
                                              <p:attrName>style.visibility</p:attrName>
                                            </p:attrNameLst>
                                          </p:cBhvr>
                                          <p:to>
                                            <p:strVal val="visible"/>
                                          </p:to>
                                        </p:set>
                                        <p:anim calcmode="lin" valueType="num">
                                          <p:cBhvr additive="base">
                                            <p:cTn id="94" dur="1500" fill="hold"/>
                                            <p:tgtEl>
                                              <p:spTgt spid="77"/>
                                            </p:tgtEl>
                                            <p:attrNameLst>
                                              <p:attrName>ppt_x</p:attrName>
                                            </p:attrNameLst>
                                          </p:cBhvr>
                                          <p:tavLst>
                                            <p:tav tm="0">
                                              <p:val>
                                                <p:strVal val="0-#ppt_w/2"/>
                                              </p:val>
                                            </p:tav>
                                            <p:tav tm="100000">
                                              <p:val>
                                                <p:strVal val="#ppt_x"/>
                                              </p:val>
                                            </p:tav>
                                          </p:tavLst>
                                        </p:anim>
                                        <p:anim calcmode="lin" valueType="num">
                                          <p:cBhvr additive="base">
                                            <p:cTn id="95" dur="1500" fill="hold"/>
                                            <p:tgtEl>
                                              <p:spTgt spid="77"/>
                                            </p:tgtEl>
                                            <p:attrNameLst>
                                              <p:attrName>ppt_y</p:attrName>
                                            </p:attrNameLst>
                                          </p:cBhvr>
                                          <p:tavLst>
                                            <p:tav tm="0">
                                              <p:val>
                                                <p:strVal val="#ppt_y"/>
                                              </p:val>
                                            </p:tav>
                                            <p:tav tm="100000">
                                              <p:val>
                                                <p:strVal val="#ppt_y"/>
                                              </p:val>
                                            </p:tav>
                                          </p:tavLst>
                                        </p:anim>
                                      </p:childTnLst>
                                    </p:cTn>
                                  </p:par>
                                  <p:par>
                                    <p:cTn id="96" presetID="2" presetClass="entr" presetSubtype="8" accel="40000"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anim calcmode="lin" valueType="num">
                                          <p:cBhvr additive="base">
                                            <p:cTn id="98" dur="1500" fill="hold"/>
                                            <p:tgtEl>
                                              <p:spTgt spid="78"/>
                                            </p:tgtEl>
                                            <p:attrNameLst>
                                              <p:attrName>ppt_x</p:attrName>
                                            </p:attrNameLst>
                                          </p:cBhvr>
                                          <p:tavLst>
                                            <p:tav tm="0">
                                              <p:val>
                                                <p:strVal val="0-#ppt_w/2"/>
                                              </p:val>
                                            </p:tav>
                                            <p:tav tm="100000">
                                              <p:val>
                                                <p:strVal val="#ppt_x"/>
                                              </p:val>
                                            </p:tav>
                                          </p:tavLst>
                                        </p:anim>
                                        <p:anim calcmode="lin" valueType="num">
                                          <p:cBhvr additive="base">
                                            <p:cTn id="99" dur="1500" fill="hold"/>
                                            <p:tgtEl>
                                              <p:spTgt spid="78"/>
                                            </p:tgtEl>
                                            <p:attrNameLst>
                                              <p:attrName>ppt_y</p:attrName>
                                            </p:attrNameLst>
                                          </p:cBhvr>
                                          <p:tavLst>
                                            <p:tav tm="0">
                                              <p:val>
                                                <p:strVal val="#ppt_y"/>
                                              </p:val>
                                            </p:tav>
                                            <p:tav tm="100000">
                                              <p:val>
                                                <p:strVal val="#ppt_y"/>
                                              </p:val>
                                            </p:tav>
                                          </p:tavLst>
                                        </p:anim>
                                      </p:childTnLst>
                                    </p:cTn>
                                  </p:par>
                                </p:childTnLst>
                              </p:cTn>
                            </p:par>
                            <p:par>
                              <p:cTn id="100" fill="hold">
                                <p:stCondLst>
                                  <p:cond delay="1500"/>
                                </p:stCondLst>
                                <p:childTnLst>
                                  <p:par>
                                    <p:cTn id="101" presetID="41" presetClass="entr" presetSubtype="0" fill="hold" grpId="0" nodeType="afterEffect">
                                      <p:stCondLst>
                                        <p:cond delay="0"/>
                                      </p:stCondLst>
                                      <p:iterate type="lt">
                                        <p:tmPct val="10000"/>
                                      </p:iterate>
                                      <p:childTnLst>
                                        <p:set>
                                          <p:cBhvr>
                                            <p:cTn id="102" dur="1" fill="hold">
                                              <p:stCondLst>
                                                <p:cond delay="0"/>
                                              </p:stCondLst>
                                            </p:cTn>
                                            <p:tgtEl>
                                              <p:spTgt spid="83"/>
                                            </p:tgtEl>
                                            <p:attrNameLst>
                                              <p:attrName>style.visibility</p:attrName>
                                            </p:attrNameLst>
                                          </p:cBhvr>
                                          <p:to>
                                            <p:strVal val="visible"/>
                                          </p:to>
                                        </p:set>
                                        <p:anim calcmode="lin" valueType="num">
                                          <p:cBhvr>
                                            <p:cTn id="10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83"/>
                                            </p:tgtEl>
                                            <p:attrNameLst>
                                              <p:attrName>ppt_y</p:attrName>
                                            </p:attrNameLst>
                                          </p:cBhvr>
                                          <p:tavLst>
                                            <p:tav tm="0">
                                              <p:val>
                                                <p:strVal val="#ppt_y"/>
                                              </p:val>
                                            </p:tav>
                                            <p:tav tm="100000">
                                              <p:val>
                                                <p:strVal val="#ppt_y"/>
                                              </p:val>
                                            </p:tav>
                                          </p:tavLst>
                                        </p:anim>
                                        <p:anim calcmode="lin" valueType="num">
                                          <p:cBhvr>
                                            <p:cTn id="10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83"/>
                                            </p:tgtEl>
                                          </p:cBhvr>
                                        </p:animEffect>
                                      </p:childTnLst>
                                    </p:cTn>
                                  </p:par>
                                </p:childTnLst>
                              </p:cTn>
                            </p:par>
                            <p:par>
                              <p:cTn id="108" fill="hold">
                                <p:stCondLst>
                                  <p:cond delay="2650"/>
                                </p:stCondLst>
                                <p:childTnLst>
                                  <p:par>
                                    <p:cTn id="109" presetID="26" presetClass="emph" presetSubtype="0" fill="hold" grpId="1" nodeType="afterEffect">
                                      <p:stCondLst>
                                        <p:cond delay="0"/>
                                      </p:stCondLst>
                                      <p:iterate type="lt">
                                        <p:tmPct val="0"/>
                                      </p:iterate>
                                      <p:childTnLst>
                                        <p:animEffect transition="out" filter="fade">
                                          <p:cBhvr>
                                            <p:cTn id="110" dur="500" tmFilter="0, 0; .2, .5; .8, .5; 1, 0"/>
                                            <p:tgtEl>
                                              <p:spTgt spid="83"/>
                                            </p:tgtEl>
                                          </p:cBhvr>
                                        </p:animEffect>
                                        <p:animScale>
                                          <p:cBhvr>
                                            <p:cTn id="111" dur="250" autoRev="1" fill="hold"/>
                                            <p:tgtEl>
                                              <p:spTgt spid="83"/>
                                            </p:tgtEl>
                                          </p:cBhvr>
                                          <p:by x="105000" y="105000"/>
                                        </p:animScale>
                                      </p:childTnLst>
                                    </p:cTn>
                                  </p:par>
                                </p:childTnLst>
                              </p:cTn>
                            </p:par>
                            <p:par>
                              <p:cTn id="112" fill="hold">
                                <p:stCondLst>
                                  <p:cond delay="3150"/>
                                </p:stCondLst>
                                <p:childTnLst>
                                  <p:par>
                                    <p:cTn id="113" presetID="41" presetClass="entr" presetSubtype="0" fill="hold" grpId="0" nodeType="afterEffect">
                                      <p:stCondLst>
                                        <p:cond delay="0"/>
                                      </p:stCondLst>
                                      <p:iterate type="lt">
                                        <p:tmPct val="10000"/>
                                      </p:iterate>
                                      <p:childTnLst>
                                        <p:set>
                                          <p:cBhvr>
                                            <p:cTn id="114" dur="1" fill="hold">
                                              <p:stCondLst>
                                                <p:cond delay="0"/>
                                              </p:stCondLst>
                                            </p:cTn>
                                            <p:tgtEl>
                                              <p:spTgt spid="80"/>
                                            </p:tgtEl>
                                            <p:attrNameLst>
                                              <p:attrName>style.visibility</p:attrName>
                                            </p:attrNameLst>
                                          </p:cBhvr>
                                          <p:to>
                                            <p:strVal val="visible"/>
                                          </p:to>
                                        </p:set>
                                        <p:anim calcmode="lin" valueType="num">
                                          <p:cBhvr>
                                            <p:cTn id="115" dur="5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116" dur="500" fill="hold"/>
                                            <p:tgtEl>
                                              <p:spTgt spid="80"/>
                                            </p:tgtEl>
                                            <p:attrNameLst>
                                              <p:attrName>ppt_y</p:attrName>
                                            </p:attrNameLst>
                                          </p:cBhvr>
                                          <p:tavLst>
                                            <p:tav tm="0">
                                              <p:val>
                                                <p:strVal val="#ppt_y"/>
                                              </p:val>
                                            </p:tav>
                                            <p:tav tm="100000">
                                              <p:val>
                                                <p:strVal val="#ppt_y"/>
                                              </p:val>
                                            </p:tav>
                                          </p:tavLst>
                                        </p:anim>
                                        <p:anim calcmode="lin" valueType="num">
                                          <p:cBhvr>
                                            <p:cTn id="117" dur="5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118" dur="5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119" dur="500" tmFilter="0,0; .5, 1; 1, 1"/>
                                            <p:tgtEl>
                                              <p:spTgt spid="80"/>
                                            </p:tgtEl>
                                          </p:cBhvr>
                                        </p:animEffect>
                                      </p:childTnLst>
                                    </p:cTn>
                                  </p:par>
                                </p:childTnLst>
                              </p:cTn>
                            </p:par>
                            <p:par>
                              <p:cTn id="120" fill="hold">
                                <p:stCondLst>
                                  <p:cond delay="4000"/>
                                </p:stCondLst>
                                <p:childTnLst>
                                  <p:par>
                                    <p:cTn id="121" presetID="26" presetClass="emph" presetSubtype="0" fill="hold" grpId="1" nodeType="afterEffect">
                                      <p:stCondLst>
                                        <p:cond delay="0"/>
                                      </p:stCondLst>
                                      <p:iterate type="lt">
                                        <p:tmPct val="0"/>
                                      </p:iterate>
                                      <p:childTnLst>
                                        <p:animEffect transition="out" filter="fade">
                                          <p:cBhvr>
                                            <p:cTn id="122" dur="500" tmFilter="0, 0; .2, .5; .8, .5; 1, 0"/>
                                            <p:tgtEl>
                                              <p:spTgt spid="80"/>
                                            </p:tgtEl>
                                          </p:cBhvr>
                                        </p:animEffect>
                                        <p:animScale>
                                          <p:cBhvr>
                                            <p:cTn id="123" dur="250" autoRev="1" fill="hold"/>
                                            <p:tgtEl>
                                              <p:spTgt spid="80"/>
                                            </p:tgtEl>
                                          </p:cBhvr>
                                          <p:by x="105000" y="105000"/>
                                        </p:animScale>
                                      </p:childTnLst>
                                    </p:cTn>
                                  </p:par>
                                </p:childTnLst>
                              </p:cTn>
                            </p:par>
                            <p:par>
                              <p:cTn id="124" fill="hold">
                                <p:stCondLst>
                                  <p:cond delay="4500"/>
                                </p:stCondLst>
                                <p:childTnLst>
                                  <p:par>
                                    <p:cTn id="125" presetID="41" presetClass="entr" presetSubtype="0" fill="hold" grpId="0" nodeType="afterEffect">
                                      <p:stCondLst>
                                        <p:cond delay="0"/>
                                      </p:stCondLst>
                                      <p:iterate type="lt">
                                        <p:tmPct val="10000"/>
                                      </p:iterate>
                                      <p:childTnLst>
                                        <p:set>
                                          <p:cBhvr>
                                            <p:cTn id="126" dur="1" fill="hold">
                                              <p:stCondLst>
                                                <p:cond delay="0"/>
                                              </p:stCondLst>
                                            </p:cTn>
                                            <p:tgtEl>
                                              <p:spTgt spid="81"/>
                                            </p:tgtEl>
                                            <p:attrNameLst>
                                              <p:attrName>style.visibility</p:attrName>
                                            </p:attrNameLst>
                                          </p:cBhvr>
                                          <p:to>
                                            <p:strVal val="visible"/>
                                          </p:to>
                                        </p:set>
                                        <p:anim calcmode="lin" valueType="num">
                                          <p:cBhvr>
                                            <p:cTn id="127" dur="5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128" dur="500" fill="hold"/>
                                            <p:tgtEl>
                                              <p:spTgt spid="81"/>
                                            </p:tgtEl>
                                            <p:attrNameLst>
                                              <p:attrName>ppt_y</p:attrName>
                                            </p:attrNameLst>
                                          </p:cBhvr>
                                          <p:tavLst>
                                            <p:tav tm="0">
                                              <p:val>
                                                <p:strVal val="#ppt_y"/>
                                              </p:val>
                                            </p:tav>
                                            <p:tav tm="100000">
                                              <p:val>
                                                <p:strVal val="#ppt_y"/>
                                              </p:val>
                                            </p:tav>
                                          </p:tavLst>
                                        </p:anim>
                                        <p:anim calcmode="lin" valueType="num">
                                          <p:cBhvr>
                                            <p:cTn id="129" dur="5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130" dur="5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131" dur="500" tmFilter="0,0; .5, 1; 1, 1"/>
                                            <p:tgtEl>
                                              <p:spTgt spid="81"/>
                                            </p:tgtEl>
                                          </p:cBhvr>
                                        </p:animEffect>
                                      </p:childTnLst>
                                    </p:cTn>
                                  </p:par>
                                </p:childTnLst>
                              </p:cTn>
                            </p:par>
                            <p:par>
                              <p:cTn id="132" fill="hold">
                                <p:stCondLst>
                                  <p:cond delay="6150"/>
                                </p:stCondLst>
                                <p:childTnLst>
                                  <p:par>
                                    <p:cTn id="133" presetID="26" presetClass="emph" presetSubtype="0" fill="hold" grpId="1" nodeType="afterEffect">
                                      <p:stCondLst>
                                        <p:cond delay="0"/>
                                      </p:stCondLst>
                                      <p:iterate type="lt">
                                        <p:tmPct val="0"/>
                                      </p:iterate>
                                      <p:childTnLst>
                                        <p:animEffect transition="out" filter="fade">
                                          <p:cBhvr>
                                            <p:cTn id="134" dur="500" tmFilter="0, 0; .2, .5; .8, .5; 1, 0"/>
                                            <p:tgtEl>
                                              <p:spTgt spid="81"/>
                                            </p:tgtEl>
                                          </p:cBhvr>
                                        </p:animEffect>
                                        <p:animScale>
                                          <p:cBhvr>
                                            <p:cTn id="135" dur="250" autoRev="1" fill="hold"/>
                                            <p:tgtEl>
                                              <p:spTgt spid="81"/>
                                            </p:tgtEl>
                                          </p:cBhvr>
                                          <p:by x="105000" y="105000"/>
                                        </p:animScale>
                                      </p:childTnLst>
                                    </p:cTn>
                                  </p:par>
                                </p:childTnLst>
                              </p:cTn>
                            </p:par>
                            <p:par>
                              <p:cTn id="136" fill="hold">
                                <p:stCondLst>
                                  <p:cond delay="6650"/>
                                </p:stCondLst>
                                <p:childTnLst>
                                  <p:par>
                                    <p:cTn id="137" presetID="41" presetClass="entr" presetSubtype="0" fill="hold" grpId="0" nodeType="afterEffect">
                                      <p:stCondLst>
                                        <p:cond delay="0"/>
                                      </p:stCondLst>
                                      <p:iterate type="lt">
                                        <p:tmPct val="10000"/>
                                      </p:iterate>
                                      <p:childTnLst>
                                        <p:set>
                                          <p:cBhvr>
                                            <p:cTn id="138" dur="1" fill="hold">
                                              <p:stCondLst>
                                                <p:cond delay="0"/>
                                              </p:stCondLst>
                                            </p:cTn>
                                            <p:tgtEl>
                                              <p:spTgt spid="82"/>
                                            </p:tgtEl>
                                            <p:attrNameLst>
                                              <p:attrName>style.visibility</p:attrName>
                                            </p:attrNameLst>
                                          </p:cBhvr>
                                          <p:to>
                                            <p:strVal val="visible"/>
                                          </p:to>
                                        </p:set>
                                        <p:anim calcmode="lin" valueType="num">
                                          <p:cBhvr>
                                            <p:cTn id="139" dur="50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140" dur="500" fill="hold"/>
                                            <p:tgtEl>
                                              <p:spTgt spid="82"/>
                                            </p:tgtEl>
                                            <p:attrNameLst>
                                              <p:attrName>ppt_y</p:attrName>
                                            </p:attrNameLst>
                                          </p:cBhvr>
                                          <p:tavLst>
                                            <p:tav tm="0">
                                              <p:val>
                                                <p:strVal val="#ppt_y"/>
                                              </p:val>
                                            </p:tav>
                                            <p:tav tm="100000">
                                              <p:val>
                                                <p:strVal val="#ppt_y"/>
                                              </p:val>
                                            </p:tav>
                                          </p:tavLst>
                                        </p:anim>
                                        <p:anim calcmode="lin" valueType="num">
                                          <p:cBhvr>
                                            <p:cTn id="141" dur="50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142" dur="500" fill="hold"/>
                                            <p:tgtEl>
                                              <p:spTgt spid="82"/>
                                            </p:tgtEl>
                                            <p:attrNameLst>
                                              <p:attrName>ppt_w</p:attrName>
                                            </p:attrNameLst>
                                          </p:cBhvr>
                                          <p:tavLst>
                                            <p:tav tm="0">
                                              <p:val>
                                                <p:strVal val="#ppt_w/10"/>
                                              </p:val>
                                            </p:tav>
                                            <p:tav tm="50000">
                                              <p:val>
                                                <p:strVal val="#ppt_w+.01"/>
                                              </p:val>
                                            </p:tav>
                                            <p:tav tm="100000">
                                              <p:val>
                                                <p:strVal val="#ppt_w"/>
                                              </p:val>
                                            </p:tav>
                                          </p:tavLst>
                                        </p:anim>
                                        <p:animEffect transition="in" filter="fade">
                                          <p:cBhvr>
                                            <p:cTn id="143" dur="500" tmFilter="0,0; .5, 1; 1, 1"/>
                                            <p:tgtEl>
                                              <p:spTgt spid="82"/>
                                            </p:tgtEl>
                                          </p:cBhvr>
                                        </p:animEffect>
                                      </p:childTnLst>
                                    </p:cTn>
                                  </p:par>
                                </p:childTnLst>
                              </p:cTn>
                            </p:par>
                            <p:par>
                              <p:cTn id="144" fill="hold">
                                <p:stCondLst>
                                  <p:cond delay="8699"/>
                                </p:stCondLst>
                                <p:childTnLst>
                                  <p:par>
                                    <p:cTn id="145" presetID="26" presetClass="emph" presetSubtype="0" fill="hold" grpId="1" nodeType="afterEffect">
                                      <p:stCondLst>
                                        <p:cond delay="0"/>
                                      </p:stCondLst>
                                      <p:iterate type="lt">
                                        <p:tmPct val="0"/>
                                      </p:iterate>
                                      <p:childTnLst>
                                        <p:animEffect transition="out" filter="fade">
                                          <p:cBhvr>
                                            <p:cTn id="146" dur="500" tmFilter="0, 0; .2, .5; .8, .5; 1, 0"/>
                                            <p:tgtEl>
                                              <p:spTgt spid="82"/>
                                            </p:tgtEl>
                                          </p:cBhvr>
                                        </p:animEffect>
                                        <p:animScale>
                                          <p:cBhvr>
                                            <p:cTn id="147" dur="250" autoRev="1" fill="hold"/>
                                            <p:tgtEl>
                                              <p:spTgt spid="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8" repeatCount="indefinite" fill="hold" display="0">
                      <p:stCondLst>
                        <p:cond delay="indefinite"/>
                      </p:stCondLst>
                      <p:endCondLst>
                        <p:cond evt="onStopAudio" delay="0">
                          <p:tgtEl>
                            <p:sldTgt/>
                          </p:tgtEl>
                        </p:cond>
                      </p:endCondLst>
                    </p:cTn>
                    <p:tgtEl>
                      <p:spTgt spid="2"/>
                    </p:tgtEl>
                  </p:cMediaNode>
                </p:audio>
              </p:childTnLst>
            </p:cTn>
          </p:par>
        </p:tnLst>
        <p:bldLst>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84" grpId="0" bldLvl="0" animBg="1"/>
          <p:bldP spid="75" grpId="0" bldLvl="0" animBg="1"/>
          <p:bldP spid="76" grpId="0" bldLvl="0" animBg="1"/>
          <p:bldP spid="77" grpId="0" bldLvl="0" animBg="1"/>
          <p:bldP spid="78" grpId="0" bldLvl="0" animBg="1"/>
          <p:bldP spid="80" grpId="0" bldLvl="0" animBg="1"/>
          <p:bldP spid="80" grpId="1" bldLvl="0" animBg="1"/>
          <p:bldP spid="81" grpId="0" bldLvl="0" animBg="1"/>
          <p:bldP spid="81" grpId="1" bldLvl="0" animBg="1"/>
          <p:bldP spid="82" grpId="0" bldLvl="0" animBg="1"/>
          <p:bldP spid="82" grpId="1" bldLvl="0" animBg="1"/>
          <p:bldP spid="83" grpId="0" bldLvl="0" animBg="1"/>
          <p:bldP spid="83" grpId="1" bldLvl="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5" name="îŝḷîḓé-矩形: 圆角 1"/>
          <p:cNvSpPr/>
          <p:nvPr/>
        </p:nvSpPr>
        <p:spPr>
          <a:xfrm>
            <a:off x="1051224" y="2153343"/>
            <a:ext cx="1702870" cy="1702871"/>
          </a:xfrm>
          <a:prstGeom prst="roundRect">
            <a:avLst>
              <a:gd name="adj" fmla="val 20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16" name="îŝḷîḓé-矩形: 圆角 2"/>
          <p:cNvSpPr/>
          <p:nvPr/>
        </p:nvSpPr>
        <p:spPr>
          <a:xfrm>
            <a:off x="1135195" y="2237314"/>
            <a:ext cx="1534929" cy="1534929"/>
          </a:xfrm>
          <a:prstGeom prst="roundRect">
            <a:avLst>
              <a:gd name="adj" fmla="val 50000"/>
            </a:avLst>
          </a:prstGeom>
          <a:solidFill>
            <a:srgbClr val="4BC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17" name="îŝḷîḓé-任意多边形: 形状 3"/>
          <p:cNvSpPr/>
          <p:nvPr/>
        </p:nvSpPr>
        <p:spPr bwMode="auto">
          <a:xfrm>
            <a:off x="1631535" y="2749874"/>
            <a:ext cx="542249" cy="509809"/>
          </a:xfrm>
          <a:custGeom>
            <a:avLst/>
            <a:gdLst>
              <a:gd name="T0" fmla="*/ 344 w 402"/>
              <a:gd name="T1" fmla="*/ 125 h 382"/>
              <a:gd name="T2" fmla="*/ 303 w 402"/>
              <a:gd name="T3" fmla="*/ 13 h 382"/>
              <a:gd name="T4" fmla="*/ 284 w 402"/>
              <a:gd name="T5" fmla="*/ 3 h 382"/>
              <a:gd name="T6" fmla="*/ 12 w 402"/>
              <a:gd name="T7" fmla="*/ 102 h 382"/>
              <a:gd name="T8" fmla="*/ 3 w 402"/>
              <a:gd name="T9" fmla="*/ 122 h 382"/>
              <a:gd name="T10" fmla="*/ 46 w 402"/>
              <a:gd name="T11" fmla="*/ 241 h 382"/>
              <a:gd name="T12" fmla="*/ 46 w 402"/>
              <a:gd name="T13" fmla="*/ 177 h 382"/>
              <a:gd name="T14" fmla="*/ 97 w 402"/>
              <a:gd name="T15" fmla="*/ 125 h 382"/>
              <a:gd name="T16" fmla="*/ 169 w 402"/>
              <a:gd name="T17" fmla="*/ 125 h 382"/>
              <a:gd name="T18" fmla="*/ 255 w 402"/>
              <a:gd name="T19" fmla="*/ 65 h 382"/>
              <a:gd name="T20" fmla="*/ 304 w 402"/>
              <a:gd name="T21" fmla="*/ 125 h 382"/>
              <a:gd name="T22" fmla="*/ 344 w 402"/>
              <a:gd name="T23" fmla="*/ 125 h 382"/>
              <a:gd name="T24" fmla="*/ 387 w 402"/>
              <a:gd name="T25" fmla="*/ 161 h 382"/>
              <a:gd name="T26" fmla="*/ 97 w 402"/>
              <a:gd name="T27" fmla="*/ 161 h 382"/>
              <a:gd name="T28" fmla="*/ 82 w 402"/>
              <a:gd name="T29" fmla="*/ 177 h 382"/>
              <a:gd name="T30" fmla="*/ 82 w 402"/>
              <a:gd name="T31" fmla="*/ 366 h 382"/>
              <a:gd name="T32" fmla="*/ 97 w 402"/>
              <a:gd name="T33" fmla="*/ 382 h 382"/>
              <a:gd name="T34" fmla="*/ 387 w 402"/>
              <a:gd name="T35" fmla="*/ 382 h 382"/>
              <a:gd name="T36" fmla="*/ 402 w 402"/>
              <a:gd name="T37" fmla="*/ 366 h 382"/>
              <a:gd name="T38" fmla="*/ 402 w 402"/>
              <a:gd name="T39" fmla="*/ 177 h 382"/>
              <a:gd name="T40" fmla="*/ 387 w 402"/>
              <a:gd name="T41" fmla="*/ 161 h 382"/>
              <a:gd name="T42" fmla="*/ 364 w 402"/>
              <a:gd name="T43" fmla="*/ 342 h 382"/>
              <a:gd name="T44" fmla="*/ 125 w 402"/>
              <a:gd name="T45" fmla="*/ 342 h 382"/>
              <a:gd name="T46" fmla="*/ 125 w 402"/>
              <a:gd name="T47" fmla="*/ 307 h 382"/>
              <a:gd name="T48" fmla="*/ 161 w 402"/>
              <a:gd name="T49" fmla="*/ 222 h 382"/>
              <a:gd name="T50" fmla="*/ 217 w 402"/>
              <a:gd name="T51" fmla="*/ 290 h 382"/>
              <a:gd name="T52" fmla="*/ 269 w 402"/>
              <a:gd name="T53" fmla="*/ 237 h 382"/>
              <a:gd name="T54" fmla="*/ 336 w 402"/>
              <a:gd name="T55" fmla="*/ 213 h 382"/>
              <a:gd name="T56" fmla="*/ 364 w 402"/>
              <a:gd name="T57" fmla="*/ 277 h 382"/>
              <a:gd name="T58" fmla="*/ 364 w 402"/>
              <a:gd name="T59" fmla="*/ 34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2" h="382">
                <a:moveTo>
                  <a:pt x="344" y="125"/>
                </a:moveTo>
                <a:cubicBezTo>
                  <a:pt x="303" y="13"/>
                  <a:pt x="303" y="13"/>
                  <a:pt x="303" y="13"/>
                </a:cubicBezTo>
                <a:cubicBezTo>
                  <a:pt x="300" y="4"/>
                  <a:pt x="291" y="0"/>
                  <a:pt x="284" y="3"/>
                </a:cubicBezTo>
                <a:cubicBezTo>
                  <a:pt x="12" y="102"/>
                  <a:pt x="12" y="102"/>
                  <a:pt x="12" y="102"/>
                </a:cubicBezTo>
                <a:cubicBezTo>
                  <a:pt x="4" y="105"/>
                  <a:pt x="0" y="114"/>
                  <a:pt x="3" y="122"/>
                </a:cubicBezTo>
                <a:cubicBezTo>
                  <a:pt x="46" y="241"/>
                  <a:pt x="46" y="241"/>
                  <a:pt x="46" y="241"/>
                </a:cubicBezTo>
                <a:cubicBezTo>
                  <a:pt x="46" y="177"/>
                  <a:pt x="46" y="177"/>
                  <a:pt x="46" y="177"/>
                </a:cubicBezTo>
                <a:cubicBezTo>
                  <a:pt x="46" y="149"/>
                  <a:pt x="69" y="125"/>
                  <a:pt x="97" y="125"/>
                </a:cubicBezTo>
                <a:cubicBezTo>
                  <a:pt x="169" y="125"/>
                  <a:pt x="169" y="125"/>
                  <a:pt x="169" y="125"/>
                </a:cubicBezTo>
                <a:cubicBezTo>
                  <a:pt x="255" y="65"/>
                  <a:pt x="255" y="65"/>
                  <a:pt x="255" y="65"/>
                </a:cubicBezTo>
                <a:cubicBezTo>
                  <a:pt x="304" y="125"/>
                  <a:pt x="304" y="125"/>
                  <a:pt x="304" y="125"/>
                </a:cubicBezTo>
                <a:lnTo>
                  <a:pt x="344" y="125"/>
                </a:lnTo>
                <a:close/>
                <a:moveTo>
                  <a:pt x="387" y="161"/>
                </a:moveTo>
                <a:cubicBezTo>
                  <a:pt x="97" y="161"/>
                  <a:pt x="97" y="161"/>
                  <a:pt x="97" y="161"/>
                </a:cubicBezTo>
                <a:cubicBezTo>
                  <a:pt x="89" y="161"/>
                  <a:pt x="82" y="169"/>
                  <a:pt x="82" y="177"/>
                </a:cubicBezTo>
                <a:cubicBezTo>
                  <a:pt x="82" y="366"/>
                  <a:pt x="82" y="366"/>
                  <a:pt x="82" y="366"/>
                </a:cubicBezTo>
                <a:cubicBezTo>
                  <a:pt x="82" y="375"/>
                  <a:pt x="89" y="382"/>
                  <a:pt x="97" y="382"/>
                </a:cubicBezTo>
                <a:cubicBezTo>
                  <a:pt x="387" y="382"/>
                  <a:pt x="387" y="382"/>
                  <a:pt x="387" y="382"/>
                </a:cubicBezTo>
                <a:cubicBezTo>
                  <a:pt x="395" y="382"/>
                  <a:pt x="402" y="375"/>
                  <a:pt x="402" y="366"/>
                </a:cubicBezTo>
                <a:cubicBezTo>
                  <a:pt x="402" y="177"/>
                  <a:pt x="402" y="177"/>
                  <a:pt x="402" y="177"/>
                </a:cubicBezTo>
                <a:cubicBezTo>
                  <a:pt x="402" y="169"/>
                  <a:pt x="395" y="161"/>
                  <a:pt x="387" y="161"/>
                </a:cubicBezTo>
                <a:close/>
                <a:moveTo>
                  <a:pt x="364" y="342"/>
                </a:moveTo>
                <a:cubicBezTo>
                  <a:pt x="125" y="342"/>
                  <a:pt x="125" y="342"/>
                  <a:pt x="125" y="342"/>
                </a:cubicBezTo>
                <a:cubicBezTo>
                  <a:pt x="125" y="307"/>
                  <a:pt x="125" y="307"/>
                  <a:pt x="125" y="307"/>
                </a:cubicBezTo>
                <a:cubicBezTo>
                  <a:pt x="161" y="222"/>
                  <a:pt x="161" y="222"/>
                  <a:pt x="161" y="222"/>
                </a:cubicBezTo>
                <a:cubicBezTo>
                  <a:pt x="217" y="290"/>
                  <a:pt x="217" y="290"/>
                  <a:pt x="217" y="290"/>
                </a:cubicBezTo>
                <a:cubicBezTo>
                  <a:pt x="269" y="237"/>
                  <a:pt x="269" y="237"/>
                  <a:pt x="269" y="237"/>
                </a:cubicBezTo>
                <a:cubicBezTo>
                  <a:pt x="336" y="213"/>
                  <a:pt x="336" y="213"/>
                  <a:pt x="336" y="213"/>
                </a:cubicBezTo>
                <a:cubicBezTo>
                  <a:pt x="364" y="277"/>
                  <a:pt x="364" y="277"/>
                  <a:pt x="364" y="277"/>
                </a:cubicBezTo>
                <a:lnTo>
                  <a:pt x="364" y="342"/>
                </a:lnTo>
                <a:close/>
              </a:path>
            </a:pathLst>
          </a:custGeom>
          <a:solidFill>
            <a:schemeClr val="bg1"/>
          </a:solidFill>
          <a:ln>
            <a:noFill/>
          </a:ln>
          <a:effectLst/>
        </p:spPr>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18" name="îŝḷîḓé-矩形: 圆角 5"/>
          <p:cNvSpPr/>
          <p:nvPr/>
        </p:nvSpPr>
        <p:spPr>
          <a:xfrm>
            <a:off x="3147175" y="2153343"/>
            <a:ext cx="1702870" cy="1702871"/>
          </a:xfrm>
          <a:prstGeom prst="roundRect">
            <a:avLst>
              <a:gd name="adj" fmla="val 20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19" name="îŝḷîḓé-矩形: 圆角 6"/>
          <p:cNvSpPr/>
          <p:nvPr/>
        </p:nvSpPr>
        <p:spPr>
          <a:xfrm>
            <a:off x="3231146" y="2237314"/>
            <a:ext cx="1534929" cy="1534929"/>
          </a:xfrm>
          <a:prstGeom prst="roundRect">
            <a:avLst>
              <a:gd name="adj" fmla="val 50000"/>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20" name="îŝḷîḓé-矩形: 圆角 8"/>
          <p:cNvSpPr/>
          <p:nvPr/>
        </p:nvSpPr>
        <p:spPr>
          <a:xfrm>
            <a:off x="5243126" y="2153342"/>
            <a:ext cx="1702870" cy="1702871"/>
          </a:xfrm>
          <a:prstGeom prst="roundRect">
            <a:avLst>
              <a:gd name="adj" fmla="val 20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21" name="îŝḷîḓé-矩形: 圆角 9"/>
          <p:cNvSpPr/>
          <p:nvPr/>
        </p:nvSpPr>
        <p:spPr>
          <a:xfrm>
            <a:off x="5327097" y="2237313"/>
            <a:ext cx="1534929" cy="1534929"/>
          </a:xfrm>
          <a:prstGeom prst="roundRect">
            <a:avLst>
              <a:gd name="adj" fmla="val 50000"/>
            </a:avLst>
          </a:prstGeom>
          <a:solidFill>
            <a:srgbClr val="4BC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46" name="îŝḷîḓé-矩形: 圆角 11"/>
          <p:cNvSpPr/>
          <p:nvPr/>
        </p:nvSpPr>
        <p:spPr>
          <a:xfrm>
            <a:off x="9435030" y="2153342"/>
            <a:ext cx="1702870" cy="1702871"/>
          </a:xfrm>
          <a:prstGeom prst="roundRect">
            <a:avLst>
              <a:gd name="adj" fmla="val 20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47" name="îŝḷîḓé-矩形: 圆角 12"/>
          <p:cNvSpPr/>
          <p:nvPr/>
        </p:nvSpPr>
        <p:spPr>
          <a:xfrm>
            <a:off x="9519001" y="2237313"/>
            <a:ext cx="1534929" cy="1534929"/>
          </a:xfrm>
          <a:prstGeom prst="roundRect">
            <a:avLst>
              <a:gd name="adj" fmla="val 50000"/>
            </a:avLst>
          </a:prstGeom>
          <a:solidFill>
            <a:srgbClr val="4BC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48" name="îŝḷîḓé-矩形: 圆角 14"/>
          <p:cNvSpPr/>
          <p:nvPr/>
        </p:nvSpPr>
        <p:spPr>
          <a:xfrm>
            <a:off x="7339077" y="2153343"/>
            <a:ext cx="1702870" cy="1702871"/>
          </a:xfrm>
          <a:prstGeom prst="roundRect">
            <a:avLst>
              <a:gd name="adj" fmla="val 204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49" name="îŝḷîḓé-矩形: 圆角 15"/>
          <p:cNvSpPr/>
          <p:nvPr/>
        </p:nvSpPr>
        <p:spPr>
          <a:xfrm>
            <a:off x="7423048" y="2237314"/>
            <a:ext cx="1534929" cy="1534929"/>
          </a:xfrm>
          <a:prstGeom prst="roundRect">
            <a:avLst>
              <a:gd name="adj" fmla="val 50000"/>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50" name="îŝḷîḓé-任意多边形: 形状 17"/>
          <p:cNvSpPr/>
          <p:nvPr/>
        </p:nvSpPr>
        <p:spPr bwMode="auto">
          <a:xfrm>
            <a:off x="3750256" y="2805667"/>
            <a:ext cx="496708" cy="398223"/>
          </a:xfrm>
          <a:custGeom>
            <a:avLst/>
            <a:gdLst>
              <a:gd name="T0" fmla="*/ 382 w 401"/>
              <a:gd name="T1" fmla="*/ 100 h 320"/>
              <a:gd name="T2" fmla="*/ 19 w 401"/>
              <a:gd name="T3" fmla="*/ 100 h 320"/>
              <a:gd name="T4" fmla="*/ 1 w 401"/>
              <a:gd name="T5" fmla="*/ 120 h 320"/>
              <a:gd name="T6" fmla="*/ 18 w 401"/>
              <a:gd name="T7" fmla="*/ 300 h 320"/>
              <a:gd name="T8" fmla="*/ 40 w 401"/>
              <a:gd name="T9" fmla="*/ 320 h 320"/>
              <a:gd name="T10" fmla="*/ 362 w 401"/>
              <a:gd name="T11" fmla="*/ 320 h 320"/>
              <a:gd name="T12" fmla="*/ 384 w 401"/>
              <a:gd name="T13" fmla="*/ 300 h 320"/>
              <a:gd name="T14" fmla="*/ 400 w 401"/>
              <a:gd name="T15" fmla="*/ 120 h 320"/>
              <a:gd name="T16" fmla="*/ 382 w 401"/>
              <a:gd name="T17" fmla="*/ 100 h 320"/>
              <a:gd name="T18" fmla="*/ 369 w 401"/>
              <a:gd name="T19" fmla="*/ 56 h 320"/>
              <a:gd name="T20" fmla="*/ 345 w 401"/>
              <a:gd name="T21" fmla="*/ 40 h 320"/>
              <a:gd name="T22" fmla="*/ 208 w 401"/>
              <a:gd name="T23" fmla="*/ 40 h 320"/>
              <a:gd name="T24" fmla="*/ 174 w 401"/>
              <a:gd name="T25" fmla="*/ 26 h 320"/>
              <a:gd name="T26" fmla="*/ 162 w 401"/>
              <a:gd name="T27" fmla="*/ 14 h 320"/>
              <a:gd name="T28" fmla="*/ 128 w 401"/>
              <a:gd name="T29" fmla="*/ 0 h 320"/>
              <a:gd name="T30" fmla="*/ 62 w 401"/>
              <a:gd name="T31" fmla="*/ 0 h 320"/>
              <a:gd name="T32" fmla="*/ 40 w 401"/>
              <a:gd name="T33" fmla="*/ 20 h 320"/>
              <a:gd name="T34" fmla="*/ 34 w 401"/>
              <a:gd name="T35" fmla="*/ 72 h 320"/>
              <a:gd name="T36" fmla="*/ 373 w 401"/>
              <a:gd name="T37" fmla="*/ 72 h 320"/>
              <a:gd name="T38" fmla="*/ 369 w 401"/>
              <a:gd name="T39" fmla="*/ 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320">
                <a:moveTo>
                  <a:pt x="382" y="100"/>
                </a:moveTo>
                <a:cubicBezTo>
                  <a:pt x="19" y="100"/>
                  <a:pt x="19" y="100"/>
                  <a:pt x="19" y="100"/>
                </a:cubicBezTo>
                <a:cubicBezTo>
                  <a:pt x="1" y="100"/>
                  <a:pt x="0" y="109"/>
                  <a:pt x="1" y="120"/>
                </a:cubicBezTo>
                <a:cubicBezTo>
                  <a:pt x="18" y="300"/>
                  <a:pt x="18" y="300"/>
                  <a:pt x="18" y="300"/>
                </a:cubicBezTo>
                <a:cubicBezTo>
                  <a:pt x="19" y="311"/>
                  <a:pt x="21" y="320"/>
                  <a:pt x="40" y="320"/>
                </a:cubicBezTo>
                <a:cubicBezTo>
                  <a:pt x="362" y="320"/>
                  <a:pt x="362" y="320"/>
                  <a:pt x="362" y="320"/>
                </a:cubicBezTo>
                <a:cubicBezTo>
                  <a:pt x="381" y="320"/>
                  <a:pt x="383" y="311"/>
                  <a:pt x="384" y="300"/>
                </a:cubicBezTo>
                <a:cubicBezTo>
                  <a:pt x="400" y="120"/>
                  <a:pt x="400" y="120"/>
                  <a:pt x="400" y="120"/>
                </a:cubicBezTo>
                <a:cubicBezTo>
                  <a:pt x="401" y="109"/>
                  <a:pt x="401" y="100"/>
                  <a:pt x="382" y="100"/>
                </a:cubicBezTo>
                <a:close/>
                <a:moveTo>
                  <a:pt x="369" y="56"/>
                </a:moveTo>
                <a:cubicBezTo>
                  <a:pt x="367" y="47"/>
                  <a:pt x="356" y="40"/>
                  <a:pt x="345" y="40"/>
                </a:cubicBezTo>
                <a:cubicBezTo>
                  <a:pt x="208" y="40"/>
                  <a:pt x="208" y="40"/>
                  <a:pt x="208" y="40"/>
                </a:cubicBezTo>
                <a:cubicBezTo>
                  <a:pt x="197" y="40"/>
                  <a:pt x="182" y="34"/>
                  <a:pt x="174" y="26"/>
                </a:cubicBezTo>
                <a:cubicBezTo>
                  <a:pt x="162" y="14"/>
                  <a:pt x="162" y="14"/>
                  <a:pt x="162" y="14"/>
                </a:cubicBezTo>
                <a:cubicBezTo>
                  <a:pt x="154" y="6"/>
                  <a:pt x="139" y="0"/>
                  <a:pt x="128" y="0"/>
                </a:cubicBezTo>
                <a:cubicBezTo>
                  <a:pt x="62" y="0"/>
                  <a:pt x="62" y="0"/>
                  <a:pt x="62" y="0"/>
                </a:cubicBezTo>
                <a:cubicBezTo>
                  <a:pt x="51" y="0"/>
                  <a:pt x="41" y="9"/>
                  <a:pt x="40" y="20"/>
                </a:cubicBezTo>
                <a:cubicBezTo>
                  <a:pt x="34" y="72"/>
                  <a:pt x="34" y="72"/>
                  <a:pt x="34" y="72"/>
                </a:cubicBezTo>
                <a:cubicBezTo>
                  <a:pt x="373" y="72"/>
                  <a:pt x="373" y="72"/>
                  <a:pt x="373" y="72"/>
                </a:cubicBezTo>
                <a:lnTo>
                  <a:pt x="369" y="56"/>
                </a:lnTo>
                <a:close/>
              </a:path>
            </a:pathLst>
          </a:custGeom>
          <a:solidFill>
            <a:schemeClr val="bg1"/>
          </a:solidFill>
          <a:ln>
            <a:noFill/>
          </a:ln>
          <a:effectLst/>
        </p:spPr>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51" name="îŝḷîḓé-任意多边形: 形状 18"/>
          <p:cNvSpPr/>
          <p:nvPr/>
        </p:nvSpPr>
        <p:spPr bwMode="auto">
          <a:xfrm>
            <a:off x="5783536" y="2770188"/>
            <a:ext cx="622050" cy="469178"/>
          </a:xfrm>
          <a:custGeom>
            <a:avLst/>
            <a:gdLst>
              <a:gd name="T0" fmla="*/ 69 w 406"/>
              <a:gd name="T1" fmla="*/ 199 h 306"/>
              <a:gd name="T2" fmla="*/ 129 w 406"/>
              <a:gd name="T3" fmla="*/ 270 h 306"/>
              <a:gd name="T4" fmla="*/ 203 w 406"/>
              <a:gd name="T5" fmla="*/ 306 h 306"/>
              <a:gd name="T6" fmla="*/ 275 w 406"/>
              <a:gd name="T7" fmla="*/ 272 h 306"/>
              <a:gd name="T8" fmla="*/ 313 w 406"/>
              <a:gd name="T9" fmla="*/ 212 h 306"/>
              <a:gd name="T10" fmla="*/ 203 w 406"/>
              <a:gd name="T11" fmla="*/ 266 h 306"/>
              <a:gd name="T12" fmla="*/ 69 w 406"/>
              <a:gd name="T13" fmla="*/ 199 h 306"/>
              <a:gd name="T14" fmla="*/ 393 w 406"/>
              <a:gd name="T15" fmla="*/ 101 h 306"/>
              <a:gd name="T16" fmla="*/ 226 w 406"/>
              <a:gd name="T17" fmla="*/ 7 h 306"/>
              <a:gd name="T18" fmla="*/ 179 w 406"/>
              <a:gd name="T19" fmla="*/ 7 h 306"/>
              <a:gd name="T20" fmla="*/ 13 w 406"/>
              <a:gd name="T21" fmla="*/ 101 h 306"/>
              <a:gd name="T22" fmla="*/ 13 w 406"/>
              <a:gd name="T23" fmla="*/ 127 h 306"/>
              <a:gd name="T24" fmla="*/ 179 w 406"/>
              <a:gd name="T25" fmla="*/ 220 h 306"/>
              <a:gd name="T26" fmla="*/ 226 w 406"/>
              <a:gd name="T27" fmla="*/ 220 h 306"/>
              <a:gd name="T28" fmla="*/ 334 w 406"/>
              <a:gd name="T29" fmla="*/ 160 h 306"/>
              <a:gd name="T30" fmla="*/ 217 w 406"/>
              <a:gd name="T31" fmla="*/ 133 h 306"/>
              <a:gd name="T32" fmla="*/ 203 w 406"/>
              <a:gd name="T33" fmla="*/ 135 h 306"/>
              <a:gd name="T34" fmla="*/ 165 w 406"/>
              <a:gd name="T35" fmla="*/ 112 h 306"/>
              <a:gd name="T36" fmla="*/ 203 w 406"/>
              <a:gd name="T37" fmla="*/ 89 h 306"/>
              <a:gd name="T38" fmla="*/ 238 w 406"/>
              <a:gd name="T39" fmla="*/ 104 h 306"/>
              <a:gd name="T40" fmla="*/ 362 w 406"/>
              <a:gd name="T41" fmla="*/ 145 h 306"/>
              <a:gd name="T42" fmla="*/ 393 w 406"/>
              <a:gd name="T43" fmla="*/ 127 h 306"/>
              <a:gd name="T44" fmla="*/ 393 w 406"/>
              <a:gd name="T45" fmla="*/ 101 h 306"/>
              <a:gd name="T46" fmla="*/ 342 w 406"/>
              <a:gd name="T47" fmla="*/ 277 h 306"/>
              <a:gd name="T48" fmla="*/ 370 w 406"/>
              <a:gd name="T49" fmla="*/ 275 h 306"/>
              <a:gd name="T50" fmla="*/ 362 w 406"/>
              <a:gd name="T51" fmla="*/ 145 h 306"/>
              <a:gd name="T52" fmla="*/ 334 w 406"/>
              <a:gd name="T53" fmla="*/ 160 h 306"/>
              <a:gd name="T54" fmla="*/ 342 w 406"/>
              <a:gd name="T55" fmla="*/ 27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306">
                <a:moveTo>
                  <a:pt x="69" y="199"/>
                </a:moveTo>
                <a:cubicBezTo>
                  <a:pt x="78" y="236"/>
                  <a:pt x="90" y="253"/>
                  <a:pt x="129" y="270"/>
                </a:cubicBezTo>
                <a:cubicBezTo>
                  <a:pt x="169" y="287"/>
                  <a:pt x="187" y="306"/>
                  <a:pt x="203" y="306"/>
                </a:cubicBezTo>
                <a:cubicBezTo>
                  <a:pt x="218" y="306"/>
                  <a:pt x="236" y="289"/>
                  <a:pt x="275" y="272"/>
                </a:cubicBezTo>
                <a:cubicBezTo>
                  <a:pt x="314" y="255"/>
                  <a:pt x="304" y="250"/>
                  <a:pt x="313" y="212"/>
                </a:cubicBezTo>
                <a:cubicBezTo>
                  <a:pt x="203" y="266"/>
                  <a:pt x="203" y="266"/>
                  <a:pt x="203" y="266"/>
                </a:cubicBezTo>
                <a:lnTo>
                  <a:pt x="69" y="199"/>
                </a:lnTo>
                <a:close/>
                <a:moveTo>
                  <a:pt x="393" y="101"/>
                </a:moveTo>
                <a:cubicBezTo>
                  <a:pt x="226" y="7"/>
                  <a:pt x="226" y="7"/>
                  <a:pt x="226" y="7"/>
                </a:cubicBezTo>
                <a:cubicBezTo>
                  <a:pt x="213" y="0"/>
                  <a:pt x="192" y="0"/>
                  <a:pt x="179" y="7"/>
                </a:cubicBezTo>
                <a:cubicBezTo>
                  <a:pt x="13" y="101"/>
                  <a:pt x="13" y="101"/>
                  <a:pt x="13" y="101"/>
                </a:cubicBezTo>
                <a:cubicBezTo>
                  <a:pt x="0" y="108"/>
                  <a:pt x="0" y="120"/>
                  <a:pt x="13" y="127"/>
                </a:cubicBezTo>
                <a:cubicBezTo>
                  <a:pt x="179" y="220"/>
                  <a:pt x="179" y="220"/>
                  <a:pt x="179" y="220"/>
                </a:cubicBezTo>
                <a:cubicBezTo>
                  <a:pt x="192" y="228"/>
                  <a:pt x="213" y="228"/>
                  <a:pt x="226" y="220"/>
                </a:cubicBezTo>
                <a:cubicBezTo>
                  <a:pt x="334" y="160"/>
                  <a:pt x="334" y="160"/>
                  <a:pt x="334" y="160"/>
                </a:cubicBezTo>
                <a:cubicBezTo>
                  <a:pt x="217" y="133"/>
                  <a:pt x="217" y="133"/>
                  <a:pt x="217" y="133"/>
                </a:cubicBezTo>
                <a:cubicBezTo>
                  <a:pt x="213" y="134"/>
                  <a:pt x="208" y="135"/>
                  <a:pt x="203" y="135"/>
                </a:cubicBezTo>
                <a:cubicBezTo>
                  <a:pt x="182" y="135"/>
                  <a:pt x="165" y="124"/>
                  <a:pt x="165" y="112"/>
                </a:cubicBezTo>
                <a:cubicBezTo>
                  <a:pt x="165" y="99"/>
                  <a:pt x="182" y="89"/>
                  <a:pt x="203" y="89"/>
                </a:cubicBezTo>
                <a:cubicBezTo>
                  <a:pt x="219" y="89"/>
                  <a:pt x="233" y="95"/>
                  <a:pt x="238" y="104"/>
                </a:cubicBezTo>
                <a:cubicBezTo>
                  <a:pt x="362" y="145"/>
                  <a:pt x="362" y="145"/>
                  <a:pt x="362" y="145"/>
                </a:cubicBezTo>
                <a:cubicBezTo>
                  <a:pt x="393" y="127"/>
                  <a:pt x="393" y="127"/>
                  <a:pt x="393" y="127"/>
                </a:cubicBezTo>
                <a:cubicBezTo>
                  <a:pt x="406" y="120"/>
                  <a:pt x="406" y="108"/>
                  <a:pt x="393" y="101"/>
                </a:cubicBezTo>
                <a:close/>
                <a:moveTo>
                  <a:pt x="342" y="277"/>
                </a:moveTo>
                <a:cubicBezTo>
                  <a:pt x="341" y="285"/>
                  <a:pt x="368" y="298"/>
                  <a:pt x="370" y="275"/>
                </a:cubicBezTo>
                <a:cubicBezTo>
                  <a:pt x="382" y="174"/>
                  <a:pt x="362" y="145"/>
                  <a:pt x="362" y="145"/>
                </a:cubicBezTo>
                <a:cubicBezTo>
                  <a:pt x="334" y="160"/>
                  <a:pt x="334" y="160"/>
                  <a:pt x="334" y="160"/>
                </a:cubicBezTo>
                <a:cubicBezTo>
                  <a:pt x="334" y="160"/>
                  <a:pt x="358" y="183"/>
                  <a:pt x="342" y="277"/>
                </a:cubicBezTo>
                <a:close/>
              </a:path>
            </a:pathLst>
          </a:custGeom>
          <a:solidFill>
            <a:schemeClr val="bg1"/>
          </a:solidFill>
          <a:ln>
            <a:noFill/>
          </a:ln>
          <a:effectLst/>
        </p:spPr>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52" name="îŝḷîḓé-任意多边形: 形状 19"/>
          <p:cNvSpPr/>
          <p:nvPr/>
        </p:nvSpPr>
        <p:spPr bwMode="auto">
          <a:xfrm>
            <a:off x="8010051" y="2829677"/>
            <a:ext cx="360922" cy="350202"/>
          </a:xfrm>
          <a:custGeom>
            <a:avLst/>
            <a:gdLst>
              <a:gd name="T0" fmla="*/ 336 w 347"/>
              <a:gd name="T1" fmla="*/ 41 h 336"/>
              <a:gd name="T2" fmla="*/ 292 w 347"/>
              <a:gd name="T3" fmla="*/ 7 h 336"/>
              <a:gd name="T4" fmla="*/ 270 w 347"/>
              <a:gd name="T5" fmla="*/ 0 h 336"/>
              <a:gd name="T6" fmla="*/ 78 w 347"/>
              <a:gd name="T7" fmla="*/ 0 h 336"/>
              <a:gd name="T8" fmla="*/ 55 w 347"/>
              <a:gd name="T9" fmla="*/ 7 h 336"/>
              <a:gd name="T10" fmla="*/ 11 w 347"/>
              <a:gd name="T11" fmla="*/ 41 h 336"/>
              <a:gd name="T12" fmla="*/ 2 w 347"/>
              <a:gd name="T13" fmla="*/ 65 h 336"/>
              <a:gd name="T14" fmla="*/ 41 w 347"/>
              <a:gd name="T15" fmla="*/ 325 h 336"/>
              <a:gd name="T16" fmla="*/ 57 w 347"/>
              <a:gd name="T17" fmla="*/ 336 h 336"/>
              <a:gd name="T18" fmla="*/ 291 w 347"/>
              <a:gd name="T19" fmla="*/ 336 h 336"/>
              <a:gd name="T20" fmla="*/ 307 w 347"/>
              <a:gd name="T21" fmla="*/ 325 h 336"/>
              <a:gd name="T22" fmla="*/ 345 w 347"/>
              <a:gd name="T23" fmla="*/ 65 h 336"/>
              <a:gd name="T24" fmla="*/ 336 w 347"/>
              <a:gd name="T25" fmla="*/ 41 h 336"/>
              <a:gd name="T26" fmla="*/ 174 w 347"/>
              <a:gd name="T27" fmla="*/ 215 h 336"/>
              <a:gd name="T28" fmla="*/ 92 w 347"/>
              <a:gd name="T29" fmla="*/ 104 h 336"/>
              <a:gd name="T30" fmla="*/ 129 w 347"/>
              <a:gd name="T31" fmla="*/ 104 h 336"/>
              <a:gd name="T32" fmla="*/ 174 w 347"/>
              <a:gd name="T33" fmla="*/ 179 h 336"/>
              <a:gd name="T34" fmla="*/ 219 w 347"/>
              <a:gd name="T35" fmla="*/ 104 h 336"/>
              <a:gd name="T36" fmla="*/ 256 w 347"/>
              <a:gd name="T37" fmla="*/ 104 h 336"/>
              <a:gd name="T38" fmla="*/ 174 w 347"/>
              <a:gd name="T39" fmla="*/ 215 h 336"/>
              <a:gd name="T40" fmla="*/ 33 w 347"/>
              <a:gd name="T41" fmla="*/ 68 h 336"/>
              <a:gd name="T42" fmla="*/ 77 w 347"/>
              <a:gd name="T43" fmla="*/ 22 h 336"/>
              <a:gd name="T44" fmla="*/ 270 w 347"/>
              <a:gd name="T45" fmla="*/ 22 h 336"/>
              <a:gd name="T46" fmla="*/ 315 w 347"/>
              <a:gd name="T47" fmla="*/ 68 h 336"/>
              <a:gd name="T48" fmla="*/ 33 w 347"/>
              <a:gd name="T49" fmla="*/ 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7" h="336">
                <a:moveTo>
                  <a:pt x="336" y="41"/>
                </a:moveTo>
                <a:cubicBezTo>
                  <a:pt x="330" y="36"/>
                  <a:pt x="298" y="12"/>
                  <a:pt x="292" y="7"/>
                </a:cubicBezTo>
                <a:cubicBezTo>
                  <a:pt x="286" y="1"/>
                  <a:pt x="277" y="0"/>
                  <a:pt x="270" y="0"/>
                </a:cubicBezTo>
                <a:cubicBezTo>
                  <a:pt x="78" y="0"/>
                  <a:pt x="78" y="0"/>
                  <a:pt x="78" y="0"/>
                </a:cubicBezTo>
                <a:cubicBezTo>
                  <a:pt x="71" y="0"/>
                  <a:pt x="61" y="1"/>
                  <a:pt x="55" y="7"/>
                </a:cubicBezTo>
                <a:cubicBezTo>
                  <a:pt x="49" y="12"/>
                  <a:pt x="17" y="36"/>
                  <a:pt x="11" y="41"/>
                </a:cubicBezTo>
                <a:cubicBezTo>
                  <a:pt x="5" y="46"/>
                  <a:pt x="0" y="54"/>
                  <a:pt x="2" y="65"/>
                </a:cubicBezTo>
                <a:cubicBezTo>
                  <a:pt x="4" y="76"/>
                  <a:pt x="41" y="325"/>
                  <a:pt x="41" y="325"/>
                </a:cubicBezTo>
                <a:cubicBezTo>
                  <a:pt x="43" y="331"/>
                  <a:pt x="50" y="336"/>
                  <a:pt x="57" y="336"/>
                </a:cubicBezTo>
                <a:cubicBezTo>
                  <a:pt x="291" y="336"/>
                  <a:pt x="291" y="336"/>
                  <a:pt x="291" y="336"/>
                </a:cubicBezTo>
                <a:cubicBezTo>
                  <a:pt x="298" y="336"/>
                  <a:pt x="305" y="331"/>
                  <a:pt x="307" y="325"/>
                </a:cubicBezTo>
                <a:cubicBezTo>
                  <a:pt x="307" y="325"/>
                  <a:pt x="344" y="76"/>
                  <a:pt x="345" y="65"/>
                </a:cubicBezTo>
                <a:cubicBezTo>
                  <a:pt x="347" y="54"/>
                  <a:pt x="342" y="46"/>
                  <a:pt x="336" y="41"/>
                </a:cubicBezTo>
                <a:close/>
                <a:moveTo>
                  <a:pt x="174" y="215"/>
                </a:moveTo>
                <a:cubicBezTo>
                  <a:pt x="109" y="215"/>
                  <a:pt x="95" y="123"/>
                  <a:pt x="92" y="104"/>
                </a:cubicBezTo>
                <a:cubicBezTo>
                  <a:pt x="129" y="104"/>
                  <a:pt x="129" y="104"/>
                  <a:pt x="129" y="104"/>
                </a:cubicBezTo>
                <a:cubicBezTo>
                  <a:pt x="134" y="132"/>
                  <a:pt x="147" y="179"/>
                  <a:pt x="174" y="179"/>
                </a:cubicBezTo>
                <a:cubicBezTo>
                  <a:pt x="201" y="179"/>
                  <a:pt x="213" y="132"/>
                  <a:pt x="219" y="104"/>
                </a:cubicBezTo>
                <a:cubicBezTo>
                  <a:pt x="256" y="104"/>
                  <a:pt x="256" y="104"/>
                  <a:pt x="256" y="104"/>
                </a:cubicBezTo>
                <a:cubicBezTo>
                  <a:pt x="253" y="123"/>
                  <a:pt x="239" y="215"/>
                  <a:pt x="174" y="215"/>
                </a:cubicBezTo>
                <a:close/>
                <a:moveTo>
                  <a:pt x="33" y="68"/>
                </a:moveTo>
                <a:cubicBezTo>
                  <a:pt x="77" y="22"/>
                  <a:pt x="77" y="22"/>
                  <a:pt x="77" y="22"/>
                </a:cubicBezTo>
                <a:cubicBezTo>
                  <a:pt x="270" y="22"/>
                  <a:pt x="270" y="22"/>
                  <a:pt x="270" y="22"/>
                </a:cubicBezTo>
                <a:cubicBezTo>
                  <a:pt x="315" y="68"/>
                  <a:pt x="315" y="68"/>
                  <a:pt x="315" y="68"/>
                </a:cubicBezTo>
                <a:lnTo>
                  <a:pt x="33" y="68"/>
                </a:lnTo>
                <a:close/>
              </a:path>
            </a:pathLst>
          </a:custGeom>
          <a:solidFill>
            <a:schemeClr val="bg1"/>
          </a:solidFill>
          <a:ln>
            <a:noFill/>
          </a:ln>
          <a:effectLst/>
        </p:spPr>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53" name="îŝḷîḓé-任意多边形: 形状 20"/>
          <p:cNvSpPr/>
          <p:nvPr/>
        </p:nvSpPr>
        <p:spPr bwMode="auto">
          <a:xfrm>
            <a:off x="10071260" y="2811834"/>
            <a:ext cx="430411" cy="385886"/>
          </a:xfrm>
          <a:custGeom>
            <a:avLst/>
            <a:gdLst>
              <a:gd name="T0" fmla="*/ 116 w 400"/>
              <a:gd name="T1" fmla="*/ 224 h 360"/>
              <a:gd name="T2" fmla="*/ 116 w 400"/>
              <a:gd name="T3" fmla="*/ 100 h 360"/>
              <a:gd name="T4" fmla="*/ 40 w 400"/>
              <a:gd name="T5" fmla="*/ 100 h 360"/>
              <a:gd name="T6" fmla="*/ 0 w 400"/>
              <a:gd name="T7" fmla="*/ 140 h 360"/>
              <a:gd name="T8" fmla="*/ 0 w 400"/>
              <a:gd name="T9" fmla="*/ 260 h 360"/>
              <a:gd name="T10" fmla="*/ 40 w 400"/>
              <a:gd name="T11" fmla="*/ 300 h 360"/>
              <a:gd name="T12" fmla="*/ 60 w 400"/>
              <a:gd name="T13" fmla="*/ 300 h 360"/>
              <a:gd name="T14" fmla="*/ 60 w 400"/>
              <a:gd name="T15" fmla="*/ 360 h 360"/>
              <a:gd name="T16" fmla="*/ 120 w 400"/>
              <a:gd name="T17" fmla="*/ 300 h 360"/>
              <a:gd name="T18" fmla="*/ 220 w 400"/>
              <a:gd name="T19" fmla="*/ 300 h 360"/>
              <a:gd name="T20" fmla="*/ 260 w 400"/>
              <a:gd name="T21" fmla="*/ 260 h 360"/>
              <a:gd name="T22" fmla="*/ 260 w 400"/>
              <a:gd name="T23" fmla="*/ 223 h 360"/>
              <a:gd name="T24" fmla="*/ 256 w 400"/>
              <a:gd name="T25" fmla="*/ 224 h 360"/>
              <a:gd name="T26" fmla="*/ 116 w 400"/>
              <a:gd name="T27" fmla="*/ 224 h 360"/>
              <a:gd name="T28" fmla="*/ 360 w 400"/>
              <a:gd name="T29" fmla="*/ 0 h 360"/>
              <a:gd name="T30" fmla="*/ 180 w 400"/>
              <a:gd name="T31" fmla="*/ 0 h 360"/>
              <a:gd name="T32" fmla="*/ 140 w 400"/>
              <a:gd name="T33" fmla="*/ 40 h 360"/>
              <a:gd name="T34" fmla="*/ 140 w 400"/>
              <a:gd name="T35" fmla="*/ 200 h 360"/>
              <a:gd name="T36" fmla="*/ 280 w 400"/>
              <a:gd name="T37" fmla="*/ 200 h 360"/>
              <a:gd name="T38" fmla="*/ 340 w 400"/>
              <a:gd name="T39" fmla="*/ 260 h 360"/>
              <a:gd name="T40" fmla="*/ 340 w 400"/>
              <a:gd name="T41" fmla="*/ 200 h 360"/>
              <a:gd name="T42" fmla="*/ 360 w 400"/>
              <a:gd name="T43" fmla="*/ 200 h 360"/>
              <a:gd name="T44" fmla="*/ 400 w 400"/>
              <a:gd name="T45" fmla="*/ 160 h 360"/>
              <a:gd name="T46" fmla="*/ 400 w 400"/>
              <a:gd name="T47" fmla="*/ 40 h 360"/>
              <a:gd name="T48" fmla="*/ 360 w 400"/>
              <a:gd name="T4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360">
                <a:moveTo>
                  <a:pt x="116" y="224"/>
                </a:moveTo>
                <a:cubicBezTo>
                  <a:pt x="116" y="100"/>
                  <a:pt x="116" y="100"/>
                  <a:pt x="116" y="100"/>
                </a:cubicBezTo>
                <a:cubicBezTo>
                  <a:pt x="40" y="100"/>
                  <a:pt x="40" y="100"/>
                  <a:pt x="40" y="100"/>
                </a:cubicBezTo>
                <a:cubicBezTo>
                  <a:pt x="18" y="100"/>
                  <a:pt x="0" y="118"/>
                  <a:pt x="0" y="140"/>
                </a:cubicBezTo>
                <a:cubicBezTo>
                  <a:pt x="0" y="260"/>
                  <a:pt x="0" y="260"/>
                  <a:pt x="0" y="260"/>
                </a:cubicBezTo>
                <a:cubicBezTo>
                  <a:pt x="0" y="282"/>
                  <a:pt x="18" y="300"/>
                  <a:pt x="40" y="300"/>
                </a:cubicBezTo>
                <a:cubicBezTo>
                  <a:pt x="60" y="300"/>
                  <a:pt x="60" y="300"/>
                  <a:pt x="60" y="300"/>
                </a:cubicBezTo>
                <a:cubicBezTo>
                  <a:pt x="60" y="360"/>
                  <a:pt x="60" y="360"/>
                  <a:pt x="60" y="360"/>
                </a:cubicBezTo>
                <a:cubicBezTo>
                  <a:pt x="120" y="300"/>
                  <a:pt x="120" y="300"/>
                  <a:pt x="120" y="300"/>
                </a:cubicBezTo>
                <a:cubicBezTo>
                  <a:pt x="220" y="300"/>
                  <a:pt x="220" y="300"/>
                  <a:pt x="220" y="300"/>
                </a:cubicBezTo>
                <a:cubicBezTo>
                  <a:pt x="242" y="300"/>
                  <a:pt x="260" y="282"/>
                  <a:pt x="260" y="260"/>
                </a:cubicBezTo>
                <a:cubicBezTo>
                  <a:pt x="260" y="223"/>
                  <a:pt x="260" y="223"/>
                  <a:pt x="260" y="223"/>
                </a:cubicBezTo>
                <a:cubicBezTo>
                  <a:pt x="258" y="224"/>
                  <a:pt x="257" y="224"/>
                  <a:pt x="256" y="224"/>
                </a:cubicBezTo>
                <a:lnTo>
                  <a:pt x="116" y="224"/>
                </a:lnTo>
                <a:close/>
                <a:moveTo>
                  <a:pt x="360" y="0"/>
                </a:moveTo>
                <a:cubicBezTo>
                  <a:pt x="180" y="0"/>
                  <a:pt x="180" y="0"/>
                  <a:pt x="180" y="0"/>
                </a:cubicBezTo>
                <a:cubicBezTo>
                  <a:pt x="158" y="0"/>
                  <a:pt x="140" y="18"/>
                  <a:pt x="140" y="40"/>
                </a:cubicBezTo>
                <a:cubicBezTo>
                  <a:pt x="140" y="200"/>
                  <a:pt x="140" y="200"/>
                  <a:pt x="140" y="200"/>
                </a:cubicBezTo>
                <a:cubicBezTo>
                  <a:pt x="280" y="200"/>
                  <a:pt x="280" y="200"/>
                  <a:pt x="280" y="200"/>
                </a:cubicBezTo>
                <a:cubicBezTo>
                  <a:pt x="340" y="260"/>
                  <a:pt x="340" y="260"/>
                  <a:pt x="340" y="260"/>
                </a:cubicBezTo>
                <a:cubicBezTo>
                  <a:pt x="340" y="200"/>
                  <a:pt x="340" y="200"/>
                  <a:pt x="3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path>
            </a:pathLst>
          </a:custGeom>
          <a:solidFill>
            <a:schemeClr val="bg1"/>
          </a:solidFill>
          <a:ln>
            <a:noFill/>
          </a:ln>
          <a:effectLst/>
        </p:spPr>
        <p:txBody>
          <a:bodyPr anchor="ctr"/>
          <a:lstStyle/>
          <a:p>
            <a:pPr algn="ctr"/>
            <a:endParaRPr>
              <a:solidFill>
                <a:schemeClr val="tx1"/>
              </a:solidFill>
              <a:latin typeface="微软雅黑" panose="020B0503020204020204" charset="-122"/>
              <a:ea typeface="微软雅黑" panose="020B0503020204020204" charset="-122"/>
            </a:endParaRPr>
          </a:p>
        </p:txBody>
      </p:sp>
      <p:grpSp>
        <p:nvGrpSpPr>
          <p:cNvPr id="55" name="组合 54"/>
          <p:cNvGrpSpPr/>
          <p:nvPr/>
        </p:nvGrpSpPr>
        <p:grpSpPr>
          <a:xfrm>
            <a:off x="883704" y="4284803"/>
            <a:ext cx="2050552" cy="1073848"/>
            <a:chOff x="7885432" y="3341205"/>
            <a:chExt cx="2050552" cy="1073848"/>
          </a:xfrm>
        </p:grpSpPr>
        <p:sp>
          <p:nvSpPr>
            <p:cNvPr id="56" name="矩形 55"/>
            <p:cNvSpPr/>
            <p:nvPr/>
          </p:nvSpPr>
          <p:spPr>
            <a:xfrm>
              <a:off x="7885432" y="3747033"/>
              <a:ext cx="2050552" cy="66802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solidFill>
                  <a:latin typeface="微软雅黑" panose="020B0503020204020204" charset="-122"/>
                  <a:ea typeface="微软雅黑" panose="020B0503020204020204" charset="-122"/>
                </a:rPr>
                <a:t>要擅于从对方的雇员中收集信息</a:t>
              </a:r>
              <a:endParaRPr lang="zh-CN" altLang="en-US" sz="1500" dirty="0">
                <a:solidFill>
                  <a:schemeClr val="tx1"/>
                </a:solidFill>
                <a:latin typeface="微软雅黑" panose="020B0503020204020204" charset="-122"/>
                <a:ea typeface="微软雅黑" panose="020B0503020204020204" charset="-122"/>
              </a:endParaRPr>
            </a:p>
          </p:txBody>
        </p:sp>
        <p:sp>
          <p:nvSpPr>
            <p:cNvPr id="57" name="矩形 56"/>
            <p:cNvSpPr/>
            <p:nvPr/>
          </p:nvSpPr>
          <p:spPr>
            <a:xfrm>
              <a:off x="7885432" y="33412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solidFill>
                  <a:latin typeface="微软雅黑" panose="020B0503020204020204" charset="-122"/>
                  <a:ea typeface="微软雅黑" panose="020B0503020204020204" charset="-122"/>
                </a:rPr>
                <a:t>01</a:t>
              </a:r>
              <a:endParaRPr lang="en-US" altLang="zh-CN" sz="1600" b="1" dirty="0">
                <a:solidFill>
                  <a:schemeClr val="tx1"/>
                </a:solidFill>
                <a:latin typeface="微软雅黑" panose="020B0503020204020204" charset="-122"/>
                <a:ea typeface="微软雅黑" panose="020B0503020204020204" charset="-122"/>
              </a:endParaRPr>
            </a:p>
          </p:txBody>
        </p:sp>
      </p:grpSp>
      <p:grpSp>
        <p:nvGrpSpPr>
          <p:cNvPr id="58" name="组合 57"/>
          <p:cNvGrpSpPr/>
          <p:nvPr/>
        </p:nvGrpSpPr>
        <p:grpSpPr>
          <a:xfrm>
            <a:off x="2973334" y="4284803"/>
            <a:ext cx="2050552" cy="1073848"/>
            <a:chOff x="7885432" y="3341205"/>
            <a:chExt cx="2050552" cy="1073848"/>
          </a:xfrm>
        </p:grpSpPr>
        <p:sp>
          <p:nvSpPr>
            <p:cNvPr id="59" name="矩形 58"/>
            <p:cNvSpPr/>
            <p:nvPr/>
          </p:nvSpPr>
          <p:spPr>
            <a:xfrm>
              <a:off x="7885432" y="3747033"/>
              <a:ext cx="2050552" cy="66802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solidFill>
                  <a:latin typeface="微软雅黑" panose="020B0503020204020204" charset="-122"/>
                  <a:ea typeface="微软雅黑" panose="020B0503020204020204" charset="-122"/>
                </a:rPr>
                <a:t>要擅于从对方的伙伴中获取信息</a:t>
              </a:r>
              <a:endParaRPr lang="zh-CN" altLang="en-US" sz="1500" dirty="0">
                <a:solidFill>
                  <a:schemeClr val="tx1"/>
                </a:solidFill>
                <a:latin typeface="微软雅黑" panose="020B0503020204020204" charset="-122"/>
                <a:ea typeface="微软雅黑" panose="020B0503020204020204" charset="-122"/>
              </a:endParaRPr>
            </a:p>
          </p:txBody>
        </p:sp>
        <p:sp>
          <p:nvSpPr>
            <p:cNvPr id="4" name="矩形 3"/>
            <p:cNvSpPr/>
            <p:nvPr/>
          </p:nvSpPr>
          <p:spPr>
            <a:xfrm>
              <a:off x="7885432" y="33412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solidFill>
                  <a:latin typeface="微软雅黑" panose="020B0503020204020204" charset="-122"/>
                  <a:ea typeface="微软雅黑" panose="020B0503020204020204" charset="-122"/>
                </a:rPr>
                <a:t>02</a:t>
              </a:r>
              <a:endParaRPr lang="en-US" altLang="zh-CN" sz="1600" b="1" dirty="0">
                <a:solidFill>
                  <a:schemeClr val="tx1"/>
                </a:solidFill>
                <a:latin typeface="微软雅黑" panose="020B0503020204020204" charset="-122"/>
                <a:ea typeface="微软雅黑" panose="020B0503020204020204" charset="-122"/>
              </a:endParaRPr>
            </a:p>
          </p:txBody>
        </p:sp>
      </p:grpSp>
      <p:grpSp>
        <p:nvGrpSpPr>
          <p:cNvPr id="61" name="组合 60"/>
          <p:cNvGrpSpPr/>
          <p:nvPr/>
        </p:nvGrpSpPr>
        <p:grpSpPr>
          <a:xfrm>
            <a:off x="5062964" y="4284803"/>
            <a:ext cx="2050552" cy="785558"/>
            <a:chOff x="7885432" y="3341205"/>
            <a:chExt cx="2050552" cy="785558"/>
          </a:xfrm>
        </p:grpSpPr>
        <p:sp>
          <p:nvSpPr>
            <p:cNvPr id="62" name="矩形 61"/>
            <p:cNvSpPr/>
            <p:nvPr/>
          </p:nvSpPr>
          <p:spPr>
            <a:xfrm>
              <a:off x="7885432" y="3747033"/>
              <a:ext cx="2050552" cy="37973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solidFill>
                  <a:latin typeface="微软雅黑" panose="020B0503020204020204" charset="-122"/>
                  <a:ea typeface="微软雅黑" panose="020B0503020204020204" charset="-122"/>
                </a:rPr>
                <a:t>从网络上获取信息</a:t>
              </a:r>
              <a:endParaRPr lang="zh-CN" altLang="en-US" sz="1500" dirty="0">
                <a:solidFill>
                  <a:schemeClr val="tx1"/>
                </a:solidFill>
                <a:latin typeface="微软雅黑" panose="020B0503020204020204" charset="-122"/>
                <a:ea typeface="微软雅黑" panose="020B0503020204020204" charset="-122"/>
              </a:endParaRPr>
            </a:p>
          </p:txBody>
        </p:sp>
        <p:sp>
          <p:nvSpPr>
            <p:cNvPr id="63" name="矩形 62"/>
            <p:cNvSpPr/>
            <p:nvPr/>
          </p:nvSpPr>
          <p:spPr>
            <a:xfrm>
              <a:off x="7885432" y="33412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solidFill>
                  <a:latin typeface="微软雅黑" panose="020B0503020204020204" charset="-122"/>
                  <a:ea typeface="微软雅黑" panose="020B0503020204020204" charset="-122"/>
                </a:rPr>
                <a:t>03</a:t>
              </a:r>
              <a:endParaRPr lang="en-US" altLang="zh-CN" sz="1600" b="1" dirty="0">
                <a:solidFill>
                  <a:schemeClr val="tx1"/>
                </a:solidFill>
                <a:latin typeface="微软雅黑" panose="020B0503020204020204" charset="-122"/>
                <a:ea typeface="微软雅黑" panose="020B0503020204020204" charset="-122"/>
              </a:endParaRPr>
            </a:p>
          </p:txBody>
        </p:sp>
      </p:grpSp>
      <p:grpSp>
        <p:nvGrpSpPr>
          <p:cNvPr id="64" name="组合 63"/>
          <p:cNvGrpSpPr/>
          <p:nvPr/>
        </p:nvGrpSpPr>
        <p:grpSpPr>
          <a:xfrm>
            <a:off x="7152594" y="4284803"/>
            <a:ext cx="2050552" cy="1073848"/>
            <a:chOff x="7885432" y="3341205"/>
            <a:chExt cx="2050552" cy="1073848"/>
          </a:xfrm>
        </p:grpSpPr>
        <p:sp>
          <p:nvSpPr>
            <p:cNvPr id="5" name="矩形 4"/>
            <p:cNvSpPr/>
            <p:nvPr/>
          </p:nvSpPr>
          <p:spPr>
            <a:xfrm>
              <a:off x="7885432" y="3747033"/>
              <a:ext cx="2050552" cy="66802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solidFill>
                  <a:latin typeface="微软雅黑" panose="020B0503020204020204" charset="-122"/>
                  <a:ea typeface="微软雅黑" panose="020B0503020204020204" charset="-122"/>
                </a:rPr>
                <a:t>要擅于从文献资料中获取信息</a:t>
              </a:r>
              <a:endParaRPr lang="zh-CN" altLang="en-US" sz="1500" dirty="0">
                <a:solidFill>
                  <a:schemeClr val="tx1"/>
                </a:solidFill>
                <a:latin typeface="微软雅黑" panose="020B0503020204020204" charset="-122"/>
                <a:ea typeface="微软雅黑" panose="020B0503020204020204" charset="-122"/>
              </a:endParaRPr>
            </a:p>
          </p:txBody>
        </p:sp>
        <p:sp>
          <p:nvSpPr>
            <p:cNvPr id="66" name="矩形 65"/>
            <p:cNvSpPr/>
            <p:nvPr/>
          </p:nvSpPr>
          <p:spPr>
            <a:xfrm>
              <a:off x="7885432" y="33412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solidFill>
                  <a:latin typeface="微软雅黑" panose="020B0503020204020204" charset="-122"/>
                  <a:ea typeface="微软雅黑" panose="020B0503020204020204" charset="-122"/>
                </a:rPr>
                <a:t>04</a:t>
              </a:r>
              <a:endParaRPr lang="en-US" altLang="zh-CN" sz="1600" b="1" dirty="0">
                <a:solidFill>
                  <a:schemeClr val="tx1"/>
                </a:solidFill>
                <a:latin typeface="微软雅黑" panose="020B0503020204020204" charset="-122"/>
                <a:ea typeface="微软雅黑" panose="020B0503020204020204" charset="-122"/>
              </a:endParaRPr>
            </a:p>
          </p:txBody>
        </p:sp>
      </p:grpSp>
      <p:grpSp>
        <p:nvGrpSpPr>
          <p:cNvPr id="67" name="组合 66"/>
          <p:cNvGrpSpPr/>
          <p:nvPr/>
        </p:nvGrpSpPr>
        <p:grpSpPr>
          <a:xfrm>
            <a:off x="9242224" y="4284803"/>
            <a:ext cx="2050552" cy="1073848"/>
            <a:chOff x="7885432" y="3341205"/>
            <a:chExt cx="2050552" cy="1073848"/>
          </a:xfrm>
        </p:grpSpPr>
        <p:sp>
          <p:nvSpPr>
            <p:cNvPr id="68" name="矩形 67"/>
            <p:cNvSpPr/>
            <p:nvPr/>
          </p:nvSpPr>
          <p:spPr>
            <a:xfrm>
              <a:off x="7885432" y="3747033"/>
              <a:ext cx="2050552" cy="66802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solidFill>
                  <a:latin typeface="微软雅黑" panose="020B0503020204020204" charset="-122"/>
                  <a:ea typeface="微软雅黑" panose="020B0503020204020204" charset="-122"/>
                </a:rPr>
                <a:t>直接观察或试探性地刺激对手</a:t>
              </a:r>
              <a:endParaRPr lang="zh-CN" altLang="en-US" sz="1500" dirty="0">
                <a:solidFill>
                  <a:schemeClr val="tx1"/>
                </a:solidFill>
                <a:latin typeface="微软雅黑" panose="020B0503020204020204" charset="-122"/>
                <a:ea typeface="微软雅黑" panose="020B0503020204020204" charset="-122"/>
              </a:endParaRPr>
            </a:p>
          </p:txBody>
        </p:sp>
        <p:sp>
          <p:nvSpPr>
            <p:cNvPr id="69" name="矩形 68"/>
            <p:cNvSpPr/>
            <p:nvPr/>
          </p:nvSpPr>
          <p:spPr>
            <a:xfrm>
              <a:off x="7885432" y="33412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solidFill>
                  <a:latin typeface="微软雅黑" panose="020B0503020204020204" charset="-122"/>
                  <a:ea typeface="微软雅黑" panose="020B0503020204020204" charset="-122"/>
                </a:rPr>
                <a:t>05</a:t>
              </a:r>
              <a:endParaRPr lang="en-US" altLang="zh-CN" sz="1600" b="1" dirty="0">
                <a:solidFill>
                  <a:schemeClr val="tx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500" fill="hold"/>
                                        <p:tgtEl>
                                          <p:spTgt spid="46"/>
                                        </p:tgtEl>
                                        <p:attrNameLst>
                                          <p:attrName>ppt_w</p:attrName>
                                        </p:attrNameLst>
                                      </p:cBhvr>
                                      <p:tavLst>
                                        <p:tav tm="0">
                                          <p:val>
                                            <p:fltVal val="0"/>
                                          </p:val>
                                        </p:tav>
                                        <p:tav tm="100000">
                                          <p:val>
                                            <p:strVal val="#ppt_w"/>
                                          </p:val>
                                        </p:tav>
                                      </p:tavLst>
                                    </p:anim>
                                    <p:anim calcmode="lin" valueType="num">
                                      <p:cBhvr>
                                        <p:cTn id="43" dur="500" fill="hold"/>
                                        <p:tgtEl>
                                          <p:spTgt spid="46"/>
                                        </p:tgtEl>
                                        <p:attrNameLst>
                                          <p:attrName>ppt_h</p:attrName>
                                        </p:attrNameLst>
                                      </p:cBhvr>
                                      <p:tavLst>
                                        <p:tav tm="0">
                                          <p:val>
                                            <p:fltVal val="0"/>
                                          </p:val>
                                        </p:tav>
                                        <p:tav tm="100000">
                                          <p:val>
                                            <p:strVal val="#ppt_h"/>
                                          </p:val>
                                        </p:tav>
                                      </p:tavLst>
                                    </p:anim>
                                    <p:animEffect transition="in" filter="fade">
                                      <p:cBhvr>
                                        <p:cTn id="44" dur="500"/>
                                        <p:tgtEl>
                                          <p:spTgt spid="4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500" fill="hold"/>
                                        <p:tgtEl>
                                          <p:spTgt spid="47"/>
                                        </p:tgtEl>
                                        <p:attrNameLst>
                                          <p:attrName>ppt_w</p:attrName>
                                        </p:attrNameLst>
                                      </p:cBhvr>
                                      <p:tavLst>
                                        <p:tav tm="0">
                                          <p:val>
                                            <p:fltVal val="0"/>
                                          </p:val>
                                        </p:tav>
                                        <p:tav tm="100000">
                                          <p:val>
                                            <p:strVal val="#ppt_w"/>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Effect transition="in" filter="fade">
                                      <p:cBhvr>
                                        <p:cTn id="49" dur="500"/>
                                        <p:tgtEl>
                                          <p:spTgt spid="4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ppt_w</p:attrName>
                                        </p:attrNameLst>
                                      </p:cBhvr>
                                      <p:tavLst>
                                        <p:tav tm="0">
                                          <p:val>
                                            <p:fltVal val="0"/>
                                          </p:val>
                                        </p:tav>
                                        <p:tav tm="100000">
                                          <p:val>
                                            <p:strVal val="#ppt_w"/>
                                          </p:val>
                                        </p:tav>
                                      </p:tavLst>
                                    </p:anim>
                                    <p:anim calcmode="lin" valueType="num">
                                      <p:cBhvr>
                                        <p:cTn id="53" dur="500" fill="hold"/>
                                        <p:tgtEl>
                                          <p:spTgt spid="48"/>
                                        </p:tgtEl>
                                        <p:attrNameLst>
                                          <p:attrName>ppt_h</p:attrName>
                                        </p:attrNameLst>
                                      </p:cBhvr>
                                      <p:tavLst>
                                        <p:tav tm="0">
                                          <p:val>
                                            <p:fltVal val="0"/>
                                          </p:val>
                                        </p:tav>
                                        <p:tav tm="100000">
                                          <p:val>
                                            <p:strVal val="#ppt_h"/>
                                          </p:val>
                                        </p:tav>
                                      </p:tavLst>
                                    </p:anim>
                                    <p:animEffect transition="in" filter="fade">
                                      <p:cBhvr>
                                        <p:cTn id="54" dur="500"/>
                                        <p:tgtEl>
                                          <p:spTgt spid="4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p:cTn id="57" dur="500" fill="hold"/>
                                        <p:tgtEl>
                                          <p:spTgt spid="49"/>
                                        </p:tgtEl>
                                        <p:attrNameLst>
                                          <p:attrName>ppt_w</p:attrName>
                                        </p:attrNameLst>
                                      </p:cBhvr>
                                      <p:tavLst>
                                        <p:tav tm="0">
                                          <p:val>
                                            <p:fltVal val="0"/>
                                          </p:val>
                                        </p:tav>
                                        <p:tav tm="100000">
                                          <p:val>
                                            <p:strVal val="#ppt_w"/>
                                          </p:val>
                                        </p:tav>
                                      </p:tavLst>
                                    </p:anim>
                                    <p:anim calcmode="lin" valueType="num">
                                      <p:cBhvr>
                                        <p:cTn id="58" dur="500" fill="hold"/>
                                        <p:tgtEl>
                                          <p:spTgt spid="49"/>
                                        </p:tgtEl>
                                        <p:attrNameLst>
                                          <p:attrName>ppt_h</p:attrName>
                                        </p:attrNameLst>
                                      </p:cBhvr>
                                      <p:tavLst>
                                        <p:tav tm="0">
                                          <p:val>
                                            <p:fltVal val="0"/>
                                          </p:val>
                                        </p:tav>
                                        <p:tav tm="100000">
                                          <p:val>
                                            <p:strVal val="#ppt_h"/>
                                          </p:val>
                                        </p:tav>
                                      </p:tavLst>
                                    </p:anim>
                                    <p:animEffect transition="in" filter="fade">
                                      <p:cBhvr>
                                        <p:cTn id="59" dur="500"/>
                                        <p:tgtEl>
                                          <p:spTgt spid="4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 calcmode="lin" valueType="num">
                                      <p:cBhvr>
                                        <p:cTn id="62" dur="500" fill="hold"/>
                                        <p:tgtEl>
                                          <p:spTgt spid="50"/>
                                        </p:tgtEl>
                                        <p:attrNameLst>
                                          <p:attrName>ppt_w</p:attrName>
                                        </p:attrNameLst>
                                      </p:cBhvr>
                                      <p:tavLst>
                                        <p:tav tm="0">
                                          <p:val>
                                            <p:fltVal val="0"/>
                                          </p:val>
                                        </p:tav>
                                        <p:tav tm="100000">
                                          <p:val>
                                            <p:strVal val="#ppt_w"/>
                                          </p:val>
                                        </p:tav>
                                      </p:tavLst>
                                    </p:anim>
                                    <p:anim calcmode="lin" valueType="num">
                                      <p:cBhvr>
                                        <p:cTn id="63" dur="500" fill="hold"/>
                                        <p:tgtEl>
                                          <p:spTgt spid="50"/>
                                        </p:tgtEl>
                                        <p:attrNameLst>
                                          <p:attrName>ppt_h</p:attrName>
                                        </p:attrNameLst>
                                      </p:cBhvr>
                                      <p:tavLst>
                                        <p:tav tm="0">
                                          <p:val>
                                            <p:fltVal val="0"/>
                                          </p:val>
                                        </p:tav>
                                        <p:tav tm="100000">
                                          <p:val>
                                            <p:strVal val="#ppt_h"/>
                                          </p:val>
                                        </p:tav>
                                      </p:tavLst>
                                    </p:anim>
                                    <p:animEffect transition="in" filter="fade">
                                      <p:cBhvr>
                                        <p:cTn id="64" dur="500"/>
                                        <p:tgtEl>
                                          <p:spTgt spid="5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 calcmode="lin" valueType="num">
                                      <p:cBhvr>
                                        <p:cTn id="67" dur="500" fill="hold"/>
                                        <p:tgtEl>
                                          <p:spTgt spid="51"/>
                                        </p:tgtEl>
                                        <p:attrNameLst>
                                          <p:attrName>ppt_w</p:attrName>
                                        </p:attrNameLst>
                                      </p:cBhvr>
                                      <p:tavLst>
                                        <p:tav tm="0">
                                          <p:val>
                                            <p:fltVal val="0"/>
                                          </p:val>
                                        </p:tav>
                                        <p:tav tm="100000">
                                          <p:val>
                                            <p:strVal val="#ppt_w"/>
                                          </p:val>
                                        </p:tav>
                                      </p:tavLst>
                                    </p:anim>
                                    <p:anim calcmode="lin" valueType="num">
                                      <p:cBhvr>
                                        <p:cTn id="68" dur="500" fill="hold"/>
                                        <p:tgtEl>
                                          <p:spTgt spid="51"/>
                                        </p:tgtEl>
                                        <p:attrNameLst>
                                          <p:attrName>ppt_h</p:attrName>
                                        </p:attrNameLst>
                                      </p:cBhvr>
                                      <p:tavLst>
                                        <p:tav tm="0">
                                          <p:val>
                                            <p:fltVal val="0"/>
                                          </p:val>
                                        </p:tav>
                                        <p:tav tm="100000">
                                          <p:val>
                                            <p:strVal val="#ppt_h"/>
                                          </p:val>
                                        </p:tav>
                                      </p:tavLst>
                                    </p:anim>
                                    <p:animEffect transition="in" filter="fade">
                                      <p:cBhvr>
                                        <p:cTn id="69" dur="500"/>
                                        <p:tgtEl>
                                          <p:spTgt spid="51"/>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2"/>
                                        </p:tgtEl>
                                        <p:attrNameLst>
                                          <p:attrName>style.visibility</p:attrName>
                                        </p:attrNameLst>
                                      </p:cBhvr>
                                      <p:to>
                                        <p:strVal val="visible"/>
                                      </p:to>
                                    </p:set>
                                    <p:anim calcmode="lin" valueType="num">
                                      <p:cBhvr>
                                        <p:cTn id="72" dur="500" fill="hold"/>
                                        <p:tgtEl>
                                          <p:spTgt spid="52"/>
                                        </p:tgtEl>
                                        <p:attrNameLst>
                                          <p:attrName>ppt_w</p:attrName>
                                        </p:attrNameLst>
                                      </p:cBhvr>
                                      <p:tavLst>
                                        <p:tav tm="0">
                                          <p:val>
                                            <p:fltVal val="0"/>
                                          </p:val>
                                        </p:tav>
                                        <p:tav tm="100000">
                                          <p:val>
                                            <p:strVal val="#ppt_w"/>
                                          </p:val>
                                        </p:tav>
                                      </p:tavLst>
                                    </p:anim>
                                    <p:anim calcmode="lin" valueType="num">
                                      <p:cBhvr>
                                        <p:cTn id="73" dur="500" fill="hold"/>
                                        <p:tgtEl>
                                          <p:spTgt spid="52"/>
                                        </p:tgtEl>
                                        <p:attrNameLst>
                                          <p:attrName>ppt_h</p:attrName>
                                        </p:attrNameLst>
                                      </p:cBhvr>
                                      <p:tavLst>
                                        <p:tav tm="0">
                                          <p:val>
                                            <p:fltVal val="0"/>
                                          </p:val>
                                        </p:tav>
                                        <p:tav tm="100000">
                                          <p:val>
                                            <p:strVal val="#ppt_h"/>
                                          </p:val>
                                        </p:tav>
                                      </p:tavLst>
                                    </p:anim>
                                    <p:animEffect transition="in" filter="fade">
                                      <p:cBhvr>
                                        <p:cTn id="74" dur="500"/>
                                        <p:tgtEl>
                                          <p:spTgt spid="5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p:cTn id="77" dur="500" fill="hold"/>
                                        <p:tgtEl>
                                          <p:spTgt spid="53"/>
                                        </p:tgtEl>
                                        <p:attrNameLst>
                                          <p:attrName>ppt_w</p:attrName>
                                        </p:attrNameLst>
                                      </p:cBhvr>
                                      <p:tavLst>
                                        <p:tav tm="0">
                                          <p:val>
                                            <p:fltVal val="0"/>
                                          </p:val>
                                        </p:tav>
                                        <p:tav tm="100000">
                                          <p:val>
                                            <p:strVal val="#ppt_w"/>
                                          </p:val>
                                        </p:tav>
                                      </p:tavLst>
                                    </p:anim>
                                    <p:anim calcmode="lin" valueType="num">
                                      <p:cBhvr>
                                        <p:cTn id="78" dur="500" fill="hold"/>
                                        <p:tgtEl>
                                          <p:spTgt spid="53"/>
                                        </p:tgtEl>
                                        <p:attrNameLst>
                                          <p:attrName>ppt_h</p:attrName>
                                        </p:attrNameLst>
                                      </p:cBhvr>
                                      <p:tavLst>
                                        <p:tav tm="0">
                                          <p:val>
                                            <p:fltVal val="0"/>
                                          </p:val>
                                        </p:tav>
                                        <p:tav tm="100000">
                                          <p:val>
                                            <p:strVal val="#ppt_h"/>
                                          </p:val>
                                        </p:tav>
                                      </p:tavLst>
                                    </p:anim>
                                    <p:animEffect transition="in" filter="fade">
                                      <p:cBhvr>
                                        <p:cTn id="79" dur="500"/>
                                        <p:tgtEl>
                                          <p:spTgt spid="53"/>
                                        </p:tgtEl>
                                      </p:cBhvr>
                                    </p:animEffect>
                                  </p:childTnLst>
                                </p:cTn>
                              </p:par>
                            </p:childTnLst>
                          </p:cTn>
                        </p:par>
                        <p:par>
                          <p:cTn id="80" fill="hold">
                            <p:stCondLst>
                              <p:cond delay="500"/>
                            </p:stCondLst>
                            <p:childTnLst>
                              <p:par>
                                <p:cTn id="81" presetID="42" presetClass="entr" presetSubtype="0" fill="hold" nodeType="after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1000"/>
                                        <p:tgtEl>
                                          <p:spTgt spid="55"/>
                                        </p:tgtEl>
                                      </p:cBhvr>
                                    </p:animEffect>
                                    <p:anim calcmode="lin" valueType="num">
                                      <p:cBhvr>
                                        <p:cTn id="84" dur="1000" fill="hold"/>
                                        <p:tgtEl>
                                          <p:spTgt spid="55"/>
                                        </p:tgtEl>
                                        <p:attrNameLst>
                                          <p:attrName>ppt_x</p:attrName>
                                        </p:attrNameLst>
                                      </p:cBhvr>
                                      <p:tavLst>
                                        <p:tav tm="0">
                                          <p:val>
                                            <p:strVal val="#ppt_x"/>
                                          </p:val>
                                        </p:tav>
                                        <p:tav tm="100000">
                                          <p:val>
                                            <p:strVal val="#ppt_x"/>
                                          </p:val>
                                        </p:tav>
                                      </p:tavLst>
                                    </p:anim>
                                    <p:anim calcmode="lin" valueType="num">
                                      <p:cBhvr>
                                        <p:cTn id="85" dur="1000" fill="hold"/>
                                        <p:tgtEl>
                                          <p:spTgt spid="55"/>
                                        </p:tgtEl>
                                        <p:attrNameLst>
                                          <p:attrName>ppt_y</p:attrName>
                                        </p:attrNameLst>
                                      </p:cBhvr>
                                      <p:tavLst>
                                        <p:tav tm="0">
                                          <p:val>
                                            <p:strVal val="#ppt_y+.1"/>
                                          </p:val>
                                        </p:tav>
                                        <p:tav tm="100000">
                                          <p:val>
                                            <p:strVal val="#ppt_y"/>
                                          </p:val>
                                        </p:tav>
                                      </p:tavLst>
                                    </p:anim>
                                  </p:childTnLst>
                                </p:cTn>
                              </p:par>
                            </p:childTnLst>
                          </p:cTn>
                        </p:par>
                        <p:par>
                          <p:cTn id="86" fill="hold">
                            <p:stCondLst>
                              <p:cond delay="1500"/>
                            </p:stCondLst>
                            <p:childTnLst>
                              <p:par>
                                <p:cTn id="87" presetID="42" presetClass="entr" presetSubtype="0" fill="hold" nodeType="after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1000"/>
                                        <p:tgtEl>
                                          <p:spTgt spid="58"/>
                                        </p:tgtEl>
                                      </p:cBhvr>
                                    </p:animEffect>
                                    <p:anim calcmode="lin" valueType="num">
                                      <p:cBhvr>
                                        <p:cTn id="90" dur="1000" fill="hold"/>
                                        <p:tgtEl>
                                          <p:spTgt spid="58"/>
                                        </p:tgtEl>
                                        <p:attrNameLst>
                                          <p:attrName>ppt_x</p:attrName>
                                        </p:attrNameLst>
                                      </p:cBhvr>
                                      <p:tavLst>
                                        <p:tav tm="0">
                                          <p:val>
                                            <p:strVal val="#ppt_x"/>
                                          </p:val>
                                        </p:tav>
                                        <p:tav tm="100000">
                                          <p:val>
                                            <p:strVal val="#ppt_x"/>
                                          </p:val>
                                        </p:tav>
                                      </p:tavLst>
                                    </p:anim>
                                    <p:anim calcmode="lin" valueType="num">
                                      <p:cBhvr>
                                        <p:cTn id="91" dur="1000" fill="hold"/>
                                        <p:tgtEl>
                                          <p:spTgt spid="58"/>
                                        </p:tgtEl>
                                        <p:attrNameLst>
                                          <p:attrName>ppt_y</p:attrName>
                                        </p:attrNameLst>
                                      </p:cBhvr>
                                      <p:tavLst>
                                        <p:tav tm="0">
                                          <p:val>
                                            <p:strVal val="#ppt_y+.1"/>
                                          </p:val>
                                        </p:tav>
                                        <p:tav tm="100000">
                                          <p:val>
                                            <p:strVal val="#ppt_y"/>
                                          </p:val>
                                        </p:tav>
                                      </p:tavLst>
                                    </p:anim>
                                  </p:childTnLst>
                                </p:cTn>
                              </p:par>
                            </p:childTnLst>
                          </p:cTn>
                        </p:par>
                        <p:par>
                          <p:cTn id="92" fill="hold">
                            <p:stCondLst>
                              <p:cond delay="2500"/>
                            </p:stCondLst>
                            <p:childTnLst>
                              <p:par>
                                <p:cTn id="93" presetID="42" presetClass="entr" presetSubtype="0" fill="hold" nodeType="afterEffect">
                                  <p:stCondLst>
                                    <p:cond delay="0"/>
                                  </p:stCondLst>
                                  <p:childTnLst>
                                    <p:set>
                                      <p:cBhvr>
                                        <p:cTn id="94" dur="1" fill="hold">
                                          <p:stCondLst>
                                            <p:cond delay="0"/>
                                          </p:stCondLst>
                                        </p:cTn>
                                        <p:tgtEl>
                                          <p:spTgt spid="61"/>
                                        </p:tgtEl>
                                        <p:attrNameLst>
                                          <p:attrName>style.visibility</p:attrName>
                                        </p:attrNameLst>
                                      </p:cBhvr>
                                      <p:to>
                                        <p:strVal val="visible"/>
                                      </p:to>
                                    </p:set>
                                    <p:animEffect transition="in" filter="fade">
                                      <p:cBhvr>
                                        <p:cTn id="95" dur="1000"/>
                                        <p:tgtEl>
                                          <p:spTgt spid="61"/>
                                        </p:tgtEl>
                                      </p:cBhvr>
                                    </p:animEffect>
                                    <p:anim calcmode="lin" valueType="num">
                                      <p:cBhvr>
                                        <p:cTn id="96" dur="1000" fill="hold"/>
                                        <p:tgtEl>
                                          <p:spTgt spid="61"/>
                                        </p:tgtEl>
                                        <p:attrNameLst>
                                          <p:attrName>ppt_x</p:attrName>
                                        </p:attrNameLst>
                                      </p:cBhvr>
                                      <p:tavLst>
                                        <p:tav tm="0">
                                          <p:val>
                                            <p:strVal val="#ppt_x"/>
                                          </p:val>
                                        </p:tav>
                                        <p:tav tm="100000">
                                          <p:val>
                                            <p:strVal val="#ppt_x"/>
                                          </p:val>
                                        </p:tav>
                                      </p:tavLst>
                                    </p:anim>
                                    <p:anim calcmode="lin" valueType="num">
                                      <p:cBhvr>
                                        <p:cTn id="97" dur="1000" fill="hold"/>
                                        <p:tgtEl>
                                          <p:spTgt spid="61"/>
                                        </p:tgtEl>
                                        <p:attrNameLst>
                                          <p:attrName>ppt_y</p:attrName>
                                        </p:attrNameLst>
                                      </p:cBhvr>
                                      <p:tavLst>
                                        <p:tav tm="0">
                                          <p:val>
                                            <p:strVal val="#ppt_y+.1"/>
                                          </p:val>
                                        </p:tav>
                                        <p:tav tm="100000">
                                          <p:val>
                                            <p:strVal val="#ppt_y"/>
                                          </p:val>
                                        </p:tav>
                                      </p:tavLst>
                                    </p:anim>
                                  </p:childTnLst>
                                </p:cTn>
                              </p:par>
                            </p:childTnLst>
                          </p:cTn>
                        </p:par>
                        <p:par>
                          <p:cTn id="98" fill="hold">
                            <p:stCondLst>
                              <p:cond delay="3500"/>
                            </p:stCondLst>
                            <p:childTnLst>
                              <p:par>
                                <p:cTn id="99" presetID="42" presetClass="entr" presetSubtype="0" fill="hold" nodeType="after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fade">
                                      <p:cBhvr>
                                        <p:cTn id="101" dur="1000"/>
                                        <p:tgtEl>
                                          <p:spTgt spid="64"/>
                                        </p:tgtEl>
                                      </p:cBhvr>
                                    </p:animEffect>
                                    <p:anim calcmode="lin" valueType="num">
                                      <p:cBhvr>
                                        <p:cTn id="102" dur="1000" fill="hold"/>
                                        <p:tgtEl>
                                          <p:spTgt spid="64"/>
                                        </p:tgtEl>
                                        <p:attrNameLst>
                                          <p:attrName>ppt_x</p:attrName>
                                        </p:attrNameLst>
                                      </p:cBhvr>
                                      <p:tavLst>
                                        <p:tav tm="0">
                                          <p:val>
                                            <p:strVal val="#ppt_x"/>
                                          </p:val>
                                        </p:tav>
                                        <p:tav tm="100000">
                                          <p:val>
                                            <p:strVal val="#ppt_x"/>
                                          </p:val>
                                        </p:tav>
                                      </p:tavLst>
                                    </p:anim>
                                    <p:anim calcmode="lin" valueType="num">
                                      <p:cBhvr>
                                        <p:cTn id="103" dur="1000" fill="hold"/>
                                        <p:tgtEl>
                                          <p:spTgt spid="64"/>
                                        </p:tgtEl>
                                        <p:attrNameLst>
                                          <p:attrName>ppt_y</p:attrName>
                                        </p:attrNameLst>
                                      </p:cBhvr>
                                      <p:tavLst>
                                        <p:tav tm="0">
                                          <p:val>
                                            <p:strVal val="#ppt_y+.1"/>
                                          </p:val>
                                        </p:tav>
                                        <p:tav tm="100000">
                                          <p:val>
                                            <p:strVal val="#ppt_y"/>
                                          </p:val>
                                        </p:tav>
                                      </p:tavLst>
                                    </p:anim>
                                  </p:childTnLst>
                                </p:cTn>
                              </p:par>
                            </p:childTnLst>
                          </p:cTn>
                        </p:par>
                        <p:par>
                          <p:cTn id="104" fill="hold">
                            <p:stCondLst>
                              <p:cond delay="4500"/>
                            </p:stCondLst>
                            <p:childTnLst>
                              <p:par>
                                <p:cTn id="105" presetID="42"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1000"/>
                                        <p:tgtEl>
                                          <p:spTgt spid="67"/>
                                        </p:tgtEl>
                                      </p:cBhvr>
                                    </p:animEffect>
                                    <p:anim calcmode="lin" valueType="num">
                                      <p:cBhvr>
                                        <p:cTn id="108" dur="1000" fill="hold"/>
                                        <p:tgtEl>
                                          <p:spTgt spid="67"/>
                                        </p:tgtEl>
                                        <p:attrNameLst>
                                          <p:attrName>ppt_x</p:attrName>
                                        </p:attrNameLst>
                                      </p:cBhvr>
                                      <p:tavLst>
                                        <p:tav tm="0">
                                          <p:val>
                                            <p:strVal val="#ppt_x"/>
                                          </p:val>
                                        </p:tav>
                                        <p:tav tm="100000">
                                          <p:val>
                                            <p:strVal val="#ppt_x"/>
                                          </p:val>
                                        </p:tav>
                                      </p:tavLst>
                                    </p:anim>
                                    <p:anim calcmode="lin" valueType="num">
                                      <p:cBhvr>
                                        <p:cTn id="10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19" grpId="0" bldLvl="0" animBg="1"/>
      <p:bldP spid="20" grpId="0" bldLvl="0" animBg="1"/>
      <p:bldP spid="21"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Freeform 13"/>
          <p:cNvSpPr>
            <a:spLocks noEditPoints="1"/>
          </p:cNvSpPr>
          <p:nvPr/>
        </p:nvSpPr>
        <p:spPr bwMode="auto">
          <a:xfrm>
            <a:off x="2566590" y="1966154"/>
            <a:ext cx="2447188" cy="2893215"/>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solidFill>
            <a:srgbClr val="4BC1DD"/>
          </a:solidFill>
          <a:ln>
            <a:noFill/>
          </a:ln>
        </p:spPr>
        <p:txBody>
          <a:bodyPr vert="horz" wrap="square" lIns="91439" tIns="45720" rIns="91439" bIns="45720" numCol="1" anchor="t" anchorCtr="0" compatLnSpc="1"/>
          <a:lstStyle/>
          <a:p>
            <a:pPr algn="just">
              <a:lnSpc>
                <a:spcPct val="120000"/>
              </a:lnSpc>
              <a:spcBef>
                <a:spcPts val="0"/>
              </a:spcBef>
              <a:spcAft>
                <a:spcPts val="0"/>
              </a:spcAft>
            </a:pPr>
            <a:endParaRPr lang="id-ID" sz="760">
              <a:latin typeface="微软雅黑" panose="020B0503020204020204" charset="-122"/>
              <a:ea typeface="微软雅黑" panose="020B0503020204020204" charset="-122"/>
              <a:cs typeface="+mn-ea"/>
              <a:sym typeface="Arial" panose="020B0604020202020204" pitchFamily="34" charset="0"/>
            </a:endParaRPr>
          </a:p>
        </p:txBody>
      </p:sp>
      <p:sp>
        <p:nvSpPr>
          <p:cNvPr id="15" name="Freeform 16"/>
          <p:cNvSpPr>
            <a:spLocks noEditPoints="1"/>
          </p:cNvSpPr>
          <p:nvPr/>
        </p:nvSpPr>
        <p:spPr bwMode="auto">
          <a:xfrm>
            <a:off x="3164821" y="4941944"/>
            <a:ext cx="1250726" cy="1003228"/>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solidFill>
            <a:srgbClr val="4BC1DD"/>
          </a:solidFill>
          <a:ln>
            <a:noFill/>
          </a:ln>
        </p:spPr>
        <p:txBody>
          <a:bodyPr vert="horz" wrap="square" lIns="91439" tIns="45720" rIns="91439" bIns="45720" numCol="1" anchor="t" anchorCtr="0" compatLnSpc="1"/>
          <a:lstStyle/>
          <a:p>
            <a:pPr algn="just">
              <a:lnSpc>
                <a:spcPct val="120000"/>
              </a:lnSpc>
              <a:spcBef>
                <a:spcPts val="0"/>
              </a:spcBef>
              <a:spcAft>
                <a:spcPts val="0"/>
              </a:spcAft>
            </a:pPr>
            <a:endParaRPr lang="id-ID" sz="760">
              <a:latin typeface="微软雅黑" panose="020B0503020204020204" charset="-122"/>
              <a:ea typeface="微软雅黑" panose="020B0503020204020204" charset="-122"/>
              <a:cs typeface="+mn-ea"/>
              <a:sym typeface="Arial" panose="020B0604020202020204" pitchFamily="34" charset="0"/>
            </a:endParaRPr>
          </a:p>
        </p:txBody>
      </p:sp>
      <p:grpSp>
        <p:nvGrpSpPr>
          <p:cNvPr id="16" name="Group 12"/>
          <p:cNvGrpSpPr/>
          <p:nvPr/>
        </p:nvGrpSpPr>
        <p:grpSpPr>
          <a:xfrm>
            <a:off x="2778597" y="2157898"/>
            <a:ext cx="2023176" cy="1810837"/>
            <a:chOff x="8169276" y="952501"/>
            <a:chExt cx="3781424" cy="3384550"/>
          </a:xfrm>
          <a:solidFill>
            <a:srgbClr val="BFBFBF"/>
          </a:solidFill>
        </p:grpSpPr>
        <p:sp>
          <p:nvSpPr>
            <p:cNvPr id="17" name="Freeform 10"/>
            <p:cNvSpPr/>
            <p:nvPr/>
          </p:nvSpPr>
          <p:spPr bwMode="auto">
            <a:xfrm>
              <a:off x="9297988" y="1533526"/>
              <a:ext cx="1392237" cy="1004888"/>
            </a:xfrm>
            <a:custGeom>
              <a:avLst/>
              <a:gdLst>
                <a:gd name="T0" fmla="*/ 142 w 370"/>
                <a:gd name="T1" fmla="*/ 228 h 267"/>
                <a:gd name="T2" fmla="*/ 241 w 370"/>
                <a:gd name="T3" fmla="*/ 248 h 267"/>
                <a:gd name="T4" fmla="*/ 303 w 370"/>
                <a:gd name="T5" fmla="*/ 226 h 267"/>
                <a:gd name="T6" fmla="*/ 368 w 370"/>
                <a:gd name="T7" fmla="*/ 107 h 267"/>
                <a:gd name="T8" fmla="*/ 278 w 370"/>
                <a:gd name="T9" fmla="*/ 11 h 267"/>
                <a:gd name="T10" fmla="*/ 179 w 370"/>
                <a:gd name="T11" fmla="*/ 58 h 267"/>
                <a:gd name="T12" fmla="*/ 168 w 370"/>
                <a:gd name="T13" fmla="*/ 65 h 267"/>
                <a:gd name="T14" fmla="*/ 155 w 370"/>
                <a:gd name="T15" fmla="*/ 60 h 267"/>
                <a:gd name="T16" fmla="*/ 67 w 370"/>
                <a:gd name="T17" fmla="*/ 47 h 267"/>
                <a:gd name="T18" fmla="*/ 0 w 370"/>
                <a:gd name="T19" fmla="*/ 116 h 267"/>
                <a:gd name="T20" fmla="*/ 9 w 370"/>
                <a:gd name="T21" fmla="*/ 121 h 267"/>
                <a:gd name="T22" fmla="*/ 84 w 370"/>
                <a:gd name="T23" fmla="*/ 267 h 267"/>
                <a:gd name="T24" fmla="*/ 142 w 370"/>
                <a:gd name="T25" fmla="*/ 22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267">
                  <a:moveTo>
                    <a:pt x="142" y="228"/>
                  </a:moveTo>
                  <a:cubicBezTo>
                    <a:pt x="189" y="219"/>
                    <a:pt x="225" y="237"/>
                    <a:pt x="241" y="248"/>
                  </a:cubicBezTo>
                  <a:cubicBezTo>
                    <a:pt x="253" y="241"/>
                    <a:pt x="275" y="230"/>
                    <a:pt x="303" y="226"/>
                  </a:cubicBezTo>
                  <a:cubicBezTo>
                    <a:pt x="304" y="191"/>
                    <a:pt x="319" y="134"/>
                    <a:pt x="368" y="107"/>
                  </a:cubicBezTo>
                  <a:cubicBezTo>
                    <a:pt x="370" y="82"/>
                    <a:pt x="350" y="22"/>
                    <a:pt x="278" y="11"/>
                  </a:cubicBezTo>
                  <a:cubicBezTo>
                    <a:pt x="211" y="0"/>
                    <a:pt x="181" y="56"/>
                    <a:pt x="179" y="58"/>
                  </a:cubicBezTo>
                  <a:cubicBezTo>
                    <a:pt x="177" y="62"/>
                    <a:pt x="173" y="65"/>
                    <a:pt x="168" y="65"/>
                  </a:cubicBezTo>
                  <a:cubicBezTo>
                    <a:pt x="163" y="66"/>
                    <a:pt x="158" y="64"/>
                    <a:pt x="155" y="60"/>
                  </a:cubicBezTo>
                  <a:cubicBezTo>
                    <a:pt x="155" y="59"/>
                    <a:pt x="133" y="32"/>
                    <a:pt x="67" y="47"/>
                  </a:cubicBezTo>
                  <a:cubicBezTo>
                    <a:pt x="14" y="60"/>
                    <a:pt x="2" y="101"/>
                    <a:pt x="0" y="116"/>
                  </a:cubicBezTo>
                  <a:cubicBezTo>
                    <a:pt x="3" y="117"/>
                    <a:pt x="6" y="119"/>
                    <a:pt x="9" y="121"/>
                  </a:cubicBezTo>
                  <a:cubicBezTo>
                    <a:pt x="63" y="161"/>
                    <a:pt x="80" y="224"/>
                    <a:pt x="84" y="267"/>
                  </a:cubicBezTo>
                  <a:cubicBezTo>
                    <a:pt x="96" y="250"/>
                    <a:pt x="114" y="234"/>
                    <a:pt x="142" y="228"/>
                  </a:cubicBezTo>
                  <a:close/>
                </a:path>
              </a:pathLst>
            </a:custGeom>
            <a:grpFill/>
            <a:ln>
              <a:noFill/>
            </a:ln>
          </p:spPr>
          <p:txBody>
            <a:bodyPr vert="horz" wrap="square" lIns="91439" tIns="45720" rIns="91439" bIns="45720" numCol="1" anchor="t" anchorCtr="0" compatLnSpc="1"/>
            <a:lstStyle/>
            <a:p>
              <a:pPr algn="just">
                <a:lnSpc>
                  <a:spcPct val="120000"/>
                </a:lnSpc>
                <a:spcBef>
                  <a:spcPts val="0"/>
                </a:spcBef>
                <a:spcAft>
                  <a:spcPts val="0"/>
                </a:spcAft>
              </a:pPr>
              <a:endParaRPr lang="id-ID" sz="760">
                <a:latin typeface="微软雅黑" panose="020B0503020204020204" charset="-122"/>
                <a:ea typeface="微软雅黑" panose="020B0503020204020204" charset="-122"/>
                <a:cs typeface="+mn-ea"/>
                <a:sym typeface="Arial" panose="020B0604020202020204" pitchFamily="34" charset="0"/>
              </a:endParaRPr>
            </a:p>
          </p:txBody>
        </p:sp>
        <p:sp>
          <p:nvSpPr>
            <p:cNvPr id="18" name="Freeform 11"/>
            <p:cNvSpPr/>
            <p:nvPr/>
          </p:nvSpPr>
          <p:spPr bwMode="auto">
            <a:xfrm>
              <a:off x="8169276" y="952501"/>
              <a:ext cx="3781424" cy="3384550"/>
            </a:xfrm>
            <a:custGeom>
              <a:avLst/>
              <a:gdLst>
                <a:gd name="T0" fmla="*/ 932 w 1005"/>
                <a:gd name="T1" fmla="*/ 313 h 899"/>
                <a:gd name="T2" fmla="*/ 693 w 1005"/>
                <a:gd name="T3" fmla="*/ 126 h 899"/>
                <a:gd name="T4" fmla="*/ 192 w 1005"/>
                <a:gd name="T5" fmla="*/ 181 h 899"/>
                <a:gd name="T6" fmla="*/ 261 w 1005"/>
                <a:gd name="T7" fmla="*/ 549 h 899"/>
                <a:gd name="T8" fmla="*/ 292 w 1005"/>
                <a:gd name="T9" fmla="*/ 298 h 899"/>
                <a:gd name="T10" fmla="*/ 155 w 1005"/>
                <a:gd name="T11" fmla="*/ 377 h 899"/>
                <a:gd name="T12" fmla="*/ 244 w 1005"/>
                <a:gd name="T13" fmla="*/ 409 h 899"/>
                <a:gd name="T14" fmla="*/ 255 w 1005"/>
                <a:gd name="T15" fmla="*/ 435 h 899"/>
                <a:gd name="T16" fmla="*/ 128 w 1005"/>
                <a:gd name="T17" fmla="*/ 388 h 899"/>
                <a:gd name="T18" fmla="*/ 274 w 1005"/>
                <a:gd name="T19" fmla="*/ 257 h 899"/>
                <a:gd name="T20" fmla="*/ 464 w 1005"/>
                <a:gd name="T21" fmla="*/ 184 h 899"/>
                <a:gd name="T22" fmla="*/ 673 w 1005"/>
                <a:gd name="T23" fmla="*/ 190 h 899"/>
                <a:gd name="T24" fmla="*/ 851 w 1005"/>
                <a:gd name="T25" fmla="*/ 291 h 899"/>
                <a:gd name="T26" fmla="*/ 914 w 1005"/>
                <a:gd name="T27" fmla="*/ 518 h 899"/>
                <a:gd name="T28" fmla="*/ 747 w 1005"/>
                <a:gd name="T29" fmla="*/ 572 h 899"/>
                <a:gd name="T30" fmla="*/ 474 w 1005"/>
                <a:gd name="T31" fmla="*/ 615 h 899"/>
                <a:gd name="T32" fmla="*/ 421 w 1005"/>
                <a:gd name="T33" fmla="*/ 572 h 899"/>
                <a:gd name="T34" fmla="*/ 446 w 1005"/>
                <a:gd name="T35" fmla="*/ 560 h 899"/>
                <a:gd name="T36" fmla="*/ 553 w 1005"/>
                <a:gd name="T37" fmla="*/ 547 h 899"/>
                <a:gd name="T38" fmla="*/ 854 w 1005"/>
                <a:gd name="T39" fmla="*/ 560 h 899"/>
                <a:gd name="T40" fmla="*/ 857 w 1005"/>
                <a:gd name="T41" fmla="*/ 427 h 899"/>
                <a:gd name="T42" fmla="*/ 831 w 1005"/>
                <a:gd name="T43" fmla="*/ 311 h 899"/>
                <a:gd name="T44" fmla="*/ 632 w 1005"/>
                <a:gd name="T45" fmla="*/ 378 h 899"/>
                <a:gd name="T46" fmla="*/ 742 w 1005"/>
                <a:gd name="T47" fmla="*/ 461 h 899"/>
                <a:gd name="T48" fmla="*/ 549 w 1005"/>
                <a:gd name="T49" fmla="*/ 430 h 899"/>
                <a:gd name="T50" fmla="*/ 447 w 1005"/>
                <a:gd name="T51" fmla="*/ 410 h 899"/>
                <a:gd name="T52" fmla="*/ 381 w 1005"/>
                <a:gd name="T53" fmla="*/ 488 h 899"/>
                <a:gd name="T54" fmla="*/ 300 w 1005"/>
                <a:gd name="T55" fmla="*/ 535 h 899"/>
                <a:gd name="T56" fmla="*/ 298 w 1005"/>
                <a:gd name="T57" fmla="*/ 538 h 899"/>
                <a:gd name="T58" fmla="*/ 274 w 1005"/>
                <a:gd name="T59" fmla="*/ 618 h 899"/>
                <a:gd name="T60" fmla="*/ 288 w 1005"/>
                <a:gd name="T61" fmla="*/ 665 h 899"/>
                <a:gd name="T62" fmla="*/ 352 w 1005"/>
                <a:gd name="T63" fmla="*/ 724 h 899"/>
                <a:gd name="T64" fmla="*/ 571 w 1005"/>
                <a:gd name="T65" fmla="*/ 769 h 899"/>
                <a:gd name="T66" fmla="*/ 570 w 1005"/>
                <a:gd name="T67" fmla="*/ 769 h 899"/>
                <a:gd name="T68" fmla="*/ 681 w 1005"/>
                <a:gd name="T69" fmla="*/ 675 h 899"/>
                <a:gd name="T70" fmla="*/ 650 w 1005"/>
                <a:gd name="T71" fmla="*/ 634 h 899"/>
                <a:gd name="T72" fmla="*/ 708 w 1005"/>
                <a:gd name="T73" fmla="*/ 665 h 899"/>
                <a:gd name="T74" fmla="*/ 691 w 1005"/>
                <a:gd name="T75" fmla="*/ 750 h 899"/>
                <a:gd name="T76" fmla="*/ 491 w 1005"/>
                <a:gd name="T77" fmla="*/ 785 h 899"/>
                <a:gd name="T78" fmla="*/ 787 w 1005"/>
                <a:gd name="T79" fmla="*/ 830 h 899"/>
                <a:gd name="T80" fmla="*/ 1001 w 1005"/>
                <a:gd name="T81" fmla="*/ 47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5" h="899">
                  <a:moveTo>
                    <a:pt x="1001" y="474"/>
                  </a:moveTo>
                  <a:cubicBezTo>
                    <a:pt x="997" y="357"/>
                    <a:pt x="932" y="313"/>
                    <a:pt x="932" y="313"/>
                  </a:cubicBezTo>
                  <a:cubicBezTo>
                    <a:pt x="932" y="313"/>
                    <a:pt x="924" y="257"/>
                    <a:pt x="873" y="197"/>
                  </a:cubicBezTo>
                  <a:cubicBezTo>
                    <a:pt x="794" y="111"/>
                    <a:pt x="693" y="126"/>
                    <a:pt x="693" y="126"/>
                  </a:cubicBezTo>
                  <a:cubicBezTo>
                    <a:pt x="563" y="0"/>
                    <a:pt x="430" y="97"/>
                    <a:pt x="430" y="97"/>
                  </a:cubicBezTo>
                  <a:cubicBezTo>
                    <a:pt x="245" y="36"/>
                    <a:pt x="192" y="181"/>
                    <a:pt x="192" y="181"/>
                  </a:cubicBezTo>
                  <a:cubicBezTo>
                    <a:pt x="86" y="193"/>
                    <a:pt x="0" y="317"/>
                    <a:pt x="77" y="450"/>
                  </a:cubicBezTo>
                  <a:cubicBezTo>
                    <a:pt x="136" y="552"/>
                    <a:pt x="224" y="554"/>
                    <a:pt x="261" y="549"/>
                  </a:cubicBezTo>
                  <a:cubicBezTo>
                    <a:pt x="274" y="517"/>
                    <a:pt x="300" y="481"/>
                    <a:pt x="357" y="465"/>
                  </a:cubicBezTo>
                  <a:cubicBezTo>
                    <a:pt x="358" y="459"/>
                    <a:pt x="365" y="350"/>
                    <a:pt x="292" y="298"/>
                  </a:cubicBezTo>
                  <a:cubicBezTo>
                    <a:pt x="249" y="267"/>
                    <a:pt x="201" y="275"/>
                    <a:pt x="174" y="295"/>
                  </a:cubicBezTo>
                  <a:cubicBezTo>
                    <a:pt x="149" y="315"/>
                    <a:pt x="142" y="345"/>
                    <a:pt x="155" y="377"/>
                  </a:cubicBezTo>
                  <a:cubicBezTo>
                    <a:pt x="161" y="394"/>
                    <a:pt x="171" y="405"/>
                    <a:pt x="185" y="411"/>
                  </a:cubicBezTo>
                  <a:cubicBezTo>
                    <a:pt x="212" y="422"/>
                    <a:pt x="243" y="409"/>
                    <a:pt x="244" y="409"/>
                  </a:cubicBezTo>
                  <a:cubicBezTo>
                    <a:pt x="251" y="406"/>
                    <a:pt x="259" y="410"/>
                    <a:pt x="262" y="417"/>
                  </a:cubicBezTo>
                  <a:cubicBezTo>
                    <a:pt x="265" y="424"/>
                    <a:pt x="262" y="432"/>
                    <a:pt x="255" y="435"/>
                  </a:cubicBezTo>
                  <a:cubicBezTo>
                    <a:pt x="253" y="436"/>
                    <a:pt x="212" y="453"/>
                    <a:pt x="174" y="437"/>
                  </a:cubicBezTo>
                  <a:cubicBezTo>
                    <a:pt x="154" y="429"/>
                    <a:pt x="138" y="412"/>
                    <a:pt x="128" y="388"/>
                  </a:cubicBezTo>
                  <a:cubicBezTo>
                    <a:pt x="111" y="343"/>
                    <a:pt x="122" y="300"/>
                    <a:pt x="157" y="273"/>
                  </a:cubicBezTo>
                  <a:cubicBezTo>
                    <a:pt x="189" y="248"/>
                    <a:pt x="234" y="243"/>
                    <a:pt x="274" y="257"/>
                  </a:cubicBezTo>
                  <a:cubicBezTo>
                    <a:pt x="281" y="227"/>
                    <a:pt x="304" y="187"/>
                    <a:pt x="361" y="174"/>
                  </a:cubicBezTo>
                  <a:cubicBezTo>
                    <a:pt x="415" y="161"/>
                    <a:pt x="447" y="173"/>
                    <a:pt x="464" y="184"/>
                  </a:cubicBezTo>
                  <a:cubicBezTo>
                    <a:pt x="484" y="158"/>
                    <a:pt x="524" y="127"/>
                    <a:pt x="582" y="137"/>
                  </a:cubicBezTo>
                  <a:cubicBezTo>
                    <a:pt x="631" y="145"/>
                    <a:pt x="658" y="170"/>
                    <a:pt x="673" y="190"/>
                  </a:cubicBezTo>
                  <a:cubicBezTo>
                    <a:pt x="686" y="208"/>
                    <a:pt x="694" y="230"/>
                    <a:pt x="696" y="250"/>
                  </a:cubicBezTo>
                  <a:cubicBezTo>
                    <a:pt x="751" y="237"/>
                    <a:pt x="814" y="253"/>
                    <a:pt x="851" y="291"/>
                  </a:cubicBezTo>
                  <a:cubicBezTo>
                    <a:pt x="881" y="322"/>
                    <a:pt x="892" y="365"/>
                    <a:pt x="881" y="411"/>
                  </a:cubicBezTo>
                  <a:cubicBezTo>
                    <a:pt x="895" y="424"/>
                    <a:pt x="922" y="459"/>
                    <a:pt x="914" y="518"/>
                  </a:cubicBezTo>
                  <a:cubicBezTo>
                    <a:pt x="910" y="549"/>
                    <a:pt x="893" y="573"/>
                    <a:pt x="866" y="586"/>
                  </a:cubicBezTo>
                  <a:cubicBezTo>
                    <a:pt x="831" y="602"/>
                    <a:pt x="785" y="596"/>
                    <a:pt x="747" y="572"/>
                  </a:cubicBezTo>
                  <a:cubicBezTo>
                    <a:pt x="693" y="538"/>
                    <a:pt x="609" y="536"/>
                    <a:pt x="571" y="568"/>
                  </a:cubicBezTo>
                  <a:cubicBezTo>
                    <a:pt x="541" y="593"/>
                    <a:pt x="507" y="618"/>
                    <a:pt x="474" y="615"/>
                  </a:cubicBezTo>
                  <a:cubicBezTo>
                    <a:pt x="472" y="615"/>
                    <a:pt x="469" y="615"/>
                    <a:pt x="466" y="614"/>
                  </a:cubicBezTo>
                  <a:cubicBezTo>
                    <a:pt x="447" y="610"/>
                    <a:pt x="432" y="596"/>
                    <a:pt x="421" y="572"/>
                  </a:cubicBezTo>
                  <a:cubicBezTo>
                    <a:pt x="417" y="565"/>
                    <a:pt x="420" y="557"/>
                    <a:pt x="427" y="554"/>
                  </a:cubicBezTo>
                  <a:cubicBezTo>
                    <a:pt x="434" y="550"/>
                    <a:pt x="443" y="553"/>
                    <a:pt x="446" y="560"/>
                  </a:cubicBezTo>
                  <a:cubicBezTo>
                    <a:pt x="453" y="576"/>
                    <a:pt x="462" y="584"/>
                    <a:pt x="473" y="586"/>
                  </a:cubicBezTo>
                  <a:cubicBezTo>
                    <a:pt x="496" y="592"/>
                    <a:pt x="530" y="566"/>
                    <a:pt x="553" y="547"/>
                  </a:cubicBezTo>
                  <a:cubicBezTo>
                    <a:pt x="601" y="506"/>
                    <a:pt x="697" y="507"/>
                    <a:pt x="762" y="548"/>
                  </a:cubicBezTo>
                  <a:cubicBezTo>
                    <a:pt x="792" y="567"/>
                    <a:pt x="828" y="572"/>
                    <a:pt x="854" y="560"/>
                  </a:cubicBezTo>
                  <a:cubicBezTo>
                    <a:pt x="872" y="552"/>
                    <a:pt x="883" y="536"/>
                    <a:pt x="886" y="514"/>
                  </a:cubicBezTo>
                  <a:cubicBezTo>
                    <a:pt x="895" y="455"/>
                    <a:pt x="858" y="427"/>
                    <a:pt x="857" y="427"/>
                  </a:cubicBezTo>
                  <a:cubicBezTo>
                    <a:pt x="852" y="424"/>
                    <a:pt x="850" y="418"/>
                    <a:pt x="852" y="412"/>
                  </a:cubicBezTo>
                  <a:cubicBezTo>
                    <a:pt x="863" y="372"/>
                    <a:pt x="856" y="337"/>
                    <a:pt x="831" y="311"/>
                  </a:cubicBezTo>
                  <a:cubicBezTo>
                    <a:pt x="800" y="280"/>
                    <a:pt x="747" y="266"/>
                    <a:pt x="702" y="278"/>
                  </a:cubicBezTo>
                  <a:cubicBezTo>
                    <a:pt x="642" y="293"/>
                    <a:pt x="633" y="357"/>
                    <a:pt x="632" y="378"/>
                  </a:cubicBezTo>
                  <a:cubicBezTo>
                    <a:pt x="667" y="380"/>
                    <a:pt x="707" y="396"/>
                    <a:pt x="744" y="441"/>
                  </a:cubicBezTo>
                  <a:cubicBezTo>
                    <a:pt x="749" y="447"/>
                    <a:pt x="748" y="456"/>
                    <a:pt x="742" y="461"/>
                  </a:cubicBezTo>
                  <a:cubicBezTo>
                    <a:pt x="736" y="466"/>
                    <a:pt x="727" y="465"/>
                    <a:pt x="722" y="459"/>
                  </a:cubicBezTo>
                  <a:cubicBezTo>
                    <a:pt x="643" y="362"/>
                    <a:pt x="552" y="428"/>
                    <a:pt x="549" y="430"/>
                  </a:cubicBezTo>
                  <a:cubicBezTo>
                    <a:pt x="543" y="434"/>
                    <a:pt x="536" y="434"/>
                    <a:pt x="531" y="430"/>
                  </a:cubicBezTo>
                  <a:cubicBezTo>
                    <a:pt x="529" y="429"/>
                    <a:pt x="496" y="400"/>
                    <a:pt x="447" y="410"/>
                  </a:cubicBezTo>
                  <a:cubicBezTo>
                    <a:pt x="401" y="419"/>
                    <a:pt x="393" y="476"/>
                    <a:pt x="393" y="476"/>
                  </a:cubicBezTo>
                  <a:cubicBezTo>
                    <a:pt x="392" y="482"/>
                    <a:pt x="387" y="487"/>
                    <a:pt x="381" y="488"/>
                  </a:cubicBezTo>
                  <a:cubicBezTo>
                    <a:pt x="339" y="496"/>
                    <a:pt x="315" y="514"/>
                    <a:pt x="300" y="535"/>
                  </a:cubicBezTo>
                  <a:cubicBezTo>
                    <a:pt x="300" y="535"/>
                    <a:pt x="300" y="535"/>
                    <a:pt x="300" y="535"/>
                  </a:cubicBezTo>
                  <a:cubicBezTo>
                    <a:pt x="300" y="535"/>
                    <a:pt x="300" y="535"/>
                    <a:pt x="300" y="535"/>
                  </a:cubicBezTo>
                  <a:cubicBezTo>
                    <a:pt x="299" y="536"/>
                    <a:pt x="299" y="537"/>
                    <a:pt x="298" y="538"/>
                  </a:cubicBezTo>
                  <a:cubicBezTo>
                    <a:pt x="278" y="568"/>
                    <a:pt x="273" y="596"/>
                    <a:pt x="275" y="618"/>
                  </a:cubicBezTo>
                  <a:cubicBezTo>
                    <a:pt x="275" y="618"/>
                    <a:pt x="274" y="618"/>
                    <a:pt x="274" y="618"/>
                  </a:cubicBezTo>
                  <a:cubicBezTo>
                    <a:pt x="275" y="625"/>
                    <a:pt x="276" y="631"/>
                    <a:pt x="278" y="637"/>
                  </a:cubicBezTo>
                  <a:cubicBezTo>
                    <a:pt x="281" y="654"/>
                    <a:pt x="288" y="664"/>
                    <a:pt x="288" y="665"/>
                  </a:cubicBezTo>
                  <a:cubicBezTo>
                    <a:pt x="302" y="693"/>
                    <a:pt x="326" y="711"/>
                    <a:pt x="352" y="724"/>
                  </a:cubicBezTo>
                  <a:cubicBezTo>
                    <a:pt x="352" y="724"/>
                    <a:pt x="352" y="724"/>
                    <a:pt x="352" y="724"/>
                  </a:cubicBezTo>
                  <a:cubicBezTo>
                    <a:pt x="352" y="724"/>
                    <a:pt x="418" y="758"/>
                    <a:pt x="552" y="768"/>
                  </a:cubicBezTo>
                  <a:cubicBezTo>
                    <a:pt x="558" y="768"/>
                    <a:pt x="565" y="769"/>
                    <a:pt x="571" y="769"/>
                  </a:cubicBezTo>
                  <a:cubicBezTo>
                    <a:pt x="571" y="769"/>
                    <a:pt x="570" y="769"/>
                    <a:pt x="570" y="769"/>
                  </a:cubicBezTo>
                  <a:cubicBezTo>
                    <a:pt x="570" y="769"/>
                    <a:pt x="570" y="769"/>
                    <a:pt x="570" y="769"/>
                  </a:cubicBezTo>
                  <a:cubicBezTo>
                    <a:pt x="606" y="770"/>
                    <a:pt x="643" y="762"/>
                    <a:pt x="668" y="733"/>
                  </a:cubicBezTo>
                  <a:cubicBezTo>
                    <a:pt x="682" y="710"/>
                    <a:pt x="687" y="689"/>
                    <a:pt x="681" y="675"/>
                  </a:cubicBezTo>
                  <a:cubicBezTo>
                    <a:pt x="675" y="658"/>
                    <a:pt x="659" y="652"/>
                    <a:pt x="659" y="652"/>
                  </a:cubicBezTo>
                  <a:cubicBezTo>
                    <a:pt x="651" y="649"/>
                    <a:pt x="648" y="641"/>
                    <a:pt x="650" y="634"/>
                  </a:cubicBezTo>
                  <a:cubicBezTo>
                    <a:pt x="653" y="627"/>
                    <a:pt x="661" y="623"/>
                    <a:pt x="668" y="625"/>
                  </a:cubicBezTo>
                  <a:cubicBezTo>
                    <a:pt x="669" y="626"/>
                    <a:pt x="698" y="636"/>
                    <a:pt x="708" y="665"/>
                  </a:cubicBezTo>
                  <a:cubicBezTo>
                    <a:pt x="717" y="689"/>
                    <a:pt x="711" y="717"/>
                    <a:pt x="692" y="749"/>
                  </a:cubicBezTo>
                  <a:cubicBezTo>
                    <a:pt x="691" y="749"/>
                    <a:pt x="691" y="750"/>
                    <a:pt x="691" y="750"/>
                  </a:cubicBezTo>
                  <a:cubicBezTo>
                    <a:pt x="655" y="793"/>
                    <a:pt x="601" y="800"/>
                    <a:pt x="556" y="797"/>
                  </a:cubicBezTo>
                  <a:cubicBezTo>
                    <a:pt x="530" y="795"/>
                    <a:pt x="507" y="789"/>
                    <a:pt x="491" y="785"/>
                  </a:cubicBezTo>
                  <a:cubicBezTo>
                    <a:pt x="524" y="857"/>
                    <a:pt x="598" y="891"/>
                    <a:pt x="677" y="895"/>
                  </a:cubicBezTo>
                  <a:cubicBezTo>
                    <a:pt x="769" y="899"/>
                    <a:pt x="787" y="830"/>
                    <a:pt x="787" y="830"/>
                  </a:cubicBezTo>
                  <a:cubicBezTo>
                    <a:pt x="911" y="781"/>
                    <a:pt x="884" y="656"/>
                    <a:pt x="884" y="656"/>
                  </a:cubicBezTo>
                  <a:cubicBezTo>
                    <a:pt x="936" y="648"/>
                    <a:pt x="1005" y="590"/>
                    <a:pt x="1001" y="474"/>
                  </a:cubicBezTo>
                  <a:close/>
                </a:path>
              </a:pathLst>
            </a:custGeom>
            <a:grpFill/>
            <a:ln>
              <a:noFill/>
            </a:ln>
          </p:spPr>
          <p:txBody>
            <a:bodyPr vert="horz" wrap="square" lIns="91439" tIns="45720" rIns="91439" bIns="45720" numCol="1" anchor="t" anchorCtr="0" compatLnSpc="1"/>
            <a:lstStyle/>
            <a:p>
              <a:pPr algn="just">
                <a:lnSpc>
                  <a:spcPct val="120000"/>
                </a:lnSpc>
                <a:spcBef>
                  <a:spcPts val="0"/>
                </a:spcBef>
                <a:spcAft>
                  <a:spcPts val="0"/>
                </a:spcAft>
              </a:pPr>
              <a:endParaRPr lang="id-ID" sz="760">
                <a:latin typeface="微软雅黑" panose="020B0503020204020204" charset="-122"/>
                <a:ea typeface="微软雅黑" panose="020B0503020204020204" charset="-122"/>
                <a:cs typeface="+mn-ea"/>
                <a:sym typeface="Arial" panose="020B0604020202020204" pitchFamily="34" charset="0"/>
              </a:endParaRPr>
            </a:p>
          </p:txBody>
        </p:sp>
      </p:grpSp>
      <p:sp>
        <p:nvSpPr>
          <p:cNvPr id="19" name="Oval 4"/>
          <p:cNvSpPr/>
          <p:nvPr/>
        </p:nvSpPr>
        <p:spPr>
          <a:xfrm>
            <a:off x="5629215" y="2571612"/>
            <a:ext cx="479351" cy="479351"/>
          </a:xfrm>
          <a:prstGeom prst="ellipse">
            <a:avLst/>
          </a:prstGeom>
          <a:solidFill>
            <a:srgbClr val="4BC1DD"/>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spcBef>
                <a:spcPts val="0"/>
              </a:spcBef>
              <a:spcAft>
                <a:spcPts val="0"/>
              </a:spcAft>
            </a:pPr>
            <a:r>
              <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rPr>
              <a:t>01</a:t>
            </a:r>
            <a:endPar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0" name="Rectangle 18"/>
          <p:cNvSpPr/>
          <p:nvPr/>
        </p:nvSpPr>
        <p:spPr>
          <a:xfrm>
            <a:off x="6320862" y="2581494"/>
            <a:ext cx="3359646" cy="294640"/>
          </a:xfrm>
          <a:prstGeom prst="rect">
            <a:avLst/>
          </a:prstGeom>
        </p:spPr>
        <p:txBody>
          <a:bodyPr wrap="square" lIns="0" tIns="0" rIns="0" bIns="0">
            <a:spAutoFit/>
          </a:bodyPr>
          <a:lstStyle/>
          <a:p>
            <a:pPr algn="just">
              <a:lnSpc>
                <a:spcPct val="120000"/>
              </a:lnSpc>
              <a:spcBef>
                <a:spcPts val="0"/>
              </a:spcBef>
              <a:spcAft>
                <a:spcPts val="0"/>
              </a:spcAft>
            </a:pPr>
            <a:r>
              <a:rPr lang="en-US" altLang="zh-CN" sz="1600" dirty="0">
                <a:solidFill>
                  <a:schemeClr val="tx1"/>
                </a:solidFill>
                <a:latin typeface="微软雅黑" panose="020B0503020204020204" charset="-122"/>
                <a:ea typeface="微软雅黑" panose="020B0503020204020204" charset="-122"/>
                <a:cs typeface="+mn-ea"/>
                <a:sym typeface="Arial" panose="020B0604020202020204" pitchFamily="34" charset="0"/>
              </a:rPr>
              <a:t>尽可能争取到自己选择的地点内谈判</a:t>
            </a:r>
            <a:endParaRPr lang="en-US" altLang="zh-CN" sz="1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21" name="Oval 19"/>
          <p:cNvSpPr/>
          <p:nvPr/>
        </p:nvSpPr>
        <p:spPr>
          <a:xfrm>
            <a:off x="5629215" y="3385188"/>
            <a:ext cx="479351" cy="479351"/>
          </a:xfrm>
          <a:prstGeom prst="ellipse">
            <a:avLst/>
          </a:prstGeom>
          <a:solidFill>
            <a:srgbClr val="BFBFBF"/>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spcBef>
                <a:spcPts val="0"/>
              </a:spcBef>
              <a:spcAft>
                <a:spcPts val="0"/>
              </a:spcAft>
            </a:pPr>
            <a:r>
              <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rPr>
              <a:t>02</a:t>
            </a:r>
            <a:endPar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5" name="Rectangle 24"/>
          <p:cNvSpPr/>
          <p:nvPr/>
        </p:nvSpPr>
        <p:spPr>
          <a:xfrm>
            <a:off x="6320862" y="3395071"/>
            <a:ext cx="3359646" cy="589915"/>
          </a:xfrm>
          <a:prstGeom prst="rect">
            <a:avLst/>
          </a:prstGeom>
        </p:spPr>
        <p:txBody>
          <a:bodyPr wrap="square" lIns="0" tIns="0" rIns="0" bIns="0">
            <a:spAutoFit/>
          </a:bodyPr>
          <a:lstStyle/>
          <a:p>
            <a:pPr algn="just">
              <a:lnSpc>
                <a:spcPct val="120000"/>
              </a:lnSpc>
              <a:spcBef>
                <a:spcPts val="0"/>
              </a:spcBef>
              <a:spcAft>
                <a:spcPts val="0"/>
              </a:spcAft>
            </a:pPr>
            <a:r>
              <a:rPr lang="en-US" altLang="zh-CN" sz="1600" dirty="0">
                <a:solidFill>
                  <a:schemeClr val="tx1"/>
                </a:solidFill>
                <a:latin typeface="微软雅黑" panose="020B0503020204020204" charset="-122"/>
                <a:ea typeface="微软雅黑" panose="020B0503020204020204" charset="-122"/>
                <a:cs typeface="+mn-ea"/>
                <a:sym typeface="Arial" panose="020B0604020202020204" pitchFamily="34" charset="0"/>
              </a:rPr>
              <a:t>谈判要进行多层次的，地点应依次互换，以示公平</a:t>
            </a:r>
            <a:endParaRPr lang="en-US" altLang="zh-CN" sz="1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26" name="Oval 25"/>
          <p:cNvSpPr/>
          <p:nvPr/>
        </p:nvSpPr>
        <p:spPr>
          <a:xfrm>
            <a:off x="5629215" y="4278685"/>
            <a:ext cx="479351" cy="479351"/>
          </a:xfrm>
          <a:prstGeom prst="ellipse">
            <a:avLst/>
          </a:prstGeom>
          <a:solidFill>
            <a:srgbClr val="4BC1DD"/>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spcBef>
                <a:spcPts val="0"/>
              </a:spcBef>
              <a:spcAft>
                <a:spcPts val="0"/>
              </a:spcAft>
            </a:pPr>
            <a:r>
              <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rPr>
              <a:t>03</a:t>
            </a:r>
            <a:endPar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7" name="Rectangle 26"/>
          <p:cNvSpPr/>
          <p:nvPr/>
        </p:nvSpPr>
        <p:spPr>
          <a:xfrm>
            <a:off x="6320862" y="4288567"/>
            <a:ext cx="3359646" cy="589915"/>
          </a:xfrm>
          <a:prstGeom prst="rect">
            <a:avLst/>
          </a:prstGeom>
        </p:spPr>
        <p:txBody>
          <a:bodyPr wrap="square" lIns="0" tIns="0" rIns="0" bIns="0">
            <a:spAutoFit/>
          </a:bodyPr>
          <a:lstStyle/>
          <a:p>
            <a:pPr algn="just">
              <a:lnSpc>
                <a:spcPct val="120000"/>
              </a:lnSpc>
              <a:spcBef>
                <a:spcPts val="0"/>
              </a:spcBef>
              <a:spcAft>
                <a:spcPts val="0"/>
              </a:spcAft>
            </a:pPr>
            <a:r>
              <a:rPr lang="en-US" altLang="zh-CN" sz="1600" dirty="0">
                <a:solidFill>
                  <a:schemeClr val="tx1"/>
                </a:solidFill>
                <a:latin typeface="微软雅黑" panose="020B0503020204020204" charset="-122"/>
                <a:ea typeface="微软雅黑" panose="020B0503020204020204" charset="-122"/>
                <a:cs typeface="+mn-ea"/>
                <a:sym typeface="Arial" panose="020B0604020202020204" pitchFamily="34" charset="0"/>
              </a:rPr>
              <a:t>若争取不到自己选择的，至少选择双方都不熟悉的地点</a:t>
            </a:r>
            <a:endParaRPr lang="en-US" altLang="zh-CN" sz="1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28" name="Oval 27"/>
          <p:cNvSpPr/>
          <p:nvPr/>
        </p:nvSpPr>
        <p:spPr>
          <a:xfrm>
            <a:off x="5629215" y="5090338"/>
            <a:ext cx="479351" cy="479351"/>
          </a:xfrm>
          <a:prstGeom prst="ellipse">
            <a:avLst/>
          </a:prstGeom>
          <a:solidFill>
            <a:srgbClr val="BFBFBF"/>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spcBef>
                <a:spcPts val="0"/>
              </a:spcBef>
              <a:spcAft>
                <a:spcPts val="0"/>
              </a:spcAft>
            </a:pPr>
            <a:r>
              <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rPr>
              <a:t>04</a:t>
            </a:r>
            <a:endPar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9" name="Rectangle 28"/>
          <p:cNvSpPr/>
          <p:nvPr/>
        </p:nvSpPr>
        <p:spPr>
          <a:xfrm>
            <a:off x="6320862" y="5100220"/>
            <a:ext cx="3359646" cy="589915"/>
          </a:xfrm>
          <a:prstGeom prst="rect">
            <a:avLst/>
          </a:prstGeom>
        </p:spPr>
        <p:txBody>
          <a:bodyPr wrap="square" lIns="0" tIns="0" rIns="0" bIns="0">
            <a:spAutoFit/>
          </a:bodyPr>
          <a:lstStyle/>
          <a:p>
            <a:pPr algn="just">
              <a:lnSpc>
                <a:spcPct val="120000"/>
              </a:lnSpc>
              <a:spcBef>
                <a:spcPts val="0"/>
              </a:spcBef>
              <a:spcAft>
                <a:spcPts val="0"/>
              </a:spcAft>
            </a:pPr>
            <a:r>
              <a:rPr lang="en-US" altLang="zh-CN" sz="1600" dirty="0">
                <a:solidFill>
                  <a:schemeClr val="tx1"/>
                </a:solidFill>
                <a:latin typeface="微软雅黑" panose="020B0503020204020204" charset="-122"/>
                <a:ea typeface="微软雅黑" panose="020B0503020204020204" charset="-122"/>
                <a:cs typeface="+mn-ea"/>
                <a:sym typeface="Arial" panose="020B0604020202020204" pitchFamily="34" charset="0"/>
              </a:rPr>
              <a:t>把在对方的“自治区域”内谈判，作为最后的选择</a:t>
            </a:r>
            <a:endParaRPr lang="en-US" altLang="zh-CN" sz="1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par>
                                <p:cTn id="18" presetID="37"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900" decel="100000" fill="hold"/>
                                        <p:tgtEl>
                                          <p:spTgt spid="1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4" presetID="1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p:tgtEl>
                                          <p:spTgt spid="20"/>
                                        </p:tgtEl>
                                        <p:attrNameLst>
                                          <p:attrName>ppt_x</p:attrName>
                                        </p:attrNameLst>
                                      </p:cBhvr>
                                      <p:tavLst>
                                        <p:tav tm="0">
                                          <p:val>
                                            <p:strVal val="#ppt_x-#ppt_w*1.125000"/>
                                          </p:val>
                                        </p:tav>
                                        <p:tav tm="100000">
                                          <p:val>
                                            <p:strVal val="#ppt_x"/>
                                          </p:val>
                                        </p:tav>
                                      </p:tavLst>
                                    </p:anim>
                                    <p:animEffect transition="in" filter="wipe(right)">
                                      <p:cBhvr>
                                        <p:cTn id="27" dur="500"/>
                                        <p:tgtEl>
                                          <p:spTgt spid="20"/>
                                        </p:tgtEl>
                                      </p:cBhvr>
                                    </p:animEffect>
                                  </p:childTnLst>
                                </p:cTn>
                              </p:par>
                              <p:par>
                                <p:cTn id="28" presetID="37"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12" presetClass="entr" presetSubtype="8"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p:tgtEl>
                                          <p:spTgt spid="25"/>
                                        </p:tgtEl>
                                        <p:attrNameLst>
                                          <p:attrName>ppt_x</p:attrName>
                                        </p:attrNameLst>
                                      </p:cBhvr>
                                      <p:tavLst>
                                        <p:tav tm="0">
                                          <p:val>
                                            <p:strVal val="#ppt_x-#ppt_w*1.125000"/>
                                          </p:val>
                                        </p:tav>
                                        <p:tav tm="100000">
                                          <p:val>
                                            <p:strVal val="#ppt_x"/>
                                          </p:val>
                                        </p:tav>
                                      </p:tavLst>
                                    </p:anim>
                                    <p:animEffect transition="in" filter="wipe(right)">
                                      <p:cBhvr>
                                        <p:cTn id="37" dur="500"/>
                                        <p:tgtEl>
                                          <p:spTgt spid="25"/>
                                        </p:tgtEl>
                                      </p:cBhvr>
                                    </p:animEffect>
                                  </p:childTnLst>
                                </p:cTn>
                              </p:par>
                              <p:par>
                                <p:cTn id="38" presetID="37"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900" decel="100000" fill="hold"/>
                                        <p:tgtEl>
                                          <p:spTgt spid="2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44" presetID="1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p:tgtEl>
                                          <p:spTgt spid="27"/>
                                        </p:tgtEl>
                                        <p:attrNameLst>
                                          <p:attrName>ppt_x</p:attrName>
                                        </p:attrNameLst>
                                      </p:cBhvr>
                                      <p:tavLst>
                                        <p:tav tm="0">
                                          <p:val>
                                            <p:strVal val="#ppt_x-#ppt_w*1.125000"/>
                                          </p:val>
                                        </p:tav>
                                        <p:tav tm="100000">
                                          <p:val>
                                            <p:strVal val="#ppt_x"/>
                                          </p:val>
                                        </p:tav>
                                      </p:tavLst>
                                    </p:anim>
                                    <p:animEffect transition="in" filter="wipe(right)">
                                      <p:cBhvr>
                                        <p:cTn id="47" dur="500"/>
                                        <p:tgtEl>
                                          <p:spTgt spid="27"/>
                                        </p:tgtEl>
                                      </p:cBhvr>
                                    </p:animEffect>
                                  </p:childTnLst>
                                </p:cTn>
                              </p:par>
                              <p:par>
                                <p:cTn id="48" presetID="37"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900" decel="100000" fill="hold"/>
                                        <p:tgtEl>
                                          <p:spTgt spid="2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54" presetID="12" presetClass="entr" presetSubtype="8"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p:tgtEl>
                                          <p:spTgt spid="29"/>
                                        </p:tgtEl>
                                        <p:attrNameLst>
                                          <p:attrName>ppt_x</p:attrName>
                                        </p:attrNameLst>
                                      </p:cBhvr>
                                      <p:tavLst>
                                        <p:tav tm="0">
                                          <p:val>
                                            <p:strVal val="#ppt_x-#ppt_w*1.125000"/>
                                          </p:val>
                                        </p:tav>
                                        <p:tav tm="100000">
                                          <p:val>
                                            <p:strVal val="#ppt_x"/>
                                          </p:val>
                                        </p:tav>
                                      </p:tavLst>
                                    </p:anim>
                                    <p:animEffect transition="in" filter="wipe(righ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9" grpId="0" bldLvl="0" animBg="1"/>
      <p:bldP spid="20" grpId="0"/>
      <p:bldP spid="21" grpId="0" bldLvl="0" animBg="1"/>
      <p:bldP spid="25" grpId="0"/>
      <p:bldP spid="26" grpId="0" bldLvl="0" animBg="1"/>
      <p:bldP spid="27" grpId="0"/>
      <p:bldP spid="28" grpId="0" bldLvl="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grpSp>
        <p:nvGrpSpPr>
          <p:cNvPr id="14" name="Group 2"/>
          <p:cNvGrpSpPr/>
          <p:nvPr/>
        </p:nvGrpSpPr>
        <p:grpSpPr bwMode="auto">
          <a:xfrm>
            <a:off x="903253" y="2000568"/>
            <a:ext cx="4627562" cy="3779837"/>
            <a:chOff x="3785121" y="1812417"/>
            <a:chExt cx="4627889" cy="3779783"/>
          </a:xfrm>
        </p:grpSpPr>
        <p:pic>
          <p:nvPicPr>
            <p:cNvPr id="33811" name="Picture 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785121" y="1812417"/>
              <a:ext cx="4627889" cy="377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
            <p:cNvSpPr/>
            <p:nvPr/>
          </p:nvSpPr>
          <p:spPr>
            <a:xfrm>
              <a:off x="4121695" y="1998151"/>
              <a:ext cx="3959505" cy="2484403"/>
            </a:xfrm>
            <a:prstGeom prst="rect">
              <a:avLst/>
            </a:prstGeom>
            <a:blipFill rotWithShape="1">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spcBef>
                  <a:spcPts val="0"/>
                </a:spcBef>
                <a:spcAft>
                  <a:spcPts val="0"/>
                </a:spcAft>
                <a:defRPr/>
              </a:pPr>
              <a:endParaRPr lang="zh-CN" altLang="zh-CN" sz="76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16" name="TextBox 12"/>
          <p:cNvSpPr txBox="1"/>
          <p:nvPr/>
        </p:nvSpPr>
        <p:spPr>
          <a:xfrm>
            <a:off x="6111085" y="1675422"/>
            <a:ext cx="4320480" cy="34925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680" dirty="0">
                <a:solidFill>
                  <a:schemeClr val="tx1"/>
                </a:solidFill>
                <a:latin typeface="微软雅黑" panose="020B0503020204020204" charset="-122"/>
                <a:ea typeface="微软雅黑" panose="020B0503020204020204" charset="-122"/>
              </a:rPr>
              <a:t>适宜的灯光、温度、通风、隔音条件</a:t>
            </a:r>
            <a:endParaRPr lang="zh-CN" altLang="en-US" sz="1680" dirty="0">
              <a:solidFill>
                <a:schemeClr val="tx1"/>
              </a:solidFill>
              <a:latin typeface="微软雅黑" panose="020B0503020204020204" charset="-122"/>
              <a:ea typeface="微软雅黑" panose="020B0503020204020204" charset="-122"/>
            </a:endParaRPr>
          </a:p>
        </p:txBody>
      </p:sp>
      <p:sp>
        <p:nvSpPr>
          <p:cNvPr id="17" name="TextBox 13"/>
          <p:cNvSpPr txBox="1"/>
          <p:nvPr/>
        </p:nvSpPr>
        <p:spPr>
          <a:xfrm>
            <a:off x="6111085" y="2277232"/>
            <a:ext cx="4320480" cy="34925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680" dirty="0">
                <a:solidFill>
                  <a:schemeClr val="tx1"/>
                </a:solidFill>
                <a:latin typeface="微软雅黑" panose="020B0503020204020204" charset="-122"/>
                <a:ea typeface="微软雅黑" panose="020B0503020204020204" charset="-122"/>
              </a:rPr>
              <a:t>起码的装饰、摆设、座位</a:t>
            </a:r>
            <a:endParaRPr lang="zh-CN" altLang="en-US" sz="1680" dirty="0">
              <a:solidFill>
                <a:schemeClr val="tx1"/>
              </a:solidFill>
              <a:latin typeface="微软雅黑" panose="020B0503020204020204" charset="-122"/>
              <a:ea typeface="微软雅黑" panose="020B0503020204020204" charset="-122"/>
            </a:endParaRPr>
          </a:p>
        </p:txBody>
      </p:sp>
      <p:sp>
        <p:nvSpPr>
          <p:cNvPr id="18" name="TextBox 14"/>
          <p:cNvSpPr txBox="1"/>
          <p:nvPr/>
        </p:nvSpPr>
        <p:spPr>
          <a:xfrm>
            <a:off x="6111085" y="2879042"/>
            <a:ext cx="4320480" cy="34925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680" dirty="0">
                <a:solidFill>
                  <a:schemeClr val="tx1"/>
                </a:solidFill>
                <a:latin typeface="微软雅黑" panose="020B0503020204020204" charset="-122"/>
                <a:ea typeface="微软雅黑" panose="020B0503020204020204" charset="-122"/>
              </a:rPr>
              <a:t>使谈判者有良好的凤凰效果</a:t>
            </a:r>
            <a:endParaRPr lang="zh-CN" altLang="en-US" sz="1680" dirty="0">
              <a:solidFill>
                <a:schemeClr val="tx1"/>
              </a:solidFill>
              <a:latin typeface="微软雅黑" panose="020B0503020204020204" charset="-122"/>
              <a:ea typeface="微软雅黑" panose="020B0503020204020204" charset="-122"/>
            </a:endParaRPr>
          </a:p>
        </p:txBody>
      </p:sp>
      <p:sp>
        <p:nvSpPr>
          <p:cNvPr id="19" name="TextBox 15"/>
          <p:cNvSpPr txBox="1"/>
          <p:nvPr/>
        </p:nvSpPr>
        <p:spPr>
          <a:xfrm>
            <a:off x="6111085" y="3480851"/>
            <a:ext cx="4320480" cy="34925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680" dirty="0">
                <a:solidFill>
                  <a:schemeClr val="tx1"/>
                </a:solidFill>
                <a:latin typeface="微软雅黑" panose="020B0503020204020204" charset="-122"/>
                <a:ea typeface="微软雅黑" panose="020B0503020204020204" charset="-122"/>
              </a:rPr>
              <a:t>保证行动安全和交通、通讯的方便</a:t>
            </a:r>
            <a:endParaRPr lang="zh-CN" altLang="en-US" sz="1680" dirty="0">
              <a:solidFill>
                <a:schemeClr val="tx1"/>
              </a:solidFill>
              <a:latin typeface="微软雅黑" panose="020B0503020204020204" charset="-122"/>
              <a:ea typeface="微软雅黑" panose="020B0503020204020204" charset="-122"/>
            </a:endParaRPr>
          </a:p>
        </p:txBody>
      </p:sp>
      <p:sp>
        <p:nvSpPr>
          <p:cNvPr id="20" name="TextBox 16"/>
          <p:cNvSpPr txBox="1"/>
          <p:nvPr/>
        </p:nvSpPr>
        <p:spPr>
          <a:xfrm>
            <a:off x="6111085" y="4082661"/>
            <a:ext cx="4574461" cy="34925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680" dirty="0">
                <a:solidFill>
                  <a:schemeClr val="tx1"/>
                </a:solidFill>
                <a:latin typeface="微软雅黑" panose="020B0503020204020204" charset="-122"/>
                <a:ea typeface="微软雅黑" panose="020B0503020204020204" charset="-122"/>
              </a:rPr>
              <a:t>周围环境的肃静、优雅，使人心情愉悦</a:t>
            </a:r>
            <a:endParaRPr lang="zh-CN" altLang="en-US" sz="1680" dirty="0">
              <a:solidFill>
                <a:schemeClr val="tx1"/>
              </a:solidFill>
              <a:latin typeface="微软雅黑" panose="020B0503020204020204" charset="-122"/>
              <a:ea typeface="微软雅黑" panose="020B0503020204020204" charset="-122"/>
            </a:endParaRPr>
          </a:p>
        </p:txBody>
      </p:sp>
      <p:sp>
        <p:nvSpPr>
          <p:cNvPr id="21" name="TextBox 17"/>
          <p:cNvSpPr txBox="1"/>
          <p:nvPr/>
        </p:nvSpPr>
        <p:spPr>
          <a:xfrm>
            <a:off x="6111085" y="4684470"/>
            <a:ext cx="4574461" cy="34925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680" dirty="0">
                <a:solidFill>
                  <a:schemeClr val="tx1"/>
                </a:solidFill>
                <a:latin typeface="微软雅黑" panose="020B0503020204020204" charset="-122"/>
                <a:ea typeface="微软雅黑" panose="020B0503020204020204" charset="-122"/>
              </a:rPr>
              <a:t>必备的待客饮料、点心、水果</a:t>
            </a:r>
            <a:endParaRPr lang="zh-CN" altLang="en-US" sz="1680" dirty="0">
              <a:solidFill>
                <a:schemeClr val="tx1"/>
              </a:solidFill>
              <a:latin typeface="微软雅黑" panose="020B0503020204020204" charset="-122"/>
              <a:ea typeface="微软雅黑" panose="020B0503020204020204" charset="-122"/>
            </a:endParaRPr>
          </a:p>
        </p:txBody>
      </p:sp>
      <p:sp>
        <p:nvSpPr>
          <p:cNvPr id="22" name="TextBox 18"/>
          <p:cNvSpPr txBox="1"/>
          <p:nvPr/>
        </p:nvSpPr>
        <p:spPr>
          <a:xfrm>
            <a:off x="6111085" y="5286280"/>
            <a:ext cx="4574461" cy="34925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680" dirty="0">
                <a:solidFill>
                  <a:schemeClr val="tx1"/>
                </a:solidFill>
                <a:latin typeface="微软雅黑" panose="020B0503020204020204" charset="-122"/>
                <a:ea typeface="微软雅黑" panose="020B0503020204020204" charset="-122"/>
              </a:rPr>
              <a:t>电脑、摄像设备等</a:t>
            </a:r>
            <a:endParaRPr lang="zh-CN" altLang="en-US" sz="168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6"/>
                                        </p:tgtEl>
                                        <p:attrNameLst>
                                          <p:attrName>ppt_y</p:attrName>
                                        </p:attrNameLst>
                                      </p:cBhvr>
                                      <p:tavLst>
                                        <p:tav tm="0">
                                          <p:val>
                                            <p:strVal val="#ppt_y"/>
                                          </p:val>
                                        </p:tav>
                                        <p:tav tm="100000">
                                          <p:val>
                                            <p:strVal val="#ppt_y"/>
                                          </p:val>
                                        </p:tav>
                                      </p:tavLst>
                                    </p:anim>
                                    <p:anim calcmode="lin" valueType="num">
                                      <p:cBhvr>
                                        <p:cTn id="12"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6"/>
                                        </p:tgtEl>
                                      </p:cBhvr>
                                    </p:animEffect>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7"/>
                                        </p:tgtEl>
                                        <p:attrNameLst>
                                          <p:attrName>ppt_y</p:attrName>
                                        </p:attrNameLst>
                                      </p:cBhvr>
                                      <p:tavLst>
                                        <p:tav tm="0">
                                          <p:val>
                                            <p:strVal val="#ppt_y"/>
                                          </p:val>
                                        </p:tav>
                                        <p:tav tm="100000">
                                          <p:val>
                                            <p:strVal val="#ppt_y"/>
                                          </p:val>
                                        </p:tav>
                                      </p:tavLst>
                                    </p:anim>
                                    <p:anim calcmode="lin" valueType="num">
                                      <p:cBhvr>
                                        <p:cTn id="1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7"/>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anim calcmode="lin" valueType="num">
                                      <p:cBhvr>
                                        <p:cTn id="2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8"/>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9"/>
                                        </p:tgtEl>
                                        <p:attrNameLst>
                                          <p:attrName>ppt_y</p:attrName>
                                        </p:attrNameLst>
                                      </p:cBhvr>
                                      <p:tavLst>
                                        <p:tav tm="0">
                                          <p:val>
                                            <p:strVal val="#ppt_y"/>
                                          </p:val>
                                        </p:tav>
                                        <p:tav tm="100000">
                                          <p:val>
                                            <p:strVal val="#ppt_y"/>
                                          </p:val>
                                        </p:tav>
                                      </p:tavLst>
                                    </p:anim>
                                    <p:anim calcmode="lin" valueType="num">
                                      <p:cBhvr>
                                        <p:cTn id="33"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9"/>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20"/>
                                        </p:tgtEl>
                                        <p:attrNameLst>
                                          <p:attrName>ppt_y</p:attrName>
                                        </p:attrNameLst>
                                      </p:cBhvr>
                                      <p:tavLst>
                                        <p:tav tm="0">
                                          <p:val>
                                            <p:strVal val="#ppt_y"/>
                                          </p:val>
                                        </p:tav>
                                        <p:tav tm="100000">
                                          <p:val>
                                            <p:strVal val="#ppt_y"/>
                                          </p:val>
                                        </p:tav>
                                      </p:tavLst>
                                    </p:anim>
                                    <p:anim calcmode="lin" valueType="num">
                                      <p:cBhvr>
                                        <p:cTn id="40"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20"/>
                                        </p:tgtEl>
                                      </p:cBhvr>
                                    </p:animEffect>
                                  </p:childTnLst>
                                </p:cTn>
                              </p:par>
                              <p:par>
                                <p:cTn id="43" presetID="41" presetClass="entr" presetSubtype="0" fill="hold" grpId="0" nodeType="withEffect">
                                  <p:stCondLst>
                                    <p:cond delay="0"/>
                                  </p:stCondLst>
                                  <p:iterate type="lt">
                                    <p:tmPct val="10000"/>
                                  </p:iterate>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1"/>
                                        </p:tgtEl>
                                        <p:attrNameLst>
                                          <p:attrName>ppt_y</p:attrName>
                                        </p:attrNameLst>
                                      </p:cBhvr>
                                      <p:tavLst>
                                        <p:tav tm="0">
                                          <p:val>
                                            <p:strVal val="#ppt_y"/>
                                          </p:val>
                                        </p:tav>
                                        <p:tav tm="100000">
                                          <p:val>
                                            <p:strVal val="#ppt_y"/>
                                          </p:val>
                                        </p:tav>
                                      </p:tavLst>
                                    </p:anim>
                                    <p:anim calcmode="lin" valueType="num">
                                      <p:cBhvr>
                                        <p:cTn id="4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1"/>
                                        </p:tgtEl>
                                      </p:cBhvr>
                                    </p:animEffec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gtEl>
                                        <p:attrNameLst>
                                          <p:attrName>ppt_y</p:attrName>
                                        </p:attrNameLst>
                                      </p:cBhvr>
                                      <p:tavLst>
                                        <p:tav tm="0">
                                          <p:val>
                                            <p:strVal val="#ppt_y"/>
                                          </p:val>
                                        </p:tav>
                                        <p:tav tm="100000">
                                          <p:val>
                                            <p:strVal val="#ppt_y"/>
                                          </p:val>
                                        </p:tav>
                                      </p:tavLst>
                                    </p:anim>
                                    <p:anim calcmode="lin" valueType="num">
                                      <p:cBhvr>
                                        <p:cTn id="5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grpSp>
        <p:nvGrpSpPr>
          <p:cNvPr id="14" name="Group 1"/>
          <p:cNvGrpSpPr/>
          <p:nvPr/>
        </p:nvGrpSpPr>
        <p:grpSpPr>
          <a:xfrm>
            <a:off x="4599657" y="1937485"/>
            <a:ext cx="770659" cy="3471409"/>
            <a:chOff x="5208587" y="1749425"/>
            <a:chExt cx="887413" cy="3997325"/>
          </a:xfrm>
          <a:solidFill>
            <a:srgbClr val="4BC1DD"/>
          </a:solidFill>
        </p:grpSpPr>
        <p:sp>
          <p:nvSpPr>
            <p:cNvPr id="22" name="Freeform 31"/>
            <p:cNvSpPr/>
            <p:nvPr/>
          </p:nvSpPr>
          <p:spPr bwMode="auto">
            <a:xfrm>
              <a:off x="5208587" y="2590800"/>
              <a:ext cx="887413" cy="3155950"/>
            </a:xfrm>
            <a:custGeom>
              <a:avLst/>
              <a:gdLst>
                <a:gd name="T0" fmla="*/ 278 w 278"/>
                <a:gd name="T1" fmla="*/ 152 h 991"/>
                <a:gd name="T2" fmla="*/ 278 w 278"/>
                <a:gd name="T3" fmla="*/ 0 h 991"/>
                <a:gd name="T4" fmla="*/ 191 w 278"/>
                <a:gd name="T5" fmla="*/ 0 h 991"/>
                <a:gd name="T6" fmla="*/ 0 w 278"/>
                <a:gd name="T7" fmla="*/ 189 h 991"/>
                <a:gd name="T8" fmla="*/ 0 w 278"/>
                <a:gd name="T9" fmla="*/ 190 h 991"/>
                <a:gd name="T10" fmla="*/ 0 w 278"/>
                <a:gd name="T11" fmla="*/ 454 h 991"/>
                <a:gd name="T12" fmla="*/ 46 w 278"/>
                <a:gd name="T13" fmla="*/ 501 h 991"/>
                <a:gd name="T14" fmla="*/ 93 w 278"/>
                <a:gd name="T15" fmla="*/ 454 h 991"/>
                <a:gd name="T16" fmla="*/ 93 w 278"/>
                <a:gd name="T17" fmla="*/ 401 h 991"/>
                <a:gd name="T18" fmla="*/ 93 w 278"/>
                <a:gd name="T19" fmla="*/ 356 h 991"/>
                <a:gd name="T20" fmla="*/ 93 w 278"/>
                <a:gd name="T21" fmla="*/ 210 h 991"/>
                <a:gd name="T22" fmla="*/ 111 w 278"/>
                <a:gd name="T23" fmla="*/ 191 h 991"/>
                <a:gd name="T24" fmla="*/ 129 w 278"/>
                <a:gd name="T25" fmla="*/ 210 h 991"/>
                <a:gd name="T26" fmla="*/ 129 w 278"/>
                <a:gd name="T27" fmla="*/ 372 h 991"/>
                <a:gd name="T28" fmla="*/ 129 w 278"/>
                <a:gd name="T29" fmla="*/ 401 h 991"/>
                <a:gd name="T30" fmla="*/ 129 w 278"/>
                <a:gd name="T31" fmla="*/ 498 h 991"/>
                <a:gd name="T32" fmla="*/ 129 w 278"/>
                <a:gd name="T33" fmla="*/ 533 h 991"/>
                <a:gd name="T34" fmla="*/ 129 w 278"/>
                <a:gd name="T35" fmla="*/ 932 h 991"/>
                <a:gd name="T36" fmla="*/ 188 w 278"/>
                <a:gd name="T37" fmla="*/ 991 h 991"/>
                <a:gd name="T38" fmla="*/ 247 w 278"/>
                <a:gd name="T39" fmla="*/ 932 h 991"/>
                <a:gd name="T40" fmla="*/ 247 w 278"/>
                <a:gd name="T41" fmla="*/ 533 h 991"/>
                <a:gd name="T42" fmla="*/ 278 w 278"/>
                <a:gd name="T43" fmla="*/ 533 h 991"/>
                <a:gd name="T44" fmla="*/ 278 w 278"/>
                <a:gd name="T45" fmla="*/ 436 h 991"/>
                <a:gd name="T46" fmla="*/ 278 w 278"/>
                <a:gd name="T47" fmla="*/ 152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91">
                  <a:moveTo>
                    <a:pt x="278" y="152"/>
                  </a:moveTo>
                  <a:cubicBezTo>
                    <a:pt x="278" y="0"/>
                    <a:pt x="278" y="0"/>
                    <a:pt x="278" y="0"/>
                  </a:cubicBezTo>
                  <a:cubicBezTo>
                    <a:pt x="191" y="0"/>
                    <a:pt x="191" y="0"/>
                    <a:pt x="191" y="0"/>
                  </a:cubicBezTo>
                  <a:cubicBezTo>
                    <a:pt x="86" y="0"/>
                    <a:pt x="1" y="85"/>
                    <a:pt x="0" y="189"/>
                  </a:cubicBezTo>
                  <a:cubicBezTo>
                    <a:pt x="0" y="190"/>
                    <a:pt x="0" y="190"/>
                    <a:pt x="0" y="190"/>
                  </a:cubicBezTo>
                  <a:cubicBezTo>
                    <a:pt x="0" y="454"/>
                    <a:pt x="0" y="454"/>
                    <a:pt x="0" y="454"/>
                  </a:cubicBezTo>
                  <a:cubicBezTo>
                    <a:pt x="0" y="480"/>
                    <a:pt x="21" y="501"/>
                    <a:pt x="46" y="501"/>
                  </a:cubicBezTo>
                  <a:cubicBezTo>
                    <a:pt x="72" y="501"/>
                    <a:pt x="93" y="480"/>
                    <a:pt x="93" y="454"/>
                  </a:cubicBezTo>
                  <a:cubicBezTo>
                    <a:pt x="93" y="401"/>
                    <a:pt x="93" y="401"/>
                    <a:pt x="93" y="401"/>
                  </a:cubicBezTo>
                  <a:cubicBezTo>
                    <a:pt x="93" y="356"/>
                    <a:pt x="93" y="356"/>
                    <a:pt x="93" y="356"/>
                  </a:cubicBezTo>
                  <a:cubicBezTo>
                    <a:pt x="93" y="210"/>
                    <a:pt x="93" y="210"/>
                    <a:pt x="93" y="210"/>
                  </a:cubicBezTo>
                  <a:cubicBezTo>
                    <a:pt x="93" y="200"/>
                    <a:pt x="101" y="191"/>
                    <a:pt x="111" y="191"/>
                  </a:cubicBezTo>
                  <a:cubicBezTo>
                    <a:pt x="121" y="191"/>
                    <a:pt x="129" y="200"/>
                    <a:pt x="129" y="210"/>
                  </a:cubicBezTo>
                  <a:cubicBezTo>
                    <a:pt x="129" y="372"/>
                    <a:pt x="129" y="372"/>
                    <a:pt x="129" y="372"/>
                  </a:cubicBezTo>
                  <a:cubicBezTo>
                    <a:pt x="129" y="401"/>
                    <a:pt x="129" y="401"/>
                    <a:pt x="129" y="401"/>
                  </a:cubicBezTo>
                  <a:cubicBezTo>
                    <a:pt x="129" y="498"/>
                    <a:pt x="129" y="498"/>
                    <a:pt x="129" y="498"/>
                  </a:cubicBezTo>
                  <a:cubicBezTo>
                    <a:pt x="129" y="533"/>
                    <a:pt x="129" y="533"/>
                    <a:pt x="129" y="533"/>
                  </a:cubicBezTo>
                  <a:cubicBezTo>
                    <a:pt x="129" y="932"/>
                    <a:pt x="129" y="932"/>
                    <a:pt x="129" y="932"/>
                  </a:cubicBezTo>
                  <a:cubicBezTo>
                    <a:pt x="129" y="965"/>
                    <a:pt x="156" y="991"/>
                    <a:pt x="188" y="991"/>
                  </a:cubicBezTo>
                  <a:cubicBezTo>
                    <a:pt x="221" y="991"/>
                    <a:pt x="247" y="965"/>
                    <a:pt x="247" y="932"/>
                  </a:cubicBezTo>
                  <a:cubicBezTo>
                    <a:pt x="247" y="533"/>
                    <a:pt x="247" y="533"/>
                    <a:pt x="247" y="533"/>
                  </a:cubicBezTo>
                  <a:cubicBezTo>
                    <a:pt x="278" y="533"/>
                    <a:pt x="278" y="533"/>
                    <a:pt x="278" y="533"/>
                  </a:cubicBezTo>
                  <a:cubicBezTo>
                    <a:pt x="278" y="436"/>
                    <a:pt x="278" y="436"/>
                    <a:pt x="278" y="436"/>
                  </a:cubicBezTo>
                  <a:lnTo>
                    <a:pt x="278" y="152"/>
                  </a:lnTo>
                  <a:close/>
                </a:path>
              </a:pathLst>
            </a:custGeom>
            <a:grpFill/>
            <a:ln>
              <a:noFill/>
            </a:ln>
          </p:spPr>
          <p:txBody>
            <a:bodyPr vert="horz" wrap="square" lIns="79409" tIns="39704" rIns="79409" bIns="39704" numCol="1" anchor="t" anchorCtr="0" compatLnSpc="1"/>
            <a:lstStyle/>
            <a:p>
              <a:pPr algn="just">
                <a:lnSpc>
                  <a:spcPct val="120000"/>
                </a:lnSpc>
              </a:pPr>
              <a:endParaRPr lang="en-US" sz="760">
                <a:solidFill>
                  <a:srgbClr val="118CE7"/>
                </a:solidFill>
                <a:latin typeface="微软雅黑" panose="020B0503020204020204" charset="-122"/>
                <a:ea typeface="微软雅黑" panose="020B0503020204020204" charset="-122"/>
                <a:cs typeface="+mn-ea"/>
                <a:sym typeface="Arial" panose="020B0604020202020204" pitchFamily="34" charset="0"/>
              </a:endParaRPr>
            </a:p>
          </p:txBody>
        </p:sp>
        <p:sp>
          <p:nvSpPr>
            <p:cNvPr id="23" name="Freeform 32"/>
            <p:cNvSpPr/>
            <p:nvPr/>
          </p:nvSpPr>
          <p:spPr bwMode="auto">
            <a:xfrm>
              <a:off x="5738812" y="1749425"/>
              <a:ext cx="357188" cy="712788"/>
            </a:xfrm>
            <a:custGeom>
              <a:avLst/>
              <a:gdLst>
                <a:gd name="T0" fmla="*/ 112 w 112"/>
                <a:gd name="T1" fmla="*/ 224 h 224"/>
                <a:gd name="T2" fmla="*/ 112 w 112"/>
                <a:gd name="T3" fmla="*/ 0 h 224"/>
                <a:gd name="T4" fmla="*/ 0 w 112"/>
                <a:gd name="T5" fmla="*/ 112 h 224"/>
                <a:gd name="T6" fmla="*/ 112 w 112"/>
                <a:gd name="T7" fmla="*/ 224 h 224"/>
              </a:gdLst>
              <a:ahLst/>
              <a:cxnLst>
                <a:cxn ang="0">
                  <a:pos x="T0" y="T1"/>
                </a:cxn>
                <a:cxn ang="0">
                  <a:pos x="T2" y="T3"/>
                </a:cxn>
                <a:cxn ang="0">
                  <a:pos x="T4" y="T5"/>
                </a:cxn>
                <a:cxn ang="0">
                  <a:pos x="T6" y="T7"/>
                </a:cxn>
              </a:cxnLst>
              <a:rect l="0" t="0" r="r" b="b"/>
              <a:pathLst>
                <a:path w="112" h="224">
                  <a:moveTo>
                    <a:pt x="112" y="224"/>
                  </a:moveTo>
                  <a:cubicBezTo>
                    <a:pt x="112" y="0"/>
                    <a:pt x="112" y="0"/>
                    <a:pt x="112" y="0"/>
                  </a:cubicBezTo>
                  <a:cubicBezTo>
                    <a:pt x="50" y="0"/>
                    <a:pt x="0" y="50"/>
                    <a:pt x="0" y="112"/>
                  </a:cubicBezTo>
                  <a:cubicBezTo>
                    <a:pt x="0" y="173"/>
                    <a:pt x="50" y="224"/>
                    <a:pt x="112" y="224"/>
                  </a:cubicBezTo>
                  <a:close/>
                </a:path>
              </a:pathLst>
            </a:custGeom>
            <a:grpFill/>
            <a:ln>
              <a:noFill/>
            </a:ln>
          </p:spPr>
          <p:txBody>
            <a:bodyPr vert="horz" wrap="square" lIns="79409" tIns="39704" rIns="79409" bIns="39704" numCol="1" anchor="t" anchorCtr="0" compatLnSpc="1"/>
            <a:lstStyle/>
            <a:p>
              <a:pPr algn="just">
                <a:lnSpc>
                  <a:spcPct val="120000"/>
                </a:lnSpc>
              </a:pPr>
              <a:endParaRPr lang="en-US" sz="760">
                <a:solidFill>
                  <a:srgbClr val="118CE7"/>
                </a:solidFill>
                <a:latin typeface="微软雅黑" panose="020B0503020204020204" charset="-122"/>
                <a:ea typeface="微软雅黑" panose="020B0503020204020204" charset="-122"/>
                <a:cs typeface="+mn-ea"/>
                <a:sym typeface="Arial" panose="020B0604020202020204" pitchFamily="34" charset="0"/>
              </a:endParaRPr>
            </a:p>
          </p:txBody>
        </p:sp>
      </p:grpSp>
      <p:sp>
        <p:nvSpPr>
          <p:cNvPr id="25" name="Freeform 34"/>
          <p:cNvSpPr/>
          <p:nvPr/>
        </p:nvSpPr>
        <p:spPr bwMode="auto">
          <a:xfrm>
            <a:off x="5455791" y="4955322"/>
            <a:ext cx="328116" cy="453573"/>
          </a:xfrm>
          <a:custGeom>
            <a:avLst/>
            <a:gdLst>
              <a:gd name="T0" fmla="*/ 0 w 118"/>
              <a:gd name="T1" fmla="*/ 105 h 164"/>
              <a:gd name="T2" fmla="*/ 59 w 118"/>
              <a:gd name="T3" fmla="*/ 164 h 164"/>
              <a:gd name="T4" fmla="*/ 118 w 118"/>
              <a:gd name="T5" fmla="*/ 105 h 164"/>
              <a:gd name="T6" fmla="*/ 118 w 118"/>
              <a:gd name="T7" fmla="*/ 0 h 164"/>
              <a:gd name="T8" fmla="*/ 0 w 118"/>
              <a:gd name="T9" fmla="*/ 0 h 164"/>
              <a:gd name="T10" fmla="*/ 0 w 118"/>
              <a:gd name="T11" fmla="*/ 105 h 164"/>
            </a:gdLst>
            <a:ahLst/>
            <a:cxnLst>
              <a:cxn ang="0">
                <a:pos x="T0" y="T1"/>
              </a:cxn>
              <a:cxn ang="0">
                <a:pos x="T2" y="T3"/>
              </a:cxn>
              <a:cxn ang="0">
                <a:pos x="T4" y="T5"/>
              </a:cxn>
              <a:cxn ang="0">
                <a:pos x="T6" y="T7"/>
              </a:cxn>
              <a:cxn ang="0">
                <a:pos x="T8" y="T9"/>
              </a:cxn>
              <a:cxn ang="0">
                <a:pos x="T10" y="T11"/>
              </a:cxn>
            </a:cxnLst>
            <a:rect l="0" t="0" r="r" b="b"/>
            <a:pathLst>
              <a:path w="118" h="164">
                <a:moveTo>
                  <a:pt x="0" y="105"/>
                </a:moveTo>
                <a:cubicBezTo>
                  <a:pt x="0" y="138"/>
                  <a:pt x="26" y="164"/>
                  <a:pt x="59" y="164"/>
                </a:cubicBezTo>
                <a:cubicBezTo>
                  <a:pt x="91" y="164"/>
                  <a:pt x="118" y="138"/>
                  <a:pt x="118" y="105"/>
                </a:cubicBezTo>
                <a:cubicBezTo>
                  <a:pt x="118" y="0"/>
                  <a:pt x="118" y="0"/>
                  <a:pt x="118" y="0"/>
                </a:cubicBezTo>
                <a:cubicBezTo>
                  <a:pt x="0" y="0"/>
                  <a:pt x="0" y="0"/>
                  <a:pt x="0" y="0"/>
                </a:cubicBezTo>
                <a:lnTo>
                  <a:pt x="0" y="105"/>
                </a:lnTo>
                <a:close/>
              </a:path>
            </a:pathLst>
          </a:custGeom>
          <a:solidFill>
            <a:srgbClr val="BFBFBF"/>
          </a:solidFill>
          <a:ln>
            <a:noFill/>
          </a:ln>
        </p:spPr>
        <p:txBody>
          <a:bodyPr vert="horz" wrap="square" lIns="79409" tIns="39704" rIns="79409" bIns="39704" numCol="1" anchor="t" anchorCtr="0" compatLnSpc="1"/>
          <a:lstStyle/>
          <a:p>
            <a:pPr algn="just">
              <a:lnSpc>
                <a:spcPct val="120000"/>
              </a:lnSpc>
            </a:pPr>
            <a:endParaRPr lang="en-US" sz="760">
              <a:latin typeface="微软雅黑" panose="020B0503020204020204" charset="-122"/>
              <a:ea typeface="微软雅黑" panose="020B0503020204020204" charset="-122"/>
              <a:cs typeface="+mn-ea"/>
              <a:sym typeface="Arial" panose="020B0604020202020204" pitchFamily="34" charset="0"/>
            </a:endParaRPr>
          </a:p>
        </p:txBody>
      </p:sp>
      <p:grpSp>
        <p:nvGrpSpPr>
          <p:cNvPr id="15" name="Group 4"/>
          <p:cNvGrpSpPr/>
          <p:nvPr/>
        </p:nvGrpSpPr>
        <p:grpSpPr>
          <a:xfrm>
            <a:off x="5370316" y="1937485"/>
            <a:ext cx="759630" cy="1151162"/>
            <a:chOff x="6096000" y="1749425"/>
            <a:chExt cx="874713" cy="1325563"/>
          </a:xfrm>
          <a:solidFill>
            <a:srgbClr val="BFBFBF"/>
          </a:solidFill>
        </p:grpSpPr>
        <p:sp>
          <p:nvSpPr>
            <p:cNvPr id="24" name="Freeform 33"/>
            <p:cNvSpPr/>
            <p:nvPr/>
          </p:nvSpPr>
          <p:spPr bwMode="auto">
            <a:xfrm>
              <a:off x="6096000" y="2590800"/>
              <a:ext cx="874713" cy="484188"/>
            </a:xfrm>
            <a:custGeom>
              <a:avLst/>
              <a:gdLst>
                <a:gd name="T0" fmla="*/ 274 w 274"/>
                <a:gd name="T1" fmla="*/ 152 h 152"/>
                <a:gd name="T2" fmla="*/ 87 w 274"/>
                <a:gd name="T3" fmla="*/ 0 h 152"/>
                <a:gd name="T4" fmla="*/ 0 w 274"/>
                <a:gd name="T5" fmla="*/ 0 h 152"/>
                <a:gd name="T6" fmla="*/ 0 w 274"/>
                <a:gd name="T7" fmla="*/ 152 h 152"/>
                <a:gd name="T8" fmla="*/ 274 w 274"/>
                <a:gd name="T9" fmla="*/ 152 h 152"/>
              </a:gdLst>
              <a:ahLst/>
              <a:cxnLst>
                <a:cxn ang="0">
                  <a:pos x="T0" y="T1"/>
                </a:cxn>
                <a:cxn ang="0">
                  <a:pos x="T2" y="T3"/>
                </a:cxn>
                <a:cxn ang="0">
                  <a:pos x="T4" y="T5"/>
                </a:cxn>
                <a:cxn ang="0">
                  <a:pos x="T6" y="T7"/>
                </a:cxn>
                <a:cxn ang="0">
                  <a:pos x="T8" y="T9"/>
                </a:cxn>
              </a:cxnLst>
              <a:rect l="0" t="0" r="r" b="b"/>
              <a:pathLst>
                <a:path w="274" h="152">
                  <a:moveTo>
                    <a:pt x="274" y="152"/>
                  </a:moveTo>
                  <a:cubicBezTo>
                    <a:pt x="256" y="65"/>
                    <a:pt x="179" y="0"/>
                    <a:pt x="87" y="0"/>
                  </a:cubicBezTo>
                  <a:cubicBezTo>
                    <a:pt x="0" y="0"/>
                    <a:pt x="0" y="0"/>
                    <a:pt x="0" y="0"/>
                  </a:cubicBezTo>
                  <a:cubicBezTo>
                    <a:pt x="0" y="152"/>
                    <a:pt x="0" y="152"/>
                    <a:pt x="0" y="152"/>
                  </a:cubicBezTo>
                  <a:lnTo>
                    <a:pt x="274" y="152"/>
                  </a:lnTo>
                  <a:close/>
                </a:path>
              </a:pathLst>
            </a:custGeom>
            <a:grpFill/>
            <a:ln>
              <a:noFill/>
            </a:ln>
          </p:spPr>
          <p:txBody>
            <a:bodyPr vert="horz" wrap="square" lIns="79409" tIns="39704" rIns="79409" bIns="39704" numCol="1" anchor="t" anchorCtr="0" compatLnSpc="1"/>
            <a:lstStyle/>
            <a:p>
              <a:pPr algn="just">
                <a:lnSpc>
                  <a:spcPct val="120000"/>
                </a:lnSpc>
              </a:pPr>
              <a:endParaRPr lang="en-US" sz="760">
                <a:latin typeface="微软雅黑" panose="020B0503020204020204" charset="-122"/>
                <a:ea typeface="微软雅黑" panose="020B0503020204020204" charset="-122"/>
                <a:cs typeface="+mn-ea"/>
                <a:sym typeface="Arial" panose="020B0604020202020204" pitchFamily="34" charset="0"/>
              </a:endParaRPr>
            </a:p>
          </p:txBody>
        </p:sp>
        <p:sp>
          <p:nvSpPr>
            <p:cNvPr id="26" name="Freeform 35"/>
            <p:cNvSpPr/>
            <p:nvPr/>
          </p:nvSpPr>
          <p:spPr bwMode="auto">
            <a:xfrm>
              <a:off x="6096000" y="1749425"/>
              <a:ext cx="357188" cy="712788"/>
            </a:xfrm>
            <a:custGeom>
              <a:avLst/>
              <a:gdLst>
                <a:gd name="T0" fmla="*/ 112 w 112"/>
                <a:gd name="T1" fmla="*/ 112 h 224"/>
                <a:gd name="T2" fmla="*/ 0 w 112"/>
                <a:gd name="T3" fmla="*/ 0 h 224"/>
                <a:gd name="T4" fmla="*/ 0 w 112"/>
                <a:gd name="T5" fmla="*/ 224 h 224"/>
                <a:gd name="T6" fmla="*/ 112 w 112"/>
                <a:gd name="T7" fmla="*/ 112 h 224"/>
              </a:gdLst>
              <a:ahLst/>
              <a:cxnLst>
                <a:cxn ang="0">
                  <a:pos x="T0" y="T1"/>
                </a:cxn>
                <a:cxn ang="0">
                  <a:pos x="T2" y="T3"/>
                </a:cxn>
                <a:cxn ang="0">
                  <a:pos x="T4" y="T5"/>
                </a:cxn>
                <a:cxn ang="0">
                  <a:pos x="T6" y="T7"/>
                </a:cxn>
              </a:cxnLst>
              <a:rect l="0" t="0" r="r" b="b"/>
              <a:pathLst>
                <a:path w="112" h="224">
                  <a:moveTo>
                    <a:pt x="112" y="112"/>
                  </a:moveTo>
                  <a:cubicBezTo>
                    <a:pt x="112" y="50"/>
                    <a:pt x="62" y="0"/>
                    <a:pt x="0" y="0"/>
                  </a:cubicBezTo>
                  <a:cubicBezTo>
                    <a:pt x="0" y="224"/>
                    <a:pt x="0" y="224"/>
                    <a:pt x="0" y="224"/>
                  </a:cubicBezTo>
                  <a:cubicBezTo>
                    <a:pt x="62" y="224"/>
                    <a:pt x="112" y="173"/>
                    <a:pt x="112" y="112"/>
                  </a:cubicBezTo>
                  <a:close/>
                </a:path>
              </a:pathLst>
            </a:custGeom>
            <a:grpFill/>
            <a:ln>
              <a:noFill/>
            </a:ln>
          </p:spPr>
          <p:txBody>
            <a:bodyPr vert="horz" wrap="square" lIns="79409" tIns="39704" rIns="79409" bIns="39704" numCol="1" anchor="t" anchorCtr="0" compatLnSpc="1"/>
            <a:lstStyle/>
            <a:p>
              <a:pPr algn="just">
                <a:lnSpc>
                  <a:spcPct val="120000"/>
                </a:lnSpc>
              </a:pPr>
              <a:endParaRPr lang="en-US" sz="760">
                <a:latin typeface="微软雅黑" panose="020B0503020204020204" charset="-122"/>
                <a:ea typeface="微软雅黑" panose="020B0503020204020204" charset="-122"/>
                <a:cs typeface="+mn-ea"/>
                <a:sym typeface="Arial" panose="020B0604020202020204" pitchFamily="34" charset="0"/>
              </a:endParaRPr>
            </a:p>
          </p:txBody>
        </p:sp>
      </p:grpSp>
      <p:sp>
        <p:nvSpPr>
          <p:cNvPr id="27" name="Freeform 36"/>
          <p:cNvSpPr/>
          <p:nvPr/>
        </p:nvSpPr>
        <p:spPr bwMode="auto">
          <a:xfrm>
            <a:off x="5370316" y="3088646"/>
            <a:ext cx="770659" cy="784445"/>
          </a:xfrm>
          <a:custGeom>
            <a:avLst/>
            <a:gdLst>
              <a:gd name="T0" fmla="*/ 0 w 278"/>
              <a:gd name="T1" fmla="*/ 284 h 284"/>
              <a:gd name="T2" fmla="*/ 149 w 278"/>
              <a:gd name="T3" fmla="*/ 284 h 284"/>
              <a:gd name="T4" fmla="*/ 149 w 278"/>
              <a:gd name="T5" fmla="*/ 249 h 284"/>
              <a:gd name="T6" fmla="*/ 149 w 278"/>
              <a:gd name="T7" fmla="*/ 220 h 284"/>
              <a:gd name="T8" fmla="*/ 149 w 278"/>
              <a:gd name="T9" fmla="*/ 58 h 284"/>
              <a:gd name="T10" fmla="*/ 167 w 278"/>
              <a:gd name="T11" fmla="*/ 39 h 284"/>
              <a:gd name="T12" fmla="*/ 185 w 278"/>
              <a:gd name="T13" fmla="*/ 58 h 284"/>
              <a:gd name="T14" fmla="*/ 185 w 278"/>
              <a:gd name="T15" fmla="*/ 204 h 284"/>
              <a:gd name="T16" fmla="*/ 185 w 278"/>
              <a:gd name="T17" fmla="*/ 249 h 284"/>
              <a:gd name="T18" fmla="*/ 185 w 278"/>
              <a:gd name="T19" fmla="*/ 284 h 284"/>
              <a:gd name="T20" fmla="*/ 278 w 278"/>
              <a:gd name="T21" fmla="*/ 284 h 284"/>
              <a:gd name="T22" fmla="*/ 278 w 278"/>
              <a:gd name="T23" fmla="*/ 38 h 284"/>
              <a:gd name="T24" fmla="*/ 278 w 278"/>
              <a:gd name="T25" fmla="*/ 37 h 284"/>
              <a:gd name="T26" fmla="*/ 274 w 278"/>
              <a:gd name="T27" fmla="*/ 0 h 284"/>
              <a:gd name="T28" fmla="*/ 0 w 278"/>
              <a:gd name="T29" fmla="*/ 0 h 284"/>
              <a:gd name="T30" fmla="*/ 0 w 278"/>
              <a:gd name="T31"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284">
                <a:moveTo>
                  <a:pt x="0" y="284"/>
                </a:moveTo>
                <a:cubicBezTo>
                  <a:pt x="149" y="284"/>
                  <a:pt x="149" y="284"/>
                  <a:pt x="149" y="284"/>
                </a:cubicBezTo>
                <a:cubicBezTo>
                  <a:pt x="149" y="249"/>
                  <a:pt x="149" y="249"/>
                  <a:pt x="149" y="249"/>
                </a:cubicBezTo>
                <a:cubicBezTo>
                  <a:pt x="149" y="220"/>
                  <a:pt x="149" y="220"/>
                  <a:pt x="149" y="220"/>
                </a:cubicBezTo>
                <a:cubicBezTo>
                  <a:pt x="149" y="58"/>
                  <a:pt x="149" y="58"/>
                  <a:pt x="149" y="58"/>
                </a:cubicBezTo>
                <a:cubicBezTo>
                  <a:pt x="149" y="48"/>
                  <a:pt x="157" y="39"/>
                  <a:pt x="167" y="39"/>
                </a:cubicBezTo>
                <a:cubicBezTo>
                  <a:pt x="177" y="39"/>
                  <a:pt x="185" y="48"/>
                  <a:pt x="185" y="58"/>
                </a:cubicBezTo>
                <a:cubicBezTo>
                  <a:pt x="185" y="204"/>
                  <a:pt x="185" y="204"/>
                  <a:pt x="185" y="204"/>
                </a:cubicBezTo>
                <a:cubicBezTo>
                  <a:pt x="185" y="249"/>
                  <a:pt x="185" y="249"/>
                  <a:pt x="185" y="249"/>
                </a:cubicBezTo>
                <a:cubicBezTo>
                  <a:pt x="185" y="284"/>
                  <a:pt x="185" y="284"/>
                  <a:pt x="185" y="284"/>
                </a:cubicBezTo>
                <a:cubicBezTo>
                  <a:pt x="278" y="284"/>
                  <a:pt x="278" y="284"/>
                  <a:pt x="278" y="284"/>
                </a:cubicBezTo>
                <a:cubicBezTo>
                  <a:pt x="278" y="38"/>
                  <a:pt x="278" y="38"/>
                  <a:pt x="278" y="38"/>
                </a:cubicBezTo>
                <a:cubicBezTo>
                  <a:pt x="278" y="38"/>
                  <a:pt x="278" y="38"/>
                  <a:pt x="278" y="37"/>
                </a:cubicBezTo>
                <a:cubicBezTo>
                  <a:pt x="278" y="25"/>
                  <a:pt x="277" y="12"/>
                  <a:pt x="274" y="0"/>
                </a:cubicBezTo>
                <a:cubicBezTo>
                  <a:pt x="0" y="0"/>
                  <a:pt x="0" y="0"/>
                  <a:pt x="0" y="0"/>
                </a:cubicBezTo>
                <a:lnTo>
                  <a:pt x="0" y="284"/>
                </a:lnTo>
                <a:close/>
              </a:path>
            </a:pathLst>
          </a:custGeom>
          <a:solidFill>
            <a:srgbClr val="BFBFBF"/>
          </a:solidFill>
          <a:ln>
            <a:noFill/>
          </a:ln>
        </p:spPr>
        <p:txBody>
          <a:bodyPr vert="horz" wrap="square" lIns="79409" tIns="39704" rIns="79409" bIns="39704" numCol="1" anchor="t" anchorCtr="0" compatLnSpc="1"/>
          <a:lstStyle/>
          <a:p>
            <a:pPr algn="just">
              <a:lnSpc>
                <a:spcPct val="120000"/>
              </a:lnSpc>
            </a:pPr>
            <a:endParaRPr lang="en-US" sz="760">
              <a:latin typeface="微软雅黑" panose="020B0503020204020204" charset="-122"/>
              <a:ea typeface="微软雅黑" panose="020B0503020204020204" charset="-122"/>
              <a:cs typeface="+mn-ea"/>
              <a:sym typeface="Arial" panose="020B0604020202020204" pitchFamily="34" charset="0"/>
            </a:endParaRPr>
          </a:p>
        </p:txBody>
      </p:sp>
      <p:grpSp>
        <p:nvGrpSpPr>
          <p:cNvPr id="16" name="Group 2"/>
          <p:cNvGrpSpPr/>
          <p:nvPr/>
        </p:nvGrpSpPr>
        <p:grpSpPr>
          <a:xfrm>
            <a:off x="5370316" y="3873091"/>
            <a:ext cx="770659" cy="1082231"/>
            <a:chOff x="6096000" y="3978275"/>
            <a:chExt cx="887413" cy="1246188"/>
          </a:xfrm>
          <a:solidFill>
            <a:srgbClr val="4BC1DD"/>
          </a:solidFill>
        </p:grpSpPr>
        <p:sp>
          <p:nvSpPr>
            <p:cNvPr id="28" name="Freeform 37"/>
            <p:cNvSpPr/>
            <p:nvPr/>
          </p:nvSpPr>
          <p:spPr bwMode="auto">
            <a:xfrm>
              <a:off x="6096000" y="3978275"/>
              <a:ext cx="476250" cy="1246188"/>
            </a:xfrm>
            <a:custGeom>
              <a:avLst/>
              <a:gdLst>
                <a:gd name="T0" fmla="*/ 300 w 300"/>
                <a:gd name="T1" fmla="*/ 125 h 785"/>
                <a:gd name="T2" fmla="*/ 300 w 300"/>
                <a:gd name="T3" fmla="*/ 0 h 785"/>
                <a:gd name="T4" fmla="*/ 0 w 300"/>
                <a:gd name="T5" fmla="*/ 0 h 785"/>
                <a:gd name="T6" fmla="*/ 0 w 300"/>
                <a:gd name="T7" fmla="*/ 195 h 785"/>
                <a:gd name="T8" fmla="*/ 62 w 300"/>
                <a:gd name="T9" fmla="*/ 195 h 785"/>
                <a:gd name="T10" fmla="*/ 62 w 300"/>
                <a:gd name="T11" fmla="*/ 785 h 785"/>
                <a:gd name="T12" fmla="*/ 300 w 300"/>
                <a:gd name="T13" fmla="*/ 785 h 785"/>
                <a:gd name="T14" fmla="*/ 300 w 300"/>
                <a:gd name="T15" fmla="*/ 195 h 785"/>
                <a:gd name="T16" fmla="*/ 300 w 300"/>
                <a:gd name="T17" fmla="*/ 12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785">
                  <a:moveTo>
                    <a:pt x="300" y="125"/>
                  </a:moveTo>
                  <a:lnTo>
                    <a:pt x="300" y="0"/>
                  </a:lnTo>
                  <a:lnTo>
                    <a:pt x="0" y="0"/>
                  </a:lnTo>
                  <a:lnTo>
                    <a:pt x="0" y="195"/>
                  </a:lnTo>
                  <a:lnTo>
                    <a:pt x="62" y="195"/>
                  </a:lnTo>
                  <a:lnTo>
                    <a:pt x="62" y="785"/>
                  </a:lnTo>
                  <a:lnTo>
                    <a:pt x="300" y="785"/>
                  </a:lnTo>
                  <a:lnTo>
                    <a:pt x="300" y="195"/>
                  </a:lnTo>
                  <a:lnTo>
                    <a:pt x="300" y="125"/>
                  </a:lnTo>
                  <a:close/>
                </a:path>
              </a:pathLst>
            </a:custGeom>
            <a:grpFill/>
            <a:ln>
              <a:noFill/>
            </a:ln>
          </p:spPr>
          <p:txBody>
            <a:bodyPr vert="horz" wrap="square" lIns="79409" tIns="39704" rIns="79409" bIns="39704" numCol="1" anchor="t" anchorCtr="0" compatLnSpc="1"/>
            <a:lstStyle/>
            <a:p>
              <a:pPr algn="just">
                <a:lnSpc>
                  <a:spcPct val="120000"/>
                </a:lnSpc>
              </a:pPr>
              <a:endParaRPr lang="en-US" sz="760">
                <a:latin typeface="微软雅黑" panose="020B0503020204020204" charset="-122"/>
                <a:ea typeface="微软雅黑" panose="020B0503020204020204" charset="-122"/>
                <a:cs typeface="+mn-ea"/>
                <a:sym typeface="Arial" panose="020B0604020202020204" pitchFamily="34" charset="0"/>
              </a:endParaRPr>
            </a:p>
          </p:txBody>
        </p:sp>
        <p:sp>
          <p:nvSpPr>
            <p:cNvPr id="29" name="Freeform 38"/>
            <p:cNvSpPr/>
            <p:nvPr/>
          </p:nvSpPr>
          <p:spPr bwMode="auto">
            <a:xfrm>
              <a:off x="6686550" y="3978275"/>
              <a:ext cx="296863" cy="207963"/>
            </a:xfrm>
            <a:custGeom>
              <a:avLst/>
              <a:gdLst>
                <a:gd name="T0" fmla="*/ 0 w 93"/>
                <a:gd name="T1" fmla="*/ 18 h 65"/>
                <a:gd name="T2" fmla="*/ 47 w 93"/>
                <a:gd name="T3" fmla="*/ 65 h 65"/>
                <a:gd name="T4" fmla="*/ 93 w 93"/>
                <a:gd name="T5" fmla="*/ 18 h 65"/>
                <a:gd name="T6" fmla="*/ 93 w 93"/>
                <a:gd name="T7" fmla="*/ 0 h 65"/>
                <a:gd name="T8" fmla="*/ 0 w 93"/>
                <a:gd name="T9" fmla="*/ 0 h 65"/>
                <a:gd name="T10" fmla="*/ 0 w 93"/>
                <a:gd name="T11" fmla="*/ 18 h 65"/>
              </a:gdLst>
              <a:ahLst/>
              <a:cxnLst>
                <a:cxn ang="0">
                  <a:pos x="T0" y="T1"/>
                </a:cxn>
                <a:cxn ang="0">
                  <a:pos x="T2" y="T3"/>
                </a:cxn>
                <a:cxn ang="0">
                  <a:pos x="T4" y="T5"/>
                </a:cxn>
                <a:cxn ang="0">
                  <a:pos x="T6" y="T7"/>
                </a:cxn>
                <a:cxn ang="0">
                  <a:pos x="T8" y="T9"/>
                </a:cxn>
                <a:cxn ang="0">
                  <a:pos x="T10" y="T11"/>
                </a:cxn>
              </a:cxnLst>
              <a:rect l="0" t="0" r="r" b="b"/>
              <a:pathLst>
                <a:path w="93" h="65">
                  <a:moveTo>
                    <a:pt x="0" y="18"/>
                  </a:moveTo>
                  <a:cubicBezTo>
                    <a:pt x="0" y="44"/>
                    <a:pt x="21" y="65"/>
                    <a:pt x="47" y="65"/>
                  </a:cubicBezTo>
                  <a:cubicBezTo>
                    <a:pt x="72" y="65"/>
                    <a:pt x="93" y="44"/>
                    <a:pt x="93" y="18"/>
                  </a:cubicBezTo>
                  <a:cubicBezTo>
                    <a:pt x="93" y="0"/>
                    <a:pt x="93" y="0"/>
                    <a:pt x="93" y="0"/>
                  </a:cubicBezTo>
                  <a:cubicBezTo>
                    <a:pt x="0" y="0"/>
                    <a:pt x="0" y="0"/>
                    <a:pt x="0" y="0"/>
                  </a:cubicBezTo>
                  <a:lnTo>
                    <a:pt x="0" y="18"/>
                  </a:lnTo>
                  <a:close/>
                </a:path>
              </a:pathLst>
            </a:custGeom>
            <a:grpFill/>
            <a:ln>
              <a:noFill/>
            </a:ln>
          </p:spPr>
          <p:txBody>
            <a:bodyPr vert="horz" wrap="square" lIns="79409" tIns="39704" rIns="79409" bIns="39704" numCol="1" anchor="t" anchorCtr="0" compatLnSpc="1"/>
            <a:lstStyle/>
            <a:p>
              <a:pPr algn="just">
                <a:lnSpc>
                  <a:spcPct val="120000"/>
                </a:lnSpc>
              </a:pPr>
              <a:endParaRPr lang="en-US" sz="760">
                <a:latin typeface="微软雅黑" panose="020B0503020204020204" charset="-122"/>
                <a:ea typeface="微软雅黑" panose="020B0503020204020204" charset="-122"/>
                <a:cs typeface="+mn-ea"/>
                <a:sym typeface="Arial" panose="020B0604020202020204" pitchFamily="34" charset="0"/>
              </a:endParaRPr>
            </a:p>
          </p:txBody>
        </p:sp>
      </p:grpSp>
      <p:sp>
        <p:nvSpPr>
          <p:cNvPr id="30" name="TextBox 29"/>
          <p:cNvSpPr txBox="1"/>
          <p:nvPr/>
        </p:nvSpPr>
        <p:spPr>
          <a:xfrm>
            <a:off x="7901810" y="2898544"/>
            <a:ext cx="2452798" cy="332105"/>
          </a:xfrm>
          <a:prstGeom prst="rect">
            <a:avLst/>
          </a:prstGeom>
          <a:noFill/>
        </p:spPr>
        <p:txBody>
          <a:bodyPr wrap="square" lIns="0" tIns="0" rIns="0" bIns="0" rtlCol="0" anchor="ctr">
            <a:spAutoFit/>
          </a:bodyPr>
          <a:lstStyle/>
          <a:p>
            <a:pPr algn="just">
              <a:lnSpc>
                <a:spcPct val="120000"/>
              </a:lnSpc>
            </a:pPr>
            <a:r>
              <a:rPr lang="zh-CN" altLang="en-US" b="1">
                <a:solidFill>
                  <a:schemeClr val="tx1"/>
                </a:solidFill>
                <a:latin typeface="微软雅黑" panose="020B0503020204020204" charset="-122"/>
                <a:ea typeface="微软雅黑" panose="020B0503020204020204" charset="-122"/>
                <a:cs typeface="+mn-ea"/>
                <a:sym typeface="Arial" panose="020B0604020202020204" pitchFamily="34" charset="0"/>
              </a:rPr>
              <a:t>座次位置安排</a:t>
            </a:r>
            <a:endParaRPr lang="zh-CN" altLang="en-US" b="1">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7" name="Text Placeholder 32"/>
          <p:cNvSpPr txBox="1"/>
          <p:nvPr/>
        </p:nvSpPr>
        <p:spPr>
          <a:xfrm>
            <a:off x="7901810" y="3212467"/>
            <a:ext cx="2452798" cy="50944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sz="1000" dirty="0">
                <a:solidFill>
                  <a:schemeClr val="tx1"/>
                </a:solidFill>
                <a:latin typeface="微软雅黑" panose="020B0503020204020204" charset="-122"/>
                <a:ea typeface="微软雅黑" panose="020B0503020204020204" charset="-122"/>
                <a:cs typeface="+mn-ea"/>
                <a:sym typeface="Arial" panose="020B0604020202020204" pitchFamily="34" charset="0"/>
              </a:rPr>
              <a:t>让客方坐左侧或南侧，若在异地谈判，则遵从主人安排</a:t>
            </a:r>
            <a:endParaRPr sz="10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32" name="TextBox 31"/>
          <p:cNvSpPr txBox="1"/>
          <p:nvPr/>
        </p:nvSpPr>
        <p:spPr>
          <a:xfrm>
            <a:off x="7901940" y="3764598"/>
            <a:ext cx="2722245" cy="332105"/>
          </a:xfrm>
          <a:prstGeom prst="rect">
            <a:avLst/>
          </a:prstGeom>
          <a:noFill/>
        </p:spPr>
        <p:txBody>
          <a:bodyPr wrap="square" lIns="0" tIns="0" rIns="0" bIns="0" rtlCol="0" anchor="ctr">
            <a:spAutoFit/>
          </a:bodyPr>
          <a:lstStyle/>
          <a:p>
            <a:pPr algn="just">
              <a:lnSpc>
                <a:spcPct val="120000"/>
              </a:lnSpc>
            </a:pPr>
            <a:r>
              <a:rPr lang="zh-CN" altLang="en-US" b="1">
                <a:solidFill>
                  <a:schemeClr val="tx1"/>
                </a:solidFill>
                <a:latin typeface="微软雅黑" panose="020B0503020204020204" charset="-122"/>
                <a:ea typeface="微软雅黑" panose="020B0503020204020204" charset="-122"/>
                <a:cs typeface="+mn-ea"/>
                <a:sym typeface="Arial" panose="020B0604020202020204" pitchFamily="34" charset="0"/>
              </a:rPr>
              <a:t>一方内部的座次位置安排</a:t>
            </a:r>
            <a:endParaRPr lang="zh-CN" altLang="en-US" b="1">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33" name="Text Placeholder 32"/>
          <p:cNvSpPr txBox="1"/>
          <p:nvPr/>
        </p:nvSpPr>
        <p:spPr>
          <a:xfrm>
            <a:off x="7901810" y="4078509"/>
            <a:ext cx="2452798" cy="50944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sz="1000" dirty="0">
                <a:solidFill>
                  <a:schemeClr val="tx1"/>
                </a:solidFill>
                <a:latin typeface="微软雅黑" panose="020B0503020204020204" charset="-122"/>
                <a:ea typeface="微软雅黑" panose="020B0503020204020204" charset="-122"/>
                <a:cs typeface="+mn-ea"/>
                <a:sym typeface="Arial" panose="020B0604020202020204" pitchFamily="34" charset="0"/>
              </a:rPr>
              <a:t>主谈者或决策者坐中间，其他人沿其而坐，也可围其而坐</a:t>
            </a:r>
            <a:endParaRPr sz="10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38" name="TextBox 37"/>
          <p:cNvSpPr txBox="1"/>
          <p:nvPr/>
        </p:nvSpPr>
        <p:spPr>
          <a:xfrm>
            <a:off x="7901810" y="4591789"/>
            <a:ext cx="2452798" cy="332105"/>
          </a:xfrm>
          <a:prstGeom prst="rect">
            <a:avLst/>
          </a:prstGeom>
          <a:noFill/>
        </p:spPr>
        <p:txBody>
          <a:bodyPr wrap="square" lIns="0" tIns="0" rIns="0" bIns="0" rtlCol="0" anchor="ctr">
            <a:spAutoFit/>
          </a:bodyPr>
          <a:lstStyle/>
          <a:p>
            <a:pPr algn="just">
              <a:lnSpc>
                <a:spcPct val="120000"/>
              </a:lnSpc>
            </a:pPr>
            <a:r>
              <a:rPr lang="zh-CN" altLang="en-US" b="1">
                <a:solidFill>
                  <a:schemeClr val="tx1"/>
                </a:solidFill>
                <a:latin typeface="微软雅黑" panose="020B0503020204020204" charset="-122"/>
                <a:ea typeface="微软雅黑" panose="020B0503020204020204" charset="-122"/>
                <a:cs typeface="+mn-ea"/>
                <a:sym typeface="Arial" panose="020B0604020202020204" pitchFamily="34" charset="0"/>
              </a:rPr>
              <a:t>己方人员位置安排</a:t>
            </a:r>
            <a:endParaRPr lang="zh-CN" altLang="en-US" b="1">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41" name="Text Placeholder 32"/>
          <p:cNvSpPr txBox="1"/>
          <p:nvPr/>
        </p:nvSpPr>
        <p:spPr>
          <a:xfrm>
            <a:off x="7901810" y="4905713"/>
            <a:ext cx="2452798" cy="50944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sz="1000" dirty="0">
                <a:solidFill>
                  <a:schemeClr val="tx1"/>
                </a:solidFill>
                <a:latin typeface="微软雅黑" panose="020B0503020204020204" charset="-122"/>
                <a:ea typeface="微软雅黑" panose="020B0503020204020204" charset="-122"/>
                <a:cs typeface="+mn-ea"/>
                <a:sym typeface="Arial" panose="020B0604020202020204" pitchFamily="34" charset="0"/>
              </a:rPr>
              <a:t>红脸坐在尾桌，与其他队员分开，白脸挨着首席代表，首席代表坐中间，强硬派和清道夫相邻，己方的强硬派远离对方的强硬派</a:t>
            </a:r>
            <a:endParaRPr sz="10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43" name="Rounded Rectangle 42"/>
          <p:cNvSpPr/>
          <p:nvPr/>
        </p:nvSpPr>
        <p:spPr>
          <a:xfrm>
            <a:off x="7101993" y="2964860"/>
            <a:ext cx="593897" cy="593897"/>
          </a:xfrm>
          <a:prstGeom prst="roundRect">
            <a:avLst>
              <a:gd name="adj" fmla="val 50000"/>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rPr>
              <a:t>22%</a:t>
            </a:r>
            <a:endPar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45" name="Rounded Rectangle 44"/>
          <p:cNvSpPr/>
          <p:nvPr/>
        </p:nvSpPr>
        <p:spPr>
          <a:xfrm>
            <a:off x="7101993" y="3830900"/>
            <a:ext cx="593897" cy="593897"/>
          </a:xfrm>
          <a:prstGeom prst="roundRect">
            <a:avLst>
              <a:gd name="adj" fmla="val 50000"/>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AU" sz="1325" dirty="0">
                <a:solidFill>
                  <a:schemeClr val="bg1"/>
                </a:solidFill>
                <a:latin typeface="微软雅黑" panose="020B0503020204020204" charset="-122"/>
                <a:ea typeface="微软雅黑" panose="020B0503020204020204" charset="-122"/>
                <a:cs typeface="+mn-ea"/>
                <a:sym typeface="Arial" panose="020B0604020202020204" pitchFamily="34" charset="0"/>
              </a:rPr>
              <a:t>35%</a:t>
            </a:r>
            <a:endParaRPr lang="en-AU"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47" name="Rounded Rectangle 46"/>
          <p:cNvSpPr/>
          <p:nvPr/>
        </p:nvSpPr>
        <p:spPr>
          <a:xfrm>
            <a:off x="7101993" y="4658105"/>
            <a:ext cx="593897" cy="593897"/>
          </a:xfrm>
          <a:prstGeom prst="roundRect">
            <a:avLst>
              <a:gd name="adj" fmla="val 50000"/>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AU" sz="1325" dirty="0">
                <a:solidFill>
                  <a:schemeClr val="bg1"/>
                </a:solidFill>
                <a:latin typeface="微软雅黑" panose="020B0503020204020204" charset="-122"/>
                <a:ea typeface="微软雅黑" panose="020B0503020204020204" charset="-122"/>
                <a:cs typeface="+mn-ea"/>
                <a:sym typeface="Arial" panose="020B0604020202020204" pitchFamily="34" charset="0"/>
              </a:rPr>
              <a:t>11%</a:t>
            </a:r>
            <a:endParaRPr lang="en-AU"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49" name="TextBox 48"/>
          <p:cNvSpPr txBox="1"/>
          <p:nvPr/>
        </p:nvSpPr>
        <p:spPr>
          <a:xfrm>
            <a:off x="7901810" y="2027649"/>
            <a:ext cx="2452798" cy="332105"/>
          </a:xfrm>
          <a:prstGeom prst="rect">
            <a:avLst/>
          </a:prstGeom>
          <a:noFill/>
        </p:spPr>
        <p:txBody>
          <a:bodyPr wrap="square" lIns="0" tIns="0" rIns="0" bIns="0" rtlCol="0" anchor="ctr">
            <a:spAutoFit/>
          </a:bodyPr>
          <a:lstStyle/>
          <a:p>
            <a:pPr>
              <a:lnSpc>
                <a:spcPct val="120000"/>
              </a:lnSpc>
            </a:pPr>
            <a:r>
              <a:rPr lang="zh-CN" altLang="en-US" b="1">
                <a:solidFill>
                  <a:schemeClr val="tx1"/>
                </a:solidFill>
                <a:latin typeface="微软雅黑" panose="020B0503020204020204" charset="-122"/>
                <a:ea typeface="微软雅黑" panose="020B0503020204020204" charset="-122"/>
                <a:cs typeface="+mn-ea"/>
                <a:sym typeface="Arial" panose="020B0604020202020204" pitchFamily="34" charset="0"/>
              </a:rPr>
              <a:t>整体布置安排</a:t>
            </a:r>
            <a:endParaRPr lang="zh-CN" altLang="en-US" b="1">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50" name="Text Placeholder 32"/>
          <p:cNvSpPr txBox="1"/>
          <p:nvPr/>
        </p:nvSpPr>
        <p:spPr>
          <a:xfrm>
            <a:off x="7901810" y="2341571"/>
            <a:ext cx="2452798" cy="50944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sz="1000" dirty="0">
                <a:solidFill>
                  <a:schemeClr val="tx1"/>
                </a:solidFill>
                <a:latin typeface="微软雅黑" panose="020B0503020204020204" charset="-122"/>
                <a:ea typeface="微软雅黑" panose="020B0503020204020204" charset="-122"/>
                <a:cs typeface="+mn-ea"/>
                <a:sym typeface="Arial" panose="020B0604020202020204" pitchFamily="34" charset="0"/>
              </a:rPr>
              <a:t>设长桌，双方各坐桌子一端，主谈者居中相向而坐</a:t>
            </a:r>
            <a:endParaRPr sz="10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51" name="Rounded Rectangle 50"/>
          <p:cNvSpPr/>
          <p:nvPr/>
        </p:nvSpPr>
        <p:spPr>
          <a:xfrm>
            <a:off x="7101993" y="2093965"/>
            <a:ext cx="593897" cy="593897"/>
          </a:xfrm>
          <a:prstGeom prst="roundRect">
            <a:avLst>
              <a:gd name="adj" fmla="val 50000"/>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AU" sz="1325" dirty="0">
                <a:solidFill>
                  <a:schemeClr val="bg1"/>
                </a:solidFill>
                <a:latin typeface="微软雅黑" panose="020B0503020204020204" charset="-122"/>
                <a:ea typeface="微软雅黑" panose="020B0503020204020204" charset="-122"/>
                <a:cs typeface="+mn-ea"/>
                <a:sym typeface="Arial" panose="020B0604020202020204" pitchFamily="34" charset="0"/>
              </a:rPr>
              <a:t>27%</a:t>
            </a:r>
            <a:endParaRPr lang="en-AU"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56" name="TextBox 55"/>
          <p:cNvSpPr txBox="1"/>
          <p:nvPr/>
        </p:nvSpPr>
        <p:spPr>
          <a:xfrm>
            <a:off x="2269214" y="2203302"/>
            <a:ext cx="1679617" cy="368935"/>
          </a:xfrm>
          <a:prstGeom prst="rect">
            <a:avLst/>
          </a:prstGeom>
          <a:noFill/>
        </p:spPr>
        <p:txBody>
          <a:bodyPr wrap="square" lIns="0" tIns="0" rIns="0" bIns="0" rtlCol="0" anchor="ctr">
            <a:spAutoFit/>
          </a:bodyPr>
          <a:lstStyle/>
          <a:p>
            <a:pPr algn="just">
              <a:lnSpc>
                <a:spcPct val="120000"/>
              </a:lnSpc>
            </a:pPr>
            <a:r>
              <a:rPr lang="zh-CN" altLang="en-US" sz="2000" b="1">
                <a:solidFill>
                  <a:schemeClr val="tx1"/>
                </a:solidFill>
                <a:latin typeface="微软雅黑" panose="020B0503020204020204" charset="-122"/>
                <a:ea typeface="微软雅黑" panose="020B0503020204020204" charset="-122"/>
                <a:cs typeface="+mn-ea"/>
                <a:sym typeface="Arial" panose="020B0604020202020204" pitchFamily="34" charset="0"/>
              </a:rPr>
              <a:t>谈判座次安排</a:t>
            </a:r>
            <a:endParaRPr lang="zh-CN" altLang="en-US" sz="2000" b="1">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57" name="Text Placeholder 32"/>
          <p:cNvSpPr txBox="1"/>
          <p:nvPr/>
        </p:nvSpPr>
        <p:spPr>
          <a:xfrm>
            <a:off x="1469395" y="2851020"/>
            <a:ext cx="2479435" cy="115980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en-US" altLang="zh-CN" sz="760" dirty="0">
                <a:solidFill>
                  <a:schemeClr val="tx1"/>
                </a:solidFill>
                <a:latin typeface="微软雅黑" panose="020B0503020204020204" charset="-122"/>
                <a:ea typeface="微软雅黑" panose="020B050302020402020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schemeClr val="tx1"/>
                </a:solidFill>
                <a:latin typeface="微软雅黑" panose="020B0503020204020204" charset="-122"/>
                <a:ea typeface="微软雅黑" panose="020B0503020204020204" charset="-122"/>
                <a:cs typeface="+mn-ea"/>
                <a:sym typeface="Arial" panose="020B0604020202020204" pitchFamily="34" charset="0"/>
              </a:rPr>
              <a:t>。</a:t>
            </a:r>
            <a:endParaRPr lang="zh-CN" alt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58" name="Rounded Rectangle 57"/>
          <p:cNvSpPr/>
          <p:nvPr/>
        </p:nvSpPr>
        <p:spPr>
          <a:xfrm>
            <a:off x="1469395" y="2093965"/>
            <a:ext cx="593897" cy="593897"/>
          </a:xfrm>
          <a:prstGeom prst="roundRect">
            <a:avLst>
              <a:gd name="adj" fmla="val 50000"/>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AU" sz="1325" dirty="0">
                <a:solidFill>
                  <a:schemeClr val="bg1"/>
                </a:solidFill>
                <a:latin typeface="微软雅黑" panose="020B0503020204020204" charset="-122"/>
                <a:ea typeface="微软雅黑" panose="020B0503020204020204" charset="-122"/>
                <a:cs typeface="+mn-ea"/>
                <a:sym typeface="Arial" panose="020B0604020202020204" pitchFamily="34" charset="0"/>
              </a:rPr>
              <a:t>50%</a:t>
            </a:r>
            <a:endParaRPr lang="en-AU"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59" name="Rounded Rectangle 58"/>
          <p:cNvSpPr/>
          <p:nvPr/>
        </p:nvSpPr>
        <p:spPr>
          <a:xfrm>
            <a:off x="1447292" y="3342677"/>
            <a:ext cx="2501540" cy="1981109"/>
          </a:xfrm>
          <a:prstGeom prst="roundRect">
            <a:avLst>
              <a:gd name="adj" fmla="val 0"/>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56318" rIns="156318" rtlCol="0" anchor="ctr"/>
          <a:lstStyle/>
          <a:p>
            <a:pPr algn="just">
              <a:lnSpc>
                <a:spcPct val="120000"/>
              </a:lnSpc>
            </a:pPr>
            <a:endParaRPr lang="en-US" sz="760" dirty="0">
              <a:solidFill>
                <a:schemeClr val="accent3"/>
              </a:solidFill>
              <a:latin typeface="微软雅黑" panose="020B0503020204020204" charset="-122"/>
              <a:ea typeface="微软雅黑" panose="020B0503020204020204" charset="-122"/>
              <a:cs typeface="+mn-ea"/>
              <a:sym typeface="Arial" panose="020B0604020202020204" pitchFamily="34" charset="0"/>
            </a:endParaRPr>
          </a:p>
        </p:txBody>
      </p:sp>
      <p:cxnSp>
        <p:nvCxnSpPr>
          <p:cNvPr id="4" name="Straight Arrow Connector 59"/>
          <p:cNvCxnSpPr/>
          <p:nvPr/>
        </p:nvCxnSpPr>
        <p:spPr>
          <a:xfrm flipH="1">
            <a:off x="6129944" y="2341571"/>
            <a:ext cx="816528" cy="0"/>
          </a:xfrm>
          <a:prstGeom prst="straightConnector1">
            <a:avLst/>
          </a:prstGeom>
          <a:ln w="12700">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6417075" y="3270892"/>
            <a:ext cx="529397" cy="0"/>
          </a:xfrm>
          <a:prstGeom prst="straightConnector1">
            <a:avLst/>
          </a:prstGeom>
          <a:ln w="12700">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6308791" y="4119100"/>
            <a:ext cx="637682" cy="0"/>
          </a:xfrm>
          <a:prstGeom prst="straightConnector1">
            <a:avLst/>
          </a:prstGeom>
          <a:ln w="12700">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6129944" y="4955322"/>
            <a:ext cx="816528" cy="0"/>
          </a:xfrm>
          <a:prstGeom prst="straightConnector1">
            <a:avLst/>
          </a:prstGeom>
          <a:ln w="12700">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par>
                                <p:cTn id="53" presetID="10"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par>
                                <p:cTn id="68" presetID="10"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500"/>
                                        <p:tgtEl>
                                          <p:spTgt spid="5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7" grpId="0" bldLvl="0" animBg="1"/>
      <p:bldP spid="30" grpId="0"/>
      <p:bldP spid="17" grpId="0"/>
      <p:bldP spid="32" grpId="0"/>
      <p:bldP spid="33" grpId="0"/>
      <p:bldP spid="38" grpId="0"/>
      <p:bldP spid="41" grpId="0"/>
      <p:bldP spid="43" grpId="0" bldLvl="0" animBg="1"/>
      <p:bldP spid="45" grpId="0" bldLvl="0" animBg="1"/>
      <p:bldP spid="47" grpId="0" bldLvl="0" animBg="1"/>
      <p:bldP spid="49" grpId="0"/>
      <p:bldP spid="50" grpId="0"/>
      <p:bldP spid="51" grpId="0" bldLvl="0" animBg="1"/>
      <p:bldP spid="56" grpId="0"/>
      <p:bldP spid="57" grpId="0"/>
      <p:bldP spid="58" grpId="0" bldLvl="0" animBg="1"/>
      <p:bldP spid="5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椭圆 13"/>
          <p:cNvSpPr/>
          <p:nvPr/>
        </p:nvSpPr>
        <p:spPr>
          <a:xfrm>
            <a:off x="4942593" y="2791830"/>
            <a:ext cx="2196156" cy="2196155"/>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15" name="燕尾形 14"/>
          <p:cNvSpPr/>
          <p:nvPr/>
        </p:nvSpPr>
        <p:spPr>
          <a:xfrm>
            <a:off x="7359383" y="3501577"/>
            <a:ext cx="777930" cy="777930"/>
          </a:xfrm>
          <a:prstGeom prst="chevr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16" name="燕尾形 15"/>
          <p:cNvSpPr/>
          <p:nvPr/>
        </p:nvSpPr>
        <p:spPr>
          <a:xfrm rot="10800000">
            <a:off x="4043087" y="3485756"/>
            <a:ext cx="777930" cy="777930"/>
          </a:xfrm>
          <a:prstGeom prst="chevr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160">
              <a:solidFill>
                <a:schemeClr val="tx1"/>
              </a:solidFill>
              <a:latin typeface="微软雅黑" panose="020B0503020204020204" charset="-122"/>
              <a:ea typeface="微软雅黑" panose="020B0503020204020204" charset="-122"/>
            </a:endParaRPr>
          </a:p>
        </p:txBody>
      </p:sp>
      <p:sp>
        <p:nvSpPr>
          <p:cNvPr id="17" name="燕尾形 16"/>
          <p:cNvSpPr/>
          <p:nvPr/>
        </p:nvSpPr>
        <p:spPr>
          <a:xfrm rot="16200000">
            <a:off x="5628131" y="2014244"/>
            <a:ext cx="777930" cy="777930"/>
          </a:xfrm>
          <a:prstGeom prst="chevron">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18" name="TextBox 17"/>
          <p:cNvSpPr txBox="1"/>
          <p:nvPr/>
        </p:nvSpPr>
        <p:spPr>
          <a:xfrm>
            <a:off x="5576165" y="3244552"/>
            <a:ext cx="1040285" cy="1291590"/>
          </a:xfrm>
          <a:prstGeom prst="rect">
            <a:avLst/>
          </a:prstGeom>
          <a:noFill/>
        </p:spPr>
        <p:txBody>
          <a:bodyPr wrap="square" rtlCol="0">
            <a:spAutoFit/>
          </a:bodyPr>
          <a:lstStyle/>
          <a:p>
            <a:pPr>
              <a:lnSpc>
                <a:spcPct val="130000"/>
              </a:lnSpc>
            </a:pPr>
            <a:r>
              <a:rPr lang="zh-CN" altLang="en-US" sz="3000" b="1" dirty="0">
                <a:solidFill>
                  <a:schemeClr val="bg1"/>
                </a:solidFill>
                <a:latin typeface="微软雅黑" panose="020B0503020204020204" charset="-122"/>
                <a:ea typeface="微软雅黑" panose="020B0503020204020204" charset="-122"/>
              </a:rPr>
              <a:t>目标体系</a:t>
            </a:r>
            <a:endParaRPr lang="zh-CN" altLang="en-US" sz="3000" b="1" dirty="0">
              <a:solidFill>
                <a:schemeClr val="bg1"/>
              </a:solidFill>
              <a:latin typeface="微软雅黑" panose="020B0503020204020204" charset="-122"/>
              <a:ea typeface="微软雅黑" panose="020B0503020204020204" charset="-122"/>
            </a:endParaRPr>
          </a:p>
        </p:txBody>
      </p:sp>
      <p:sp>
        <p:nvSpPr>
          <p:cNvPr id="19" name="TextBox 18"/>
          <p:cNvSpPr txBox="1"/>
          <p:nvPr/>
        </p:nvSpPr>
        <p:spPr>
          <a:xfrm>
            <a:off x="5113501" y="1302846"/>
            <a:ext cx="1807190" cy="681355"/>
          </a:xfrm>
          <a:prstGeom prst="rect">
            <a:avLst/>
          </a:prstGeom>
          <a:noFill/>
        </p:spPr>
        <p:txBody>
          <a:bodyPr wrap="square" rtlCol="0">
            <a:spAutoFit/>
          </a:bodyPr>
          <a:lstStyle/>
          <a:p>
            <a:pPr algn="ctr"/>
            <a:r>
              <a:rPr lang="zh-CN" altLang="en-US" sz="1920" dirty="0">
                <a:solidFill>
                  <a:schemeClr val="tx1"/>
                </a:solidFill>
                <a:latin typeface="微软雅黑" panose="020B0503020204020204" charset="-122"/>
                <a:ea typeface="微软雅黑" panose="020B0503020204020204" charset="-122"/>
              </a:rPr>
              <a:t>最高目标</a:t>
            </a:r>
            <a:endParaRPr lang="zh-CN" altLang="en-US" sz="1920" dirty="0">
              <a:solidFill>
                <a:schemeClr val="tx1"/>
              </a:solidFill>
              <a:latin typeface="微软雅黑" panose="020B0503020204020204" charset="-122"/>
              <a:ea typeface="微软雅黑" panose="020B0503020204020204" charset="-122"/>
            </a:endParaRPr>
          </a:p>
          <a:p>
            <a:pPr algn="ctr"/>
            <a:r>
              <a:rPr lang="zh-CN" altLang="en-US" sz="1920" b="1" dirty="0">
                <a:solidFill>
                  <a:schemeClr val="tx1"/>
                </a:solidFill>
                <a:latin typeface="微软雅黑" panose="020B0503020204020204" charset="-122"/>
                <a:ea typeface="微软雅黑" panose="020B0503020204020204" charset="-122"/>
              </a:rPr>
              <a:t>（期望目标）</a:t>
            </a:r>
            <a:endParaRPr lang="zh-CN" altLang="en-US" sz="1920" b="1" dirty="0">
              <a:solidFill>
                <a:schemeClr val="tx1"/>
              </a:solidFill>
              <a:latin typeface="微软雅黑" panose="020B0503020204020204" charset="-122"/>
              <a:ea typeface="微软雅黑" panose="020B0503020204020204" charset="-122"/>
            </a:endParaRPr>
          </a:p>
        </p:txBody>
      </p:sp>
      <p:sp>
        <p:nvSpPr>
          <p:cNvPr id="20" name="TextBox 19"/>
          <p:cNvSpPr txBox="1"/>
          <p:nvPr/>
        </p:nvSpPr>
        <p:spPr>
          <a:xfrm>
            <a:off x="8137325" y="3655890"/>
            <a:ext cx="2049340" cy="607695"/>
          </a:xfrm>
          <a:prstGeom prst="rect">
            <a:avLst/>
          </a:prstGeom>
          <a:noFill/>
        </p:spPr>
        <p:txBody>
          <a:bodyPr wrap="square" rtlCol="0">
            <a:spAutoFit/>
          </a:bodyPr>
          <a:lstStyle/>
          <a:p>
            <a:pPr algn="ctr"/>
            <a:r>
              <a:rPr lang="zh-CN" altLang="en-US" sz="1680" dirty="0">
                <a:solidFill>
                  <a:schemeClr val="tx1"/>
                </a:solidFill>
                <a:latin typeface="微软雅黑" panose="020B0503020204020204" charset="-122"/>
                <a:ea typeface="微软雅黑" panose="020B0503020204020204" charset="-122"/>
              </a:rPr>
              <a:t>可以接受的目标</a:t>
            </a:r>
            <a:endParaRPr lang="zh-CN" altLang="en-US" sz="1680" dirty="0">
              <a:solidFill>
                <a:schemeClr val="tx1"/>
              </a:solidFill>
              <a:latin typeface="微软雅黑" panose="020B0503020204020204" charset="-122"/>
              <a:ea typeface="微软雅黑" panose="020B0503020204020204" charset="-122"/>
            </a:endParaRPr>
          </a:p>
          <a:p>
            <a:pPr algn="ctr"/>
            <a:r>
              <a:rPr lang="zh-CN" altLang="en-US" sz="1680" b="1" dirty="0">
                <a:solidFill>
                  <a:schemeClr val="tx1"/>
                </a:solidFill>
                <a:latin typeface="微软雅黑" panose="020B0503020204020204" charset="-122"/>
                <a:ea typeface="微软雅黑" panose="020B0503020204020204" charset="-122"/>
              </a:rPr>
              <a:t>（争取目标）</a:t>
            </a:r>
            <a:endParaRPr lang="zh-CN" altLang="en-US" sz="1680" b="1" dirty="0">
              <a:solidFill>
                <a:schemeClr val="tx1"/>
              </a:solidFill>
              <a:latin typeface="微软雅黑" panose="020B0503020204020204" charset="-122"/>
              <a:ea typeface="微软雅黑" panose="020B0503020204020204" charset="-122"/>
            </a:endParaRPr>
          </a:p>
        </p:txBody>
      </p:sp>
      <p:sp>
        <p:nvSpPr>
          <p:cNvPr id="23" name="TextBox 22"/>
          <p:cNvSpPr txBox="1"/>
          <p:nvPr/>
        </p:nvSpPr>
        <p:spPr>
          <a:xfrm>
            <a:off x="2514000" y="3655890"/>
            <a:ext cx="1659619" cy="607695"/>
          </a:xfrm>
          <a:prstGeom prst="rect">
            <a:avLst/>
          </a:prstGeom>
          <a:noFill/>
        </p:spPr>
        <p:txBody>
          <a:bodyPr wrap="square" rtlCol="0">
            <a:spAutoFit/>
          </a:bodyPr>
          <a:lstStyle/>
          <a:p>
            <a:pPr algn="ctr"/>
            <a:r>
              <a:rPr lang="zh-CN" altLang="en-US" sz="1680" dirty="0">
                <a:solidFill>
                  <a:schemeClr val="tx1"/>
                </a:solidFill>
                <a:latin typeface="微软雅黑" panose="020B0503020204020204" charset="-122"/>
                <a:ea typeface="微软雅黑" panose="020B0503020204020204" charset="-122"/>
              </a:rPr>
              <a:t>最低目标</a:t>
            </a:r>
            <a:endParaRPr lang="zh-CN" altLang="en-US" sz="1680" dirty="0">
              <a:solidFill>
                <a:schemeClr val="tx1"/>
              </a:solidFill>
              <a:latin typeface="微软雅黑" panose="020B0503020204020204" charset="-122"/>
              <a:ea typeface="微软雅黑" panose="020B0503020204020204" charset="-122"/>
            </a:endParaRPr>
          </a:p>
          <a:p>
            <a:pPr algn="ctr"/>
            <a:r>
              <a:rPr lang="zh-CN" altLang="en-US" sz="1680" b="1" dirty="0">
                <a:solidFill>
                  <a:schemeClr val="tx1"/>
                </a:solidFill>
                <a:latin typeface="微软雅黑" panose="020B0503020204020204" charset="-122"/>
                <a:ea typeface="微软雅黑" panose="020B0503020204020204" charset="-122"/>
              </a:rPr>
              <a:t>（基本目标）</a:t>
            </a:r>
            <a:endParaRPr lang="zh-CN" altLang="en-US" sz="1680" b="1" dirty="0">
              <a:solidFill>
                <a:schemeClr val="tx1"/>
              </a:solidFill>
              <a:latin typeface="微软雅黑" panose="020B0503020204020204" charset="-122"/>
              <a:ea typeface="微软雅黑" panose="020B0503020204020204" charset="-122"/>
            </a:endParaRPr>
          </a:p>
        </p:txBody>
      </p:sp>
      <p:sp>
        <p:nvSpPr>
          <p:cNvPr id="25" name="TextBox 24"/>
          <p:cNvSpPr txBox="1"/>
          <p:nvPr/>
        </p:nvSpPr>
        <p:spPr>
          <a:xfrm>
            <a:off x="3134303" y="5124076"/>
            <a:ext cx="5900224" cy="977265"/>
          </a:xfrm>
          <a:prstGeom prst="rect">
            <a:avLst/>
          </a:prstGeom>
          <a:noFill/>
        </p:spPr>
        <p:txBody>
          <a:bodyPr wrap="square" rtlCol="0">
            <a:spAutoFit/>
          </a:bodyPr>
          <a:lstStyle/>
          <a:p>
            <a:pPr algn="ctr">
              <a:lnSpc>
                <a:spcPct val="150000"/>
              </a:lnSpc>
            </a:pPr>
            <a:r>
              <a:rPr lang="zh-CN" altLang="en-US" sz="1920" dirty="0">
                <a:solidFill>
                  <a:schemeClr val="tx1"/>
                </a:solidFill>
                <a:latin typeface="微软雅黑" panose="020B0503020204020204" charset="-122"/>
                <a:ea typeface="微软雅黑" panose="020B0503020204020204" charset="-122"/>
              </a:rPr>
              <a:t>谈判目标，就是谈判主题的具体化，它是对谈判所要达到结果的设定，是指导谈判的核心。</a:t>
            </a:r>
            <a:endParaRPr lang="zh-CN" altLang="en-US" sz="192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6" presetClass="emph" presetSubtype="0" repeatCount="2000" fill="hold" grpId="1" nodeType="withEffect">
                                  <p:stCondLst>
                                    <p:cond delay="0"/>
                                  </p:stCondLst>
                                  <p:childTnLst>
                                    <p:animEffect transition="out" filter="fade">
                                      <p:cBhvr>
                                        <p:cTn id="21" dur="500" tmFilter="0, 0; .2, .5; .8, .5; 1, 0"/>
                                        <p:tgtEl>
                                          <p:spTgt spid="23"/>
                                        </p:tgtEl>
                                      </p:cBhvr>
                                    </p:animEffect>
                                    <p:animScale>
                                      <p:cBhvr>
                                        <p:cTn id="22" dur="250" autoRev="1" fill="hold"/>
                                        <p:tgtEl>
                                          <p:spTgt spid="23"/>
                                        </p:tgtEl>
                                      </p:cBhvr>
                                      <p:by x="105000" y="105000"/>
                                    </p:animScale>
                                  </p:childTnLst>
                                </p:cTn>
                              </p:par>
                              <p:par>
                                <p:cTn id="23" presetID="1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26" presetClass="emph" presetSubtype="0" repeatCount="2000" fill="hold" grpId="1" nodeType="withEffect">
                                  <p:stCondLst>
                                    <p:cond delay="0"/>
                                  </p:stCondLst>
                                  <p:childTnLst>
                                    <p:animEffect transition="out" filter="fade">
                                      <p:cBhvr>
                                        <p:cTn id="31" dur="500" tmFilter="0, 0; .2, .5; .8, .5; 1, 0"/>
                                        <p:tgtEl>
                                          <p:spTgt spid="20"/>
                                        </p:tgtEl>
                                      </p:cBhvr>
                                    </p:animEffect>
                                    <p:animScale>
                                      <p:cBhvr>
                                        <p:cTn id="32" dur="250" autoRev="1" fill="hold"/>
                                        <p:tgtEl>
                                          <p:spTgt spid="20"/>
                                        </p:tgtEl>
                                      </p:cBhvr>
                                      <p:by x="105000" y="105000"/>
                                    </p:animScale>
                                  </p:childTnLst>
                                </p:cTn>
                              </p:par>
                              <p:par>
                                <p:cTn id="33" presetID="1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ppt_y</p:attrName>
                                        </p:attrNameLst>
                                      </p:cBhvr>
                                      <p:tavLst>
                                        <p:tav tm="0">
                                          <p:val>
                                            <p:strVal val="#ppt_y+#ppt_h*1.125000"/>
                                          </p:val>
                                        </p:tav>
                                        <p:tav tm="100000">
                                          <p:val>
                                            <p:strVal val="#ppt_y"/>
                                          </p:val>
                                        </p:tav>
                                      </p:tavLst>
                                    </p:anim>
                                    <p:animEffect transition="in" filter="wipe(up)">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26" presetClass="emph" presetSubtype="0" repeatCount="2000" fill="hold" grpId="1" nodeType="with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cTn>
                              </p:par>
                              <p:par>
                                <p:cTn id="43" presetID="53" presetClass="entr" presetSubtype="16" fill="hold" grpId="0" nodeType="withEffect">
                                  <p:stCondLst>
                                    <p:cond delay="0"/>
                                  </p:stCondLst>
                                  <p:iterate type="lt">
                                    <p:tmPct val="10000"/>
                                  </p:iterate>
                                  <p:childTnLst>
                                    <p:set>
                                      <p:cBhvr>
                                        <p:cTn id="44" dur="1" fill="hold">
                                          <p:stCondLst>
                                            <p:cond delay="0"/>
                                          </p:stCondLst>
                                        </p:cTn>
                                        <p:tgtEl>
                                          <p:spTgt spid="25"/>
                                        </p:tgtEl>
                                        <p:attrNameLst>
                                          <p:attrName>style.visibility</p:attrName>
                                        </p:attrNameLst>
                                      </p:cBhvr>
                                      <p:to>
                                        <p:strVal val="visible"/>
                                      </p:to>
                                    </p:set>
                                    <p:anim calcmode="lin" valueType="num">
                                      <p:cBhvr>
                                        <p:cTn id="45" dur="250" fill="hold"/>
                                        <p:tgtEl>
                                          <p:spTgt spid="25"/>
                                        </p:tgtEl>
                                        <p:attrNameLst>
                                          <p:attrName>ppt_w</p:attrName>
                                        </p:attrNameLst>
                                      </p:cBhvr>
                                      <p:tavLst>
                                        <p:tav tm="0">
                                          <p:val>
                                            <p:fltVal val="0"/>
                                          </p:val>
                                        </p:tav>
                                        <p:tav tm="100000">
                                          <p:val>
                                            <p:strVal val="#ppt_w"/>
                                          </p:val>
                                        </p:tav>
                                      </p:tavLst>
                                    </p:anim>
                                    <p:anim calcmode="lin" valueType="num">
                                      <p:cBhvr>
                                        <p:cTn id="46" dur="250" fill="hold"/>
                                        <p:tgtEl>
                                          <p:spTgt spid="25"/>
                                        </p:tgtEl>
                                        <p:attrNameLst>
                                          <p:attrName>ppt_h</p:attrName>
                                        </p:attrNameLst>
                                      </p:cBhvr>
                                      <p:tavLst>
                                        <p:tav tm="0">
                                          <p:val>
                                            <p:fltVal val="0"/>
                                          </p:val>
                                        </p:tav>
                                        <p:tav tm="100000">
                                          <p:val>
                                            <p:strVal val="#ppt_h"/>
                                          </p:val>
                                        </p:tav>
                                      </p:tavLst>
                                    </p:anim>
                                    <p:animEffect transition="in" filter="fade">
                                      <p:cBhvr>
                                        <p:cTn id="4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p:bldP spid="19" grpId="0"/>
      <p:bldP spid="19" grpId="1"/>
      <p:bldP spid="20" grpId="0"/>
      <p:bldP spid="20" grpId="1"/>
      <p:bldP spid="23" grpId="0"/>
      <p:bldP spid="23" grpId="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Freeform 5"/>
          <p:cNvSpPr/>
          <p:nvPr/>
        </p:nvSpPr>
        <p:spPr bwMode="auto">
          <a:xfrm>
            <a:off x="4568446" y="4138361"/>
            <a:ext cx="679837" cy="502784"/>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solidFill>
            <a:srgbClr val="4BC1DD"/>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15" name="Freeform 6"/>
          <p:cNvSpPr/>
          <p:nvPr/>
        </p:nvSpPr>
        <p:spPr bwMode="auto">
          <a:xfrm>
            <a:off x="4793169" y="3072641"/>
            <a:ext cx="739989" cy="324596"/>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4"/>
                  <a:pt x="326" y="110"/>
                </a:cubicBezTo>
                <a:cubicBezTo>
                  <a:pt x="69" y="163"/>
                  <a:pt x="69" y="163"/>
                  <a:pt x="69" y="163"/>
                </a:cubicBezTo>
                <a:cubicBezTo>
                  <a:pt x="65" y="163"/>
                  <a:pt x="62" y="164"/>
                  <a:pt x="58" y="164"/>
                </a:cubicBezTo>
                <a:close/>
              </a:path>
            </a:pathLst>
          </a:custGeom>
          <a:solidFill>
            <a:srgbClr val="BFBFBF"/>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16" name="Freeform 7"/>
          <p:cNvSpPr/>
          <p:nvPr/>
        </p:nvSpPr>
        <p:spPr bwMode="auto">
          <a:xfrm>
            <a:off x="4272224" y="1832137"/>
            <a:ext cx="525483" cy="656003"/>
          </a:xfrm>
          <a:custGeom>
            <a:avLst/>
            <a:gdLst>
              <a:gd name="T0" fmla="*/ 60 w 266"/>
              <a:gd name="T1" fmla="*/ 332 h 332"/>
              <a:gd name="T2" fmla="*/ 31 w 266"/>
              <a:gd name="T3" fmla="*/ 324 h 332"/>
              <a:gd name="T4" fmla="*/ 16 w 266"/>
              <a:gd name="T5" fmla="*/ 250 h 332"/>
              <a:gd name="T6" fmla="*/ 161 w 266"/>
              <a:gd name="T7" fmla="*/ 31 h 332"/>
              <a:gd name="T8" fmla="*/ 235 w 266"/>
              <a:gd name="T9" fmla="*/ 16 h 332"/>
              <a:gd name="T10" fmla="*/ 250 w 266"/>
              <a:gd name="T11" fmla="*/ 90 h 332"/>
              <a:gd name="T12" fmla="*/ 105 w 266"/>
              <a:gd name="T13" fmla="*/ 309 h 332"/>
              <a:gd name="T14" fmla="*/ 60 w 266"/>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2">
                <a:moveTo>
                  <a:pt x="60" y="332"/>
                </a:moveTo>
                <a:cubicBezTo>
                  <a:pt x="50" y="332"/>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2"/>
                  <a:pt x="60" y="332"/>
                </a:cubicBezTo>
                <a:close/>
              </a:path>
            </a:pathLst>
          </a:custGeom>
          <a:solidFill>
            <a:srgbClr val="4BC1DD"/>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17" name="Freeform 8"/>
          <p:cNvSpPr/>
          <p:nvPr/>
        </p:nvSpPr>
        <p:spPr bwMode="auto">
          <a:xfrm>
            <a:off x="3331347" y="1451929"/>
            <a:ext cx="214507" cy="732045"/>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rgbClr val="BFBFBF"/>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18" name="Freeform 9"/>
          <p:cNvSpPr/>
          <p:nvPr/>
        </p:nvSpPr>
        <p:spPr bwMode="auto">
          <a:xfrm>
            <a:off x="1581250" y="4134957"/>
            <a:ext cx="679837" cy="501649"/>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4"/>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solidFill>
            <a:srgbClr val="4BC1DD"/>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19" name="Freeform 10"/>
          <p:cNvSpPr/>
          <p:nvPr/>
        </p:nvSpPr>
        <p:spPr bwMode="auto">
          <a:xfrm>
            <a:off x="1296379" y="3071507"/>
            <a:ext cx="739989" cy="322326"/>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3"/>
                  <a:pt x="374" y="92"/>
                  <a:pt x="368" y="120"/>
                </a:cubicBezTo>
                <a:cubicBezTo>
                  <a:pt x="363" y="146"/>
                  <a:pt x="341" y="163"/>
                  <a:pt x="316" y="163"/>
                </a:cubicBezTo>
                <a:close/>
              </a:path>
            </a:pathLst>
          </a:custGeom>
          <a:solidFill>
            <a:srgbClr val="BFBFBF"/>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20" name="Freeform 11"/>
          <p:cNvSpPr/>
          <p:nvPr/>
        </p:nvSpPr>
        <p:spPr bwMode="auto">
          <a:xfrm>
            <a:off x="2031827" y="1827598"/>
            <a:ext cx="526618" cy="658273"/>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9" y="333"/>
                  <a:pt x="172" y="324"/>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solidFill>
            <a:srgbClr val="4BC1DD"/>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grpSp>
        <p:nvGrpSpPr>
          <p:cNvPr id="21" name="Group 12"/>
          <p:cNvGrpSpPr/>
          <p:nvPr/>
        </p:nvGrpSpPr>
        <p:grpSpPr>
          <a:xfrm>
            <a:off x="2233849" y="2381455"/>
            <a:ext cx="2383402" cy="3134740"/>
            <a:chOff x="2066468" y="2628718"/>
            <a:chExt cx="2744485" cy="3609651"/>
          </a:xfrm>
        </p:grpSpPr>
        <p:sp>
          <p:nvSpPr>
            <p:cNvPr id="22" name="Freeform 13"/>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23" name="Freeform 14"/>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solidFill>
              <a:srgbClr val="4BC1DD"/>
            </a:solidFill>
            <a:ln>
              <a:noFill/>
            </a:ln>
            <a:extLst>
              <a:ext uri="{91240B29-F687-4F45-9708-019B960494DF}">
                <a14:hiddenLine xmlns:a14="http://schemas.microsoft.com/office/drawing/2010/main" w="9525">
                  <a:solidFill>
                    <a:srgbClr val="000000"/>
                  </a:solidFill>
                  <a:round/>
                </a14:hiddenLine>
              </a:ext>
            </a:extLst>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grpSp>
      <p:sp>
        <p:nvSpPr>
          <p:cNvPr id="24" name="Oval 14"/>
          <p:cNvSpPr>
            <a:spLocks noChangeArrowheads="1"/>
          </p:cNvSpPr>
          <p:nvPr/>
        </p:nvSpPr>
        <p:spPr bwMode="auto">
          <a:xfrm>
            <a:off x="2698045" y="2816143"/>
            <a:ext cx="1524241" cy="1524241"/>
          </a:xfrm>
          <a:prstGeom prst="ellipse">
            <a:avLst/>
          </a:prstGeom>
          <a:solidFill>
            <a:srgbClr val="BFBFBF"/>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25" name="Oval 15"/>
          <p:cNvSpPr>
            <a:spLocks noChangeArrowheads="1"/>
          </p:cNvSpPr>
          <p:nvPr/>
        </p:nvSpPr>
        <p:spPr bwMode="auto">
          <a:xfrm>
            <a:off x="2848994" y="2968226"/>
            <a:ext cx="1221210" cy="1220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26" name="Oval 16"/>
          <p:cNvSpPr>
            <a:spLocks noChangeArrowheads="1"/>
          </p:cNvSpPr>
          <p:nvPr/>
        </p:nvSpPr>
        <p:spPr bwMode="auto">
          <a:xfrm>
            <a:off x="2979514" y="3098745"/>
            <a:ext cx="960170" cy="960170"/>
          </a:xfrm>
          <a:prstGeom prst="ellipse">
            <a:avLst/>
          </a:prstGeom>
          <a:solidFill>
            <a:srgbClr val="4BC1DD"/>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27" name="Oval 17"/>
          <p:cNvSpPr>
            <a:spLocks noChangeArrowheads="1"/>
          </p:cNvSpPr>
          <p:nvPr/>
        </p:nvSpPr>
        <p:spPr bwMode="auto">
          <a:xfrm>
            <a:off x="3121383" y="3239480"/>
            <a:ext cx="676432" cy="67756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28" name="Oval 18"/>
          <p:cNvSpPr>
            <a:spLocks noChangeArrowheads="1"/>
          </p:cNvSpPr>
          <p:nvPr/>
        </p:nvSpPr>
        <p:spPr bwMode="auto">
          <a:xfrm>
            <a:off x="3247363" y="3365459"/>
            <a:ext cx="423337" cy="425608"/>
          </a:xfrm>
          <a:prstGeom prst="ellipse">
            <a:avLst/>
          </a:prstGeom>
          <a:solidFill>
            <a:srgbClr val="BFBFBF"/>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29" name="Oval 19"/>
          <p:cNvSpPr>
            <a:spLocks noChangeArrowheads="1"/>
          </p:cNvSpPr>
          <p:nvPr/>
        </p:nvSpPr>
        <p:spPr bwMode="auto">
          <a:xfrm>
            <a:off x="3380152" y="3500519"/>
            <a:ext cx="157759" cy="157759"/>
          </a:xfrm>
          <a:prstGeom prst="ellipse">
            <a:avLst/>
          </a:pr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30" name="Freeform 20"/>
          <p:cNvSpPr/>
          <p:nvPr/>
        </p:nvSpPr>
        <p:spPr bwMode="auto">
          <a:xfrm>
            <a:off x="3425549" y="2710592"/>
            <a:ext cx="898883" cy="901153"/>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 name="T20" fmla="*/ 543 w 792"/>
              <a:gd name="T21" fmla="*/ 28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lnTo>
                  <a:pt x="543" y="282"/>
                </a:lnTo>
                <a:close/>
              </a:path>
            </a:pathLst>
          </a:custGeom>
          <a:solidFill>
            <a:srgbClr val="BFBFBF"/>
          </a:solidFill>
          <a:ln>
            <a:noFill/>
          </a:ln>
        </p:spPr>
        <p:txBody>
          <a:bodyPr vert="horz" wrap="square" lIns="79409" tIns="39704" rIns="79409" bIns="39704" numCol="1" anchor="t" anchorCtr="0" compatLnSpc="1"/>
          <a:lstStyle/>
          <a:p>
            <a:pPr>
              <a:lnSpc>
                <a:spcPct val="120000"/>
              </a:lnSpc>
            </a:pPr>
            <a:endParaRPr lang="en-US" sz="1485">
              <a:latin typeface="Arial" panose="020B0604020202020204" pitchFamily="34" charset="0"/>
              <a:ea typeface="微软雅黑" panose="020B0503020204020204" charset="-122"/>
              <a:sym typeface="Arial" panose="020B0604020202020204" pitchFamily="34" charset="0"/>
            </a:endParaRPr>
          </a:p>
        </p:txBody>
      </p:sp>
      <p:sp>
        <p:nvSpPr>
          <p:cNvPr id="69" name="Freeform 68"/>
          <p:cNvSpPr/>
          <p:nvPr/>
        </p:nvSpPr>
        <p:spPr>
          <a:xfrm>
            <a:off x="7152687" y="1827331"/>
            <a:ext cx="3225084" cy="1052196"/>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20" tIns="69990" rIns="69990" bIns="69992" numCol="1" spcCol="1270" anchor="ctr" anchorCtr="0">
            <a:noAutofit/>
          </a:bodyPr>
          <a:lstStyle/>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71" name="Freeform 70"/>
          <p:cNvSpPr/>
          <p:nvPr/>
        </p:nvSpPr>
        <p:spPr>
          <a:xfrm>
            <a:off x="7152687" y="3178602"/>
            <a:ext cx="3225084" cy="1052196"/>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20" tIns="69992" rIns="69990" bIns="69990" numCol="1" spcCol="1270" anchor="ctr" anchorCtr="0">
            <a:noAutofit/>
          </a:bodyPr>
          <a:lstStyle/>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4" name="Freeform 72"/>
          <p:cNvSpPr/>
          <p:nvPr/>
        </p:nvSpPr>
        <p:spPr>
          <a:xfrm>
            <a:off x="7152687" y="4529872"/>
            <a:ext cx="3225084" cy="1052196"/>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20" tIns="69992" rIns="69990" bIns="69990" numCol="1" spcCol="1270" anchor="ctr" anchorCtr="0">
            <a:noAutofit/>
          </a:bodyPr>
          <a:lstStyle/>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74" name="Text Placeholder 3"/>
          <p:cNvSpPr txBox="1"/>
          <p:nvPr/>
        </p:nvSpPr>
        <p:spPr>
          <a:xfrm>
            <a:off x="7832571" y="1947641"/>
            <a:ext cx="2240402" cy="81153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lang="zh-CN" altLang="en-US" sz="2000" dirty="0">
                <a:solidFill>
                  <a:schemeClr val="tx1"/>
                </a:solidFill>
                <a:latin typeface="微软雅黑" panose="020B0503020204020204" charset="-122"/>
                <a:ea typeface="微软雅黑" panose="020B0503020204020204" charset="-122"/>
                <a:cs typeface="+mn-ea"/>
                <a:sym typeface="Arial" panose="020B0604020202020204" pitchFamily="34" charset="0"/>
              </a:rPr>
              <a:t>回避方案</a:t>
            </a:r>
            <a:br>
              <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rPr>
            </a:br>
            <a:r>
              <a:rPr lang="en-US" sz="1200" dirty="0">
                <a:solidFill>
                  <a:schemeClr val="tx1"/>
                </a:solidFill>
                <a:latin typeface="微软雅黑" panose="020B0503020204020204" charset="-122"/>
                <a:ea typeface="微软雅黑" panose="020B0503020204020204" charset="-122"/>
                <a:cs typeface="+mn-ea"/>
                <a:sym typeface="Arial" panose="020B0604020202020204" pitchFamily="34" charset="0"/>
              </a:rPr>
              <a:t>即不谈判，但它可能会达到一些战略谈判目的。</a:t>
            </a:r>
            <a:endParaRPr lang="en-US" sz="12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5" name="Freeform 45"/>
          <p:cNvSpPr>
            <a:spLocks noEditPoints="1"/>
          </p:cNvSpPr>
          <p:nvPr/>
        </p:nvSpPr>
        <p:spPr bwMode="auto">
          <a:xfrm>
            <a:off x="7304373" y="2180017"/>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4BC1DD"/>
          </a:solidFill>
          <a:ln w="9525">
            <a:noFill/>
            <a:round/>
          </a:ln>
        </p:spPr>
        <p:txBody>
          <a:bodyPr vert="horz" wrap="square" lIns="121919" tIns="60959" rIns="121919" bIns="60959" numCol="1" anchor="t" anchorCtr="0" compatLnSpc="1"/>
          <a:lstStyle/>
          <a:p>
            <a:pPr>
              <a:lnSpc>
                <a:spcPct val="120000"/>
              </a:lnSpc>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78" name="Text Placeholder 3"/>
          <p:cNvSpPr txBox="1"/>
          <p:nvPr/>
        </p:nvSpPr>
        <p:spPr>
          <a:xfrm>
            <a:off x="7832725" y="3150870"/>
            <a:ext cx="2402840" cy="101536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10000"/>
              </a:lnSpc>
              <a:spcBef>
                <a:spcPct val="20000"/>
              </a:spcBef>
              <a:defRPr/>
            </a:pPr>
            <a:r>
              <a:rPr lang="zh-CN" altLang="en-US" sz="2000" dirty="0">
                <a:solidFill>
                  <a:schemeClr val="tx1"/>
                </a:solidFill>
                <a:latin typeface="微软雅黑" panose="020B0503020204020204" charset="-122"/>
                <a:ea typeface="微软雅黑" panose="020B0503020204020204" charset="-122"/>
                <a:cs typeface="+mn-ea"/>
                <a:sym typeface="Arial" panose="020B0604020202020204" pitchFamily="34" charset="0"/>
              </a:rPr>
              <a:t>竞争-和解方案</a:t>
            </a:r>
            <a:br>
              <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rPr>
            </a:br>
            <a:r>
              <a:rPr lang="en-US" altLang="zh-CN" sz="1000" dirty="0">
                <a:solidFill>
                  <a:schemeClr val="tx1"/>
                </a:solidFill>
                <a:latin typeface="微软雅黑" panose="020B0503020204020204" charset="-122"/>
                <a:ea typeface="微软雅黑" panose="020B0503020204020204" charset="-122"/>
                <a:cs typeface="+mn-ea"/>
                <a:sym typeface="Arial" panose="020B0604020202020204" pitchFamily="34" charset="0"/>
              </a:rPr>
              <a:t>当实质结果对你有绝对的利益，必须赢得谈判，不会对与对手的关系造成什么影响时，选择竞争；当对保持或增进与对手的关系有极大好处时，选择和解。</a:t>
            </a:r>
            <a:endParaRPr lang="en-US" altLang="zh-CN" sz="10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9" name="Freeform 45"/>
          <p:cNvSpPr>
            <a:spLocks noEditPoints="1"/>
          </p:cNvSpPr>
          <p:nvPr/>
        </p:nvSpPr>
        <p:spPr bwMode="auto">
          <a:xfrm>
            <a:off x="7304373" y="352691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FBFBF"/>
          </a:solidFill>
          <a:ln w="9525">
            <a:noFill/>
            <a:round/>
          </a:ln>
        </p:spPr>
        <p:txBody>
          <a:bodyPr vert="horz" wrap="square" lIns="121919" tIns="60959" rIns="121919" bIns="60959" numCol="1" anchor="t" anchorCtr="0" compatLnSpc="1"/>
          <a:lstStyle/>
          <a:p>
            <a:pPr>
              <a:lnSpc>
                <a:spcPct val="120000"/>
              </a:lnSpc>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80" name="Text Placeholder 3"/>
          <p:cNvSpPr txBox="1"/>
          <p:nvPr/>
        </p:nvSpPr>
        <p:spPr>
          <a:xfrm>
            <a:off x="7832571" y="4591296"/>
            <a:ext cx="2240402" cy="89598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10000"/>
              </a:lnSpc>
              <a:spcBef>
                <a:spcPct val="20000"/>
              </a:spcBef>
              <a:defRPr/>
            </a:pPr>
            <a:r>
              <a:rPr lang="zh-CN" altLang="en-US" sz="2000" dirty="0">
                <a:solidFill>
                  <a:schemeClr val="tx1"/>
                </a:solidFill>
                <a:latin typeface="微软雅黑" panose="020B0503020204020204" charset="-122"/>
                <a:ea typeface="微软雅黑" panose="020B0503020204020204" charset="-122"/>
                <a:cs typeface="+mn-ea"/>
                <a:sym typeface="Arial" panose="020B0604020202020204" pitchFamily="34" charset="0"/>
              </a:rPr>
              <a:t>折衷-合作方案</a:t>
            </a:r>
            <a:br>
              <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rPr>
            </a:br>
            <a:r>
              <a:rPr lang="en-US" altLang="zh-CN" sz="1100" dirty="0">
                <a:solidFill>
                  <a:schemeClr val="tx1"/>
                </a:solidFill>
                <a:latin typeface="微软雅黑" panose="020B0503020204020204" charset="-122"/>
                <a:ea typeface="微软雅黑" panose="020B0503020204020204" charset="-122"/>
                <a:cs typeface="+mn-ea"/>
                <a:sym typeface="Arial" panose="020B0604020202020204" pitchFamily="34" charset="0"/>
              </a:rPr>
              <a:t>在双方利益及需要达到平衡时，选择折衷；当关系及目标实现均很重要时，应追求合作或互利的战略。</a:t>
            </a:r>
            <a:endParaRPr lang="en-US" altLang="zh-CN" sz="11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81" name="Freeform 45"/>
          <p:cNvSpPr>
            <a:spLocks noEditPoints="1"/>
          </p:cNvSpPr>
          <p:nvPr/>
        </p:nvSpPr>
        <p:spPr bwMode="auto">
          <a:xfrm>
            <a:off x="7304373" y="4889713"/>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4BC1DD"/>
          </a:solidFill>
          <a:ln w="9525">
            <a:noFill/>
            <a:round/>
          </a:ln>
        </p:spPr>
        <p:txBody>
          <a:bodyPr vert="horz" wrap="square" lIns="121919" tIns="60959" rIns="121919" bIns="60959" numCol="1" anchor="t" anchorCtr="0" compatLnSpc="1"/>
          <a:lstStyle/>
          <a:p>
            <a:pPr>
              <a:lnSpc>
                <a:spcPct val="120000"/>
              </a:lnSpc>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68" name="Rounded Rectangle 67"/>
          <p:cNvSpPr/>
          <p:nvPr/>
        </p:nvSpPr>
        <p:spPr>
          <a:xfrm>
            <a:off x="5805770" y="1751966"/>
            <a:ext cx="1357504" cy="1210690"/>
          </a:xfrm>
          <a:prstGeom prst="roundRect">
            <a:avLst/>
          </a:prstGeom>
          <a:solidFill>
            <a:srgbClr val="4BC1DD"/>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1895" dirty="0">
                <a:latin typeface="微软雅黑" panose="020B0503020204020204" charset="-122"/>
                <a:ea typeface="微软雅黑" panose="020B0503020204020204" charset="-122"/>
                <a:cs typeface="+mn-ea"/>
                <a:sym typeface="Arial" panose="020B0604020202020204" pitchFamily="34" charset="0"/>
              </a:rPr>
              <a:t>01</a:t>
            </a:r>
            <a:endParaRPr lang="en-US" sz="1895" dirty="0">
              <a:latin typeface="微软雅黑" panose="020B0503020204020204" charset="-122"/>
              <a:ea typeface="微软雅黑" panose="020B0503020204020204" charset="-122"/>
              <a:cs typeface="+mn-ea"/>
              <a:sym typeface="Arial" panose="020B0604020202020204" pitchFamily="34" charset="0"/>
            </a:endParaRPr>
          </a:p>
        </p:txBody>
      </p:sp>
      <p:sp>
        <p:nvSpPr>
          <p:cNvPr id="70" name="Rounded Rectangle 69"/>
          <p:cNvSpPr/>
          <p:nvPr/>
        </p:nvSpPr>
        <p:spPr>
          <a:xfrm>
            <a:off x="5805770" y="3103239"/>
            <a:ext cx="1357504" cy="1210688"/>
          </a:xfrm>
          <a:prstGeom prst="roundRect">
            <a:avLst/>
          </a:prstGeom>
          <a:solidFill>
            <a:srgbClr val="BFBFBF"/>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1895" dirty="0">
                <a:latin typeface="微软雅黑" panose="020B0503020204020204" charset="-122"/>
                <a:ea typeface="微软雅黑" panose="020B0503020204020204" charset="-122"/>
                <a:cs typeface="+mn-ea"/>
                <a:sym typeface="Arial" panose="020B0604020202020204" pitchFamily="34" charset="0"/>
              </a:rPr>
              <a:t>02</a:t>
            </a:r>
            <a:endParaRPr lang="en-US" sz="1895" dirty="0">
              <a:latin typeface="微软雅黑" panose="020B0503020204020204" charset="-122"/>
              <a:ea typeface="微软雅黑" panose="020B0503020204020204" charset="-122"/>
              <a:cs typeface="+mn-ea"/>
              <a:sym typeface="Arial" panose="020B0604020202020204" pitchFamily="34" charset="0"/>
            </a:endParaRPr>
          </a:p>
        </p:txBody>
      </p:sp>
      <p:sp>
        <p:nvSpPr>
          <p:cNvPr id="5" name="Rounded Rectangle 71"/>
          <p:cNvSpPr/>
          <p:nvPr/>
        </p:nvSpPr>
        <p:spPr>
          <a:xfrm>
            <a:off x="5805770" y="4454510"/>
            <a:ext cx="1357504" cy="1210688"/>
          </a:xfrm>
          <a:prstGeom prst="roundRect">
            <a:avLst/>
          </a:prstGeom>
          <a:solidFill>
            <a:srgbClr val="4BC1DD"/>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1895" dirty="0">
                <a:latin typeface="微软雅黑" panose="020B0503020204020204" charset="-122"/>
                <a:ea typeface="微软雅黑" panose="020B0503020204020204" charset="-122"/>
                <a:cs typeface="+mn-ea"/>
                <a:sym typeface="Arial" panose="020B0604020202020204" pitchFamily="34" charset="0"/>
              </a:rPr>
              <a:t>03</a:t>
            </a:r>
            <a:endParaRPr lang="en-US" sz="1895" dirty="0">
              <a:latin typeface="微软雅黑" panose="020B0503020204020204" charset="-122"/>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75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 presetClass="entr" presetSubtype="3"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0-#ppt_h/2"/>
                                          </p:val>
                                        </p:tav>
                                        <p:tav tm="100000">
                                          <p:val>
                                            <p:strVal val="#ppt_y"/>
                                          </p:val>
                                        </p:tav>
                                      </p:tavLst>
                                    </p:anim>
                                  </p:childTnLst>
                                </p:cTn>
                              </p:par>
                              <p:par>
                                <p:cTn id="42" presetID="2" presetClass="entr" presetSubtype="1" accel="50000" decel="50000"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fill="hold"/>
                                        <p:tgtEl>
                                          <p:spTgt spid="68"/>
                                        </p:tgtEl>
                                        <p:attrNameLst>
                                          <p:attrName>ppt_x</p:attrName>
                                        </p:attrNameLst>
                                      </p:cBhvr>
                                      <p:tavLst>
                                        <p:tav tm="0">
                                          <p:val>
                                            <p:strVal val="#ppt_x"/>
                                          </p:val>
                                        </p:tav>
                                        <p:tav tm="100000">
                                          <p:val>
                                            <p:strVal val="#ppt_x"/>
                                          </p:val>
                                        </p:tav>
                                      </p:tavLst>
                                    </p:anim>
                                    <p:anim calcmode="lin" valueType="num">
                                      <p:cBhvr additive="base">
                                        <p:cTn id="45" dur="500" fill="hold"/>
                                        <p:tgtEl>
                                          <p:spTgt spid="68"/>
                                        </p:tgtEl>
                                        <p:attrNameLst>
                                          <p:attrName>ppt_y</p:attrName>
                                        </p:attrNameLst>
                                      </p:cBhvr>
                                      <p:tavLst>
                                        <p:tav tm="0">
                                          <p:val>
                                            <p:strVal val="0-#ppt_h/2"/>
                                          </p:val>
                                        </p:tav>
                                        <p:tav tm="100000">
                                          <p:val>
                                            <p:strVal val="#ppt_y"/>
                                          </p:val>
                                        </p:tav>
                                      </p:tavLst>
                                    </p:anim>
                                  </p:childTnLst>
                                </p:cTn>
                              </p:par>
                              <p:par>
                                <p:cTn id="46" presetID="22" presetClass="entr" presetSubtype="8"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left)">
                                      <p:cBhvr>
                                        <p:cTn id="48" dur="500"/>
                                        <p:tgtEl>
                                          <p:spTgt spid="6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p:cTn id="51" dur="500" fill="hold"/>
                                        <p:tgtEl>
                                          <p:spTgt spid="75"/>
                                        </p:tgtEl>
                                        <p:attrNameLst>
                                          <p:attrName>ppt_w</p:attrName>
                                        </p:attrNameLst>
                                      </p:cBhvr>
                                      <p:tavLst>
                                        <p:tav tm="0">
                                          <p:val>
                                            <p:fltVal val="0"/>
                                          </p:val>
                                        </p:tav>
                                        <p:tav tm="100000">
                                          <p:val>
                                            <p:strVal val="#ppt_w"/>
                                          </p:val>
                                        </p:tav>
                                      </p:tavLst>
                                    </p:anim>
                                    <p:anim calcmode="lin" valueType="num">
                                      <p:cBhvr>
                                        <p:cTn id="52" dur="500" fill="hold"/>
                                        <p:tgtEl>
                                          <p:spTgt spid="75"/>
                                        </p:tgtEl>
                                        <p:attrNameLst>
                                          <p:attrName>ppt_h</p:attrName>
                                        </p:attrNameLst>
                                      </p:cBhvr>
                                      <p:tavLst>
                                        <p:tav tm="0">
                                          <p:val>
                                            <p:fltVal val="0"/>
                                          </p:val>
                                        </p:tav>
                                        <p:tav tm="100000">
                                          <p:val>
                                            <p:strVal val="#ppt_h"/>
                                          </p:val>
                                        </p:tav>
                                      </p:tavLst>
                                    </p:anim>
                                    <p:animEffect transition="in" filter="fade">
                                      <p:cBhvr>
                                        <p:cTn id="53" dur="500"/>
                                        <p:tgtEl>
                                          <p:spTgt spid="7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left)">
                                      <p:cBhvr>
                                        <p:cTn id="56" dur="500"/>
                                        <p:tgtEl>
                                          <p:spTgt spid="74"/>
                                        </p:tgtEl>
                                      </p:cBhvr>
                                    </p:animEffect>
                                  </p:childTnLst>
                                </p:cTn>
                              </p:par>
                              <p:par>
                                <p:cTn id="57" presetID="2" presetClass="entr" presetSubtype="1" accel="50000" decel="5000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additive="base">
                                        <p:cTn id="59" dur="500" fill="hold"/>
                                        <p:tgtEl>
                                          <p:spTgt spid="70"/>
                                        </p:tgtEl>
                                        <p:attrNameLst>
                                          <p:attrName>ppt_x</p:attrName>
                                        </p:attrNameLst>
                                      </p:cBhvr>
                                      <p:tavLst>
                                        <p:tav tm="0">
                                          <p:val>
                                            <p:strVal val="#ppt_x"/>
                                          </p:val>
                                        </p:tav>
                                        <p:tav tm="100000">
                                          <p:val>
                                            <p:strVal val="#ppt_x"/>
                                          </p:val>
                                        </p:tav>
                                      </p:tavLst>
                                    </p:anim>
                                    <p:anim calcmode="lin" valueType="num">
                                      <p:cBhvr additive="base">
                                        <p:cTn id="60" dur="500" fill="hold"/>
                                        <p:tgtEl>
                                          <p:spTgt spid="70"/>
                                        </p:tgtEl>
                                        <p:attrNameLst>
                                          <p:attrName>ppt_y</p:attrName>
                                        </p:attrNameLst>
                                      </p:cBhvr>
                                      <p:tavLst>
                                        <p:tav tm="0">
                                          <p:val>
                                            <p:strVal val="0-#ppt_h/2"/>
                                          </p:val>
                                        </p:tav>
                                        <p:tav tm="100000">
                                          <p:val>
                                            <p:strVal val="#ppt_y"/>
                                          </p:val>
                                        </p:tav>
                                      </p:tavLst>
                                    </p:anim>
                                  </p:childTnLst>
                                </p:cTn>
                              </p:par>
                              <p:par>
                                <p:cTn id="61" presetID="22" presetClass="entr" presetSubtype="8"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left)">
                                      <p:cBhvr>
                                        <p:cTn id="63" dur="500"/>
                                        <p:tgtEl>
                                          <p:spTgt spid="71"/>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79"/>
                                        </p:tgtEl>
                                        <p:attrNameLst>
                                          <p:attrName>style.visibility</p:attrName>
                                        </p:attrNameLst>
                                      </p:cBhvr>
                                      <p:to>
                                        <p:strVal val="visible"/>
                                      </p:to>
                                    </p:set>
                                    <p:anim calcmode="lin" valueType="num">
                                      <p:cBhvr>
                                        <p:cTn id="66" dur="500" fill="hold"/>
                                        <p:tgtEl>
                                          <p:spTgt spid="79"/>
                                        </p:tgtEl>
                                        <p:attrNameLst>
                                          <p:attrName>ppt_w</p:attrName>
                                        </p:attrNameLst>
                                      </p:cBhvr>
                                      <p:tavLst>
                                        <p:tav tm="0">
                                          <p:val>
                                            <p:fltVal val="0"/>
                                          </p:val>
                                        </p:tav>
                                        <p:tav tm="100000">
                                          <p:val>
                                            <p:strVal val="#ppt_w"/>
                                          </p:val>
                                        </p:tav>
                                      </p:tavLst>
                                    </p:anim>
                                    <p:anim calcmode="lin" valueType="num">
                                      <p:cBhvr>
                                        <p:cTn id="67" dur="500" fill="hold"/>
                                        <p:tgtEl>
                                          <p:spTgt spid="79"/>
                                        </p:tgtEl>
                                        <p:attrNameLst>
                                          <p:attrName>ppt_h</p:attrName>
                                        </p:attrNameLst>
                                      </p:cBhvr>
                                      <p:tavLst>
                                        <p:tav tm="0">
                                          <p:val>
                                            <p:fltVal val="0"/>
                                          </p:val>
                                        </p:tav>
                                        <p:tav tm="100000">
                                          <p:val>
                                            <p:strVal val="#ppt_h"/>
                                          </p:val>
                                        </p:tav>
                                      </p:tavLst>
                                    </p:anim>
                                    <p:animEffect transition="in" filter="fade">
                                      <p:cBhvr>
                                        <p:cTn id="68" dur="500"/>
                                        <p:tgtEl>
                                          <p:spTgt spid="79"/>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left)">
                                      <p:cBhvr>
                                        <p:cTn id="71" dur="500"/>
                                        <p:tgtEl>
                                          <p:spTgt spid="78"/>
                                        </p:tgtEl>
                                      </p:cBhvr>
                                    </p:animEffect>
                                  </p:childTnLst>
                                </p:cTn>
                              </p:par>
                              <p:par>
                                <p:cTn id="72" presetID="2" presetClass="entr" presetSubtype="1" accel="50000" decel="50000" fill="hold" grpId="0" nodeType="withEffect">
                                  <p:stCondLst>
                                    <p:cond delay="0"/>
                                  </p:stCondLst>
                                  <p:childTnLst>
                                    <p:set>
                                      <p:cBhvr>
                                        <p:cTn id="73" dur="1" fill="hold">
                                          <p:stCondLst>
                                            <p:cond delay="0"/>
                                          </p:stCondLst>
                                        </p:cTn>
                                        <p:tgtEl>
                                          <p:spTgt spid="5"/>
                                        </p:tgtEl>
                                        <p:attrNameLst>
                                          <p:attrName>style.visibility</p:attrName>
                                        </p:attrNameLst>
                                      </p:cBhvr>
                                      <p:to>
                                        <p:strVal val="visible"/>
                                      </p:to>
                                    </p:set>
                                    <p:anim calcmode="lin" valueType="num">
                                      <p:cBhvr additive="base">
                                        <p:cTn id="74" dur="500" fill="hold"/>
                                        <p:tgtEl>
                                          <p:spTgt spid="5"/>
                                        </p:tgtEl>
                                        <p:attrNameLst>
                                          <p:attrName>ppt_x</p:attrName>
                                        </p:attrNameLst>
                                      </p:cBhvr>
                                      <p:tavLst>
                                        <p:tav tm="0">
                                          <p:val>
                                            <p:strVal val="#ppt_x"/>
                                          </p:val>
                                        </p:tav>
                                        <p:tav tm="100000">
                                          <p:val>
                                            <p:strVal val="#ppt_x"/>
                                          </p:val>
                                        </p:tav>
                                      </p:tavLst>
                                    </p:anim>
                                    <p:anim calcmode="lin" valueType="num">
                                      <p:cBhvr additive="base">
                                        <p:cTn id="75" dur="500" fill="hold"/>
                                        <p:tgtEl>
                                          <p:spTgt spid="5"/>
                                        </p:tgtEl>
                                        <p:attrNameLst>
                                          <p:attrName>ppt_y</p:attrName>
                                        </p:attrNameLst>
                                      </p:cBhvr>
                                      <p:tavLst>
                                        <p:tav tm="0">
                                          <p:val>
                                            <p:strVal val="0-#ppt_h/2"/>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 calcmode="lin" valueType="num">
                                      <p:cBhvr>
                                        <p:cTn id="81" dur="500" fill="hold"/>
                                        <p:tgtEl>
                                          <p:spTgt spid="81"/>
                                        </p:tgtEl>
                                        <p:attrNameLst>
                                          <p:attrName>ppt_w</p:attrName>
                                        </p:attrNameLst>
                                      </p:cBhvr>
                                      <p:tavLst>
                                        <p:tav tm="0">
                                          <p:val>
                                            <p:fltVal val="0"/>
                                          </p:val>
                                        </p:tav>
                                        <p:tav tm="100000">
                                          <p:val>
                                            <p:strVal val="#ppt_w"/>
                                          </p:val>
                                        </p:tav>
                                      </p:tavLst>
                                    </p:anim>
                                    <p:anim calcmode="lin" valueType="num">
                                      <p:cBhvr>
                                        <p:cTn id="82" dur="500" fill="hold"/>
                                        <p:tgtEl>
                                          <p:spTgt spid="81"/>
                                        </p:tgtEl>
                                        <p:attrNameLst>
                                          <p:attrName>ppt_h</p:attrName>
                                        </p:attrNameLst>
                                      </p:cBhvr>
                                      <p:tavLst>
                                        <p:tav tm="0">
                                          <p:val>
                                            <p:fltVal val="0"/>
                                          </p:val>
                                        </p:tav>
                                        <p:tav tm="100000">
                                          <p:val>
                                            <p:strVal val="#ppt_h"/>
                                          </p:val>
                                        </p:tav>
                                      </p:tavLst>
                                    </p:anim>
                                    <p:animEffect transition="in" filter="fade">
                                      <p:cBhvr>
                                        <p:cTn id="83" dur="500"/>
                                        <p:tgtEl>
                                          <p:spTgt spid="8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wipe(left)">
                                      <p:cBhvr>
                                        <p:cTn id="8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19" grpId="0" bldLvl="0" animBg="1"/>
      <p:bldP spid="20" grpId="0" bldLvl="0" animBg="1"/>
      <p:bldP spid="24" grpId="0" bldLvl="0" animBg="1"/>
      <p:bldP spid="26" grpId="0" bldLvl="0" animBg="1"/>
      <p:bldP spid="28" grpId="0" bldLvl="0" animBg="1"/>
      <p:bldP spid="30" grpId="0" bldLvl="0" animBg="1"/>
      <p:bldP spid="69" grpId="0" bldLvl="0" animBg="1"/>
      <p:bldP spid="71" grpId="0" bldLvl="0" animBg="1"/>
      <p:bldP spid="4" grpId="0" bldLvl="0" animBg="1"/>
      <p:bldP spid="74" grpId="0"/>
      <p:bldP spid="75" grpId="0" bldLvl="0" animBg="1"/>
      <p:bldP spid="78" grpId="0"/>
      <p:bldP spid="79" grpId="0" bldLvl="0" animBg="1"/>
      <p:bldP spid="80" grpId="0"/>
      <p:bldP spid="81" grpId="0" bldLvl="0" animBg="1"/>
      <p:bldP spid="68" grpId="0" bldLvl="0" animBg="1"/>
      <p:bldP spid="70" grpId="0" bldLvl="0" animBg="1"/>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9" name="Freeform 65"/>
          <p:cNvSpPr>
            <a:spLocks noEditPoints="1"/>
          </p:cNvSpPr>
          <p:nvPr/>
        </p:nvSpPr>
        <p:spPr bwMode="auto">
          <a:xfrm>
            <a:off x="4654128" y="2465825"/>
            <a:ext cx="2479387" cy="2259319"/>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rgbClr val="BFBFBF"/>
          </a:solidFill>
          <a:ln w="9525">
            <a:noFill/>
            <a:round/>
          </a:ln>
        </p:spPr>
        <p:txBody>
          <a:bodyPr vert="horz" wrap="square" lIns="109728" tIns="54864" rIns="109728" bIns="54864" numCol="1" anchor="t" anchorCtr="0" compatLnSpc="1"/>
          <a:lstStyle/>
          <a:p>
            <a:endParaRPr lang="en-US" sz="2160">
              <a:latin typeface="微软雅黑" panose="020B0503020204020204" charset="-122"/>
              <a:ea typeface="微软雅黑" panose="020B0503020204020204" charset="-122"/>
            </a:endParaRPr>
          </a:p>
        </p:txBody>
      </p:sp>
      <p:grpSp>
        <p:nvGrpSpPr>
          <p:cNvPr id="21" name="组合 20"/>
          <p:cNvGrpSpPr/>
          <p:nvPr/>
        </p:nvGrpSpPr>
        <p:grpSpPr>
          <a:xfrm>
            <a:off x="7652386" y="1627399"/>
            <a:ext cx="2246650" cy="797198"/>
            <a:chOff x="5508104" y="1057300"/>
            <a:chExt cx="2232248" cy="792088"/>
          </a:xfrm>
        </p:grpSpPr>
        <p:sp>
          <p:nvSpPr>
            <p:cNvPr id="20" name="圆角矩形 19"/>
            <p:cNvSpPr/>
            <p:nvPr/>
          </p:nvSpPr>
          <p:spPr>
            <a:xfrm>
              <a:off x="5508104" y="1057300"/>
              <a:ext cx="2232248" cy="792088"/>
            </a:xfrm>
            <a:prstGeom prst="round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2" name="圆角矩形 21"/>
            <p:cNvSpPr/>
            <p:nvPr/>
          </p:nvSpPr>
          <p:spPr>
            <a:xfrm>
              <a:off x="5562228" y="1111344"/>
              <a:ext cx="2124000" cy="684000"/>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grpSp>
      <p:sp>
        <p:nvSpPr>
          <p:cNvPr id="23" name="TextBox 22"/>
          <p:cNvSpPr txBox="1"/>
          <p:nvPr/>
        </p:nvSpPr>
        <p:spPr>
          <a:xfrm>
            <a:off x="7803873" y="1822866"/>
            <a:ext cx="1943677" cy="386080"/>
          </a:xfrm>
          <a:prstGeom prst="rect">
            <a:avLst/>
          </a:prstGeom>
          <a:noFill/>
        </p:spPr>
        <p:txBody>
          <a:bodyPr wrap="square" rtlCol="0">
            <a:spAutoFit/>
          </a:bodyPr>
          <a:lstStyle/>
          <a:p>
            <a:pPr algn="ctr"/>
            <a:r>
              <a:rPr lang="zh-CN" altLang="en-US" sz="1920" b="1" dirty="0">
                <a:solidFill>
                  <a:schemeClr val="bg1"/>
                </a:solidFill>
                <a:latin typeface="微软雅黑" panose="020B0503020204020204" charset="-122"/>
                <a:ea typeface="微软雅黑" panose="020B0503020204020204" charset="-122"/>
              </a:rPr>
              <a:t>建立谈判气氛</a:t>
            </a:r>
            <a:endParaRPr lang="zh-CN" altLang="en-US" sz="1920" b="1" dirty="0">
              <a:solidFill>
                <a:schemeClr val="bg1"/>
              </a:solidFill>
              <a:latin typeface="微软雅黑" panose="020B0503020204020204" charset="-122"/>
              <a:ea typeface="微软雅黑" panose="020B0503020204020204" charset="-122"/>
            </a:endParaRPr>
          </a:p>
        </p:txBody>
      </p:sp>
      <p:grpSp>
        <p:nvGrpSpPr>
          <p:cNvPr id="25" name="组合 24"/>
          <p:cNvGrpSpPr/>
          <p:nvPr/>
        </p:nvGrpSpPr>
        <p:grpSpPr>
          <a:xfrm>
            <a:off x="4412152" y="4955245"/>
            <a:ext cx="2246650" cy="797198"/>
            <a:chOff x="5508104" y="1057300"/>
            <a:chExt cx="2232248" cy="792088"/>
          </a:xfrm>
        </p:grpSpPr>
        <p:sp>
          <p:nvSpPr>
            <p:cNvPr id="26" name="圆角矩形 25"/>
            <p:cNvSpPr/>
            <p:nvPr/>
          </p:nvSpPr>
          <p:spPr>
            <a:xfrm>
              <a:off x="5508104" y="1057300"/>
              <a:ext cx="2232248" cy="792088"/>
            </a:xfrm>
            <a:prstGeom prst="round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7" name="圆角矩形 26"/>
            <p:cNvSpPr/>
            <p:nvPr/>
          </p:nvSpPr>
          <p:spPr>
            <a:xfrm>
              <a:off x="5562228" y="1111344"/>
              <a:ext cx="2124000" cy="684000"/>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grpSp>
      <p:sp>
        <p:nvSpPr>
          <p:cNvPr id="28" name="TextBox 27"/>
          <p:cNvSpPr txBox="1"/>
          <p:nvPr/>
        </p:nvSpPr>
        <p:spPr>
          <a:xfrm>
            <a:off x="4450277" y="5150712"/>
            <a:ext cx="2234843" cy="386080"/>
          </a:xfrm>
          <a:prstGeom prst="rect">
            <a:avLst/>
          </a:prstGeom>
          <a:noFill/>
        </p:spPr>
        <p:txBody>
          <a:bodyPr wrap="square" rtlCol="0">
            <a:spAutoFit/>
          </a:bodyPr>
          <a:lstStyle/>
          <a:p>
            <a:r>
              <a:rPr lang="zh-CN" altLang="en-US" sz="1920" b="1" dirty="0">
                <a:solidFill>
                  <a:schemeClr val="bg1"/>
                </a:solidFill>
                <a:latin typeface="微软雅黑" panose="020B0503020204020204" charset="-122"/>
                <a:ea typeface="微软雅黑" panose="020B0503020204020204" charset="-122"/>
              </a:rPr>
              <a:t>交换意见确定议程</a:t>
            </a:r>
            <a:endParaRPr lang="zh-CN" altLang="en-US" sz="1920" b="1" dirty="0">
              <a:solidFill>
                <a:schemeClr val="bg1"/>
              </a:solidFill>
              <a:latin typeface="微软雅黑" panose="020B0503020204020204" charset="-122"/>
              <a:ea typeface="微软雅黑" panose="020B0503020204020204" charset="-122"/>
            </a:endParaRPr>
          </a:p>
        </p:txBody>
      </p:sp>
      <p:grpSp>
        <p:nvGrpSpPr>
          <p:cNvPr id="29" name="组合 28"/>
          <p:cNvGrpSpPr/>
          <p:nvPr/>
        </p:nvGrpSpPr>
        <p:grpSpPr>
          <a:xfrm>
            <a:off x="2014015" y="2167488"/>
            <a:ext cx="2246650" cy="797198"/>
            <a:chOff x="5508104" y="1057300"/>
            <a:chExt cx="2232248" cy="792088"/>
          </a:xfrm>
        </p:grpSpPr>
        <p:sp>
          <p:nvSpPr>
            <p:cNvPr id="30" name="圆角矩形 29"/>
            <p:cNvSpPr/>
            <p:nvPr/>
          </p:nvSpPr>
          <p:spPr>
            <a:xfrm>
              <a:off x="5508104" y="1057300"/>
              <a:ext cx="2232248" cy="792088"/>
            </a:xfrm>
            <a:prstGeom prst="round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4" name="圆角矩形 13"/>
            <p:cNvSpPr/>
            <p:nvPr/>
          </p:nvSpPr>
          <p:spPr>
            <a:xfrm>
              <a:off x="5562228" y="1111344"/>
              <a:ext cx="2124000" cy="684000"/>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grpSp>
      <p:sp>
        <p:nvSpPr>
          <p:cNvPr id="32" name="TextBox 31"/>
          <p:cNvSpPr txBox="1"/>
          <p:nvPr/>
        </p:nvSpPr>
        <p:spPr>
          <a:xfrm>
            <a:off x="2371763" y="2362955"/>
            <a:ext cx="1531156" cy="386080"/>
          </a:xfrm>
          <a:prstGeom prst="rect">
            <a:avLst/>
          </a:prstGeom>
          <a:noFill/>
        </p:spPr>
        <p:txBody>
          <a:bodyPr wrap="square" rtlCol="0">
            <a:spAutoFit/>
          </a:bodyPr>
          <a:lstStyle/>
          <a:p>
            <a:r>
              <a:rPr lang="zh-CN" altLang="en-US" sz="1920" b="1" dirty="0">
                <a:solidFill>
                  <a:schemeClr val="bg1"/>
                </a:solidFill>
                <a:latin typeface="微软雅黑" panose="020B0503020204020204" charset="-122"/>
                <a:ea typeface="微软雅黑" panose="020B0503020204020204" charset="-122"/>
              </a:rPr>
              <a:t>应注意事项</a:t>
            </a:r>
            <a:endParaRPr lang="zh-CN" altLang="en-US" sz="1920" b="1" dirty="0">
              <a:solidFill>
                <a:schemeClr val="bg1"/>
              </a:solidFill>
              <a:latin typeface="微软雅黑" panose="020B0503020204020204" charset="-122"/>
              <a:ea typeface="微软雅黑" panose="020B0503020204020204" charset="-122"/>
            </a:endParaRPr>
          </a:p>
        </p:txBody>
      </p:sp>
      <p:sp>
        <p:nvSpPr>
          <p:cNvPr id="24" name="TextBox 23"/>
          <p:cNvSpPr txBox="1"/>
          <p:nvPr/>
        </p:nvSpPr>
        <p:spPr>
          <a:xfrm>
            <a:off x="7177259" y="2632637"/>
            <a:ext cx="3326231" cy="141986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选择是对方感觉适宜的地点谈判</a:t>
            </a:r>
            <a:endParaRPr lang="zh-CN" altLang="en-US" sz="1440" dirty="0">
              <a:solidFill>
                <a:schemeClr val="tx1"/>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了解对方的生活习性</a:t>
            </a:r>
            <a:endParaRPr lang="zh-CN" altLang="en-US" sz="1440" dirty="0">
              <a:solidFill>
                <a:schemeClr val="tx1"/>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聊一些双方都感兴趣的话题</a:t>
            </a:r>
            <a:endParaRPr lang="zh-CN" altLang="en-US" sz="1440" dirty="0">
              <a:solidFill>
                <a:schemeClr val="tx1"/>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各自交换对谈判的看法</a:t>
            </a:r>
            <a:endParaRPr lang="zh-CN" altLang="en-US" sz="1440" dirty="0">
              <a:solidFill>
                <a:schemeClr val="tx1"/>
              </a:solidFill>
              <a:latin typeface="微软雅黑" panose="020B0503020204020204" charset="-122"/>
              <a:ea typeface="微软雅黑" panose="020B0503020204020204" charset="-122"/>
            </a:endParaRPr>
          </a:p>
        </p:txBody>
      </p:sp>
      <p:sp>
        <p:nvSpPr>
          <p:cNvPr id="34" name="TextBox 33"/>
          <p:cNvSpPr txBox="1"/>
          <p:nvPr/>
        </p:nvSpPr>
        <p:spPr>
          <a:xfrm>
            <a:off x="6831621" y="4779637"/>
            <a:ext cx="3326231" cy="108775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拟定议程</a:t>
            </a:r>
            <a:endParaRPr lang="zh-CN" altLang="en-US" sz="1440" dirty="0">
              <a:solidFill>
                <a:schemeClr val="tx1"/>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谈判议程的主要内容</a:t>
            </a:r>
            <a:endParaRPr lang="zh-CN" altLang="en-US" sz="1440" dirty="0">
              <a:solidFill>
                <a:schemeClr val="tx1"/>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理解和重视重要性</a:t>
            </a:r>
            <a:endParaRPr lang="zh-CN" altLang="en-US" sz="1440" dirty="0">
              <a:solidFill>
                <a:schemeClr val="tx1"/>
              </a:solidFill>
              <a:latin typeface="微软雅黑" panose="020B0503020204020204" charset="-122"/>
              <a:ea typeface="微软雅黑" panose="020B0503020204020204" charset="-122"/>
            </a:endParaRPr>
          </a:p>
        </p:txBody>
      </p:sp>
      <p:sp>
        <p:nvSpPr>
          <p:cNvPr id="35" name="TextBox 34"/>
          <p:cNvSpPr txBox="1"/>
          <p:nvPr/>
        </p:nvSpPr>
        <p:spPr>
          <a:xfrm>
            <a:off x="1474225" y="3064685"/>
            <a:ext cx="3326231" cy="141986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合适的语速，避免慌张和混乱</a:t>
            </a:r>
            <a:endParaRPr lang="zh-CN" altLang="en-US" sz="1440" dirty="0">
              <a:solidFill>
                <a:schemeClr val="tx1"/>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牢记自己的目的，有的放矢</a:t>
            </a:r>
            <a:endParaRPr lang="zh-CN" altLang="en-US" sz="1440" dirty="0">
              <a:solidFill>
                <a:schemeClr val="tx1"/>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擅于察言观色，尤其是眼睛和身体</a:t>
            </a:r>
            <a:endParaRPr lang="zh-CN" altLang="en-US" sz="1440" dirty="0">
              <a:solidFill>
                <a:schemeClr val="tx1"/>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440" dirty="0">
                <a:solidFill>
                  <a:schemeClr val="tx1"/>
                </a:solidFill>
                <a:latin typeface="微软雅黑" panose="020B0503020204020204" charset="-122"/>
                <a:ea typeface="微软雅黑" panose="020B0503020204020204" charset="-122"/>
              </a:rPr>
              <a:t>洞悉对方的思考模式</a:t>
            </a:r>
            <a:endParaRPr lang="zh-CN" altLang="en-US" sz="144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1000"/>
                                        <p:tgtEl>
                                          <p:spTgt spid="19"/>
                                        </p:tgtEl>
                                      </p:cBhvr>
                                    </p:animEffect>
                                  </p:childTnLst>
                                </p:cTn>
                              </p:par>
                              <p:par>
                                <p:cTn id="8" presetID="12" presetClass="entr" presetSubtype="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additive="base">
                                        <p:cTn id="10" dur="500"/>
                                        <p:tgtEl>
                                          <p:spTgt spid="29"/>
                                        </p:tgtEl>
                                        <p:attrNameLst>
                                          <p:attrName>ppt_y</p:attrName>
                                        </p:attrNameLst>
                                      </p:cBhvr>
                                      <p:tavLst>
                                        <p:tav tm="0">
                                          <p:val>
                                            <p:strVal val="#ppt_y-#ppt_h*1.125000"/>
                                          </p:val>
                                        </p:tav>
                                        <p:tav tm="100000">
                                          <p:val>
                                            <p:strVal val="#ppt_y"/>
                                          </p:val>
                                        </p:tav>
                                      </p:tavLst>
                                    </p:anim>
                                    <p:animEffect transition="in" filter="wipe(down)">
                                      <p:cBhvr>
                                        <p:cTn id="11" dur="500"/>
                                        <p:tgtEl>
                                          <p:spTgt spid="29"/>
                                        </p:tgtEl>
                                      </p:cBhvr>
                                    </p:animEffect>
                                  </p:childTnLst>
                                </p:cTn>
                              </p:par>
                              <p:par>
                                <p:cTn id="12" presetID="53" presetClass="entr" presetSubtype="16" fill="hold" grpId="0" nodeType="withEffect">
                                  <p:stCondLst>
                                    <p:cond delay="0"/>
                                  </p:stCondLst>
                                  <p:iterate type="lt">
                                    <p:tmPct val="10000"/>
                                  </p:iterate>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750"/>
                                        <p:tgtEl>
                                          <p:spTgt spid="35"/>
                                        </p:tgtEl>
                                      </p:cBhvr>
                                    </p:animEffect>
                                  </p:childTnLst>
                                </p:cTn>
                              </p:par>
                              <p:par>
                                <p:cTn id="20" presetID="12"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down)">
                                      <p:cBhvr>
                                        <p:cTn id="23" dur="500"/>
                                        <p:tgtEl>
                                          <p:spTgt spid="21"/>
                                        </p:tgtEl>
                                      </p:cBhvr>
                                    </p:animEffect>
                                  </p:childTnLst>
                                </p:cTn>
                              </p:par>
                              <p:par>
                                <p:cTn id="24" presetID="53" presetClass="entr" presetSubtype="16" fill="hold" grpId="0" nodeType="withEffect">
                                  <p:stCondLst>
                                    <p:cond delay="0"/>
                                  </p:stCondLst>
                                  <p:iterate type="lt">
                                    <p:tmPct val="10000"/>
                                  </p:iterate>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750"/>
                                        <p:tgtEl>
                                          <p:spTgt spid="24"/>
                                        </p:tgtEl>
                                      </p:cBhvr>
                                    </p:animEffect>
                                  </p:childTnLst>
                                </p:cTn>
                              </p:par>
                              <p:par>
                                <p:cTn id="32" presetID="12" presetClass="entr" presetSubtype="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p:tgtEl>
                                          <p:spTgt spid="25"/>
                                        </p:tgtEl>
                                        <p:attrNameLst>
                                          <p:attrName>ppt_y</p:attrName>
                                        </p:attrNameLst>
                                      </p:cBhvr>
                                      <p:tavLst>
                                        <p:tav tm="0">
                                          <p:val>
                                            <p:strVal val="#ppt_y-#ppt_h*1.125000"/>
                                          </p:val>
                                        </p:tav>
                                        <p:tav tm="100000">
                                          <p:val>
                                            <p:strVal val="#ppt_y"/>
                                          </p:val>
                                        </p:tav>
                                      </p:tavLst>
                                    </p:anim>
                                    <p:animEffect transition="in" filter="wipe(down)">
                                      <p:cBhvr>
                                        <p:cTn id="35" dur="500"/>
                                        <p:tgtEl>
                                          <p:spTgt spid="25"/>
                                        </p:tgtEl>
                                      </p:cBhvr>
                                    </p:animEffect>
                                  </p:childTnLst>
                                </p:cTn>
                              </p:par>
                              <p:par>
                                <p:cTn id="36" presetID="53" presetClass="entr" presetSubtype="16" fill="hold" grpId="0" nodeType="withEffect">
                                  <p:stCondLst>
                                    <p:cond delay="0"/>
                                  </p:stCondLst>
                                  <p:iterate type="lt">
                                    <p:tmPct val="10000"/>
                                  </p:iterate>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up)">
                                      <p:cBhvr>
                                        <p:cTn id="43"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3" grpId="0"/>
      <p:bldP spid="28" grpId="0"/>
      <p:bldP spid="32" grpId="0"/>
      <p:bldP spid="24"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2289" name="AutoShape 1"/>
          <p:cNvSpPr/>
          <p:nvPr/>
        </p:nvSpPr>
        <p:spPr bwMode="auto">
          <a:xfrm>
            <a:off x="1553811" y="1214836"/>
            <a:ext cx="4565650" cy="27262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4BC1DD"/>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12290" name="AutoShape 2"/>
          <p:cNvSpPr/>
          <p:nvPr/>
        </p:nvSpPr>
        <p:spPr bwMode="auto">
          <a:xfrm>
            <a:off x="6094062" y="1210603"/>
            <a:ext cx="4457700" cy="2724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BFBFBF"/>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12299" name="AutoShape 11"/>
          <p:cNvSpPr/>
          <p:nvPr/>
        </p:nvSpPr>
        <p:spPr bwMode="auto">
          <a:xfrm>
            <a:off x="7395811" y="4635923"/>
            <a:ext cx="355600" cy="3577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6" y="18801"/>
                </a:moveTo>
                <a:cubicBezTo>
                  <a:pt x="21517" y="18964"/>
                  <a:pt x="21599" y="19177"/>
                  <a:pt x="21599" y="19437"/>
                </a:cubicBezTo>
                <a:cubicBezTo>
                  <a:pt x="21599" y="19581"/>
                  <a:pt x="21517" y="19776"/>
                  <a:pt x="21356" y="20019"/>
                </a:cubicBezTo>
                <a:cubicBezTo>
                  <a:pt x="21192" y="20261"/>
                  <a:pt x="20989" y="20504"/>
                  <a:pt x="20746" y="20741"/>
                </a:cubicBezTo>
                <a:cubicBezTo>
                  <a:pt x="20503" y="20979"/>
                  <a:pt x="20260" y="21184"/>
                  <a:pt x="20022" y="21348"/>
                </a:cubicBezTo>
                <a:cubicBezTo>
                  <a:pt x="19782" y="21517"/>
                  <a:pt x="19593" y="21599"/>
                  <a:pt x="19446" y="21599"/>
                </a:cubicBezTo>
                <a:cubicBezTo>
                  <a:pt x="19189" y="21599"/>
                  <a:pt x="18974" y="21514"/>
                  <a:pt x="18810" y="21342"/>
                </a:cubicBezTo>
                <a:lnTo>
                  <a:pt x="13956" y="16503"/>
                </a:lnTo>
                <a:cubicBezTo>
                  <a:pt x="13216" y="16979"/>
                  <a:pt x="12429" y="17349"/>
                  <a:pt x="11589" y="17603"/>
                </a:cubicBezTo>
                <a:cubicBezTo>
                  <a:pt x="10750" y="17863"/>
                  <a:pt x="9891" y="17990"/>
                  <a:pt x="9007" y="17990"/>
                </a:cubicBezTo>
                <a:cubicBezTo>
                  <a:pt x="7770" y="17990"/>
                  <a:pt x="6608" y="17759"/>
                  <a:pt x="5518" y="17290"/>
                </a:cubicBezTo>
                <a:cubicBezTo>
                  <a:pt x="4427" y="16822"/>
                  <a:pt x="3470" y="16175"/>
                  <a:pt x="2645" y="15353"/>
                </a:cubicBezTo>
                <a:cubicBezTo>
                  <a:pt x="1817" y="14535"/>
                  <a:pt x="1173" y="13579"/>
                  <a:pt x="701" y="12487"/>
                </a:cubicBezTo>
                <a:cubicBezTo>
                  <a:pt x="232" y="11399"/>
                  <a:pt x="0" y="10237"/>
                  <a:pt x="0" y="8999"/>
                </a:cubicBezTo>
                <a:cubicBezTo>
                  <a:pt x="0" y="7768"/>
                  <a:pt x="232" y="6602"/>
                  <a:pt x="701" y="5515"/>
                </a:cubicBezTo>
                <a:cubicBezTo>
                  <a:pt x="1170" y="4422"/>
                  <a:pt x="1817" y="3468"/>
                  <a:pt x="2645" y="2646"/>
                </a:cubicBezTo>
                <a:cubicBezTo>
                  <a:pt x="3470" y="1827"/>
                  <a:pt x="4425" y="1180"/>
                  <a:pt x="5512" y="709"/>
                </a:cubicBezTo>
                <a:cubicBezTo>
                  <a:pt x="6600" y="237"/>
                  <a:pt x="7764" y="0"/>
                  <a:pt x="9007" y="0"/>
                </a:cubicBezTo>
                <a:cubicBezTo>
                  <a:pt x="10245" y="0"/>
                  <a:pt x="11402" y="237"/>
                  <a:pt x="12487" y="709"/>
                </a:cubicBezTo>
                <a:cubicBezTo>
                  <a:pt x="13572" y="1180"/>
                  <a:pt x="14530" y="1827"/>
                  <a:pt x="15358" y="2646"/>
                </a:cubicBezTo>
                <a:cubicBezTo>
                  <a:pt x="16183" y="3468"/>
                  <a:pt x="16830" y="4422"/>
                  <a:pt x="17299" y="5515"/>
                </a:cubicBezTo>
                <a:cubicBezTo>
                  <a:pt x="17768" y="6602"/>
                  <a:pt x="18002" y="7768"/>
                  <a:pt x="18002" y="8999"/>
                </a:cubicBezTo>
                <a:cubicBezTo>
                  <a:pt x="18002" y="9887"/>
                  <a:pt x="17872" y="10748"/>
                  <a:pt x="17615" y="11588"/>
                </a:cubicBezTo>
                <a:cubicBezTo>
                  <a:pt x="17358" y="12434"/>
                  <a:pt x="16991" y="13218"/>
                  <a:pt x="16513" y="13947"/>
                </a:cubicBezTo>
                <a:lnTo>
                  <a:pt x="21356" y="18801"/>
                </a:lnTo>
                <a:close/>
                <a:moveTo>
                  <a:pt x="3597" y="8999"/>
                </a:moveTo>
                <a:cubicBezTo>
                  <a:pt x="3597" y="9759"/>
                  <a:pt x="3741" y="10465"/>
                  <a:pt x="4029" y="11117"/>
                </a:cubicBezTo>
                <a:cubicBezTo>
                  <a:pt x="4317" y="11770"/>
                  <a:pt x="4707" y="12338"/>
                  <a:pt x="5193" y="12821"/>
                </a:cubicBezTo>
                <a:cubicBezTo>
                  <a:pt x="5679" y="13300"/>
                  <a:pt x="6253" y="13684"/>
                  <a:pt x="6908" y="13970"/>
                </a:cubicBezTo>
                <a:cubicBezTo>
                  <a:pt x="7566" y="14252"/>
                  <a:pt x="8264" y="14394"/>
                  <a:pt x="9004" y="14394"/>
                </a:cubicBezTo>
                <a:cubicBezTo>
                  <a:pt x="9745" y="14394"/>
                  <a:pt x="10439" y="14252"/>
                  <a:pt x="11091" y="13970"/>
                </a:cubicBezTo>
                <a:cubicBezTo>
                  <a:pt x="11744" y="13684"/>
                  <a:pt x="12318" y="13300"/>
                  <a:pt x="12801" y="12821"/>
                </a:cubicBezTo>
                <a:cubicBezTo>
                  <a:pt x="13290" y="12338"/>
                  <a:pt x="13677" y="11770"/>
                  <a:pt x="13965" y="11117"/>
                </a:cubicBezTo>
                <a:cubicBezTo>
                  <a:pt x="14253" y="10465"/>
                  <a:pt x="14397" y="9759"/>
                  <a:pt x="14397" y="8999"/>
                </a:cubicBezTo>
                <a:cubicBezTo>
                  <a:pt x="14397" y="8260"/>
                  <a:pt x="14253" y="7565"/>
                  <a:pt x="13965" y="6913"/>
                </a:cubicBezTo>
                <a:cubicBezTo>
                  <a:pt x="13674" y="6258"/>
                  <a:pt x="13290" y="5683"/>
                  <a:pt x="12801" y="5193"/>
                </a:cubicBezTo>
                <a:cubicBezTo>
                  <a:pt x="12316" y="4703"/>
                  <a:pt x="11744" y="4317"/>
                  <a:pt x="11091" y="4032"/>
                </a:cubicBezTo>
                <a:cubicBezTo>
                  <a:pt x="10439" y="3750"/>
                  <a:pt x="9741" y="3606"/>
                  <a:pt x="9004" y="3606"/>
                </a:cubicBezTo>
                <a:cubicBezTo>
                  <a:pt x="8267" y="3606"/>
                  <a:pt x="7566" y="3750"/>
                  <a:pt x="6908" y="4032"/>
                </a:cubicBezTo>
                <a:cubicBezTo>
                  <a:pt x="6253" y="4317"/>
                  <a:pt x="5676" y="4703"/>
                  <a:pt x="5193" y="5193"/>
                </a:cubicBezTo>
                <a:cubicBezTo>
                  <a:pt x="4707" y="5683"/>
                  <a:pt x="4317" y="6258"/>
                  <a:pt x="4029" y="6913"/>
                </a:cubicBezTo>
                <a:cubicBezTo>
                  <a:pt x="3741" y="7565"/>
                  <a:pt x="3597" y="8257"/>
                  <a:pt x="3597" y="8999"/>
                </a:cubicBezTo>
                <a:moveTo>
                  <a:pt x="9007" y="5591"/>
                </a:moveTo>
                <a:cubicBezTo>
                  <a:pt x="9184" y="5591"/>
                  <a:pt x="9344" y="5656"/>
                  <a:pt x="9472" y="5785"/>
                </a:cubicBezTo>
                <a:cubicBezTo>
                  <a:pt x="9602" y="5919"/>
                  <a:pt x="9668" y="6082"/>
                  <a:pt x="9668" y="6280"/>
                </a:cubicBezTo>
                <a:cubicBezTo>
                  <a:pt x="9668" y="6461"/>
                  <a:pt x="9602" y="6616"/>
                  <a:pt x="9472" y="6745"/>
                </a:cubicBezTo>
                <a:cubicBezTo>
                  <a:pt x="9344" y="6878"/>
                  <a:pt x="9184" y="6944"/>
                  <a:pt x="9007" y="6944"/>
                </a:cubicBezTo>
                <a:cubicBezTo>
                  <a:pt x="8439" y="6944"/>
                  <a:pt x="7953" y="7144"/>
                  <a:pt x="7552" y="7537"/>
                </a:cubicBezTo>
                <a:cubicBezTo>
                  <a:pt x="7151" y="7934"/>
                  <a:pt x="6950" y="8423"/>
                  <a:pt x="6950" y="8996"/>
                </a:cubicBezTo>
                <a:cubicBezTo>
                  <a:pt x="6950" y="9179"/>
                  <a:pt x="6884" y="9332"/>
                  <a:pt x="6755" y="9465"/>
                </a:cubicBezTo>
                <a:cubicBezTo>
                  <a:pt x="6623" y="9596"/>
                  <a:pt x="6467" y="9658"/>
                  <a:pt x="6288" y="9658"/>
                </a:cubicBezTo>
                <a:cubicBezTo>
                  <a:pt x="6080" y="9658"/>
                  <a:pt x="5914" y="9596"/>
                  <a:pt x="5786" y="9465"/>
                </a:cubicBezTo>
                <a:cubicBezTo>
                  <a:pt x="5659" y="9332"/>
                  <a:pt x="5600" y="9179"/>
                  <a:pt x="5600" y="8996"/>
                </a:cubicBezTo>
                <a:cubicBezTo>
                  <a:pt x="5600" y="8539"/>
                  <a:pt x="5685" y="8104"/>
                  <a:pt x="5863" y="7686"/>
                </a:cubicBezTo>
                <a:cubicBezTo>
                  <a:pt x="6037" y="7271"/>
                  <a:pt x="6281" y="6907"/>
                  <a:pt x="6597" y="6591"/>
                </a:cubicBezTo>
                <a:cubicBezTo>
                  <a:pt x="6905" y="6277"/>
                  <a:pt x="7264" y="6029"/>
                  <a:pt x="7677" y="5857"/>
                </a:cubicBezTo>
                <a:cubicBezTo>
                  <a:pt x="8086" y="5680"/>
                  <a:pt x="8530" y="5591"/>
                  <a:pt x="9007" y="5591"/>
                </a:cubicBezTo>
              </a:path>
            </a:pathLst>
          </a:custGeom>
          <a:solidFill>
            <a:srgbClr val="BFBFBF"/>
          </a:solidFill>
          <a:ln>
            <a:noFill/>
          </a:ln>
          <a:effectLst/>
        </p:spPr>
        <p:txBody>
          <a:bodyPr lIns="0" tIns="0" rIns="0" bIns="0"/>
          <a:lstStyle/>
          <a:p>
            <a:pPr>
              <a:defRPr/>
            </a:pPr>
            <a:endParaRPr lang="es-ES" sz="2530">
              <a:cs typeface="Calibri" panose="020F0502020204030204" charset="0"/>
            </a:endParaRPr>
          </a:p>
        </p:txBody>
      </p:sp>
      <p:sp>
        <p:nvSpPr>
          <p:cNvPr id="12301" name="AutoShape 13"/>
          <p:cNvSpPr/>
          <p:nvPr/>
        </p:nvSpPr>
        <p:spPr bwMode="auto">
          <a:xfrm>
            <a:off x="4557361" y="4680375"/>
            <a:ext cx="357716" cy="298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3"/>
                </a:moveTo>
                <a:cubicBezTo>
                  <a:pt x="20632" y="3223"/>
                  <a:pt x="20946" y="3384"/>
                  <a:pt x="21208" y="3713"/>
                </a:cubicBezTo>
                <a:cubicBezTo>
                  <a:pt x="21469" y="4043"/>
                  <a:pt x="21599" y="4427"/>
                  <a:pt x="21599" y="4864"/>
                </a:cubicBezTo>
                <a:lnTo>
                  <a:pt x="21599" y="19984"/>
                </a:lnTo>
                <a:cubicBezTo>
                  <a:pt x="21599" y="20421"/>
                  <a:pt x="21469" y="20804"/>
                  <a:pt x="21208" y="21120"/>
                </a:cubicBezTo>
                <a:cubicBezTo>
                  <a:pt x="20946" y="21441"/>
                  <a:pt x="20632" y="21599"/>
                  <a:pt x="20263" y="21599"/>
                </a:cubicBezTo>
                <a:lnTo>
                  <a:pt x="1348" y="21599"/>
                </a:lnTo>
                <a:cubicBezTo>
                  <a:pt x="982" y="21599"/>
                  <a:pt x="662" y="21441"/>
                  <a:pt x="399" y="21120"/>
                </a:cubicBezTo>
                <a:cubicBezTo>
                  <a:pt x="135" y="20804"/>
                  <a:pt x="0" y="20421"/>
                  <a:pt x="0" y="19984"/>
                </a:cubicBezTo>
                <a:lnTo>
                  <a:pt x="0" y="4864"/>
                </a:lnTo>
                <a:cubicBezTo>
                  <a:pt x="0" y="4427"/>
                  <a:pt x="135" y="4043"/>
                  <a:pt x="399" y="3713"/>
                </a:cubicBezTo>
                <a:cubicBezTo>
                  <a:pt x="662" y="3384"/>
                  <a:pt x="982" y="3223"/>
                  <a:pt x="1348" y="3223"/>
                </a:cubicBezTo>
                <a:lnTo>
                  <a:pt x="5637" y="3223"/>
                </a:lnTo>
                <a:lnTo>
                  <a:pt x="6318" y="1459"/>
                </a:lnTo>
                <a:cubicBezTo>
                  <a:pt x="6457" y="1058"/>
                  <a:pt x="6718" y="713"/>
                  <a:pt x="7090" y="426"/>
                </a:cubicBezTo>
                <a:cubicBezTo>
                  <a:pt x="7467" y="143"/>
                  <a:pt x="7839" y="0"/>
                  <a:pt x="8203" y="0"/>
                </a:cubicBezTo>
                <a:lnTo>
                  <a:pt x="13396" y="0"/>
                </a:lnTo>
                <a:cubicBezTo>
                  <a:pt x="13763" y="0"/>
                  <a:pt x="14135" y="143"/>
                  <a:pt x="14509" y="426"/>
                </a:cubicBezTo>
                <a:cubicBezTo>
                  <a:pt x="14885" y="713"/>
                  <a:pt x="15146" y="1058"/>
                  <a:pt x="15293" y="1459"/>
                </a:cubicBezTo>
                <a:lnTo>
                  <a:pt x="15962" y="3223"/>
                </a:lnTo>
                <a:lnTo>
                  <a:pt x="20263" y="3223"/>
                </a:lnTo>
                <a:close/>
                <a:moveTo>
                  <a:pt x="10805" y="19185"/>
                </a:moveTo>
                <a:cubicBezTo>
                  <a:pt x="11572" y="19185"/>
                  <a:pt x="12299" y="19002"/>
                  <a:pt x="12987" y="18650"/>
                </a:cubicBezTo>
                <a:cubicBezTo>
                  <a:pt x="13673" y="18294"/>
                  <a:pt x="14270" y="17810"/>
                  <a:pt x="14775" y="17196"/>
                </a:cubicBezTo>
                <a:cubicBezTo>
                  <a:pt x="15279" y="16582"/>
                  <a:pt x="15678" y="15862"/>
                  <a:pt x="15973" y="15047"/>
                </a:cubicBezTo>
                <a:cubicBezTo>
                  <a:pt x="16270" y="14234"/>
                  <a:pt x="16419" y="13355"/>
                  <a:pt x="16419" y="12422"/>
                </a:cubicBezTo>
                <a:cubicBezTo>
                  <a:pt x="16419" y="11498"/>
                  <a:pt x="16270" y="10623"/>
                  <a:pt x="15973" y="9794"/>
                </a:cubicBezTo>
                <a:cubicBezTo>
                  <a:pt x="15678" y="8966"/>
                  <a:pt x="15279" y="8250"/>
                  <a:pt x="14775" y="7645"/>
                </a:cubicBezTo>
                <a:cubicBezTo>
                  <a:pt x="14270" y="7035"/>
                  <a:pt x="13673" y="6557"/>
                  <a:pt x="12987" y="6199"/>
                </a:cubicBezTo>
                <a:cubicBezTo>
                  <a:pt x="12299" y="5843"/>
                  <a:pt x="11572" y="5666"/>
                  <a:pt x="10805" y="5666"/>
                </a:cubicBezTo>
                <a:cubicBezTo>
                  <a:pt x="10040" y="5666"/>
                  <a:pt x="9313" y="5846"/>
                  <a:pt x="8619" y="6199"/>
                </a:cubicBezTo>
                <a:cubicBezTo>
                  <a:pt x="7930" y="6557"/>
                  <a:pt x="7332" y="7035"/>
                  <a:pt x="6828" y="7645"/>
                </a:cubicBezTo>
                <a:cubicBezTo>
                  <a:pt x="6324" y="8250"/>
                  <a:pt x="5922" y="8963"/>
                  <a:pt x="5626" y="9788"/>
                </a:cubicBezTo>
                <a:cubicBezTo>
                  <a:pt x="5330" y="10611"/>
                  <a:pt x="5180" y="11491"/>
                  <a:pt x="5180" y="12422"/>
                </a:cubicBezTo>
                <a:cubicBezTo>
                  <a:pt x="5180" y="13355"/>
                  <a:pt x="5330" y="14234"/>
                  <a:pt x="5626" y="15047"/>
                </a:cubicBezTo>
                <a:cubicBezTo>
                  <a:pt x="5922" y="15862"/>
                  <a:pt x="6324" y="16582"/>
                  <a:pt x="6828" y="17196"/>
                </a:cubicBezTo>
                <a:cubicBezTo>
                  <a:pt x="7332" y="17810"/>
                  <a:pt x="7930" y="18294"/>
                  <a:pt x="8619" y="18650"/>
                </a:cubicBezTo>
                <a:cubicBezTo>
                  <a:pt x="9313" y="19005"/>
                  <a:pt x="10040" y="19185"/>
                  <a:pt x="10805" y="19185"/>
                </a:cubicBezTo>
                <a:moveTo>
                  <a:pt x="10805" y="7833"/>
                </a:moveTo>
                <a:cubicBezTo>
                  <a:pt x="11337" y="7833"/>
                  <a:pt x="11833" y="7952"/>
                  <a:pt x="12295" y="8190"/>
                </a:cubicBezTo>
                <a:cubicBezTo>
                  <a:pt x="12755" y="8432"/>
                  <a:pt x="13158" y="8754"/>
                  <a:pt x="13501" y="9168"/>
                </a:cubicBezTo>
                <a:cubicBezTo>
                  <a:pt x="13846" y="9583"/>
                  <a:pt x="14118" y="10068"/>
                  <a:pt x="14316" y="10623"/>
                </a:cubicBezTo>
                <a:cubicBezTo>
                  <a:pt x="14515" y="11185"/>
                  <a:pt x="14615" y="11781"/>
                  <a:pt x="14615" y="12422"/>
                </a:cubicBezTo>
                <a:cubicBezTo>
                  <a:pt x="14615" y="13055"/>
                  <a:pt x="14515" y="13650"/>
                  <a:pt x="14316" y="14204"/>
                </a:cubicBezTo>
                <a:cubicBezTo>
                  <a:pt x="14118" y="14757"/>
                  <a:pt x="13846" y="15245"/>
                  <a:pt x="13501" y="15667"/>
                </a:cubicBezTo>
                <a:cubicBezTo>
                  <a:pt x="13158" y="16091"/>
                  <a:pt x="12752" y="16419"/>
                  <a:pt x="12289" y="16660"/>
                </a:cubicBezTo>
                <a:cubicBezTo>
                  <a:pt x="11825" y="16898"/>
                  <a:pt x="11329" y="17016"/>
                  <a:pt x="10805" y="17016"/>
                </a:cubicBezTo>
                <a:cubicBezTo>
                  <a:pt x="10275" y="17016"/>
                  <a:pt x="9777" y="16898"/>
                  <a:pt x="9313" y="16660"/>
                </a:cubicBezTo>
                <a:cubicBezTo>
                  <a:pt x="8848" y="16419"/>
                  <a:pt x="8444" y="16091"/>
                  <a:pt x="8101" y="15667"/>
                </a:cubicBezTo>
                <a:cubicBezTo>
                  <a:pt x="7755" y="15245"/>
                  <a:pt x="7484" y="14755"/>
                  <a:pt x="7285" y="14198"/>
                </a:cubicBezTo>
                <a:cubicBezTo>
                  <a:pt x="7084" y="13641"/>
                  <a:pt x="6985" y="13045"/>
                  <a:pt x="6985" y="12422"/>
                </a:cubicBezTo>
                <a:cubicBezTo>
                  <a:pt x="6985" y="11781"/>
                  <a:pt x="7084" y="11185"/>
                  <a:pt x="7285" y="10623"/>
                </a:cubicBezTo>
                <a:cubicBezTo>
                  <a:pt x="7484" y="10068"/>
                  <a:pt x="7755" y="9583"/>
                  <a:pt x="8101" y="9168"/>
                </a:cubicBezTo>
                <a:cubicBezTo>
                  <a:pt x="8444" y="8754"/>
                  <a:pt x="8848" y="8432"/>
                  <a:pt x="9313" y="8190"/>
                </a:cubicBezTo>
                <a:cubicBezTo>
                  <a:pt x="9777" y="7952"/>
                  <a:pt x="10275" y="7833"/>
                  <a:pt x="10805" y="7833"/>
                </a:cubicBezTo>
              </a:path>
            </a:pathLst>
          </a:custGeom>
          <a:solidFill>
            <a:srgbClr val="4BC1DD"/>
          </a:solidFill>
          <a:ln>
            <a:noFill/>
          </a:ln>
          <a:effectLst/>
        </p:spPr>
        <p:txBody>
          <a:bodyPr lIns="0" tIns="0" rIns="0" bIns="0"/>
          <a:lstStyle/>
          <a:p>
            <a:pPr>
              <a:defRPr/>
            </a:pPr>
            <a:endParaRPr lang="es-ES" sz="2530">
              <a:cs typeface="Calibri" panose="020F0502020204030204" charset="0"/>
            </a:endParaRPr>
          </a:p>
        </p:txBody>
      </p:sp>
      <p:sp>
        <p:nvSpPr>
          <p:cNvPr id="15" name="TextBox 15"/>
          <p:cNvSpPr txBox="1"/>
          <p:nvPr/>
        </p:nvSpPr>
        <p:spPr>
          <a:xfrm>
            <a:off x="1956290" y="4804186"/>
            <a:ext cx="2569558" cy="652780"/>
          </a:xfrm>
          <a:prstGeom prst="rect">
            <a:avLst/>
          </a:prstGeom>
          <a:noFill/>
        </p:spPr>
        <p:txBody>
          <a:bodyPr wrap="square" lIns="94080" tIns="47040" rIns="94080" bIns="47040" rtlCol="0">
            <a:spAutoFit/>
          </a:bodyPr>
          <a:lstStyle/>
          <a:p>
            <a:pPr algn="r">
              <a:lnSpc>
                <a:spcPct val="130000"/>
              </a:lnSpc>
            </a:pPr>
            <a:r>
              <a:rPr lang="zh-CN" altLang="en-US" sz="1400" dirty="0">
                <a:solidFill>
                  <a:schemeClr val="tx1"/>
                </a:solidFill>
                <a:latin typeface="Arial" panose="020B0604020202020204" pitchFamily="34" charset="0"/>
                <a:ea typeface="微软雅黑" panose="020B0503020204020204" charset="-122"/>
                <a:sym typeface="Arial" panose="020B0604020202020204" pitchFamily="34" charset="0"/>
              </a:rPr>
              <a:t>明确、清晰而完整，不使对方产生异议和误会</a:t>
            </a:r>
            <a:endParaRPr lang="zh-CN" altLang="en-US" sz="14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2" name="TextBox 16"/>
          <p:cNvSpPr txBox="1"/>
          <p:nvPr/>
        </p:nvSpPr>
        <p:spPr>
          <a:xfrm>
            <a:off x="3984828" y="4472129"/>
            <a:ext cx="541020" cy="478155"/>
          </a:xfrm>
          <a:prstGeom prst="rect">
            <a:avLst/>
          </a:prstGeom>
          <a:noFill/>
        </p:spPr>
        <p:txBody>
          <a:bodyPr wrap="none" lIns="94080" tIns="47040" rIns="94080" bIns="47040" rtlCol="0">
            <a:spAutoFit/>
          </a:bodyPr>
          <a:lstStyle/>
          <a:p>
            <a:pPr algn="r"/>
            <a:r>
              <a:rPr lang="en-US" altLang="zh-CN" sz="2500" dirty="0">
                <a:solidFill>
                  <a:schemeClr val="tx1"/>
                </a:solidFill>
                <a:latin typeface="Arial" panose="020B0604020202020204" pitchFamily="34" charset="0"/>
                <a:ea typeface="微软雅黑" panose="020B0503020204020204" charset="-122"/>
                <a:sym typeface="Arial" panose="020B0604020202020204" pitchFamily="34" charset="0"/>
              </a:rPr>
              <a:t>03</a:t>
            </a:r>
            <a:endParaRPr lang="en-US" altLang="zh-CN" sz="25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3" name="TextBox 15"/>
          <p:cNvSpPr txBox="1"/>
          <p:nvPr/>
        </p:nvSpPr>
        <p:spPr>
          <a:xfrm>
            <a:off x="7881024" y="4804186"/>
            <a:ext cx="2569558" cy="932180"/>
          </a:xfrm>
          <a:prstGeom prst="rect">
            <a:avLst/>
          </a:prstGeom>
          <a:noFill/>
        </p:spPr>
        <p:txBody>
          <a:bodyPr wrap="square" lIns="94080" tIns="47040" rIns="94080" bIns="47040" rtlCol="0">
            <a:spAutoFit/>
          </a:bodyPr>
          <a:lstStyle/>
          <a:p>
            <a:pPr>
              <a:lnSpc>
                <a:spcPct val="130000"/>
              </a:lnSpc>
            </a:pPr>
            <a:r>
              <a:rPr lang="zh-CN" altLang="en-US" sz="1400" dirty="0">
                <a:solidFill>
                  <a:schemeClr val="tx1"/>
                </a:solidFill>
                <a:latin typeface="Arial" panose="020B0604020202020204" pitchFamily="34" charset="0"/>
                <a:ea typeface="微软雅黑" panose="020B0503020204020204" charset="-122"/>
                <a:sym typeface="Arial" panose="020B0604020202020204" pitchFamily="34" charset="0"/>
              </a:rPr>
              <a:t>不做过多的说明、解释和评论，以免对方发现你真正的意图或弱点</a:t>
            </a:r>
            <a:endParaRPr lang="zh-CN" altLang="en-US" sz="14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4" name="TextBox 16"/>
          <p:cNvSpPr txBox="1"/>
          <p:nvPr/>
        </p:nvSpPr>
        <p:spPr>
          <a:xfrm>
            <a:off x="7881024" y="4472129"/>
            <a:ext cx="541020" cy="478155"/>
          </a:xfrm>
          <a:prstGeom prst="rect">
            <a:avLst/>
          </a:prstGeom>
          <a:noFill/>
        </p:spPr>
        <p:txBody>
          <a:bodyPr wrap="none" lIns="94080" tIns="47040" rIns="94080" bIns="47040" rtlCol="0">
            <a:spAutoFit/>
          </a:bodyPr>
          <a:lstStyle/>
          <a:p>
            <a:r>
              <a:rPr lang="en-US" altLang="zh-CN" sz="2500" dirty="0">
                <a:solidFill>
                  <a:schemeClr val="tx1"/>
                </a:solidFill>
                <a:latin typeface="Arial" panose="020B0604020202020204" pitchFamily="34" charset="0"/>
                <a:ea typeface="微软雅黑" panose="020B0503020204020204" charset="-122"/>
                <a:sym typeface="Arial" panose="020B0604020202020204" pitchFamily="34" charset="0"/>
              </a:rPr>
              <a:t>04</a:t>
            </a:r>
            <a:endParaRPr lang="en-US" altLang="zh-CN" sz="25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5" name="TextBox 15"/>
          <p:cNvSpPr txBox="1"/>
          <p:nvPr/>
        </p:nvSpPr>
        <p:spPr>
          <a:xfrm>
            <a:off x="1956290" y="2446937"/>
            <a:ext cx="2569558" cy="652780"/>
          </a:xfrm>
          <a:prstGeom prst="rect">
            <a:avLst/>
          </a:prstGeom>
          <a:noFill/>
        </p:spPr>
        <p:txBody>
          <a:bodyPr wrap="square" lIns="94080" tIns="47040" rIns="94080" bIns="47040" rtlCol="0">
            <a:spAutoFit/>
          </a:bodyPr>
          <a:lstStyle/>
          <a:p>
            <a:pPr algn="r">
              <a:lnSpc>
                <a:spcPct val="130000"/>
              </a:lnSpc>
            </a:pPr>
            <a:r>
              <a:rPr lang="zh-CN" altLang="en-US" sz="1400" dirty="0">
                <a:solidFill>
                  <a:schemeClr val="bg1"/>
                </a:solidFill>
                <a:latin typeface="Arial" panose="020B0604020202020204" pitchFamily="34" charset="0"/>
                <a:ea typeface="微软雅黑" panose="020B0503020204020204" charset="-122"/>
                <a:sym typeface="Arial" panose="020B0604020202020204" pitchFamily="34" charset="0"/>
              </a:rPr>
              <a:t>不问不答、有问必答、避虚就实、能言不书</a:t>
            </a:r>
            <a:endParaRPr lang="zh-CN" altLang="en-US" sz="14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6" name="TextBox 16"/>
          <p:cNvSpPr txBox="1"/>
          <p:nvPr/>
        </p:nvSpPr>
        <p:spPr>
          <a:xfrm>
            <a:off x="3984828" y="2114880"/>
            <a:ext cx="541020" cy="478155"/>
          </a:xfrm>
          <a:prstGeom prst="rect">
            <a:avLst/>
          </a:prstGeom>
          <a:noFill/>
        </p:spPr>
        <p:txBody>
          <a:bodyPr wrap="none" lIns="94080" tIns="47040" rIns="94080" bIns="47040" rtlCol="0">
            <a:spAutoFit/>
          </a:bodyPr>
          <a:lstStyle/>
          <a:p>
            <a:pPr algn="r"/>
            <a:r>
              <a:rPr lang="en-US" altLang="zh-CN" sz="2500" dirty="0">
                <a:solidFill>
                  <a:schemeClr val="bg1"/>
                </a:solidFill>
                <a:latin typeface="Arial" panose="020B0604020202020204" pitchFamily="34" charset="0"/>
                <a:ea typeface="微软雅黑" panose="020B0503020204020204" charset="-122"/>
                <a:sym typeface="Arial" panose="020B0604020202020204" pitchFamily="34" charset="0"/>
              </a:rPr>
              <a:t>01</a:t>
            </a:r>
            <a:endParaRPr lang="en-US" altLang="zh-CN" sz="25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7" name="TextBox 15"/>
          <p:cNvSpPr txBox="1"/>
          <p:nvPr/>
        </p:nvSpPr>
        <p:spPr>
          <a:xfrm>
            <a:off x="7881024" y="2446937"/>
            <a:ext cx="2569558" cy="652780"/>
          </a:xfrm>
          <a:prstGeom prst="rect">
            <a:avLst/>
          </a:prstGeom>
          <a:noFill/>
        </p:spPr>
        <p:txBody>
          <a:bodyPr wrap="square" lIns="94080" tIns="47040" rIns="94080" bIns="47040" rtlCol="0">
            <a:spAutoFit/>
          </a:bodyPr>
          <a:lstStyle/>
          <a:p>
            <a:pPr>
              <a:lnSpc>
                <a:spcPct val="130000"/>
              </a:lnSpc>
            </a:pPr>
            <a:r>
              <a:rPr lang="zh-CN" altLang="en-US" sz="1400" dirty="0">
                <a:solidFill>
                  <a:schemeClr val="tx1"/>
                </a:solidFill>
                <a:latin typeface="Arial" panose="020B0604020202020204" pitchFamily="34" charset="0"/>
                <a:ea typeface="微软雅黑" panose="020B0503020204020204" charset="-122"/>
                <a:sym typeface="Arial" panose="020B0604020202020204" pitchFamily="34" charset="0"/>
              </a:rPr>
              <a:t>坚定、果断、严肃，给对方一种认真、诚实、正确的好印象</a:t>
            </a:r>
            <a:endParaRPr lang="zh-CN" altLang="en-US" sz="14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8" name="TextBox 16"/>
          <p:cNvSpPr txBox="1"/>
          <p:nvPr/>
        </p:nvSpPr>
        <p:spPr>
          <a:xfrm>
            <a:off x="7881024" y="2114880"/>
            <a:ext cx="541020" cy="478155"/>
          </a:xfrm>
          <a:prstGeom prst="rect">
            <a:avLst/>
          </a:prstGeom>
          <a:noFill/>
        </p:spPr>
        <p:txBody>
          <a:bodyPr wrap="none" lIns="94080" tIns="47040" rIns="94080" bIns="47040" rtlCol="0">
            <a:spAutoFit/>
          </a:bodyPr>
          <a:lstStyle/>
          <a:p>
            <a:r>
              <a:rPr lang="en-US" altLang="zh-CN" sz="2500" dirty="0">
                <a:solidFill>
                  <a:schemeClr val="tx1"/>
                </a:solidFill>
                <a:latin typeface="Arial" panose="020B0604020202020204" pitchFamily="34" charset="0"/>
                <a:ea typeface="微软雅黑" panose="020B0503020204020204" charset="-122"/>
                <a:sym typeface="Arial" panose="020B0604020202020204" pitchFamily="34" charset="0"/>
              </a:rPr>
              <a:t>02</a:t>
            </a:r>
            <a:endParaRPr lang="en-US" altLang="zh-CN" sz="25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2293" name="AutoShape 5" descr="image4.png"/>
          <p:cNvSpPr/>
          <p:nvPr/>
        </p:nvSpPr>
        <p:spPr bwMode="auto">
          <a:xfrm>
            <a:off x="4874895" y="855980"/>
            <a:ext cx="2498725" cy="43510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1"/>
            <a:srcRect/>
            <a:stretch>
              <a:fillRect/>
            </a:stretch>
          </a:blip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4" name="矩形 3"/>
          <p:cNvSpPr/>
          <p:nvPr/>
        </p:nvSpPr>
        <p:spPr>
          <a:xfrm>
            <a:off x="5174615" y="1880235"/>
            <a:ext cx="1843405" cy="269748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1+#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289"/>
                                        </p:tgtEl>
                                        <p:attrNameLst>
                                          <p:attrName>style.visibility</p:attrName>
                                        </p:attrNameLst>
                                      </p:cBhvr>
                                      <p:to>
                                        <p:strVal val="visible"/>
                                      </p:to>
                                    </p:set>
                                    <p:anim calcmode="lin" valueType="num">
                                      <p:cBhvr additive="base">
                                        <p:cTn id="11" dur="500" fill="hold"/>
                                        <p:tgtEl>
                                          <p:spTgt spid="12289"/>
                                        </p:tgtEl>
                                        <p:attrNameLst>
                                          <p:attrName>ppt_x</p:attrName>
                                        </p:attrNameLst>
                                      </p:cBhvr>
                                      <p:tavLst>
                                        <p:tav tm="0">
                                          <p:val>
                                            <p:strVal val="0-#ppt_w/2"/>
                                          </p:val>
                                        </p:tav>
                                        <p:tav tm="100000">
                                          <p:val>
                                            <p:strVal val="#ppt_x"/>
                                          </p:val>
                                        </p:tav>
                                      </p:tavLst>
                                    </p:anim>
                                    <p:anim calcmode="lin" valueType="num">
                                      <p:cBhvr additive="base">
                                        <p:cTn id="12" dur="500" fill="hold"/>
                                        <p:tgtEl>
                                          <p:spTgt spid="1228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301"/>
                                        </p:tgtEl>
                                        <p:attrNameLst>
                                          <p:attrName>style.visibility</p:attrName>
                                        </p:attrNameLst>
                                      </p:cBhvr>
                                      <p:to>
                                        <p:strVal val="visible"/>
                                      </p:to>
                                    </p:set>
                                    <p:anim calcmode="lin" valueType="num">
                                      <p:cBhvr>
                                        <p:cTn id="15" dur="500" fill="hold"/>
                                        <p:tgtEl>
                                          <p:spTgt spid="12301"/>
                                        </p:tgtEl>
                                        <p:attrNameLst>
                                          <p:attrName>ppt_w</p:attrName>
                                        </p:attrNameLst>
                                      </p:cBhvr>
                                      <p:tavLst>
                                        <p:tav tm="0">
                                          <p:val>
                                            <p:fltVal val="0"/>
                                          </p:val>
                                        </p:tav>
                                        <p:tav tm="100000">
                                          <p:val>
                                            <p:strVal val="#ppt_w"/>
                                          </p:val>
                                        </p:tav>
                                      </p:tavLst>
                                    </p:anim>
                                    <p:anim calcmode="lin" valueType="num">
                                      <p:cBhvr>
                                        <p:cTn id="16" dur="500" fill="hold"/>
                                        <p:tgtEl>
                                          <p:spTgt spid="12301"/>
                                        </p:tgtEl>
                                        <p:attrNameLst>
                                          <p:attrName>ppt_h</p:attrName>
                                        </p:attrNameLst>
                                      </p:cBhvr>
                                      <p:tavLst>
                                        <p:tav tm="0">
                                          <p:val>
                                            <p:fltVal val="0"/>
                                          </p:val>
                                        </p:tav>
                                        <p:tav tm="100000">
                                          <p:val>
                                            <p:strVal val="#ppt_h"/>
                                          </p:val>
                                        </p:tav>
                                      </p:tavLst>
                                    </p:anim>
                                    <p:animEffect transition="in" filter="fade">
                                      <p:cBhvr>
                                        <p:cTn id="17" dur="500"/>
                                        <p:tgtEl>
                                          <p:spTgt spid="12301"/>
                                        </p:tgtEl>
                                      </p:cBhvr>
                                    </p:animEffect>
                                  </p:childTnLst>
                                </p:cTn>
                              </p:par>
                              <p:par>
                                <p:cTn id="18" presetID="17" presetClass="entr" presetSubtype="1" fill="hold" grpId="0" nodeType="withEffect">
                                  <p:stCondLst>
                                    <p:cond delay="0"/>
                                  </p:stCondLst>
                                  <p:iterate type="lt">
                                    <p:tmPct val="40000"/>
                                  </p:iterate>
                                  <p:childTnLst>
                                    <p:set>
                                      <p:cBhvr>
                                        <p:cTn id="19" dur="1" fill="hold">
                                          <p:stCondLst>
                                            <p:cond delay="0"/>
                                          </p:stCondLst>
                                        </p:cTn>
                                        <p:tgtEl>
                                          <p:spTgt spid="32"/>
                                        </p:tgtEl>
                                        <p:attrNameLst>
                                          <p:attrName>style.visibility</p:attrName>
                                        </p:attrNameLst>
                                      </p:cBhvr>
                                      <p:to>
                                        <p:strVal val="visible"/>
                                      </p:to>
                                    </p:set>
                                    <p:anim calcmode="lin" valueType="num">
                                      <p:cBhvr>
                                        <p:cTn id="20" dur="250" fill="hold"/>
                                        <p:tgtEl>
                                          <p:spTgt spid="32"/>
                                        </p:tgtEl>
                                        <p:attrNameLst>
                                          <p:attrName>ppt_x</p:attrName>
                                        </p:attrNameLst>
                                      </p:cBhvr>
                                      <p:tavLst>
                                        <p:tav tm="0">
                                          <p:val>
                                            <p:strVal val="#ppt_x"/>
                                          </p:val>
                                        </p:tav>
                                        <p:tav tm="100000">
                                          <p:val>
                                            <p:strVal val="#ppt_x"/>
                                          </p:val>
                                        </p:tav>
                                      </p:tavLst>
                                    </p:anim>
                                    <p:anim calcmode="lin" valueType="num">
                                      <p:cBhvr>
                                        <p:cTn id="21" dur="250" fill="hold"/>
                                        <p:tgtEl>
                                          <p:spTgt spid="32"/>
                                        </p:tgtEl>
                                        <p:attrNameLst>
                                          <p:attrName>ppt_y</p:attrName>
                                        </p:attrNameLst>
                                      </p:cBhvr>
                                      <p:tavLst>
                                        <p:tav tm="0">
                                          <p:val>
                                            <p:strVal val="#ppt_y-#ppt_h/2"/>
                                          </p:val>
                                        </p:tav>
                                        <p:tav tm="100000">
                                          <p:val>
                                            <p:strVal val="#ppt_y"/>
                                          </p:val>
                                        </p:tav>
                                      </p:tavLst>
                                    </p:anim>
                                    <p:anim calcmode="lin" valueType="num">
                                      <p:cBhvr>
                                        <p:cTn id="22" dur="250" fill="hold"/>
                                        <p:tgtEl>
                                          <p:spTgt spid="32"/>
                                        </p:tgtEl>
                                        <p:attrNameLst>
                                          <p:attrName>ppt_w</p:attrName>
                                        </p:attrNameLst>
                                      </p:cBhvr>
                                      <p:tavLst>
                                        <p:tav tm="0">
                                          <p:val>
                                            <p:strVal val="#ppt_w"/>
                                          </p:val>
                                        </p:tav>
                                        <p:tav tm="100000">
                                          <p:val>
                                            <p:strVal val="#ppt_w"/>
                                          </p:val>
                                        </p:tav>
                                      </p:tavLst>
                                    </p:anim>
                                    <p:anim calcmode="lin" valueType="num">
                                      <p:cBhvr>
                                        <p:cTn id="23" dur="250" fill="hold"/>
                                        <p:tgtEl>
                                          <p:spTgt spid="32"/>
                                        </p:tgtEl>
                                        <p:attrNameLst>
                                          <p:attrName>ppt_h</p:attrName>
                                        </p:attrNameLst>
                                      </p:cBhvr>
                                      <p:tavLst>
                                        <p:tav tm="0">
                                          <p:val>
                                            <p:fltVal val="0"/>
                                          </p:val>
                                        </p:tav>
                                        <p:tav tm="100000">
                                          <p:val>
                                            <p:strVal val="#ppt_h"/>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299"/>
                                        </p:tgtEl>
                                        <p:attrNameLst>
                                          <p:attrName>style.visibility</p:attrName>
                                        </p:attrNameLst>
                                      </p:cBhvr>
                                      <p:to>
                                        <p:strVal val="visible"/>
                                      </p:to>
                                    </p:set>
                                    <p:anim calcmode="lin" valueType="num">
                                      <p:cBhvr>
                                        <p:cTn id="29" dur="500" fill="hold"/>
                                        <p:tgtEl>
                                          <p:spTgt spid="12299"/>
                                        </p:tgtEl>
                                        <p:attrNameLst>
                                          <p:attrName>ppt_w</p:attrName>
                                        </p:attrNameLst>
                                      </p:cBhvr>
                                      <p:tavLst>
                                        <p:tav tm="0">
                                          <p:val>
                                            <p:fltVal val="0"/>
                                          </p:val>
                                        </p:tav>
                                        <p:tav tm="100000">
                                          <p:val>
                                            <p:strVal val="#ppt_w"/>
                                          </p:val>
                                        </p:tav>
                                      </p:tavLst>
                                    </p:anim>
                                    <p:anim calcmode="lin" valueType="num">
                                      <p:cBhvr>
                                        <p:cTn id="30" dur="500" fill="hold"/>
                                        <p:tgtEl>
                                          <p:spTgt spid="12299"/>
                                        </p:tgtEl>
                                        <p:attrNameLst>
                                          <p:attrName>ppt_h</p:attrName>
                                        </p:attrNameLst>
                                      </p:cBhvr>
                                      <p:tavLst>
                                        <p:tav tm="0">
                                          <p:val>
                                            <p:fltVal val="0"/>
                                          </p:val>
                                        </p:tav>
                                        <p:tav tm="100000">
                                          <p:val>
                                            <p:strVal val="#ppt_h"/>
                                          </p:val>
                                        </p:tav>
                                      </p:tavLst>
                                    </p:anim>
                                    <p:animEffect transition="in" filter="fade">
                                      <p:cBhvr>
                                        <p:cTn id="31" dur="500"/>
                                        <p:tgtEl>
                                          <p:spTgt spid="12299"/>
                                        </p:tgtEl>
                                      </p:cBhvr>
                                    </p:animEffect>
                                  </p:childTnLst>
                                </p:cTn>
                              </p:par>
                              <p:par>
                                <p:cTn id="32" presetID="17" presetClass="entr" presetSubtype="1" fill="hold" grpId="0" nodeType="withEffect">
                                  <p:stCondLst>
                                    <p:cond delay="0"/>
                                  </p:stCondLst>
                                  <p:iterate type="lt">
                                    <p:tmPct val="40000"/>
                                  </p:iterate>
                                  <p:childTnLst>
                                    <p:set>
                                      <p:cBhvr>
                                        <p:cTn id="33" dur="1" fill="hold">
                                          <p:stCondLst>
                                            <p:cond delay="0"/>
                                          </p:stCondLst>
                                        </p:cTn>
                                        <p:tgtEl>
                                          <p:spTgt spid="34"/>
                                        </p:tgtEl>
                                        <p:attrNameLst>
                                          <p:attrName>style.visibility</p:attrName>
                                        </p:attrNameLst>
                                      </p:cBhvr>
                                      <p:to>
                                        <p:strVal val="visible"/>
                                      </p:to>
                                    </p:set>
                                    <p:anim calcmode="lin" valueType="num">
                                      <p:cBhvr>
                                        <p:cTn id="34" dur="250" fill="hold"/>
                                        <p:tgtEl>
                                          <p:spTgt spid="34"/>
                                        </p:tgtEl>
                                        <p:attrNameLst>
                                          <p:attrName>ppt_x</p:attrName>
                                        </p:attrNameLst>
                                      </p:cBhvr>
                                      <p:tavLst>
                                        <p:tav tm="0">
                                          <p:val>
                                            <p:strVal val="#ppt_x"/>
                                          </p:val>
                                        </p:tav>
                                        <p:tav tm="100000">
                                          <p:val>
                                            <p:strVal val="#ppt_x"/>
                                          </p:val>
                                        </p:tav>
                                      </p:tavLst>
                                    </p:anim>
                                    <p:anim calcmode="lin" valueType="num">
                                      <p:cBhvr>
                                        <p:cTn id="35" dur="250" fill="hold"/>
                                        <p:tgtEl>
                                          <p:spTgt spid="34"/>
                                        </p:tgtEl>
                                        <p:attrNameLst>
                                          <p:attrName>ppt_y</p:attrName>
                                        </p:attrNameLst>
                                      </p:cBhvr>
                                      <p:tavLst>
                                        <p:tav tm="0">
                                          <p:val>
                                            <p:strVal val="#ppt_y-#ppt_h/2"/>
                                          </p:val>
                                        </p:tav>
                                        <p:tav tm="100000">
                                          <p:val>
                                            <p:strVal val="#ppt_y"/>
                                          </p:val>
                                        </p:tav>
                                      </p:tavLst>
                                    </p:anim>
                                    <p:anim calcmode="lin" valueType="num">
                                      <p:cBhvr>
                                        <p:cTn id="36" dur="250" fill="hold"/>
                                        <p:tgtEl>
                                          <p:spTgt spid="34"/>
                                        </p:tgtEl>
                                        <p:attrNameLst>
                                          <p:attrName>ppt_w</p:attrName>
                                        </p:attrNameLst>
                                      </p:cBhvr>
                                      <p:tavLst>
                                        <p:tav tm="0">
                                          <p:val>
                                            <p:strVal val="#ppt_w"/>
                                          </p:val>
                                        </p:tav>
                                        <p:tav tm="100000">
                                          <p:val>
                                            <p:strVal val="#ppt_w"/>
                                          </p:val>
                                        </p:tav>
                                      </p:tavLst>
                                    </p:anim>
                                    <p:anim calcmode="lin" valueType="num">
                                      <p:cBhvr>
                                        <p:cTn id="37" dur="250" fill="hold"/>
                                        <p:tgtEl>
                                          <p:spTgt spid="34"/>
                                        </p:tgtEl>
                                        <p:attrNameLst>
                                          <p:attrName>ppt_h</p:attrName>
                                        </p:attrNameLst>
                                      </p:cBhvr>
                                      <p:tavLst>
                                        <p:tav tm="0">
                                          <p:val>
                                            <p:fltVal val="0"/>
                                          </p:val>
                                        </p:tav>
                                        <p:tav tm="100000">
                                          <p:val>
                                            <p:strVal val="#ppt_h"/>
                                          </p:val>
                                        </p:tav>
                                      </p:tavLst>
                                    </p:anim>
                                  </p:childTnLst>
                                </p:cTn>
                              </p:par>
                              <p:par>
                                <p:cTn id="38" presetID="22" presetClass="entr" presetSubtype="8"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par>
                                <p:cTn id="41" presetID="17" presetClass="entr" presetSubtype="1" fill="hold" grpId="0" nodeType="withEffect">
                                  <p:stCondLst>
                                    <p:cond delay="0"/>
                                  </p:stCondLst>
                                  <p:iterate type="lt">
                                    <p:tmPct val="40000"/>
                                  </p:iterate>
                                  <p:childTnLst>
                                    <p:set>
                                      <p:cBhvr>
                                        <p:cTn id="42" dur="1" fill="hold">
                                          <p:stCondLst>
                                            <p:cond delay="0"/>
                                          </p:stCondLst>
                                        </p:cTn>
                                        <p:tgtEl>
                                          <p:spTgt spid="36"/>
                                        </p:tgtEl>
                                        <p:attrNameLst>
                                          <p:attrName>style.visibility</p:attrName>
                                        </p:attrNameLst>
                                      </p:cBhvr>
                                      <p:to>
                                        <p:strVal val="visible"/>
                                      </p:to>
                                    </p:set>
                                    <p:anim calcmode="lin" valueType="num">
                                      <p:cBhvr>
                                        <p:cTn id="43" dur="250" fill="hold"/>
                                        <p:tgtEl>
                                          <p:spTgt spid="36"/>
                                        </p:tgtEl>
                                        <p:attrNameLst>
                                          <p:attrName>ppt_x</p:attrName>
                                        </p:attrNameLst>
                                      </p:cBhvr>
                                      <p:tavLst>
                                        <p:tav tm="0">
                                          <p:val>
                                            <p:strVal val="#ppt_x"/>
                                          </p:val>
                                        </p:tav>
                                        <p:tav tm="100000">
                                          <p:val>
                                            <p:strVal val="#ppt_x"/>
                                          </p:val>
                                        </p:tav>
                                      </p:tavLst>
                                    </p:anim>
                                    <p:anim calcmode="lin" valueType="num">
                                      <p:cBhvr>
                                        <p:cTn id="44" dur="250" fill="hold"/>
                                        <p:tgtEl>
                                          <p:spTgt spid="36"/>
                                        </p:tgtEl>
                                        <p:attrNameLst>
                                          <p:attrName>ppt_y</p:attrName>
                                        </p:attrNameLst>
                                      </p:cBhvr>
                                      <p:tavLst>
                                        <p:tav tm="0">
                                          <p:val>
                                            <p:strVal val="#ppt_y-#ppt_h/2"/>
                                          </p:val>
                                        </p:tav>
                                        <p:tav tm="100000">
                                          <p:val>
                                            <p:strVal val="#ppt_y"/>
                                          </p:val>
                                        </p:tav>
                                      </p:tavLst>
                                    </p:anim>
                                    <p:anim calcmode="lin" valueType="num">
                                      <p:cBhvr>
                                        <p:cTn id="45" dur="250" fill="hold"/>
                                        <p:tgtEl>
                                          <p:spTgt spid="36"/>
                                        </p:tgtEl>
                                        <p:attrNameLst>
                                          <p:attrName>ppt_w</p:attrName>
                                        </p:attrNameLst>
                                      </p:cBhvr>
                                      <p:tavLst>
                                        <p:tav tm="0">
                                          <p:val>
                                            <p:strVal val="#ppt_w"/>
                                          </p:val>
                                        </p:tav>
                                        <p:tav tm="100000">
                                          <p:val>
                                            <p:strVal val="#ppt_w"/>
                                          </p:val>
                                        </p:tav>
                                      </p:tavLst>
                                    </p:anim>
                                    <p:anim calcmode="lin" valueType="num">
                                      <p:cBhvr>
                                        <p:cTn id="46" dur="250" fill="hold"/>
                                        <p:tgtEl>
                                          <p:spTgt spid="36"/>
                                        </p:tgtEl>
                                        <p:attrNameLst>
                                          <p:attrName>ppt_h</p:attrName>
                                        </p:attrNameLst>
                                      </p:cBhvr>
                                      <p:tavLst>
                                        <p:tav tm="0">
                                          <p:val>
                                            <p:fltVal val="0"/>
                                          </p:val>
                                        </p:tav>
                                        <p:tav tm="100000">
                                          <p:val>
                                            <p:strVal val="#ppt_h"/>
                                          </p:val>
                                        </p:tav>
                                      </p:tavLst>
                                    </p:anim>
                                  </p:childTnLst>
                                </p:cTn>
                              </p:par>
                              <p:par>
                                <p:cTn id="47" presetID="22" presetClass="entr" presetSubtype="8"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500"/>
                                        <p:tgtEl>
                                          <p:spTgt spid="35"/>
                                        </p:tgtEl>
                                      </p:cBhvr>
                                    </p:animEffect>
                                  </p:childTnLst>
                                </p:cTn>
                              </p:par>
                              <p:par>
                                <p:cTn id="50" presetID="17" presetClass="entr" presetSubtype="1" fill="hold" grpId="0" nodeType="withEffect">
                                  <p:stCondLst>
                                    <p:cond delay="0"/>
                                  </p:stCondLst>
                                  <p:iterate type="lt">
                                    <p:tmPct val="40000"/>
                                  </p:iterate>
                                  <p:childTnLst>
                                    <p:set>
                                      <p:cBhvr>
                                        <p:cTn id="51" dur="1" fill="hold">
                                          <p:stCondLst>
                                            <p:cond delay="0"/>
                                          </p:stCondLst>
                                        </p:cTn>
                                        <p:tgtEl>
                                          <p:spTgt spid="38"/>
                                        </p:tgtEl>
                                        <p:attrNameLst>
                                          <p:attrName>style.visibility</p:attrName>
                                        </p:attrNameLst>
                                      </p:cBhvr>
                                      <p:to>
                                        <p:strVal val="visible"/>
                                      </p:to>
                                    </p:set>
                                    <p:anim calcmode="lin" valueType="num">
                                      <p:cBhvr>
                                        <p:cTn id="52" dur="250" fill="hold"/>
                                        <p:tgtEl>
                                          <p:spTgt spid="38"/>
                                        </p:tgtEl>
                                        <p:attrNameLst>
                                          <p:attrName>ppt_x</p:attrName>
                                        </p:attrNameLst>
                                      </p:cBhvr>
                                      <p:tavLst>
                                        <p:tav tm="0">
                                          <p:val>
                                            <p:strVal val="#ppt_x"/>
                                          </p:val>
                                        </p:tav>
                                        <p:tav tm="100000">
                                          <p:val>
                                            <p:strVal val="#ppt_x"/>
                                          </p:val>
                                        </p:tav>
                                      </p:tavLst>
                                    </p:anim>
                                    <p:anim calcmode="lin" valueType="num">
                                      <p:cBhvr>
                                        <p:cTn id="53" dur="250" fill="hold"/>
                                        <p:tgtEl>
                                          <p:spTgt spid="38"/>
                                        </p:tgtEl>
                                        <p:attrNameLst>
                                          <p:attrName>ppt_y</p:attrName>
                                        </p:attrNameLst>
                                      </p:cBhvr>
                                      <p:tavLst>
                                        <p:tav tm="0">
                                          <p:val>
                                            <p:strVal val="#ppt_y-#ppt_h/2"/>
                                          </p:val>
                                        </p:tav>
                                        <p:tav tm="100000">
                                          <p:val>
                                            <p:strVal val="#ppt_y"/>
                                          </p:val>
                                        </p:tav>
                                      </p:tavLst>
                                    </p:anim>
                                    <p:anim calcmode="lin" valueType="num">
                                      <p:cBhvr>
                                        <p:cTn id="54" dur="250" fill="hold"/>
                                        <p:tgtEl>
                                          <p:spTgt spid="38"/>
                                        </p:tgtEl>
                                        <p:attrNameLst>
                                          <p:attrName>ppt_w</p:attrName>
                                        </p:attrNameLst>
                                      </p:cBhvr>
                                      <p:tavLst>
                                        <p:tav tm="0">
                                          <p:val>
                                            <p:strVal val="#ppt_w"/>
                                          </p:val>
                                        </p:tav>
                                        <p:tav tm="100000">
                                          <p:val>
                                            <p:strVal val="#ppt_w"/>
                                          </p:val>
                                        </p:tav>
                                      </p:tavLst>
                                    </p:anim>
                                    <p:anim calcmode="lin" valueType="num">
                                      <p:cBhvr>
                                        <p:cTn id="55" dur="250" fill="hold"/>
                                        <p:tgtEl>
                                          <p:spTgt spid="38"/>
                                        </p:tgtEl>
                                        <p:attrNameLst>
                                          <p:attrName>ppt_h</p:attrName>
                                        </p:attrNameLst>
                                      </p:cBhvr>
                                      <p:tavLst>
                                        <p:tav tm="0">
                                          <p:val>
                                            <p:fltVal val="0"/>
                                          </p:val>
                                        </p:tav>
                                        <p:tav tm="100000">
                                          <p:val>
                                            <p:strVal val="#ppt_h"/>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par>
                                <p:cTn id="59" presetID="2" presetClass="entr" presetSubtype="8" fill="hold" nodeType="withEffect">
                                  <p:stCondLst>
                                    <p:cond delay="0"/>
                                  </p:stCondLst>
                                  <p:childTnLst>
                                    <p:set>
                                      <p:cBhvr>
                                        <p:cTn id="60" dur="1" fill="hold">
                                          <p:stCondLst>
                                            <p:cond delay="0"/>
                                          </p:stCondLst>
                                        </p:cTn>
                                        <p:tgtEl>
                                          <p:spTgt spid="12293"/>
                                        </p:tgtEl>
                                        <p:attrNameLst>
                                          <p:attrName>style.visibility</p:attrName>
                                        </p:attrNameLst>
                                      </p:cBhvr>
                                      <p:to>
                                        <p:strVal val="visible"/>
                                      </p:to>
                                    </p:set>
                                    <p:anim calcmode="lin" valueType="num">
                                      <p:cBhvr additive="base">
                                        <p:cTn id="61" dur="500" fill="hold"/>
                                        <p:tgtEl>
                                          <p:spTgt spid="12293"/>
                                        </p:tgtEl>
                                        <p:attrNameLst>
                                          <p:attrName>ppt_x</p:attrName>
                                        </p:attrNameLst>
                                      </p:cBhvr>
                                      <p:tavLst>
                                        <p:tav tm="0">
                                          <p:val>
                                            <p:strVal val="0-#ppt_w/2"/>
                                          </p:val>
                                        </p:tav>
                                        <p:tav tm="100000">
                                          <p:val>
                                            <p:strVal val="#ppt_x"/>
                                          </p:val>
                                        </p:tav>
                                      </p:tavLst>
                                    </p:anim>
                                    <p:anim calcmode="lin" valueType="num">
                                      <p:cBhvr additive="base">
                                        <p:cTn id="62" dur="500" fill="hold"/>
                                        <p:tgtEl>
                                          <p:spTgt spid="12293"/>
                                        </p:tgtEl>
                                        <p:attrNameLst>
                                          <p:attrName>ppt_y</p:attrName>
                                        </p:attrNameLst>
                                      </p:cBhvr>
                                      <p:tavLst>
                                        <p:tav tm="0">
                                          <p:val>
                                            <p:strVal val="#ppt_y"/>
                                          </p:val>
                                        </p:tav>
                                        <p:tav tm="100000">
                                          <p:val>
                                            <p:strVal val="#ppt_y"/>
                                          </p:val>
                                        </p:tav>
                                      </p:tavLst>
                                    </p:anim>
                                  </p:childTnLst>
                                </p:cTn>
                              </p:par>
                              <p:par>
                                <p:cTn id="63" presetID="22" presetClass="entr" presetSubtype="4"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down)">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9" grpId="0" bldLvl="0" animBg="1"/>
      <p:bldP spid="12301" grpId="0" bldLvl="0" animBg="1"/>
      <p:bldP spid="15" grpId="0"/>
      <p:bldP spid="32" grpId="0"/>
      <p:bldP spid="33" grpId="0"/>
      <p:bldP spid="34" grpId="0"/>
      <p:bldP spid="35" grpId="0"/>
      <p:bldP spid="36" grpId="0"/>
      <p:bldP spid="37" grpId="0"/>
      <p:bldP spid="38" grpId="0"/>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grpSp>
        <p:nvGrpSpPr>
          <p:cNvPr id="61" name="865edf9b-94c9-4fbb-b807-46bb6ea1a33c"/>
          <p:cNvGrpSpPr>
            <a:grpSpLocks noChangeAspect="1"/>
          </p:cNvGrpSpPr>
          <p:nvPr/>
        </p:nvGrpSpPr>
        <p:grpSpPr>
          <a:xfrm>
            <a:off x="1226241" y="1813081"/>
            <a:ext cx="9739518" cy="8323604"/>
            <a:chOff x="1226241" y="1813081"/>
            <a:chExt cx="9739518" cy="8323604"/>
          </a:xfrm>
        </p:grpSpPr>
        <p:sp>
          <p:nvSpPr>
            <p:cNvPr id="62" name="iS1ide-Rectangle 11"/>
            <p:cNvSpPr/>
            <p:nvPr/>
          </p:nvSpPr>
          <p:spPr>
            <a:xfrm>
              <a:off x="1226241" y="2484262"/>
              <a:ext cx="2287778" cy="27675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63" name="iS1ide-Rectangle 17"/>
            <p:cNvSpPr/>
            <p:nvPr/>
          </p:nvSpPr>
          <p:spPr>
            <a:xfrm>
              <a:off x="3710154" y="2484262"/>
              <a:ext cx="2287778" cy="27675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微软雅黑" panose="020B0503020204020204" charset="-122"/>
                <a:ea typeface="微软雅黑" panose="020B0503020204020204" charset="-122"/>
              </a:endParaRPr>
            </a:p>
          </p:txBody>
        </p:sp>
        <p:sp>
          <p:nvSpPr>
            <p:cNvPr id="64" name="iS1ide-Rectangle 23"/>
            <p:cNvSpPr/>
            <p:nvPr/>
          </p:nvSpPr>
          <p:spPr>
            <a:xfrm>
              <a:off x="6194067" y="2484262"/>
              <a:ext cx="2287778" cy="27675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微软雅黑" panose="020B0503020204020204" charset="-122"/>
                <a:ea typeface="微软雅黑" panose="020B0503020204020204" charset="-122"/>
              </a:endParaRPr>
            </a:p>
          </p:txBody>
        </p:sp>
        <p:sp>
          <p:nvSpPr>
            <p:cNvPr id="66" name="iS1ide-Rectangle 29"/>
            <p:cNvSpPr/>
            <p:nvPr/>
          </p:nvSpPr>
          <p:spPr>
            <a:xfrm>
              <a:off x="8677981" y="2484262"/>
              <a:ext cx="2287778" cy="27675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微软雅黑" panose="020B0503020204020204" charset="-122"/>
                <a:ea typeface="微软雅黑" panose="020B0503020204020204" charset="-122"/>
              </a:endParaRPr>
            </a:p>
          </p:txBody>
        </p:sp>
        <p:sp>
          <p:nvSpPr>
            <p:cNvPr id="67" name="iS1ide-Rectangle 9"/>
            <p:cNvSpPr/>
            <p:nvPr/>
          </p:nvSpPr>
          <p:spPr>
            <a:xfrm>
              <a:off x="1226241" y="1813081"/>
              <a:ext cx="2287778" cy="715807"/>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solidFill>
                <a:latin typeface="微软雅黑" panose="020B0503020204020204" charset="-122"/>
                <a:ea typeface="微软雅黑" panose="020B0503020204020204" charset="-122"/>
              </a:endParaRPr>
            </a:p>
          </p:txBody>
        </p:sp>
        <p:sp>
          <p:nvSpPr>
            <p:cNvPr id="68" name="iS1ide-Rectangle 11"/>
            <p:cNvSpPr/>
            <p:nvPr/>
          </p:nvSpPr>
          <p:spPr>
            <a:xfrm>
              <a:off x="1226241" y="5251830"/>
              <a:ext cx="2287778" cy="677980"/>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69" name="iS1ide-Rectangle 15"/>
            <p:cNvSpPr/>
            <p:nvPr/>
          </p:nvSpPr>
          <p:spPr>
            <a:xfrm>
              <a:off x="3710154" y="1813081"/>
              <a:ext cx="2287778" cy="71580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solidFill>
                <a:latin typeface="微软雅黑" panose="020B0503020204020204" charset="-122"/>
                <a:ea typeface="微软雅黑" panose="020B0503020204020204" charset="-122"/>
              </a:endParaRPr>
            </a:p>
          </p:txBody>
        </p:sp>
        <p:sp>
          <p:nvSpPr>
            <p:cNvPr id="70" name="iS1ide-Rectangle 17"/>
            <p:cNvSpPr/>
            <p:nvPr/>
          </p:nvSpPr>
          <p:spPr>
            <a:xfrm>
              <a:off x="3710154" y="5251830"/>
              <a:ext cx="2287778" cy="67798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微软雅黑" panose="020B0503020204020204" charset="-122"/>
                <a:ea typeface="微软雅黑" panose="020B0503020204020204" charset="-122"/>
              </a:endParaRPr>
            </a:p>
          </p:txBody>
        </p:sp>
        <p:sp>
          <p:nvSpPr>
            <p:cNvPr id="71" name="iS1ide-Rectangle 21"/>
            <p:cNvSpPr/>
            <p:nvPr/>
          </p:nvSpPr>
          <p:spPr>
            <a:xfrm>
              <a:off x="6194067" y="1813081"/>
              <a:ext cx="2287778" cy="715807"/>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solidFill>
                <a:latin typeface="微软雅黑" panose="020B0503020204020204" charset="-122"/>
                <a:ea typeface="微软雅黑" panose="020B0503020204020204" charset="-122"/>
              </a:endParaRPr>
            </a:p>
          </p:txBody>
        </p:sp>
        <p:sp>
          <p:nvSpPr>
            <p:cNvPr id="74" name="iS1ide-Rectangle 23"/>
            <p:cNvSpPr/>
            <p:nvPr/>
          </p:nvSpPr>
          <p:spPr>
            <a:xfrm>
              <a:off x="6194067" y="5251830"/>
              <a:ext cx="2287778" cy="677980"/>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微软雅黑" panose="020B0503020204020204" charset="-122"/>
                <a:ea typeface="微软雅黑" panose="020B0503020204020204" charset="-122"/>
              </a:endParaRPr>
            </a:p>
          </p:txBody>
        </p:sp>
        <p:sp>
          <p:nvSpPr>
            <p:cNvPr id="75" name="iS1ide-Rectangle 27"/>
            <p:cNvSpPr/>
            <p:nvPr/>
          </p:nvSpPr>
          <p:spPr>
            <a:xfrm>
              <a:off x="8677981" y="1813081"/>
              <a:ext cx="2287778" cy="71580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solidFill>
                <a:latin typeface="微软雅黑" panose="020B0503020204020204" charset="-122"/>
                <a:ea typeface="微软雅黑" panose="020B0503020204020204" charset="-122"/>
              </a:endParaRPr>
            </a:p>
          </p:txBody>
        </p:sp>
        <p:sp>
          <p:nvSpPr>
            <p:cNvPr id="76" name="iS1ide-Rectangle 29"/>
            <p:cNvSpPr/>
            <p:nvPr/>
          </p:nvSpPr>
          <p:spPr>
            <a:xfrm>
              <a:off x="8677981" y="5251830"/>
              <a:ext cx="2287778" cy="67798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微软雅黑" panose="020B0503020204020204" charset="-122"/>
                <a:ea typeface="微软雅黑" panose="020B0503020204020204" charset="-122"/>
              </a:endParaRPr>
            </a:p>
          </p:txBody>
        </p:sp>
        <p:sp>
          <p:nvSpPr>
            <p:cNvPr id="77" name="iS1ide-Rectangle 14"/>
            <p:cNvSpPr/>
            <p:nvPr/>
          </p:nvSpPr>
          <p:spPr>
            <a:xfrm>
              <a:off x="3710154" y="6019956"/>
              <a:ext cx="2287778" cy="411672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sp>
          <p:nvSpPr>
            <p:cNvPr id="78" name="iS1ide-Freeform 14"/>
            <p:cNvSpPr/>
            <p:nvPr/>
          </p:nvSpPr>
          <p:spPr bwMode="auto">
            <a:xfrm>
              <a:off x="2100976" y="3083579"/>
              <a:ext cx="538308" cy="49061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rgbClr val="4BC1DD"/>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latin typeface="微软雅黑" panose="020B0503020204020204" charset="-122"/>
                <a:ea typeface="微软雅黑" panose="020B0503020204020204" charset="-122"/>
              </a:endParaRPr>
            </a:p>
          </p:txBody>
        </p:sp>
        <p:sp>
          <p:nvSpPr>
            <p:cNvPr id="79" name="iS1ide-Freeform 39"/>
            <p:cNvSpPr/>
            <p:nvPr/>
          </p:nvSpPr>
          <p:spPr bwMode="auto">
            <a:xfrm>
              <a:off x="9515370" y="3049542"/>
              <a:ext cx="613001" cy="55869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rgbClr val="BFBFBF"/>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latin typeface="微软雅黑" panose="020B0503020204020204" charset="-122"/>
                <a:ea typeface="微软雅黑" panose="020B0503020204020204" charset="-122"/>
              </a:endParaRPr>
            </a:p>
          </p:txBody>
        </p:sp>
        <p:sp>
          <p:nvSpPr>
            <p:cNvPr id="80" name="iS1ide-Freeform 41"/>
            <p:cNvSpPr/>
            <p:nvPr/>
          </p:nvSpPr>
          <p:spPr bwMode="auto">
            <a:xfrm>
              <a:off x="4562352" y="3049069"/>
              <a:ext cx="583382" cy="531697"/>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rgbClr val="BFBFBF"/>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latin typeface="微软雅黑" panose="020B0503020204020204" charset="-122"/>
                <a:ea typeface="微软雅黑" panose="020B0503020204020204" charset="-122"/>
              </a:endParaRPr>
            </a:p>
          </p:txBody>
        </p:sp>
        <p:sp>
          <p:nvSpPr>
            <p:cNvPr id="81" name="iS1ide-Freeform 54"/>
            <p:cNvSpPr/>
            <p:nvPr/>
          </p:nvSpPr>
          <p:spPr bwMode="auto">
            <a:xfrm>
              <a:off x="7053992" y="3070081"/>
              <a:ext cx="567928" cy="51761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rgbClr val="4BC1DD"/>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latin typeface="微软雅黑" panose="020B0503020204020204" charset="-122"/>
                <a:ea typeface="微软雅黑" panose="020B0503020204020204" charset="-122"/>
              </a:endParaRPr>
            </a:p>
          </p:txBody>
        </p:sp>
      </p:grpSp>
      <p:grpSp>
        <p:nvGrpSpPr>
          <p:cNvPr id="82" name="组合 81"/>
          <p:cNvGrpSpPr/>
          <p:nvPr/>
        </p:nvGrpSpPr>
        <p:grpSpPr>
          <a:xfrm>
            <a:off x="1290320" y="1964055"/>
            <a:ext cx="2210435" cy="3856405"/>
            <a:chOff x="7805427" y="1413778"/>
            <a:chExt cx="2210562" cy="3871133"/>
          </a:xfrm>
        </p:grpSpPr>
        <p:sp>
          <p:nvSpPr>
            <p:cNvPr id="83" name="矩形 82"/>
            <p:cNvSpPr/>
            <p:nvPr/>
          </p:nvSpPr>
          <p:spPr>
            <a:xfrm>
              <a:off x="7805427" y="3135105"/>
              <a:ext cx="2210562" cy="1540019"/>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solidFill>
                  <a:latin typeface="微软雅黑" panose="020B0503020204020204" charset="-122"/>
                  <a:ea typeface="微软雅黑" panose="020B0503020204020204" charset="-122"/>
                </a:rPr>
                <a:t>1.由还价方重新报价；</a:t>
              </a:r>
              <a:endParaRPr lang="zh-CN" altLang="en-US" sz="1500" dirty="0">
                <a:solidFill>
                  <a:schemeClr val="tx1"/>
                </a:solidFill>
                <a:latin typeface="微软雅黑" panose="020B0503020204020204" charset="-122"/>
                <a:ea typeface="微软雅黑" panose="020B0503020204020204" charset="-122"/>
              </a:endParaRPr>
            </a:p>
            <a:p>
              <a:pPr algn="ctr">
                <a:lnSpc>
                  <a:spcPct val="125000"/>
                </a:lnSpc>
              </a:pPr>
              <a:r>
                <a:rPr lang="zh-CN" altLang="en-US" sz="1500" dirty="0">
                  <a:solidFill>
                    <a:schemeClr val="tx1"/>
                  </a:solidFill>
                  <a:latin typeface="微软雅黑" panose="020B0503020204020204" charset="-122"/>
                  <a:ea typeface="微软雅黑" panose="020B0503020204020204" charset="-122"/>
                </a:rPr>
                <a:t>2.建议撤回原报价，重新考虑更实际的价格；</a:t>
              </a:r>
              <a:endParaRPr lang="zh-CN" altLang="en-US" sz="1500" dirty="0">
                <a:solidFill>
                  <a:schemeClr val="tx1"/>
                </a:solidFill>
                <a:latin typeface="微软雅黑" panose="020B0503020204020204" charset="-122"/>
                <a:ea typeface="微软雅黑" panose="020B0503020204020204" charset="-122"/>
              </a:endParaRPr>
            </a:p>
            <a:p>
              <a:pPr algn="ctr">
                <a:lnSpc>
                  <a:spcPct val="125000"/>
                </a:lnSpc>
              </a:pPr>
              <a:r>
                <a:rPr lang="zh-CN" altLang="en-US" sz="1500" dirty="0">
                  <a:solidFill>
                    <a:schemeClr val="tx1"/>
                  </a:solidFill>
                  <a:latin typeface="微软雅黑" panose="020B0503020204020204" charset="-122"/>
                  <a:ea typeface="微软雅黑" panose="020B0503020204020204" charset="-122"/>
                </a:rPr>
                <a:t>3.对原报价暂时不做变动，调整部分交易条件。</a:t>
              </a:r>
              <a:endParaRPr lang="zh-CN" altLang="en-US" sz="1500" dirty="0">
                <a:solidFill>
                  <a:schemeClr val="tx1"/>
                </a:solidFill>
                <a:latin typeface="微软雅黑" panose="020B0503020204020204" charset="-122"/>
                <a:ea typeface="微软雅黑" panose="020B0503020204020204" charset="-122"/>
              </a:endParaRPr>
            </a:p>
          </p:txBody>
        </p:sp>
        <p:sp>
          <p:nvSpPr>
            <p:cNvPr id="84" name="矩形 83"/>
            <p:cNvSpPr/>
            <p:nvPr/>
          </p:nvSpPr>
          <p:spPr>
            <a:xfrm>
              <a:off x="7885432" y="1413778"/>
              <a:ext cx="2050552" cy="42516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latin typeface="微软雅黑" panose="020B0503020204020204" charset="-122"/>
                  <a:ea typeface="微软雅黑" panose="020B0503020204020204" charset="-122"/>
                </a:rPr>
                <a:t>还价：</a:t>
              </a:r>
              <a:endParaRPr lang="zh-CN" altLang="en-US" b="1" dirty="0">
                <a:solidFill>
                  <a:schemeClr val="bg1"/>
                </a:solidFill>
                <a:latin typeface="微软雅黑" panose="020B0503020204020204" charset="-122"/>
                <a:ea typeface="微软雅黑" panose="020B0503020204020204" charset="-122"/>
              </a:endParaRPr>
            </a:p>
          </p:txBody>
        </p:sp>
        <p:sp>
          <p:nvSpPr>
            <p:cNvPr id="85" name="矩形 84"/>
            <p:cNvSpPr/>
            <p:nvPr/>
          </p:nvSpPr>
          <p:spPr>
            <a:xfrm>
              <a:off x="7885432" y="4859748"/>
              <a:ext cx="2050552" cy="425163"/>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b="1" dirty="0">
                  <a:solidFill>
                    <a:schemeClr val="bg1"/>
                  </a:solidFill>
                  <a:latin typeface="微软雅黑" panose="020B0503020204020204" charset="-122"/>
                  <a:ea typeface="微软雅黑" panose="020B0503020204020204" charset="-122"/>
                </a:rPr>
                <a:t>PART 01</a:t>
              </a:r>
              <a:endParaRPr lang="en-US" altLang="zh-CN" b="1" dirty="0">
                <a:solidFill>
                  <a:schemeClr val="bg1"/>
                </a:solidFill>
                <a:latin typeface="微软雅黑" panose="020B0503020204020204" charset="-122"/>
                <a:ea typeface="微软雅黑" panose="020B0503020204020204" charset="-122"/>
              </a:endParaRPr>
            </a:p>
          </p:txBody>
        </p:sp>
      </p:grpSp>
      <p:grpSp>
        <p:nvGrpSpPr>
          <p:cNvPr id="86" name="组合 85"/>
          <p:cNvGrpSpPr/>
          <p:nvPr/>
        </p:nvGrpSpPr>
        <p:grpSpPr>
          <a:xfrm>
            <a:off x="3748762" y="1958888"/>
            <a:ext cx="2210562" cy="3837937"/>
            <a:chOff x="7805427" y="1413778"/>
            <a:chExt cx="2210562" cy="3837937"/>
          </a:xfrm>
        </p:grpSpPr>
        <p:sp>
          <p:nvSpPr>
            <p:cNvPr id="87" name="矩形 86"/>
            <p:cNvSpPr/>
            <p:nvPr/>
          </p:nvSpPr>
          <p:spPr>
            <a:xfrm>
              <a:off x="7805427" y="3143148"/>
              <a:ext cx="2210562" cy="124523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solidFill>
                  <a:latin typeface="微软雅黑" panose="020B0503020204020204" charset="-122"/>
                  <a:ea typeface="微软雅黑" panose="020B0503020204020204" charset="-122"/>
                </a:rPr>
                <a:t>1.尽量避免用文字或数字回答对方问题；</a:t>
              </a:r>
              <a:endParaRPr lang="zh-CN" altLang="en-US" sz="1500" dirty="0">
                <a:solidFill>
                  <a:schemeClr val="tx1"/>
                </a:solidFill>
                <a:latin typeface="微软雅黑" panose="020B0503020204020204" charset="-122"/>
                <a:ea typeface="微软雅黑" panose="020B0503020204020204" charset="-122"/>
              </a:endParaRPr>
            </a:p>
            <a:p>
              <a:pPr algn="ctr">
                <a:lnSpc>
                  <a:spcPct val="125000"/>
                </a:lnSpc>
              </a:pPr>
              <a:r>
                <a:rPr lang="zh-CN" altLang="en-US" sz="1500" dirty="0">
                  <a:solidFill>
                    <a:schemeClr val="tx1"/>
                  </a:solidFill>
                  <a:latin typeface="微软雅黑" panose="020B0503020204020204" charset="-122"/>
                  <a:ea typeface="微软雅黑" panose="020B0503020204020204" charset="-122"/>
                </a:rPr>
                <a:t>2.保持平静信赖的态度；</a:t>
              </a:r>
              <a:endParaRPr lang="zh-CN" altLang="en-US" sz="1500" dirty="0">
                <a:solidFill>
                  <a:schemeClr val="tx1"/>
                </a:solidFill>
                <a:latin typeface="微软雅黑" panose="020B0503020204020204" charset="-122"/>
                <a:ea typeface="微软雅黑" panose="020B0503020204020204" charset="-122"/>
              </a:endParaRPr>
            </a:p>
            <a:p>
              <a:pPr algn="ctr">
                <a:lnSpc>
                  <a:spcPct val="125000"/>
                </a:lnSpc>
              </a:pPr>
              <a:r>
                <a:rPr lang="zh-CN" altLang="en-US" sz="1500" dirty="0">
                  <a:solidFill>
                    <a:schemeClr val="tx1"/>
                  </a:solidFill>
                  <a:latin typeface="微软雅黑" panose="020B0503020204020204" charset="-122"/>
                  <a:ea typeface="微软雅黑" panose="020B0503020204020204" charset="-122"/>
                </a:rPr>
                <a:t>3.适可而止。</a:t>
              </a:r>
              <a:endParaRPr lang="zh-CN" altLang="en-US" sz="1500" dirty="0">
                <a:solidFill>
                  <a:schemeClr val="tx1"/>
                </a:solidFill>
                <a:latin typeface="微软雅黑" panose="020B0503020204020204" charset="-122"/>
                <a:ea typeface="微软雅黑" panose="020B0503020204020204" charset="-122"/>
              </a:endParaRPr>
            </a:p>
          </p:txBody>
        </p:sp>
        <p:sp>
          <p:nvSpPr>
            <p:cNvPr id="88" name="矩形 87"/>
            <p:cNvSpPr/>
            <p:nvPr/>
          </p:nvSpPr>
          <p:spPr>
            <a:xfrm>
              <a:off x="7885432" y="1413778"/>
              <a:ext cx="2050552"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solidFill>
                  <a:latin typeface="微软雅黑" panose="020B0503020204020204" charset="-122"/>
                  <a:ea typeface="微软雅黑" panose="020B0503020204020204" charset="-122"/>
                </a:rPr>
                <a:t>讨价：</a:t>
              </a:r>
              <a:endParaRPr lang="zh-CN" altLang="en-US" b="1" dirty="0">
                <a:solidFill>
                  <a:schemeClr val="tx1"/>
                </a:solidFill>
                <a:latin typeface="微软雅黑" panose="020B0503020204020204" charset="-122"/>
                <a:ea typeface="微软雅黑" panose="020B0503020204020204" charset="-122"/>
              </a:endParaRPr>
            </a:p>
          </p:txBody>
        </p:sp>
        <p:sp>
          <p:nvSpPr>
            <p:cNvPr id="89" name="矩形 88"/>
            <p:cNvSpPr/>
            <p:nvPr/>
          </p:nvSpPr>
          <p:spPr>
            <a:xfrm>
              <a:off x="7885432" y="4859748"/>
              <a:ext cx="2050552" cy="391967"/>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b="1" dirty="0">
                  <a:solidFill>
                    <a:schemeClr val="tx1"/>
                  </a:solidFill>
                  <a:latin typeface="微软雅黑" panose="020B0503020204020204" charset="-122"/>
                  <a:ea typeface="微软雅黑" panose="020B0503020204020204" charset="-122"/>
                </a:rPr>
                <a:t>PART 02</a:t>
              </a:r>
              <a:endParaRPr lang="en-US" altLang="zh-CN" b="1" dirty="0">
                <a:solidFill>
                  <a:schemeClr val="tx1"/>
                </a:solidFill>
                <a:latin typeface="微软雅黑" panose="020B0503020204020204" charset="-122"/>
                <a:ea typeface="微软雅黑" panose="020B0503020204020204" charset="-122"/>
              </a:endParaRPr>
            </a:p>
          </p:txBody>
        </p:sp>
      </p:grpSp>
      <p:grpSp>
        <p:nvGrpSpPr>
          <p:cNvPr id="90" name="组合 89"/>
          <p:cNvGrpSpPr/>
          <p:nvPr/>
        </p:nvGrpSpPr>
        <p:grpSpPr>
          <a:xfrm>
            <a:off x="6232675" y="1963968"/>
            <a:ext cx="2210562" cy="3837937"/>
            <a:chOff x="7805427" y="1413778"/>
            <a:chExt cx="2210562" cy="3837937"/>
          </a:xfrm>
        </p:grpSpPr>
        <p:sp>
          <p:nvSpPr>
            <p:cNvPr id="91" name="矩形 90"/>
            <p:cNvSpPr/>
            <p:nvPr/>
          </p:nvSpPr>
          <p:spPr>
            <a:xfrm>
              <a:off x="7805427" y="3143148"/>
              <a:ext cx="2210562" cy="124523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solidFill>
                  <a:latin typeface="微软雅黑" panose="020B0503020204020204" charset="-122"/>
                  <a:ea typeface="微软雅黑" panose="020B0503020204020204" charset="-122"/>
                </a:rPr>
                <a:t>1.交易条件被双方接受；</a:t>
              </a:r>
              <a:endParaRPr lang="zh-CN" altLang="en-US" sz="1500" dirty="0">
                <a:solidFill>
                  <a:schemeClr val="tx1"/>
                </a:solidFill>
                <a:latin typeface="微软雅黑" panose="020B0503020204020204" charset="-122"/>
                <a:ea typeface="微软雅黑" panose="020B0503020204020204" charset="-122"/>
              </a:endParaRPr>
            </a:p>
            <a:p>
              <a:pPr algn="ctr">
                <a:lnSpc>
                  <a:spcPct val="125000"/>
                </a:lnSpc>
              </a:pPr>
              <a:r>
                <a:rPr lang="zh-CN" altLang="en-US" sz="1500" dirty="0">
                  <a:solidFill>
                    <a:schemeClr val="tx1"/>
                  </a:solidFill>
                  <a:latin typeface="微软雅黑" panose="020B0503020204020204" charset="-122"/>
                  <a:ea typeface="微软雅黑" panose="020B0503020204020204" charset="-122"/>
                </a:rPr>
                <a:t>2.还需进一步磋商；</a:t>
              </a:r>
              <a:endParaRPr lang="zh-CN" altLang="en-US" sz="1500" dirty="0">
                <a:solidFill>
                  <a:schemeClr val="tx1"/>
                </a:solidFill>
                <a:latin typeface="微软雅黑" panose="020B0503020204020204" charset="-122"/>
                <a:ea typeface="微软雅黑" panose="020B0503020204020204" charset="-122"/>
              </a:endParaRPr>
            </a:p>
            <a:p>
              <a:pPr algn="ctr">
                <a:lnSpc>
                  <a:spcPct val="125000"/>
                </a:lnSpc>
              </a:pPr>
              <a:r>
                <a:rPr lang="zh-CN" altLang="en-US" sz="1500" dirty="0">
                  <a:solidFill>
                    <a:schemeClr val="tx1"/>
                  </a:solidFill>
                  <a:latin typeface="微软雅黑" panose="020B0503020204020204" charset="-122"/>
                  <a:ea typeface="微软雅黑" panose="020B0503020204020204" charset="-122"/>
                </a:rPr>
                <a:t>3.无法预见交易的可能性。</a:t>
              </a:r>
              <a:endParaRPr lang="zh-CN" altLang="en-US" sz="1500" dirty="0">
                <a:solidFill>
                  <a:schemeClr val="tx1"/>
                </a:solidFill>
                <a:latin typeface="微软雅黑" panose="020B0503020204020204" charset="-122"/>
                <a:ea typeface="微软雅黑" panose="020B0503020204020204" charset="-122"/>
              </a:endParaRPr>
            </a:p>
          </p:txBody>
        </p:sp>
        <p:sp>
          <p:nvSpPr>
            <p:cNvPr id="92" name="矩形 91"/>
            <p:cNvSpPr/>
            <p:nvPr/>
          </p:nvSpPr>
          <p:spPr>
            <a:xfrm>
              <a:off x="7885432" y="1413778"/>
              <a:ext cx="2050552"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latin typeface="微软雅黑" panose="020B0503020204020204" charset="-122"/>
                  <a:ea typeface="微软雅黑" panose="020B0503020204020204" charset="-122"/>
                </a:rPr>
                <a:t>回顾总结：</a:t>
              </a:r>
              <a:endParaRPr lang="zh-CN" altLang="en-US" b="1" dirty="0">
                <a:solidFill>
                  <a:schemeClr val="bg1"/>
                </a:solidFill>
                <a:latin typeface="微软雅黑" panose="020B0503020204020204" charset="-122"/>
                <a:ea typeface="微软雅黑" panose="020B0503020204020204" charset="-122"/>
              </a:endParaRPr>
            </a:p>
          </p:txBody>
        </p:sp>
        <p:sp>
          <p:nvSpPr>
            <p:cNvPr id="93" name="矩形 92"/>
            <p:cNvSpPr/>
            <p:nvPr/>
          </p:nvSpPr>
          <p:spPr>
            <a:xfrm>
              <a:off x="7885432" y="4859748"/>
              <a:ext cx="2050552" cy="391967"/>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b="1" dirty="0">
                  <a:solidFill>
                    <a:schemeClr val="bg1"/>
                  </a:solidFill>
                  <a:latin typeface="微软雅黑" panose="020B0503020204020204" charset="-122"/>
                  <a:ea typeface="微软雅黑" panose="020B0503020204020204" charset="-122"/>
                </a:rPr>
                <a:t>PART 03</a:t>
              </a:r>
              <a:endParaRPr lang="en-US" altLang="zh-CN" b="1" dirty="0">
                <a:solidFill>
                  <a:schemeClr val="bg1"/>
                </a:solidFill>
                <a:latin typeface="微软雅黑" panose="020B0503020204020204" charset="-122"/>
                <a:ea typeface="微软雅黑" panose="020B0503020204020204" charset="-122"/>
              </a:endParaRPr>
            </a:p>
          </p:txBody>
        </p:sp>
      </p:grpSp>
      <p:grpSp>
        <p:nvGrpSpPr>
          <p:cNvPr id="94" name="组合 93"/>
          <p:cNvGrpSpPr/>
          <p:nvPr/>
        </p:nvGrpSpPr>
        <p:grpSpPr>
          <a:xfrm>
            <a:off x="8716588" y="1963968"/>
            <a:ext cx="2210562" cy="3837937"/>
            <a:chOff x="7805427" y="1413778"/>
            <a:chExt cx="2210562" cy="3837937"/>
          </a:xfrm>
        </p:grpSpPr>
        <p:sp>
          <p:nvSpPr>
            <p:cNvPr id="95" name="矩形 94"/>
            <p:cNvSpPr/>
            <p:nvPr/>
          </p:nvSpPr>
          <p:spPr>
            <a:xfrm>
              <a:off x="7805427" y="3143148"/>
              <a:ext cx="2210562" cy="124523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solidFill>
                  <a:latin typeface="微软雅黑" panose="020B0503020204020204" charset="-122"/>
                  <a:ea typeface="微软雅黑" panose="020B0503020204020204" charset="-122"/>
                </a:rPr>
                <a:t>1.分析分歧原因；</a:t>
              </a:r>
              <a:endParaRPr lang="zh-CN" altLang="en-US" sz="1500" dirty="0">
                <a:solidFill>
                  <a:schemeClr val="tx1"/>
                </a:solidFill>
                <a:latin typeface="微软雅黑" panose="020B0503020204020204" charset="-122"/>
                <a:ea typeface="微软雅黑" panose="020B0503020204020204" charset="-122"/>
              </a:endParaRPr>
            </a:p>
            <a:p>
              <a:pPr algn="ctr">
                <a:lnSpc>
                  <a:spcPct val="125000"/>
                </a:lnSpc>
              </a:pPr>
              <a:r>
                <a:rPr lang="zh-CN" altLang="en-US" sz="1500" dirty="0">
                  <a:solidFill>
                    <a:schemeClr val="tx1"/>
                  </a:solidFill>
                  <a:latin typeface="微软雅黑" panose="020B0503020204020204" charset="-122"/>
                  <a:ea typeface="微软雅黑" panose="020B0503020204020204" charset="-122"/>
                </a:rPr>
                <a:t>2.对谈判施加影响；</a:t>
              </a:r>
              <a:endParaRPr lang="zh-CN" altLang="en-US" sz="1500" dirty="0">
                <a:solidFill>
                  <a:schemeClr val="tx1"/>
                </a:solidFill>
                <a:latin typeface="微软雅黑" panose="020B0503020204020204" charset="-122"/>
                <a:ea typeface="微软雅黑" panose="020B0503020204020204" charset="-122"/>
              </a:endParaRPr>
            </a:p>
            <a:p>
              <a:pPr algn="ctr">
                <a:lnSpc>
                  <a:spcPct val="125000"/>
                </a:lnSpc>
              </a:pPr>
              <a:r>
                <a:rPr lang="zh-CN" altLang="en-US" sz="1500" dirty="0">
                  <a:solidFill>
                    <a:schemeClr val="tx1"/>
                  </a:solidFill>
                  <a:latin typeface="微软雅黑" panose="020B0503020204020204" charset="-122"/>
                  <a:ea typeface="微软雅黑" panose="020B0503020204020204" charset="-122"/>
                </a:rPr>
                <a:t>3.提出要求和让步；</a:t>
              </a:r>
              <a:endParaRPr lang="zh-CN" altLang="en-US" sz="1500" dirty="0">
                <a:solidFill>
                  <a:schemeClr val="tx1"/>
                </a:solidFill>
                <a:latin typeface="微软雅黑" panose="020B0503020204020204" charset="-122"/>
                <a:ea typeface="微软雅黑" panose="020B0503020204020204" charset="-122"/>
              </a:endParaRPr>
            </a:p>
            <a:p>
              <a:pPr algn="ctr">
                <a:lnSpc>
                  <a:spcPct val="125000"/>
                </a:lnSpc>
              </a:pPr>
              <a:r>
                <a:rPr lang="zh-CN" altLang="en-US" sz="1500" dirty="0">
                  <a:solidFill>
                    <a:schemeClr val="tx1"/>
                  </a:solidFill>
                  <a:latin typeface="微软雅黑" panose="020B0503020204020204" charset="-122"/>
                  <a:ea typeface="微软雅黑" panose="020B0503020204020204" charset="-122"/>
                </a:rPr>
                <a:t>4.僵局与打破僵局。</a:t>
              </a:r>
              <a:endParaRPr lang="zh-CN" altLang="en-US" sz="1500" dirty="0">
                <a:solidFill>
                  <a:schemeClr val="tx1"/>
                </a:solidFill>
                <a:latin typeface="微软雅黑" panose="020B0503020204020204" charset="-122"/>
                <a:ea typeface="微软雅黑" panose="020B0503020204020204" charset="-122"/>
              </a:endParaRPr>
            </a:p>
          </p:txBody>
        </p:sp>
        <p:sp>
          <p:nvSpPr>
            <p:cNvPr id="96" name="矩形 95"/>
            <p:cNvSpPr/>
            <p:nvPr/>
          </p:nvSpPr>
          <p:spPr>
            <a:xfrm>
              <a:off x="7885432" y="1413778"/>
              <a:ext cx="2050552"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solidFill>
                  <a:latin typeface="微软雅黑" panose="020B0503020204020204" charset="-122"/>
                  <a:ea typeface="微软雅黑" panose="020B0503020204020204" charset="-122"/>
                </a:rPr>
                <a:t>进一步磋商：</a:t>
              </a:r>
              <a:endParaRPr lang="zh-CN" altLang="en-US" b="1" dirty="0">
                <a:solidFill>
                  <a:schemeClr val="tx1"/>
                </a:solidFill>
                <a:latin typeface="微软雅黑" panose="020B0503020204020204" charset="-122"/>
                <a:ea typeface="微软雅黑" panose="020B0503020204020204" charset="-122"/>
              </a:endParaRPr>
            </a:p>
          </p:txBody>
        </p:sp>
        <p:sp>
          <p:nvSpPr>
            <p:cNvPr id="97" name="矩形 96"/>
            <p:cNvSpPr/>
            <p:nvPr/>
          </p:nvSpPr>
          <p:spPr>
            <a:xfrm>
              <a:off x="7885432" y="4859748"/>
              <a:ext cx="2050552" cy="391967"/>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b="1" dirty="0">
                  <a:solidFill>
                    <a:schemeClr val="tx1"/>
                  </a:solidFill>
                  <a:latin typeface="微软雅黑" panose="020B0503020204020204" charset="-122"/>
                  <a:ea typeface="微软雅黑" panose="020B0503020204020204" charset="-122"/>
                </a:rPr>
                <a:t>PART 04</a:t>
              </a:r>
              <a:endParaRPr lang="en-US" altLang="zh-CN" b="1" dirty="0">
                <a:solidFill>
                  <a:schemeClr val="tx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500"/>
                                        <p:tgtEl>
                                          <p:spTgt spid="90"/>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01"/>
          <p:cNvSpPr/>
          <p:nvPr/>
        </p:nvSpPr>
        <p:spPr bwMode="auto">
          <a:xfrm flipV="1">
            <a:off x="3242593" y="2623185"/>
            <a:ext cx="5708015" cy="575310"/>
          </a:xfrm>
          <a:custGeom>
            <a:avLst/>
            <a:gdLst>
              <a:gd name="T0" fmla="*/ 909 w 909"/>
              <a:gd name="T1" fmla="*/ 131 h 131"/>
              <a:gd name="T2" fmla="*/ 134 w 909"/>
              <a:gd name="T3" fmla="*/ 131 h 131"/>
              <a:gd name="T4" fmla="*/ 0 w 909"/>
              <a:gd name="T5" fmla="*/ 0 h 131"/>
              <a:gd name="T6" fmla="*/ 760 w 909"/>
              <a:gd name="T7" fmla="*/ 0 h 131"/>
              <a:gd name="T8" fmla="*/ 909 w 909"/>
              <a:gd name="T9" fmla="*/ 131 h 131"/>
            </a:gdLst>
            <a:ahLst/>
            <a:cxnLst>
              <a:cxn ang="0">
                <a:pos x="T0" y="T1"/>
              </a:cxn>
              <a:cxn ang="0">
                <a:pos x="T2" y="T3"/>
              </a:cxn>
              <a:cxn ang="0">
                <a:pos x="T4" y="T5"/>
              </a:cxn>
              <a:cxn ang="0">
                <a:pos x="T6" y="T7"/>
              </a:cxn>
              <a:cxn ang="0">
                <a:pos x="T8" y="T9"/>
              </a:cxn>
            </a:cxnLst>
            <a:rect l="0" t="0" r="r" b="b"/>
            <a:pathLst>
              <a:path w="909" h="131">
                <a:moveTo>
                  <a:pt x="909" y="131"/>
                </a:moveTo>
                <a:lnTo>
                  <a:pt x="134" y="131"/>
                </a:lnTo>
                <a:lnTo>
                  <a:pt x="0" y="0"/>
                </a:lnTo>
                <a:lnTo>
                  <a:pt x="760" y="0"/>
                </a:lnTo>
                <a:lnTo>
                  <a:pt x="909" y="131"/>
                </a:lnTo>
                <a:close/>
              </a:path>
            </a:pathLst>
          </a:custGeom>
          <a:solidFill>
            <a:srgbClr val="4BC1DD"/>
          </a:solidFill>
          <a:ln>
            <a:noFill/>
          </a:ln>
        </p:spPr>
        <p:txBody>
          <a:bodyPr vert="horz" wrap="square" lIns="121919" tIns="60959" rIns="121919" bIns="60959" numCol="1" anchor="t" anchorCtr="0" compatLnSpc="1"/>
          <a:lstStyle/>
          <a:p>
            <a:endParaRPr lang="zh-CN" altLang="en-US" sz="100"/>
          </a:p>
        </p:txBody>
      </p:sp>
      <p:sp>
        <p:nvSpPr>
          <p:cNvPr id="13" name="文本框 12"/>
          <p:cNvSpPr txBox="1"/>
          <p:nvPr/>
        </p:nvSpPr>
        <p:spPr>
          <a:xfrm>
            <a:off x="5421732" y="1476954"/>
            <a:ext cx="1349736" cy="1142365"/>
          </a:xfrm>
          <a:prstGeom prst="rect">
            <a:avLst/>
          </a:prstGeom>
          <a:noFill/>
        </p:spPr>
        <p:txBody>
          <a:bodyPr wrap="square" rtlCol="0">
            <a:spAutoFit/>
          </a:bodyPr>
          <a:lstStyle/>
          <a:p>
            <a:pPr algn="ctr"/>
            <a:r>
              <a:rPr lang="en-US" altLang="zh-CN" sz="6825" dirty="0">
                <a:solidFill>
                  <a:srgbClr val="4BC1DD"/>
                </a:solidFill>
                <a:latin typeface="Impact" panose="020B0806030902050204" pitchFamily="34" charset="0"/>
                <a:ea typeface="微软雅黑" panose="020B0503020204020204" charset="-122"/>
                <a:cs typeface="+mn-ea"/>
                <a:sym typeface="Arial" panose="020B0604020202020204" pitchFamily="34" charset="0"/>
              </a:rPr>
              <a:t>03</a:t>
            </a:r>
            <a:endParaRPr lang="en-US" altLang="zh-CN" sz="6825" dirty="0">
              <a:solidFill>
                <a:srgbClr val="4BC1DD"/>
              </a:solidFill>
              <a:latin typeface="Impact" panose="020B0806030902050204" pitchFamily="34" charset="0"/>
              <a:ea typeface="微软雅黑" panose="020B0503020204020204" charset="-122"/>
              <a:cs typeface="+mn-ea"/>
              <a:sym typeface="Arial" panose="020B0604020202020204" pitchFamily="34" charset="0"/>
            </a:endParaRPr>
          </a:p>
        </p:txBody>
      </p:sp>
      <p:sp>
        <p:nvSpPr>
          <p:cNvPr id="21" name="矩形 20"/>
          <p:cNvSpPr/>
          <p:nvPr/>
        </p:nvSpPr>
        <p:spPr>
          <a:xfrm>
            <a:off x="4126195" y="2647950"/>
            <a:ext cx="3940810" cy="525780"/>
          </a:xfrm>
          <a:prstGeom prst="rect">
            <a:avLst/>
          </a:prstGeom>
        </p:spPr>
        <p:txBody>
          <a:bodyPr wrap="square" lIns="0" tIns="0" rIns="0" bIns="0">
            <a:spAutoFit/>
          </a:bodyPr>
          <a:lstStyle/>
          <a:p>
            <a:pPr algn="ctr"/>
            <a:r>
              <a:rPr lang="zh-CN" altLang="en-US" sz="3415" dirty="0">
                <a:solidFill>
                  <a:schemeClr val="bg1"/>
                </a:solidFill>
                <a:latin typeface="Arial" panose="020B0604020202020204" pitchFamily="34" charset="0"/>
                <a:ea typeface="微软雅黑" panose="020B0503020204020204" charset="-122"/>
                <a:cs typeface="+mn-ea"/>
                <a:sym typeface="Arial" panose="020B0604020202020204" pitchFamily="34" charset="0"/>
              </a:rPr>
              <a:t>商务谈判技巧与策略</a:t>
            </a:r>
            <a:endParaRPr lang="zh-CN" altLang="en-US" sz="341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TextBox 11"/>
          <p:cNvSpPr txBox="1"/>
          <p:nvPr/>
        </p:nvSpPr>
        <p:spPr>
          <a:xfrm>
            <a:off x="4099769" y="3394376"/>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TextBox 11"/>
          <p:cNvSpPr txBox="1"/>
          <p:nvPr/>
        </p:nvSpPr>
        <p:spPr>
          <a:xfrm>
            <a:off x="6192352" y="3394376"/>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4" name="TextBox 11"/>
          <p:cNvSpPr txBox="1"/>
          <p:nvPr/>
        </p:nvSpPr>
        <p:spPr>
          <a:xfrm>
            <a:off x="4099769" y="3708125"/>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TextBox 11"/>
          <p:cNvSpPr txBox="1"/>
          <p:nvPr/>
        </p:nvSpPr>
        <p:spPr>
          <a:xfrm>
            <a:off x="6192352" y="3708125"/>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3" name="图片 2" descr="b33688921211e2266de3e1d8fb817add"/>
          <p:cNvPicPr>
            <a:picLocks noChangeAspect="1"/>
          </p:cNvPicPr>
          <p:nvPr/>
        </p:nvPicPr>
        <p:blipFill>
          <a:blip r:embed="rId1"/>
          <a:stretch>
            <a:fillRect/>
          </a:stretch>
        </p:blipFill>
        <p:spPr>
          <a:xfrm>
            <a:off x="-60325" y="4761230"/>
            <a:ext cx="12312018" cy="21272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strVal val="4*#ppt_w"/>
                                          </p:val>
                                        </p:tav>
                                        <p:tav tm="100000">
                                          <p:val>
                                            <p:strVal val="#ppt_w"/>
                                          </p:val>
                                        </p:tav>
                                      </p:tavLst>
                                    </p:anim>
                                    <p:anim calcmode="lin" valueType="num">
                                      <p:cBhvr>
                                        <p:cTn id="18" dur="500" fill="hold"/>
                                        <p:tgtEl>
                                          <p:spTgt spid="21"/>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p:tgtEl>
                                          <p:spTgt spid="22"/>
                                        </p:tgtEl>
                                        <p:attrNameLst>
                                          <p:attrName>ppt_x</p:attrName>
                                        </p:attrNameLst>
                                      </p:cBhvr>
                                      <p:tavLst>
                                        <p:tav tm="0">
                                          <p:val>
                                            <p:strVal val="#ppt_x-#ppt_w*1.125000"/>
                                          </p:val>
                                        </p:tav>
                                        <p:tav tm="100000">
                                          <p:val>
                                            <p:strVal val="#ppt_x"/>
                                          </p:val>
                                        </p:tav>
                                      </p:tavLst>
                                    </p:anim>
                                    <p:animEffect transition="in" filter="wipe(right)">
                                      <p:cBhvr>
                                        <p:cTn id="23" dur="500"/>
                                        <p:tgtEl>
                                          <p:spTgt spid="22"/>
                                        </p:tgtEl>
                                      </p:cBhvr>
                                    </p:animEffect>
                                  </p:childTnLst>
                                </p:cTn>
                              </p:par>
                            </p:childTnLst>
                          </p:cTn>
                        </p:par>
                        <p:par>
                          <p:cTn id="24" fill="hold">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par>
                          <p:cTn id="29" fill="hold">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p:tgtEl>
                                          <p:spTgt spid="24"/>
                                        </p:tgtEl>
                                        <p:attrNameLst>
                                          <p:attrName>ppt_x</p:attrName>
                                        </p:attrNameLst>
                                      </p:cBhvr>
                                      <p:tavLst>
                                        <p:tav tm="0">
                                          <p:val>
                                            <p:strVal val="#ppt_x-#ppt_w*1.125000"/>
                                          </p:val>
                                        </p:tav>
                                        <p:tav tm="100000">
                                          <p:val>
                                            <p:strVal val="#ppt_x"/>
                                          </p:val>
                                        </p:tav>
                                      </p:tavLst>
                                    </p:anim>
                                    <p:animEffect transition="in" filter="wipe(right)">
                                      <p:cBhvr>
                                        <p:cTn id="33" dur="500"/>
                                        <p:tgtEl>
                                          <p:spTgt spid="24"/>
                                        </p:tgtEl>
                                      </p:cBhvr>
                                    </p:animEffect>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p:tgtEl>
                                          <p:spTgt spid="25"/>
                                        </p:tgtEl>
                                        <p:attrNameLst>
                                          <p:attrName>ppt_x</p:attrName>
                                        </p:attrNameLst>
                                      </p:cBhvr>
                                      <p:tavLst>
                                        <p:tav tm="0">
                                          <p:val>
                                            <p:strVal val="#ppt_x-#ppt_w*1.125000"/>
                                          </p:val>
                                        </p:tav>
                                        <p:tav tm="100000">
                                          <p:val>
                                            <p:strVal val="#ppt_x"/>
                                          </p:val>
                                        </p:tav>
                                      </p:tavLst>
                                    </p:anim>
                                    <p:animEffect transition="in" filter="wipe(right)">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3" grpId="0"/>
      <p:bldP spid="21" grpId="0"/>
      <p:bldP spid="22"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7"/>
          <p:cNvSpPr/>
          <p:nvPr/>
        </p:nvSpPr>
        <p:spPr>
          <a:xfrm>
            <a:off x="2658400" y="425"/>
            <a:ext cx="6876404" cy="1628599"/>
          </a:xfrm>
          <a:custGeom>
            <a:avLst/>
            <a:gdLst/>
            <a:ahLst/>
            <a:cxnLst/>
            <a:rect l="l" t="t" r="r" b="b"/>
            <a:pathLst>
              <a:path w="6880834" h="1628800">
                <a:moveTo>
                  <a:pt x="0" y="0"/>
                </a:moveTo>
                <a:lnTo>
                  <a:pt x="6880834" y="0"/>
                </a:lnTo>
                <a:cubicBezTo>
                  <a:pt x="6065253" y="994467"/>
                  <a:pt x="4826913" y="1628800"/>
                  <a:pt x="3440417" y="1628800"/>
                </a:cubicBezTo>
                <a:cubicBezTo>
                  <a:pt x="2053921" y="1628800"/>
                  <a:pt x="815581" y="994467"/>
                  <a:pt x="0" y="0"/>
                </a:cubicBezTo>
                <a:close/>
              </a:path>
            </a:pathLst>
          </a:cu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a:latin typeface="Arial" panose="020B0604020202020204" pitchFamily="34" charset="0"/>
              <a:ea typeface="微软雅黑" panose="020B0503020204020204" charset="-122"/>
              <a:sym typeface="Arial" panose="020B0604020202020204" pitchFamily="34" charset="0"/>
            </a:endParaRPr>
          </a:p>
        </p:txBody>
      </p:sp>
      <p:sp>
        <p:nvSpPr>
          <p:cNvPr id="12" name="圆角矩形 11"/>
          <p:cNvSpPr/>
          <p:nvPr/>
        </p:nvSpPr>
        <p:spPr>
          <a:xfrm>
            <a:off x="8471334" y="2421013"/>
            <a:ext cx="2950427" cy="575993"/>
          </a:xfrm>
          <a:prstGeom prst="roundRect">
            <a:avLst/>
          </a:prstGeom>
          <a:solidFill>
            <a:srgbClr val="4BC1D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95" dirty="0">
                <a:solidFill>
                  <a:schemeClr val="bg1"/>
                </a:solidFill>
                <a:latin typeface="微软雅黑" panose="020B0503020204020204" charset="-122"/>
                <a:ea typeface="微软雅黑" panose="020B0503020204020204" charset="-122"/>
                <a:cs typeface="+mn-ea"/>
                <a:sym typeface="+mn-lt"/>
              </a:rPr>
              <a:t>点击添加相关标题文字</a:t>
            </a:r>
            <a:endParaRPr lang="zh-CN" altLang="en-US" sz="1895" dirty="0">
              <a:solidFill>
                <a:schemeClr val="bg1"/>
              </a:solidFill>
              <a:latin typeface="微软雅黑" panose="020B0503020204020204" charset="-122"/>
              <a:ea typeface="微软雅黑" panose="020B0503020204020204" charset="-122"/>
              <a:cs typeface="+mn-ea"/>
              <a:sym typeface="+mn-lt"/>
            </a:endParaRPr>
          </a:p>
        </p:txBody>
      </p:sp>
      <p:sp>
        <p:nvSpPr>
          <p:cNvPr id="13" name="圆角矩形 12"/>
          <p:cNvSpPr/>
          <p:nvPr/>
        </p:nvSpPr>
        <p:spPr>
          <a:xfrm>
            <a:off x="2564168" y="3609000"/>
            <a:ext cx="2950427" cy="575993"/>
          </a:xfrm>
          <a:prstGeom prst="roundRect">
            <a:avLst/>
          </a:prstGeom>
          <a:solidFill>
            <a:srgbClr val="4BC1D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95" dirty="0">
                <a:solidFill>
                  <a:schemeClr val="bg1"/>
                </a:solidFill>
                <a:latin typeface="微软雅黑" panose="020B0503020204020204" charset="-122"/>
                <a:ea typeface="微软雅黑" panose="020B0503020204020204" charset="-122"/>
                <a:cs typeface="+mn-ea"/>
                <a:sym typeface="+mn-lt"/>
              </a:rPr>
              <a:t>点击添加相关标题文字</a:t>
            </a:r>
            <a:endParaRPr lang="zh-CN" altLang="en-US" sz="1895" dirty="0">
              <a:solidFill>
                <a:schemeClr val="bg1"/>
              </a:solidFill>
              <a:latin typeface="微软雅黑" panose="020B0503020204020204" charset="-122"/>
              <a:ea typeface="微软雅黑" panose="020B0503020204020204" charset="-122"/>
              <a:cs typeface="+mn-ea"/>
              <a:sym typeface="+mn-lt"/>
            </a:endParaRPr>
          </a:p>
        </p:txBody>
      </p:sp>
      <p:sp>
        <p:nvSpPr>
          <p:cNvPr id="14" name="圆角矩形 13"/>
          <p:cNvSpPr/>
          <p:nvPr/>
        </p:nvSpPr>
        <p:spPr>
          <a:xfrm>
            <a:off x="6678612" y="3609000"/>
            <a:ext cx="2950427" cy="575993"/>
          </a:xfrm>
          <a:prstGeom prst="roundRect">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95" dirty="0">
                <a:solidFill>
                  <a:schemeClr val="bg1"/>
                </a:solidFill>
                <a:latin typeface="微软雅黑" panose="020B0503020204020204" charset="-122"/>
                <a:ea typeface="微软雅黑" panose="020B0503020204020204" charset="-122"/>
                <a:cs typeface="+mn-ea"/>
                <a:sym typeface="+mn-lt"/>
              </a:rPr>
              <a:t>点击添加相关标题文字</a:t>
            </a:r>
            <a:endParaRPr lang="zh-CN" altLang="en-US" sz="1895" dirty="0">
              <a:solidFill>
                <a:schemeClr val="bg1"/>
              </a:solidFill>
              <a:latin typeface="微软雅黑" panose="020B0503020204020204" charset="-122"/>
              <a:ea typeface="微软雅黑" panose="020B0503020204020204" charset="-122"/>
              <a:cs typeface="+mn-ea"/>
              <a:sym typeface="+mn-lt"/>
            </a:endParaRPr>
          </a:p>
        </p:txBody>
      </p:sp>
      <p:sp>
        <p:nvSpPr>
          <p:cNvPr id="15" name="TextBox 15"/>
          <p:cNvSpPr txBox="1"/>
          <p:nvPr/>
        </p:nvSpPr>
        <p:spPr>
          <a:xfrm>
            <a:off x="5269042" y="953555"/>
            <a:ext cx="1655118" cy="295910"/>
          </a:xfrm>
          <a:prstGeom prst="rect">
            <a:avLst/>
          </a:prstGeom>
          <a:noFill/>
        </p:spPr>
        <p:txBody>
          <a:bodyPr wrap="square" rtlCol="0">
            <a:spAutoFit/>
          </a:bodyPr>
          <a:lstStyle/>
          <a:p>
            <a:pPr algn="ctr"/>
            <a:r>
              <a:rPr lang="en-US" altLang="zh-CN" sz="1325" dirty="0">
                <a:solidFill>
                  <a:schemeClr val="bg1"/>
                </a:solidFill>
                <a:latin typeface="Arial" panose="020B0604020202020204" pitchFamily="34" charset="0"/>
                <a:ea typeface="微软雅黑" panose="020B0503020204020204" charset="-122"/>
                <a:sym typeface="Arial" panose="020B0604020202020204" pitchFamily="34" charset="0"/>
              </a:rPr>
              <a:t>CONTENTS PAGE</a:t>
            </a:r>
            <a:endParaRPr lang="zh-CN" altLang="en-US" sz="1325"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6" name="文本框 13"/>
          <p:cNvSpPr txBox="1"/>
          <p:nvPr/>
        </p:nvSpPr>
        <p:spPr>
          <a:xfrm>
            <a:off x="5269042" y="513085"/>
            <a:ext cx="1655118" cy="460375"/>
          </a:xfrm>
          <a:prstGeom prst="rect">
            <a:avLst/>
          </a:prstGeom>
          <a:noFill/>
        </p:spPr>
        <p:txBody>
          <a:bodyPr wrap="square" rtlCol="0">
            <a:spAutoFit/>
          </a:bodyPr>
          <a:lstStyle/>
          <a:p>
            <a:pPr algn="ctr"/>
            <a:r>
              <a:rPr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rPr>
              <a:t>目录页</a:t>
            </a:r>
            <a:endParaRPr lang="zh-CN" altLang="en-US" sz="2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nvSpPr>
        <p:spPr>
          <a:xfrm>
            <a:off x="4586922" y="1213069"/>
            <a:ext cx="287847" cy="287996"/>
          </a:xfrm>
          <a:prstGeom prst="ellipse">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a:latin typeface="Arial" panose="020B0604020202020204" pitchFamily="34" charset="0"/>
              <a:ea typeface="微软雅黑" panose="020B0503020204020204" charset="-122"/>
              <a:sym typeface="Arial" panose="020B0604020202020204" pitchFamily="34" charset="0"/>
            </a:endParaRPr>
          </a:p>
        </p:txBody>
      </p:sp>
      <p:sp>
        <p:nvSpPr>
          <p:cNvPr id="18" name="椭圆 17"/>
          <p:cNvSpPr/>
          <p:nvPr/>
        </p:nvSpPr>
        <p:spPr>
          <a:xfrm>
            <a:off x="7255524" y="1213069"/>
            <a:ext cx="287847" cy="287996"/>
          </a:xfrm>
          <a:prstGeom prst="ellipse">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a:latin typeface="Arial" panose="020B0604020202020204" pitchFamily="34" charset="0"/>
              <a:ea typeface="微软雅黑" panose="020B0503020204020204" charset="-122"/>
              <a:sym typeface="Arial" panose="020B0604020202020204" pitchFamily="34" charset="0"/>
            </a:endParaRPr>
          </a:p>
        </p:txBody>
      </p:sp>
      <p:sp>
        <p:nvSpPr>
          <p:cNvPr id="19" name="椭圆 18"/>
          <p:cNvSpPr/>
          <p:nvPr/>
        </p:nvSpPr>
        <p:spPr>
          <a:xfrm>
            <a:off x="8799079" y="469018"/>
            <a:ext cx="287847" cy="287996"/>
          </a:xfrm>
          <a:prstGeom prst="ellipse">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a:latin typeface="Arial" panose="020B0604020202020204" pitchFamily="34" charset="0"/>
              <a:ea typeface="微软雅黑" panose="020B0503020204020204" charset="-122"/>
              <a:sym typeface="Arial" panose="020B0604020202020204" pitchFamily="34" charset="0"/>
            </a:endParaRPr>
          </a:p>
        </p:txBody>
      </p:sp>
      <p:cxnSp>
        <p:nvCxnSpPr>
          <p:cNvPr id="20" name="直接箭头连接符 19"/>
          <p:cNvCxnSpPr>
            <a:endCxn id="13" idx="0"/>
          </p:cNvCxnSpPr>
          <p:nvPr/>
        </p:nvCxnSpPr>
        <p:spPr>
          <a:xfrm flipH="1">
            <a:off x="4039378" y="1501063"/>
            <a:ext cx="611674" cy="2107934"/>
          </a:xfrm>
          <a:prstGeom prst="straightConnector1">
            <a:avLst/>
          </a:prstGeom>
          <a:ln w="22225">
            <a:solidFill>
              <a:srgbClr val="4BC1DD"/>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endCxn id="14" idx="0"/>
          </p:cNvCxnSpPr>
          <p:nvPr/>
        </p:nvCxnSpPr>
        <p:spPr>
          <a:xfrm>
            <a:off x="7470191" y="1485025"/>
            <a:ext cx="683635" cy="2123973"/>
          </a:xfrm>
          <a:prstGeom prst="straightConnector1">
            <a:avLst/>
          </a:prstGeom>
          <a:ln w="22225">
            <a:solidFill>
              <a:srgbClr val="BFBFB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9" idx="5"/>
            <a:endCxn id="12" idx="0"/>
          </p:cNvCxnSpPr>
          <p:nvPr/>
        </p:nvCxnSpPr>
        <p:spPr>
          <a:xfrm>
            <a:off x="9044777" y="714839"/>
            <a:ext cx="901776" cy="1706175"/>
          </a:xfrm>
          <a:prstGeom prst="straightConnector1">
            <a:avLst/>
          </a:prstGeom>
          <a:ln w="22225">
            <a:solidFill>
              <a:srgbClr val="4BC1DD"/>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771445" y="2421013"/>
            <a:ext cx="2950427" cy="575993"/>
          </a:xfrm>
          <a:prstGeom prst="roundRect">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95" dirty="0">
                <a:solidFill>
                  <a:schemeClr val="bg1"/>
                </a:solidFill>
                <a:latin typeface="微软雅黑" panose="020B0503020204020204" charset="-122"/>
                <a:ea typeface="微软雅黑" panose="020B0503020204020204" charset="-122"/>
                <a:cs typeface="+mn-ea"/>
                <a:sym typeface="+mn-lt"/>
              </a:rPr>
              <a:t>点击添加相关标题文字</a:t>
            </a:r>
            <a:endParaRPr lang="zh-CN" altLang="en-US" sz="1895" dirty="0">
              <a:solidFill>
                <a:schemeClr val="bg1"/>
              </a:solidFill>
              <a:latin typeface="微软雅黑" panose="020B0503020204020204" charset="-122"/>
              <a:ea typeface="微软雅黑" panose="020B0503020204020204" charset="-122"/>
              <a:cs typeface="+mn-ea"/>
              <a:sym typeface="+mn-lt"/>
            </a:endParaRPr>
          </a:p>
        </p:txBody>
      </p:sp>
      <p:sp>
        <p:nvSpPr>
          <p:cNvPr id="24" name="椭圆 23"/>
          <p:cNvSpPr/>
          <p:nvPr/>
        </p:nvSpPr>
        <p:spPr>
          <a:xfrm>
            <a:off x="3074212" y="469018"/>
            <a:ext cx="287847" cy="287996"/>
          </a:xfrm>
          <a:prstGeom prst="ellipse">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a:latin typeface="Arial" panose="020B0604020202020204" pitchFamily="34" charset="0"/>
              <a:ea typeface="微软雅黑" panose="020B0503020204020204" charset="-122"/>
              <a:sym typeface="Arial" panose="020B0604020202020204" pitchFamily="34" charset="0"/>
            </a:endParaRPr>
          </a:p>
        </p:txBody>
      </p:sp>
      <p:cxnSp>
        <p:nvCxnSpPr>
          <p:cNvPr id="25" name="直接箭头连接符 24"/>
          <p:cNvCxnSpPr>
            <a:stCxn id="24" idx="3"/>
            <a:endCxn id="23" idx="0"/>
          </p:cNvCxnSpPr>
          <p:nvPr/>
        </p:nvCxnSpPr>
        <p:spPr>
          <a:xfrm flipH="1">
            <a:off x="2246659" y="714839"/>
            <a:ext cx="869713" cy="1706175"/>
          </a:xfrm>
          <a:prstGeom prst="straightConnector1">
            <a:avLst/>
          </a:prstGeom>
          <a:ln w="22225">
            <a:solidFill>
              <a:srgbClr val="BFBFBF"/>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 name="图片 2" descr="b33688921211e2266de3e1d8fb817add"/>
          <p:cNvPicPr>
            <a:picLocks noChangeAspect="1"/>
          </p:cNvPicPr>
          <p:nvPr/>
        </p:nvPicPr>
        <p:blipFill>
          <a:blip r:embed="rId1"/>
          <a:stretch>
            <a:fillRect/>
          </a:stretch>
        </p:blipFill>
        <p:spPr>
          <a:xfrm>
            <a:off x="-60325" y="4761230"/>
            <a:ext cx="12312018" cy="21272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par>
                          <p:cTn id="44" fill="hold">
                            <p:stCondLst>
                              <p:cond delay="4000"/>
                            </p:stCondLst>
                            <p:childTnLst>
                              <p:par>
                                <p:cTn id="45" presetID="22" presetClass="entr" presetSubtype="1"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par>
                          <p:cTn id="54" fill="hold">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par>
                          <p:cTn id="60" fill="hold">
                            <p:stCondLst>
                              <p:cond delay="5500"/>
                            </p:stCondLst>
                            <p:childTnLst>
                              <p:par>
                                <p:cTn id="61" presetID="22" presetClass="entr" presetSubtype="1"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up)">
                                      <p:cBhvr>
                                        <p:cTn id="63" dur="500"/>
                                        <p:tgtEl>
                                          <p:spTgt spid="21"/>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childTnLst>
                          </p:cTn>
                        </p:par>
                        <p:par>
                          <p:cTn id="76" fill="hold">
                            <p:stCondLst>
                              <p:cond delay="7000"/>
                            </p:stCondLst>
                            <p:childTnLst>
                              <p:par>
                                <p:cTn id="77" presetID="22" presetClass="entr" presetSubtype="1"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up)">
                                      <p:cBhvr>
                                        <p:cTn id="79" dur="500"/>
                                        <p:tgtEl>
                                          <p:spTgt spid="22"/>
                                        </p:tgtEl>
                                      </p:cBhvr>
                                    </p:animEffect>
                                  </p:childTnLst>
                                </p:cTn>
                              </p:par>
                            </p:childTnLst>
                          </p:cTn>
                        </p:par>
                        <p:par>
                          <p:cTn id="80" fill="hold">
                            <p:stCondLst>
                              <p:cond delay="7500"/>
                            </p:stCondLst>
                            <p:childTnLst>
                              <p:par>
                                <p:cTn id="81" presetID="53" presetClass="entr" presetSubtype="16" fill="hold" grpId="0" nodeType="after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Effect transition="in" filter="fade">
                                      <p:cBhvr>
                                        <p:cTn id="8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bldLvl="0" animBg="1"/>
      <p:bldP spid="15" grpId="0"/>
      <p:bldP spid="16" grpId="0"/>
      <p:bldP spid="17" grpId="0" bldLvl="0" animBg="1"/>
      <p:bldP spid="18" grpId="0" bldLvl="0" animBg="1"/>
      <p:bldP spid="19" grpId="0" bldLvl="0" animBg="1"/>
      <p:bldP spid="23" grpId="0" bldLvl="0" animBg="1"/>
      <p:bldP spid="2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21" name="圆角矩形 20"/>
          <p:cNvSpPr/>
          <p:nvPr/>
        </p:nvSpPr>
        <p:spPr>
          <a:xfrm>
            <a:off x="1171252" y="2041102"/>
            <a:ext cx="1681441" cy="226609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2" name="圆角矩形 21"/>
          <p:cNvSpPr/>
          <p:nvPr/>
        </p:nvSpPr>
        <p:spPr>
          <a:xfrm>
            <a:off x="1430481" y="2717640"/>
            <a:ext cx="1681441" cy="2268000"/>
          </a:xfrm>
          <a:prstGeom prst="round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dirty="0">
              <a:latin typeface="微软雅黑" panose="020B0503020204020204" charset="-122"/>
              <a:ea typeface="微软雅黑" panose="020B0503020204020204" charset="-122"/>
            </a:endParaRPr>
          </a:p>
        </p:txBody>
      </p:sp>
      <p:sp>
        <p:nvSpPr>
          <p:cNvPr id="23" name="TextBox 12"/>
          <p:cNvSpPr txBox="1"/>
          <p:nvPr/>
        </p:nvSpPr>
        <p:spPr>
          <a:xfrm>
            <a:off x="1501651" y="2202463"/>
            <a:ext cx="1036915" cy="386080"/>
          </a:xfrm>
          <a:prstGeom prst="rect">
            <a:avLst/>
          </a:prstGeom>
          <a:noFill/>
        </p:spPr>
        <p:txBody>
          <a:bodyPr wrap="square" rtlCol="0">
            <a:spAutoFit/>
          </a:bodyPr>
          <a:lstStyle/>
          <a:p>
            <a:pPr algn="ctr"/>
            <a:r>
              <a:rPr lang="zh-CN" altLang="en-US" sz="1920" b="1" dirty="0">
                <a:solidFill>
                  <a:schemeClr val="bg1"/>
                </a:solidFill>
                <a:latin typeface="微软雅黑" panose="020B0503020204020204" charset="-122"/>
                <a:ea typeface="微软雅黑" panose="020B0503020204020204" charset="-122"/>
              </a:rPr>
              <a:t>冒险法</a:t>
            </a:r>
            <a:endParaRPr lang="zh-CN" altLang="en-US" sz="1920" b="1" dirty="0">
              <a:solidFill>
                <a:schemeClr val="bg1"/>
              </a:solidFill>
              <a:latin typeface="微软雅黑" panose="020B0503020204020204" charset="-122"/>
              <a:ea typeface="微软雅黑" panose="020B0503020204020204" charset="-122"/>
            </a:endParaRPr>
          </a:p>
        </p:txBody>
      </p:sp>
      <p:sp>
        <p:nvSpPr>
          <p:cNvPr id="24" name="TextBox 13"/>
          <p:cNvSpPr txBox="1"/>
          <p:nvPr/>
        </p:nvSpPr>
        <p:spPr>
          <a:xfrm>
            <a:off x="1598866" y="3060001"/>
            <a:ext cx="1356509" cy="755015"/>
          </a:xfrm>
          <a:prstGeom prst="rect">
            <a:avLst/>
          </a:prstGeom>
          <a:noFill/>
        </p:spPr>
        <p:txBody>
          <a:bodyPr wrap="square" rtlCol="0">
            <a:spAutoFit/>
          </a:bodyPr>
          <a:lstStyle/>
          <a:p>
            <a:pPr algn="just"/>
            <a:r>
              <a:rPr lang="zh-CN" altLang="en-US" sz="1440" dirty="0">
                <a:solidFill>
                  <a:schemeClr val="bg1"/>
                </a:solidFill>
                <a:latin typeface="微软雅黑" panose="020B0503020204020204" charset="-122"/>
                <a:ea typeface="微软雅黑" panose="020B0503020204020204" charset="-122"/>
              </a:rPr>
              <a:t>谈判经验、心理素质、承受能力等</a:t>
            </a:r>
            <a:endParaRPr lang="zh-CN" altLang="en-US" sz="1440" dirty="0">
              <a:solidFill>
                <a:schemeClr val="bg1"/>
              </a:solidFill>
              <a:latin typeface="微软雅黑" panose="020B0503020204020204" charset="-122"/>
              <a:ea typeface="微软雅黑" panose="020B0503020204020204" charset="-122"/>
            </a:endParaRPr>
          </a:p>
        </p:txBody>
      </p:sp>
      <p:sp>
        <p:nvSpPr>
          <p:cNvPr id="25" name="圆角矩形 24"/>
          <p:cNvSpPr/>
          <p:nvPr/>
        </p:nvSpPr>
        <p:spPr>
          <a:xfrm>
            <a:off x="3245082" y="2068142"/>
            <a:ext cx="1681441" cy="226609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6" name="圆角矩形 25"/>
          <p:cNvSpPr/>
          <p:nvPr/>
        </p:nvSpPr>
        <p:spPr>
          <a:xfrm>
            <a:off x="3511932" y="2733888"/>
            <a:ext cx="1641782" cy="2268000"/>
          </a:xfrm>
          <a:prstGeom prst="round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dirty="0">
              <a:latin typeface="微软雅黑" panose="020B0503020204020204" charset="-122"/>
              <a:ea typeface="微软雅黑" panose="020B0503020204020204" charset="-122"/>
            </a:endParaRPr>
          </a:p>
        </p:txBody>
      </p:sp>
      <p:sp>
        <p:nvSpPr>
          <p:cNvPr id="27" name="TextBox 18"/>
          <p:cNvSpPr txBox="1"/>
          <p:nvPr/>
        </p:nvSpPr>
        <p:spPr>
          <a:xfrm>
            <a:off x="3361973" y="2202463"/>
            <a:ext cx="1468963" cy="386080"/>
          </a:xfrm>
          <a:prstGeom prst="rect">
            <a:avLst/>
          </a:prstGeom>
          <a:noFill/>
        </p:spPr>
        <p:txBody>
          <a:bodyPr wrap="square" rtlCol="0">
            <a:spAutoFit/>
          </a:bodyPr>
          <a:lstStyle/>
          <a:p>
            <a:pPr algn="ctr"/>
            <a:r>
              <a:rPr lang="zh-CN" altLang="en-US" sz="1920" b="1" dirty="0">
                <a:solidFill>
                  <a:schemeClr val="bg1"/>
                </a:solidFill>
                <a:latin typeface="微软雅黑" panose="020B0503020204020204" charset="-122"/>
                <a:ea typeface="微软雅黑" panose="020B0503020204020204" charset="-122"/>
              </a:rPr>
              <a:t>制造竞争法</a:t>
            </a:r>
            <a:endParaRPr lang="zh-CN" altLang="en-US" sz="1920" b="1" dirty="0">
              <a:solidFill>
                <a:schemeClr val="bg1"/>
              </a:solidFill>
              <a:latin typeface="微软雅黑" panose="020B0503020204020204" charset="-122"/>
              <a:ea typeface="微软雅黑" panose="020B0503020204020204" charset="-122"/>
            </a:endParaRPr>
          </a:p>
        </p:txBody>
      </p:sp>
      <p:sp>
        <p:nvSpPr>
          <p:cNvPr id="28" name="TextBox 19"/>
          <p:cNvSpPr txBox="1"/>
          <p:nvPr/>
        </p:nvSpPr>
        <p:spPr>
          <a:xfrm>
            <a:off x="3622233" y="3059060"/>
            <a:ext cx="1422212" cy="1196975"/>
          </a:xfrm>
          <a:prstGeom prst="rect">
            <a:avLst/>
          </a:prstGeom>
          <a:noFill/>
        </p:spPr>
        <p:txBody>
          <a:bodyPr wrap="square" rtlCol="0">
            <a:spAutoFit/>
          </a:bodyPr>
          <a:lstStyle/>
          <a:p>
            <a:pPr algn="just"/>
            <a:r>
              <a:rPr lang="zh-CN" altLang="en-US" sz="1440" dirty="0">
                <a:solidFill>
                  <a:schemeClr val="bg1"/>
                </a:solidFill>
                <a:latin typeface="微软雅黑" panose="020B0503020204020204" charset="-122"/>
                <a:ea typeface="微软雅黑" panose="020B0503020204020204" charset="-122"/>
              </a:rPr>
              <a:t>利用竞争心理，进行同一标的谈判，形成竞争 ，从而坐收鱼翁之利</a:t>
            </a:r>
            <a:endParaRPr lang="zh-CN" altLang="en-US" sz="1440" dirty="0">
              <a:solidFill>
                <a:schemeClr val="bg1"/>
              </a:solidFill>
              <a:latin typeface="微软雅黑" panose="020B0503020204020204" charset="-122"/>
              <a:ea typeface="微软雅黑" panose="020B0503020204020204" charset="-122"/>
            </a:endParaRPr>
          </a:p>
        </p:txBody>
      </p:sp>
      <p:sp>
        <p:nvSpPr>
          <p:cNvPr id="29" name="圆角矩形 28"/>
          <p:cNvSpPr/>
          <p:nvPr/>
        </p:nvSpPr>
        <p:spPr>
          <a:xfrm>
            <a:off x="5318913" y="2126942"/>
            <a:ext cx="1681441" cy="226609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30" name="圆角矩形 29"/>
          <p:cNvSpPr/>
          <p:nvPr/>
        </p:nvSpPr>
        <p:spPr>
          <a:xfrm>
            <a:off x="5578141" y="2803481"/>
            <a:ext cx="1681441" cy="2268000"/>
          </a:xfrm>
          <a:prstGeom prst="round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dirty="0">
              <a:latin typeface="微软雅黑" panose="020B0503020204020204" charset="-122"/>
              <a:ea typeface="微软雅黑" panose="020B0503020204020204" charset="-122"/>
            </a:endParaRPr>
          </a:p>
        </p:txBody>
      </p:sp>
      <p:sp>
        <p:nvSpPr>
          <p:cNvPr id="32" name="圆角矩形 31"/>
          <p:cNvSpPr/>
          <p:nvPr/>
        </p:nvSpPr>
        <p:spPr>
          <a:xfrm>
            <a:off x="7306333" y="2126942"/>
            <a:ext cx="1681441" cy="226609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33" name="圆角矩形 32"/>
          <p:cNvSpPr/>
          <p:nvPr/>
        </p:nvSpPr>
        <p:spPr>
          <a:xfrm>
            <a:off x="7573183" y="2792688"/>
            <a:ext cx="1641782" cy="2268000"/>
          </a:xfrm>
          <a:prstGeom prst="round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dirty="0">
              <a:latin typeface="微软雅黑" panose="020B0503020204020204" charset="-122"/>
              <a:ea typeface="微软雅黑" panose="020B0503020204020204" charset="-122"/>
            </a:endParaRPr>
          </a:p>
        </p:txBody>
      </p:sp>
      <p:sp>
        <p:nvSpPr>
          <p:cNvPr id="34" name="圆角矩形 33"/>
          <p:cNvSpPr/>
          <p:nvPr/>
        </p:nvSpPr>
        <p:spPr>
          <a:xfrm>
            <a:off x="9336349" y="2128145"/>
            <a:ext cx="1681441" cy="226609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35" name="圆角矩形 34"/>
          <p:cNvSpPr/>
          <p:nvPr/>
        </p:nvSpPr>
        <p:spPr>
          <a:xfrm>
            <a:off x="9595578" y="2804683"/>
            <a:ext cx="1681441" cy="2268000"/>
          </a:xfrm>
          <a:prstGeom prst="round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dirty="0">
              <a:latin typeface="微软雅黑" panose="020B0503020204020204" charset="-122"/>
              <a:ea typeface="微软雅黑" panose="020B0503020204020204" charset="-122"/>
            </a:endParaRPr>
          </a:p>
        </p:txBody>
      </p:sp>
      <p:sp>
        <p:nvSpPr>
          <p:cNvPr id="36" name="TextBox 26"/>
          <p:cNvSpPr txBox="1"/>
          <p:nvPr/>
        </p:nvSpPr>
        <p:spPr>
          <a:xfrm>
            <a:off x="5374843" y="2216548"/>
            <a:ext cx="1555373" cy="386080"/>
          </a:xfrm>
          <a:prstGeom prst="rect">
            <a:avLst/>
          </a:prstGeom>
          <a:noFill/>
        </p:spPr>
        <p:txBody>
          <a:bodyPr wrap="square" rtlCol="0">
            <a:spAutoFit/>
          </a:bodyPr>
          <a:lstStyle/>
          <a:p>
            <a:pPr algn="ctr"/>
            <a:r>
              <a:rPr lang="zh-CN" altLang="en-US" sz="1920" b="1" dirty="0">
                <a:solidFill>
                  <a:schemeClr val="bg1"/>
                </a:solidFill>
                <a:latin typeface="微软雅黑" panose="020B0503020204020204" charset="-122"/>
                <a:ea typeface="微软雅黑" panose="020B0503020204020204" charset="-122"/>
              </a:rPr>
              <a:t>“合法”法</a:t>
            </a:r>
            <a:endParaRPr lang="zh-CN" altLang="en-US" sz="1920" b="1" dirty="0">
              <a:solidFill>
                <a:schemeClr val="bg1"/>
              </a:solidFill>
              <a:latin typeface="微软雅黑" panose="020B0503020204020204" charset="-122"/>
              <a:ea typeface="微软雅黑" panose="020B0503020204020204" charset="-122"/>
            </a:endParaRPr>
          </a:p>
        </p:txBody>
      </p:sp>
      <p:sp>
        <p:nvSpPr>
          <p:cNvPr id="37" name="TextBox 27"/>
          <p:cNvSpPr txBox="1"/>
          <p:nvPr/>
        </p:nvSpPr>
        <p:spPr>
          <a:xfrm>
            <a:off x="5665584" y="3064091"/>
            <a:ext cx="1422211" cy="1196975"/>
          </a:xfrm>
          <a:prstGeom prst="rect">
            <a:avLst/>
          </a:prstGeom>
          <a:noFill/>
        </p:spPr>
        <p:txBody>
          <a:bodyPr wrap="square" rtlCol="0">
            <a:spAutoFit/>
          </a:bodyPr>
          <a:lstStyle/>
          <a:p>
            <a:pPr algn="just"/>
            <a:r>
              <a:rPr lang="zh-CN" altLang="en-US" sz="1440" dirty="0">
                <a:solidFill>
                  <a:schemeClr val="bg1"/>
                </a:solidFill>
                <a:latin typeface="微软雅黑" panose="020B0503020204020204" charset="-122"/>
                <a:ea typeface="微软雅黑" panose="020B0503020204020204" charset="-122"/>
              </a:rPr>
              <a:t>拿出法律文件、红头文件等，使之成为说服对方的武器，增加对方信任</a:t>
            </a:r>
            <a:endParaRPr lang="zh-CN" altLang="en-US" sz="1440" dirty="0">
              <a:solidFill>
                <a:schemeClr val="bg1"/>
              </a:solidFill>
              <a:latin typeface="微软雅黑" panose="020B0503020204020204" charset="-122"/>
              <a:ea typeface="微软雅黑" panose="020B0503020204020204" charset="-122"/>
            </a:endParaRPr>
          </a:p>
        </p:txBody>
      </p:sp>
      <p:sp>
        <p:nvSpPr>
          <p:cNvPr id="38" name="TextBox 28"/>
          <p:cNvSpPr txBox="1"/>
          <p:nvPr/>
        </p:nvSpPr>
        <p:spPr>
          <a:xfrm>
            <a:off x="7377504" y="2216548"/>
            <a:ext cx="1555373" cy="386080"/>
          </a:xfrm>
          <a:prstGeom prst="rect">
            <a:avLst/>
          </a:prstGeom>
          <a:noFill/>
        </p:spPr>
        <p:txBody>
          <a:bodyPr wrap="square" rtlCol="0">
            <a:spAutoFit/>
          </a:bodyPr>
          <a:lstStyle/>
          <a:p>
            <a:pPr algn="ctr"/>
            <a:r>
              <a:rPr lang="zh-CN" altLang="en-US" sz="1920" b="1" dirty="0">
                <a:solidFill>
                  <a:schemeClr val="bg1"/>
                </a:solidFill>
                <a:latin typeface="微软雅黑" panose="020B0503020204020204" charset="-122"/>
                <a:ea typeface="微软雅黑" panose="020B0503020204020204" charset="-122"/>
              </a:rPr>
              <a:t>坚持法</a:t>
            </a:r>
            <a:endParaRPr lang="zh-CN" altLang="en-US" sz="1920" b="1" dirty="0">
              <a:solidFill>
                <a:schemeClr val="bg1"/>
              </a:solidFill>
              <a:latin typeface="微软雅黑" panose="020B0503020204020204" charset="-122"/>
              <a:ea typeface="微软雅黑" panose="020B0503020204020204" charset="-122"/>
            </a:endParaRPr>
          </a:p>
        </p:txBody>
      </p:sp>
      <p:sp>
        <p:nvSpPr>
          <p:cNvPr id="39" name="TextBox 29"/>
          <p:cNvSpPr txBox="1"/>
          <p:nvPr/>
        </p:nvSpPr>
        <p:spPr>
          <a:xfrm>
            <a:off x="7683484" y="3056000"/>
            <a:ext cx="1422212" cy="1418590"/>
          </a:xfrm>
          <a:prstGeom prst="rect">
            <a:avLst/>
          </a:prstGeom>
          <a:noFill/>
        </p:spPr>
        <p:txBody>
          <a:bodyPr wrap="square" rtlCol="0">
            <a:spAutoFit/>
          </a:bodyPr>
          <a:lstStyle/>
          <a:p>
            <a:pPr algn="just"/>
            <a:r>
              <a:rPr lang="zh-CN" altLang="en-US" sz="1440" dirty="0">
                <a:solidFill>
                  <a:schemeClr val="bg1"/>
                </a:solidFill>
                <a:latin typeface="微软雅黑" panose="020B0503020204020204" charset="-122"/>
                <a:ea typeface="微软雅黑" panose="020B0503020204020204" charset="-122"/>
              </a:rPr>
              <a:t>让步到一定程度时，坚持谈判要求，不再退让，甚至摆出不惜破裂姿态</a:t>
            </a:r>
            <a:endParaRPr lang="zh-CN" altLang="en-US" sz="1440" dirty="0">
              <a:solidFill>
                <a:schemeClr val="bg1"/>
              </a:solidFill>
              <a:latin typeface="微软雅黑" panose="020B0503020204020204" charset="-122"/>
              <a:ea typeface="微软雅黑" panose="020B0503020204020204" charset="-122"/>
            </a:endParaRPr>
          </a:p>
        </p:txBody>
      </p:sp>
      <p:sp>
        <p:nvSpPr>
          <p:cNvPr id="40" name="TextBox 30"/>
          <p:cNvSpPr txBox="1"/>
          <p:nvPr/>
        </p:nvSpPr>
        <p:spPr>
          <a:xfrm>
            <a:off x="9399383" y="2245049"/>
            <a:ext cx="1555373" cy="386080"/>
          </a:xfrm>
          <a:prstGeom prst="rect">
            <a:avLst/>
          </a:prstGeom>
          <a:noFill/>
        </p:spPr>
        <p:txBody>
          <a:bodyPr wrap="square" rtlCol="0">
            <a:spAutoFit/>
          </a:bodyPr>
          <a:lstStyle/>
          <a:p>
            <a:pPr algn="ctr"/>
            <a:r>
              <a:rPr lang="zh-CN" altLang="en-US" sz="1920" b="1" dirty="0">
                <a:solidFill>
                  <a:schemeClr val="bg1"/>
                </a:solidFill>
                <a:latin typeface="微软雅黑" panose="020B0503020204020204" charset="-122"/>
                <a:ea typeface="微软雅黑" panose="020B0503020204020204" charset="-122"/>
              </a:rPr>
              <a:t>权力有限法</a:t>
            </a:r>
            <a:endParaRPr lang="zh-CN" altLang="en-US" sz="1920" b="1" dirty="0">
              <a:solidFill>
                <a:schemeClr val="bg1"/>
              </a:solidFill>
              <a:latin typeface="微软雅黑" panose="020B0503020204020204" charset="-122"/>
              <a:ea typeface="微软雅黑" panose="020B0503020204020204" charset="-122"/>
            </a:endParaRPr>
          </a:p>
        </p:txBody>
      </p:sp>
      <p:sp>
        <p:nvSpPr>
          <p:cNvPr id="41" name="TextBox 31"/>
          <p:cNvSpPr txBox="1"/>
          <p:nvPr/>
        </p:nvSpPr>
        <p:spPr>
          <a:xfrm>
            <a:off x="9787794" y="3047910"/>
            <a:ext cx="1422212" cy="1639570"/>
          </a:xfrm>
          <a:prstGeom prst="rect">
            <a:avLst/>
          </a:prstGeom>
          <a:noFill/>
        </p:spPr>
        <p:txBody>
          <a:bodyPr wrap="square" rtlCol="0">
            <a:spAutoFit/>
          </a:bodyPr>
          <a:lstStyle/>
          <a:p>
            <a:r>
              <a:rPr lang="zh-CN" altLang="en-US" sz="1440" dirty="0">
                <a:solidFill>
                  <a:schemeClr val="bg1"/>
                </a:solidFill>
                <a:latin typeface="微软雅黑" panose="020B0503020204020204" charset="-122"/>
                <a:ea typeface="微软雅黑" panose="020B0503020204020204" charset="-122"/>
              </a:rPr>
              <a:t>利用有关自己权利的种种限制因素作为争取时间或拒绝对方的理由、借口或挡箭牌的技巧</a:t>
            </a:r>
            <a:endParaRPr lang="zh-CN" altLang="en-US" sz="144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down)">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p:tgtEl>
                                          <p:spTgt spid="25"/>
                                        </p:tgtEl>
                                        <p:attrNameLst>
                                          <p:attrName>ppt_y</p:attrName>
                                        </p:attrNameLst>
                                      </p:cBhvr>
                                      <p:tavLst>
                                        <p:tav tm="0">
                                          <p:val>
                                            <p:strVal val="#ppt_y+#ppt_h*1.125000"/>
                                          </p:val>
                                        </p:tav>
                                        <p:tav tm="100000">
                                          <p:val>
                                            <p:strVal val="#ppt_y"/>
                                          </p:val>
                                        </p:tav>
                                      </p:tavLst>
                                    </p:anim>
                                    <p:animEffect transition="in" filter="wipe(up)">
                                      <p:cBhvr>
                                        <p:cTn id="22" dur="500"/>
                                        <p:tgtEl>
                                          <p:spTgt spid="25"/>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p:tgtEl>
                                          <p:spTgt spid="26"/>
                                        </p:tgtEl>
                                        <p:attrNameLst>
                                          <p:attrName>ppt_y</p:attrName>
                                        </p:attrNameLst>
                                      </p:cBhvr>
                                      <p:tavLst>
                                        <p:tav tm="0">
                                          <p:val>
                                            <p:strVal val="#ppt_y-#ppt_h*1.125000"/>
                                          </p:val>
                                        </p:tav>
                                        <p:tav tm="100000">
                                          <p:val>
                                            <p:strVal val="#ppt_y"/>
                                          </p:val>
                                        </p:tav>
                                      </p:tavLst>
                                    </p:anim>
                                    <p:animEffect transition="in" filter="wipe(down)">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p:tgtEl>
                                          <p:spTgt spid="29"/>
                                        </p:tgtEl>
                                        <p:attrNameLst>
                                          <p:attrName>ppt_y</p:attrName>
                                        </p:attrNameLst>
                                      </p:cBhvr>
                                      <p:tavLst>
                                        <p:tav tm="0">
                                          <p:val>
                                            <p:strVal val="#ppt_y+#ppt_h*1.125000"/>
                                          </p:val>
                                        </p:tav>
                                        <p:tav tm="100000">
                                          <p:val>
                                            <p:strVal val="#ppt_y"/>
                                          </p:val>
                                        </p:tav>
                                      </p:tavLst>
                                    </p:anim>
                                    <p:animEffect transition="in" filter="wipe(up)">
                                      <p:cBhvr>
                                        <p:cTn id="36" dur="500"/>
                                        <p:tgtEl>
                                          <p:spTgt spid="29"/>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p:tgtEl>
                                          <p:spTgt spid="30"/>
                                        </p:tgtEl>
                                        <p:attrNameLst>
                                          <p:attrName>ppt_y</p:attrName>
                                        </p:attrNameLst>
                                      </p:cBhvr>
                                      <p:tavLst>
                                        <p:tav tm="0">
                                          <p:val>
                                            <p:strVal val="#ppt_y-#ppt_h*1.125000"/>
                                          </p:val>
                                        </p:tav>
                                        <p:tav tm="100000">
                                          <p:val>
                                            <p:strVal val="#ppt_y"/>
                                          </p:val>
                                        </p:tav>
                                      </p:tavLst>
                                    </p:anim>
                                    <p:animEffect transition="in" filter="wipe(down)">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up)">
                                      <p:cBhvr>
                                        <p:cTn id="46" dur="500"/>
                                        <p:tgtEl>
                                          <p:spTgt spid="37"/>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p:tgtEl>
                                          <p:spTgt spid="32"/>
                                        </p:tgtEl>
                                        <p:attrNameLst>
                                          <p:attrName>ppt_y</p:attrName>
                                        </p:attrNameLst>
                                      </p:cBhvr>
                                      <p:tavLst>
                                        <p:tav tm="0">
                                          <p:val>
                                            <p:strVal val="#ppt_y+#ppt_h*1.125000"/>
                                          </p:val>
                                        </p:tav>
                                        <p:tav tm="100000">
                                          <p:val>
                                            <p:strVal val="#ppt_y"/>
                                          </p:val>
                                        </p:tav>
                                      </p:tavLst>
                                    </p:anim>
                                    <p:animEffect transition="in" filter="wipe(up)">
                                      <p:cBhvr>
                                        <p:cTn id="50" dur="500"/>
                                        <p:tgtEl>
                                          <p:spTgt spid="32"/>
                                        </p:tgtEl>
                                      </p:cBhvr>
                                    </p:animEffect>
                                  </p:childTnLst>
                                </p:cTn>
                              </p:par>
                              <p:par>
                                <p:cTn id="51" presetID="12" presetClass="entr" presetSubtype="1"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p:tgtEl>
                                          <p:spTgt spid="33"/>
                                        </p:tgtEl>
                                        <p:attrNameLst>
                                          <p:attrName>ppt_y</p:attrName>
                                        </p:attrNameLst>
                                      </p:cBhvr>
                                      <p:tavLst>
                                        <p:tav tm="0">
                                          <p:val>
                                            <p:strVal val="#ppt_y-#ppt_h*1.125000"/>
                                          </p:val>
                                        </p:tav>
                                        <p:tav tm="100000">
                                          <p:val>
                                            <p:strVal val="#ppt_y"/>
                                          </p:val>
                                        </p:tav>
                                      </p:tavLst>
                                    </p:anim>
                                    <p:animEffect transition="in" filter="wipe(down)">
                                      <p:cBhvr>
                                        <p:cTn id="54" dur="5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up)">
                                      <p:cBhvr>
                                        <p:cTn id="60" dur="500"/>
                                        <p:tgtEl>
                                          <p:spTgt spid="39"/>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p:tgtEl>
                                          <p:spTgt spid="34"/>
                                        </p:tgtEl>
                                        <p:attrNameLst>
                                          <p:attrName>ppt_y</p:attrName>
                                        </p:attrNameLst>
                                      </p:cBhvr>
                                      <p:tavLst>
                                        <p:tav tm="0">
                                          <p:val>
                                            <p:strVal val="#ppt_y+#ppt_h*1.125000"/>
                                          </p:val>
                                        </p:tav>
                                        <p:tav tm="100000">
                                          <p:val>
                                            <p:strVal val="#ppt_y"/>
                                          </p:val>
                                        </p:tav>
                                      </p:tavLst>
                                    </p:anim>
                                    <p:animEffect transition="in" filter="wipe(up)">
                                      <p:cBhvr>
                                        <p:cTn id="64" dur="500"/>
                                        <p:tgtEl>
                                          <p:spTgt spid="34"/>
                                        </p:tgtEl>
                                      </p:cBhvr>
                                    </p:animEffect>
                                  </p:childTnLst>
                                </p:cTn>
                              </p:par>
                              <p:par>
                                <p:cTn id="65" presetID="12" presetClass="entr" presetSubtype="1"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p:tgtEl>
                                          <p:spTgt spid="35"/>
                                        </p:tgtEl>
                                        <p:attrNameLst>
                                          <p:attrName>ppt_y</p:attrName>
                                        </p:attrNameLst>
                                      </p:cBhvr>
                                      <p:tavLst>
                                        <p:tav tm="0">
                                          <p:val>
                                            <p:strVal val="#ppt_y-#ppt_h*1.125000"/>
                                          </p:val>
                                        </p:tav>
                                        <p:tav tm="100000">
                                          <p:val>
                                            <p:strVal val="#ppt_y"/>
                                          </p:val>
                                        </p:tav>
                                      </p:tavLst>
                                    </p:anim>
                                    <p:animEffect transition="in" filter="wipe(down)">
                                      <p:cBhvr>
                                        <p:cTn id="68" dur="50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up)">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3" grpId="0"/>
      <p:bldP spid="24" grpId="0"/>
      <p:bldP spid="25" grpId="0" bldLvl="0" animBg="1"/>
      <p:bldP spid="26" grpId="0" bldLvl="0" animBg="1"/>
      <p:bldP spid="27" grpId="0"/>
      <p:bldP spid="28" grpId="0"/>
      <p:bldP spid="29" grpId="0" bldLvl="0" animBg="1"/>
      <p:bldP spid="30" grpId="0" bldLvl="0" animBg="1"/>
      <p:bldP spid="32" grpId="0" bldLvl="0" animBg="1"/>
      <p:bldP spid="33" grpId="0" bldLvl="0" animBg="1"/>
      <p:bldP spid="34" grpId="0" bldLvl="0" animBg="1"/>
      <p:bldP spid="35" grpId="0" bldLvl="0" animBg="1"/>
      <p:bldP spid="36" grpId="0"/>
      <p:bldP spid="37" grpId="0"/>
      <p:bldP spid="38" grpId="0"/>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grpSp>
        <p:nvGrpSpPr>
          <p:cNvPr id="26" name="Group 130"/>
          <p:cNvGrpSpPr/>
          <p:nvPr/>
        </p:nvGrpSpPr>
        <p:grpSpPr>
          <a:xfrm>
            <a:off x="7806746" y="1636362"/>
            <a:ext cx="3403600" cy="614681"/>
            <a:chOff x="1762139" y="1304396"/>
            <a:chExt cx="2552700" cy="461011"/>
          </a:xfrm>
        </p:grpSpPr>
        <p:sp>
          <p:nvSpPr>
            <p:cNvPr id="27" name="TextBox 26"/>
            <p:cNvSpPr txBox="1"/>
            <p:nvPr/>
          </p:nvSpPr>
          <p:spPr>
            <a:xfrm>
              <a:off x="1762140" y="1304396"/>
              <a:ext cx="1542506" cy="276701"/>
            </a:xfrm>
            <a:prstGeom prst="rect">
              <a:avLst/>
            </a:prstGeom>
            <a:noFill/>
          </p:spPr>
          <p:txBody>
            <a:bodyPr wrap="square" lIns="0" tIns="0" rIns="0" bIns="0" rtlCol="0" anchor="t">
              <a:spAutoFit/>
            </a:bodyPr>
            <a:lstStyle/>
            <a:p>
              <a:pPr>
                <a:lnSpc>
                  <a:spcPct val="120000"/>
                </a:lnSpc>
              </a:pPr>
              <a:r>
                <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倾听</a:t>
              </a:r>
              <a:endPar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8" name="TextBox 27"/>
            <p:cNvSpPr txBox="1"/>
            <p:nvPr/>
          </p:nvSpPr>
          <p:spPr>
            <a:xfrm>
              <a:off x="1762139" y="1544427"/>
              <a:ext cx="2552700" cy="220980"/>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耳到、眼到、心到、脑到</a:t>
              </a:r>
              <a:endPar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29" name="Group 131"/>
          <p:cNvGrpSpPr/>
          <p:nvPr/>
        </p:nvGrpSpPr>
        <p:grpSpPr>
          <a:xfrm>
            <a:off x="7806746" y="2668534"/>
            <a:ext cx="3162300" cy="759456"/>
            <a:chOff x="1762139" y="2072489"/>
            <a:chExt cx="2371725" cy="569592"/>
          </a:xfrm>
        </p:grpSpPr>
        <p:sp>
          <p:nvSpPr>
            <p:cNvPr id="30" name="TextBox 29"/>
            <p:cNvSpPr txBox="1"/>
            <p:nvPr/>
          </p:nvSpPr>
          <p:spPr>
            <a:xfrm>
              <a:off x="1762140" y="2072489"/>
              <a:ext cx="1542506" cy="276701"/>
            </a:xfrm>
            <a:prstGeom prst="rect">
              <a:avLst/>
            </a:prstGeom>
            <a:noFill/>
          </p:spPr>
          <p:txBody>
            <a:bodyPr wrap="square" lIns="0" tIns="0" rIns="0" bIns="0" rtlCol="0" anchor="t">
              <a:spAutoFit/>
            </a:bodyPr>
            <a:lstStyle/>
            <a:p>
              <a:pPr>
                <a:lnSpc>
                  <a:spcPct val="120000"/>
                </a:lnSpc>
              </a:pPr>
              <a:r>
                <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叙述</a:t>
              </a:r>
              <a:endPar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4" name="TextBox 30"/>
            <p:cNvSpPr txBox="1"/>
            <p:nvPr/>
          </p:nvSpPr>
          <p:spPr>
            <a:xfrm>
              <a:off x="1762139" y="2346806"/>
              <a:ext cx="2371725" cy="295275"/>
            </a:xfrm>
            <a:prstGeom prst="rect">
              <a:avLst/>
            </a:prstGeom>
            <a:noFill/>
          </p:spPr>
          <p:txBody>
            <a:bodyPr wrap="square" lIns="0" tIns="0" rIns="0" bIns="0" rtlCol="0" anchor="t">
              <a:spAutoFit/>
            </a:bodyPr>
            <a:lstStyle/>
            <a:p>
              <a:pPr defTabSz="1285240">
                <a:lnSpc>
                  <a:spcPct val="80000"/>
                </a:lnSpc>
                <a:spcBef>
                  <a:spcPct val="20000"/>
                </a:spcBef>
                <a:defRPr/>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简明扼要、机会均等、注意自己、原则而不具体、让对方先谈</a:t>
              </a:r>
              <a:endPar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32" name="Group 144"/>
          <p:cNvGrpSpPr/>
          <p:nvPr/>
        </p:nvGrpSpPr>
        <p:grpSpPr>
          <a:xfrm>
            <a:off x="7806746" y="3751907"/>
            <a:ext cx="3046095" cy="831851"/>
            <a:chOff x="1762139" y="2840582"/>
            <a:chExt cx="2284571" cy="623888"/>
          </a:xfrm>
        </p:grpSpPr>
        <p:sp>
          <p:nvSpPr>
            <p:cNvPr id="33" name="TextBox 32"/>
            <p:cNvSpPr txBox="1"/>
            <p:nvPr/>
          </p:nvSpPr>
          <p:spPr>
            <a:xfrm>
              <a:off x="1762140" y="2840582"/>
              <a:ext cx="1542506" cy="276701"/>
            </a:xfrm>
            <a:prstGeom prst="rect">
              <a:avLst/>
            </a:prstGeom>
            <a:noFill/>
          </p:spPr>
          <p:txBody>
            <a:bodyPr wrap="square" lIns="0" tIns="0" rIns="0" bIns="0" rtlCol="0" anchor="t">
              <a:spAutoFit/>
            </a:bodyPr>
            <a:lstStyle/>
            <a:p>
              <a:pPr>
                <a:lnSpc>
                  <a:spcPct val="120000"/>
                </a:lnSpc>
              </a:pPr>
              <a:r>
                <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发问</a:t>
              </a:r>
              <a:endPar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34" name="TextBox 33"/>
            <p:cNvSpPr txBox="1"/>
            <p:nvPr/>
          </p:nvSpPr>
          <p:spPr>
            <a:xfrm>
              <a:off x="1762139" y="3095376"/>
              <a:ext cx="2284571" cy="369094"/>
            </a:xfrm>
            <a:prstGeom prst="rect">
              <a:avLst/>
            </a:prstGeom>
            <a:noFill/>
          </p:spPr>
          <p:txBody>
            <a:bodyPr wrap="square" lIns="0" tIns="0" rIns="0" bIns="0" rtlCol="0" anchor="t">
              <a:spAutoFit/>
            </a:bodyPr>
            <a:lstStyle/>
            <a:p>
              <a:pPr defTabSz="1285240">
                <a:lnSpc>
                  <a:spcPct val="100000"/>
                </a:lnSpc>
                <a:spcBef>
                  <a:spcPct val="20000"/>
                </a:spcBef>
                <a:defRPr/>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友好、关心、亲切的话；热情、诚挚的话</a:t>
              </a:r>
              <a:endPar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35" name="Group 145"/>
          <p:cNvGrpSpPr/>
          <p:nvPr/>
        </p:nvGrpSpPr>
        <p:grpSpPr>
          <a:xfrm>
            <a:off x="7806746" y="4809674"/>
            <a:ext cx="2949575" cy="834395"/>
            <a:chOff x="1762139" y="3608676"/>
            <a:chExt cx="2212181" cy="625796"/>
          </a:xfrm>
        </p:grpSpPr>
        <p:sp>
          <p:nvSpPr>
            <p:cNvPr id="36" name="TextBox 35"/>
            <p:cNvSpPr txBox="1"/>
            <p:nvPr/>
          </p:nvSpPr>
          <p:spPr>
            <a:xfrm>
              <a:off x="1762140" y="3608676"/>
              <a:ext cx="1542506" cy="276701"/>
            </a:xfrm>
            <a:prstGeom prst="rect">
              <a:avLst/>
            </a:prstGeom>
            <a:noFill/>
          </p:spPr>
          <p:txBody>
            <a:bodyPr wrap="square" lIns="0" tIns="0" rIns="0" bIns="0" rtlCol="0" anchor="t">
              <a:spAutoFit/>
            </a:bodyPr>
            <a:lstStyle/>
            <a:p>
              <a:pPr>
                <a:lnSpc>
                  <a:spcPct val="120000"/>
                </a:lnSpc>
              </a:pPr>
              <a:r>
                <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应答</a:t>
              </a:r>
              <a:endPar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37" name="TextBox 36"/>
            <p:cNvSpPr txBox="1"/>
            <p:nvPr/>
          </p:nvSpPr>
          <p:spPr>
            <a:xfrm>
              <a:off x="1762139" y="3865378"/>
              <a:ext cx="2212181" cy="369094"/>
            </a:xfrm>
            <a:prstGeom prst="rect">
              <a:avLst/>
            </a:prstGeom>
            <a:noFill/>
          </p:spPr>
          <p:txBody>
            <a:bodyPr wrap="square" lIns="0" tIns="0" rIns="0" bIns="0" rtlCol="0" anchor="t">
              <a:spAutoFit/>
            </a:bodyPr>
            <a:lstStyle/>
            <a:p>
              <a:pPr defTabSz="1285240">
                <a:lnSpc>
                  <a:spcPct val="100000"/>
                </a:lnSpc>
                <a:spcBef>
                  <a:spcPct val="20000"/>
                </a:spcBef>
                <a:defRPr/>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不彻底回答、降低对方提问兴趣、使自己充分思考、找借口拖延</a:t>
              </a:r>
              <a:endPar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62" name="Group 120"/>
          <p:cNvGrpSpPr/>
          <p:nvPr/>
        </p:nvGrpSpPr>
        <p:grpSpPr>
          <a:xfrm>
            <a:off x="7020254" y="1708915"/>
            <a:ext cx="625362" cy="607458"/>
            <a:chOff x="3428938" y="4190009"/>
            <a:chExt cx="469021" cy="455593"/>
          </a:xfrm>
        </p:grpSpPr>
        <p:sp>
          <p:nvSpPr>
            <p:cNvPr id="63" name="Oval 62"/>
            <p:cNvSpPr>
              <a:spLocks noChangeAspect="1"/>
            </p:cNvSpPr>
            <p:nvPr/>
          </p:nvSpPr>
          <p:spPr>
            <a:xfrm>
              <a:off x="3428938" y="4190009"/>
              <a:ext cx="469021" cy="455593"/>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64"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4" name="Group 123"/>
          <p:cNvGrpSpPr/>
          <p:nvPr/>
        </p:nvGrpSpPr>
        <p:grpSpPr>
          <a:xfrm>
            <a:off x="7020254" y="2766684"/>
            <a:ext cx="625362" cy="607458"/>
            <a:chOff x="6299532" y="4190009"/>
            <a:chExt cx="469021" cy="455593"/>
          </a:xfrm>
        </p:grpSpPr>
        <p:sp>
          <p:nvSpPr>
            <p:cNvPr id="66" name="Oval 65"/>
            <p:cNvSpPr>
              <a:spLocks noChangeAspect="1"/>
            </p:cNvSpPr>
            <p:nvPr/>
          </p:nvSpPr>
          <p:spPr>
            <a:xfrm>
              <a:off x="6299532" y="4190009"/>
              <a:ext cx="469021" cy="455593"/>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67" name="Freeform 63"/>
            <p:cNvSpPr>
              <a:spLocks noEditPoints="1"/>
            </p:cNvSpPr>
            <p:nvPr/>
          </p:nvSpPr>
          <p:spPr bwMode="auto">
            <a:xfrm>
              <a:off x="6386874" y="4310694"/>
              <a:ext cx="294337" cy="214222"/>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68" name="Group 126"/>
          <p:cNvGrpSpPr/>
          <p:nvPr/>
        </p:nvGrpSpPr>
        <p:grpSpPr>
          <a:xfrm>
            <a:off x="7020254" y="4882224"/>
            <a:ext cx="625362" cy="607458"/>
            <a:chOff x="7501792" y="3621100"/>
            <a:chExt cx="469021" cy="455593"/>
          </a:xfrm>
        </p:grpSpPr>
        <p:sp>
          <p:nvSpPr>
            <p:cNvPr id="69" name="Oval 68"/>
            <p:cNvSpPr>
              <a:spLocks noChangeAspect="1"/>
            </p:cNvSpPr>
            <p:nvPr/>
          </p:nvSpPr>
          <p:spPr>
            <a:xfrm>
              <a:off x="7501792" y="3621100"/>
              <a:ext cx="469021" cy="455593"/>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70" name="Freeform 135"/>
            <p:cNvSpPr>
              <a:spLocks noEditPoints="1"/>
            </p:cNvSpPr>
            <p:nvPr/>
          </p:nvSpPr>
          <p:spPr bwMode="auto">
            <a:xfrm>
              <a:off x="7610890" y="3731421"/>
              <a:ext cx="250825" cy="23495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71" name="Group 129"/>
          <p:cNvGrpSpPr/>
          <p:nvPr/>
        </p:nvGrpSpPr>
        <p:grpSpPr>
          <a:xfrm>
            <a:off x="7020254" y="3824454"/>
            <a:ext cx="625362" cy="607458"/>
            <a:chOff x="7501792" y="2878680"/>
            <a:chExt cx="469021" cy="455593"/>
          </a:xfrm>
        </p:grpSpPr>
        <p:sp>
          <p:nvSpPr>
            <p:cNvPr id="5" name="Oval 71"/>
            <p:cNvSpPr>
              <a:spLocks noChangeAspect="1"/>
            </p:cNvSpPr>
            <p:nvPr/>
          </p:nvSpPr>
          <p:spPr>
            <a:xfrm>
              <a:off x="7501792" y="2878680"/>
              <a:ext cx="469021" cy="455593"/>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6" name="Freeform 53"/>
            <p:cNvSpPr/>
            <p:nvPr/>
          </p:nvSpPr>
          <p:spPr bwMode="auto">
            <a:xfrm>
              <a:off x="7580281" y="2990787"/>
              <a:ext cx="312043" cy="231379"/>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pic>
        <p:nvPicPr>
          <p:cNvPr id="16" name="图片 15" descr="672d81acbc16aba4ec034e22b2d859ca"/>
          <p:cNvPicPr>
            <a:picLocks noChangeAspect="1"/>
          </p:cNvPicPr>
          <p:nvPr/>
        </p:nvPicPr>
        <p:blipFill>
          <a:blip r:embed="rId1"/>
          <a:stretch>
            <a:fillRect/>
          </a:stretch>
        </p:blipFill>
        <p:spPr>
          <a:xfrm>
            <a:off x="-34290" y="1438275"/>
            <a:ext cx="5744845" cy="4994910"/>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fltVal val="0"/>
                                          </p:val>
                                        </p:tav>
                                        <p:tav tm="100000">
                                          <p:val>
                                            <p:strVal val="#ppt_w"/>
                                          </p:val>
                                        </p:tav>
                                      </p:tavLst>
                                    </p:anim>
                                    <p:anim calcmode="lin" valueType="num">
                                      <p:cBhvr>
                                        <p:cTn id="13" dur="500" fill="hold"/>
                                        <p:tgtEl>
                                          <p:spTgt spid="62"/>
                                        </p:tgtEl>
                                        <p:attrNameLst>
                                          <p:attrName>ppt_h</p:attrName>
                                        </p:attrNameLst>
                                      </p:cBhvr>
                                      <p:tavLst>
                                        <p:tav tm="0">
                                          <p:val>
                                            <p:fltVal val="0"/>
                                          </p:val>
                                        </p:tav>
                                        <p:tav tm="100000">
                                          <p:val>
                                            <p:strVal val="#ppt_h"/>
                                          </p:val>
                                        </p:tav>
                                      </p:tavLst>
                                    </p:anim>
                                    <p:animEffect transition="in" filter="fade">
                                      <p:cBhvr>
                                        <p:cTn id="14" dur="500"/>
                                        <p:tgtEl>
                                          <p:spTgt spid="62"/>
                                        </p:tgtEl>
                                      </p:cBhvr>
                                    </p:animEffect>
                                  </p:childTnLst>
                                </p:cTn>
                              </p:par>
                            </p:childTnLst>
                          </p:cTn>
                        </p:par>
                        <p:par>
                          <p:cTn id="15" fill="hold">
                            <p:stCondLst>
                              <p:cond delay="1000"/>
                            </p:stCondLst>
                            <p:childTnLst>
                              <p:par>
                                <p:cTn id="16" presetID="2" presetClass="entr" presetSubtype="2" accel="50000" decel="5000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2000"/>
                            </p:stCondLst>
                            <p:childTnLst>
                              <p:par>
                                <p:cTn id="27" presetID="2" presetClass="entr" presetSubtype="2" accel="50000" decel="5000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71"/>
                                        </p:tgtEl>
                                        <p:attrNameLst>
                                          <p:attrName>style.visibility</p:attrName>
                                        </p:attrNameLst>
                                      </p:cBhvr>
                                      <p:to>
                                        <p:strVal val="visible"/>
                                      </p:to>
                                    </p:set>
                                    <p:anim calcmode="lin" valueType="num">
                                      <p:cBhvr>
                                        <p:cTn id="34" dur="500" fill="hold"/>
                                        <p:tgtEl>
                                          <p:spTgt spid="71"/>
                                        </p:tgtEl>
                                        <p:attrNameLst>
                                          <p:attrName>ppt_w</p:attrName>
                                        </p:attrNameLst>
                                      </p:cBhvr>
                                      <p:tavLst>
                                        <p:tav tm="0">
                                          <p:val>
                                            <p:fltVal val="0"/>
                                          </p:val>
                                        </p:tav>
                                        <p:tav tm="100000">
                                          <p:val>
                                            <p:strVal val="#ppt_w"/>
                                          </p:val>
                                        </p:tav>
                                      </p:tavLst>
                                    </p:anim>
                                    <p:anim calcmode="lin" valueType="num">
                                      <p:cBhvr>
                                        <p:cTn id="35" dur="500" fill="hold"/>
                                        <p:tgtEl>
                                          <p:spTgt spid="71"/>
                                        </p:tgtEl>
                                        <p:attrNameLst>
                                          <p:attrName>ppt_h</p:attrName>
                                        </p:attrNameLst>
                                      </p:cBhvr>
                                      <p:tavLst>
                                        <p:tav tm="0">
                                          <p:val>
                                            <p:fltVal val="0"/>
                                          </p:val>
                                        </p:tav>
                                        <p:tav tm="100000">
                                          <p:val>
                                            <p:strVal val="#ppt_h"/>
                                          </p:val>
                                        </p:tav>
                                      </p:tavLst>
                                    </p:anim>
                                    <p:animEffect transition="in" filter="fade">
                                      <p:cBhvr>
                                        <p:cTn id="36" dur="500"/>
                                        <p:tgtEl>
                                          <p:spTgt spid="71"/>
                                        </p:tgtEl>
                                      </p:cBhvr>
                                    </p:animEffect>
                                  </p:childTnLst>
                                </p:cTn>
                              </p:par>
                            </p:childTnLst>
                          </p:cTn>
                        </p:par>
                        <p:par>
                          <p:cTn id="37" fill="hold">
                            <p:stCondLst>
                              <p:cond delay="3000"/>
                            </p:stCondLst>
                            <p:childTnLst>
                              <p:par>
                                <p:cTn id="38" presetID="2" presetClass="entr" presetSubtype="2" accel="50000" decel="5000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1+#ppt_w/2"/>
                                          </p:val>
                                        </p:tav>
                                        <p:tav tm="100000">
                                          <p:val>
                                            <p:strVal val="#ppt_x"/>
                                          </p:val>
                                        </p:tav>
                                      </p:tavLst>
                                    </p:anim>
                                    <p:anim calcmode="lin" valueType="num">
                                      <p:cBhvr additive="base">
                                        <p:cTn id="41" dur="500" fill="hold"/>
                                        <p:tgtEl>
                                          <p:spTgt spid="32"/>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68"/>
                                        </p:tgtEl>
                                        <p:attrNameLst>
                                          <p:attrName>style.visibility</p:attrName>
                                        </p:attrNameLst>
                                      </p:cBhvr>
                                      <p:to>
                                        <p:strVal val="visible"/>
                                      </p:to>
                                    </p:set>
                                    <p:anim calcmode="lin" valueType="num">
                                      <p:cBhvr>
                                        <p:cTn id="45" dur="500" fill="hold"/>
                                        <p:tgtEl>
                                          <p:spTgt spid="68"/>
                                        </p:tgtEl>
                                        <p:attrNameLst>
                                          <p:attrName>ppt_w</p:attrName>
                                        </p:attrNameLst>
                                      </p:cBhvr>
                                      <p:tavLst>
                                        <p:tav tm="0">
                                          <p:val>
                                            <p:fltVal val="0"/>
                                          </p:val>
                                        </p:tav>
                                        <p:tav tm="100000">
                                          <p:val>
                                            <p:strVal val="#ppt_w"/>
                                          </p:val>
                                        </p:tav>
                                      </p:tavLst>
                                    </p:anim>
                                    <p:anim calcmode="lin" valueType="num">
                                      <p:cBhvr>
                                        <p:cTn id="46" dur="500" fill="hold"/>
                                        <p:tgtEl>
                                          <p:spTgt spid="68"/>
                                        </p:tgtEl>
                                        <p:attrNameLst>
                                          <p:attrName>ppt_h</p:attrName>
                                        </p:attrNameLst>
                                      </p:cBhvr>
                                      <p:tavLst>
                                        <p:tav tm="0">
                                          <p:val>
                                            <p:fltVal val="0"/>
                                          </p:val>
                                        </p:tav>
                                        <p:tav tm="100000">
                                          <p:val>
                                            <p:strVal val="#ppt_h"/>
                                          </p:val>
                                        </p:tav>
                                      </p:tavLst>
                                    </p:anim>
                                    <p:animEffect transition="in" filter="fade">
                                      <p:cBhvr>
                                        <p:cTn id="47" dur="500"/>
                                        <p:tgtEl>
                                          <p:spTgt spid="68"/>
                                        </p:tgtEl>
                                      </p:cBhvr>
                                    </p:animEffect>
                                  </p:childTnLst>
                                </p:cTn>
                              </p:par>
                            </p:childTnLst>
                          </p:cTn>
                        </p:par>
                        <p:par>
                          <p:cTn id="48" fill="hold">
                            <p:stCondLst>
                              <p:cond delay="4000"/>
                            </p:stCondLst>
                            <p:childTnLst>
                              <p:par>
                                <p:cTn id="49" presetID="2" presetClass="entr" presetSubtype="2" accel="50000" decel="50000"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1+#ppt_w/2"/>
                                          </p:val>
                                        </p:tav>
                                        <p:tav tm="100000">
                                          <p:val>
                                            <p:strVal val="#ppt_x"/>
                                          </p:val>
                                        </p:tav>
                                      </p:tavLst>
                                    </p:anim>
                                    <p:anim calcmode="lin" valueType="num">
                                      <p:cBhvr additive="base">
                                        <p:cTn id="52"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矩形 13"/>
          <p:cNvSpPr/>
          <p:nvPr/>
        </p:nvSpPr>
        <p:spPr>
          <a:xfrm>
            <a:off x="4340965" y="1267437"/>
            <a:ext cx="7851970" cy="4907369"/>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0">
              <a:latin typeface="微软雅黑" panose="020B0503020204020204" charset="-122"/>
              <a:ea typeface="微软雅黑" panose="020B0503020204020204" charset="-122"/>
              <a:sym typeface="Arial" panose="020B0604020202020204" pitchFamily="34" charset="0"/>
            </a:endParaRPr>
          </a:p>
        </p:txBody>
      </p:sp>
      <p:sp>
        <p:nvSpPr>
          <p:cNvPr id="15" name="矩形 14"/>
          <p:cNvSpPr/>
          <p:nvPr/>
        </p:nvSpPr>
        <p:spPr>
          <a:xfrm>
            <a:off x="770963" y="1259747"/>
            <a:ext cx="4974137" cy="1623029"/>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895">
              <a:latin typeface="微软雅黑" panose="020B0503020204020204" charset="-122"/>
              <a:ea typeface="微软雅黑" panose="020B0503020204020204" charset="-122"/>
              <a:sym typeface="Arial" panose="020B0604020202020204" pitchFamily="34" charset="0"/>
            </a:endParaRPr>
          </a:p>
        </p:txBody>
      </p:sp>
      <p:sp>
        <p:nvSpPr>
          <p:cNvPr id="16" name="矩形 15"/>
          <p:cNvSpPr/>
          <p:nvPr/>
        </p:nvSpPr>
        <p:spPr>
          <a:xfrm>
            <a:off x="770962" y="4250284"/>
            <a:ext cx="3209019" cy="47288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spcAft>
                <a:spcPts val="0"/>
              </a:spcAft>
            </a:pPr>
            <a:r>
              <a:rPr lang="zh-CN" altLang="en-US" sz="1895" b="1"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战略时间的选择</a:t>
            </a:r>
            <a:endParaRPr lang="zh-CN" altLang="en-US" sz="1895" b="1"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7" name="Content Placeholder 2"/>
          <p:cNvSpPr txBox="1"/>
          <p:nvPr/>
        </p:nvSpPr>
        <p:spPr>
          <a:xfrm>
            <a:off x="770962" y="4774004"/>
            <a:ext cx="3209020" cy="116141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40000"/>
              </a:lnSpc>
              <a:spcBef>
                <a:spcPts val="0"/>
              </a:spcBef>
              <a:spcAft>
                <a:spcPts val="0"/>
              </a:spcAft>
            </a:pPr>
            <a:r>
              <a:rPr lang="zh-CN" altLang="en-US" sz="18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选择对本方有利的最佳谈判时间：即是当对方背负各种内外压力而迫切希望谈判的时候</a:t>
            </a:r>
            <a:endParaRPr lang="zh-CN" altLang="en-US" sz="18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8" name="Content Placeholder 2"/>
          <p:cNvSpPr txBox="1"/>
          <p:nvPr/>
        </p:nvSpPr>
        <p:spPr>
          <a:xfrm>
            <a:off x="1668026" y="1471030"/>
            <a:ext cx="4369792" cy="120015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20000"/>
              </a:lnSpc>
              <a:spcBef>
                <a:spcPts val="0"/>
              </a:spcBef>
              <a:spcAft>
                <a:spcPts val="0"/>
              </a:spcAft>
            </a:pPr>
            <a:r>
              <a:rPr lang="zh-CN" altLang="en-US" sz="2000" b="1"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战术时间的选择</a:t>
            </a:r>
            <a:endParaRPr lang="zh-CN" altLang="en-US" sz="2000" b="1"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algn="just">
              <a:lnSpc>
                <a:spcPct val="120000"/>
              </a:lnSpc>
              <a:spcBef>
                <a:spcPts val="0"/>
              </a:spcBef>
              <a:spcAft>
                <a:spcPts val="0"/>
              </a:spcAft>
            </a:pPr>
            <a:r>
              <a:rPr lang="zh-CN" altLang="en-US" sz="15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1.谈判人员的精力结构</a:t>
            </a:r>
            <a:endParaRPr lang="zh-CN" altLang="en-US" sz="15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algn="just">
              <a:lnSpc>
                <a:spcPct val="120000"/>
              </a:lnSpc>
              <a:spcBef>
                <a:spcPts val="0"/>
              </a:spcBef>
              <a:spcAft>
                <a:spcPts val="0"/>
              </a:spcAft>
            </a:pPr>
            <a:r>
              <a:rPr lang="zh-CN" altLang="en-US" sz="15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2.运用战术时间的技巧</a:t>
            </a:r>
            <a:endParaRPr lang="zh-CN" altLang="en-US" sz="15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algn="just">
              <a:lnSpc>
                <a:spcPct val="120000"/>
              </a:lnSpc>
              <a:spcBef>
                <a:spcPts val="0"/>
              </a:spcBef>
              <a:spcAft>
                <a:spcPts val="0"/>
              </a:spcAft>
            </a:pPr>
            <a:r>
              <a:rPr lang="zh-CN" altLang="en-US" sz="15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3.争取战术时间的技巧</a:t>
            </a:r>
            <a:endParaRPr lang="zh-CN" altLang="en-US" sz="15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矩形 13"/>
          <p:cNvSpPr/>
          <p:nvPr/>
        </p:nvSpPr>
        <p:spPr>
          <a:xfrm>
            <a:off x="4302718" y="2250192"/>
            <a:ext cx="1676726" cy="86409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lumMod val="75000"/>
                    <a:lumOff val="25000"/>
                  </a:schemeClr>
                </a:solidFill>
                <a:latin typeface="微软雅黑" panose="020B0503020204020204" charset="-122"/>
                <a:ea typeface="微软雅黑" panose="020B0503020204020204" charset="-122"/>
              </a:rPr>
              <a:t>01</a:t>
            </a:r>
            <a:endParaRPr lang="en-US" altLang="zh-CN" sz="2400" b="1" dirty="0">
              <a:solidFill>
                <a:schemeClr val="tx1">
                  <a:lumMod val="75000"/>
                  <a:lumOff val="25000"/>
                </a:schemeClr>
              </a:solidFill>
              <a:latin typeface="微软雅黑" panose="020B0503020204020204" charset="-122"/>
              <a:ea typeface="微软雅黑" panose="020B0503020204020204" charset="-122"/>
            </a:endParaRPr>
          </a:p>
        </p:txBody>
      </p:sp>
      <p:sp>
        <p:nvSpPr>
          <p:cNvPr id="15" name="矩形 14"/>
          <p:cNvSpPr/>
          <p:nvPr/>
        </p:nvSpPr>
        <p:spPr>
          <a:xfrm>
            <a:off x="6180199" y="2219266"/>
            <a:ext cx="1676726" cy="864096"/>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charset="-122"/>
                <a:ea typeface="微软雅黑" panose="020B0503020204020204" charset="-122"/>
              </a:rPr>
              <a:t>04</a:t>
            </a:r>
            <a:endParaRPr lang="en-US" altLang="zh-CN" sz="2400" b="1" dirty="0">
              <a:latin typeface="微软雅黑" panose="020B0503020204020204" charset="-122"/>
              <a:ea typeface="微软雅黑" panose="020B0503020204020204" charset="-122"/>
            </a:endParaRPr>
          </a:p>
        </p:txBody>
      </p:sp>
      <p:sp>
        <p:nvSpPr>
          <p:cNvPr id="16" name="矩形 15"/>
          <p:cNvSpPr/>
          <p:nvPr/>
        </p:nvSpPr>
        <p:spPr>
          <a:xfrm>
            <a:off x="4302718" y="3287107"/>
            <a:ext cx="1676726" cy="864096"/>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charset="-122"/>
                <a:ea typeface="微软雅黑" panose="020B0503020204020204" charset="-122"/>
              </a:rPr>
              <a:t>02</a:t>
            </a:r>
            <a:endParaRPr lang="en-US" altLang="zh-CN" sz="2400" b="1" dirty="0">
              <a:latin typeface="微软雅黑" panose="020B0503020204020204" charset="-122"/>
              <a:ea typeface="微软雅黑" panose="020B0503020204020204" charset="-122"/>
            </a:endParaRPr>
          </a:p>
        </p:txBody>
      </p:sp>
      <p:sp>
        <p:nvSpPr>
          <p:cNvPr id="17" name="矩形 16"/>
          <p:cNvSpPr/>
          <p:nvPr/>
        </p:nvSpPr>
        <p:spPr>
          <a:xfrm>
            <a:off x="6180199" y="3277195"/>
            <a:ext cx="1676726" cy="86409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lumMod val="75000"/>
                    <a:lumOff val="25000"/>
                  </a:schemeClr>
                </a:solidFill>
                <a:latin typeface="微软雅黑" panose="020B0503020204020204" charset="-122"/>
                <a:ea typeface="微软雅黑" panose="020B0503020204020204" charset="-122"/>
              </a:rPr>
              <a:t>03</a:t>
            </a:r>
            <a:endParaRPr lang="en-US" altLang="zh-CN" sz="2400" b="1" dirty="0">
              <a:solidFill>
                <a:schemeClr val="tx1">
                  <a:lumMod val="75000"/>
                  <a:lumOff val="25000"/>
                </a:schemeClr>
              </a:solidFill>
              <a:latin typeface="微软雅黑" panose="020B0503020204020204" charset="-122"/>
              <a:ea typeface="微软雅黑" panose="020B0503020204020204" charset="-122"/>
            </a:endParaRPr>
          </a:p>
        </p:txBody>
      </p:sp>
      <p:sp>
        <p:nvSpPr>
          <p:cNvPr id="18" name="TextBox 14"/>
          <p:cNvSpPr txBox="1"/>
          <p:nvPr/>
        </p:nvSpPr>
        <p:spPr>
          <a:xfrm>
            <a:off x="4350991" y="1393495"/>
            <a:ext cx="3464695" cy="460375"/>
          </a:xfrm>
          <a:prstGeom prst="rect">
            <a:avLst/>
          </a:prstGeom>
          <a:noFill/>
        </p:spPr>
        <p:txBody>
          <a:bodyPr wrap="square" rtlCol="0">
            <a:spAutoFit/>
          </a:bodyPr>
          <a:lstStyle/>
          <a:p>
            <a:pPr algn="ctr"/>
            <a:r>
              <a:rPr lang="zh-CN" altLang="en-US" sz="2400" b="1" dirty="0">
                <a:solidFill>
                  <a:schemeClr val="tx1">
                    <a:lumMod val="75000"/>
                    <a:lumOff val="25000"/>
                  </a:schemeClr>
                </a:solidFill>
                <a:latin typeface="微软雅黑" panose="020B0503020204020204" charset="-122"/>
                <a:ea typeface="微软雅黑" panose="020B0503020204020204" charset="-122"/>
              </a:rPr>
              <a:t>运用战术时间的技巧</a:t>
            </a:r>
            <a:endParaRPr lang="zh-CN" altLang="en-US" sz="2400" b="1" dirty="0">
              <a:solidFill>
                <a:schemeClr val="tx1">
                  <a:lumMod val="75000"/>
                  <a:lumOff val="25000"/>
                </a:schemeClr>
              </a:solidFill>
              <a:latin typeface="微软雅黑" panose="020B0503020204020204" charset="-122"/>
              <a:ea typeface="微软雅黑" panose="020B0503020204020204" charset="-122"/>
            </a:endParaRPr>
          </a:p>
        </p:txBody>
      </p:sp>
      <p:sp>
        <p:nvSpPr>
          <p:cNvPr id="19" name="右箭头 18"/>
          <p:cNvSpPr/>
          <p:nvPr/>
        </p:nvSpPr>
        <p:spPr>
          <a:xfrm>
            <a:off x="7817427" y="2560944"/>
            <a:ext cx="950506" cy="470812"/>
          </a:xfrm>
          <a:prstGeom prst="rightArrow">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0" name="右箭头 19"/>
          <p:cNvSpPr/>
          <p:nvPr/>
        </p:nvSpPr>
        <p:spPr>
          <a:xfrm flipH="1">
            <a:off x="3368494" y="2560944"/>
            <a:ext cx="950506" cy="470812"/>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1" name="右箭头 20"/>
          <p:cNvSpPr/>
          <p:nvPr/>
        </p:nvSpPr>
        <p:spPr>
          <a:xfrm rot="16200000" flipH="1">
            <a:off x="4223854" y="4391050"/>
            <a:ext cx="950506" cy="470812"/>
          </a:xfrm>
          <a:prstGeom prst="rightArrow">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2" name="右箭头 21"/>
          <p:cNvSpPr/>
          <p:nvPr/>
        </p:nvSpPr>
        <p:spPr>
          <a:xfrm rot="16200000" flipH="1">
            <a:off x="6543310" y="4391051"/>
            <a:ext cx="950506" cy="470812"/>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3" name="TextBox 19"/>
          <p:cNvSpPr txBox="1"/>
          <p:nvPr/>
        </p:nvSpPr>
        <p:spPr>
          <a:xfrm>
            <a:off x="1532417" y="2602454"/>
            <a:ext cx="1882675" cy="349250"/>
          </a:xfrm>
          <a:prstGeom prst="rect">
            <a:avLst/>
          </a:prstGeom>
          <a:noFill/>
        </p:spPr>
        <p:txBody>
          <a:bodyPr wrap="square" rtlCol="0">
            <a:spAutoFit/>
          </a:bodyPr>
          <a:lstStyle/>
          <a:p>
            <a:pPr algn="r"/>
            <a:r>
              <a:rPr lang="zh-CN" altLang="en-US" sz="1680" b="1" dirty="0">
                <a:solidFill>
                  <a:schemeClr val="tx1">
                    <a:lumMod val="75000"/>
                    <a:lumOff val="25000"/>
                  </a:schemeClr>
                </a:solidFill>
                <a:latin typeface="微软雅黑" panose="020B0503020204020204" charset="-122"/>
                <a:ea typeface="微软雅黑" panose="020B0503020204020204" charset="-122"/>
              </a:rPr>
              <a:t>避开锋芒法</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24" name="TextBox 20"/>
          <p:cNvSpPr txBox="1"/>
          <p:nvPr/>
        </p:nvSpPr>
        <p:spPr>
          <a:xfrm>
            <a:off x="1254852" y="3011485"/>
            <a:ext cx="2156846" cy="607695"/>
          </a:xfrm>
          <a:prstGeom prst="rect">
            <a:avLst/>
          </a:prstGeom>
          <a:noFill/>
        </p:spPr>
        <p:txBody>
          <a:bodyPr wrap="square" rtlCol="0">
            <a:spAutoFit/>
          </a:bodyPr>
          <a:lstStyle/>
          <a:p>
            <a:pPr algn="r"/>
            <a:r>
              <a:rPr lang="zh-CN" altLang="en-US" sz="1680" dirty="0">
                <a:solidFill>
                  <a:schemeClr val="tx1">
                    <a:lumMod val="75000"/>
                    <a:lumOff val="25000"/>
                  </a:schemeClr>
                </a:solidFill>
                <a:latin typeface="微软雅黑" panose="020B0503020204020204" charset="-122"/>
                <a:ea typeface="微软雅黑" panose="020B0503020204020204" charset="-122"/>
              </a:rPr>
              <a:t>避其锋芒，扰乱其心，后发制人</a:t>
            </a:r>
            <a:endParaRPr lang="zh-CN" altLang="en-US" sz="1680" dirty="0">
              <a:solidFill>
                <a:schemeClr val="tx1">
                  <a:lumMod val="75000"/>
                  <a:lumOff val="25000"/>
                </a:schemeClr>
              </a:solidFill>
              <a:latin typeface="微软雅黑" panose="020B0503020204020204" charset="-122"/>
              <a:ea typeface="微软雅黑" panose="020B0503020204020204" charset="-122"/>
            </a:endParaRPr>
          </a:p>
        </p:txBody>
      </p:sp>
      <p:sp>
        <p:nvSpPr>
          <p:cNvPr id="25" name="TextBox 21"/>
          <p:cNvSpPr txBox="1"/>
          <p:nvPr/>
        </p:nvSpPr>
        <p:spPr>
          <a:xfrm>
            <a:off x="3415092" y="5139996"/>
            <a:ext cx="1882675" cy="349250"/>
          </a:xfrm>
          <a:prstGeom prst="rect">
            <a:avLst/>
          </a:prstGeom>
          <a:noFill/>
        </p:spPr>
        <p:txBody>
          <a:bodyPr wrap="square" rtlCol="0">
            <a:spAutoFit/>
          </a:bodyPr>
          <a:lstStyle/>
          <a:p>
            <a:pPr algn="r"/>
            <a:r>
              <a:rPr lang="zh-CN" altLang="en-US" sz="1680" b="1" dirty="0">
                <a:solidFill>
                  <a:schemeClr val="tx1">
                    <a:lumMod val="75000"/>
                    <a:lumOff val="25000"/>
                  </a:schemeClr>
                </a:solidFill>
                <a:latin typeface="微软雅黑" panose="020B0503020204020204" charset="-122"/>
                <a:ea typeface="微软雅黑" panose="020B0503020204020204" charset="-122"/>
              </a:rPr>
              <a:t>故意拖延法</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26" name="TextBox 22"/>
          <p:cNvSpPr txBox="1"/>
          <p:nvPr/>
        </p:nvSpPr>
        <p:spPr>
          <a:xfrm>
            <a:off x="3351319" y="5519648"/>
            <a:ext cx="2628125" cy="607695"/>
          </a:xfrm>
          <a:prstGeom prst="rect">
            <a:avLst/>
          </a:prstGeom>
          <a:noFill/>
        </p:spPr>
        <p:txBody>
          <a:bodyPr wrap="square" rtlCol="0">
            <a:spAutoFit/>
          </a:bodyPr>
          <a:lstStyle/>
          <a:p>
            <a:pPr algn="ctr"/>
            <a:r>
              <a:rPr lang="zh-CN" altLang="en-US" sz="1680" dirty="0">
                <a:solidFill>
                  <a:schemeClr val="tx1">
                    <a:lumMod val="75000"/>
                    <a:lumOff val="25000"/>
                  </a:schemeClr>
                </a:solidFill>
                <a:latin typeface="微软雅黑" panose="020B0503020204020204" charset="-122"/>
                <a:ea typeface="微软雅黑" panose="020B0503020204020204" charset="-122"/>
              </a:rPr>
              <a:t>拖延时间，制造合理困扰，最后逼其跳墙</a:t>
            </a:r>
            <a:endParaRPr lang="zh-CN" altLang="en-US" sz="1680" dirty="0">
              <a:solidFill>
                <a:schemeClr val="tx1">
                  <a:lumMod val="75000"/>
                  <a:lumOff val="25000"/>
                </a:schemeClr>
              </a:solidFill>
              <a:latin typeface="微软雅黑" panose="020B0503020204020204" charset="-122"/>
              <a:ea typeface="微软雅黑" panose="020B0503020204020204" charset="-122"/>
            </a:endParaRPr>
          </a:p>
        </p:txBody>
      </p:sp>
      <p:sp>
        <p:nvSpPr>
          <p:cNvPr id="27" name="TextBox 23"/>
          <p:cNvSpPr txBox="1"/>
          <p:nvPr/>
        </p:nvSpPr>
        <p:spPr>
          <a:xfrm>
            <a:off x="5841819" y="5150316"/>
            <a:ext cx="1882675" cy="349250"/>
          </a:xfrm>
          <a:prstGeom prst="rect">
            <a:avLst/>
          </a:prstGeom>
          <a:noFill/>
        </p:spPr>
        <p:txBody>
          <a:bodyPr wrap="square" rtlCol="0">
            <a:spAutoFit/>
          </a:bodyPr>
          <a:lstStyle/>
          <a:p>
            <a:pPr algn="r"/>
            <a:r>
              <a:rPr lang="zh-CN" altLang="en-US" sz="1680" b="1" dirty="0">
                <a:solidFill>
                  <a:schemeClr val="tx1">
                    <a:lumMod val="75000"/>
                    <a:lumOff val="25000"/>
                  </a:schemeClr>
                </a:solidFill>
                <a:latin typeface="微软雅黑" panose="020B0503020204020204" charset="-122"/>
                <a:ea typeface="微软雅黑" panose="020B0503020204020204" charset="-122"/>
              </a:rPr>
              <a:t>打持久战法</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28" name="TextBox 24"/>
          <p:cNvSpPr txBox="1"/>
          <p:nvPr/>
        </p:nvSpPr>
        <p:spPr>
          <a:xfrm>
            <a:off x="5885134" y="5529968"/>
            <a:ext cx="2628125" cy="607695"/>
          </a:xfrm>
          <a:prstGeom prst="rect">
            <a:avLst/>
          </a:prstGeom>
          <a:noFill/>
        </p:spPr>
        <p:txBody>
          <a:bodyPr wrap="square" rtlCol="0">
            <a:spAutoFit/>
          </a:bodyPr>
          <a:lstStyle/>
          <a:p>
            <a:pPr algn="ctr"/>
            <a:r>
              <a:rPr lang="zh-CN" altLang="en-US" sz="1680" dirty="0">
                <a:solidFill>
                  <a:schemeClr val="tx1">
                    <a:lumMod val="75000"/>
                    <a:lumOff val="25000"/>
                  </a:schemeClr>
                </a:solidFill>
                <a:latin typeface="微软雅黑" panose="020B0503020204020204" charset="-122"/>
                <a:ea typeface="微软雅黑" panose="020B0503020204020204" charset="-122"/>
              </a:rPr>
              <a:t>针锋相对，互不相让，等待东风，使其让步</a:t>
            </a:r>
            <a:endParaRPr lang="zh-CN" altLang="en-US" sz="1680" dirty="0">
              <a:solidFill>
                <a:schemeClr val="tx1">
                  <a:lumMod val="75000"/>
                  <a:lumOff val="25000"/>
                </a:schemeClr>
              </a:solidFill>
              <a:latin typeface="微软雅黑" panose="020B0503020204020204" charset="-122"/>
              <a:ea typeface="微软雅黑" panose="020B0503020204020204" charset="-122"/>
            </a:endParaRPr>
          </a:p>
        </p:txBody>
      </p:sp>
      <p:sp>
        <p:nvSpPr>
          <p:cNvPr id="29" name="TextBox 25"/>
          <p:cNvSpPr txBox="1"/>
          <p:nvPr/>
        </p:nvSpPr>
        <p:spPr>
          <a:xfrm>
            <a:off x="8686078" y="2642153"/>
            <a:ext cx="1882675" cy="349250"/>
          </a:xfrm>
          <a:prstGeom prst="rect">
            <a:avLst/>
          </a:prstGeom>
          <a:noFill/>
        </p:spPr>
        <p:txBody>
          <a:bodyPr wrap="square" rtlCol="0">
            <a:spAutoFit/>
          </a:bodyPr>
          <a:lstStyle/>
          <a:p>
            <a:r>
              <a:rPr lang="zh-CN" altLang="en-US" sz="1680" b="1" dirty="0">
                <a:solidFill>
                  <a:schemeClr val="tx1">
                    <a:lumMod val="75000"/>
                    <a:lumOff val="25000"/>
                  </a:schemeClr>
                </a:solidFill>
                <a:latin typeface="微软雅黑" panose="020B0503020204020204" charset="-122"/>
                <a:ea typeface="微软雅黑" panose="020B0503020204020204" charset="-122"/>
              </a:rPr>
              <a:t>及时出击法</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30" name="TextBox 26"/>
          <p:cNvSpPr txBox="1"/>
          <p:nvPr/>
        </p:nvSpPr>
        <p:spPr>
          <a:xfrm>
            <a:off x="8686078" y="3022842"/>
            <a:ext cx="2370029" cy="866140"/>
          </a:xfrm>
          <a:prstGeom prst="rect">
            <a:avLst/>
          </a:prstGeom>
          <a:noFill/>
        </p:spPr>
        <p:txBody>
          <a:bodyPr wrap="square" rtlCol="0">
            <a:spAutoFit/>
          </a:bodyPr>
          <a:lstStyle/>
          <a:p>
            <a:r>
              <a:rPr lang="zh-CN" altLang="en-US" sz="1680" dirty="0">
                <a:solidFill>
                  <a:schemeClr val="tx1">
                    <a:lumMod val="75000"/>
                    <a:lumOff val="25000"/>
                  </a:schemeClr>
                </a:solidFill>
                <a:latin typeface="微软雅黑" panose="020B0503020204020204" charset="-122"/>
                <a:ea typeface="微软雅黑" panose="020B0503020204020204" charset="-122"/>
              </a:rPr>
              <a:t>坐山观虎斗，选择合适时间及时出击，充当制定规则的裁判员</a:t>
            </a:r>
            <a:endParaRPr lang="zh-CN" altLang="en-US" sz="1680"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2"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2" presetClass="entr" presetSubtype="2"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500"/>
                                        <p:tgtEl>
                                          <p:spTgt spid="2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par>
                                <p:cTn id="36" presetID="2" presetClass="entr" presetSubtype="2"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1+#ppt_w/2"/>
                                          </p:val>
                                        </p:tav>
                                        <p:tav tm="100000">
                                          <p:val>
                                            <p:strVal val="#ppt_x"/>
                                          </p:val>
                                        </p:tav>
                                      </p:tavLst>
                                    </p:anim>
                                    <p:anim calcmode="lin" valueType="num">
                                      <p:cBhvr additive="base">
                                        <p:cTn id="39" dur="500" fill="hold"/>
                                        <p:tgtEl>
                                          <p:spTgt spid="17"/>
                                        </p:tgtEl>
                                        <p:attrNameLst>
                                          <p:attrName>ppt_y</p:attrName>
                                        </p:attrNameLst>
                                      </p:cBhvr>
                                      <p:tavLst>
                                        <p:tav tm="0">
                                          <p:val>
                                            <p:strVal val="#ppt_y"/>
                                          </p:val>
                                        </p:tav>
                                        <p:tav tm="100000">
                                          <p:val>
                                            <p:strVal val="#ppt_y"/>
                                          </p:val>
                                        </p:tav>
                                      </p:tavLst>
                                    </p:anim>
                                  </p:childTnLst>
                                </p:cTn>
                              </p:par>
                              <p:par>
                                <p:cTn id="40" presetID="2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up)">
                                      <p:cBhvr>
                                        <p:cTn id="48" dur="500"/>
                                        <p:tgtEl>
                                          <p:spTgt spid="28"/>
                                        </p:tgtEl>
                                      </p:cBhvr>
                                    </p:animEffect>
                                  </p:childTnLst>
                                </p:cTn>
                              </p:par>
                              <p:par>
                                <p:cTn id="49" presetID="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p:bldP spid="19" grpId="0" bldLvl="0" animBg="1"/>
      <p:bldP spid="20" grpId="0" bldLvl="0" animBg="1"/>
      <p:bldP spid="21" grpId="0" bldLvl="0" animBg="1"/>
      <p:bldP spid="22" grpId="0" bldLvl="0" animBg="1"/>
      <p:bldP spid="23" grpId="0"/>
      <p:bldP spid="24" grpId="0"/>
      <p:bldP spid="25" grpId="0"/>
      <p:bldP spid="26" grpId="0"/>
      <p:bldP spid="27" grpId="0"/>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69" name="Freeform 68"/>
          <p:cNvSpPr/>
          <p:nvPr/>
        </p:nvSpPr>
        <p:spPr>
          <a:xfrm>
            <a:off x="2261870" y="1905000"/>
            <a:ext cx="4231005" cy="1052195"/>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20" tIns="69990" rIns="69990" bIns="69992" numCol="1" spcCol="1270" anchor="ctr" anchorCtr="0">
            <a:noAutofit/>
          </a:bodyPr>
          <a:lstStyle/>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71" name="Freeform 70"/>
          <p:cNvSpPr/>
          <p:nvPr/>
        </p:nvSpPr>
        <p:spPr>
          <a:xfrm>
            <a:off x="2261870" y="3256280"/>
            <a:ext cx="4231005" cy="1052195"/>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20" tIns="69992" rIns="69990" bIns="69990" numCol="1" spcCol="1270" anchor="ctr" anchorCtr="0">
            <a:noAutofit/>
          </a:bodyPr>
          <a:lstStyle/>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4" name="Freeform 72"/>
          <p:cNvSpPr/>
          <p:nvPr/>
        </p:nvSpPr>
        <p:spPr>
          <a:xfrm>
            <a:off x="2261870" y="4607560"/>
            <a:ext cx="4231005" cy="1052195"/>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20" tIns="69992" rIns="69990" bIns="69990" numCol="1" spcCol="1270" anchor="ctr" anchorCtr="0">
            <a:noAutofit/>
          </a:bodyPr>
          <a:lstStyle/>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74" name="Text Placeholder 3"/>
          <p:cNvSpPr txBox="1"/>
          <p:nvPr/>
        </p:nvSpPr>
        <p:spPr>
          <a:xfrm>
            <a:off x="2927985" y="2119630"/>
            <a:ext cx="3274060" cy="83058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sz="1500" dirty="0">
                <a:solidFill>
                  <a:schemeClr val="tx1"/>
                </a:solidFill>
                <a:latin typeface="微软雅黑" panose="020B0503020204020204" charset="-122"/>
                <a:ea typeface="微软雅黑" panose="020B0503020204020204" charset="-122"/>
                <a:cs typeface="+mn-ea"/>
                <a:sym typeface="Arial" panose="020B0604020202020204" pitchFamily="34" charset="0"/>
              </a:rPr>
              <a:t>卖方的底价小于买方的低价，即卖方的底价跟买方的底价有一段重合区域，则谈判可能成功。</a:t>
            </a:r>
            <a:endParaRPr sz="15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5" name="Freeform 45"/>
          <p:cNvSpPr>
            <a:spLocks noEditPoints="1"/>
          </p:cNvSpPr>
          <p:nvPr/>
        </p:nvSpPr>
        <p:spPr bwMode="auto">
          <a:xfrm>
            <a:off x="2413603" y="2257487"/>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4BC1DD"/>
          </a:solidFill>
          <a:ln w="9525">
            <a:noFill/>
            <a:round/>
          </a:ln>
        </p:spPr>
        <p:txBody>
          <a:bodyPr vert="horz" wrap="square" lIns="121919" tIns="60959" rIns="121919" bIns="60959" numCol="1" anchor="t" anchorCtr="0" compatLnSpc="1"/>
          <a:lstStyle/>
          <a:p>
            <a:pPr>
              <a:lnSpc>
                <a:spcPct val="120000"/>
              </a:lnSpc>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78" name="Text Placeholder 3"/>
          <p:cNvSpPr txBox="1"/>
          <p:nvPr/>
        </p:nvSpPr>
        <p:spPr>
          <a:xfrm>
            <a:off x="2927985" y="3466465"/>
            <a:ext cx="3274060" cy="83058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sz="1500" dirty="0">
                <a:solidFill>
                  <a:schemeClr val="tx1"/>
                </a:solidFill>
                <a:latin typeface="微软雅黑" panose="020B0503020204020204" charset="-122"/>
                <a:ea typeface="微软雅黑" panose="020B0503020204020204" charset="-122"/>
                <a:cs typeface="+mn-ea"/>
                <a:sym typeface="Arial" panose="020B0604020202020204" pitchFamily="34" charset="0"/>
              </a:rPr>
              <a:t>卖方的底价小于并且接近等于买方的低价，即卖方的底价跟买方的底价重合区域狭小，则谈判成功的难度就相当大。</a:t>
            </a:r>
            <a:endParaRPr sz="15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9" name="Freeform 45"/>
          <p:cNvSpPr>
            <a:spLocks noEditPoints="1"/>
          </p:cNvSpPr>
          <p:nvPr/>
        </p:nvSpPr>
        <p:spPr bwMode="auto">
          <a:xfrm>
            <a:off x="2413603" y="360438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FBFBF"/>
          </a:solidFill>
          <a:ln w="9525">
            <a:noFill/>
            <a:round/>
          </a:ln>
        </p:spPr>
        <p:txBody>
          <a:bodyPr vert="horz" wrap="square" lIns="121919" tIns="60959" rIns="121919" bIns="60959" numCol="1" anchor="t" anchorCtr="0" compatLnSpc="1"/>
          <a:lstStyle/>
          <a:p>
            <a:pPr>
              <a:lnSpc>
                <a:spcPct val="120000"/>
              </a:lnSpc>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80" name="Text Placeholder 3"/>
          <p:cNvSpPr txBox="1"/>
          <p:nvPr/>
        </p:nvSpPr>
        <p:spPr>
          <a:xfrm>
            <a:off x="2927985" y="4829175"/>
            <a:ext cx="3274060" cy="83058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sz="1500" dirty="0">
                <a:solidFill>
                  <a:schemeClr val="tx1"/>
                </a:solidFill>
                <a:latin typeface="微软雅黑" panose="020B0503020204020204" charset="-122"/>
                <a:ea typeface="微软雅黑" panose="020B0503020204020204" charset="-122"/>
                <a:cs typeface="+mn-ea"/>
                <a:sym typeface="Arial" panose="020B0604020202020204" pitchFamily="34" charset="0"/>
              </a:rPr>
              <a:t>卖方的底价大于买方的低价，即卖方的底价跟买方的底价无重合区域，则谈判不可能成功。</a:t>
            </a:r>
            <a:endParaRPr sz="15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81" name="Freeform 45"/>
          <p:cNvSpPr>
            <a:spLocks noEditPoints="1"/>
          </p:cNvSpPr>
          <p:nvPr/>
        </p:nvSpPr>
        <p:spPr bwMode="auto">
          <a:xfrm>
            <a:off x="2413603" y="4967183"/>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4BC1DD"/>
          </a:solidFill>
          <a:ln w="9525">
            <a:noFill/>
            <a:round/>
          </a:ln>
        </p:spPr>
        <p:txBody>
          <a:bodyPr vert="horz" wrap="square" lIns="121919" tIns="60959" rIns="121919" bIns="60959" numCol="1" anchor="t" anchorCtr="0" compatLnSpc="1"/>
          <a:lstStyle/>
          <a:p>
            <a:pPr>
              <a:lnSpc>
                <a:spcPct val="120000"/>
              </a:lnSpc>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68" name="Rounded Rectangle 67"/>
          <p:cNvSpPr/>
          <p:nvPr/>
        </p:nvSpPr>
        <p:spPr>
          <a:xfrm>
            <a:off x="904205" y="1825626"/>
            <a:ext cx="1357504" cy="1210690"/>
          </a:xfrm>
          <a:prstGeom prst="roundRect">
            <a:avLst/>
          </a:prstGeom>
          <a:solidFill>
            <a:srgbClr val="4BC1DD"/>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1895" dirty="0">
                <a:latin typeface="微软雅黑" panose="020B0503020204020204" charset="-122"/>
                <a:ea typeface="微软雅黑" panose="020B0503020204020204" charset="-122"/>
                <a:cs typeface="+mn-ea"/>
                <a:sym typeface="Arial" panose="020B0604020202020204" pitchFamily="34" charset="0"/>
              </a:rPr>
              <a:t>01</a:t>
            </a:r>
            <a:endParaRPr lang="en-US" sz="1895" dirty="0">
              <a:latin typeface="微软雅黑" panose="020B0503020204020204" charset="-122"/>
              <a:ea typeface="微软雅黑" panose="020B0503020204020204" charset="-122"/>
              <a:cs typeface="+mn-ea"/>
              <a:sym typeface="Arial" panose="020B0604020202020204" pitchFamily="34" charset="0"/>
            </a:endParaRPr>
          </a:p>
        </p:txBody>
      </p:sp>
      <p:sp>
        <p:nvSpPr>
          <p:cNvPr id="70" name="Rounded Rectangle 69"/>
          <p:cNvSpPr/>
          <p:nvPr/>
        </p:nvSpPr>
        <p:spPr>
          <a:xfrm>
            <a:off x="915000" y="3180709"/>
            <a:ext cx="1357504" cy="1210688"/>
          </a:xfrm>
          <a:prstGeom prst="roundRect">
            <a:avLst/>
          </a:prstGeom>
          <a:solidFill>
            <a:srgbClr val="BFBFBF"/>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189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02</a:t>
            </a:r>
            <a:endParaRPr lang="en-US" sz="189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5" name="Rounded Rectangle 71"/>
          <p:cNvSpPr/>
          <p:nvPr/>
        </p:nvSpPr>
        <p:spPr>
          <a:xfrm>
            <a:off x="904205" y="4528170"/>
            <a:ext cx="1357504" cy="1210688"/>
          </a:xfrm>
          <a:prstGeom prst="roundRect">
            <a:avLst/>
          </a:prstGeom>
          <a:solidFill>
            <a:srgbClr val="4BC1DD"/>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1895" dirty="0">
                <a:latin typeface="微软雅黑" panose="020B0503020204020204" charset="-122"/>
                <a:ea typeface="微软雅黑" panose="020B0503020204020204" charset="-122"/>
                <a:cs typeface="+mn-ea"/>
                <a:sym typeface="Arial" panose="020B0604020202020204" pitchFamily="34" charset="0"/>
              </a:rPr>
              <a:t>03</a:t>
            </a:r>
            <a:endParaRPr lang="en-US" sz="1895" dirty="0">
              <a:latin typeface="微软雅黑" panose="020B0503020204020204" charset="-122"/>
              <a:ea typeface="微软雅黑" panose="020B0503020204020204" charset="-122"/>
              <a:cs typeface="+mn-ea"/>
              <a:sym typeface="Arial" panose="020B0604020202020204" pitchFamily="34" charset="0"/>
            </a:endParaRPr>
          </a:p>
        </p:txBody>
      </p:sp>
      <p:pic>
        <p:nvPicPr>
          <p:cNvPr id="14" name="图片 13" descr="ada5dfa973e6264075afb4f36fb0c4fc"/>
          <p:cNvPicPr>
            <a:picLocks noChangeAspect="1"/>
          </p:cNvPicPr>
          <p:nvPr/>
        </p:nvPicPr>
        <p:blipFill>
          <a:blip r:embed="rId1"/>
          <a:stretch>
            <a:fillRect/>
          </a:stretch>
        </p:blipFill>
        <p:spPr>
          <a:xfrm>
            <a:off x="6492875" y="1957705"/>
            <a:ext cx="5149215" cy="3648710"/>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 presetClass="entr" presetSubtype="1" accel="50000" decel="5000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ppt_x"/>
                                          </p:val>
                                        </p:tav>
                                        <p:tav tm="100000">
                                          <p:val>
                                            <p:strVal val="#ppt_x"/>
                                          </p:val>
                                        </p:tav>
                                      </p:tavLst>
                                    </p:anim>
                                    <p:anim calcmode="lin" valueType="num">
                                      <p:cBhvr additive="base">
                                        <p:cTn id="13" dur="500" fill="hold"/>
                                        <p:tgtEl>
                                          <p:spTgt spid="68"/>
                                        </p:tgtEl>
                                        <p:attrNameLst>
                                          <p:attrName>ppt_y</p:attrName>
                                        </p:attrNameLst>
                                      </p:cBhvr>
                                      <p:tavLst>
                                        <p:tav tm="0">
                                          <p:val>
                                            <p:strVal val="0-#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left)">
                                      <p:cBhvr>
                                        <p:cTn id="16" dur="500"/>
                                        <p:tgtEl>
                                          <p:spTgt spid="6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p:cTn id="19" dur="500" fill="hold"/>
                                        <p:tgtEl>
                                          <p:spTgt spid="75"/>
                                        </p:tgtEl>
                                        <p:attrNameLst>
                                          <p:attrName>ppt_w</p:attrName>
                                        </p:attrNameLst>
                                      </p:cBhvr>
                                      <p:tavLst>
                                        <p:tav tm="0">
                                          <p:val>
                                            <p:fltVal val="0"/>
                                          </p:val>
                                        </p:tav>
                                        <p:tav tm="100000">
                                          <p:val>
                                            <p:strVal val="#ppt_w"/>
                                          </p:val>
                                        </p:tav>
                                      </p:tavLst>
                                    </p:anim>
                                    <p:anim calcmode="lin" valueType="num">
                                      <p:cBhvr>
                                        <p:cTn id="20" dur="500" fill="hold"/>
                                        <p:tgtEl>
                                          <p:spTgt spid="75"/>
                                        </p:tgtEl>
                                        <p:attrNameLst>
                                          <p:attrName>ppt_h</p:attrName>
                                        </p:attrNameLst>
                                      </p:cBhvr>
                                      <p:tavLst>
                                        <p:tav tm="0">
                                          <p:val>
                                            <p:fltVal val="0"/>
                                          </p:val>
                                        </p:tav>
                                        <p:tav tm="100000">
                                          <p:val>
                                            <p:strVal val="#ppt_h"/>
                                          </p:val>
                                        </p:tav>
                                      </p:tavLst>
                                    </p:anim>
                                    <p:animEffect transition="in" filter="fade">
                                      <p:cBhvr>
                                        <p:cTn id="21" dur="500"/>
                                        <p:tgtEl>
                                          <p:spTgt spid="7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wipe(left)">
                                      <p:cBhvr>
                                        <p:cTn id="24" dur="500"/>
                                        <p:tgtEl>
                                          <p:spTgt spid="74"/>
                                        </p:tgtEl>
                                      </p:cBhvr>
                                    </p:animEffect>
                                  </p:childTnLst>
                                </p:cTn>
                              </p:par>
                              <p:par>
                                <p:cTn id="25" presetID="2" presetClass="entr" presetSubtype="1" accel="50000" decel="5000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500" fill="hold"/>
                                        <p:tgtEl>
                                          <p:spTgt spid="70"/>
                                        </p:tgtEl>
                                        <p:attrNameLst>
                                          <p:attrName>ppt_x</p:attrName>
                                        </p:attrNameLst>
                                      </p:cBhvr>
                                      <p:tavLst>
                                        <p:tav tm="0">
                                          <p:val>
                                            <p:strVal val="#ppt_x"/>
                                          </p:val>
                                        </p:tav>
                                        <p:tav tm="100000">
                                          <p:val>
                                            <p:strVal val="#ppt_x"/>
                                          </p:val>
                                        </p:tav>
                                      </p:tavLst>
                                    </p:anim>
                                    <p:anim calcmode="lin" valueType="num">
                                      <p:cBhvr additive="base">
                                        <p:cTn id="28" dur="500" fill="hold"/>
                                        <p:tgtEl>
                                          <p:spTgt spid="70"/>
                                        </p:tgtEl>
                                        <p:attrNameLst>
                                          <p:attrName>ppt_y</p:attrName>
                                        </p:attrNameLst>
                                      </p:cBhvr>
                                      <p:tavLst>
                                        <p:tav tm="0">
                                          <p:val>
                                            <p:strVal val="0-#ppt_h/2"/>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left)">
                                      <p:cBhvr>
                                        <p:cTn id="31" dur="500"/>
                                        <p:tgtEl>
                                          <p:spTgt spid="7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9"/>
                                        </p:tgtEl>
                                        <p:attrNameLst>
                                          <p:attrName>style.visibility</p:attrName>
                                        </p:attrNameLst>
                                      </p:cBhvr>
                                      <p:to>
                                        <p:strVal val="visible"/>
                                      </p:to>
                                    </p:set>
                                    <p:anim calcmode="lin" valueType="num">
                                      <p:cBhvr>
                                        <p:cTn id="34" dur="500" fill="hold"/>
                                        <p:tgtEl>
                                          <p:spTgt spid="79"/>
                                        </p:tgtEl>
                                        <p:attrNameLst>
                                          <p:attrName>ppt_w</p:attrName>
                                        </p:attrNameLst>
                                      </p:cBhvr>
                                      <p:tavLst>
                                        <p:tav tm="0">
                                          <p:val>
                                            <p:fltVal val="0"/>
                                          </p:val>
                                        </p:tav>
                                        <p:tav tm="100000">
                                          <p:val>
                                            <p:strVal val="#ppt_w"/>
                                          </p:val>
                                        </p:tav>
                                      </p:tavLst>
                                    </p:anim>
                                    <p:anim calcmode="lin" valueType="num">
                                      <p:cBhvr>
                                        <p:cTn id="35" dur="500" fill="hold"/>
                                        <p:tgtEl>
                                          <p:spTgt spid="79"/>
                                        </p:tgtEl>
                                        <p:attrNameLst>
                                          <p:attrName>ppt_h</p:attrName>
                                        </p:attrNameLst>
                                      </p:cBhvr>
                                      <p:tavLst>
                                        <p:tav tm="0">
                                          <p:val>
                                            <p:fltVal val="0"/>
                                          </p:val>
                                        </p:tav>
                                        <p:tav tm="100000">
                                          <p:val>
                                            <p:strVal val="#ppt_h"/>
                                          </p:val>
                                        </p:tav>
                                      </p:tavLst>
                                    </p:anim>
                                    <p:animEffect transition="in" filter="fade">
                                      <p:cBhvr>
                                        <p:cTn id="36" dur="500"/>
                                        <p:tgtEl>
                                          <p:spTgt spid="7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left)">
                                      <p:cBhvr>
                                        <p:cTn id="39" dur="500"/>
                                        <p:tgtEl>
                                          <p:spTgt spid="78"/>
                                        </p:tgtEl>
                                      </p:cBhvr>
                                    </p:animEffect>
                                  </p:childTnLst>
                                </p:cTn>
                              </p:par>
                              <p:par>
                                <p:cTn id="40" presetID="2" presetClass="entr" presetSubtype="1" accel="50000" decel="5000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0-#ppt_h/2"/>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animEffect transition="in" filter="fade">
                                      <p:cBhvr>
                                        <p:cTn id="51" dur="500"/>
                                        <p:tgtEl>
                                          <p:spTgt spid="8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left)">
                                      <p:cBhvr>
                                        <p:cTn id="5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ldLvl="0" animBg="1"/>
      <p:bldP spid="71" grpId="0" bldLvl="0" animBg="1"/>
      <p:bldP spid="4" grpId="0" bldLvl="0" animBg="1"/>
      <p:bldP spid="74" grpId="0"/>
      <p:bldP spid="75" grpId="0" bldLvl="0" animBg="1"/>
      <p:bldP spid="78" grpId="0"/>
      <p:bldP spid="79" grpId="0" bldLvl="0" animBg="1"/>
      <p:bldP spid="80" grpId="0"/>
      <p:bldP spid="81" grpId="0" bldLvl="0" animBg="1"/>
      <p:bldP spid="68" grpId="0" bldLvl="0" animBg="1"/>
      <p:bldP spid="70" grpId="0" bldLvl="0" animBg="1"/>
      <p:bldP spid="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对角圆角矩形 13"/>
          <p:cNvSpPr/>
          <p:nvPr/>
        </p:nvSpPr>
        <p:spPr>
          <a:xfrm>
            <a:off x="2277161" y="2474049"/>
            <a:ext cx="1510933" cy="839407"/>
          </a:xfrm>
          <a:prstGeom prst="round2Diag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5" name="对角圆角矩形 14"/>
          <p:cNvSpPr/>
          <p:nvPr/>
        </p:nvSpPr>
        <p:spPr>
          <a:xfrm>
            <a:off x="5322321" y="2478494"/>
            <a:ext cx="1510933" cy="839407"/>
          </a:xfrm>
          <a:prstGeom prst="round2Diag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7" name="对角圆角矩形 16"/>
          <p:cNvSpPr/>
          <p:nvPr/>
        </p:nvSpPr>
        <p:spPr>
          <a:xfrm>
            <a:off x="8429659" y="2474049"/>
            <a:ext cx="1510933" cy="839407"/>
          </a:xfrm>
          <a:prstGeom prst="round2Diag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3" name="对角圆角矩形 22"/>
          <p:cNvSpPr/>
          <p:nvPr/>
        </p:nvSpPr>
        <p:spPr>
          <a:xfrm>
            <a:off x="2277161" y="3752634"/>
            <a:ext cx="1510933" cy="839407"/>
          </a:xfrm>
          <a:prstGeom prst="round2Diag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5" name="对角圆角矩形 24"/>
          <p:cNvSpPr/>
          <p:nvPr/>
        </p:nvSpPr>
        <p:spPr>
          <a:xfrm>
            <a:off x="5322321" y="3748189"/>
            <a:ext cx="1510933" cy="839407"/>
          </a:xfrm>
          <a:prstGeom prst="round2Diag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27" name="对角圆角矩形 26"/>
          <p:cNvSpPr/>
          <p:nvPr/>
        </p:nvSpPr>
        <p:spPr>
          <a:xfrm>
            <a:off x="8429659" y="3752634"/>
            <a:ext cx="1510933" cy="839407"/>
          </a:xfrm>
          <a:prstGeom prst="round2Diag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30" name="TextBox 29"/>
          <p:cNvSpPr txBox="1"/>
          <p:nvPr/>
        </p:nvSpPr>
        <p:spPr>
          <a:xfrm>
            <a:off x="2487012" y="2693507"/>
            <a:ext cx="1091230" cy="349250"/>
          </a:xfrm>
          <a:prstGeom prst="rect">
            <a:avLst/>
          </a:prstGeom>
          <a:noFill/>
        </p:spPr>
        <p:txBody>
          <a:bodyPr wrap="square" rtlCol="0">
            <a:spAutoFit/>
          </a:bodyPr>
          <a:lstStyle/>
          <a:p>
            <a:r>
              <a:rPr lang="zh-CN" altLang="en-US" sz="1680" b="1" dirty="0">
                <a:solidFill>
                  <a:schemeClr val="bg1"/>
                </a:solidFill>
                <a:latin typeface="微软雅黑" panose="020B0503020204020204" charset="-122"/>
                <a:ea typeface="微软雅黑" panose="020B0503020204020204" charset="-122"/>
              </a:rPr>
              <a:t>报高价法</a:t>
            </a:r>
            <a:endParaRPr lang="zh-CN" altLang="en-US" sz="1680" b="1" dirty="0">
              <a:solidFill>
                <a:schemeClr val="bg1"/>
              </a:solidFill>
              <a:latin typeface="微软雅黑" panose="020B0503020204020204" charset="-122"/>
              <a:ea typeface="微软雅黑" panose="020B0503020204020204" charset="-122"/>
            </a:endParaRPr>
          </a:p>
        </p:txBody>
      </p:sp>
      <p:sp>
        <p:nvSpPr>
          <p:cNvPr id="16" name="TextBox 30"/>
          <p:cNvSpPr txBox="1"/>
          <p:nvPr/>
        </p:nvSpPr>
        <p:spPr>
          <a:xfrm>
            <a:off x="5427543" y="2718808"/>
            <a:ext cx="1301082" cy="349250"/>
          </a:xfrm>
          <a:prstGeom prst="rect">
            <a:avLst/>
          </a:prstGeom>
          <a:noFill/>
        </p:spPr>
        <p:txBody>
          <a:bodyPr wrap="square" rtlCol="0">
            <a:spAutoFit/>
          </a:bodyPr>
          <a:lstStyle/>
          <a:p>
            <a:r>
              <a:rPr lang="zh-CN" altLang="en-US" sz="1680" b="1" dirty="0">
                <a:solidFill>
                  <a:schemeClr val="tx1">
                    <a:lumMod val="75000"/>
                    <a:lumOff val="25000"/>
                  </a:schemeClr>
                </a:solidFill>
                <a:latin typeface="微软雅黑" panose="020B0503020204020204" charset="-122"/>
                <a:ea typeface="微软雅黑" panose="020B0503020204020204" charset="-122"/>
              </a:rPr>
              <a:t>鱼饵报价法</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32" name="TextBox 31"/>
          <p:cNvSpPr txBox="1"/>
          <p:nvPr/>
        </p:nvSpPr>
        <p:spPr>
          <a:xfrm>
            <a:off x="8534585" y="2718808"/>
            <a:ext cx="1301082" cy="349250"/>
          </a:xfrm>
          <a:prstGeom prst="rect">
            <a:avLst/>
          </a:prstGeom>
          <a:noFill/>
        </p:spPr>
        <p:txBody>
          <a:bodyPr wrap="square" rtlCol="0">
            <a:spAutoFit/>
          </a:bodyPr>
          <a:lstStyle/>
          <a:p>
            <a:r>
              <a:rPr lang="zh-CN" altLang="en-US" sz="1680" b="1" dirty="0">
                <a:solidFill>
                  <a:schemeClr val="bg1"/>
                </a:solidFill>
                <a:latin typeface="微软雅黑" panose="020B0503020204020204" charset="-122"/>
                <a:ea typeface="微软雅黑" panose="020B0503020204020204" charset="-122"/>
              </a:rPr>
              <a:t>中途变价法</a:t>
            </a:r>
            <a:endParaRPr lang="zh-CN" altLang="en-US" sz="1680" b="1" dirty="0">
              <a:solidFill>
                <a:schemeClr val="bg1"/>
              </a:solidFill>
              <a:latin typeface="微软雅黑" panose="020B0503020204020204" charset="-122"/>
              <a:ea typeface="微软雅黑" panose="020B0503020204020204" charset="-122"/>
            </a:endParaRPr>
          </a:p>
        </p:txBody>
      </p:sp>
      <p:sp>
        <p:nvSpPr>
          <p:cNvPr id="33" name="TextBox 32"/>
          <p:cNvSpPr txBox="1"/>
          <p:nvPr/>
        </p:nvSpPr>
        <p:spPr>
          <a:xfrm>
            <a:off x="2381436" y="3992948"/>
            <a:ext cx="1302383" cy="349250"/>
          </a:xfrm>
          <a:prstGeom prst="rect">
            <a:avLst/>
          </a:prstGeom>
          <a:noFill/>
        </p:spPr>
        <p:txBody>
          <a:bodyPr wrap="square" rtlCol="0">
            <a:spAutoFit/>
          </a:bodyPr>
          <a:lstStyle/>
          <a:p>
            <a:r>
              <a:rPr lang="zh-CN" altLang="en-US" sz="1680" b="1" dirty="0">
                <a:solidFill>
                  <a:schemeClr val="tx1">
                    <a:lumMod val="75000"/>
                    <a:lumOff val="25000"/>
                  </a:schemeClr>
                </a:solidFill>
                <a:latin typeface="微软雅黑" panose="020B0503020204020204" charset="-122"/>
                <a:ea typeface="微软雅黑" panose="020B0503020204020204" charset="-122"/>
              </a:rPr>
              <a:t>挑剔还价法</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34" name="TextBox 33"/>
          <p:cNvSpPr txBox="1"/>
          <p:nvPr/>
        </p:nvSpPr>
        <p:spPr>
          <a:xfrm>
            <a:off x="5437888" y="3867374"/>
            <a:ext cx="1279800" cy="607695"/>
          </a:xfrm>
          <a:prstGeom prst="rect">
            <a:avLst/>
          </a:prstGeom>
          <a:noFill/>
        </p:spPr>
        <p:txBody>
          <a:bodyPr wrap="square" rtlCol="0">
            <a:spAutoFit/>
          </a:bodyPr>
          <a:lstStyle/>
          <a:p>
            <a:pPr algn="ctr"/>
            <a:r>
              <a:rPr lang="zh-CN" altLang="en-US" sz="1680" b="1" dirty="0">
                <a:solidFill>
                  <a:schemeClr val="bg1"/>
                </a:solidFill>
                <a:latin typeface="微软雅黑" panose="020B0503020204020204" charset="-122"/>
                <a:ea typeface="微软雅黑" panose="020B0503020204020204" charset="-122"/>
              </a:rPr>
              <a:t>加法、减法报价法</a:t>
            </a:r>
            <a:endParaRPr lang="zh-CN" altLang="en-US" sz="1680" b="1" dirty="0">
              <a:solidFill>
                <a:schemeClr val="bg1"/>
              </a:solidFill>
              <a:latin typeface="微软雅黑" panose="020B0503020204020204" charset="-122"/>
              <a:ea typeface="微软雅黑" panose="020B0503020204020204" charset="-122"/>
            </a:endParaRPr>
          </a:p>
        </p:txBody>
      </p:sp>
      <p:sp>
        <p:nvSpPr>
          <p:cNvPr id="35" name="TextBox 34"/>
          <p:cNvSpPr txBox="1"/>
          <p:nvPr/>
        </p:nvSpPr>
        <p:spPr>
          <a:xfrm>
            <a:off x="8482122" y="3992948"/>
            <a:ext cx="1406008" cy="349250"/>
          </a:xfrm>
          <a:prstGeom prst="rect">
            <a:avLst/>
          </a:prstGeom>
          <a:noFill/>
        </p:spPr>
        <p:txBody>
          <a:bodyPr wrap="square" rtlCol="0">
            <a:spAutoFit/>
          </a:bodyPr>
          <a:lstStyle/>
          <a:p>
            <a:r>
              <a:rPr lang="zh-CN" altLang="en-US" sz="1680" b="1" dirty="0">
                <a:solidFill>
                  <a:schemeClr val="tx1">
                    <a:lumMod val="75000"/>
                    <a:lumOff val="25000"/>
                  </a:schemeClr>
                </a:solidFill>
                <a:latin typeface="微软雅黑" panose="020B0503020204020204" charset="-122"/>
                <a:ea typeface="微软雅黑" panose="020B0503020204020204" charset="-122"/>
              </a:rPr>
              <a:t>哄抬报价法</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37" name="TextBox 36"/>
          <p:cNvSpPr txBox="1"/>
          <p:nvPr/>
        </p:nvSpPr>
        <p:spPr>
          <a:xfrm>
            <a:off x="1776120" y="1614398"/>
            <a:ext cx="2505878" cy="755015"/>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       改变对手原来要求，获得更大利益，施加压力，动摇对方信心</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38" name="TextBox 37"/>
          <p:cNvSpPr txBox="1"/>
          <p:nvPr/>
        </p:nvSpPr>
        <p:spPr>
          <a:xfrm>
            <a:off x="4847542" y="1614398"/>
            <a:ext cx="2527786" cy="755015"/>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       满足对方的需要是手段，最终满足自己的利益才是目的，切不可本末倒置</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39" name="TextBox 38"/>
          <p:cNvSpPr txBox="1"/>
          <p:nvPr/>
        </p:nvSpPr>
        <p:spPr>
          <a:xfrm>
            <a:off x="7997611" y="1614398"/>
            <a:ext cx="2333059" cy="755015"/>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       中途改变原来的报价趋势，促使对方接受价格，遏制对方的无限要求</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40" name="TextBox 39"/>
          <p:cNvSpPr txBox="1"/>
          <p:nvPr/>
        </p:nvSpPr>
        <p:spPr>
          <a:xfrm>
            <a:off x="1776121" y="4678453"/>
            <a:ext cx="2505878" cy="975995"/>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        压低报价，故意“找茬”提出一堆问题和要求，有的是真实存在，有的则是鸡蛋壳里挑骨头</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41" name="TextBox 40"/>
          <p:cNvSpPr txBox="1"/>
          <p:nvPr/>
        </p:nvSpPr>
        <p:spPr>
          <a:xfrm>
            <a:off x="4841953" y="4678451"/>
            <a:ext cx="2550791" cy="975995"/>
          </a:xfrm>
          <a:prstGeom prst="rect">
            <a:avLst/>
          </a:prstGeom>
          <a:noFill/>
        </p:spPr>
        <p:txBody>
          <a:bodyPr wrap="square" rtlCol="0">
            <a:spAutoFit/>
          </a:bodyPr>
          <a:lstStyle/>
          <a:p>
            <a:r>
              <a:rPr lang="zh-CN" altLang="en-US" sz="1440" b="1" dirty="0">
                <a:solidFill>
                  <a:schemeClr val="tx1">
                    <a:lumMod val="75000"/>
                    <a:lumOff val="25000"/>
                  </a:schemeClr>
                </a:solidFill>
                <a:latin typeface="微软雅黑" panose="020B0503020204020204" charset="-122"/>
                <a:ea typeface="微软雅黑" panose="020B0503020204020204" charset="-122"/>
              </a:rPr>
              <a:t>       加法报价：</a:t>
            </a:r>
            <a:r>
              <a:rPr lang="zh-CN" altLang="en-US" sz="1440" dirty="0">
                <a:solidFill>
                  <a:schemeClr val="tx1">
                    <a:lumMod val="75000"/>
                    <a:lumOff val="25000"/>
                  </a:schemeClr>
                </a:solidFill>
                <a:latin typeface="微软雅黑" panose="020B0503020204020204" charset="-122"/>
                <a:ea typeface="微软雅黑" panose="020B0503020204020204" charset="-122"/>
              </a:rPr>
              <a:t>报价时不将要求一下报出，分几次报出；</a:t>
            </a:r>
            <a:endParaRPr lang="en-US" altLang="zh-CN" sz="1440" dirty="0">
              <a:solidFill>
                <a:schemeClr val="tx1">
                  <a:lumMod val="75000"/>
                  <a:lumOff val="25000"/>
                </a:schemeClr>
              </a:solidFill>
              <a:latin typeface="微软雅黑" panose="020B0503020204020204" charset="-122"/>
              <a:ea typeface="微软雅黑" panose="020B0503020204020204" charset="-122"/>
            </a:endParaRPr>
          </a:p>
          <a:p>
            <a:r>
              <a:rPr lang="zh-CN" altLang="en-US" sz="1440" b="1" dirty="0">
                <a:solidFill>
                  <a:schemeClr val="tx1">
                    <a:lumMod val="75000"/>
                    <a:lumOff val="25000"/>
                  </a:schemeClr>
                </a:solidFill>
                <a:latin typeface="微软雅黑" panose="020B0503020204020204" charset="-122"/>
                <a:ea typeface="微软雅黑" panose="020B0503020204020204" charset="-122"/>
              </a:rPr>
              <a:t>减法报价：</a:t>
            </a:r>
            <a:r>
              <a:rPr lang="zh-CN" altLang="en-US" sz="1440" dirty="0">
                <a:solidFill>
                  <a:schemeClr val="tx1">
                    <a:lumMod val="75000"/>
                    <a:lumOff val="25000"/>
                  </a:schemeClr>
                </a:solidFill>
                <a:latin typeface="微软雅黑" panose="020B0503020204020204" charset="-122"/>
                <a:ea typeface="微软雅黑" panose="020B0503020204020204" charset="-122"/>
              </a:rPr>
              <a:t>报价时一下报出总要求，再进行分解</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42" name="TextBox 41"/>
          <p:cNvSpPr txBox="1"/>
          <p:nvPr/>
        </p:nvSpPr>
        <p:spPr>
          <a:xfrm>
            <a:off x="7997611" y="4689652"/>
            <a:ext cx="2333059" cy="975995"/>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      卖方为了提高价格，利用“从众心理”刺激买方的兴趣，创造竞争的局面</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cxnSp>
        <p:nvCxnSpPr>
          <p:cNvPr id="18" name="直接箭头连接符 17"/>
          <p:cNvCxnSpPr/>
          <p:nvPr/>
        </p:nvCxnSpPr>
        <p:spPr>
          <a:xfrm>
            <a:off x="610200" y="3515410"/>
            <a:ext cx="10411747" cy="0"/>
          </a:xfrm>
          <a:prstGeom prst="straightConnector1">
            <a:avLst/>
          </a:prstGeom>
          <a:ln w="57150">
            <a:solidFill>
              <a:srgbClr val="4BC1D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2882703" y="3390900"/>
            <a:ext cx="259229" cy="259229"/>
            <a:chOff x="1965198" y="3990550"/>
            <a:chExt cx="216024" cy="216024"/>
          </a:xfrm>
        </p:grpSpPr>
        <p:sp>
          <p:nvSpPr>
            <p:cNvPr id="47" name="椭圆 46"/>
            <p:cNvSpPr/>
            <p:nvPr/>
          </p:nvSpPr>
          <p:spPr>
            <a:xfrm>
              <a:off x="1965198" y="3990550"/>
              <a:ext cx="216024" cy="216024"/>
            </a:xfrm>
            <a:prstGeom prst="ellipse">
              <a:avLst/>
            </a:prstGeom>
            <a:solidFill>
              <a:srgbClr val="BD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48" name="椭圆 47"/>
            <p:cNvSpPr/>
            <p:nvPr/>
          </p:nvSpPr>
          <p:spPr>
            <a:xfrm>
              <a:off x="2019210" y="40445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grpSp>
      <p:grpSp>
        <p:nvGrpSpPr>
          <p:cNvPr id="49" name="组合 48"/>
          <p:cNvGrpSpPr/>
          <p:nvPr/>
        </p:nvGrpSpPr>
        <p:grpSpPr>
          <a:xfrm>
            <a:off x="5944529" y="3390900"/>
            <a:ext cx="259229" cy="259229"/>
            <a:chOff x="1965198" y="3990550"/>
            <a:chExt cx="216024" cy="216024"/>
          </a:xfrm>
        </p:grpSpPr>
        <p:sp>
          <p:nvSpPr>
            <p:cNvPr id="50" name="椭圆 49"/>
            <p:cNvSpPr/>
            <p:nvPr/>
          </p:nvSpPr>
          <p:spPr>
            <a:xfrm>
              <a:off x="1965198" y="3990550"/>
              <a:ext cx="216024" cy="216024"/>
            </a:xfrm>
            <a:prstGeom prst="ellipse">
              <a:avLst/>
            </a:prstGeom>
            <a:solidFill>
              <a:srgbClr val="BD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51" name="椭圆 50"/>
            <p:cNvSpPr/>
            <p:nvPr/>
          </p:nvSpPr>
          <p:spPr>
            <a:xfrm>
              <a:off x="2019210" y="40445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grpSp>
      <p:grpSp>
        <p:nvGrpSpPr>
          <p:cNvPr id="52" name="组合 51"/>
          <p:cNvGrpSpPr/>
          <p:nvPr/>
        </p:nvGrpSpPr>
        <p:grpSpPr>
          <a:xfrm>
            <a:off x="9017110" y="3390900"/>
            <a:ext cx="259229" cy="259229"/>
            <a:chOff x="1965198" y="3990550"/>
            <a:chExt cx="216024" cy="216024"/>
          </a:xfrm>
        </p:grpSpPr>
        <p:sp>
          <p:nvSpPr>
            <p:cNvPr id="53" name="椭圆 52"/>
            <p:cNvSpPr/>
            <p:nvPr/>
          </p:nvSpPr>
          <p:spPr>
            <a:xfrm>
              <a:off x="1965198" y="3990550"/>
              <a:ext cx="216024" cy="216024"/>
            </a:xfrm>
            <a:prstGeom prst="ellipse">
              <a:avLst/>
            </a:prstGeom>
            <a:solidFill>
              <a:srgbClr val="BD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9" name="椭圆 18"/>
            <p:cNvSpPr/>
            <p:nvPr/>
          </p:nvSpPr>
          <p:spPr>
            <a:xfrm>
              <a:off x="2019210" y="40445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down)">
                                      <p:cBhvr>
                                        <p:cTn id="18" dur="500"/>
                                        <p:tgtEl>
                                          <p:spTgt spid="2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500" fill="hold"/>
                                        <p:tgtEl>
                                          <p:spTgt spid="33"/>
                                        </p:tgtEl>
                                        <p:attrNameLst>
                                          <p:attrName>ppt_w</p:attrName>
                                        </p:attrNameLst>
                                      </p:cBhvr>
                                      <p:tavLst>
                                        <p:tav tm="0">
                                          <p:val>
                                            <p:fltVal val="0"/>
                                          </p:val>
                                        </p:tav>
                                        <p:tav tm="100000">
                                          <p:val>
                                            <p:strVal val="#ppt_w"/>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Effect transition="in" filter="fade">
                                      <p:cBhvr>
                                        <p:cTn id="31" dur="500"/>
                                        <p:tgtEl>
                                          <p:spTgt spid="3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ppt_y</p:attrName>
                                        </p:attrNameLst>
                                      </p:cBhvr>
                                      <p:tavLst>
                                        <p:tav tm="0">
                                          <p:val>
                                            <p:strVal val="#ppt_y+#ppt_h*1.125000"/>
                                          </p:val>
                                        </p:tav>
                                        <p:tav tm="100000">
                                          <p:val>
                                            <p:strVal val="#ppt_y"/>
                                          </p:val>
                                        </p:tav>
                                      </p:tavLst>
                                    </p:anim>
                                    <p:animEffect transition="in" filter="wipe(up)">
                                      <p:cBhvr>
                                        <p:cTn id="41" dur="500"/>
                                        <p:tgtEl>
                                          <p:spTgt spid="15"/>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p:tgtEl>
                                          <p:spTgt spid="25"/>
                                        </p:tgtEl>
                                        <p:attrNameLst>
                                          <p:attrName>ppt_y</p:attrName>
                                        </p:attrNameLst>
                                      </p:cBhvr>
                                      <p:tavLst>
                                        <p:tav tm="0">
                                          <p:val>
                                            <p:strVal val="#ppt_y-#ppt_h*1.125000"/>
                                          </p:val>
                                        </p:tav>
                                        <p:tav tm="100000">
                                          <p:val>
                                            <p:strVal val="#ppt_y"/>
                                          </p:val>
                                        </p:tav>
                                      </p:tavLst>
                                    </p:anim>
                                    <p:animEffect transition="in" filter="wipe(down)">
                                      <p:cBhvr>
                                        <p:cTn id="45" dur="500"/>
                                        <p:tgtEl>
                                          <p:spTgt spid="2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down)">
                                      <p:cBhvr>
                                        <p:cTn id="53" dur="500"/>
                                        <p:tgtEl>
                                          <p:spTgt spid="3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up)">
                                      <p:cBhvr>
                                        <p:cTn id="61" dur="500"/>
                                        <p:tgtEl>
                                          <p:spTgt spid="41"/>
                                        </p:tgtEl>
                                      </p:cBhvr>
                                    </p:animEffect>
                                  </p:childTnLst>
                                </p:cTn>
                              </p:par>
                              <p:par>
                                <p:cTn id="62" presetID="10" presetClass="entr" presetSubtype="0"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p:tgtEl>
                                          <p:spTgt spid="17"/>
                                        </p:tgtEl>
                                        <p:attrNameLst>
                                          <p:attrName>ppt_y</p:attrName>
                                        </p:attrNameLst>
                                      </p:cBhvr>
                                      <p:tavLst>
                                        <p:tav tm="0">
                                          <p:val>
                                            <p:strVal val="#ppt_y+#ppt_h*1.125000"/>
                                          </p:val>
                                        </p:tav>
                                        <p:tav tm="100000">
                                          <p:val>
                                            <p:strVal val="#ppt_y"/>
                                          </p:val>
                                        </p:tav>
                                      </p:tavLst>
                                    </p:anim>
                                    <p:animEffect transition="in" filter="wipe(up)">
                                      <p:cBhvr>
                                        <p:cTn id="68" dur="500"/>
                                        <p:tgtEl>
                                          <p:spTgt spid="17"/>
                                        </p:tgtEl>
                                      </p:cBhvr>
                                    </p:animEffect>
                                  </p:childTnLst>
                                </p:cTn>
                              </p:par>
                              <p:par>
                                <p:cTn id="69" presetID="12" presetClass="entr" presetSubtype="1"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p:tgtEl>
                                          <p:spTgt spid="27"/>
                                        </p:tgtEl>
                                        <p:attrNameLst>
                                          <p:attrName>ppt_y</p:attrName>
                                        </p:attrNameLst>
                                      </p:cBhvr>
                                      <p:tavLst>
                                        <p:tav tm="0">
                                          <p:val>
                                            <p:strVal val="#ppt_y-#ppt_h*1.125000"/>
                                          </p:val>
                                        </p:tav>
                                        <p:tav tm="100000">
                                          <p:val>
                                            <p:strVal val="#ppt_y"/>
                                          </p:val>
                                        </p:tav>
                                      </p:tavLst>
                                    </p:anim>
                                    <p:animEffect transition="in" filter="wipe(down)">
                                      <p:cBhvr>
                                        <p:cTn id="72" dur="500"/>
                                        <p:tgtEl>
                                          <p:spTgt spid="27"/>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down)">
                                      <p:cBhvr>
                                        <p:cTn id="80" dur="500"/>
                                        <p:tgtEl>
                                          <p:spTgt spid="39"/>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500" fill="hold"/>
                                        <p:tgtEl>
                                          <p:spTgt spid="35"/>
                                        </p:tgtEl>
                                        <p:attrNameLst>
                                          <p:attrName>ppt_w</p:attrName>
                                        </p:attrNameLst>
                                      </p:cBhvr>
                                      <p:tavLst>
                                        <p:tav tm="0">
                                          <p:val>
                                            <p:fltVal val="0"/>
                                          </p:val>
                                        </p:tav>
                                        <p:tav tm="100000">
                                          <p:val>
                                            <p:strVal val="#ppt_w"/>
                                          </p:val>
                                        </p:tav>
                                      </p:tavLst>
                                    </p:anim>
                                    <p:anim calcmode="lin" valueType="num">
                                      <p:cBhvr>
                                        <p:cTn id="84" dur="500" fill="hold"/>
                                        <p:tgtEl>
                                          <p:spTgt spid="35"/>
                                        </p:tgtEl>
                                        <p:attrNameLst>
                                          <p:attrName>ppt_h</p:attrName>
                                        </p:attrNameLst>
                                      </p:cBhvr>
                                      <p:tavLst>
                                        <p:tav tm="0">
                                          <p:val>
                                            <p:fltVal val="0"/>
                                          </p:val>
                                        </p:tav>
                                        <p:tav tm="100000">
                                          <p:val>
                                            <p:strVal val="#ppt_h"/>
                                          </p:val>
                                        </p:tav>
                                      </p:tavLst>
                                    </p:anim>
                                    <p:animEffect transition="in" filter="fade">
                                      <p:cBhvr>
                                        <p:cTn id="85" dur="500"/>
                                        <p:tgtEl>
                                          <p:spTgt spid="35"/>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wipe(up)">
                                      <p:cBhvr>
                                        <p:cTn id="8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7" grpId="0" bldLvl="0" animBg="1"/>
      <p:bldP spid="23" grpId="0" bldLvl="0" animBg="1"/>
      <p:bldP spid="25" grpId="0" bldLvl="0" animBg="1"/>
      <p:bldP spid="27" grpId="0" bldLvl="0" animBg="1"/>
      <p:bldP spid="30" grpId="0"/>
      <p:bldP spid="16" grpId="0"/>
      <p:bldP spid="32" grpId="0"/>
      <p:bldP spid="33" grpId="0"/>
      <p:bldP spid="34" grpId="0"/>
      <p:bldP spid="35" grpId="0"/>
      <p:bldP spid="37" grpId="0"/>
      <p:bldP spid="38" grpId="0"/>
      <p:bldP spid="39" grpId="0"/>
      <p:bldP spid="40" grpId="0"/>
      <p:bldP spid="41"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椭圆 13"/>
          <p:cNvSpPr/>
          <p:nvPr/>
        </p:nvSpPr>
        <p:spPr>
          <a:xfrm>
            <a:off x="4789735" y="2237732"/>
            <a:ext cx="2613586" cy="2613586"/>
          </a:xfrm>
          <a:prstGeom prst="ellipse">
            <a:avLst/>
          </a:prstGeom>
          <a:noFill/>
          <a:ln w="63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5" name="椭圆 14"/>
          <p:cNvSpPr/>
          <p:nvPr/>
        </p:nvSpPr>
        <p:spPr>
          <a:xfrm>
            <a:off x="4866173" y="2356319"/>
            <a:ext cx="548640" cy="54864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80" b="1" dirty="0">
                <a:solidFill>
                  <a:schemeClr val="tx1">
                    <a:lumMod val="75000"/>
                    <a:lumOff val="25000"/>
                  </a:schemeClr>
                </a:solidFill>
                <a:latin typeface="微软雅黑" panose="020B0503020204020204" charset="-122"/>
                <a:ea typeface="微软雅黑" panose="020B0503020204020204" charset="-122"/>
              </a:rPr>
              <a:t>8</a:t>
            </a:r>
            <a:endParaRPr lang="en-US" altLang="zh-CN"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16" name="椭圆 15"/>
          <p:cNvSpPr/>
          <p:nvPr/>
        </p:nvSpPr>
        <p:spPr>
          <a:xfrm>
            <a:off x="4515415" y="3293065"/>
            <a:ext cx="548640" cy="548640"/>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80" b="1" dirty="0">
                <a:latin typeface="微软雅黑" panose="020B0503020204020204" charset="-122"/>
                <a:ea typeface="微软雅黑" panose="020B0503020204020204" charset="-122"/>
              </a:rPr>
              <a:t>7</a:t>
            </a:r>
            <a:endParaRPr lang="zh-CN" altLang="en-US" sz="1680" b="1" dirty="0">
              <a:latin typeface="微软雅黑" panose="020B0503020204020204" charset="-122"/>
              <a:ea typeface="微软雅黑" panose="020B0503020204020204" charset="-122"/>
            </a:endParaRPr>
          </a:p>
        </p:txBody>
      </p:sp>
      <p:sp>
        <p:nvSpPr>
          <p:cNvPr id="17" name="椭圆 16"/>
          <p:cNvSpPr/>
          <p:nvPr/>
        </p:nvSpPr>
        <p:spPr>
          <a:xfrm>
            <a:off x="4900463" y="4217928"/>
            <a:ext cx="548640" cy="54864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80" b="1" dirty="0">
                <a:solidFill>
                  <a:schemeClr val="tx1">
                    <a:lumMod val="75000"/>
                    <a:lumOff val="25000"/>
                  </a:schemeClr>
                </a:solidFill>
                <a:latin typeface="微软雅黑" panose="020B0503020204020204" charset="-122"/>
                <a:ea typeface="微软雅黑" panose="020B0503020204020204" charset="-122"/>
              </a:rPr>
              <a:t>6</a:t>
            </a:r>
            <a:endParaRPr lang="en-US" altLang="zh-CN"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18" name="椭圆 17"/>
          <p:cNvSpPr/>
          <p:nvPr/>
        </p:nvSpPr>
        <p:spPr>
          <a:xfrm>
            <a:off x="6740864" y="2356319"/>
            <a:ext cx="548640" cy="54864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80" b="1" dirty="0">
                <a:solidFill>
                  <a:schemeClr val="tx1">
                    <a:lumMod val="75000"/>
                    <a:lumOff val="25000"/>
                  </a:schemeClr>
                </a:solidFill>
                <a:latin typeface="微软雅黑" panose="020B0503020204020204" charset="-122"/>
                <a:ea typeface="微软雅黑" panose="020B0503020204020204" charset="-122"/>
              </a:rPr>
              <a:t>2</a:t>
            </a:r>
            <a:endParaRPr lang="en-US" altLang="zh-CN"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19" name="椭圆 18"/>
          <p:cNvSpPr/>
          <p:nvPr/>
        </p:nvSpPr>
        <p:spPr>
          <a:xfrm>
            <a:off x="7129046" y="3240239"/>
            <a:ext cx="548640" cy="548640"/>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80" b="1" dirty="0">
                <a:latin typeface="微软雅黑" panose="020B0503020204020204" charset="-122"/>
                <a:ea typeface="微软雅黑" panose="020B0503020204020204" charset="-122"/>
              </a:rPr>
              <a:t>3</a:t>
            </a:r>
            <a:endParaRPr lang="zh-CN" altLang="en-US" sz="1680" b="1" dirty="0">
              <a:latin typeface="微软雅黑" panose="020B0503020204020204" charset="-122"/>
              <a:ea typeface="微软雅黑" panose="020B0503020204020204" charset="-122"/>
            </a:endParaRPr>
          </a:p>
        </p:txBody>
      </p:sp>
      <p:sp>
        <p:nvSpPr>
          <p:cNvPr id="20" name="椭圆 19"/>
          <p:cNvSpPr/>
          <p:nvPr/>
        </p:nvSpPr>
        <p:spPr>
          <a:xfrm>
            <a:off x="6749847" y="4217928"/>
            <a:ext cx="548640" cy="54864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80" b="1" dirty="0">
                <a:solidFill>
                  <a:schemeClr val="tx1">
                    <a:lumMod val="75000"/>
                    <a:lumOff val="25000"/>
                  </a:schemeClr>
                </a:solidFill>
                <a:latin typeface="微软雅黑" panose="020B0503020204020204" charset="-122"/>
                <a:ea typeface="微软雅黑" panose="020B0503020204020204" charset="-122"/>
              </a:rPr>
              <a:t>4</a:t>
            </a:r>
            <a:endParaRPr lang="en-US" altLang="zh-CN"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21" name="椭圆 20"/>
          <p:cNvSpPr/>
          <p:nvPr/>
        </p:nvSpPr>
        <p:spPr>
          <a:xfrm>
            <a:off x="5821396" y="1986272"/>
            <a:ext cx="548640" cy="548640"/>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80" b="1" dirty="0">
                <a:latin typeface="微软雅黑" panose="020B0503020204020204" charset="-122"/>
                <a:ea typeface="微软雅黑" panose="020B0503020204020204" charset="-122"/>
              </a:rPr>
              <a:t>1</a:t>
            </a:r>
            <a:endParaRPr lang="zh-CN" altLang="en-US" sz="1680" b="1" dirty="0">
              <a:latin typeface="微软雅黑" panose="020B0503020204020204" charset="-122"/>
              <a:ea typeface="微软雅黑" panose="020B0503020204020204" charset="-122"/>
            </a:endParaRPr>
          </a:p>
        </p:txBody>
      </p:sp>
      <p:sp>
        <p:nvSpPr>
          <p:cNvPr id="22" name="椭圆 21"/>
          <p:cNvSpPr/>
          <p:nvPr/>
        </p:nvSpPr>
        <p:spPr>
          <a:xfrm>
            <a:off x="5828854" y="4549398"/>
            <a:ext cx="548640" cy="548640"/>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80" b="1" dirty="0">
                <a:latin typeface="微软雅黑" panose="020B0503020204020204" charset="-122"/>
                <a:ea typeface="微软雅黑" panose="020B0503020204020204" charset="-122"/>
              </a:rPr>
              <a:t>5</a:t>
            </a:r>
            <a:endParaRPr lang="zh-CN" altLang="en-US" sz="1680" b="1" dirty="0">
              <a:latin typeface="微软雅黑" panose="020B0503020204020204" charset="-122"/>
              <a:ea typeface="微软雅黑" panose="020B0503020204020204" charset="-122"/>
            </a:endParaRPr>
          </a:p>
        </p:txBody>
      </p:sp>
      <p:sp>
        <p:nvSpPr>
          <p:cNvPr id="23" name="TextBox 22"/>
          <p:cNvSpPr txBox="1"/>
          <p:nvPr/>
        </p:nvSpPr>
        <p:spPr>
          <a:xfrm>
            <a:off x="5414213" y="990096"/>
            <a:ext cx="1383744" cy="349250"/>
          </a:xfrm>
          <a:prstGeom prst="rect">
            <a:avLst/>
          </a:prstGeom>
          <a:noFill/>
        </p:spPr>
        <p:txBody>
          <a:bodyPr wrap="square" rtlCol="0">
            <a:spAutoFit/>
          </a:bodyPr>
          <a:lstStyle/>
          <a:p>
            <a:pPr algn="ctr"/>
            <a:r>
              <a:rPr lang="zh-CN" altLang="en-US" sz="1680" b="1" dirty="0">
                <a:solidFill>
                  <a:schemeClr val="tx1">
                    <a:lumMod val="75000"/>
                    <a:lumOff val="25000"/>
                  </a:schemeClr>
                </a:solidFill>
                <a:latin typeface="微软雅黑" panose="020B0503020204020204" charset="-122"/>
                <a:ea typeface="微软雅黑" panose="020B0503020204020204" charset="-122"/>
              </a:rPr>
              <a:t>坚定冒险型</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24" name="TextBox 23"/>
          <p:cNvSpPr txBox="1"/>
          <p:nvPr/>
        </p:nvSpPr>
        <p:spPr>
          <a:xfrm>
            <a:off x="4880516" y="1359428"/>
            <a:ext cx="2457182" cy="533400"/>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前阶段丝毫不让步，最后一刻让出全部利益</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25" name="TextBox 24"/>
          <p:cNvSpPr txBox="1"/>
          <p:nvPr/>
        </p:nvSpPr>
        <p:spPr>
          <a:xfrm>
            <a:off x="7894642" y="2038629"/>
            <a:ext cx="1383744" cy="349250"/>
          </a:xfrm>
          <a:prstGeom prst="rect">
            <a:avLst/>
          </a:prstGeom>
          <a:noFill/>
        </p:spPr>
        <p:txBody>
          <a:bodyPr wrap="square" rtlCol="0">
            <a:spAutoFit/>
          </a:bodyPr>
          <a:lstStyle/>
          <a:p>
            <a:r>
              <a:rPr lang="zh-CN" altLang="en-US" sz="1680" b="1" dirty="0">
                <a:solidFill>
                  <a:schemeClr val="tx1">
                    <a:lumMod val="75000"/>
                    <a:lumOff val="25000"/>
                  </a:schemeClr>
                </a:solidFill>
                <a:latin typeface="微软雅黑" panose="020B0503020204020204" charset="-122"/>
                <a:ea typeface="微软雅黑" panose="020B0503020204020204" charset="-122"/>
              </a:rPr>
              <a:t>强硬态度型</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26" name="TextBox 25"/>
          <p:cNvSpPr txBox="1"/>
          <p:nvPr/>
        </p:nvSpPr>
        <p:spPr>
          <a:xfrm>
            <a:off x="7904749" y="2337961"/>
            <a:ext cx="3054919" cy="533400"/>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有所退让，但幅度小。有可能让下去，也可能不让</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27" name="TextBox 26"/>
          <p:cNvSpPr txBox="1"/>
          <p:nvPr/>
        </p:nvSpPr>
        <p:spPr>
          <a:xfrm>
            <a:off x="7894642" y="3217297"/>
            <a:ext cx="1383744" cy="349250"/>
          </a:xfrm>
          <a:prstGeom prst="rect">
            <a:avLst/>
          </a:prstGeom>
          <a:noFill/>
        </p:spPr>
        <p:txBody>
          <a:bodyPr wrap="square" rtlCol="0">
            <a:spAutoFit/>
          </a:bodyPr>
          <a:lstStyle/>
          <a:p>
            <a:r>
              <a:rPr lang="zh-CN" altLang="en-US" sz="1680" b="1" dirty="0">
                <a:solidFill>
                  <a:schemeClr val="tx1">
                    <a:lumMod val="75000"/>
                    <a:lumOff val="25000"/>
                  </a:schemeClr>
                </a:solidFill>
                <a:latin typeface="微软雅黑" panose="020B0503020204020204" charset="-122"/>
                <a:ea typeface="微软雅黑" panose="020B0503020204020204" charset="-122"/>
              </a:rPr>
              <a:t>刺激欲望型</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28" name="TextBox 27"/>
          <p:cNvSpPr txBox="1"/>
          <p:nvPr/>
        </p:nvSpPr>
        <p:spPr>
          <a:xfrm>
            <a:off x="7904749" y="3513007"/>
            <a:ext cx="3054919" cy="533400"/>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定额增减让步，刺激对方要你继续让步的欲望</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29" name="TextBox 28"/>
          <p:cNvSpPr txBox="1"/>
          <p:nvPr/>
        </p:nvSpPr>
        <p:spPr>
          <a:xfrm>
            <a:off x="7894642" y="4380341"/>
            <a:ext cx="1383744" cy="349250"/>
          </a:xfrm>
          <a:prstGeom prst="rect">
            <a:avLst/>
          </a:prstGeom>
          <a:noFill/>
        </p:spPr>
        <p:txBody>
          <a:bodyPr wrap="square" rtlCol="0">
            <a:spAutoFit/>
          </a:bodyPr>
          <a:lstStyle/>
          <a:p>
            <a:r>
              <a:rPr lang="zh-CN" altLang="en-US" sz="1680" b="1" dirty="0">
                <a:solidFill>
                  <a:schemeClr val="tx1">
                    <a:lumMod val="75000"/>
                    <a:lumOff val="25000"/>
                  </a:schemeClr>
                </a:solidFill>
                <a:latin typeface="微软雅黑" panose="020B0503020204020204" charset="-122"/>
                <a:ea typeface="微软雅黑" panose="020B0503020204020204" charset="-122"/>
              </a:rPr>
              <a:t>诱发幻想型</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30" name="TextBox 29"/>
          <p:cNvSpPr txBox="1"/>
          <p:nvPr/>
        </p:nvSpPr>
        <p:spPr>
          <a:xfrm>
            <a:off x="7904749" y="4676051"/>
            <a:ext cx="3054919" cy="533400"/>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每次让步都比以前的幅度来的大，甚至呈几何级数增长</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33" name="TextBox 32"/>
          <p:cNvSpPr txBox="1"/>
          <p:nvPr/>
        </p:nvSpPr>
        <p:spPr>
          <a:xfrm>
            <a:off x="5407211" y="5184447"/>
            <a:ext cx="1383744" cy="349250"/>
          </a:xfrm>
          <a:prstGeom prst="rect">
            <a:avLst/>
          </a:prstGeom>
          <a:noFill/>
        </p:spPr>
        <p:txBody>
          <a:bodyPr wrap="square" rtlCol="0">
            <a:spAutoFit/>
          </a:bodyPr>
          <a:lstStyle/>
          <a:p>
            <a:pPr algn="ctr"/>
            <a:r>
              <a:rPr lang="zh-CN" altLang="en-US" sz="1680" b="1" dirty="0">
                <a:solidFill>
                  <a:schemeClr val="tx1">
                    <a:lumMod val="75000"/>
                    <a:lumOff val="25000"/>
                  </a:schemeClr>
                </a:solidFill>
                <a:latin typeface="微软雅黑" panose="020B0503020204020204" charset="-122"/>
                <a:ea typeface="微软雅黑" panose="020B0503020204020204" charset="-122"/>
              </a:rPr>
              <a:t>希望成交型</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34" name="TextBox 33"/>
          <p:cNvSpPr txBox="1"/>
          <p:nvPr/>
        </p:nvSpPr>
        <p:spPr>
          <a:xfrm>
            <a:off x="4642505" y="5553780"/>
            <a:ext cx="2931948" cy="755015"/>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让价幅度逐次递减，显示愿意妥协、希望成交的愿望，同时也显示越来越强硬态度，消除对方有更多幻想</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35" name="TextBox 34"/>
          <p:cNvSpPr txBox="1"/>
          <p:nvPr/>
        </p:nvSpPr>
        <p:spPr>
          <a:xfrm>
            <a:off x="2979939" y="4380341"/>
            <a:ext cx="1383744" cy="349250"/>
          </a:xfrm>
          <a:prstGeom prst="rect">
            <a:avLst/>
          </a:prstGeom>
          <a:noFill/>
        </p:spPr>
        <p:txBody>
          <a:bodyPr wrap="square" rtlCol="0">
            <a:spAutoFit/>
          </a:bodyPr>
          <a:lstStyle/>
          <a:p>
            <a:pPr algn="r"/>
            <a:r>
              <a:rPr lang="zh-CN" altLang="en-US" sz="1680" b="1" dirty="0">
                <a:solidFill>
                  <a:schemeClr val="tx1">
                    <a:lumMod val="75000"/>
                    <a:lumOff val="25000"/>
                  </a:schemeClr>
                </a:solidFill>
                <a:latin typeface="微软雅黑" panose="020B0503020204020204" charset="-122"/>
                <a:ea typeface="微软雅黑" panose="020B0503020204020204" charset="-122"/>
              </a:rPr>
              <a:t>妥协成交型</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36" name="TextBox 35"/>
          <p:cNvSpPr txBox="1"/>
          <p:nvPr/>
        </p:nvSpPr>
        <p:spPr>
          <a:xfrm>
            <a:off x="1439372" y="4681200"/>
            <a:ext cx="3024336" cy="533400"/>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做一次很大的让步，表明自己对的成交欲望，然后再急剧减少幅度</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39" name="TextBox 38"/>
          <p:cNvSpPr txBox="1"/>
          <p:nvPr/>
        </p:nvSpPr>
        <p:spPr>
          <a:xfrm>
            <a:off x="2979939" y="3217297"/>
            <a:ext cx="1383744" cy="349250"/>
          </a:xfrm>
          <a:prstGeom prst="rect">
            <a:avLst/>
          </a:prstGeom>
          <a:noFill/>
        </p:spPr>
        <p:txBody>
          <a:bodyPr wrap="square" rtlCol="0">
            <a:spAutoFit/>
          </a:bodyPr>
          <a:lstStyle/>
          <a:p>
            <a:pPr algn="r"/>
            <a:r>
              <a:rPr lang="zh-CN" altLang="en-US" sz="1680" b="1" dirty="0">
                <a:solidFill>
                  <a:schemeClr val="tx1">
                    <a:lumMod val="75000"/>
                    <a:lumOff val="25000"/>
                  </a:schemeClr>
                </a:solidFill>
                <a:latin typeface="微软雅黑" panose="020B0503020204020204" charset="-122"/>
                <a:ea typeface="微软雅黑" panose="020B0503020204020204" charset="-122"/>
              </a:rPr>
              <a:t>或冷或热型</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40" name="TextBox 39"/>
          <p:cNvSpPr txBox="1"/>
          <p:nvPr/>
        </p:nvSpPr>
        <p:spPr>
          <a:xfrm>
            <a:off x="1439372" y="3518156"/>
            <a:ext cx="3024336" cy="533400"/>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开始让步大，表现出强烈的妥协，后让步剧减，表现出强烈的拒绝态</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43" name="TextBox 42"/>
          <p:cNvSpPr txBox="1"/>
          <p:nvPr/>
        </p:nvSpPr>
        <p:spPr>
          <a:xfrm>
            <a:off x="2979939" y="2038629"/>
            <a:ext cx="1383744" cy="349250"/>
          </a:xfrm>
          <a:prstGeom prst="rect">
            <a:avLst/>
          </a:prstGeom>
          <a:noFill/>
        </p:spPr>
        <p:txBody>
          <a:bodyPr wrap="square" rtlCol="0">
            <a:spAutoFit/>
          </a:bodyPr>
          <a:lstStyle/>
          <a:p>
            <a:pPr algn="r"/>
            <a:r>
              <a:rPr lang="zh-CN" altLang="en-US" sz="1680" b="1" dirty="0">
                <a:solidFill>
                  <a:schemeClr val="tx1">
                    <a:lumMod val="75000"/>
                    <a:lumOff val="25000"/>
                  </a:schemeClr>
                </a:solidFill>
                <a:latin typeface="微软雅黑" panose="020B0503020204020204" charset="-122"/>
                <a:ea typeface="微软雅黑" panose="020B0503020204020204" charset="-122"/>
              </a:rPr>
              <a:t>愚笨缴枪型</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44" name="TextBox 43"/>
          <p:cNvSpPr txBox="1"/>
          <p:nvPr/>
        </p:nvSpPr>
        <p:spPr>
          <a:xfrm>
            <a:off x="1439372" y="2327870"/>
            <a:ext cx="3024336" cy="533400"/>
          </a:xfrm>
          <a:prstGeom prst="rect">
            <a:avLst/>
          </a:prstGeom>
          <a:noFill/>
        </p:spPr>
        <p:txBody>
          <a:bodyPr wrap="square" rtlCol="0">
            <a:spAutoFit/>
          </a:bodyPr>
          <a:lstStyle/>
          <a:p>
            <a:r>
              <a:rPr lang="zh-CN" altLang="en-US" sz="1440" dirty="0">
                <a:solidFill>
                  <a:schemeClr val="tx1">
                    <a:lumMod val="75000"/>
                    <a:lumOff val="25000"/>
                  </a:schemeClr>
                </a:solidFill>
                <a:latin typeface="微软雅黑" panose="020B0503020204020204" charset="-122"/>
                <a:ea typeface="微软雅黑" panose="020B0503020204020204" charset="-122"/>
              </a:rPr>
              <a:t>一开始就把就把自己所能和盘托出，不留余地</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45" name="TextBox 44"/>
          <p:cNvSpPr txBox="1"/>
          <p:nvPr/>
        </p:nvSpPr>
        <p:spPr>
          <a:xfrm>
            <a:off x="5348215" y="3329892"/>
            <a:ext cx="1701803" cy="423545"/>
          </a:xfrm>
          <a:prstGeom prst="rect">
            <a:avLst/>
          </a:prstGeom>
          <a:noFill/>
        </p:spPr>
        <p:txBody>
          <a:bodyPr wrap="square" rtlCol="0">
            <a:spAutoFit/>
          </a:bodyPr>
          <a:lstStyle/>
          <a:p>
            <a:r>
              <a:rPr lang="zh-CN" altLang="en-US" sz="2160" b="1" dirty="0">
                <a:solidFill>
                  <a:schemeClr val="tx1">
                    <a:lumMod val="75000"/>
                    <a:lumOff val="25000"/>
                  </a:schemeClr>
                </a:solidFill>
                <a:latin typeface="微软雅黑" panose="020B0503020204020204" charset="-122"/>
                <a:ea typeface="微软雅黑" panose="020B0503020204020204" charset="-122"/>
              </a:rPr>
              <a:t>让步的类型</a:t>
            </a:r>
            <a:endParaRPr lang="zh-CN" altLang="en-US" sz="2160" b="1"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7000"/>
                                        <p:tgtEl>
                                          <p:spTgt spid="14"/>
                                        </p:tgtEl>
                                      </p:cBhvr>
                                    </p:animEffect>
                                  </p:childTnLst>
                                </p:cTn>
                              </p:par>
                              <p:par>
                                <p:cTn id="19" presetID="47" presetClass="entr" presetSubtype="0" fill="hold" grpId="0" nodeType="withEffect">
                                  <p:stCondLst>
                                    <p:cond delay="5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anim calcmode="lin" valueType="num">
                                      <p:cBhvr>
                                        <p:cTn id="22" dur="500" fill="hold"/>
                                        <p:tgtEl>
                                          <p:spTgt spid="23"/>
                                        </p:tgtEl>
                                        <p:attrNameLst>
                                          <p:attrName>ppt_x</p:attrName>
                                        </p:attrNameLst>
                                      </p:cBhvr>
                                      <p:tavLst>
                                        <p:tav tm="0">
                                          <p:val>
                                            <p:strVal val="#ppt_x"/>
                                          </p:val>
                                        </p:tav>
                                        <p:tav tm="100000">
                                          <p:val>
                                            <p:strVal val="#ppt_x"/>
                                          </p:val>
                                        </p:tav>
                                      </p:tavLst>
                                    </p:anim>
                                    <p:anim calcmode="lin" valueType="num">
                                      <p:cBhvr>
                                        <p:cTn id="23" dur="5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anim calcmode="lin" valueType="num">
                                      <p:cBhvr>
                                        <p:cTn id="27" dur="500" fill="hold"/>
                                        <p:tgtEl>
                                          <p:spTgt spid="24"/>
                                        </p:tgtEl>
                                        <p:attrNameLst>
                                          <p:attrName>ppt_x</p:attrName>
                                        </p:attrNameLst>
                                      </p:cBhvr>
                                      <p:tavLst>
                                        <p:tav tm="0">
                                          <p:val>
                                            <p:strVal val="#ppt_x"/>
                                          </p:val>
                                        </p:tav>
                                        <p:tav tm="100000">
                                          <p:val>
                                            <p:strVal val="#ppt_x"/>
                                          </p:val>
                                        </p:tav>
                                      </p:tavLst>
                                    </p:anim>
                                    <p:anim calcmode="lin" valueType="num">
                                      <p:cBhvr>
                                        <p:cTn id="28" dur="500" fill="hold"/>
                                        <p:tgtEl>
                                          <p:spTgt spid="24"/>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10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47" presetClass="entr" presetSubtype="0" fill="hold" grpId="0" nodeType="withEffect">
                                  <p:stCondLst>
                                    <p:cond delay="15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anim calcmode="lin" valueType="num">
                                      <p:cBhvr>
                                        <p:cTn id="37" dur="500" fill="hold"/>
                                        <p:tgtEl>
                                          <p:spTgt spid="25"/>
                                        </p:tgtEl>
                                        <p:attrNameLst>
                                          <p:attrName>ppt_x</p:attrName>
                                        </p:attrNameLst>
                                      </p:cBhvr>
                                      <p:tavLst>
                                        <p:tav tm="0">
                                          <p:val>
                                            <p:strVal val="#ppt_x"/>
                                          </p:val>
                                        </p:tav>
                                        <p:tav tm="100000">
                                          <p:val>
                                            <p:strVal val="#ppt_x"/>
                                          </p:val>
                                        </p:tav>
                                      </p:tavLst>
                                    </p:anim>
                                    <p:anim calcmode="lin" valueType="num">
                                      <p:cBhvr>
                                        <p:cTn id="38" dur="5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5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anim calcmode="lin" valueType="num">
                                      <p:cBhvr>
                                        <p:cTn id="42" dur="500" fill="hold"/>
                                        <p:tgtEl>
                                          <p:spTgt spid="26"/>
                                        </p:tgtEl>
                                        <p:attrNameLst>
                                          <p:attrName>ppt_x</p:attrName>
                                        </p:attrNameLst>
                                      </p:cBhvr>
                                      <p:tavLst>
                                        <p:tav tm="0">
                                          <p:val>
                                            <p:strVal val="#ppt_x"/>
                                          </p:val>
                                        </p:tav>
                                        <p:tav tm="100000">
                                          <p:val>
                                            <p:strVal val="#ppt_x"/>
                                          </p:val>
                                        </p:tav>
                                      </p:tavLst>
                                    </p:anim>
                                    <p:anim calcmode="lin" valueType="num">
                                      <p:cBhvr>
                                        <p:cTn id="43" dur="500" fill="hold"/>
                                        <p:tgtEl>
                                          <p:spTgt spid="26"/>
                                        </p:tgtEl>
                                        <p:attrNameLst>
                                          <p:attrName>ppt_y</p:attrName>
                                        </p:attrNameLst>
                                      </p:cBhvr>
                                      <p:tavLst>
                                        <p:tav tm="0">
                                          <p:val>
                                            <p:strVal val="#ppt_y+.1"/>
                                          </p:val>
                                        </p:tav>
                                        <p:tav tm="100000">
                                          <p:val>
                                            <p:strVal val="#ppt_y"/>
                                          </p:val>
                                        </p:tav>
                                      </p:tavLst>
                                    </p:anim>
                                  </p:childTnLst>
                                </p:cTn>
                              </p:par>
                              <p:par>
                                <p:cTn id="44" presetID="53" presetClass="entr" presetSubtype="16" fill="hold" grpId="0" nodeType="withEffect">
                                  <p:stCondLst>
                                    <p:cond delay="200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47" presetClass="entr" presetSubtype="0" fill="hold" grpId="0" nodeType="withEffect">
                                  <p:stCondLst>
                                    <p:cond delay="25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anim calcmode="lin" valueType="num">
                                      <p:cBhvr>
                                        <p:cTn id="52" dur="500" fill="hold"/>
                                        <p:tgtEl>
                                          <p:spTgt spid="27"/>
                                        </p:tgtEl>
                                        <p:attrNameLst>
                                          <p:attrName>ppt_x</p:attrName>
                                        </p:attrNameLst>
                                      </p:cBhvr>
                                      <p:tavLst>
                                        <p:tav tm="0">
                                          <p:val>
                                            <p:strVal val="#ppt_x"/>
                                          </p:val>
                                        </p:tav>
                                        <p:tav tm="100000">
                                          <p:val>
                                            <p:strVal val="#ppt_x"/>
                                          </p:val>
                                        </p:tav>
                                      </p:tavLst>
                                    </p:anim>
                                    <p:anim calcmode="lin" valueType="num">
                                      <p:cBhvr>
                                        <p:cTn id="53" dur="500" fill="hold"/>
                                        <p:tgtEl>
                                          <p:spTgt spid="2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25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anim calcmode="lin" valueType="num">
                                      <p:cBhvr>
                                        <p:cTn id="57" dur="500" fill="hold"/>
                                        <p:tgtEl>
                                          <p:spTgt spid="28"/>
                                        </p:tgtEl>
                                        <p:attrNameLst>
                                          <p:attrName>ppt_x</p:attrName>
                                        </p:attrNameLst>
                                      </p:cBhvr>
                                      <p:tavLst>
                                        <p:tav tm="0">
                                          <p:val>
                                            <p:strVal val="#ppt_x"/>
                                          </p:val>
                                        </p:tav>
                                        <p:tav tm="100000">
                                          <p:val>
                                            <p:strVal val="#ppt_x"/>
                                          </p:val>
                                        </p:tav>
                                      </p:tavLst>
                                    </p:anim>
                                    <p:anim calcmode="lin" valueType="num">
                                      <p:cBhvr>
                                        <p:cTn id="58" dur="500" fill="hold"/>
                                        <p:tgtEl>
                                          <p:spTgt spid="28"/>
                                        </p:tgtEl>
                                        <p:attrNameLst>
                                          <p:attrName>ppt_y</p:attrName>
                                        </p:attrNameLst>
                                      </p:cBhvr>
                                      <p:tavLst>
                                        <p:tav tm="0">
                                          <p:val>
                                            <p:strVal val="#ppt_y+.1"/>
                                          </p:val>
                                        </p:tav>
                                        <p:tav tm="100000">
                                          <p:val>
                                            <p:strVal val="#ppt_y"/>
                                          </p:val>
                                        </p:tav>
                                      </p:tavLst>
                                    </p:anim>
                                  </p:childTnLst>
                                </p:cTn>
                              </p:par>
                              <p:par>
                                <p:cTn id="59" presetID="53" presetClass="entr" presetSubtype="16" fill="hold" grpId="0" nodeType="withEffect">
                                  <p:stCondLst>
                                    <p:cond delay="300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par>
                                <p:cTn id="64" presetID="47" presetClass="entr" presetSubtype="0" fill="hold" grpId="0" nodeType="withEffect">
                                  <p:stCondLst>
                                    <p:cond delay="350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anim calcmode="lin" valueType="num">
                                      <p:cBhvr>
                                        <p:cTn id="67" dur="500" fill="hold"/>
                                        <p:tgtEl>
                                          <p:spTgt spid="29"/>
                                        </p:tgtEl>
                                        <p:attrNameLst>
                                          <p:attrName>ppt_x</p:attrName>
                                        </p:attrNameLst>
                                      </p:cBhvr>
                                      <p:tavLst>
                                        <p:tav tm="0">
                                          <p:val>
                                            <p:strVal val="#ppt_x"/>
                                          </p:val>
                                        </p:tav>
                                        <p:tav tm="100000">
                                          <p:val>
                                            <p:strVal val="#ppt_x"/>
                                          </p:val>
                                        </p:tav>
                                      </p:tavLst>
                                    </p:anim>
                                    <p:anim calcmode="lin" valueType="num">
                                      <p:cBhvr>
                                        <p:cTn id="68" dur="500" fill="hold"/>
                                        <p:tgtEl>
                                          <p:spTgt spid="2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350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anim calcmode="lin" valueType="num">
                                      <p:cBhvr>
                                        <p:cTn id="72" dur="500" fill="hold"/>
                                        <p:tgtEl>
                                          <p:spTgt spid="30"/>
                                        </p:tgtEl>
                                        <p:attrNameLst>
                                          <p:attrName>ppt_x</p:attrName>
                                        </p:attrNameLst>
                                      </p:cBhvr>
                                      <p:tavLst>
                                        <p:tav tm="0">
                                          <p:val>
                                            <p:strVal val="#ppt_x"/>
                                          </p:val>
                                        </p:tav>
                                        <p:tav tm="100000">
                                          <p:val>
                                            <p:strVal val="#ppt_x"/>
                                          </p:val>
                                        </p:tav>
                                      </p:tavLst>
                                    </p:anim>
                                    <p:anim calcmode="lin" valueType="num">
                                      <p:cBhvr>
                                        <p:cTn id="73" dur="500" fill="hold"/>
                                        <p:tgtEl>
                                          <p:spTgt spid="30"/>
                                        </p:tgtEl>
                                        <p:attrNameLst>
                                          <p:attrName>ppt_y</p:attrName>
                                        </p:attrNameLst>
                                      </p:cBhvr>
                                      <p:tavLst>
                                        <p:tav tm="0">
                                          <p:val>
                                            <p:strVal val="#ppt_y+.1"/>
                                          </p:val>
                                        </p:tav>
                                        <p:tav tm="100000">
                                          <p:val>
                                            <p:strVal val="#ppt_y"/>
                                          </p:val>
                                        </p:tav>
                                      </p:tavLst>
                                    </p:anim>
                                  </p:childTnLst>
                                </p:cTn>
                              </p:par>
                              <p:par>
                                <p:cTn id="74" presetID="53" presetClass="entr" presetSubtype="16" fill="hold" grpId="0" nodeType="withEffect">
                                  <p:stCondLst>
                                    <p:cond delay="400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47" presetClass="entr" presetSubtype="0" fill="hold" grpId="0" nodeType="withEffect">
                                  <p:stCondLst>
                                    <p:cond delay="450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anim calcmode="lin" valueType="num">
                                      <p:cBhvr>
                                        <p:cTn id="82" dur="500" fill="hold"/>
                                        <p:tgtEl>
                                          <p:spTgt spid="33"/>
                                        </p:tgtEl>
                                        <p:attrNameLst>
                                          <p:attrName>ppt_x</p:attrName>
                                        </p:attrNameLst>
                                      </p:cBhvr>
                                      <p:tavLst>
                                        <p:tav tm="0">
                                          <p:val>
                                            <p:strVal val="#ppt_x"/>
                                          </p:val>
                                        </p:tav>
                                        <p:tav tm="100000">
                                          <p:val>
                                            <p:strVal val="#ppt_x"/>
                                          </p:val>
                                        </p:tav>
                                      </p:tavLst>
                                    </p:anim>
                                    <p:anim calcmode="lin" valueType="num">
                                      <p:cBhvr>
                                        <p:cTn id="83" dur="500" fill="hold"/>
                                        <p:tgtEl>
                                          <p:spTgt spid="33"/>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450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anim calcmode="lin" valueType="num">
                                      <p:cBhvr>
                                        <p:cTn id="87" dur="500" fill="hold"/>
                                        <p:tgtEl>
                                          <p:spTgt spid="34"/>
                                        </p:tgtEl>
                                        <p:attrNameLst>
                                          <p:attrName>ppt_x</p:attrName>
                                        </p:attrNameLst>
                                      </p:cBhvr>
                                      <p:tavLst>
                                        <p:tav tm="0">
                                          <p:val>
                                            <p:strVal val="#ppt_x"/>
                                          </p:val>
                                        </p:tav>
                                        <p:tav tm="100000">
                                          <p:val>
                                            <p:strVal val="#ppt_x"/>
                                          </p:val>
                                        </p:tav>
                                      </p:tavLst>
                                    </p:anim>
                                    <p:anim calcmode="lin" valueType="num">
                                      <p:cBhvr>
                                        <p:cTn id="88" dur="500" fill="hold"/>
                                        <p:tgtEl>
                                          <p:spTgt spid="34"/>
                                        </p:tgtEl>
                                        <p:attrNameLst>
                                          <p:attrName>ppt_y</p:attrName>
                                        </p:attrNameLst>
                                      </p:cBhvr>
                                      <p:tavLst>
                                        <p:tav tm="0">
                                          <p:val>
                                            <p:strVal val="#ppt_y+.1"/>
                                          </p:val>
                                        </p:tav>
                                        <p:tav tm="100000">
                                          <p:val>
                                            <p:strVal val="#ppt_y"/>
                                          </p:val>
                                        </p:tav>
                                      </p:tavLst>
                                    </p:anim>
                                  </p:childTnLst>
                                </p:cTn>
                              </p:par>
                              <p:par>
                                <p:cTn id="89" presetID="53" presetClass="entr" presetSubtype="16" fill="hold" grpId="0" nodeType="withEffect">
                                  <p:stCondLst>
                                    <p:cond delay="5000"/>
                                  </p:stCondLst>
                                  <p:childTnLst>
                                    <p:set>
                                      <p:cBhvr>
                                        <p:cTn id="90" dur="1" fill="hold">
                                          <p:stCondLst>
                                            <p:cond delay="0"/>
                                          </p:stCondLst>
                                        </p:cTn>
                                        <p:tgtEl>
                                          <p:spTgt spid="17"/>
                                        </p:tgtEl>
                                        <p:attrNameLst>
                                          <p:attrName>style.visibility</p:attrName>
                                        </p:attrNameLst>
                                      </p:cBhvr>
                                      <p:to>
                                        <p:strVal val="visible"/>
                                      </p:to>
                                    </p:set>
                                    <p:anim calcmode="lin" valueType="num">
                                      <p:cBhvr>
                                        <p:cTn id="91" dur="500" fill="hold"/>
                                        <p:tgtEl>
                                          <p:spTgt spid="17"/>
                                        </p:tgtEl>
                                        <p:attrNameLst>
                                          <p:attrName>ppt_w</p:attrName>
                                        </p:attrNameLst>
                                      </p:cBhvr>
                                      <p:tavLst>
                                        <p:tav tm="0">
                                          <p:val>
                                            <p:fltVal val="0"/>
                                          </p:val>
                                        </p:tav>
                                        <p:tav tm="100000">
                                          <p:val>
                                            <p:strVal val="#ppt_w"/>
                                          </p:val>
                                        </p:tav>
                                      </p:tavLst>
                                    </p:anim>
                                    <p:anim calcmode="lin" valueType="num">
                                      <p:cBhvr>
                                        <p:cTn id="92" dur="500" fill="hold"/>
                                        <p:tgtEl>
                                          <p:spTgt spid="17"/>
                                        </p:tgtEl>
                                        <p:attrNameLst>
                                          <p:attrName>ppt_h</p:attrName>
                                        </p:attrNameLst>
                                      </p:cBhvr>
                                      <p:tavLst>
                                        <p:tav tm="0">
                                          <p:val>
                                            <p:fltVal val="0"/>
                                          </p:val>
                                        </p:tav>
                                        <p:tav tm="100000">
                                          <p:val>
                                            <p:strVal val="#ppt_h"/>
                                          </p:val>
                                        </p:tav>
                                      </p:tavLst>
                                    </p:anim>
                                    <p:animEffect transition="in" filter="fade">
                                      <p:cBhvr>
                                        <p:cTn id="93" dur="500"/>
                                        <p:tgtEl>
                                          <p:spTgt spid="17"/>
                                        </p:tgtEl>
                                      </p:cBhvr>
                                    </p:animEffect>
                                  </p:childTnLst>
                                </p:cTn>
                              </p:par>
                              <p:par>
                                <p:cTn id="94" presetID="47" presetClass="entr" presetSubtype="0" fill="hold" grpId="0" nodeType="withEffect">
                                  <p:stCondLst>
                                    <p:cond delay="550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anim calcmode="lin" valueType="num">
                                      <p:cBhvr>
                                        <p:cTn id="97" dur="500" fill="hold"/>
                                        <p:tgtEl>
                                          <p:spTgt spid="35"/>
                                        </p:tgtEl>
                                        <p:attrNameLst>
                                          <p:attrName>ppt_x</p:attrName>
                                        </p:attrNameLst>
                                      </p:cBhvr>
                                      <p:tavLst>
                                        <p:tav tm="0">
                                          <p:val>
                                            <p:strVal val="#ppt_x"/>
                                          </p:val>
                                        </p:tav>
                                        <p:tav tm="100000">
                                          <p:val>
                                            <p:strVal val="#ppt_x"/>
                                          </p:val>
                                        </p:tav>
                                      </p:tavLst>
                                    </p:anim>
                                    <p:anim calcmode="lin" valueType="num">
                                      <p:cBhvr>
                                        <p:cTn id="98" dur="500" fill="hold"/>
                                        <p:tgtEl>
                                          <p:spTgt spid="35"/>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550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anim calcmode="lin" valueType="num">
                                      <p:cBhvr>
                                        <p:cTn id="102" dur="500" fill="hold"/>
                                        <p:tgtEl>
                                          <p:spTgt spid="36"/>
                                        </p:tgtEl>
                                        <p:attrNameLst>
                                          <p:attrName>ppt_x</p:attrName>
                                        </p:attrNameLst>
                                      </p:cBhvr>
                                      <p:tavLst>
                                        <p:tav tm="0">
                                          <p:val>
                                            <p:strVal val="#ppt_x"/>
                                          </p:val>
                                        </p:tav>
                                        <p:tav tm="100000">
                                          <p:val>
                                            <p:strVal val="#ppt_x"/>
                                          </p:val>
                                        </p:tav>
                                      </p:tavLst>
                                    </p:anim>
                                    <p:anim calcmode="lin" valueType="num">
                                      <p:cBhvr>
                                        <p:cTn id="103" dur="500" fill="hold"/>
                                        <p:tgtEl>
                                          <p:spTgt spid="36"/>
                                        </p:tgtEl>
                                        <p:attrNameLst>
                                          <p:attrName>ppt_y</p:attrName>
                                        </p:attrNameLst>
                                      </p:cBhvr>
                                      <p:tavLst>
                                        <p:tav tm="0">
                                          <p:val>
                                            <p:strVal val="#ppt_y+.1"/>
                                          </p:val>
                                        </p:tav>
                                        <p:tav tm="100000">
                                          <p:val>
                                            <p:strVal val="#ppt_y"/>
                                          </p:val>
                                        </p:tav>
                                      </p:tavLst>
                                    </p:anim>
                                  </p:childTnLst>
                                </p:cTn>
                              </p:par>
                              <p:par>
                                <p:cTn id="104" presetID="53" presetClass="entr" presetSubtype="16" fill="hold" grpId="0" nodeType="withEffect">
                                  <p:stCondLst>
                                    <p:cond delay="600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500" fill="hold"/>
                                        <p:tgtEl>
                                          <p:spTgt spid="16"/>
                                        </p:tgtEl>
                                        <p:attrNameLst>
                                          <p:attrName>ppt_w</p:attrName>
                                        </p:attrNameLst>
                                      </p:cBhvr>
                                      <p:tavLst>
                                        <p:tav tm="0">
                                          <p:val>
                                            <p:fltVal val="0"/>
                                          </p:val>
                                        </p:tav>
                                        <p:tav tm="100000">
                                          <p:val>
                                            <p:strVal val="#ppt_w"/>
                                          </p:val>
                                        </p:tav>
                                      </p:tavLst>
                                    </p:anim>
                                    <p:anim calcmode="lin" valueType="num">
                                      <p:cBhvr>
                                        <p:cTn id="107" dur="500" fill="hold"/>
                                        <p:tgtEl>
                                          <p:spTgt spid="16"/>
                                        </p:tgtEl>
                                        <p:attrNameLst>
                                          <p:attrName>ppt_h</p:attrName>
                                        </p:attrNameLst>
                                      </p:cBhvr>
                                      <p:tavLst>
                                        <p:tav tm="0">
                                          <p:val>
                                            <p:fltVal val="0"/>
                                          </p:val>
                                        </p:tav>
                                        <p:tav tm="100000">
                                          <p:val>
                                            <p:strVal val="#ppt_h"/>
                                          </p:val>
                                        </p:tav>
                                      </p:tavLst>
                                    </p:anim>
                                    <p:animEffect transition="in" filter="fade">
                                      <p:cBhvr>
                                        <p:cTn id="108" dur="500"/>
                                        <p:tgtEl>
                                          <p:spTgt spid="16"/>
                                        </p:tgtEl>
                                      </p:cBhvr>
                                    </p:animEffect>
                                  </p:childTnLst>
                                </p:cTn>
                              </p:par>
                              <p:par>
                                <p:cTn id="109" presetID="47" presetClass="entr" presetSubtype="0" fill="hold" grpId="0" nodeType="withEffect">
                                  <p:stCondLst>
                                    <p:cond delay="6500"/>
                                  </p:stCondLst>
                                  <p:childTnLst>
                                    <p:set>
                                      <p:cBhvr>
                                        <p:cTn id="110" dur="1" fill="hold">
                                          <p:stCondLst>
                                            <p:cond delay="0"/>
                                          </p:stCondLst>
                                        </p:cTn>
                                        <p:tgtEl>
                                          <p:spTgt spid="39"/>
                                        </p:tgtEl>
                                        <p:attrNameLst>
                                          <p:attrName>style.visibility</p:attrName>
                                        </p:attrNameLst>
                                      </p:cBhvr>
                                      <p:to>
                                        <p:strVal val="visible"/>
                                      </p:to>
                                    </p:set>
                                    <p:animEffect transition="in" filter="fade">
                                      <p:cBhvr>
                                        <p:cTn id="111" dur="500"/>
                                        <p:tgtEl>
                                          <p:spTgt spid="39"/>
                                        </p:tgtEl>
                                      </p:cBhvr>
                                    </p:animEffect>
                                    <p:anim calcmode="lin" valueType="num">
                                      <p:cBhvr>
                                        <p:cTn id="112" dur="500" fill="hold"/>
                                        <p:tgtEl>
                                          <p:spTgt spid="39"/>
                                        </p:tgtEl>
                                        <p:attrNameLst>
                                          <p:attrName>ppt_x</p:attrName>
                                        </p:attrNameLst>
                                      </p:cBhvr>
                                      <p:tavLst>
                                        <p:tav tm="0">
                                          <p:val>
                                            <p:strVal val="#ppt_x"/>
                                          </p:val>
                                        </p:tav>
                                        <p:tav tm="100000">
                                          <p:val>
                                            <p:strVal val="#ppt_x"/>
                                          </p:val>
                                        </p:tav>
                                      </p:tavLst>
                                    </p:anim>
                                    <p:anim calcmode="lin" valueType="num">
                                      <p:cBhvr>
                                        <p:cTn id="113" dur="500" fill="hold"/>
                                        <p:tgtEl>
                                          <p:spTgt spid="39"/>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650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anim calcmode="lin" valueType="num">
                                      <p:cBhvr>
                                        <p:cTn id="117" dur="500" fill="hold"/>
                                        <p:tgtEl>
                                          <p:spTgt spid="40"/>
                                        </p:tgtEl>
                                        <p:attrNameLst>
                                          <p:attrName>ppt_x</p:attrName>
                                        </p:attrNameLst>
                                      </p:cBhvr>
                                      <p:tavLst>
                                        <p:tav tm="0">
                                          <p:val>
                                            <p:strVal val="#ppt_x"/>
                                          </p:val>
                                        </p:tav>
                                        <p:tav tm="100000">
                                          <p:val>
                                            <p:strVal val="#ppt_x"/>
                                          </p:val>
                                        </p:tav>
                                      </p:tavLst>
                                    </p:anim>
                                    <p:anim calcmode="lin" valueType="num">
                                      <p:cBhvr>
                                        <p:cTn id="118" dur="500" fill="hold"/>
                                        <p:tgtEl>
                                          <p:spTgt spid="40"/>
                                        </p:tgtEl>
                                        <p:attrNameLst>
                                          <p:attrName>ppt_y</p:attrName>
                                        </p:attrNameLst>
                                      </p:cBhvr>
                                      <p:tavLst>
                                        <p:tav tm="0">
                                          <p:val>
                                            <p:strVal val="#ppt_y+.1"/>
                                          </p:val>
                                        </p:tav>
                                        <p:tav tm="100000">
                                          <p:val>
                                            <p:strVal val="#ppt_y"/>
                                          </p:val>
                                        </p:tav>
                                      </p:tavLst>
                                    </p:anim>
                                  </p:childTnLst>
                                </p:cTn>
                              </p:par>
                              <p:par>
                                <p:cTn id="119" presetID="53" presetClass="entr" presetSubtype="16" fill="hold" grpId="0" nodeType="withEffect">
                                  <p:stCondLst>
                                    <p:cond delay="7000"/>
                                  </p:stCondLst>
                                  <p:childTnLst>
                                    <p:set>
                                      <p:cBhvr>
                                        <p:cTn id="120" dur="1" fill="hold">
                                          <p:stCondLst>
                                            <p:cond delay="0"/>
                                          </p:stCondLst>
                                        </p:cTn>
                                        <p:tgtEl>
                                          <p:spTgt spid="15"/>
                                        </p:tgtEl>
                                        <p:attrNameLst>
                                          <p:attrName>style.visibility</p:attrName>
                                        </p:attrNameLst>
                                      </p:cBhvr>
                                      <p:to>
                                        <p:strVal val="visible"/>
                                      </p:to>
                                    </p:set>
                                    <p:anim calcmode="lin" valueType="num">
                                      <p:cBhvr>
                                        <p:cTn id="121" dur="500" fill="hold"/>
                                        <p:tgtEl>
                                          <p:spTgt spid="15"/>
                                        </p:tgtEl>
                                        <p:attrNameLst>
                                          <p:attrName>ppt_w</p:attrName>
                                        </p:attrNameLst>
                                      </p:cBhvr>
                                      <p:tavLst>
                                        <p:tav tm="0">
                                          <p:val>
                                            <p:fltVal val="0"/>
                                          </p:val>
                                        </p:tav>
                                        <p:tav tm="100000">
                                          <p:val>
                                            <p:strVal val="#ppt_w"/>
                                          </p:val>
                                        </p:tav>
                                      </p:tavLst>
                                    </p:anim>
                                    <p:anim calcmode="lin" valueType="num">
                                      <p:cBhvr>
                                        <p:cTn id="122" dur="500" fill="hold"/>
                                        <p:tgtEl>
                                          <p:spTgt spid="15"/>
                                        </p:tgtEl>
                                        <p:attrNameLst>
                                          <p:attrName>ppt_h</p:attrName>
                                        </p:attrNameLst>
                                      </p:cBhvr>
                                      <p:tavLst>
                                        <p:tav tm="0">
                                          <p:val>
                                            <p:fltVal val="0"/>
                                          </p:val>
                                        </p:tav>
                                        <p:tav tm="100000">
                                          <p:val>
                                            <p:strVal val="#ppt_h"/>
                                          </p:val>
                                        </p:tav>
                                      </p:tavLst>
                                    </p:anim>
                                    <p:animEffect transition="in" filter="fade">
                                      <p:cBhvr>
                                        <p:cTn id="123" dur="500"/>
                                        <p:tgtEl>
                                          <p:spTgt spid="15"/>
                                        </p:tgtEl>
                                      </p:cBhvr>
                                    </p:animEffect>
                                  </p:childTnLst>
                                </p:cTn>
                              </p:par>
                              <p:par>
                                <p:cTn id="124" presetID="47" presetClass="entr" presetSubtype="0" fill="hold" grpId="0" nodeType="withEffect">
                                  <p:stCondLst>
                                    <p:cond delay="750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500"/>
                                        <p:tgtEl>
                                          <p:spTgt spid="43"/>
                                        </p:tgtEl>
                                      </p:cBhvr>
                                    </p:animEffect>
                                    <p:anim calcmode="lin" valueType="num">
                                      <p:cBhvr>
                                        <p:cTn id="127" dur="500" fill="hold"/>
                                        <p:tgtEl>
                                          <p:spTgt spid="43"/>
                                        </p:tgtEl>
                                        <p:attrNameLst>
                                          <p:attrName>ppt_x</p:attrName>
                                        </p:attrNameLst>
                                      </p:cBhvr>
                                      <p:tavLst>
                                        <p:tav tm="0">
                                          <p:val>
                                            <p:strVal val="#ppt_x"/>
                                          </p:val>
                                        </p:tav>
                                        <p:tav tm="100000">
                                          <p:val>
                                            <p:strVal val="#ppt_x"/>
                                          </p:val>
                                        </p:tav>
                                      </p:tavLst>
                                    </p:anim>
                                    <p:anim calcmode="lin" valueType="num">
                                      <p:cBhvr>
                                        <p:cTn id="128" dur="500" fill="hold"/>
                                        <p:tgtEl>
                                          <p:spTgt spid="43"/>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750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500"/>
                                        <p:tgtEl>
                                          <p:spTgt spid="44"/>
                                        </p:tgtEl>
                                      </p:cBhvr>
                                    </p:animEffect>
                                    <p:anim calcmode="lin" valueType="num">
                                      <p:cBhvr>
                                        <p:cTn id="132" dur="500" fill="hold"/>
                                        <p:tgtEl>
                                          <p:spTgt spid="44"/>
                                        </p:tgtEl>
                                        <p:attrNameLst>
                                          <p:attrName>ppt_x</p:attrName>
                                        </p:attrNameLst>
                                      </p:cBhvr>
                                      <p:tavLst>
                                        <p:tav tm="0">
                                          <p:val>
                                            <p:strVal val="#ppt_x"/>
                                          </p:val>
                                        </p:tav>
                                        <p:tav tm="100000">
                                          <p:val>
                                            <p:strVal val="#ppt_x"/>
                                          </p:val>
                                        </p:tav>
                                      </p:tavLst>
                                    </p:anim>
                                    <p:anim calcmode="lin" valueType="num">
                                      <p:cBhvr>
                                        <p:cTn id="1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p:bldP spid="24" grpId="0"/>
      <p:bldP spid="25" grpId="0"/>
      <p:bldP spid="26" grpId="0"/>
      <p:bldP spid="27" grpId="0"/>
      <p:bldP spid="28" grpId="0"/>
      <p:bldP spid="29" grpId="0"/>
      <p:bldP spid="30" grpId="0"/>
      <p:bldP spid="33" grpId="0"/>
      <p:bldP spid="34" grpId="0"/>
      <p:bldP spid="35" grpId="0"/>
      <p:bldP spid="36" grpId="0"/>
      <p:bldP spid="39" grpId="0"/>
      <p:bldP spid="40" grpId="0"/>
      <p:bldP spid="43" grpId="0"/>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7"/>
          <p:cNvSpPr/>
          <p:nvPr/>
        </p:nvSpPr>
        <p:spPr bwMode="auto">
          <a:xfrm>
            <a:off x="4811783" y="3712633"/>
            <a:ext cx="2658533" cy="2652184"/>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rgbClr val="4BC1DD"/>
          </a:solidFill>
          <a:ln w="0">
            <a:noFill/>
            <a:prstDash val="solid"/>
            <a:round/>
          </a:ln>
        </p:spPr>
        <p:txBody>
          <a:bodyPr vert="horz" wrap="square" lIns="121919" tIns="60959" rIns="121919" bIns="60959" numCol="1" anchor="t" anchorCtr="0" compatLnSpc="1"/>
          <a:lstStyle/>
          <a:p>
            <a:endParaRPr lang="zh-CN" altLang="en-US" sz="100"/>
          </a:p>
        </p:txBody>
      </p:sp>
      <p:sp>
        <p:nvSpPr>
          <p:cNvPr id="15" name="Freeform 8"/>
          <p:cNvSpPr/>
          <p:nvPr/>
        </p:nvSpPr>
        <p:spPr bwMode="auto">
          <a:xfrm>
            <a:off x="5466256" y="2137622"/>
            <a:ext cx="1350433" cy="1348317"/>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BFBFBF"/>
          </a:solidFill>
          <a:ln w="0">
            <a:noFill/>
            <a:prstDash val="solid"/>
            <a:round/>
          </a:ln>
        </p:spPr>
        <p:txBody>
          <a:bodyPr vert="horz" wrap="square" lIns="121919" tIns="60959" rIns="121919" bIns="60959" numCol="1" anchor="t" anchorCtr="0" compatLnSpc="1"/>
          <a:lstStyle/>
          <a:p>
            <a:endParaRPr lang="zh-CN" altLang="en-US" sz="100"/>
          </a:p>
        </p:txBody>
      </p:sp>
      <p:sp>
        <p:nvSpPr>
          <p:cNvPr id="16" name="Freeform 9"/>
          <p:cNvSpPr/>
          <p:nvPr/>
        </p:nvSpPr>
        <p:spPr bwMode="auto">
          <a:xfrm>
            <a:off x="6869184" y="2512484"/>
            <a:ext cx="601133" cy="596900"/>
          </a:xfrm>
          <a:custGeom>
            <a:avLst/>
            <a:gdLst>
              <a:gd name="T0" fmla="*/ 143 w 284"/>
              <a:gd name="T1" fmla="*/ 0 h 282"/>
              <a:gd name="T2" fmla="*/ 284 w 284"/>
              <a:gd name="T3" fmla="*/ 141 h 282"/>
              <a:gd name="T4" fmla="*/ 143 w 284"/>
              <a:gd name="T5" fmla="*/ 282 h 282"/>
              <a:gd name="T6" fmla="*/ 0 w 284"/>
              <a:gd name="T7" fmla="*/ 141 h 282"/>
              <a:gd name="T8" fmla="*/ 143 w 284"/>
              <a:gd name="T9" fmla="*/ 0 h 282"/>
            </a:gdLst>
            <a:ahLst/>
            <a:cxnLst>
              <a:cxn ang="0">
                <a:pos x="T0" y="T1"/>
              </a:cxn>
              <a:cxn ang="0">
                <a:pos x="T2" y="T3"/>
              </a:cxn>
              <a:cxn ang="0">
                <a:pos x="T4" y="T5"/>
              </a:cxn>
              <a:cxn ang="0">
                <a:pos x="T6" y="T7"/>
              </a:cxn>
              <a:cxn ang="0">
                <a:pos x="T8" y="T9"/>
              </a:cxn>
            </a:cxnLst>
            <a:rect l="0" t="0" r="r" b="b"/>
            <a:pathLst>
              <a:path w="284" h="282">
                <a:moveTo>
                  <a:pt x="143" y="0"/>
                </a:moveTo>
                <a:lnTo>
                  <a:pt x="284" y="141"/>
                </a:lnTo>
                <a:lnTo>
                  <a:pt x="143" y="282"/>
                </a:lnTo>
                <a:lnTo>
                  <a:pt x="0" y="141"/>
                </a:lnTo>
                <a:lnTo>
                  <a:pt x="143" y="0"/>
                </a:lnTo>
                <a:close/>
              </a:path>
            </a:pathLst>
          </a:custGeom>
          <a:solidFill>
            <a:srgbClr val="4BC1DD"/>
          </a:solidFill>
          <a:ln w="0">
            <a:noFill/>
            <a:prstDash val="solid"/>
            <a:round/>
          </a:ln>
        </p:spPr>
        <p:txBody>
          <a:bodyPr vert="horz" wrap="square" lIns="121919" tIns="60959" rIns="121919" bIns="60959" numCol="1" anchor="t" anchorCtr="0" compatLnSpc="1"/>
          <a:lstStyle/>
          <a:p>
            <a:endParaRPr lang="zh-CN" altLang="en-US" sz="100">
              <a:solidFill>
                <a:schemeClr val="accent1"/>
              </a:solidFill>
            </a:endParaRPr>
          </a:p>
        </p:txBody>
      </p:sp>
      <p:sp>
        <p:nvSpPr>
          <p:cNvPr id="17" name="Freeform 10"/>
          <p:cNvSpPr/>
          <p:nvPr/>
        </p:nvSpPr>
        <p:spPr bwMode="auto">
          <a:xfrm>
            <a:off x="-56550" y="2116"/>
            <a:ext cx="6129867" cy="6862235"/>
          </a:xfrm>
          <a:custGeom>
            <a:avLst/>
            <a:gdLst>
              <a:gd name="T0" fmla="*/ 0 w 2896"/>
              <a:gd name="T1" fmla="*/ 0 h 3242"/>
              <a:gd name="T2" fmla="*/ 1194 w 2896"/>
              <a:gd name="T3" fmla="*/ 0 h 3242"/>
              <a:gd name="T4" fmla="*/ 2896 w 2896"/>
              <a:gd name="T5" fmla="*/ 1700 h 3242"/>
              <a:gd name="T6" fmla="*/ 1351 w 2896"/>
              <a:gd name="T7" fmla="*/ 3242 h 3242"/>
              <a:gd name="T8" fmla="*/ 0 w 2896"/>
              <a:gd name="T9" fmla="*/ 3242 h 3242"/>
              <a:gd name="T10" fmla="*/ 0 w 2896"/>
              <a:gd name="T11" fmla="*/ 0 h 3242"/>
            </a:gdLst>
            <a:ahLst/>
            <a:cxnLst>
              <a:cxn ang="0">
                <a:pos x="T0" y="T1"/>
              </a:cxn>
              <a:cxn ang="0">
                <a:pos x="T2" y="T3"/>
              </a:cxn>
              <a:cxn ang="0">
                <a:pos x="T4" y="T5"/>
              </a:cxn>
              <a:cxn ang="0">
                <a:pos x="T6" y="T7"/>
              </a:cxn>
              <a:cxn ang="0">
                <a:pos x="T8" y="T9"/>
              </a:cxn>
              <a:cxn ang="0">
                <a:pos x="T10" y="T11"/>
              </a:cxn>
            </a:cxnLst>
            <a:rect l="0" t="0" r="r" b="b"/>
            <a:pathLst>
              <a:path w="2896" h="3242">
                <a:moveTo>
                  <a:pt x="0" y="0"/>
                </a:moveTo>
                <a:lnTo>
                  <a:pt x="1194" y="0"/>
                </a:lnTo>
                <a:lnTo>
                  <a:pt x="2896" y="1700"/>
                </a:lnTo>
                <a:lnTo>
                  <a:pt x="1351" y="3242"/>
                </a:lnTo>
                <a:lnTo>
                  <a:pt x="0" y="3242"/>
                </a:lnTo>
                <a:lnTo>
                  <a:pt x="0" y="0"/>
                </a:ln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1919" tIns="60959" rIns="121919" bIns="60959" numCol="1" anchor="t" anchorCtr="0" compatLnSpc="1"/>
          <a:lstStyle/>
          <a:p>
            <a:r>
              <a:rPr lang="en-US" altLang="zh-CN" sz="100" dirty="0"/>
              <a:t>                                          </a:t>
            </a:r>
            <a:endParaRPr lang="zh-CN" altLang="en-US" sz="100" dirty="0"/>
          </a:p>
        </p:txBody>
      </p:sp>
      <p:sp>
        <p:nvSpPr>
          <p:cNvPr id="18" name="文本框 17"/>
          <p:cNvSpPr txBox="1">
            <a:spLocks noChangeArrowheads="1"/>
          </p:cNvSpPr>
          <p:nvPr/>
        </p:nvSpPr>
        <p:spPr bwMode="auto">
          <a:xfrm>
            <a:off x="8222205" y="3109384"/>
            <a:ext cx="3580363"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lnSpc>
                <a:spcPct val="100000"/>
              </a:lnSpc>
            </a:pPr>
            <a:r>
              <a:rPr lang="zh-CN" altLang="en-US" sz="1500" b="1" dirty="0">
                <a:solidFill>
                  <a:schemeClr val="tx1"/>
                </a:solidFill>
                <a:latin typeface="微软雅黑" panose="020B0503020204020204" charset="-122"/>
                <a:ea typeface="微软雅黑" panose="020B0503020204020204" charset="-122"/>
                <a:cs typeface="+mn-ea"/>
                <a:sym typeface="+mn-lt"/>
              </a:rPr>
              <a:t>附加条件法</a:t>
            </a:r>
            <a:endParaRPr lang="zh-CN" altLang="en-US" sz="1500" b="1" dirty="0">
              <a:solidFill>
                <a:schemeClr val="tx1"/>
              </a:solidFill>
              <a:latin typeface="微软雅黑" panose="020B0503020204020204" charset="-122"/>
              <a:ea typeface="微软雅黑" panose="020B0503020204020204" charset="-122"/>
              <a:cs typeface="+mn-ea"/>
              <a:sym typeface="+mn-lt"/>
            </a:endParaRPr>
          </a:p>
          <a:p>
            <a:pPr algn="just">
              <a:lnSpc>
                <a:spcPct val="100000"/>
              </a:lnSpc>
            </a:pPr>
            <a:r>
              <a:rPr lang="zh-CN" altLang="en-US" sz="1500" dirty="0">
                <a:solidFill>
                  <a:schemeClr val="tx1"/>
                </a:solidFill>
                <a:latin typeface="微软雅黑" panose="020B0503020204020204" charset="-122"/>
                <a:ea typeface="微软雅黑" panose="020B0503020204020204" charset="-122"/>
                <a:cs typeface="+mn-ea"/>
                <a:sym typeface="+mn-lt"/>
              </a:rPr>
              <a:t>       你的先让步以对方的后让步为条件，你让步后对方没有做出相应让步，或者做出的让步并不是你需要的，你的让步也就不成立。</a:t>
            </a:r>
            <a:endParaRPr lang="zh-CN" altLang="en-US" sz="1500" dirty="0">
              <a:solidFill>
                <a:schemeClr val="tx1"/>
              </a:solidFill>
              <a:latin typeface="微软雅黑" panose="020B0503020204020204" charset="-122"/>
              <a:ea typeface="微软雅黑" panose="020B0503020204020204" charset="-122"/>
              <a:cs typeface="+mn-ea"/>
              <a:sym typeface="+mn-lt"/>
            </a:endParaRPr>
          </a:p>
          <a:p>
            <a:pPr algn="just">
              <a:lnSpc>
                <a:spcPct val="100000"/>
              </a:lnSpc>
            </a:pPr>
            <a:r>
              <a:rPr lang="zh-CN" altLang="en-US" sz="1500" b="1" dirty="0">
                <a:solidFill>
                  <a:schemeClr val="tx1"/>
                </a:solidFill>
                <a:latin typeface="微软雅黑" panose="020B0503020204020204" charset="-122"/>
                <a:ea typeface="微软雅黑" panose="020B0503020204020204" charset="-122"/>
                <a:cs typeface="+mn-ea"/>
                <a:sym typeface="+mn-lt"/>
              </a:rPr>
              <a:t>无损让步法</a:t>
            </a:r>
            <a:endParaRPr lang="zh-CN" altLang="en-US" sz="1500" b="1" dirty="0">
              <a:solidFill>
                <a:schemeClr val="tx1"/>
              </a:solidFill>
              <a:latin typeface="微软雅黑" panose="020B0503020204020204" charset="-122"/>
              <a:ea typeface="微软雅黑" panose="020B0503020204020204" charset="-122"/>
              <a:cs typeface="+mn-ea"/>
              <a:sym typeface="+mn-lt"/>
            </a:endParaRPr>
          </a:p>
          <a:p>
            <a:pPr algn="just">
              <a:lnSpc>
                <a:spcPct val="100000"/>
              </a:lnSpc>
            </a:pPr>
            <a:r>
              <a:rPr lang="zh-CN" altLang="en-US" sz="1500" dirty="0">
                <a:solidFill>
                  <a:schemeClr val="tx1"/>
                </a:solidFill>
                <a:latin typeface="微软雅黑" panose="020B0503020204020204" charset="-122"/>
                <a:ea typeface="微软雅黑" panose="020B0503020204020204" charset="-122"/>
                <a:cs typeface="+mn-ea"/>
                <a:sym typeface="+mn-lt"/>
              </a:rPr>
              <a:t>       在不减少利益的情况下，甚至未作出任何实质性的让步，对手却感觉你在让步的一种让步艺术。</a:t>
            </a:r>
            <a:endParaRPr lang="zh-CN" altLang="en-US" sz="1500" dirty="0">
              <a:solidFill>
                <a:schemeClr val="tx1"/>
              </a:solidFill>
              <a:latin typeface="微软雅黑" panose="020B0503020204020204" charset="-122"/>
              <a:ea typeface="微软雅黑" panose="020B0503020204020204" charset="-122"/>
              <a:cs typeface="+mn-ea"/>
              <a:sym typeface="+mn-lt"/>
            </a:endParaRPr>
          </a:p>
          <a:p>
            <a:pPr algn="just">
              <a:lnSpc>
                <a:spcPct val="100000"/>
              </a:lnSpc>
            </a:pPr>
            <a:r>
              <a:rPr lang="zh-CN" altLang="en-US" sz="1500" b="1" dirty="0">
                <a:solidFill>
                  <a:schemeClr val="tx1"/>
                </a:solidFill>
                <a:latin typeface="微软雅黑" panose="020B0503020204020204" charset="-122"/>
                <a:ea typeface="微软雅黑" panose="020B0503020204020204" charset="-122"/>
                <a:cs typeface="+mn-ea"/>
                <a:sym typeface="+mn-lt"/>
              </a:rPr>
              <a:t>针锋相对法</a:t>
            </a:r>
            <a:endParaRPr lang="zh-CN" altLang="en-US" sz="1500" b="1" dirty="0">
              <a:solidFill>
                <a:schemeClr val="tx1"/>
              </a:solidFill>
              <a:latin typeface="微软雅黑" panose="020B0503020204020204" charset="-122"/>
              <a:ea typeface="微软雅黑" panose="020B0503020204020204" charset="-122"/>
              <a:cs typeface="+mn-ea"/>
              <a:sym typeface="+mn-lt"/>
            </a:endParaRPr>
          </a:p>
          <a:p>
            <a:pPr algn="just">
              <a:lnSpc>
                <a:spcPct val="100000"/>
              </a:lnSpc>
            </a:pPr>
            <a:r>
              <a:rPr lang="zh-CN" altLang="en-US" sz="1500" dirty="0">
                <a:solidFill>
                  <a:schemeClr val="tx1"/>
                </a:solidFill>
                <a:latin typeface="微软雅黑" panose="020B0503020204020204" charset="-122"/>
                <a:ea typeface="微软雅黑" panose="020B0503020204020204" charset="-122"/>
                <a:cs typeface="+mn-ea"/>
                <a:sym typeface="+mn-lt"/>
              </a:rPr>
              <a:t>       对于强硬难缠的谈判对手，施于针锋相对，以牙还牙的方法。</a:t>
            </a:r>
            <a:endParaRPr lang="zh-CN" altLang="en-US" sz="1500" dirty="0">
              <a:solidFill>
                <a:schemeClr val="tx1"/>
              </a:solidFill>
              <a:latin typeface="微软雅黑" panose="020B0503020204020204" charset="-122"/>
              <a:ea typeface="微软雅黑" panose="020B0503020204020204" charset="-122"/>
              <a:cs typeface="+mn-ea"/>
              <a:sym typeface="+mn-lt"/>
            </a:endParaRPr>
          </a:p>
        </p:txBody>
      </p:sp>
      <p:sp>
        <p:nvSpPr>
          <p:cNvPr id="19" name="文本框 18"/>
          <p:cNvSpPr txBox="1"/>
          <p:nvPr/>
        </p:nvSpPr>
        <p:spPr>
          <a:xfrm>
            <a:off x="8222204" y="1585494"/>
            <a:ext cx="3580363" cy="1329690"/>
          </a:xfrm>
          <a:prstGeom prst="rect">
            <a:avLst/>
          </a:prstGeom>
          <a:noFill/>
        </p:spPr>
        <p:txBody>
          <a:bodyPr wrap="square">
            <a:spAutoFit/>
          </a:bodyPr>
          <a:lstStyle/>
          <a:p>
            <a:r>
              <a:rPr lang="en-US" altLang="zh-CN" sz="3500" dirty="0">
                <a:solidFill>
                  <a:schemeClr val="tx1"/>
                </a:solidFill>
                <a:latin typeface="微软雅黑" panose="020B0503020204020204" charset="-122"/>
                <a:ea typeface="微软雅黑" panose="020B0503020204020204" charset="-122"/>
              </a:rPr>
              <a:t>特殊的让步技巧</a:t>
            </a:r>
            <a:endParaRPr lang="en-US" altLang="zh-CN" sz="3500" dirty="0">
              <a:solidFill>
                <a:schemeClr val="tx1"/>
              </a:solidFill>
              <a:latin typeface="微软雅黑" panose="020B0503020204020204" charset="-122"/>
              <a:ea typeface="微软雅黑" panose="020B0503020204020204" charset="-122"/>
            </a:endParaRPr>
          </a:p>
          <a:p>
            <a:pPr algn="l"/>
            <a:r>
              <a:rPr lang="en-US" altLang="zh-CN" sz="4550" dirty="0">
                <a:solidFill>
                  <a:srgbClr val="4BC1DD"/>
                </a:solidFill>
                <a:latin typeface="Impact" panose="020B0806030902050204" pitchFamily="34" charset="0"/>
                <a:ea typeface="Cambria Math" panose="02040503050406030204" pitchFamily="18" charset="0"/>
              </a:rPr>
              <a:t>TITLE WORDS</a:t>
            </a:r>
            <a:endParaRPr lang="en-US" altLang="zh-CN" sz="4550" dirty="0">
              <a:solidFill>
                <a:srgbClr val="4BC1DD"/>
              </a:solidFill>
              <a:latin typeface="Impact" panose="020B0806030902050204" pitchFamily="34" charset="0"/>
              <a:ea typeface="Cambria Math" panose="02040503050406030204" pitchFamily="18" charset="0"/>
              <a:cs typeface="Arial" panose="020B0604020202020204" pitchFamily="34" charset="0"/>
            </a:endParaRPr>
          </a:p>
        </p:txBody>
      </p:sp>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bg1"/>
                </a:solidFill>
                <a:latin typeface="Impact" panose="020B0806030902050204" pitchFamily="34" charset="0"/>
                <a:ea typeface="微软雅黑" panose="020B0503020204020204" charset="-122"/>
                <a:cs typeface="+mn-ea"/>
                <a:sym typeface="+mn-lt"/>
              </a:rPr>
              <a:t>商务谈判技巧</a:t>
            </a: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 calcmode="lin" valueType="num">
                                      <p:cBhvr>
                                        <p:cTn id="16" dur="5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5"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 calcmode="lin" valueType="num">
                                      <p:cBhvr>
                                        <p:cTn id="23" dur="5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4" dur="5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1500"/>
                            </p:stCondLst>
                            <p:childTnLst>
                              <p:par>
                                <p:cTn id="26" presetID="15"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1" dur="5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anim calcmode="lin" valueType="num">
                                      <p:cBhvr>
                                        <p:cTn id="40" dur="500" fill="hold"/>
                                        <p:tgtEl>
                                          <p:spTgt spid="18"/>
                                        </p:tgtEl>
                                        <p:attrNameLst>
                                          <p:attrName>ppt_x</p:attrName>
                                        </p:attrNameLst>
                                      </p:cBhvr>
                                      <p:tavLst>
                                        <p:tav tm="0">
                                          <p:val>
                                            <p:strVal val="#ppt_x"/>
                                          </p:val>
                                        </p:tav>
                                        <p:tav tm="100000">
                                          <p:val>
                                            <p:strVal val="#ppt_x"/>
                                          </p:val>
                                        </p:tav>
                                      </p:tavLst>
                                    </p:anim>
                                    <p:anim calcmode="lin" valueType="num">
                                      <p:cBhvr>
                                        <p:cTn id="4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Freeform 50"/>
          <p:cNvSpPr/>
          <p:nvPr/>
        </p:nvSpPr>
        <p:spPr bwMode="auto">
          <a:xfrm>
            <a:off x="1473635" y="2721376"/>
            <a:ext cx="1917806" cy="173352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4BC1DD"/>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sp>
        <p:nvSpPr>
          <p:cNvPr id="15" name="Freeform 50"/>
          <p:cNvSpPr/>
          <p:nvPr/>
        </p:nvSpPr>
        <p:spPr bwMode="auto">
          <a:xfrm>
            <a:off x="2771531" y="2713119"/>
            <a:ext cx="1917806" cy="173352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BFBFBF"/>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sp>
        <p:nvSpPr>
          <p:cNvPr id="16" name="Freeform 50"/>
          <p:cNvSpPr/>
          <p:nvPr/>
        </p:nvSpPr>
        <p:spPr bwMode="auto">
          <a:xfrm>
            <a:off x="4073232" y="2721373"/>
            <a:ext cx="1917806" cy="173352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4BC1DD"/>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sp>
        <p:nvSpPr>
          <p:cNvPr id="17" name="Freeform 50"/>
          <p:cNvSpPr/>
          <p:nvPr/>
        </p:nvSpPr>
        <p:spPr bwMode="auto">
          <a:xfrm>
            <a:off x="5354389" y="2713117"/>
            <a:ext cx="1917806" cy="173352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BFBFBF"/>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sp>
        <p:nvSpPr>
          <p:cNvPr id="18" name="Freeform 50"/>
          <p:cNvSpPr/>
          <p:nvPr/>
        </p:nvSpPr>
        <p:spPr bwMode="auto">
          <a:xfrm>
            <a:off x="6580300" y="2721371"/>
            <a:ext cx="1917806" cy="173352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4BC1DD"/>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sp>
        <p:nvSpPr>
          <p:cNvPr id="19" name="Freeform 50"/>
          <p:cNvSpPr/>
          <p:nvPr/>
        </p:nvSpPr>
        <p:spPr bwMode="auto">
          <a:xfrm>
            <a:off x="7848935" y="2713115"/>
            <a:ext cx="1917806" cy="173352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BFBFBF"/>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grpSp>
        <p:nvGrpSpPr>
          <p:cNvPr id="30" name="组合 29"/>
          <p:cNvGrpSpPr/>
          <p:nvPr/>
        </p:nvGrpSpPr>
        <p:grpSpPr>
          <a:xfrm>
            <a:off x="2690679" y="3415319"/>
            <a:ext cx="330029" cy="330029"/>
            <a:chOff x="2627784" y="2628894"/>
            <a:chExt cx="457200" cy="457200"/>
          </a:xfrm>
        </p:grpSpPr>
        <p:sp>
          <p:nvSpPr>
            <p:cNvPr id="20" name="椭圆 19"/>
            <p:cNvSpPr/>
            <p:nvPr/>
          </p:nvSpPr>
          <p:spPr>
            <a:xfrm>
              <a:off x="2627784" y="262889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24" name="Freeform 8"/>
            <p:cNvSpPr>
              <a:spLocks noEditPoints="1"/>
            </p:cNvSpPr>
            <p:nvPr/>
          </p:nvSpPr>
          <p:spPr bwMode="auto">
            <a:xfrm>
              <a:off x="2739703" y="2748750"/>
              <a:ext cx="233363" cy="217488"/>
            </a:xfrm>
            <a:custGeom>
              <a:avLst/>
              <a:gdLst/>
              <a:ahLst/>
              <a:cxnLst>
                <a:cxn ang="0">
                  <a:pos x="52" y="40"/>
                </a:cxn>
                <a:cxn ang="0">
                  <a:pos x="55" y="61"/>
                </a:cxn>
                <a:cxn ang="0">
                  <a:pos x="54" y="63"/>
                </a:cxn>
                <a:cxn ang="0">
                  <a:pos x="52" y="63"/>
                </a:cxn>
                <a:cxn ang="0">
                  <a:pos x="34" y="53"/>
                </a:cxn>
                <a:cxn ang="0">
                  <a:pos x="16" y="63"/>
                </a:cxn>
                <a:cxn ang="0">
                  <a:pos x="15" y="63"/>
                </a:cxn>
                <a:cxn ang="0">
                  <a:pos x="13" y="61"/>
                </a:cxn>
                <a:cxn ang="0">
                  <a:pos x="16" y="40"/>
                </a:cxn>
                <a:cxn ang="0">
                  <a:pos x="2" y="26"/>
                </a:cxn>
                <a:cxn ang="0">
                  <a:pos x="3" y="22"/>
                </a:cxn>
                <a:cxn ang="0">
                  <a:pos x="23" y="20"/>
                </a:cxn>
                <a:cxn ang="0">
                  <a:pos x="32" y="1"/>
                </a:cxn>
                <a:cxn ang="0">
                  <a:pos x="34" y="0"/>
                </a:cxn>
                <a:cxn ang="0">
                  <a:pos x="36" y="1"/>
                </a:cxn>
                <a:cxn ang="0">
                  <a:pos x="45" y="20"/>
                </a:cxn>
                <a:cxn ang="0">
                  <a:pos x="65" y="22"/>
                </a:cxn>
                <a:cxn ang="0">
                  <a:pos x="67" y="26"/>
                </a:cxn>
                <a:cxn ang="0">
                  <a:pos x="52" y="40"/>
                </a:cxn>
                <a:cxn ang="0">
                  <a:pos x="59" y="27"/>
                </a:cxn>
                <a:cxn ang="0">
                  <a:pos x="44" y="25"/>
                </a:cxn>
                <a:cxn ang="0">
                  <a:pos x="42" y="24"/>
                </a:cxn>
                <a:cxn ang="0">
                  <a:pos x="41" y="22"/>
                </a:cxn>
                <a:cxn ang="0">
                  <a:pos x="34" y="9"/>
                </a:cxn>
                <a:cxn ang="0">
                  <a:pos x="34" y="48"/>
                </a:cxn>
                <a:cxn ang="0">
                  <a:pos x="37" y="49"/>
                </a:cxn>
                <a:cxn ang="0">
                  <a:pos x="49" y="56"/>
                </a:cxn>
                <a:cxn ang="0">
                  <a:pos x="47" y="41"/>
                </a:cxn>
                <a:cxn ang="0">
                  <a:pos x="46" y="39"/>
                </a:cxn>
                <a:cxn ang="0">
                  <a:pos x="48" y="37"/>
                </a:cxn>
                <a:cxn ang="0">
                  <a:pos x="59" y="27"/>
                </a:cxn>
              </a:cxnLst>
              <a:rect l="0" t="0" r="r" b="b"/>
              <a:pathLst>
                <a:path w="68" h="63">
                  <a:moveTo>
                    <a:pt x="52" y="40"/>
                  </a:moveTo>
                  <a:cubicBezTo>
                    <a:pt x="55" y="61"/>
                    <a:pt x="55" y="61"/>
                    <a:pt x="55" y="61"/>
                  </a:cubicBezTo>
                  <a:cubicBezTo>
                    <a:pt x="56" y="62"/>
                    <a:pt x="55" y="63"/>
                    <a:pt x="54" y="63"/>
                  </a:cubicBezTo>
                  <a:cubicBezTo>
                    <a:pt x="53" y="63"/>
                    <a:pt x="53" y="63"/>
                    <a:pt x="52" y="63"/>
                  </a:cubicBezTo>
                  <a:cubicBezTo>
                    <a:pt x="34" y="53"/>
                    <a:pt x="34" y="53"/>
                    <a:pt x="34" y="53"/>
                  </a:cubicBezTo>
                  <a:cubicBezTo>
                    <a:pt x="16" y="63"/>
                    <a:pt x="16" y="63"/>
                    <a:pt x="16" y="63"/>
                  </a:cubicBezTo>
                  <a:cubicBezTo>
                    <a:pt x="16" y="63"/>
                    <a:pt x="15" y="63"/>
                    <a:pt x="15" y="63"/>
                  </a:cubicBezTo>
                  <a:cubicBezTo>
                    <a:pt x="13" y="63"/>
                    <a:pt x="13" y="62"/>
                    <a:pt x="13" y="61"/>
                  </a:cubicBezTo>
                  <a:cubicBezTo>
                    <a:pt x="16" y="40"/>
                    <a:pt x="16" y="40"/>
                    <a:pt x="16" y="40"/>
                  </a:cubicBezTo>
                  <a:cubicBezTo>
                    <a:pt x="2" y="26"/>
                    <a:pt x="2" y="26"/>
                    <a:pt x="2" y="26"/>
                  </a:cubicBezTo>
                  <a:cubicBezTo>
                    <a:pt x="0" y="24"/>
                    <a:pt x="1" y="23"/>
                    <a:pt x="3" y="22"/>
                  </a:cubicBezTo>
                  <a:cubicBezTo>
                    <a:pt x="23" y="20"/>
                    <a:pt x="23" y="20"/>
                    <a:pt x="23" y="20"/>
                  </a:cubicBezTo>
                  <a:cubicBezTo>
                    <a:pt x="32" y="1"/>
                    <a:pt x="32" y="1"/>
                    <a:pt x="32" y="1"/>
                  </a:cubicBezTo>
                  <a:cubicBezTo>
                    <a:pt x="33" y="0"/>
                    <a:pt x="33" y="0"/>
                    <a:pt x="34" y="0"/>
                  </a:cubicBezTo>
                  <a:cubicBezTo>
                    <a:pt x="35" y="0"/>
                    <a:pt x="36" y="0"/>
                    <a:pt x="36" y="1"/>
                  </a:cubicBezTo>
                  <a:cubicBezTo>
                    <a:pt x="45" y="20"/>
                    <a:pt x="45" y="20"/>
                    <a:pt x="45" y="20"/>
                  </a:cubicBezTo>
                  <a:cubicBezTo>
                    <a:pt x="65" y="22"/>
                    <a:pt x="65" y="22"/>
                    <a:pt x="65" y="22"/>
                  </a:cubicBezTo>
                  <a:cubicBezTo>
                    <a:pt x="68" y="23"/>
                    <a:pt x="68" y="24"/>
                    <a:pt x="67" y="26"/>
                  </a:cubicBezTo>
                  <a:lnTo>
                    <a:pt x="52" y="40"/>
                  </a:lnTo>
                  <a:close/>
                  <a:moveTo>
                    <a:pt x="59" y="27"/>
                  </a:moveTo>
                  <a:cubicBezTo>
                    <a:pt x="44" y="25"/>
                    <a:pt x="44" y="25"/>
                    <a:pt x="44" y="25"/>
                  </a:cubicBezTo>
                  <a:cubicBezTo>
                    <a:pt x="42" y="24"/>
                    <a:pt x="42" y="24"/>
                    <a:pt x="42" y="24"/>
                  </a:cubicBezTo>
                  <a:cubicBezTo>
                    <a:pt x="41" y="22"/>
                    <a:pt x="41" y="22"/>
                    <a:pt x="41" y="22"/>
                  </a:cubicBezTo>
                  <a:cubicBezTo>
                    <a:pt x="34" y="9"/>
                    <a:pt x="34" y="9"/>
                    <a:pt x="34" y="9"/>
                  </a:cubicBezTo>
                  <a:cubicBezTo>
                    <a:pt x="34" y="48"/>
                    <a:pt x="34" y="48"/>
                    <a:pt x="34" y="48"/>
                  </a:cubicBezTo>
                  <a:cubicBezTo>
                    <a:pt x="37" y="49"/>
                    <a:pt x="37" y="49"/>
                    <a:pt x="37" y="49"/>
                  </a:cubicBezTo>
                  <a:cubicBezTo>
                    <a:pt x="49" y="56"/>
                    <a:pt x="49" y="56"/>
                    <a:pt x="49" y="56"/>
                  </a:cubicBezTo>
                  <a:cubicBezTo>
                    <a:pt x="47" y="41"/>
                    <a:pt x="47" y="41"/>
                    <a:pt x="47" y="41"/>
                  </a:cubicBezTo>
                  <a:cubicBezTo>
                    <a:pt x="46" y="39"/>
                    <a:pt x="46" y="39"/>
                    <a:pt x="46" y="39"/>
                  </a:cubicBezTo>
                  <a:cubicBezTo>
                    <a:pt x="48" y="37"/>
                    <a:pt x="48" y="37"/>
                    <a:pt x="48" y="37"/>
                  </a:cubicBezTo>
                  <a:lnTo>
                    <a:pt x="59" y="27"/>
                  </a:lnTo>
                  <a:close/>
                </a:path>
              </a:pathLst>
            </a:custGeom>
            <a:solidFill>
              <a:schemeClr val="bg1">
                <a:lumMod val="50000"/>
              </a:schemeClr>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grpSp>
      <p:grpSp>
        <p:nvGrpSpPr>
          <p:cNvPr id="21" name="组合 20"/>
          <p:cNvGrpSpPr/>
          <p:nvPr/>
        </p:nvGrpSpPr>
        <p:grpSpPr>
          <a:xfrm>
            <a:off x="4020182" y="3415319"/>
            <a:ext cx="330029" cy="330029"/>
            <a:chOff x="3419872" y="2628894"/>
            <a:chExt cx="457200" cy="457200"/>
          </a:xfrm>
        </p:grpSpPr>
        <p:sp>
          <p:nvSpPr>
            <p:cNvPr id="22" name="椭圆 21"/>
            <p:cNvSpPr/>
            <p:nvPr/>
          </p:nvSpPr>
          <p:spPr>
            <a:xfrm>
              <a:off x="3419872" y="262889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25" name="Freeform 116"/>
            <p:cNvSpPr>
              <a:spLocks noEditPoints="1"/>
            </p:cNvSpPr>
            <p:nvPr/>
          </p:nvSpPr>
          <p:spPr bwMode="auto">
            <a:xfrm>
              <a:off x="3525044" y="2748750"/>
              <a:ext cx="252000" cy="216000"/>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lumMod val="50000"/>
              </a:schemeClr>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grpSp>
      <p:grpSp>
        <p:nvGrpSpPr>
          <p:cNvPr id="32" name="组合 31"/>
          <p:cNvGrpSpPr/>
          <p:nvPr/>
        </p:nvGrpSpPr>
        <p:grpSpPr>
          <a:xfrm>
            <a:off x="5303961" y="3415319"/>
            <a:ext cx="330029" cy="330029"/>
            <a:chOff x="4211960" y="2628894"/>
            <a:chExt cx="457200" cy="457200"/>
          </a:xfrm>
        </p:grpSpPr>
        <p:sp>
          <p:nvSpPr>
            <p:cNvPr id="23" name="椭圆 22"/>
            <p:cNvSpPr/>
            <p:nvPr/>
          </p:nvSpPr>
          <p:spPr>
            <a:xfrm>
              <a:off x="4211960" y="262889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26" name="Freeform 119"/>
            <p:cNvSpPr>
              <a:spLocks noEditPoints="1"/>
            </p:cNvSpPr>
            <p:nvPr/>
          </p:nvSpPr>
          <p:spPr bwMode="auto">
            <a:xfrm>
              <a:off x="4350560" y="2749494"/>
              <a:ext cx="180000" cy="216000"/>
            </a:xfrm>
            <a:custGeom>
              <a:avLst/>
              <a:gdLst/>
              <a:ahLst/>
              <a:cxnLst>
                <a:cxn ang="0">
                  <a:pos x="41" y="47"/>
                </a:cxn>
                <a:cxn ang="0">
                  <a:pos x="37" y="51"/>
                </a:cxn>
                <a:cxn ang="0">
                  <a:pos x="3" y="51"/>
                </a:cxn>
                <a:cxn ang="0">
                  <a:pos x="0" y="47"/>
                </a:cxn>
                <a:cxn ang="0">
                  <a:pos x="0" y="27"/>
                </a:cxn>
                <a:cxn ang="0">
                  <a:pos x="3" y="23"/>
                </a:cxn>
                <a:cxn ang="0">
                  <a:pos x="4" y="23"/>
                </a:cxn>
                <a:cxn ang="0">
                  <a:pos x="4" y="16"/>
                </a:cxn>
                <a:cxn ang="0">
                  <a:pos x="20" y="0"/>
                </a:cxn>
                <a:cxn ang="0">
                  <a:pos x="36" y="16"/>
                </a:cxn>
                <a:cxn ang="0">
                  <a:pos x="36" y="23"/>
                </a:cxn>
                <a:cxn ang="0">
                  <a:pos x="37" y="23"/>
                </a:cxn>
                <a:cxn ang="0">
                  <a:pos x="41" y="27"/>
                </a:cxn>
                <a:cxn ang="0">
                  <a:pos x="41" y="47"/>
                </a:cxn>
                <a:cxn ang="0">
                  <a:pos x="29" y="23"/>
                </a:cxn>
                <a:cxn ang="0">
                  <a:pos x="29" y="16"/>
                </a:cxn>
                <a:cxn ang="0">
                  <a:pos x="20" y="7"/>
                </a:cxn>
                <a:cxn ang="0">
                  <a:pos x="11" y="16"/>
                </a:cxn>
                <a:cxn ang="0">
                  <a:pos x="11" y="23"/>
                </a:cxn>
                <a:cxn ang="0">
                  <a:pos x="29" y="23"/>
                </a:cxn>
              </a:cxnLst>
              <a:rect l="0" t="0" r="r" b="b"/>
              <a:pathLst>
                <a:path w="41" h="51">
                  <a:moveTo>
                    <a:pt x="41" y="47"/>
                  </a:moveTo>
                  <a:cubicBezTo>
                    <a:pt x="41" y="49"/>
                    <a:pt x="39" y="51"/>
                    <a:pt x="37" y="51"/>
                  </a:cubicBezTo>
                  <a:cubicBezTo>
                    <a:pt x="3" y="51"/>
                    <a:pt x="3" y="51"/>
                    <a:pt x="3" y="51"/>
                  </a:cubicBezTo>
                  <a:cubicBezTo>
                    <a:pt x="1" y="51"/>
                    <a:pt x="0" y="49"/>
                    <a:pt x="0" y="47"/>
                  </a:cubicBezTo>
                  <a:cubicBezTo>
                    <a:pt x="0" y="27"/>
                    <a:pt x="0" y="27"/>
                    <a:pt x="0" y="27"/>
                  </a:cubicBezTo>
                  <a:cubicBezTo>
                    <a:pt x="0" y="25"/>
                    <a:pt x="1" y="23"/>
                    <a:pt x="3" y="23"/>
                  </a:cubicBezTo>
                  <a:cubicBezTo>
                    <a:pt x="4" y="23"/>
                    <a:pt x="4" y="23"/>
                    <a:pt x="4" y="23"/>
                  </a:cubicBezTo>
                  <a:cubicBezTo>
                    <a:pt x="4" y="16"/>
                    <a:pt x="4" y="16"/>
                    <a:pt x="4" y="16"/>
                  </a:cubicBezTo>
                  <a:cubicBezTo>
                    <a:pt x="4" y="8"/>
                    <a:pt x="12" y="0"/>
                    <a:pt x="20" y="0"/>
                  </a:cubicBezTo>
                  <a:cubicBezTo>
                    <a:pt x="29" y="0"/>
                    <a:pt x="36" y="8"/>
                    <a:pt x="36" y="16"/>
                  </a:cubicBezTo>
                  <a:cubicBezTo>
                    <a:pt x="36" y="23"/>
                    <a:pt x="36" y="23"/>
                    <a:pt x="36" y="23"/>
                  </a:cubicBezTo>
                  <a:cubicBezTo>
                    <a:pt x="37" y="23"/>
                    <a:pt x="37" y="23"/>
                    <a:pt x="37" y="23"/>
                  </a:cubicBezTo>
                  <a:cubicBezTo>
                    <a:pt x="39" y="23"/>
                    <a:pt x="41" y="25"/>
                    <a:pt x="41" y="27"/>
                  </a:cubicBezTo>
                  <a:lnTo>
                    <a:pt x="41" y="47"/>
                  </a:lnTo>
                  <a:close/>
                  <a:moveTo>
                    <a:pt x="29" y="23"/>
                  </a:moveTo>
                  <a:cubicBezTo>
                    <a:pt x="29" y="16"/>
                    <a:pt x="29" y="16"/>
                    <a:pt x="29" y="16"/>
                  </a:cubicBezTo>
                  <a:cubicBezTo>
                    <a:pt x="29" y="11"/>
                    <a:pt x="25" y="7"/>
                    <a:pt x="20" y="7"/>
                  </a:cubicBezTo>
                  <a:cubicBezTo>
                    <a:pt x="15" y="7"/>
                    <a:pt x="11" y="11"/>
                    <a:pt x="11" y="16"/>
                  </a:cubicBezTo>
                  <a:cubicBezTo>
                    <a:pt x="11" y="23"/>
                    <a:pt x="11" y="23"/>
                    <a:pt x="11" y="23"/>
                  </a:cubicBezTo>
                  <a:lnTo>
                    <a:pt x="29" y="23"/>
                  </a:lnTo>
                  <a:close/>
                </a:path>
              </a:pathLst>
            </a:custGeom>
            <a:solidFill>
              <a:schemeClr val="bg1">
                <a:lumMod val="50000"/>
              </a:schemeClr>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grpSp>
      <p:grpSp>
        <p:nvGrpSpPr>
          <p:cNvPr id="33" name="组合 32"/>
          <p:cNvGrpSpPr/>
          <p:nvPr/>
        </p:nvGrpSpPr>
        <p:grpSpPr>
          <a:xfrm>
            <a:off x="6601485" y="3415319"/>
            <a:ext cx="330029" cy="330029"/>
            <a:chOff x="5004048" y="2628894"/>
            <a:chExt cx="457200" cy="457200"/>
          </a:xfrm>
        </p:grpSpPr>
        <p:sp>
          <p:nvSpPr>
            <p:cNvPr id="27" name="椭圆 26"/>
            <p:cNvSpPr/>
            <p:nvPr/>
          </p:nvSpPr>
          <p:spPr>
            <a:xfrm>
              <a:off x="5004048" y="262889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28" name="Freeform 68"/>
            <p:cNvSpPr>
              <a:spLocks noEditPoints="1"/>
            </p:cNvSpPr>
            <p:nvPr/>
          </p:nvSpPr>
          <p:spPr bwMode="auto">
            <a:xfrm>
              <a:off x="5106648" y="2731494"/>
              <a:ext cx="252000" cy="252000"/>
            </a:xfrm>
            <a:custGeom>
              <a:avLst/>
              <a:gdLst/>
              <a:ahLst/>
              <a:cxnLst>
                <a:cxn ang="0">
                  <a:pos x="62" y="34"/>
                </a:cxn>
                <a:cxn ang="0">
                  <a:pos x="60" y="36"/>
                </a:cxn>
                <a:cxn ang="0">
                  <a:pos x="54" y="36"/>
                </a:cxn>
                <a:cxn ang="0">
                  <a:pos x="36" y="54"/>
                </a:cxn>
                <a:cxn ang="0">
                  <a:pos x="36" y="60"/>
                </a:cxn>
                <a:cxn ang="0">
                  <a:pos x="34" y="62"/>
                </a:cxn>
                <a:cxn ang="0">
                  <a:pos x="29" y="62"/>
                </a:cxn>
                <a:cxn ang="0">
                  <a:pos x="26" y="60"/>
                </a:cxn>
                <a:cxn ang="0">
                  <a:pos x="26" y="54"/>
                </a:cxn>
                <a:cxn ang="0">
                  <a:pos x="9" y="36"/>
                </a:cxn>
                <a:cxn ang="0">
                  <a:pos x="3" y="36"/>
                </a:cxn>
                <a:cxn ang="0">
                  <a:pos x="0" y="34"/>
                </a:cxn>
                <a:cxn ang="0">
                  <a:pos x="0" y="29"/>
                </a:cxn>
                <a:cxn ang="0">
                  <a:pos x="3" y="26"/>
                </a:cxn>
                <a:cxn ang="0">
                  <a:pos x="9" y="26"/>
                </a:cxn>
                <a:cxn ang="0">
                  <a:pos x="26" y="9"/>
                </a:cxn>
                <a:cxn ang="0">
                  <a:pos x="26" y="3"/>
                </a:cxn>
                <a:cxn ang="0">
                  <a:pos x="29" y="0"/>
                </a:cxn>
                <a:cxn ang="0">
                  <a:pos x="34" y="0"/>
                </a:cxn>
                <a:cxn ang="0">
                  <a:pos x="36" y="3"/>
                </a:cxn>
                <a:cxn ang="0">
                  <a:pos x="36" y="9"/>
                </a:cxn>
                <a:cxn ang="0">
                  <a:pos x="54" y="26"/>
                </a:cxn>
                <a:cxn ang="0">
                  <a:pos x="60" y="26"/>
                </a:cxn>
                <a:cxn ang="0">
                  <a:pos x="62" y="29"/>
                </a:cxn>
                <a:cxn ang="0">
                  <a:pos x="62" y="34"/>
                </a:cxn>
                <a:cxn ang="0">
                  <a:pos x="44" y="36"/>
                </a:cxn>
                <a:cxn ang="0">
                  <a:pos x="42" y="34"/>
                </a:cxn>
                <a:cxn ang="0">
                  <a:pos x="42" y="29"/>
                </a:cxn>
                <a:cxn ang="0">
                  <a:pos x="44" y="26"/>
                </a:cxn>
                <a:cxn ang="0">
                  <a:pos x="49" y="26"/>
                </a:cxn>
                <a:cxn ang="0">
                  <a:pos x="36" y="14"/>
                </a:cxn>
                <a:cxn ang="0">
                  <a:pos x="36" y="18"/>
                </a:cxn>
                <a:cxn ang="0">
                  <a:pos x="34" y="21"/>
                </a:cxn>
                <a:cxn ang="0">
                  <a:pos x="29" y="21"/>
                </a:cxn>
                <a:cxn ang="0">
                  <a:pos x="26" y="18"/>
                </a:cxn>
                <a:cxn ang="0">
                  <a:pos x="26" y="14"/>
                </a:cxn>
                <a:cxn ang="0">
                  <a:pos x="14" y="26"/>
                </a:cxn>
                <a:cxn ang="0">
                  <a:pos x="18" y="26"/>
                </a:cxn>
                <a:cxn ang="0">
                  <a:pos x="21" y="29"/>
                </a:cxn>
                <a:cxn ang="0">
                  <a:pos x="21" y="34"/>
                </a:cxn>
                <a:cxn ang="0">
                  <a:pos x="18" y="36"/>
                </a:cxn>
                <a:cxn ang="0">
                  <a:pos x="14" y="36"/>
                </a:cxn>
                <a:cxn ang="0">
                  <a:pos x="26" y="49"/>
                </a:cxn>
                <a:cxn ang="0">
                  <a:pos x="26" y="44"/>
                </a:cxn>
                <a:cxn ang="0">
                  <a:pos x="29" y="42"/>
                </a:cxn>
                <a:cxn ang="0">
                  <a:pos x="34" y="42"/>
                </a:cxn>
                <a:cxn ang="0">
                  <a:pos x="36" y="44"/>
                </a:cxn>
                <a:cxn ang="0">
                  <a:pos x="36" y="49"/>
                </a:cxn>
                <a:cxn ang="0">
                  <a:pos x="49" y="36"/>
                </a:cxn>
                <a:cxn ang="0">
                  <a:pos x="44" y="36"/>
                </a:cxn>
              </a:cxnLst>
              <a:rect l="0" t="0" r="r" b="b"/>
              <a:pathLst>
                <a:path w="62" h="62">
                  <a:moveTo>
                    <a:pt x="62" y="34"/>
                  </a:moveTo>
                  <a:cubicBezTo>
                    <a:pt x="62" y="35"/>
                    <a:pt x="61" y="36"/>
                    <a:pt x="60" y="36"/>
                  </a:cubicBezTo>
                  <a:cubicBezTo>
                    <a:pt x="54" y="36"/>
                    <a:pt x="54" y="36"/>
                    <a:pt x="54" y="36"/>
                  </a:cubicBezTo>
                  <a:cubicBezTo>
                    <a:pt x="52" y="45"/>
                    <a:pt x="45" y="52"/>
                    <a:pt x="36" y="54"/>
                  </a:cubicBezTo>
                  <a:cubicBezTo>
                    <a:pt x="36" y="60"/>
                    <a:pt x="36" y="60"/>
                    <a:pt x="36" y="60"/>
                  </a:cubicBezTo>
                  <a:cubicBezTo>
                    <a:pt x="36" y="61"/>
                    <a:pt x="35" y="62"/>
                    <a:pt x="34" y="62"/>
                  </a:cubicBezTo>
                  <a:cubicBezTo>
                    <a:pt x="29" y="62"/>
                    <a:pt x="29" y="62"/>
                    <a:pt x="29" y="62"/>
                  </a:cubicBezTo>
                  <a:cubicBezTo>
                    <a:pt x="27" y="62"/>
                    <a:pt x="26" y="61"/>
                    <a:pt x="26" y="60"/>
                  </a:cubicBezTo>
                  <a:cubicBezTo>
                    <a:pt x="26" y="54"/>
                    <a:pt x="26" y="54"/>
                    <a:pt x="26" y="54"/>
                  </a:cubicBezTo>
                  <a:cubicBezTo>
                    <a:pt x="18" y="52"/>
                    <a:pt x="11" y="45"/>
                    <a:pt x="9" y="36"/>
                  </a:cubicBezTo>
                  <a:cubicBezTo>
                    <a:pt x="3" y="36"/>
                    <a:pt x="3" y="36"/>
                    <a:pt x="3" y="36"/>
                  </a:cubicBezTo>
                  <a:cubicBezTo>
                    <a:pt x="2" y="36"/>
                    <a:pt x="0" y="35"/>
                    <a:pt x="0" y="34"/>
                  </a:cubicBezTo>
                  <a:cubicBezTo>
                    <a:pt x="0" y="29"/>
                    <a:pt x="0" y="29"/>
                    <a:pt x="0" y="29"/>
                  </a:cubicBezTo>
                  <a:cubicBezTo>
                    <a:pt x="0" y="27"/>
                    <a:pt x="2" y="26"/>
                    <a:pt x="3" y="26"/>
                  </a:cubicBezTo>
                  <a:cubicBezTo>
                    <a:pt x="9" y="26"/>
                    <a:pt x="9" y="26"/>
                    <a:pt x="9" y="26"/>
                  </a:cubicBezTo>
                  <a:cubicBezTo>
                    <a:pt x="11" y="18"/>
                    <a:pt x="18" y="11"/>
                    <a:pt x="26" y="9"/>
                  </a:cubicBezTo>
                  <a:cubicBezTo>
                    <a:pt x="26" y="3"/>
                    <a:pt x="26" y="3"/>
                    <a:pt x="26" y="3"/>
                  </a:cubicBezTo>
                  <a:cubicBezTo>
                    <a:pt x="26" y="2"/>
                    <a:pt x="27" y="0"/>
                    <a:pt x="29" y="0"/>
                  </a:cubicBezTo>
                  <a:cubicBezTo>
                    <a:pt x="34" y="0"/>
                    <a:pt x="34" y="0"/>
                    <a:pt x="34" y="0"/>
                  </a:cubicBezTo>
                  <a:cubicBezTo>
                    <a:pt x="35" y="0"/>
                    <a:pt x="36" y="2"/>
                    <a:pt x="36" y="3"/>
                  </a:cubicBezTo>
                  <a:cubicBezTo>
                    <a:pt x="36" y="9"/>
                    <a:pt x="36" y="9"/>
                    <a:pt x="36" y="9"/>
                  </a:cubicBezTo>
                  <a:cubicBezTo>
                    <a:pt x="45" y="11"/>
                    <a:pt x="52" y="18"/>
                    <a:pt x="54" y="26"/>
                  </a:cubicBezTo>
                  <a:cubicBezTo>
                    <a:pt x="60" y="26"/>
                    <a:pt x="60" y="26"/>
                    <a:pt x="60" y="26"/>
                  </a:cubicBezTo>
                  <a:cubicBezTo>
                    <a:pt x="61" y="26"/>
                    <a:pt x="62" y="27"/>
                    <a:pt x="62" y="29"/>
                  </a:cubicBezTo>
                  <a:lnTo>
                    <a:pt x="62" y="34"/>
                  </a:lnTo>
                  <a:close/>
                  <a:moveTo>
                    <a:pt x="44" y="36"/>
                  </a:moveTo>
                  <a:cubicBezTo>
                    <a:pt x="43" y="36"/>
                    <a:pt x="42" y="35"/>
                    <a:pt x="42" y="34"/>
                  </a:cubicBezTo>
                  <a:cubicBezTo>
                    <a:pt x="42" y="29"/>
                    <a:pt x="42" y="29"/>
                    <a:pt x="42" y="29"/>
                  </a:cubicBezTo>
                  <a:cubicBezTo>
                    <a:pt x="42" y="27"/>
                    <a:pt x="43" y="26"/>
                    <a:pt x="44" y="26"/>
                  </a:cubicBezTo>
                  <a:cubicBezTo>
                    <a:pt x="49" y="26"/>
                    <a:pt x="49" y="26"/>
                    <a:pt x="49" y="26"/>
                  </a:cubicBezTo>
                  <a:cubicBezTo>
                    <a:pt x="47" y="20"/>
                    <a:pt x="42" y="16"/>
                    <a:pt x="36" y="14"/>
                  </a:cubicBezTo>
                  <a:cubicBezTo>
                    <a:pt x="36" y="18"/>
                    <a:pt x="36" y="18"/>
                    <a:pt x="36" y="18"/>
                  </a:cubicBezTo>
                  <a:cubicBezTo>
                    <a:pt x="36" y="20"/>
                    <a:pt x="35" y="21"/>
                    <a:pt x="34" y="21"/>
                  </a:cubicBezTo>
                  <a:cubicBezTo>
                    <a:pt x="29" y="21"/>
                    <a:pt x="29" y="21"/>
                    <a:pt x="29" y="21"/>
                  </a:cubicBezTo>
                  <a:cubicBezTo>
                    <a:pt x="27" y="21"/>
                    <a:pt x="26" y="20"/>
                    <a:pt x="26" y="18"/>
                  </a:cubicBezTo>
                  <a:cubicBezTo>
                    <a:pt x="26" y="14"/>
                    <a:pt x="26" y="14"/>
                    <a:pt x="26" y="14"/>
                  </a:cubicBezTo>
                  <a:cubicBezTo>
                    <a:pt x="20" y="16"/>
                    <a:pt x="16" y="20"/>
                    <a:pt x="14" y="26"/>
                  </a:cubicBezTo>
                  <a:cubicBezTo>
                    <a:pt x="18" y="26"/>
                    <a:pt x="18" y="26"/>
                    <a:pt x="18" y="26"/>
                  </a:cubicBezTo>
                  <a:cubicBezTo>
                    <a:pt x="20" y="26"/>
                    <a:pt x="21" y="27"/>
                    <a:pt x="21" y="29"/>
                  </a:cubicBezTo>
                  <a:cubicBezTo>
                    <a:pt x="21" y="34"/>
                    <a:pt x="21" y="34"/>
                    <a:pt x="21" y="34"/>
                  </a:cubicBezTo>
                  <a:cubicBezTo>
                    <a:pt x="21" y="35"/>
                    <a:pt x="20" y="36"/>
                    <a:pt x="18" y="36"/>
                  </a:cubicBezTo>
                  <a:cubicBezTo>
                    <a:pt x="14" y="36"/>
                    <a:pt x="14" y="36"/>
                    <a:pt x="14" y="36"/>
                  </a:cubicBezTo>
                  <a:cubicBezTo>
                    <a:pt x="16" y="42"/>
                    <a:pt x="20" y="47"/>
                    <a:pt x="26" y="49"/>
                  </a:cubicBezTo>
                  <a:cubicBezTo>
                    <a:pt x="26" y="44"/>
                    <a:pt x="26" y="44"/>
                    <a:pt x="26" y="44"/>
                  </a:cubicBezTo>
                  <a:cubicBezTo>
                    <a:pt x="26" y="43"/>
                    <a:pt x="27" y="42"/>
                    <a:pt x="29" y="42"/>
                  </a:cubicBezTo>
                  <a:cubicBezTo>
                    <a:pt x="34" y="42"/>
                    <a:pt x="34" y="42"/>
                    <a:pt x="34" y="42"/>
                  </a:cubicBezTo>
                  <a:cubicBezTo>
                    <a:pt x="35" y="42"/>
                    <a:pt x="36" y="43"/>
                    <a:pt x="36" y="44"/>
                  </a:cubicBezTo>
                  <a:cubicBezTo>
                    <a:pt x="36" y="49"/>
                    <a:pt x="36" y="49"/>
                    <a:pt x="36" y="49"/>
                  </a:cubicBezTo>
                  <a:cubicBezTo>
                    <a:pt x="42" y="47"/>
                    <a:pt x="47" y="42"/>
                    <a:pt x="49" y="36"/>
                  </a:cubicBezTo>
                  <a:lnTo>
                    <a:pt x="44" y="36"/>
                  </a:lnTo>
                  <a:close/>
                </a:path>
              </a:pathLst>
            </a:custGeom>
            <a:solidFill>
              <a:schemeClr val="bg1">
                <a:lumMod val="50000"/>
              </a:schemeClr>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grpSp>
      <p:grpSp>
        <p:nvGrpSpPr>
          <p:cNvPr id="34" name="组合 33"/>
          <p:cNvGrpSpPr/>
          <p:nvPr/>
        </p:nvGrpSpPr>
        <p:grpSpPr>
          <a:xfrm>
            <a:off x="7809473" y="3415319"/>
            <a:ext cx="330029" cy="330029"/>
            <a:chOff x="5796136" y="2628894"/>
            <a:chExt cx="457200" cy="457200"/>
          </a:xfrm>
        </p:grpSpPr>
        <p:sp>
          <p:nvSpPr>
            <p:cNvPr id="29" name="椭圆 28"/>
            <p:cNvSpPr/>
            <p:nvPr/>
          </p:nvSpPr>
          <p:spPr>
            <a:xfrm>
              <a:off x="5796136" y="262889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35" name="Freeform 177"/>
            <p:cNvSpPr>
              <a:spLocks noEditPoints="1"/>
            </p:cNvSpPr>
            <p:nvPr/>
          </p:nvSpPr>
          <p:spPr bwMode="auto">
            <a:xfrm>
              <a:off x="5916736" y="2749494"/>
              <a:ext cx="216000" cy="216000"/>
            </a:xfrm>
            <a:custGeom>
              <a:avLst/>
              <a:gdLst/>
              <a:ahLst/>
              <a:cxnLst>
                <a:cxn ang="0">
                  <a:pos x="10" y="55"/>
                </a:cxn>
                <a:cxn ang="0">
                  <a:pos x="10" y="0"/>
                </a:cxn>
                <a:cxn ang="0">
                  <a:pos x="55" y="45"/>
                </a:cxn>
                <a:cxn ang="0">
                  <a:pos x="27" y="24"/>
                </a:cxn>
                <a:cxn ang="0">
                  <a:pos x="8" y="37"/>
                </a:cxn>
                <a:cxn ang="0">
                  <a:pos x="27" y="51"/>
                </a:cxn>
                <a:cxn ang="0">
                  <a:pos x="47" y="37"/>
                </a:cxn>
                <a:cxn ang="0">
                  <a:pos x="16" y="31"/>
                </a:cxn>
                <a:cxn ang="0">
                  <a:pos x="13" y="31"/>
                </a:cxn>
                <a:cxn ang="0">
                  <a:pos x="19" y="28"/>
                </a:cxn>
                <a:cxn ang="0">
                  <a:pos x="20" y="4"/>
                </a:cxn>
                <a:cxn ang="0">
                  <a:pos x="14" y="4"/>
                </a:cxn>
                <a:cxn ang="0">
                  <a:pos x="17" y="21"/>
                </a:cxn>
                <a:cxn ang="0">
                  <a:pos x="23" y="4"/>
                </a:cxn>
                <a:cxn ang="0">
                  <a:pos x="24" y="44"/>
                </a:cxn>
                <a:cxn ang="0">
                  <a:pos x="19" y="43"/>
                </a:cxn>
                <a:cxn ang="0">
                  <a:pos x="21" y="42"/>
                </a:cxn>
                <a:cxn ang="0">
                  <a:pos x="24" y="43"/>
                </a:cxn>
                <a:cxn ang="0">
                  <a:pos x="26" y="46"/>
                </a:cxn>
                <a:cxn ang="0">
                  <a:pos x="27" y="8"/>
                </a:cxn>
                <a:cxn ang="0">
                  <a:pos x="23" y="17"/>
                </a:cxn>
                <a:cxn ang="0">
                  <a:pos x="29" y="20"/>
                </a:cxn>
                <a:cxn ang="0">
                  <a:pos x="28" y="17"/>
                </a:cxn>
                <a:cxn ang="0">
                  <a:pos x="26" y="12"/>
                </a:cxn>
                <a:cxn ang="0">
                  <a:pos x="28" y="17"/>
                </a:cxn>
                <a:cxn ang="0">
                  <a:pos x="33" y="46"/>
                </a:cxn>
                <a:cxn ang="0">
                  <a:pos x="28" y="46"/>
                </a:cxn>
                <a:cxn ang="0">
                  <a:pos x="30" y="34"/>
                </a:cxn>
                <a:cxn ang="0">
                  <a:pos x="35" y="37"/>
                </a:cxn>
                <a:cxn ang="0">
                  <a:pos x="32" y="35"/>
                </a:cxn>
                <a:cxn ang="0">
                  <a:pos x="32" y="44"/>
                </a:cxn>
                <a:cxn ang="0">
                  <a:pos x="39" y="21"/>
                </a:cxn>
                <a:cxn ang="0">
                  <a:pos x="37" y="18"/>
                </a:cxn>
                <a:cxn ang="0">
                  <a:pos x="35" y="18"/>
                </a:cxn>
                <a:cxn ang="0">
                  <a:pos x="32" y="19"/>
                </a:cxn>
                <a:cxn ang="0">
                  <a:pos x="37" y="20"/>
                </a:cxn>
                <a:cxn ang="0">
                  <a:pos x="44" y="42"/>
                </a:cxn>
                <a:cxn ang="0">
                  <a:pos x="40" y="46"/>
                </a:cxn>
                <a:cxn ang="0">
                  <a:pos x="37" y="37"/>
                </a:cxn>
                <a:cxn ang="0">
                  <a:pos x="43" y="34"/>
                </a:cxn>
                <a:cxn ang="0">
                  <a:pos x="39" y="40"/>
                </a:cxn>
                <a:cxn ang="0">
                  <a:pos x="41" y="43"/>
                </a:cxn>
                <a:cxn ang="0">
                  <a:pos x="44" y="42"/>
                </a:cxn>
                <a:cxn ang="0">
                  <a:pos x="40" y="35"/>
                </a:cxn>
                <a:cxn ang="0">
                  <a:pos x="41" y="38"/>
                </a:cxn>
              </a:cxnLst>
              <a:rect l="0" t="0" r="r" b="b"/>
              <a:pathLst>
                <a:path w="55" h="55">
                  <a:moveTo>
                    <a:pt x="55" y="45"/>
                  </a:moveTo>
                  <a:cubicBezTo>
                    <a:pt x="55" y="50"/>
                    <a:pt x="50" y="55"/>
                    <a:pt x="44"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lnTo>
                    <a:pt x="55" y="45"/>
                  </a:lnTo>
                  <a:close/>
                  <a:moveTo>
                    <a:pt x="46" y="28"/>
                  </a:moveTo>
                  <a:cubicBezTo>
                    <a:pt x="46" y="26"/>
                    <a:pt x="44" y="24"/>
                    <a:pt x="42" y="24"/>
                  </a:cubicBezTo>
                  <a:cubicBezTo>
                    <a:pt x="37" y="24"/>
                    <a:pt x="32" y="24"/>
                    <a:pt x="27" y="24"/>
                  </a:cubicBezTo>
                  <a:cubicBezTo>
                    <a:pt x="22" y="24"/>
                    <a:pt x="17" y="24"/>
                    <a:pt x="13" y="24"/>
                  </a:cubicBezTo>
                  <a:cubicBezTo>
                    <a:pt x="10" y="24"/>
                    <a:pt x="9" y="26"/>
                    <a:pt x="8" y="28"/>
                  </a:cubicBezTo>
                  <a:cubicBezTo>
                    <a:pt x="8" y="31"/>
                    <a:pt x="8" y="34"/>
                    <a:pt x="8" y="37"/>
                  </a:cubicBezTo>
                  <a:cubicBezTo>
                    <a:pt x="8" y="40"/>
                    <a:pt x="8" y="44"/>
                    <a:pt x="8" y="47"/>
                  </a:cubicBezTo>
                  <a:cubicBezTo>
                    <a:pt x="9" y="49"/>
                    <a:pt x="10" y="50"/>
                    <a:pt x="12" y="50"/>
                  </a:cubicBezTo>
                  <a:cubicBezTo>
                    <a:pt x="17" y="51"/>
                    <a:pt x="22" y="51"/>
                    <a:pt x="27" y="51"/>
                  </a:cubicBezTo>
                  <a:cubicBezTo>
                    <a:pt x="32" y="51"/>
                    <a:pt x="37" y="51"/>
                    <a:pt x="42" y="50"/>
                  </a:cubicBezTo>
                  <a:cubicBezTo>
                    <a:pt x="44" y="50"/>
                    <a:pt x="46" y="49"/>
                    <a:pt x="46" y="47"/>
                  </a:cubicBezTo>
                  <a:cubicBezTo>
                    <a:pt x="47" y="44"/>
                    <a:pt x="47" y="40"/>
                    <a:pt x="47" y="37"/>
                  </a:cubicBezTo>
                  <a:cubicBezTo>
                    <a:pt x="47" y="34"/>
                    <a:pt x="47" y="31"/>
                    <a:pt x="46" y="28"/>
                  </a:cubicBezTo>
                  <a:close/>
                  <a:moveTo>
                    <a:pt x="19" y="31"/>
                  </a:moveTo>
                  <a:cubicBezTo>
                    <a:pt x="16" y="31"/>
                    <a:pt x="16" y="31"/>
                    <a:pt x="16" y="31"/>
                  </a:cubicBezTo>
                  <a:cubicBezTo>
                    <a:pt x="16" y="46"/>
                    <a:pt x="16" y="46"/>
                    <a:pt x="16" y="46"/>
                  </a:cubicBezTo>
                  <a:cubicBezTo>
                    <a:pt x="13" y="46"/>
                    <a:pt x="13" y="46"/>
                    <a:pt x="13" y="46"/>
                  </a:cubicBezTo>
                  <a:cubicBezTo>
                    <a:pt x="13" y="31"/>
                    <a:pt x="13" y="31"/>
                    <a:pt x="13" y="31"/>
                  </a:cubicBezTo>
                  <a:cubicBezTo>
                    <a:pt x="10" y="31"/>
                    <a:pt x="10" y="31"/>
                    <a:pt x="10" y="31"/>
                  </a:cubicBezTo>
                  <a:cubicBezTo>
                    <a:pt x="10" y="28"/>
                    <a:pt x="10" y="28"/>
                    <a:pt x="10" y="28"/>
                  </a:cubicBezTo>
                  <a:cubicBezTo>
                    <a:pt x="19" y="28"/>
                    <a:pt x="19" y="28"/>
                    <a:pt x="19" y="28"/>
                  </a:cubicBezTo>
                  <a:lnTo>
                    <a:pt x="19" y="31"/>
                  </a:lnTo>
                  <a:close/>
                  <a:moveTo>
                    <a:pt x="23" y="4"/>
                  </a:moveTo>
                  <a:cubicBezTo>
                    <a:pt x="20" y="4"/>
                    <a:pt x="20" y="4"/>
                    <a:pt x="20" y="4"/>
                  </a:cubicBezTo>
                  <a:cubicBezTo>
                    <a:pt x="19" y="10"/>
                    <a:pt x="19" y="10"/>
                    <a:pt x="19" y="10"/>
                  </a:cubicBezTo>
                  <a:cubicBezTo>
                    <a:pt x="17" y="4"/>
                    <a:pt x="17" y="4"/>
                    <a:pt x="17" y="4"/>
                  </a:cubicBezTo>
                  <a:cubicBezTo>
                    <a:pt x="14" y="4"/>
                    <a:pt x="14" y="4"/>
                    <a:pt x="14" y="4"/>
                  </a:cubicBezTo>
                  <a:cubicBezTo>
                    <a:pt x="14" y="5"/>
                    <a:pt x="15" y="7"/>
                    <a:pt x="16" y="8"/>
                  </a:cubicBezTo>
                  <a:cubicBezTo>
                    <a:pt x="16" y="11"/>
                    <a:pt x="17" y="13"/>
                    <a:pt x="17" y="14"/>
                  </a:cubicBezTo>
                  <a:cubicBezTo>
                    <a:pt x="17" y="21"/>
                    <a:pt x="17" y="21"/>
                    <a:pt x="17" y="21"/>
                  </a:cubicBezTo>
                  <a:cubicBezTo>
                    <a:pt x="20" y="21"/>
                    <a:pt x="20" y="21"/>
                    <a:pt x="20" y="21"/>
                  </a:cubicBezTo>
                  <a:cubicBezTo>
                    <a:pt x="20" y="14"/>
                    <a:pt x="20" y="14"/>
                    <a:pt x="20" y="14"/>
                  </a:cubicBezTo>
                  <a:lnTo>
                    <a:pt x="23" y="4"/>
                  </a:lnTo>
                  <a:close/>
                  <a:moveTo>
                    <a:pt x="26" y="46"/>
                  </a:moveTo>
                  <a:cubicBezTo>
                    <a:pt x="24" y="46"/>
                    <a:pt x="24" y="46"/>
                    <a:pt x="24" y="46"/>
                  </a:cubicBezTo>
                  <a:cubicBezTo>
                    <a:pt x="24" y="44"/>
                    <a:pt x="24" y="44"/>
                    <a:pt x="24" y="44"/>
                  </a:cubicBezTo>
                  <a:cubicBezTo>
                    <a:pt x="23" y="45"/>
                    <a:pt x="22" y="46"/>
                    <a:pt x="21" y="46"/>
                  </a:cubicBezTo>
                  <a:cubicBezTo>
                    <a:pt x="20" y="46"/>
                    <a:pt x="20" y="46"/>
                    <a:pt x="19" y="45"/>
                  </a:cubicBezTo>
                  <a:cubicBezTo>
                    <a:pt x="19" y="45"/>
                    <a:pt x="19" y="44"/>
                    <a:pt x="19" y="43"/>
                  </a:cubicBezTo>
                  <a:cubicBezTo>
                    <a:pt x="19" y="33"/>
                    <a:pt x="19" y="33"/>
                    <a:pt x="19" y="33"/>
                  </a:cubicBezTo>
                  <a:cubicBezTo>
                    <a:pt x="21" y="33"/>
                    <a:pt x="21" y="33"/>
                    <a:pt x="21" y="33"/>
                  </a:cubicBezTo>
                  <a:cubicBezTo>
                    <a:pt x="21" y="42"/>
                    <a:pt x="21" y="42"/>
                    <a:pt x="21" y="42"/>
                  </a:cubicBezTo>
                  <a:cubicBezTo>
                    <a:pt x="21" y="43"/>
                    <a:pt x="21" y="43"/>
                    <a:pt x="22" y="43"/>
                  </a:cubicBezTo>
                  <a:cubicBezTo>
                    <a:pt x="22" y="44"/>
                    <a:pt x="22" y="44"/>
                    <a:pt x="22" y="44"/>
                  </a:cubicBezTo>
                  <a:cubicBezTo>
                    <a:pt x="23" y="44"/>
                    <a:pt x="23" y="43"/>
                    <a:pt x="24" y="43"/>
                  </a:cubicBezTo>
                  <a:cubicBezTo>
                    <a:pt x="24" y="33"/>
                    <a:pt x="24" y="33"/>
                    <a:pt x="24" y="33"/>
                  </a:cubicBezTo>
                  <a:cubicBezTo>
                    <a:pt x="26" y="33"/>
                    <a:pt x="26" y="33"/>
                    <a:pt x="26" y="33"/>
                  </a:cubicBezTo>
                  <a:lnTo>
                    <a:pt x="26" y="46"/>
                  </a:lnTo>
                  <a:close/>
                  <a:moveTo>
                    <a:pt x="30" y="12"/>
                  </a:moveTo>
                  <a:cubicBezTo>
                    <a:pt x="30" y="11"/>
                    <a:pt x="30" y="10"/>
                    <a:pt x="29" y="9"/>
                  </a:cubicBezTo>
                  <a:cubicBezTo>
                    <a:pt x="29" y="8"/>
                    <a:pt x="28" y="8"/>
                    <a:pt x="27" y="8"/>
                  </a:cubicBezTo>
                  <a:cubicBezTo>
                    <a:pt x="25" y="8"/>
                    <a:pt x="25" y="8"/>
                    <a:pt x="24" y="9"/>
                  </a:cubicBezTo>
                  <a:cubicBezTo>
                    <a:pt x="23" y="10"/>
                    <a:pt x="23" y="11"/>
                    <a:pt x="23" y="12"/>
                  </a:cubicBezTo>
                  <a:cubicBezTo>
                    <a:pt x="23" y="17"/>
                    <a:pt x="23" y="17"/>
                    <a:pt x="23" y="17"/>
                  </a:cubicBezTo>
                  <a:cubicBezTo>
                    <a:pt x="23" y="18"/>
                    <a:pt x="23" y="19"/>
                    <a:pt x="24" y="20"/>
                  </a:cubicBezTo>
                  <a:cubicBezTo>
                    <a:pt x="25" y="21"/>
                    <a:pt x="25" y="21"/>
                    <a:pt x="27" y="21"/>
                  </a:cubicBezTo>
                  <a:cubicBezTo>
                    <a:pt x="28" y="21"/>
                    <a:pt x="29" y="21"/>
                    <a:pt x="29" y="20"/>
                  </a:cubicBezTo>
                  <a:cubicBezTo>
                    <a:pt x="30" y="19"/>
                    <a:pt x="30" y="18"/>
                    <a:pt x="30" y="17"/>
                  </a:cubicBezTo>
                  <a:lnTo>
                    <a:pt x="30" y="12"/>
                  </a:lnTo>
                  <a:close/>
                  <a:moveTo>
                    <a:pt x="28" y="17"/>
                  </a:moveTo>
                  <a:cubicBezTo>
                    <a:pt x="28" y="19"/>
                    <a:pt x="27" y="19"/>
                    <a:pt x="27" y="19"/>
                  </a:cubicBezTo>
                  <a:cubicBezTo>
                    <a:pt x="26" y="19"/>
                    <a:pt x="26" y="19"/>
                    <a:pt x="26" y="17"/>
                  </a:cubicBezTo>
                  <a:cubicBezTo>
                    <a:pt x="26" y="12"/>
                    <a:pt x="26" y="12"/>
                    <a:pt x="26" y="12"/>
                  </a:cubicBezTo>
                  <a:cubicBezTo>
                    <a:pt x="26" y="11"/>
                    <a:pt x="26" y="10"/>
                    <a:pt x="27" y="10"/>
                  </a:cubicBezTo>
                  <a:cubicBezTo>
                    <a:pt x="27" y="10"/>
                    <a:pt x="28" y="11"/>
                    <a:pt x="28" y="12"/>
                  </a:cubicBezTo>
                  <a:lnTo>
                    <a:pt x="28" y="17"/>
                  </a:lnTo>
                  <a:close/>
                  <a:moveTo>
                    <a:pt x="35" y="42"/>
                  </a:moveTo>
                  <a:cubicBezTo>
                    <a:pt x="35" y="43"/>
                    <a:pt x="35" y="44"/>
                    <a:pt x="35" y="45"/>
                  </a:cubicBezTo>
                  <a:cubicBezTo>
                    <a:pt x="34" y="46"/>
                    <a:pt x="34" y="46"/>
                    <a:pt x="33" y="46"/>
                  </a:cubicBezTo>
                  <a:cubicBezTo>
                    <a:pt x="32" y="46"/>
                    <a:pt x="31" y="46"/>
                    <a:pt x="30" y="45"/>
                  </a:cubicBezTo>
                  <a:cubicBezTo>
                    <a:pt x="30" y="46"/>
                    <a:pt x="30" y="46"/>
                    <a:pt x="30" y="46"/>
                  </a:cubicBezTo>
                  <a:cubicBezTo>
                    <a:pt x="28" y="46"/>
                    <a:pt x="28" y="46"/>
                    <a:pt x="28" y="46"/>
                  </a:cubicBezTo>
                  <a:cubicBezTo>
                    <a:pt x="28" y="28"/>
                    <a:pt x="28" y="28"/>
                    <a:pt x="28" y="28"/>
                  </a:cubicBezTo>
                  <a:cubicBezTo>
                    <a:pt x="30" y="28"/>
                    <a:pt x="30" y="28"/>
                    <a:pt x="30" y="28"/>
                  </a:cubicBezTo>
                  <a:cubicBezTo>
                    <a:pt x="30" y="34"/>
                    <a:pt x="30" y="34"/>
                    <a:pt x="30" y="34"/>
                  </a:cubicBezTo>
                  <a:cubicBezTo>
                    <a:pt x="31" y="33"/>
                    <a:pt x="32" y="33"/>
                    <a:pt x="33" y="33"/>
                  </a:cubicBezTo>
                  <a:cubicBezTo>
                    <a:pt x="34" y="33"/>
                    <a:pt x="34" y="33"/>
                    <a:pt x="35" y="34"/>
                  </a:cubicBezTo>
                  <a:cubicBezTo>
                    <a:pt x="35" y="35"/>
                    <a:pt x="35" y="35"/>
                    <a:pt x="35" y="37"/>
                  </a:cubicBezTo>
                  <a:lnTo>
                    <a:pt x="35" y="42"/>
                  </a:lnTo>
                  <a:close/>
                  <a:moveTo>
                    <a:pt x="33" y="36"/>
                  </a:moveTo>
                  <a:cubicBezTo>
                    <a:pt x="33" y="35"/>
                    <a:pt x="32" y="35"/>
                    <a:pt x="32" y="35"/>
                  </a:cubicBezTo>
                  <a:cubicBezTo>
                    <a:pt x="31" y="35"/>
                    <a:pt x="31" y="35"/>
                    <a:pt x="30" y="35"/>
                  </a:cubicBezTo>
                  <a:cubicBezTo>
                    <a:pt x="30" y="43"/>
                    <a:pt x="30" y="43"/>
                    <a:pt x="30" y="43"/>
                  </a:cubicBezTo>
                  <a:cubicBezTo>
                    <a:pt x="31" y="44"/>
                    <a:pt x="31" y="44"/>
                    <a:pt x="32" y="44"/>
                  </a:cubicBezTo>
                  <a:cubicBezTo>
                    <a:pt x="32" y="44"/>
                    <a:pt x="33" y="43"/>
                    <a:pt x="33" y="42"/>
                  </a:cubicBezTo>
                  <a:lnTo>
                    <a:pt x="33" y="36"/>
                  </a:lnTo>
                  <a:close/>
                  <a:moveTo>
                    <a:pt x="39" y="21"/>
                  </a:moveTo>
                  <a:cubicBezTo>
                    <a:pt x="39" y="8"/>
                    <a:pt x="39" y="8"/>
                    <a:pt x="39" y="8"/>
                  </a:cubicBezTo>
                  <a:cubicBezTo>
                    <a:pt x="37" y="8"/>
                    <a:pt x="37" y="8"/>
                    <a:pt x="37" y="8"/>
                  </a:cubicBezTo>
                  <a:cubicBezTo>
                    <a:pt x="37" y="18"/>
                    <a:pt x="37" y="18"/>
                    <a:pt x="37" y="18"/>
                  </a:cubicBezTo>
                  <a:cubicBezTo>
                    <a:pt x="36" y="19"/>
                    <a:pt x="36" y="19"/>
                    <a:pt x="35" y="19"/>
                  </a:cubicBezTo>
                  <a:cubicBezTo>
                    <a:pt x="35" y="19"/>
                    <a:pt x="35" y="19"/>
                    <a:pt x="35" y="19"/>
                  </a:cubicBezTo>
                  <a:cubicBezTo>
                    <a:pt x="35" y="19"/>
                    <a:pt x="35" y="18"/>
                    <a:pt x="35" y="18"/>
                  </a:cubicBezTo>
                  <a:cubicBezTo>
                    <a:pt x="35" y="8"/>
                    <a:pt x="35" y="8"/>
                    <a:pt x="35" y="8"/>
                  </a:cubicBezTo>
                  <a:cubicBezTo>
                    <a:pt x="32" y="8"/>
                    <a:pt x="32" y="8"/>
                    <a:pt x="32" y="8"/>
                  </a:cubicBezTo>
                  <a:cubicBezTo>
                    <a:pt x="32" y="19"/>
                    <a:pt x="32" y="19"/>
                    <a:pt x="32" y="19"/>
                  </a:cubicBezTo>
                  <a:cubicBezTo>
                    <a:pt x="32" y="19"/>
                    <a:pt x="32" y="20"/>
                    <a:pt x="32" y="20"/>
                  </a:cubicBezTo>
                  <a:cubicBezTo>
                    <a:pt x="33" y="21"/>
                    <a:pt x="33" y="21"/>
                    <a:pt x="34" y="21"/>
                  </a:cubicBezTo>
                  <a:cubicBezTo>
                    <a:pt x="35" y="21"/>
                    <a:pt x="36" y="21"/>
                    <a:pt x="37" y="20"/>
                  </a:cubicBezTo>
                  <a:cubicBezTo>
                    <a:pt x="37" y="21"/>
                    <a:pt x="37" y="21"/>
                    <a:pt x="37" y="21"/>
                  </a:cubicBezTo>
                  <a:lnTo>
                    <a:pt x="39" y="21"/>
                  </a:lnTo>
                  <a:close/>
                  <a:moveTo>
                    <a:pt x="44" y="42"/>
                  </a:moveTo>
                  <a:cubicBezTo>
                    <a:pt x="44" y="42"/>
                    <a:pt x="44" y="43"/>
                    <a:pt x="44" y="43"/>
                  </a:cubicBezTo>
                  <a:cubicBezTo>
                    <a:pt x="44" y="44"/>
                    <a:pt x="44" y="44"/>
                    <a:pt x="43" y="45"/>
                  </a:cubicBezTo>
                  <a:cubicBezTo>
                    <a:pt x="43" y="46"/>
                    <a:pt x="42" y="46"/>
                    <a:pt x="40" y="46"/>
                  </a:cubicBezTo>
                  <a:cubicBezTo>
                    <a:pt x="39" y="46"/>
                    <a:pt x="38" y="46"/>
                    <a:pt x="38" y="45"/>
                  </a:cubicBezTo>
                  <a:cubicBezTo>
                    <a:pt x="37" y="44"/>
                    <a:pt x="37" y="43"/>
                    <a:pt x="37" y="42"/>
                  </a:cubicBezTo>
                  <a:cubicBezTo>
                    <a:pt x="37" y="37"/>
                    <a:pt x="37" y="37"/>
                    <a:pt x="37" y="37"/>
                  </a:cubicBezTo>
                  <a:cubicBezTo>
                    <a:pt x="37" y="36"/>
                    <a:pt x="37" y="35"/>
                    <a:pt x="37" y="34"/>
                  </a:cubicBezTo>
                  <a:cubicBezTo>
                    <a:pt x="38" y="33"/>
                    <a:pt x="39" y="33"/>
                    <a:pt x="40" y="33"/>
                  </a:cubicBezTo>
                  <a:cubicBezTo>
                    <a:pt x="42" y="33"/>
                    <a:pt x="42" y="33"/>
                    <a:pt x="43" y="34"/>
                  </a:cubicBezTo>
                  <a:cubicBezTo>
                    <a:pt x="44" y="35"/>
                    <a:pt x="44" y="36"/>
                    <a:pt x="44" y="37"/>
                  </a:cubicBezTo>
                  <a:cubicBezTo>
                    <a:pt x="44" y="40"/>
                    <a:pt x="44" y="40"/>
                    <a:pt x="44" y="40"/>
                  </a:cubicBezTo>
                  <a:cubicBezTo>
                    <a:pt x="39" y="40"/>
                    <a:pt x="39" y="40"/>
                    <a:pt x="39" y="40"/>
                  </a:cubicBezTo>
                  <a:cubicBezTo>
                    <a:pt x="39" y="42"/>
                    <a:pt x="39" y="42"/>
                    <a:pt x="39" y="42"/>
                  </a:cubicBezTo>
                  <a:cubicBezTo>
                    <a:pt x="39" y="43"/>
                    <a:pt x="40" y="44"/>
                    <a:pt x="40" y="44"/>
                  </a:cubicBezTo>
                  <a:cubicBezTo>
                    <a:pt x="41" y="44"/>
                    <a:pt x="41" y="44"/>
                    <a:pt x="41" y="43"/>
                  </a:cubicBezTo>
                  <a:cubicBezTo>
                    <a:pt x="41" y="43"/>
                    <a:pt x="41" y="42"/>
                    <a:pt x="41" y="41"/>
                  </a:cubicBezTo>
                  <a:cubicBezTo>
                    <a:pt x="44" y="41"/>
                    <a:pt x="44" y="41"/>
                    <a:pt x="44" y="41"/>
                  </a:cubicBezTo>
                  <a:lnTo>
                    <a:pt x="44" y="42"/>
                  </a:lnTo>
                  <a:close/>
                  <a:moveTo>
                    <a:pt x="41" y="38"/>
                  </a:moveTo>
                  <a:cubicBezTo>
                    <a:pt x="41" y="37"/>
                    <a:pt x="41" y="37"/>
                    <a:pt x="41" y="37"/>
                  </a:cubicBezTo>
                  <a:cubicBezTo>
                    <a:pt x="41" y="35"/>
                    <a:pt x="41" y="35"/>
                    <a:pt x="40" y="35"/>
                  </a:cubicBezTo>
                  <a:cubicBezTo>
                    <a:pt x="40" y="35"/>
                    <a:pt x="39" y="35"/>
                    <a:pt x="39" y="37"/>
                  </a:cubicBezTo>
                  <a:cubicBezTo>
                    <a:pt x="39" y="38"/>
                    <a:pt x="39" y="38"/>
                    <a:pt x="39" y="38"/>
                  </a:cubicBezTo>
                  <a:lnTo>
                    <a:pt x="41" y="38"/>
                  </a:lnTo>
                  <a:close/>
                </a:path>
              </a:pathLst>
            </a:custGeom>
            <a:solidFill>
              <a:schemeClr val="bg1">
                <a:lumMod val="50000"/>
              </a:schemeClr>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grpSp>
      <p:grpSp>
        <p:nvGrpSpPr>
          <p:cNvPr id="36" name="组合 35"/>
          <p:cNvGrpSpPr/>
          <p:nvPr/>
        </p:nvGrpSpPr>
        <p:grpSpPr>
          <a:xfrm>
            <a:off x="9094475" y="3415319"/>
            <a:ext cx="330029" cy="330029"/>
            <a:chOff x="6588224" y="2628894"/>
            <a:chExt cx="457200" cy="457200"/>
          </a:xfrm>
        </p:grpSpPr>
        <p:sp>
          <p:nvSpPr>
            <p:cNvPr id="37" name="椭圆 36"/>
            <p:cNvSpPr/>
            <p:nvPr/>
          </p:nvSpPr>
          <p:spPr>
            <a:xfrm>
              <a:off x="6588224" y="262889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38" name="Freeform 165"/>
            <p:cNvSpPr>
              <a:spLocks noEditPoints="1"/>
            </p:cNvSpPr>
            <p:nvPr/>
          </p:nvSpPr>
          <p:spPr bwMode="auto">
            <a:xfrm>
              <a:off x="6708824" y="2749494"/>
              <a:ext cx="216000" cy="216000"/>
            </a:xfrm>
            <a:custGeom>
              <a:avLst/>
              <a:gdLst/>
              <a:ahLst/>
              <a:cxnLst>
                <a:cxn ang="0">
                  <a:pos x="55" y="52"/>
                </a:cxn>
                <a:cxn ang="0">
                  <a:pos x="52" y="54"/>
                </a:cxn>
                <a:cxn ang="0">
                  <a:pos x="2" y="54"/>
                </a:cxn>
                <a:cxn ang="0">
                  <a:pos x="0" y="52"/>
                </a:cxn>
                <a:cxn ang="0">
                  <a:pos x="0" y="2"/>
                </a:cxn>
                <a:cxn ang="0">
                  <a:pos x="2" y="0"/>
                </a:cxn>
                <a:cxn ang="0">
                  <a:pos x="52" y="0"/>
                </a:cxn>
                <a:cxn ang="0">
                  <a:pos x="55" y="2"/>
                </a:cxn>
                <a:cxn ang="0">
                  <a:pos x="55" y="52"/>
                </a:cxn>
                <a:cxn ang="0">
                  <a:pos x="25" y="6"/>
                </a:cxn>
                <a:cxn ang="0">
                  <a:pos x="24" y="5"/>
                </a:cxn>
                <a:cxn ang="0">
                  <a:pos x="7" y="5"/>
                </a:cxn>
                <a:cxn ang="0">
                  <a:pos x="5" y="6"/>
                </a:cxn>
                <a:cxn ang="0">
                  <a:pos x="5" y="43"/>
                </a:cxn>
                <a:cxn ang="0">
                  <a:pos x="7" y="44"/>
                </a:cxn>
                <a:cxn ang="0">
                  <a:pos x="24" y="44"/>
                </a:cxn>
                <a:cxn ang="0">
                  <a:pos x="25" y="43"/>
                </a:cxn>
                <a:cxn ang="0">
                  <a:pos x="25" y="6"/>
                </a:cxn>
                <a:cxn ang="0">
                  <a:pos x="49" y="6"/>
                </a:cxn>
                <a:cxn ang="0">
                  <a:pos x="48" y="5"/>
                </a:cxn>
                <a:cxn ang="0">
                  <a:pos x="31" y="5"/>
                </a:cxn>
                <a:cxn ang="0">
                  <a:pos x="29" y="6"/>
                </a:cxn>
                <a:cxn ang="0">
                  <a:pos x="29" y="29"/>
                </a:cxn>
                <a:cxn ang="0">
                  <a:pos x="31" y="30"/>
                </a:cxn>
                <a:cxn ang="0">
                  <a:pos x="48" y="30"/>
                </a:cxn>
                <a:cxn ang="0">
                  <a:pos x="49" y="29"/>
                </a:cxn>
                <a:cxn ang="0">
                  <a:pos x="49" y="6"/>
                </a:cxn>
              </a:cxnLst>
              <a:rect l="0" t="0" r="r" b="b"/>
              <a:pathLst>
                <a:path w="55" h="54">
                  <a:moveTo>
                    <a:pt x="55" y="52"/>
                  </a:moveTo>
                  <a:cubicBezTo>
                    <a:pt x="55" y="53"/>
                    <a:pt x="54" y="54"/>
                    <a:pt x="52" y="54"/>
                  </a:cubicBezTo>
                  <a:cubicBezTo>
                    <a:pt x="2" y="54"/>
                    <a:pt x="2" y="54"/>
                    <a:pt x="2" y="54"/>
                  </a:cubicBezTo>
                  <a:cubicBezTo>
                    <a:pt x="1" y="54"/>
                    <a:pt x="0" y="53"/>
                    <a:pt x="0" y="52"/>
                  </a:cubicBezTo>
                  <a:cubicBezTo>
                    <a:pt x="0" y="2"/>
                    <a:pt x="0" y="2"/>
                    <a:pt x="0" y="2"/>
                  </a:cubicBezTo>
                  <a:cubicBezTo>
                    <a:pt x="0" y="1"/>
                    <a:pt x="1" y="0"/>
                    <a:pt x="2" y="0"/>
                  </a:cubicBezTo>
                  <a:cubicBezTo>
                    <a:pt x="52" y="0"/>
                    <a:pt x="52" y="0"/>
                    <a:pt x="52" y="0"/>
                  </a:cubicBezTo>
                  <a:cubicBezTo>
                    <a:pt x="54" y="0"/>
                    <a:pt x="55" y="1"/>
                    <a:pt x="55" y="2"/>
                  </a:cubicBezTo>
                  <a:lnTo>
                    <a:pt x="55" y="52"/>
                  </a:lnTo>
                  <a:close/>
                  <a:moveTo>
                    <a:pt x="25" y="6"/>
                  </a:moveTo>
                  <a:cubicBezTo>
                    <a:pt x="25" y="6"/>
                    <a:pt x="24" y="5"/>
                    <a:pt x="24" y="5"/>
                  </a:cubicBezTo>
                  <a:cubicBezTo>
                    <a:pt x="7" y="5"/>
                    <a:pt x="7" y="5"/>
                    <a:pt x="7" y="5"/>
                  </a:cubicBezTo>
                  <a:cubicBezTo>
                    <a:pt x="6" y="5"/>
                    <a:pt x="5" y="6"/>
                    <a:pt x="5" y="6"/>
                  </a:cubicBezTo>
                  <a:cubicBezTo>
                    <a:pt x="5" y="43"/>
                    <a:pt x="5" y="43"/>
                    <a:pt x="5" y="43"/>
                  </a:cubicBezTo>
                  <a:cubicBezTo>
                    <a:pt x="5" y="44"/>
                    <a:pt x="6" y="44"/>
                    <a:pt x="7" y="44"/>
                  </a:cubicBezTo>
                  <a:cubicBezTo>
                    <a:pt x="24" y="44"/>
                    <a:pt x="24" y="44"/>
                    <a:pt x="24" y="44"/>
                  </a:cubicBezTo>
                  <a:cubicBezTo>
                    <a:pt x="24" y="44"/>
                    <a:pt x="25" y="44"/>
                    <a:pt x="25" y="43"/>
                  </a:cubicBezTo>
                  <a:lnTo>
                    <a:pt x="25" y="6"/>
                  </a:lnTo>
                  <a:close/>
                  <a:moveTo>
                    <a:pt x="49" y="6"/>
                  </a:moveTo>
                  <a:cubicBezTo>
                    <a:pt x="49" y="6"/>
                    <a:pt x="48" y="5"/>
                    <a:pt x="48" y="5"/>
                  </a:cubicBezTo>
                  <a:cubicBezTo>
                    <a:pt x="31" y="5"/>
                    <a:pt x="31" y="5"/>
                    <a:pt x="31" y="5"/>
                  </a:cubicBezTo>
                  <a:cubicBezTo>
                    <a:pt x="30" y="5"/>
                    <a:pt x="29" y="6"/>
                    <a:pt x="29" y="6"/>
                  </a:cubicBezTo>
                  <a:cubicBezTo>
                    <a:pt x="29" y="29"/>
                    <a:pt x="29" y="29"/>
                    <a:pt x="29" y="29"/>
                  </a:cubicBezTo>
                  <a:cubicBezTo>
                    <a:pt x="29" y="30"/>
                    <a:pt x="30" y="30"/>
                    <a:pt x="31" y="30"/>
                  </a:cubicBezTo>
                  <a:cubicBezTo>
                    <a:pt x="48" y="30"/>
                    <a:pt x="48" y="30"/>
                    <a:pt x="48" y="30"/>
                  </a:cubicBezTo>
                  <a:cubicBezTo>
                    <a:pt x="48" y="30"/>
                    <a:pt x="49" y="30"/>
                    <a:pt x="49" y="29"/>
                  </a:cubicBezTo>
                  <a:lnTo>
                    <a:pt x="49" y="6"/>
                  </a:lnTo>
                  <a:close/>
                </a:path>
              </a:pathLst>
            </a:custGeom>
            <a:solidFill>
              <a:schemeClr val="bg1">
                <a:lumMod val="50000"/>
              </a:schemeClr>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grpSp>
      <p:cxnSp>
        <p:nvCxnSpPr>
          <p:cNvPr id="39" name="直接箭头连接符 38"/>
          <p:cNvCxnSpPr/>
          <p:nvPr/>
        </p:nvCxnSpPr>
        <p:spPr>
          <a:xfrm flipV="1">
            <a:off x="9262690" y="2525773"/>
            <a:ext cx="0" cy="848998"/>
          </a:xfrm>
          <a:prstGeom prst="straightConnector1">
            <a:avLst/>
          </a:prstGeom>
          <a:ln w="9525">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8"/>
          <p:cNvSpPr txBox="1"/>
          <p:nvPr/>
        </p:nvSpPr>
        <p:spPr>
          <a:xfrm>
            <a:off x="8754591" y="2058548"/>
            <a:ext cx="1015874" cy="386080"/>
          </a:xfrm>
          <a:prstGeom prst="rect">
            <a:avLst/>
          </a:prstGeom>
          <a:noFill/>
        </p:spPr>
        <p:txBody>
          <a:bodyPr wrap="square" rtlCol="0">
            <a:spAutoFit/>
          </a:bodyPr>
          <a:lstStyle/>
          <a:p>
            <a:r>
              <a:rPr lang="zh-CN" altLang="en-US" sz="1920" b="1" dirty="0">
                <a:solidFill>
                  <a:schemeClr val="tx1"/>
                </a:solidFill>
                <a:latin typeface="微软雅黑" panose="020B0503020204020204" charset="-122"/>
                <a:ea typeface="微软雅黑" panose="020B0503020204020204" charset="-122"/>
              </a:rPr>
              <a:t>问题法</a:t>
            </a:r>
            <a:endParaRPr lang="zh-CN" altLang="en-US" sz="1920" b="1" dirty="0">
              <a:solidFill>
                <a:schemeClr val="tx1"/>
              </a:solidFill>
              <a:latin typeface="微软雅黑" panose="020B0503020204020204" charset="-122"/>
              <a:ea typeface="微软雅黑" panose="020B0503020204020204" charset="-122"/>
            </a:endParaRPr>
          </a:p>
        </p:txBody>
      </p:sp>
      <p:sp>
        <p:nvSpPr>
          <p:cNvPr id="41" name="TextBox 39"/>
          <p:cNvSpPr txBox="1"/>
          <p:nvPr/>
        </p:nvSpPr>
        <p:spPr>
          <a:xfrm>
            <a:off x="8134484" y="1319885"/>
            <a:ext cx="2290435" cy="755015"/>
          </a:xfrm>
          <a:prstGeom prst="rect">
            <a:avLst/>
          </a:prstGeom>
          <a:noFill/>
        </p:spPr>
        <p:txBody>
          <a:bodyPr wrap="square" rtlCol="0">
            <a:spAutoFit/>
          </a:bodyPr>
          <a:lstStyle/>
          <a:p>
            <a:r>
              <a:rPr lang="zh-CN" altLang="en-US" sz="1440" dirty="0">
                <a:solidFill>
                  <a:schemeClr val="tx1"/>
                </a:solidFill>
                <a:latin typeface="微软雅黑" panose="020B0503020204020204" charset="-122"/>
                <a:ea typeface="微软雅黑" panose="020B0503020204020204" charset="-122"/>
              </a:rPr>
              <a:t>面对对方的过分要求，提出一连串问题，让对方明白不要太过分或不切实际</a:t>
            </a:r>
            <a:endParaRPr lang="zh-CN" altLang="en-US" sz="1440" dirty="0">
              <a:solidFill>
                <a:schemeClr val="tx1"/>
              </a:solidFill>
              <a:latin typeface="微软雅黑" panose="020B0503020204020204" charset="-122"/>
              <a:ea typeface="微软雅黑" panose="020B0503020204020204" charset="-122"/>
            </a:endParaRPr>
          </a:p>
        </p:txBody>
      </p:sp>
      <p:cxnSp>
        <p:nvCxnSpPr>
          <p:cNvPr id="42" name="直接箭头连接符 41"/>
          <p:cNvCxnSpPr/>
          <p:nvPr/>
        </p:nvCxnSpPr>
        <p:spPr>
          <a:xfrm>
            <a:off x="7973997" y="3771011"/>
            <a:ext cx="0" cy="848998"/>
          </a:xfrm>
          <a:prstGeom prst="straightConnector1">
            <a:avLst/>
          </a:prstGeom>
          <a:ln w="9525">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1"/>
          <p:cNvSpPr txBox="1"/>
          <p:nvPr/>
        </p:nvSpPr>
        <p:spPr>
          <a:xfrm>
            <a:off x="7473022" y="4741169"/>
            <a:ext cx="1015874" cy="386080"/>
          </a:xfrm>
          <a:prstGeom prst="rect">
            <a:avLst/>
          </a:prstGeom>
          <a:noFill/>
        </p:spPr>
        <p:txBody>
          <a:bodyPr wrap="square" rtlCol="0">
            <a:spAutoFit/>
          </a:bodyPr>
          <a:lstStyle/>
          <a:p>
            <a:r>
              <a:rPr lang="zh-CN" altLang="en-US" sz="1920" b="1" dirty="0">
                <a:solidFill>
                  <a:schemeClr val="tx1"/>
                </a:solidFill>
                <a:latin typeface="微软雅黑" panose="020B0503020204020204" charset="-122"/>
                <a:ea typeface="微软雅黑" panose="020B0503020204020204" charset="-122"/>
              </a:rPr>
              <a:t>借口法</a:t>
            </a:r>
            <a:endParaRPr lang="zh-CN" altLang="en-US" sz="1920" b="1" dirty="0">
              <a:solidFill>
                <a:schemeClr val="tx1"/>
              </a:solidFill>
              <a:latin typeface="微软雅黑" panose="020B0503020204020204" charset="-122"/>
              <a:ea typeface="微软雅黑" panose="020B0503020204020204" charset="-122"/>
            </a:endParaRPr>
          </a:p>
        </p:txBody>
      </p:sp>
      <p:sp>
        <p:nvSpPr>
          <p:cNvPr id="44" name="TextBox 42"/>
          <p:cNvSpPr txBox="1"/>
          <p:nvPr/>
        </p:nvSpPr>
        <p:spPr>
          <a:xfrm>
            <a:off x="6965871" y="5110501"/>
            <a:ext cx="2205528" cy="755015"/>
          </a:xfrm>
          <a:prstGeom prst="rect">
            <a:avLst/>
          </a:prstGeom>
          <a:noFill/>
        </p:spPr>
        <p:txBody>
          <a:bodyPr wrap="square" rtlCol="0">
            <a:spAutoFit/>
          </a:bodyPr>
          <a:lstStyle/>
          <a:p>
            <a:r>
              <a:rPr lang="zh-CN" altLang="en-US" sz="1440" dirty="0">
                <a:solidFill>
                  <a:schemeClr val="tx1"/>
                </a:solidFill>
                <a:latin typeface="微软雅黑" panose="020B0503020204020204" charset="-122"/>
                <a:ea typeface="微软雅黑" panose="020B0503020204020204" charset="-122"/>
              </a:rPr>
              <a:t>谈判中有时遇到无法满足的要求，最好是用借口法来拒绝</a:t>
            </a:r>
            <a:endParaRPr lang="zh-CN" altLang="en-US" sz="1440" dirty="0">
              <a:solidFill>
                <a:schemeClr val="tx1"/>
              </a:solidFill>
              <a:latin typeface="微软雅黑" panose="020B0503020204020204" charset="-122"/>
              <a:ea typeface="微软雅黑" panose="020B0503020204020204" charset="-122"/>
            </a:endParaRPr>
          </a:p>
        </p:txBody>
      </p:sp>
      <p:cxnSp>
        <p:nvCxnSpPr>
          <p:cNvPr id="47" name="直接箭头连接符 46"/>
          <p:cNvCxnSpPr/>
          <p:nvPr/>
        </p:nvCxnSpPr>
        <p:spPr>
          <a:xfrm flipV="1">
            <a:off x="6766008" y="2507860"/>
            <a:ext cx="0" cy="848998"/>
          </a:xfrm>
          <a:prstGeom prst="straightConnector1">
            <a:avLst/>
          </a:prstGeom>
          <a:ln w="9525">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313772" y="2058548"/>
            <a:ext cx="1015874" cy="386080"/>
          </a:xfrm>
          <a:prstGeom prst="rect">
            <a:avLst/>
          </a:prstGeom>
          <a:noFill/>
        </p:spPr>
        <p:txBody>
          <a:bodyPr wrap="square" rtlCol="0">
            <a:spAutoFit/>
          </a:bodyPr>
          <a:lstStyle/>
          <a:p>
            <a:r>
              <a:rPr lang="zh-CN" altLang="en-US" sz="1920" b="1" dirty="0">
                <a:solidFill>
                  <a:schemeClr val="tx1"/>
                </a:solidFill>
                <a:latin typeface="微软雅黑" panose="020B0503020204020204" charset="-122"/>
                <a:ea typeface="微软雅黑" panose="020B0503020204020204" charset="-122"/>
              </a:rPr>
              <a:t>补偿法</a:t>
            </a:r>
            <a:endParaRPr lang="zh-CN" altLang="en-US" sz="1920" b="1" dirty="0">
              <a:solidFill>
                <a:schemeClr val="tx1"/>
              </a:solidFill>
              <a:latin typeface="微软雅黑" panose="020B0503020204020204" charset="-122"/>
              <a:ea typeface="微软雅黑" panose="020B0503020204020204" charset="-122"/>
            </a:endParaRPr>
          </a:p>
        </p:txBody>
      </p:sp>
      <p:sp>
        <p:nvSpPr>
          <p:cNvPr id="49" name="TextBox 48"/>
          <p:cNvSpPr txBox="1"/>
          <p:nvPr/>
        </p:nvSpPr>
        <p:spPr>
          <a:xfrm>
            <a:off x="5623575" y="1319885"/>
            <a:ext cx="2304931" cy="533400"/>
          </a:xfrm>
          <a:prstGeom prst="rect">
            <a:avLst/>
          </a:prstGeom>
          <a:noFill/>
        </p:spPr>
        <p:txBody>
          <a:bodyPr wrap="square" rtlCol="0">
            <a:spAutoFit/>
          </a:bodyPr>
          <a:lstStyle/>
          <a:p>
            <a:r>
              <a:rPr lang="zh-CN" altLang="en-US" sz="1440" dirty="0">
                <a:solidFill>
                  <a:schemeClr val="tx1"/>
                </a:solidFill>
                <a:latin typeface="微软雅黑" panose="020B0503020204020204" charset="-122"/>
                <a:ea typeface="微软雅黑" panose="020B0503020204020204" charset="-122"/>
              </a:rPr>
              <a:t>拒绝对方的同时给予某种补偿</a:t>
            </a:r>
            <a:endParaRPr lang="zh-CN" altLang="en-US" sz="1440" dirty="0">
              <a:solidFill>
                <a:schemeClr val="tx1"/>
              </a:solidFill>
              <a:latin typeface="微软雅黑" panose="020B0503020204020204" charset="-122"/>
              <a:ea typeface="微软雅黑" panose="020B0503020204020204" charset="-122"/>
            </a:endParaRPr>
          </a:p>
        </p:txBody>
      </p:sp>
      <p:cxnSp>
        <p:nvCxnSpPr>
          <p:cNvPr id="50" name="直接箭头连接符 49"/>
          <p:cNvCxnSpPr/>
          <p:nvPr/>
        </p:nvCxnSpPr>
        <p:spPr>
          <a:xfrm>
            <a:off x="5456936" y="3771011"/>
            <a:ext cx="0" cy="848998"/>
          </a:xfrm>
          <a:prstGeom prst="straightConnector1">
            <a:avLst/>
          </a:prstGeom>
          <a:ln w="9525">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975164" y="4741169"/>
            <a:ext cx="1015874" cy="386080"/>
          </a:xfrm>
          <a:prstGeom prst="rect">
            <a:avLst/>
          </a:prstGeom>
          <a:noFill/>
        </p:spPr>
        <p:txBody>
          <a:bodyPr wrap="square" rtlCol="0">
            <a:spAutoFit/>
          </a:bodyPr>
          <a:lstStyle/>
          <a:p>
            <a:r>
              <a:rPr lang="zh-CN" altLang="en-US" sz="1920" b="1" dirty="0">
                <a:solidFill>
                  <a:schemeClr val="tx1"/>
                </a:solidFill>
                <a:latin typeface="微软雅黑" panose="020B0503020204020204" charset="-122"/>
                <a:ea typeface="微软雅黑" panose="020B0503020204020204" charset="-122"/>
              </a:rPr>
              <a:t>条件法</a:t>
            </a:r>
            <a:endParaRPr lang="zh-CN" altLang="en-US" sz="1920" b="1" dirty="0">
              <a:solidFill>
                <a:schemeClr val="tx1"/>
              </a:solidFill>
              <a:latin typeface="微软雅黑" panose="020B0503020204020204" charset="-122"/>
              <a:ea typeface="微软雅黑" panose="020B0503020204020204" charset="-122"/>
            </a:endParaRPr>
          </a:p>
        </p:txBody>
      </p:sp>
      <p:sp>
        <p:nvSpPr>
          <p:cNvPr id="52" name="TextBox 51"/>
          <p:cNvSpPr txBox="1"/>
          <p:nvPr/>
        </p:nvSpPr>
        <p:spPr>
          <a:xfrm>
            <a:off x="4332461" y="5110500"/>
            <a:ext cx="2250612" cy="975995"/>
          </a:xfrm>
          <a:prstGeom prst="rect">
            <a:avLst/>
          </a:prstGeom>
          <a:noFill/>
        </p:spPr>
        <p:txBody>
          <a:bodyPr wrap="square" rtlCol="0">
            <a:spAutoFit/>
          </a:bodyPr>
          <a:lstStyle/>
          <a:p>
            <a:r>
              <a:rPr lang="zh-CN" altLang="en-US" sz="1440" dirty="0">
                <a:solidFill>
                  <a:schemeClr val="tx1"/>
                </a:solidFill>
                <a:latin typeface="微软雅黑" panose="020B0503020204020204" charset="-122"/>
                <a:ea typeface="微软雅黑" panose="020B0503020204020204" charset="-122"/>
              </a:rPr>
              <a:t>先要求对方满足你的条件，如满足，你也可以满足，反之，你也不满足对方条件</a:t>
            </a:r>
            <a:endParaRPr lang="zh-CN" altLang="en-US" sz="1440" dirty="0">
              <a:solidFill>
                <a:schemeClr val="tx1"/>
              </a:solidFill>
              <a:latin typeface="微软雅黑" panose="020B0503020204020204" charset="-122"/>
              <a:ea typeface="微软雅黑" panose="020B0503020204020204" charset="-122"/>
            </a:endParaRPr>
          </a:p>
        </p:txBody>
      </p:sp>
      <p:cxnSp>
        <p:nvCxnSpPr>
          <p:cNvPr id="45" name="直接箭头连接符 44"/>
          <p:cNvCxnSpPr/>
          <p:nvPr/>
        </p:nvCxnSpPr>
        <p:spPr>
          <a:xfrm flipV="1">
            <a:off x="4188396" y="2522640"/>
            <a:ext cx="0" cy="848998"/>
          </a:xfrm>
          <a:prstGeom prst="straightConnector1">
            <a:avLst/>
          </a:prstGeom>
          <a:ln w="9525">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259289" y="2058548"/>
            <a:ext cx="1865287" cy="386080"/>
          </a:xfrm>
          <a:prstGeom prst="rect">
            <a:avLst/>
          </a:prstGeom>
          <a:noFill/>
        </p:spPr>
        <p:txBody>
          <a:bodyPr wrap="square" rtlCol="0">
            <a:spAutoFit/>
          </a:bodyPr>
          <a:lstStyle/>
          <a:p>
            <a:pPr algn="ctr"/>
            <a:r>
              <a:rPr lang="zh-CN" altLang="en-US" sz="1920" b="1" dirty="0">
                <a:solidFill>
                  <a:schemeClr val="tx1"/>
                </a:solidFill>
                <a:latin typeface="微软雅黑" panose="020B0503020204020204" charset="-122"/>
                <a:ea typeface="微软雅黑" panose="020B0503020204020204" charset="-122"/>
              </a:rPr>
              <a:t>不说理由法</a:t>
            </a:r>
            <a:endParaRPr lang="zh-CN" altLang="en-US" sz="1920" b="1" dirty="0">
              <a:solidFill>
                <a:schemeClr val="tx1"/>
              </a:solidFill>
              <a:latin typeface="微软雅黑" panose="020B0503020204020204" charset="-122"/>
              <a:ea typeface="微软雅黑" panose="020B0503020204020204" charset="-122"/>
            </a:endParaRPr>
          </a:p>
        </p:txBody>
      </p:sp>
      <p:sp>
        <p:nvSpPr>
          <p:cNvPr id="56" name="TextBox 55"/>
          <p:cNvSpPr txBox="1"/>
          <p:nvPr/>
        </p:nvSpPr>
        <p:spPr>
          <a:xfrm>
            <a:off x="3033965" y="1319885"/>
            <a:ext cx="2304931" cy="755015"/>
          </a:xfrm>
          <a:prstGeom prst="rect">
            <a:avLst/>
          </a:prstGeom>
          <a:noFill/>
        </p:spPr>
        <p:txBody>
          <a:bodyPr wrap="square" rtlCol="0">
            <a:spAutoFit/>
          </a:bodyPr>
          <a:lstStyle/>
          <a:p>
            <a:r>
              <a:rPr lang="zh-CN" altLang="en-US" sz="1440" dirty="0">
                <a:solidFill>
                  <a:schemeClr val="tx1"/>
                </a:solidFill>
                <a:latin typeface="微软雅黑" panose="020B0503020204020204" charset="-122"/>
                <a:ea typeface="微软雅黑" panose="020B0503020204020204" charset="-122"/>
              </a:rPr>
              <a:t>在无法辩驳、无法一争高低、无法摆脱对方时，不说任何理由，只说“不”</a:t>
            </a:r>
            <a:endParaRPr lang="zh-CN" altLang="en-US" sz="1440" dirty="0">
              <a:solidFill>
                <a:schemeClr val="tx1"/>
              </a:solidFill>
              <a:latin typeface="微软雅黑" panose="020B0503020204020204" charset="-122"/>
              <a:ea typeface="微软雅黑" panose="020B0503020204020204" charset="-122"/>
            </a:endParaRPr>
          </a:p>
        </p:txBody>
      </p:sp>
      <p:cxnSp>
        <p:nvCxnSpPr>
          <p:cNvPr id="57" name="直接箭头连接符 56"/>
          <p:cNvCxnSpPr/>
          <p:nvPr/>
        </p:nvCxnSpPr>
        <p:spPr>
          <a:xfrm>
            <a:off x="2858894" y="3755927"/>
            <a:ext cx="0" cy="848998"/>
          </a:xfrm>
          <a:prstGeom prst="straightConnector1">
            <a:avLst/>
          </a:prstGeom>
          <a:ln w="9525">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350841" y="4741169"/>
            <a:ext cx="1015874" cy="386080"/>
          </a:xfrm>
          <a:prstGeom prst="rect">
            <a:avLst/>
          </a:prstGeom>
          <a:noFill/>
        </p:spPr>
        <p:txBody>
          <a:bodyPr wrap="square" rtlCol="0">
            <a:spAutoFit/>
          </a:bodyPr>
          <a:lstStyle/>
          <a:p>
            <a:r>
              <a:rPr lang="zh-CN" altLang="en-US" sz="1920" b="1" dirty="0">
                <a:solidFill>
                  <a:schemeClr val="tx1"/>
                </a:solidFill>
                <a:latin typeface="微软雅黑" panose="020B0503020204020204" charset="-122"/>
                <a:ea typeface="微软雅黑" panose="020B0503020204020204" charset="-122"/>
              </a:rPr>
              <a:t>幽默法</a:t>
            </a:r>
            <a:endParaRPr lang="zh-CN" altLang="en-US" sz="1920" b="1" dirty="0">
              <a:solidFill>
                <a:schemeClr val="tx1"/>
              </a:solidFill>
              <a:latin typeface="微软雅黑" panose="020B0503020204020204" charset="-122"/>
              <a:ea typeface="微软雅黑" panose="020B0503020204020204" charset="-122"/>
            </a:endParaRPr>
          </a:p>
        </p:txBody>
      </p:sp>
      <p:sp>
        <p:nvSpPr>
          <p:cNvPr id="59" name="TextBox 58"/>
          <p:cNvSpPr txBox="1"/>
          <p:nvPr/>
        </p:nvSpPr>
        <p:spPr>
          <a:xfrm>
            <a:off x="1653764" y="5110501"/>
            <a:ext cx="2250612" cy="975995"/>
          </a:xfrm>
          <a:prstGeom prst="rect">
            <a:avLst/>
          </a:prstGeom>
          <a:noFill/>
        </p:spPr>
        <p:txBody>
          <a:bodyPr wrap="square" rtlCol="0">
            <a:spAutoFit/>
          </a:bodyPr>
          <a:lstStyle/>
          <a:p>
            <a:r>
              <a:rPr lang="zh-CN" altLang="en-US" sz="1440" dirty="0">
                <a:solidFill>
                  <a:schemeClr val="tx1"/>
                </a:solidFill>
                <a:latin typeface="微软雅黑" panose="020B0503020204020204" charset="-122"/>
                <a:ea typeface="微软雅黑" panose="020B0503020204020204" charset="-122"/>
              </a:rPr>
              <a:t>遇到不好正面拒绝时或对方坚决不让步，不直接拒绝，相反全盘接受，然后加以否定</a:t>
            </a:r>
            <a:endParaRPr lang="zh-CN" altLang="en-US" sz="144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22" presetClass="entr" presetSubtype="1"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up)">
                                      <p:cBhvr>
                                        <p:cTn id="15" dur="500"/>
                                        <p:tgtEl>
                                          <p:spTgt spid="57"/>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anim calcmode="lin" valueType="num">
                                      <p:cBhvr>
                                        <p:cTn id="20" dur="500" fill="hold"/>
                                        <p:tgtEl>
                                          <p:spTgt spid="58"/>
                                        </p:tgtEl>
                                        <p:attrNameLst>
                                          <p:attrName>ppt_x</p:attrName>
                                        </p:attrNameLst>
                                      </p:cBhvr>
                                      <p:tavLst>
                                        <p:tav tm="0">
                                          <p:val>
                                            <p:strVal val="#ppt_x"/>
                                          </p:val>
                                        </p:tav>
                                        <p:tav tm="100000">
                                          <p:val>
                                            <p:strVal val="#ppt_x"/>
                                          </p:val>
                                        </p:tav>
                                      </p:tavLst>
                                    </p:anim>
                                    <p:anim calcmode="lin" valueType="num">
                                      <p:cBhvr>
                                        <p:cTn id="21" dur="500" fill="hold"/>
                                        <p:tgtEl>
                                          <p:spTgt spid="5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anim calcmode="lin" valueType="num">
                                      <p:cBhvr>
                                        <p:cTn id="25" dur="500" fill="hold"/>
                                        <p:tgtEl>
                                          <p:spTgt spid="59"/>
                                        </p:tgtEl>
                                        <p:attrNameLst>
                                          <p:attrName>ppt_x</p:attrName>
                                        </p:attrNameLst>
                                      </p:cBhvr>
                                      <p:tavLst>
                                        <p:tav tm="0">
                                          <p:val>
                                            <p:strVal val="#ppt_x"/>
                                          </p:val>
                                        </p:tav>
                                        <p:tav tm="100000">
                                          <p:val>
                                            <p:strVal val="#ppt_x"/>
                                          </p:val>
                                        </p:tav>
                                      </p:tavLst>
                                    </p:anim>
                                    <p:anim calcmode="lin" valueType="num">
                                      <p:cBhvr>
                                        <p:cTn id="26" dur="500" fill="hold"/>
                                        <p:tgtEl>
                                          <p:spTgt spid="5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p:tgtEl>
                                          <p:spTgt spid="15"/>
                                        </p:tgtEl>
                                        <p:attrNameLst>
                                          <p:attrName>ppt_x</p:attrName>
                                        </p:attrNameLst>
                                      </p:cBhvr>
                                      <p:tavLst>
                                        <p:tav tm="0">
                                          <p:val>
                                            <p:strVal val="#ppt_x-#ppt_w*1.125000"/>
                                          </p:val>
                                        </p:tav>
                                        <p:tav tm="100000">
                                          <p:val>
                                            <p:strVal val="#ppt_x"/>
                                          </p:val>
                                        </p:tav>
                                      </p:tavLst>
                                    </p:anim>
                                    <p:animEffect transition="in" filter="wipe(right)">
                                      <p:cBhvr>
                                        <p:cTn id="31" dur="500"/>
                                        <p:tgtEl>
                                          <p:spTgt spid="15"/>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down)">
                                      <p:cBhvr>
                                        <p:cTn id="38" dur="500"/>
                                        <p:tgtEl>
                                          <p:spTgt spid="45"/>
                                        </p:tgtEl>
                                      </p:cBhvr>
                                    </p:animEffect>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anim calcmode="lin" valueType="num">
                                      <p:cBhvr>
                                        <p:cTn id="43" dur="500" fill="hold"/>
                                        <p:tgtEl>
                                          <p:spTgt spid="55"/>
                                        </p:tgtEl>
                                        <p:attrNameLst>
                                          <p:attrName>ppt_x</p:attrName>
                                        </p:attrNameLst>
                                      </p:cBhvr>
                                      <p:tavLst>
                                        <p:tav tm="0">
                                          <p:val>
                                            <p:strVal val="#ppt_x"/>
                                          </p:val>
                                        </p:tav>
                                        <p:tav tm="100000">
                                          <p:val>
                                            <p:strVal val="#ppt_x"/>
                                          </p:val>
                                        </p:tav>
                                      </p:tavLst>
                                    </p:anim>
                                    <p:anim calcmode="lin" valueType="num">
                                      <p:cBhvr>
                                        <p:cTn id="44" dur="500" fill="hold"/>
                                        <p:tgtEl>
                                          <p:spTgt spid="55"/>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anim calcmode="lin" valueType="num">
                                      <p:cBhvr>
                                        <p:cTn id="48" dur="500" fill="hold"/>
                                        <p:tgtEl>
                                          <p:spTgt spid="56"/>
                                        </p:tgtEl>
                                        <p:attrNameLst>
                                          <p:attrName>ppt_x</p:attrName>
                                        </p:attrNameLst>
                                      </p:cBhvr>
                                      <p:tavLst>
                                        <p:tav tm="0">
                                          <p:val>
                                            <p:strVal val="#ppt_x"/>
                                          </p:val>
                                        </p:tav>
                                        <p:tav tm="100000">
                                          <p:val>
                                            <p:strVal val="#ppt_x"/>
                                          </p:val>
                                        </p:tav>
                                      </p:tavLst>
                                    </p:anim>
                                    <p:anim calcmode="lin" valueType="num">
                                      <p:cBhvr>
                                        <p:cTn id="49" dur="500" fill="hold"/>
                                        <p:tgtEl>
                                          <p:spTgt spid="56"/>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1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p:tgtEl>
                                          <p:spTgt spid="16"/>
                                        </p:tgtEl>
                                        <p:attrNameLst>
                                          <p:attrName>ppt_x</p:attrName>
                                        </p:attrNameLst>
                                      </p:cBhvr>
                                      <p:tavLst>
                                        <p:tav tm="0">
                                          <p:val>
                                            <p:strVal val="#ppt_x-#ppt_w*1.125000"/>
                                          </p:val>
                                        </p:tav>
                                        <p:tav tm="100000">
                                          <p:val>
                                            <p:strVal val="#ppt_x"/>
                                          </p:val>
                                        </p:tav>
                                      </p:tavLst>
                                    </p:anim>
                                    <p:animEffect transition="in" filter="wipe(right)">
                                      <p:cBhvr>
                                        <p:cTn id="54" dur="500"/>
                                        <p:tgtEl>
                                          <p:spTgt spid="16"/>
                                        </p:tgtEl>
                                      </p:cBhvr>
                                    </p:animEffect>
                                  </p:childTnLst>
                                </p:cTn>
                              </p:par>
                            </p:childTnLst>
                          </p:cTn>
                        </p:par>
                        <p:par>
                          <p:cTn id="55" fill="hold">
                            <p:stCondLst>
                              <p:cond delay="3500"/>
                            </p:stCondLst>
                            <p:childTnLst>
                              <p:par>
                                <p:cTn id="56" presetID="10"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22" presetClass="entr" presetSubtype="1"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up)">
                                      <p:cBhvr>
                                        <p:cTn id="61" dur="500"/>
                                        <p:tgtEl>
                                          <p:spTgt spid="50"/>
                                        </p:tgtEl>
                                      </p:cBhvr>
                                    </p:animEffect>
                                  </p:childTnLst>
                                </p:cTn>
                              </p:par>
                            </p:childTnLst>
                          </p:cTn>
                        </p:par>
                        <p:par>
                          <p:cTn id="62" fill="hold">
                            <p:stCondLst>
                              <p:cond delay="4000"/>
                            </p:stCondLst>
                            <p:childTnLst>
                              <p:par>
                                <p:cTn id="63" presetID="42"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anim calcmode="lin" valueType="num">
                                      <p:cBhvr>
                                        <p:cTn id="66" dur="500" fill="hold"/>
                                        <p:tgtEl>
                                          <p:spTgt spid="51"/>
                                        </p:tgtEl>
                                        <p:attrNameLst>
                                          <p:attrName>ppt_x</p:attrName>
                                        </p:attrNameLst>
                                      </p:cBhvr>
                                      <p:tavLst>
                                        <p:tav tm="0">
                                          <p:val>
                                            <p:strVal val="#ppt_x"/>
                                          </p:val>
                                        </p:tav>
                                        <p:tav tm="100000">
                                          <p:val>
                                            <p:strVal val="#ppt_x"/>
                                          </p:val>
                                        </p:tav>
                                      </p:tavLst>
                                    </p:anim>
                                    <p:anim calcmode="lin" valueType="num">
                                      <p:cBhvr>
                                        <p:cTn id="67" dur="500" fill="hold"/>
                                        <p:tgtEl>
                                          <p:spTgt spid="51"/>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anim calcmode="lin" valueType="num">
                                      <p:cBhvr>
                                        <p:cTn id="71" dur="500" fill="hold"/>
                                        <p:tgtEl>
                                          <p:spTgt spid="52"/>
                                        </p:tgtEl>
                                        <p:attrNameLst>
                                          <p:attrName>ppt_x</p:attrName>
                                        </p:attrNameLst>
                                      </p:cBhvr>
                                      <p:tavLst>
                                        <p:tav tm="0">
                                          <p:val>
                                            <p:strVal val="#ppt_x"/>
                                          </p:val>
                                        </p:tav>
                                        <p:tav tm="100000">
                                          <p:val>
                                            <p:strVal val="#ppt_x"/>
                                          </p:val>
                                        </p:tav>
                                      </p:tavLst>
                                    </p:anim>
                                    <p:anim calcmode="lin" valueType="num">
                                      <p:cBhvr>
                                        <p:cTn id="72" dur="500" fill="hold"/>
                                        <p:tgtEl>
                                          <p:spTgt spid="52"/>
                                        </p:tgtEl>
                                        <p:attrNameLst>
                                          <p:attrName>ppt_y</p:attrName>
                                        </p:attrNameLst>
                                      </p:cBhvr>
                                      <p:tavLst>
                                        <p:tav tm="0">
                                          <p:val>
                                            <p:strVal val="#ppt_y-.1"/>
                                          </p:val>
                                        </p:tav>
                                        <p:tav tm="100000">
                                          <p:val>
                                            <p:strVal val="#ppt_y"/>
                                          </p:val>
                                        </p:tav>
                                      </p:tavLst>
                                    </p:anim>
                                  </p:childTnLst>
                                </p:cTn>
                              </p:par>
                            </p:childTnLst>
                          </p:cTn>
                        </p:par>
                        <p:par>
                          <p:cTn id="73" fill="hold">
                            <p:stCondLst>
                              <p:cond delay="4500"/>
                            </p:stCondLst>
                            <p:childTnLst>
                              <p:par>
                                <p:cTn id="74" presetID="12" presetClass="entr" presetSubtype="8"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p:tgtEl>
                                          <p:spTgt spid="17"/>
                                        </p:tgtEl>
                                        <p:attrNameLst>
                                          <p:attrName>ppt_x</p:attrName>
                                        </p:attrNameLst>
                                      </p:cBhvr>
                                      <p:tavLst>
                                        <p:tav tm="0">
                                          <p:val>
                                            <p:strVal val="#ppt_x-#ppt_w*1.125000"/>
                                          </p:val>
                                        </p:tav>
                                        <p:tav tm="100000">
                                          <p:val>
                                            <p:strVal val="#ppt_x"/>
                                          </p:val>
                                        </p:tav>
                                      </p:tavLst>
                                    </p:anim>
                                    <p:animEffect transition="in" filter="wipe(right)">
                                      <p:cBhvr>
                                        <p:cTn id="77" dur="500"/>
                                        <p:tgtEl>
                                          <p:spTgt spid="17"/>
                                        </p:tgtEl>
                                      </p:cBhvr>
                                    </p:animEffect>
                                  </p:childTnLst>
                                </p:cTn>
                              </p:par>
                            </p:childTnLst>
                          </p:cTn>
                        </p:par>
                        <p:par>
                          <p:cTn id="78" fill="hold">
                            <p:stCondLst>
                              <p:cond delay="5000"/>
                            </p:stCondLst>
                            <p:childTnLst>
                              <p:par>
                                <p:cTn id="79" presetID="10"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par>
                                <p:cTn id="82" presetID="22" presetClass="entr" presetSubtype="4" fill="hold"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wipe(down)">
                                      <p:cBhvr>
                                        <p:cTn id="84" dur="500"/>
                                        <p:tgtEl>
                                          <p:spTgt spid="47"/>
                                        </p:tgtEl>
                                      </p:cBhvr>
                                    </p:animEffect>
                                  </p:childTnLst>
                                </p:cTn>
                              </p:par>
                            </p:childTnLst>
                          </p:cTn>
                        </p:par>
                        <p:par>
                          <p:cTn id="85" fill="hold">
                            <p:stCondLst>
                              <p:cond delay="5500"/>
                            </p:stCondLst>
                            <p:childTnLst>
                              <p:par>
                                <p:cTn id="86" presetID="42" presetClass="entr" presetSubtype="0" fill="hold" grpId="0" nodeType="after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anim calcmode="lin" valueType="num">
                                      <p:cBhvr>
                                        <p:cTn id="89" dur="500" fill="hold"/>
                                        <p:tgtEl>
                                          <p:spTgt spid="48"/>
                                        </p:tgtEl>
                                        <p:attrNameLst>
                                          <p:attrName>ppt_x</p:attrName>
                                        </p:attrNameLst>
                                      </p:cBhvr>
                                      <p:tavLst>
                                        <p:tav tm="0">
                                          <p:val>
                                            <p:strVal val="#ppt_x"/>
                                          </p:val>
                                        </p:tav>
                                        <p:tav tm="100000">
                                          <p:val>
                                            <p:strVal val="#ppt_x"/>
                                          </p:val>
                                        </p:tav>
                                      </p:tavLst>
                                    </p:anim>
                                    <p:anim calcmode="lin" valueType="num">
                                      <p:cBhvr>
                                        <p:cTn id="90" dur="500" fill="hold"/>
                                        <p:tgtEl>
                                          <p:spTgt spid="48"/>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500"/>
                                        <p:tgtEl>
                                          <p:spTgt spid="49"/>
                                        </p:tgtEl>
                                      </p:cBhvr>
                                    </p:animEffect>
                                    <p:anim calcmode="lin" valueType="num">
                                      <p:cBhvr>
                                        <p:cTn id="94" dur="500" fill="hold"/>
                                        <p:tgtEl>
                                          <p:spTgt spid="49"/>
                                        </p:tgtEl>
                                        <p:attrNameLst>
                                          <p:attrName>ppt_x</p:attrName>
                                        </p:attrNameLst>
                                      </p:cBhvr>
                                      <p:tavLst>
                                        <p:tav tm="0">
                                          <p:val>
                                            <p:strVal val="#ppt_x"/>
                                          </p:val>
                                        </p:tav>
                                        <p:tav tm="100000">
                                          <p:val>
                                            <p:strVal val="#ppt_x"/>
                                          </p:val>
                                        </p:tav>
                                      </p:tavLst>
                                    </p:anim>
                                    <p:anim calcmode="lin" valueType="num">
                                      <p:cBhvr>
                                        <p:cTn id="95" dur="500" fill="hold"/>
                                        <p:tgtEl>
                                          <p:spTgt spid="49"/>
                                        </p:tgtEl>
                                        <p:attrNameLst>
                                          <p:attrName>ppt_y</p:attrName>
                                        </p:attrNameLst>
                                      </p:cBhvr>
                                      <p:tavLst>
                                        <p:tav tm="0">
                                          <p:val>
                                            <p:strVal val="#ppt_y-.1"/>
                                          </p:val>
                                        </p:tav>
                                        <p:tav tm="100000">
                                          <p:val>
                                            <p:strVal val="#ppt_y"/>
                                          </p:val>
                                        </p:tav>
                                      </p:tavLst>
                                    </p:anim>
                                  </p:childTnLst>
                                </p:cTn>
                              </p:par>
                            </p:childTnLst>
                          </p:cTn>
                        </p:par>
                        <p:par>
                          <p:cTn id="96" fill="hold">
                            <p:stCondLst>
                              <p:cond delay="6000"/>
                            </p:stCondLst>
                            <p:childTnLst>
                              <p:par>
                                <p:cTn id="97" presetID="12" presetClass="entr" presetSubtype="8" fill="hold" grpId="0" nodeType="after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additive="base">
                                        <p:cTn id="99" dur="500"/>
                                        <p:tgtEl>
                                          <p:spTgt spid="18"/>
                                        </p:tgtEl>
                                        <p:attrNameLst>
                                          <p:attrName>ppt_x</p:attrName>
                                        </p:attrNameLst>
                                      </p:cBhvr>
                                      <p:tavLst>
                                        <p:tav tm="0">
                                          <p:val>
                                            <p:strVal val="#ppt_x-#ppt_w*1.125000"/>
                                          </p:val>
                                        </p:tav>
                                        <p:tav tm="100000">
                                          <p:val>
                                            <p:strVal val="#ppt_x"/>
                                          </p:val>
                                        </p:tav>
                                      </p:tavLst>
                                    </p:anim>
                                    <p:animEffect transition="in" filter="wipe(right)">
                                      <p:cBhvr>
                                        <p:cTn id="100" dur="500"/>
                                        <p:tgtEl>
                                          <p:spTgt spid="18"/>
                                        </p:tgtEl>
                                      </p:cBhvr>
                                    </p:animEffect>
                                  </p:childTnLst>
                                </p:cTn>
                              </p:par>
                            </p:childTnLst>
                          </p:cTn>
                        </p:par>
                        <p:par>
                          <p:cTn id="101" fill="hold">
                            <p:stCondLst>
                              <p:cond delay="6500"/>
                            </p:stCondLst>
                            <p:childTnLst>
                              <p:par>
                                <p:cTn id="102" presetID="10"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500"/>
                                        <p:tgtEl>
                                          <p:spTgt spid="34"/>
                                        </p:tgtEl>
                                      </p:cBhvr>
                                    </p:animEffect>
                                  </p:childTnLst>
                                </p:cTn>
                              </p:par>
                              <p:par>
                                <p:cTn id="105" presetID="22" presetClass="entr" presetSubtype="1"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wipe(up)">
                                      <p:cBhvr>
                                        <p:cTn id="107" dur="500"/>
                                        <p:tgtEl>
                                          <p:spTgt spid="42"/>
                                        </p:tgtEl>
                                      </p:cBhvr>
                                    </p:animEffect>
                                  </p:childTnLst>
                                </p:cTn>
                              </p:par>
                            </p:childTnLst>
                          </p:cTn>
                        </p:par>
                        <p:par>
                          <p:cTn id="108" fill="hold">
                            <p:stCondLst>
                              <p:cond delay="7000"/>
                            </p:stCondLst>
                            <p:childTnLst>
                              <p:par>
                                <p:cTn id="109" presetID="42" presetClass="entr" presetSubtype="0" fill="hold" grpId="0" nodeType="after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anim calcmode="lin" valueType="num">
                                      <p:cBhvr>
                                        <p:cTn id="112" dur="500" fill="hold"/>
                                        <p:tgtEl>
                                          <p:spTgt spid="43"/>
                                        </p:tgtEl>
                                        <p:attrNameLst>
                                          <p:attrName>ppt_x</p:attrName>
                                        </p:attrNameLst>
                                      </p:cBhvr>
                                      <p:tavLst>
                                        <p:tav tm="0">
                                          <p:val>
                                            <p:strVal val="#ppt_x"/>
                                          </p:val>
                                        </p:tav>
                                        <p:tav tm="100000">
                                          <p:val>
                                            <p:strVal val="#ppt_x"/>
                                          </p:val>
                                        </p:tav>
                                      </p:tavLst>
                                    </p:anim>
                                    <p:anim calcmode="lin" valueType="num">
                                      <p:cBhvr>
                                        <p:cTn id="113" dur="500" fill="hold"/>
                                        <p:tgtEl>
                                          <p:spTgt spid="43"/>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anim calcmode="lin" valueType="num">
                                      <p:cBhvr>
                                        <p:cTn id="117" dur="500" fill="hold"/>
                                        <p:tgtEl>
                                          <p:spTgt spid="44"/>
                                        </p:tgtEl>
                                        <p:attrNameLst>
                                          <p:attrName>ppt_x</p:attrName>
                                        </p:attrNameLst>
                                      </p:cBhvr>
                                      <p:tavLst>
                                        <p:tav tm="0">
                                          <p:val>
                                            <p:strVal val="#ppt_x"/>
                                          </p:val>
                                        </p:tav>
                                        <p:tav tm="100000">
                                          <p:val>
                                            <p:strVal val="#ppt_x"/>
                                          </p:val>
                                        </p:tav>
                                      </p:tavLst>
                                    </p:anim>
                                    <p:anim calcmode="lin" valueType="num">
                                      <p:cBhvr>
                                        <p:cTn id="118" dur="500" fill="hold"/>
                                        <p:tgtEl>
                                          <p:spTgt spid="44"/>
                                        </p:tgtEl>
                                        <p:attrNameLst>
                                          <p:attrName>ppt_y</p:attrName>
                                        </p:attrNameLst>
                                      </p:cBhvr>
                                      <p:tavLst>
                                        <p:tav tm="0">
                                          <p:val>
                                            <p:strVal val="#ppt_y-.1"/>
                                          </p:val>
                                        </p:tav>
                                        <p:tav tm="100000">
                                          <p:val>
                                            <p:strVal val="#ppt_y"/>
                                          </p:val>
                                        </p:tav>
                                      </p:tavLst>
                                    </p:anim>
                                  </p:childTnLst>
                                </p:cTn>
                              </p:par>
                            </p:childTnLst>
                          </p:cTn>
                        </p:par>
                        <p:par>
                          <p:cTn id="119" fill="hold">
                            <p:stCondLst>
                              <p:cond delay="7500"/>
                            </p:stCondLst>
                            <p:childTnLst>
                              <p:par>
                                <p:cTn id="120" presetID="12" presetClass="entr" presetSubtype="8"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additive="base">
                                        <p:cTn id="122" dur="500"/>
                                        <p:tgtEl>
                                          <p:spTgt spid="19"/>
                                        </p:tgtEl>
                                        <p:attrNameLst>
                                          <p:attrName>ppt_x</p:attrName>
                                        </p:attrNameLst>
                                      </p:cBhvr>
                                      <p:tavLst>
                                        <p:tav tm="0">
                                          <p:val>
                                            <p:strVal val="#ppt_x-#ppt_w*1.125000"/>
                                          </p:val>
                                        </p:tav>
                                        <p:tav tm="100000">
                                          <p:val>
                                            <p:strVal val="#ppt_x"/>
                                          </p:val>
                                        </p:tav>
                                      </p:tavLst>
                                    </p:anim>
                                    <p:animEffect transition="in" filter="wipe(right)">
                                      <p:cBhvr>
                                        <p:cTn id="123" dur="500"/>
                                        <p:tgtEl>
                                          <p:spTgt spid="19"/>
                                        </p:tgtEl>
                                      </p:cBhvr>
                                    </p:animEffect>
                                  </p:childTnLst>
                                </p:cTn>
                              </p:par>
                            </p:childTnLst>
                          </p:cTn>
                        </p:par>
                        <p:par>
                          <p:cTn id="124" fill="hold">
                            <p:stCondLst>
                              <p:cond delay="8000"/>
                            </p:stCondLst>
                            <p:childTnLst>
                              <p:par>
                                <p:cTn id="125" presetID="10" presetClass="entr" presetSubtype="0" fill="hold" nodeType="after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500"/>
                                        <p:tgtEl>
                                          <p:spTgt spid="36"/>
                                        </p:tgtEl>
                                      </p:cBhvr>
                                    </p:animEffect>
                                  </p:childTnLst>
                                </p:cTn>
                              </p:par>
                              <p:par>
                                <p:cTn id="128" presetID="22" presetClass="entr" presetSubtype="4" fill="hold" nodeType="withEffect">
                                  <p:stCondLst>
                                    <p:cond delay="0"/>
                                  </p:stCondLst>
                                  <p:childTnLst>
                                    <p:set>
                                      <p:cBhvr>
                                        <p:cTn id="129" dur="1" fill="hold">
                                          <p:stCondLst>
                                            <p:cond delay="0"/>
                                          </p:stCondLst>
                                        </p:cTn>
                                        <p:tgtEl>
                                          <p:spTgt spid="39"/>
                                        </p:tgtEl>
                                        <p:attrNameLst>
                                          <p:attrName>style.visibility</p:attrName>
                                        </p:attrNameLst>
                                      </p:cBhvr>
                                      <p:to>
                                        <p:strVal val="visible"/>
                                      </p:to>
                                    </p:set>
                                    <p:animEffect transition="in" filter="wipe(down)">
                                      <p:cBhvr>
                                        <p:cTn id="130" dur="500"/>
                                        <p:tgtEl>
                                          <p:spTgt spid="39"/>
                                        </p:tgtEl>
                                      </p:cBhvr>
                                    </p:animEffect>
                                  </p:childTnLst>
                                </p:cTn>
                              </p:par>
                            </p:childTnLst>
                          </p:cTn>
                        </p:par>
                        <p:par>
                          <p:cTn id="131" fill="hold">
                            <p:stCondLst>
                              <p:cond delay="8500"/>
                            </p:stCondLst>
                            <p:childTnLst>
                              <p:par>
                                <p:cTn id="132" presetID="42" presetClass="entr" presetSubtype="0" fill="hold" grpId="0" nodeType="after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fade">
                                      <p:cBhvr>
                                        <p:cTn id="134" dur="500"/>
                                        <p:tgtEl>
                                          <p:spTgt spid="40"/>
                                        </p:tgtEl>
                                      </p:cBhvr>
                                    </p:animEffect>
                                    <p:anim calcmode="lin" valueType="num">
                                      <p:cBhvr>
                                        <p:cTn id="135" dur="500" fill="hold"/>
                                        <p:tgtEl>
                                          <p:spTgt spid="40"/>
                                        </p:tgtEl>
                                        <p:attrNameLst>
                                          <p:attrName>ppt_x</p:attrName>
                                        </p:attrNameLst>
                                      </p:cBhvr>
                                      <p:tavLst>
                                        <p:tav tm="0">
                                          <p:val>
                                            <p:strVal val="#ppt_x"/>
                                          </p:val>
                                        </p:tav>
                                        <p:tav tm="100000">
                                          <p:val>
                                            <p:strVal val="#ppt_x"/>
                                          </p:val>
                                        </p:tav>
                                      </p:tavLst>
                                    </p:anim>
                                    <p:anim calcmode="lin" valueType="num">
                                      <p:cBhvr>
                                        <p:cTn id="136" dur="500" fill="hold"/>
                                        <p:tgtEl>
                                          <p:spTgt spid="40"/>
                                        </p:tgtEl>
                                        <p:attrNameLst>
                                          <p:attrName>ppt_y</p:attrName>
                                        </p:attrNameLst>
                                      </p:cBhvr>
                                      <p:tavLst>
                                        <p:tav tm="0">
                                          <p:val>
                                            <p:strVal val="#ppt_y+.1"/>
                                          </p:val>
                                        </p:tav>
                                        <p:tav tm="100000">
                                          <p:val>
                                            <p:strVal val="#ppt_y"/>
                                          </p:val>
                                        </p:tav>
                                      </p:tavLst>
                                    </p:anim>
                                  </p:childTnLst>
                                </p:cTn>
                              </p:par>
                              <p:par>
                                <p:cTn id="137" presetID="47" presetClass="entr" presetSubtype="0" fill="hold" grpId="0"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anim calcmode="lin" valueType="num">
                                      <p:cBhvr>
                                        <p:cTn id="140" dur="500" fill="hold"/>
                                        <p:tgtEl>
                                          <p:spTgt spid="41"/>
                                        </p:tgtEl>
                                        <p:attrNameLst>
                                          <p:attrName>ppt_x</p:attrName>
                                        </p:attrNameLst>
                                      </p:cBhvr>
                                      <p:tavLst>
                                        <p:tav tm="0">
                                          <p:val>
                                            <p:strVal val="#ppt_x"/>
                                          </p:val>
                                        </p:tav>
                                        <p:tav tm="100000">
                                          <p:val>
                                            <p:strVal val="#ppt_x"/>
                                          </p:val>
                                        </p:tav>
                                      </p:tavLst>
                                    </p:anim>
                                    <p:anim calcmode="lin" valueType="num">
                                      <p:cBhvr>
                                        <p:cTn id="141"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19" grpId="0" bldLvl="0" animBg="1"/>
      <p:bldP spid="40" grpId="0"/>
      <p:bldP spid="41" grpId="0"/>
      <p:bldP spid="43" grpId="0"/>
      <p:bldP spid="44" grpId="0"/>
      <p:bldP spid="48" grpId="0"/>
      <p:bldP spid="49" grpId="0"/>
      <p:bldP spid="51" grpId="0"/>
      <p:bldP spid="52" grpId="0"/>
      <p:bldP spid="55" grpId="0"/>
      <p:bldP spid="56" grpId="0"/>
      <p:bldP spid="58" grpId="0"/>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grpSp>
        <p:nvGrpSpPr>
          <p:cNvPr id="61" name="Group 60"/>
          <p:cNvGrpSpPr/>
          <p:nvPr/>
        </p:nvGrpSpPr>
        <p:grpSpPr>
          <a:xfrm>
            <a:off x="4905087" y="4606480"/>
            <a:ext cx="530565" cy="529280"/>
            <a:chOff x="4448949" y="5252205"/>
            <a:chExt cx="610979" cy="609498"/>
          </a:xfrm>
          <a:solidFill>
            <a:srgbClr val="BFBFBF"/>
          </a:solidFill>
        </p:grpSpPr>
        <p:sp>
          <p:nvSpPr>
            <p:cNvPr id="20" name="Freeform 505"/>
            <p:cNvSpPr>
              <a:spLocks noEditPoints="1"/>
            </p:cNvSpPr>
            <p:nvPr/>
          </p:nvSpPr>
          <p:spPr bwMode="auto">
            <a:xfrm>
              <a:off x="4625207" y="5403284"/>
              <a:ext cx="259203" cy="404357"/>
            </a:xfrm>
            <a:custGeom>
              <a:avLst/>
              <a:gdLst>
                <a:gd name="T0" fmla="*/ 72 w 148"/>
                <a:gd name="T1" fmla="*/ 231 h 231"/>
                <a:gd name="T2" fmla="*/ 43 w 148"/>
                <a:gd name="T3" fmla="*/ 226 h 231"/>
                <a:gd name="T4" fmla="*/ 36 w 148"/>
                <a:gd name="T5" fmla="*/ 207 h 231"/>
                <a:gd name="T6" fmla="*/ 31 w 148"/>
                <a:gd name="T7" fmla="*/ 158 h 231"/>
                <a:gd name="T8" fmla="*/ 23 w 148"/>
                <a:gd name="T9" fmla="*/ 135 h 231"/>
                <a:gd name="T10" fmla="*/ 10 w 148"/>
                <a:gd name="T11" fmla="*/ 112 h 231"/>
                <a:gd name="T12" fmla="*/ 2 w 148"/>
                <a:gd name="T13" fmla="*/ 63 h 231"/>
                <a:gd name="T14" fmla="*/ 73 w 148"/>
                <a:gd name="T15" fmla="*/ 0 h 231"/>
                <a:gd name="T16" fmla="*/ 74 w 148"/>
                <a:gd name="T17" fmla="*/ 0 h 231"/>
                <a:gd name="T18" fmla="*/ 146 w 148"/>
                <a:gd name="T19" fmla="*/ 63 h 231"/>
                <a:gd name="T20" fmla="*/ 138 w 148"/>
                <a:gd name="T21" fmla="*/ 112 h 231"/>
                <a:gd name="T22" fmla="*/ 125 w 148"/>
                <a:gd name="T23" fmla="*/ 135 h 231"/>
                <a:gd name="T24" fmla="*/ 116 w 148"/>
                <a:gd name="T25" fmla="*/ 158 h 231"/>
                <a:gd name="T26" fmla="*/ 111 w 148"/>
                <a:gd name="T27" fmla="*/ 207 h 231"/>
                <a:gd name="T28" fmla="*/ 104 w 148"/>
                <a:gd name="T29" fmla="*/ 226 h 231"/>
                <a:gd name="T30" fmla="*/ 72 w 148"/>
                <a:gd name="T31" fmla="*/ 231 h 231"/>
                <a:gd name="T32" fmla="*/ 72 w 148"/>
                <a:gd name="T33" fmla="*/ 214 h 231"/>
                <a:gd name="T34" fmla="*/ 96 w 148"/>
                <a:gd name="T35" fmla="*/ 170 h 231"/>
                <a:gd name="T36" fmla="*/ 98 w 148"/>
                <a:gd name="T37" fmla="*/ 165 h 231"/>
                <a:gd name="T38" fmla="*/ 99 w 148"/>
                <a:gd name="T39" fmla="*/ 157 h 231"/>
                <a:gd name="T40" fmla="*/ 102 w 148"/>
                <a:gd name="T41" fmla="*/ 146 h 231"/>
                <a:gd name="T42" fmla="*/ 130 w 148"/>
                <a:gd name="T43" fmla="*/ 66 h 231"/>
                <a:gd name="T44" fmla="*/ 119 w 148"/>
                <a:gd name="T45" fmla="*/ 41 h 231"/>
                <a:gd name="T46" fmla="*/ 74 w 148"/>
                <a:gd name="T47" fmla="*/ 17 h 231"/>
                <a:gd name="T48" fmla="*/ 74 w 148"/>
                <a:gd name="T49" fmla="*/ 17 h 231"/>
                <a:gd name="T50" fmla="*/ 29 w 148"/>
                <a:gd name="T51" fmla="*/ 41 h 231"/>
                <a:gd name="T52" fmla="*/ 18 w 148"/>
                <a:gd name="T53" fmla="*/ 66 h 231"/>
                <a:gd name="T54" fmla="*/ 25 w 148"/>
                <a:gd name="T55" fmla="*/ 105 h 231"/>
                <a:gd name="T56" fmla="*/ 46 w 148"/>
                <a:gd name="T57" fmla="*/ 146 h 231"/>
                <a:gd name="T58" fmla="*/ 48 w 148"/>
                <a:gd name="T59" fmla="*/ 157 h 231"/>
                <a:gd name="T60" fmla="*/ 50 w 148"/>
                <a:gd name="T61" fmla="*/ 165 h 231"/>
                <a:gd name="T62" fmla="*/ 52 w 148"/>
                <a:gd name="T63" fmla="*/ 17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231">
                  <a:moveTo>
                    <a:pt x="72" y="231"/>
                  </a:moveTo>
                  <a:cubicBezTo>
                    <a:pt x="72" y="231"/>
                    <a:pt x="72" y="231"/>
                    <a:pt x="72" y="231"/>
                  </a:cubicBezTo>
                  <a:cubicBezTo>
                    <a:pt x="59" y="231"/>
                    <a:pt x="50" y="228"/>
                    <a:pt x="46" y="226"/>
                  </a:cubicBezTo>
                  <a:cubicBezTo>
                    <a:pt x="43" y="226"/>
                    <a:pt x="43" y="226"/>
                    <a:pt x="43" y="226"/>
                  </a:cubicBezTo>
                  <a:cubicBezTo>
                    <a:pt x="42" y="224"/>
                    <a:pt x="42" y="224"/>
                    <a:pt x="42" y="224"/>
                  </a:cubicBezTo>
                  <a:cubicBezTo>
                    <a:pt x="39" y="220"/>
                    <a:pt x="37" y="214"/>
                    <a:pt x="36" y="207"/>
                  </a:cubicBezTo>
                  <a:cubicBezTo>
                    <a:pt x="35" y="198"/>
                    <a:pt x="34" y="186"/>
                    <a:pt x="35" y="172"/>
                  </a:cubicBezTo>
                  <a:cubicBezTo>
                    <a:pt x="33" y="169"/>
                    <a:pt x="31" y="164"/>
                    <a:pt x="31" y="158"/>
                  </a:cubicBezTo>
                  <a:cubicBezTo>
                    <a:pt x="31" y="153"/>
                    <a:pt x="29" y="142"/>
                    <a:pt x="23" y="135"/>
                  </a:cubicBezTo>
                  <a:cubicBezTo>
                    <a:pt x="23" y="135"/>
                    <a:pt x="23" y="135"/>
                    <a:pt x="23" y="135"/>
                  </a:cubicBezTo>
                  <a:cubicBezTo>
                    <a:pt x="23" y="135"/>
                    <a:pt x="23" y="135"/>
                    <a:pt x="23" y="135"/>
                  </a:cubicBezTo>
                  <a:cubicBezTo>
                    <a:pt x="22" y="134"/>
                    <a:pt x="16" y="125"/>
                    <a:pt x="10" y="112"/>
                  </a:cubicBezTo>
                  <a:cubicBezTo>
                    <a:pt x="6" y="104"/>
                    <a:pt x="4" y="96"/>
                    <a:pt x="2" y="89"/>
                  </a:cubicBezTo>
                  <a:cubicBezTo>
                    <a:pt x="0" y="79"/>
                    <a:pt x="0" y="71"/>
                    <a:pt x="2" y="63"/>
                  </a:cubicBezTo>
                  <a:cubicBezTo>
                    <a:pt x="2" y="61"/>
                    <a:pt x="5" y="47"/>
                    <a:pt x="14" y="32"/>
                  </a:cubicBezTo>
                  <a:cubicBezTo>
                    <a:pt x="24" y="17"/>
                    <a:pt x="41" y="0"/>
                    <a:pt x="73" y="0"/>
                  </a:cubicBezTo>
                  <a:cubicBezTo>
                    <a:pt x="74" y="0"/>
                    <a:pt x="74" y="0"/>
                    <a:pt x="74" y="0"/>
                  </a:cubicBezTo>
                  <a:cubicBezTo>
                    <a:pt x="74" y="0"/>
                    <a:pt x="74" y="0"/>
                    <a:pt x="74" y="0"/>
                  </a:cubicBezTo>
                  <a:cubicBezTo>
                    <a:pt x="107" y="0"/>
                    <a:pt x="124" y="18"/>
                    <a:pt x="134" y="32"/>
                  </a:cubicBezTo>
                  <a:cubicBezTo>
                    <a:pt x="143" y="47"/>
                    <a:pt x="146" y="61"/>
                    <a:pt x="146" y="63"/>
                  </a:cubicBezTo>
                  <a:cubicBezTo>
                    <a:pt x="148" y="71"/>
                    <a:pt x="147" y="80"/>
                    <a:pt x="145" y="89"/>
                  </a:cubicBezTo>
                  <a:cubicBezTo>
                    <a:pt x="144" y="96"/>
                    <a:pt x="141" y="104"/>
                    <a:pt x="138" y="112"/>
                  </a:cubicBezTo>
                  <a:cubicBezTo>
                    <a:pt x="132" y="125"/>
                    <a:pt x="125" y="135"/>
                    <a:pt x="125" y="135"/>
                  </a:cubicBezTo>
                  <a:cubicBezTo>
                    <a:pt x="125" y="135"/>
                    <a:pt x="125" y="135"/>
                    <a:pt x="125" y="135"/>
                  </a:cubicBezTo>
                  <a:cubicBezTo>
                    <a:pt x="125" y="135"/>
                    <a:pt x="125" y="135"/>
                    <a:pt x="125" y="135"/>
                  </a:cubicBezTo>
                  <a:cubicBezTo>
                    <a:pt x="119" y="142"/>
                    <a:pt x="117" y="153"/>
                    <a:pt x="116" y="158"/>
                  </a:cubicBezTo>
                  <a:cubicBezTo>
                    <a:pt x="117" y="164"/>
                    <a:pt x="114" y="169"/>
                    <a:pt x="113" y="172"/>
                  </a:cubicBezTo>
                  <a:cubicBezTo>
                    <a:pt x="113" y="186"/>
                    <a:pt x="113" y="198"/>
                    <a:pt x="111" y="207"/>
                  </a:cubicBezTo>
                  <a:cubicBezTo>
                    <a:pt x="110" y="214"/>
                    <a:pt x="108" y="220"/>
                    <a:pt x="106" y="223"/>
                  </a:cubicBezTo>
                  <a:cubicBezTo>
                    <a:pt x="104" y="226"/>
                    <a:pt x="104" y="226"/>
                    <a:pt x="104" y="226"/>
                  </a:cubicBezTo>
                  <a:cubicBezTo>
                    <a:pt x="101" y="227"/>
                    <a:pt x="101" y="227"/>
                    <a:pt x="101" y="227"/>
                  </a:cubicBezTo>
                  <a:cubicBezTo>
                    <a:pt x="91" y="230"/>
                    <a:pt x="81" y="231"/>
                    <a:pt x="72" y="231"/>
                  </a:cubicBezTo>
                  <a:close/>
                  <a:moveTo>
                    <a:pt x="55" y="212"/>
                  </a:moveTo>
                  <a:cubicBezTo>
                    <a:pt x="58" y="213"/>
                    <a:pt x="64" y="214"/>
                    <a:pt x="72" y="214"/>
                  </a:cubicBezTo>
                  <a:cubicBezTo>
                    <a:pt x="79" y="214"/>
                    <a:pt x="86" y="213"/>
                    <a:pt x="93" y="211"/>
                  </a:cubicBezTo>
                  <a:cubicBezTo>
                    <a:pt x="95" y="207"/>
                    <a:pt x="97" y="196"/>
                    <a:pt x="96" y="170"/>
                  </a:cubicBezTo>
                  <a:cubicBezTo>
                    <a:pt x="95" y="167"/>
                    <a:pt x="95" y="167"/>
                    <a:pt x="95" y="167"/>
                  </a:cubicBezTo>
                  <a:cubicBezTo>
                    <a:pt x="98" y="165"/>
                    <a:pt x="98" y="165"/>
                    <a:pt x="98" y="165"/>
                  </a:cubicBezTo>
                  <a:cubicBezTo>
                    <a:pt x="98" y="164"/>
                    <a:pt x="100" y="161"/>
                    <a:pt x="100" y="158"/>
                  </a:cubicBezTo>
                  <a:cubicBezTo>
                    <a:pt x="99" y="157"/>
                    <a:pt x="99" y="157"/>
                    <a:pt x="99" y="157"/>
                  </a:cubicBezTo>
                  <a:cubicBezTo>
                    <a:pt x="100" y="157"/>
                    <a:pt x="100" y="157"/>
                    <a:pt x="100" y="157"/>
                  </a:cubicBezTo>
                  <a:cubicBezTo>
                    <a:pt x="100" y="156"/>
                    <a:pt x="100" y="152"/>
                    <a:pt x="102" y="146"/>
                  </a:cubicBezTo>
                  <a:cubicBezTo>
                    <a:pt x="104" y="137"/>
                    <a:pt x="107" y="130"/>
                    <a:pt x="111" y="125"/>
                  </a:cubicBezTo>
                  <a:cubicBezTo>
                    <a:pt x="113" y="122"/>
                    <a:pt x="134" y="91"/>
                    <a:pt x="130" y="66"/>
                  </a:cubicBezTo>
                  <a:cubicBezTo>
                    <a:pt x="130" y="66"/>
                    <a:pt x="130" y="66"/>
                    <a:pt x="130" y="66"/>
                  </a:cubicBezTo>
                  <a:cubicBezTo>
                    <a:pt x="129" y="65"/>
                    <a:pt x="127" y="53"/>
                    <a:pt x="119" y="41"/>
                  </a:cubicBezTo>
                  <a:cubicBezTo>
                    <a:pt x="109" y="25"/>
                    <a:pt x="94" y="17"/>
                    <a:pt x="74" y="17"/>
                  </a:cubicBezTo>
                  <a:cubicBezTo>
                    <a:pt x="74" y="17"/>
                    <a:pt x="74" y="17"/>
                    <a:pt x="74" y="17"/>
                  </a:cubicBezTo>
                  <a:cubicBezTo>
                    <a:pt x="74" y="17"/>
                    <a:pt x="74" y="17"/>
                    <a:pt x="74" y="17"/>
                  </a:cubicBezTo>
                  <a:cubicBezTo>
                    <a:pt x="74" y="17"/>
                    <a:pt x="74" y="17"/>
                    <a:pt x="74" y="17"/>
                  </a:cubicBezTo>
                  <a:cubicBezTo>
                    <a:pt x="74" y="17"/>
                    <a:pt x="74" y="17"/>
                    <a:pt x="73" y="17"/>
                  </a:cubicBezTo>
                  <a:cubicBezTo>
                    <a:pt x="54" y="17"/>
                    <a:pt x="39" y="25"/>
                    <a:pt x="29" y="41"/>
                  </a:cubicBezTo>
                  <a:cubicBezTo>
                    <a:pt x="21" y="53"/>
                    <a:pt x="18" y="65"/>
                    <a:pt x="18" y="66"/>
                  </a:cubicBezTo>
                  <a:cubicBezTo>
                    <a:pt x="18" y="66"/>
                    <a:pt x="18" y="66"/>
                    <a:pt x="18" y="66"/>
                  </a:cubicBezTo>
                  <a:cubicBezTo>
                    <a:pt x="18" y="66"/>
                    <a:pt x="18" y="66"/>
                    <a:pt x="18" y="66"/>
                  </a:cubicBezTo>
                  <a:cubicBezTo>
                    <a:pt x="16" y="79"/>
                    <a:pt x="21" y="94"/>
                    <a:pt x="25" y="105"/>
                  </a:cubicBezTo>
                  <a:cubicBezTo>
                    <a:pt x="30" y="116"/>
                    <a:pt x="35" y="124"/>
                    <a:pt x="36" y="125"/>
                  </a:cubicBezTo>
                  <a:cubicBezTo>
                    <a:pt x="41" y="130"/>
                    <a:pt x="44" y="137"/>
                    <a:pt x="46" y="146"/>
                  </a:cubicBezTo>
                  <a:cubicBezTo>
                    <a:pt x="48" y="152"/>
                    <a:pt x="48" y="156"/>
                    <a:pt x="48" y="157"/>
                  </a:cubicBezTo>
                  <a:cubicBezTo>
                    <a:pt x="48" y="157"/>
                    <a:pt x="48" y="157"/>
                    <a:pt x="48" y="157"/>
                  </a:cubicBezTo>
                  <a:cubicBezTo>
                    <a:pt x="48" y="158"/>
                    <a:pt x="48" y="158"/>
                    <a:pt x="48" y="158"/>
                  </a:cubicBezTo>
                  <a:cubicBezTo>
                    <a:pt x="48" y="162"/>
                    <a:pt x="50" y="165"/>
                    <a:pt x="50" y="165"/>
                  </a:cubicBezTo>
                  <a:cubicBezTo>
                    <a:pt x="52" y="167"/>
                    <a:pt x="52" y="167"/>
                    <a:pt x="52" y="167"/>
                  </a:cubicBezTo>
                  <a:cubicBezTo>
                    <a:pt x="52" y="170"/>
                    <a:pt x="52" y="170"/>
                    <a:pt x="52" y="170"/>
                  </a:cubicBezTo>
                  <a:cubicBezTo>
                    <a:pt x="51" y="197"/>
                    <a:pt x="53" y="208"/>
                    <a:pt x="55" y="212"/>
                  </a:cubicBez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21" name="Freeform 506"/>
            <p:cNvSpPr/>
            <p:nvPr/>
          </p:nvSpPr>
          <p:spPr bwMode="auto">
            <a:xfrm>
              <a:off x="4704449" y="5692110"/>
              <a:ext cx="99978" cy="101460"/>
            </a:xfrm>
            <a:custGeom>
              <a:avLst/>
              <a:gdLst>
                <a:gd name="T0" fmla="*/ 1 w 57"/>
                <a:gd name="T1" fmla="*/ 1 h 58"/>
                <a:gd name="T2" fmla="*/ 57 w 57"/>
                <a:gd name="T3" fmla="*/ 0 h 58"/>
                <a:gd name="T4" fmla="*/ 52 w 57"/>
                <a:gd name="T5" fmla="*/ 48 h 58"/>
                <a:gd name="T6" fmla="*/ 26 w 57"/>
                <a:gd name="T7" fmla="*/ 58 h 58"/>
                <a:gd name="T8" fmla="*/ 0 w 57"/>
                <a:gd name="T9" fmla="*/ 45 h 58"/>
                <a:gd name="T10" fmla="*/ 1 w 57"/>
                <a:gd name="T11" fmla="*/ 1 h 58"/>
              </a:gdLst>
              <a:ahLst/>
              <a:cxnLst>
                <a:cxn ang="0">
                  <a:pos x="T0" y="T1"/>
                </a:cxn>
                <a:cxn ang="0">
                  <a:pos x="T2" y="T3"/>
                </a:cxn>
                <a:cxn ang="0">
                  <a:pos x="T4" y="T5"/>
                </a:cxn>
                <a:cxn ang="0">
                  <a:pos x="T6" y="T7"/>
                </a:cxn>
                <a:cxn ang="0">
                  <a:pos x="T8" y="T9"/>
                </a:cxn>
                <a:cxn ang="0">
                  <a:pos x="T10" y="T11"/>
                </a:cxn>
              </a:cxnLst>
              <a:rect l="0" t="0" r="r" b="b"/>
              <a:pathLst>
                <a:path w="57" h="58">
                  <a:moveTo>
                    <a:pt x="1" y="1"/>
                  </a:moveTo>
                  <a:cubicBezTo>
                    <a:pt x="1" y="1"/>
                    <a:pt x="22" y="12"/>
                    <a:pt x="57" y="0"/>
                  </a:cubicBezTo>
                  <a:cubicBezTo>
                    <a:pt x="52" y="48"/>
                    <a:pt x="52" y="48"/>
                    <a:pt x="52" y="48"/>
                  </a:cubicBezTo>
                  <a:cubicBezTo>
                    <a:pt x="26" y="58"/>
                    <a:pt x="26" y="58"/>
                    <a:pt x="26" y="58"/>
                  </a:cubicBezTo>
                  <a:cubicBezTo>
                    <a:pt x="0" y="45"/>
                    <a:pt x="0" y="45"/>
                    <a:pt x="0" y="45"/>
                  </a:cubicBezTo>
                  <a:lnTo>
                    <a:pt x="1" y="1"/>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22" name="Freeform 507"/>
            <p:cNvSpPr/>
            <p:nvPr/>
          </p:nvSpPr>
          <p:spPr bwMode="auto">
            <a:xfrm>
              <a:off x="4740737" y="5620274"/>
              <a:ext cx="28142" cy="128120"/>
            </a:xfrm>
            <a:custGeom>
              <a:avLst/>
              <a:gdLst>
                <a:gd name="T0" fmla="*/ 16 w 16"/>
                <a:gd name="T1" fmla="*/ 65 h 73"/>
                <a:gd name="T2" fmla="*/ 8 w 16"/>
                <a:gd name="T3" fmla="*/ 73 h 73"/>
                <a:gd name="T4" fmla="*/ 8 w 16"/>
                <a:gd name="T5" fmla="*/ 73 h 73"/>
                <a:gd name="T6" fmla="*/ 1 w 16"/>
                <a:gd name="T7" fmla="*/ 65 h 73"/>
                <a:gd name="T8" fmla="*/ 0 w 16"/>
                <a:gd name="T9" fmla="*/ 8 h 73"/>
                <a:gd name="T10" fmla="*/ 7 w 16"/>
                <a:gd name="T11" fmla="*/ 0 h 73"/>
                <a:gd name="T12" fmla="*/ 7 w 16"/>
                <a:gd name="T13" fmla="*/ 0 h 73"/>
                <a:gd name="T14" fmla="*/ 15 w 16"/>
                <a:gd name="T15" fmla="*/ 8 h 73"/>
                <a:gd name="T16" fmla="*/ 16 w 16"/>
                <a:gd name="T1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3">
                  <a:moveTo>
                    <a:pt x="16" y="65"/>
                  </a:moveTo>
                  <a:cubicBezTo>
                    <a:pt x="16" y="69"/>
                    <a:pt x="12" y="73"/>
                    <a:pt x="8" y="73"/>
                  </a:cubicBezTo>
                  <a:cubicBezTo>
                    <a:pt x="8" y="73"/>
                    <a:pt x="8" y="73"/>
                    <a:pt x="8" y="73"/>
                  </a:cubicBezTo>
                  <a:cubicBezTo>
                    <a:pt x="4" y="73"/>
                    <a:pt x="1" y="69"/>
                    <a:pt x="1" y="65"/>
                  </a:cubicBezTo>
                  <a:cubicBezTo>
                    <a:pt x="0" y="8"/>
                    <a:pt x="0" y="8"/>
                    <a:pt x="0" y="8"/>
                  </a:cubicBezTo>
                  <a:cubicBezTo>
                    <a:pt x="0" y="4"/>
                    <a:pt x="3" y="1"/>
                    <a:pt x="7" y="0"/>
                  </a:cubicBezTo>
                  <a:cubicBezTo>
                    <a:pt x="7" y="0"/>
                    <a:pt x="7" y="0"/>
                    <a:pt x="7" y="0"/>
                  </a:cubicBezTo>
                  <a:cubicBezTo>
                    <a:pt x="11" y="0"/>
                    <a:pt x="15" y="4"/>
                    <a:pt x="15" y="8"/>
                  </a:cubicBezTo>
                  <a:lnTo>
                    <a:pt x="16" y="65"/>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23" name="Freeform 508"/>
            <p:cNvSpPr/>
            <p:nvPr/>
          </p:nvSpPr>
          <p:spPr bwMode="auto">
            <a:xfrm>
              <a:off x="4699265" y="5511408"/>
              <a:ext cx="102941" cy="143673"/>
            </a:xfrm>
            <a:custGeom>
              <a:avLst/>
              <a:gdLst>
                <a:gd name="T0" fmla="*/ 75 w 139"/>
                <a:gd name="T1" fmla="*/ 194 h 194"/>
                <a:gd name="T2" fmla="*/ 0 w 139"/>
                <a:gd name="T3" fmla="*/ 12 h 194"/>
                <a:gd name="T4" fmla="*/ 14 w 139"/>
                <a:gd name="T5" fmla="*/ 7 h 194"/>
                <a:gd name="T6" fmla="*/ 73 w 139"/>
                <a:gd name="T7" fmla="*/ 147 h 194"/>
                <a:gd name="T8" fmla="*/ 123 w 139"/>
                <a:gd name="T9" fmla="*/ 0 h 194"/>
                <a:gd name="T10" fmla="*/ 139 w 139"/>
                <a:gd name="T11" fmla="*/ 5 h 194"/>
                <a:gd name="T12" fmla="*/ 75 w 139"/>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39" h="194">
                  <a:moveTo>
                    <a:pt x="75" y="194"/>
                  </a:moveTo>
                  <a:lnTo>
                    <a:pt x="0" y="12"/>
                  </a:lnTo>
                  <a:lnTo>
                    <a:pt x="14" y="7"/>
                  </a:lnTo>
                  <a:lnTo>
                    <a:pt x="73" y="147"/>
                  </a:lnTo>
                  <a:lnTo>
                    <a:pt x="123" y="0"/>
                  </a:lnTo>
                  <a:lnTo>
                    <a:pt x="139" y="5"/>
                  </a:lnTo>
                  <a:lnTo>
                    <a:pt x="75" y="194"/>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24" name="Freeform 509"/>
            <p:cNvSpPr/>
            <p:nvPr/>
          </p:nvSpPr>
          <p:spPr bwMode="auto">
            <a:xfrm>
              <a:off x="4704449" y="5494375"/>
              <a:ext cx="92573" cy="31104"/>
            </a:xfrm>
            <a:custGeom>
              <a:avLst/>
              <a:gdLst>
                <a:gd name="T0" fmla="*/ 0 w 53"/>
                <a:gd name="T1" fmla="*/ 15 h 18"/>
                <a:gd name="T2" fmla="*/ 6 w 53"/>
                <a:gd name="T3" fmla="*/ 9 h 18"/>
                <a:gd name="T4" fmla="*/ 7 w 53"/>
                <a:gd name="T5" fmla="*/ 17 h 18"/>
                <a:gd name="T6" fmla="*/ 9 w 53"/>
                <a:gd name="T7" fmla="*/ 9 h 18"/>
                <a:gd name="T8" fmla="*/ 17 w 53"/>
                <a:gd name="T9" fmla="*/ 14 h 18"/>
                <a:gd name="T10" fmla="*/ 13 w 53"/>
                <a:gd name="T11" fmla="*/ 15 h 18"/>
                <a:gd name="T12" fmla="*/ 16 w 53"/>
                <a:gd name="T13" fmla="*/ 9 h 18"/>
                <a:gd name="T14" fmla="*/ 24 w 53"/>
                <a:gd name="T15" fmla="*/ 7 h 18"/>
                <a:gd name="T16" fmla="*/ 24 w 53"/>
                <a:gd name="T17" fmla="*/ 15 h 18"/>
                <a:gd name="T18" fmla="*/ 21 w 53"/>
                <a:gd name="T19" fmla="*/ 11 h 18"/>
                <a:gd name="T20" fmla="*/ 36 w 53"/>
                <a:gd name="T21" fmla="*/ 12 h 18"/>
                <a:gd name="T22" fmla="*/ 30 w 53"/>
                <a:gd name="T23" fmla="*/ 14 h 18"/>
                <a:gd name="T24" fmla="*/ 36 w 53"/>
                <a:gd name="T25" fmla="*/ 6 h 18"/>
                <a:gd name="T26" fmla="*/ 40 w 53"/>
                <a:gd name="T27" fmla="*/ 16 h 18"/>
                <a:gd name="T28" fmla="*/ 41 w 53"/>
                <a:gd name="T29" fmla="*/ 9 h 18"/>
                <a:gd name="T30" fmla="*/ 51 w 53"/>
                <a:gd name="T31" fmla="*/ 8 h 18"/>
                <a:gd name="T32" fmla="*/ 50 w 53"/>
                <a:gd name="T33" fmla="*/ 16 h 18"/>
                <a:gd name="T34" fmla="*/ 48 w 53"/>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18">
                  <a:moveTo>
                    <a:pt x="0" y="15"/>
                  </a:moveTo>
                  <a:cubicBezTo>
                    <a:pt x="0" y="12"/>
                    <a:pt x="2" y="7"/>
                    <a:pt x="6" y="9"/>
                  </a:cubicBezTo>
                  <a:cubicBezTo>
                    <a:pt x="8" y="10"/>
                    <a:pt x="11" y="16"/>
                    <a:pt x="7" y="17"/>
                  </a:cubicBezTo>
                  <a:cubicBezTo>
                    <a:pt x="4" y="17"/>
                    <a:pt x="8" y="9"/>
                    <a:pt x="9" y="9"/>
                  </a:cubicBezTo>
                  <a:cubicBezTo>
                    <a:pt x="13" y="7"/>
                    <a:pt x="18" y="10"/>
                    <a:pt x="17" y="14"/>
                  </a:cubicBezTo>
                  <a:cubicBezTo>
                    <a:pt x="16" y="16"/>
                    <a:pt x="14" y="17"/>
                    <a:pt x="13" y="15"/>
                  </a:cubicBezTo>
                  <a:cubicBezTo>
                    <a:pt x="12" y="13"/>
                    <a:pt x="15" y="10"/>
                    <a:pt x="16" y="9"/>
                  </a:cubicBezTo>
                  <a:cubicBezTo>
                    <a:pt x="18" y="7"/>
                    <a:pt x="20" y="5"/>
                    <a:pt x="24" y="7"/>
                  </a:cubicBezTo>
                  <a:cubicBezTo>
                    <a:pt x="26" y="9"/>
                    <a:pt x="27" y="14"/>
                    <a:pt x="24" y="15"/>
                  </a:cubicBezTo>
                  <a:cubicBezTo>
                    <a:pt x="22" y="16"/>
                    <a:pt x="19" y="13"/>
                    <a:pt x="21" y="11"/>
                  </a:cubicBezTo>
                  <a:cubicBezTo>
                    <a:pt x="23" y="6"/>
                    <a:pt x="37" y="5"/>
                    <a:pt x="36" y="12"/>
                  </a:cubicBezTo>
                  <a:cubicBezTo>
                    <a:pt x="36" y="16"/>
                    <a:pt x="32" y="18"/>
                    <a:pt x="30" y="14"/>
                  </a:cubicBezTo>
                  <a:cubicBezTo>
                    <a:pt x="29" y="11"/>
                    <a:pt x="34" y="7"/>
                    <a:pt x="36" y="6"/>
                  </a:cubicBezTo>
                  <a:cubicBezTo>
                    <a:pt x="46" y="0"/>
                    <a:pt x="45" y="18"/>
                    <a:pt x="40" y="16"/>
                  </a:cubicBezTo>
                  <a:cubicBezTo>
                    <a:pt x="35" y="15"/>
                    <a:pt x="38" y="10"/>
                    <a:pt x="41" y="9"/>
                  </a:cubicBezTo>
                  <a:cubicBezTo>
                    <a:pt x="43" y="8"/>
                    <a:pt x="49" y="7"/>
                    <a:pt x="51" y="8"/>
                  </a:cubicBezTo>
                  <a:cubicBezTo>
                    <a:pt x="53" y="9"/>
                    <a:pt x="53" y="15"/>
                    <a:pt x="50" y="16"/>
                  </a:cubicBezTo>
                  <a:cubicBezTo>
                    <a:pt x="46" y="18"/>
                    <a:pt x="44" y="13"/>
                    <a:pt x="48" y="10"/>
                  </a:cubicBezTo>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25" name="Freeform 510"/>
            <p:cNvSpPr/>
            <p:nvPr/>
          </p:nvSpPr>
          <p:spPr bwMode="auto">
            <a:xfrm>
              <a:off x="4564479" y="5643232"/>
              <a:ext cx="85167" cy="85907"/>
            </a:xfrm>
            <a:custGeom>
              <a:avLst/>
              <a:gdLst>
                <a:gd name="T0" fmla="*/ 40 w 49"/>
                <a:gd name="T1" fmla="*/ 2 h 49"/>
                <a:gd name="T2" fmla="*/ 47 w 49"/>
                <a:gd name="T3" fmla="*/ 2 h 49"/>
                <a:gd name="T4" fmla="*/ 47 w 49"/>
                <a:gd name="T5" fmla="*/ 2 h 49"/>
                <a:gd name="T6" fmla="*/ 47 w 49"/>
                <a:gd name="T7" fmla="*/ 8 h 49"/>
                <a:gd name="T8" fmla="*/ 9 w 49"/>
                <a:gd name="T9" fmla="*/ 47 h 49"/>
                <a:gd name="T10" fmla="*/ 2 w 49"/>
                <a:gd name="T11" fmla="*/ 47 h 49"/>
                <a:gd name="T12" fmla="*/ 2 w 49"/>
                <a:gd name="T13" fmla="*/ 47 h 49"/>
                <a:gd name="T14" fmla="*/ 2 w 49"/>
                <a:gd name="T15" fmla="*/ 40 h 49"/>
                <a:gd name="T16" fmla="*/ 40 w 49"/>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0" y="2"/>
                  </a:moveTo>
                  <a:cubicBezTo>
                    <a:pt x="42" y="0"/>
                    <a:pt x="45" y="0"/>
                    <a:pt x="47" y="2"/>
                  </a:cubicBezTo>
                  <a:cubicBezTo>
                    <a:pt x="47" y="2"/>
                    <a:pt x="47" y="2"/>
                    <a:pt x="47" y="2"/>
                  </a:cubicBezTo>
                  <a:cubicBezTo>
                    <a:pt x="49" y="3"/>
                    <a:pt x="49" y="6"/>
                    <a:pt x="47" y="8"/>
                  </a:cubicBezTo>
                  <a:cubicBezTo>
                    <a:pt x="9" y="47"/>
                    <a:pt x="9" y="47"/>
                    <a:pt x="9" y="47"/>
                  </a:cubicBezTo>
                  <a:cubicBezTo>
                    <a:pt x="7" y="49"/>
                    <a:pt x="4" y="49"/>
                    <a:pt x="2" y="47"/>
                  </a:cubicBezTo>
                  <a:cubicBezTo>
                    <a:pt x="2" y="47"/>
                    <a:pt x="2" y="47"/>
                    <a:pt x="2" y="47"/>
                  </a:cubicBezTo>
                  <a:cubicBezTo>
                    <a:pt x="0" y="45"/>
                    <a:pt x="0" y="42"/>
                    <a:pt x="2" y="40"/>
                  </a:cubicBezTo>
                  <a:lnTo>
                    <a:pt x="40" y="2"/>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26" name="Freeform 511"/>
            <p:cNvSpPr/>
            <p:nvPr/>
          </p:nvSpPr>
          <p:spPr bwMode="auto">
            <a:xfrm>
              <a:off x="4862193" y="5340334"/>
              <a:ext cx="85907" cy="85907"/>
            </a:xfrm>
            <a:custGeom>
              <a:avLst/>
              <a:gdLst>
                <a:gd name="T0" fmla="*/ 40 w 49"/>
                <a:gd name="T1" fmla="*/ 2 h 49"/>
                <a:gd name="T2" fmla="*/ 47 w 49"/>
                <a:gd name="T3" fmla="*/ 2 h 49"/>
                <a:gd name="T4" fmla="*/ 47 w 49"/>
                <a:gd name="T5" fmla="*/ 2 h 49"/>
                <a:gd name="T6" fmla="*/ 47 w 49"/>
                <a:gd name="T7" fmla="*/ 9 h 49"/>
                <a:gd name="T8" fmla="*/ 9 w 49"/>
                <a:gd name="T9" fmla="*/ 47 h 49"/>
                <a:gd name="T10" fmla="*/ 2 w 49"/>
                <a:gd name="T11" fmla="*/ 47 h 49"/>
                <a:gd name="T12" fmla="*/ 2 w 49"/>
                <a:gd name="T13" fmla="*/ 47 h 49"/>
                <a:gd name="T14" fmla="*/ 2 w 49"/>
                <a:gd name="T15" fmla="*/ 41 h 49"/>
                <a:gd name="T16" fmla="*/ 40 w 49"/>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0" y="2"/>
                  </a:moveTo>
                  <a:cubicBezTo>
                    <a:pt x="42" y="0"/>
                    <a:pt x="45" y="0"/>
                    <a:pt x="47" y="2"/>
                  </a:cubicBezTo>
                  <a:cubicBezTo>
                    <a:pt x="47" y="2"/>
                    <a:pt x="47" y="2"/>
                    <a:pt x="47" y="2"/>
                  </a:cubicBezTo>
                  <a:cubicBezTo>
                    <a:pt x="49" y="4"/>
                    <a:pt x="49" y="7"/>
                    <a:pt x="47" y="9"/>
                  </a:cubicBezTo>
                  <a:cubicBezTo>
                    <a:pt x="9" y="47"/>
                    <a:pt x="9" y="47"/>
                    <a:pt x="9" y="47"/>
                  </a:cubicBezTo>
                  <a:cubicBezTo>
                    <a:pt x="7" y="49"/>
                    <a:pt x="4" y="49"/>
                    <a:pt x="2" y="47"/>
                  </a:cubicBezTo>
                  <a:cubicBezTo>
                    <a:pt x="2" y="47"/>
                    <a:pt x="2" y="47"/>
                    <a:pt x="2" y="47"/>
                  </a:cubicBezTo>
                  <a:cubicBezTo>
                    <a:pt x="0" y="45"/>
                    <a:pt x="0" y="42"/>
                    <a:pt x="2" y="41"/>
                  </a:cubicBezTo>
                  <a:lnTo>
                    <a:pt x="40" y="2"/>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27" name="Freeform 512"/>
            <p:cNvSpPr/>
            <p:nvPr/>
          </p:nvSpPr>
          <p:spPr bwMode="auto">
            <a:xfrm>
              <a:off x="4555592" y="5350702"/>
              <a:ext cx="87388" cy="82204"/>
            </a:xfrm>
            <a:custGeom>
              <a:avLst/>
              <a:gdLst>
                <a:gd name="T0" fmla="*/ 48 w 50"/>
                <a:gd name="T1" fmla="*/ 38 h 47"/>
                <a:gd name="T2" fmla="*/ 49 w 50"/>
                <a:gd name="T3" fmla="*/ 45 h 47"/>
                <a:gd name="T4" fmla="*/ 49 w 50"/>
                <a:gd name="T5" fmla="*/ 45 h 47"/>
                <a:gd name="T6" fmla="*/ 42 w 50"/>
                <a:gd name="T7" fmla="*/ 45 h 47"/>
                <a:gd name="T8" fmla="*/ 2 w 50"/>
                <a:gd name="T9" fmla="*/ 9 h 47"/>
                <a:gd name="T10" fmla="*/ 2 w 50"/>
                <a:gd name="T11" fmla="*/ 2 h 47"/>
                <a:gd name="T12" fmla="*/ 2 w 50"/>
                <a:gd name="T13" fmla="*/ 2 h 47"/>
                <a:gd name="T14" fmla="*/ 8 w 50"/>
                <a:gd name="T15" fmla="*/ 1 h 47"/>
                <a:gd name="T16" fmla="*/ 48 w 50"/>
                <a:gd name="T17"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7">
                  <a:moveTo>
                    <a:pt x="48" y="38"/>
                  </a:moveTo>
                  <a:cubicBezTo>
                    <a:pt x="50" y="40"/>
                    <a:pt x="50" y="43"/>
                    <a:pt x="49" y="45"/>
                  </a:cubicBezTo>
                  <a:cubicBezTo>
                    <a:pt x="49" y="45"/>
                    <a:pt x="49" y="45"/>
                    <a:pt x="49" y="45"/>
                  </a:cubicBezTo>
                  <a:cubicBezTo>
                    <a:pt x="47" y="47"/>
                    <a:pt x="44" y="47"/>
                    <a:pt x="42" y="45"/>
                  </a:cubicBezTo>
                  <a:cubicBezTo>
                    <a:pt x="2" y="9"/>
                    <a:pt x="2" y="9"/>
                    <a:pt x="2" y="9"/>
                  </a:cubicBezTo>
                  <a:cubicBezTo>
                    <a:pt x="0" y="7"/>
                    <a:pt x="0" y="4"/>
                    <a:pt x="2" y="2"/>
                  </a:cubicBezTo>
                  <a:cubicBezTo>
                    <a:pt x="2" y="2"/>
                    <a:pt x="2" y="2"/>
                    <a:pt x="2" y="2"/>
                  </a:cubicBezTo>
                  <a:cubicBezTo>
                    <a:pt x="3" y="0"/>
                    <a:pt x="6" y="0"/>
                    <a:pt x="8" y="1"/>
                  </a:cubicBezTo>
                  <a:lnTo>
                    <a:pt x="48" y="38"/>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28" name="Freeform 513"/>
            <p:cNvSpPr/>
            <p:nvPr/>
          </p:nvSpPr>
          <p:spPr bwMode="auto">
            <a:xfrm>
              <a:off x="4868858" y="5635826"/>
              <a:ext cx="87388" cy="82204"/>
            </a:xfrm>
            <a:custGeom>
              <a:avLst/>
              <a:gdLst>
                <a:gd name="T0" fmla="*/ 48 w 50"/>
                <a:gd name="T1" fmla="*/ 38 h 47"/>
                <a:gd name="T2" fmla="*/ 48 w 50"/>
                <a:gd name="T3" fmla="*/ 45 h 47"/>
                <a:gd name="T4" fmla="*/ 48 w 50"/>
                <a:gd name="T5" fmla="*/ 45 h 47"/>
                <a:gd name="T6" fmla="*/ 42 w 50"/>
                <a:gd name="T7" fmla="*/ 45 h 47"/>
                <a:gd name="T8" fmla="*/ 2 w 50"/>
                <a:gd name="T9" fmla="*/ 9 h 47"/>
                <a:gd name="T10" fmla="*/ 2 w 50"/>
                <a:gd name="T11" fmla="*/ 2 h 47"/>
                <a:gd name="T12" fmla="*/ 2 w 50"/>
                <a:gd name="T13" fmla="*/ 2 h 47"/>
                <a:gd name="T14" fmla="*/ 8 w 50"/>
                <a:gd name="T15" fmla="*/ 2 h 47"/>
                <a:gd name="T16" fmla="*/ 48 w 50"/>
                <a:gd name="T17"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7">
                  <a:moveTo>
                    <a:pt x="48" y="38"/>
                  </a:moveTo>
                  <a:cubicBezTo>
                    <a:pt x="50" y="40"/>
                    <a:pt x="50" y="43"/>
                    <a:pt x="48" y="45"/>
                  </a:cubicBezTo>
                  <a:cubicBezTo>
                    <a:pt x="48" y="45"/>
                    <a:pt x="48" y="45"/>
                    <a:pt x="48" y="45"/>
                  </a:cubicBezTo>
                  <a:cubicBezTo>
                    <a:pt x="47" y="47"/>
                    <a:pt x="44" y="47"/>
                    <a:pt x="42" y="45"/>
                  </a:cubicBezTo>
                  <a:cubicBezTo>
                    <a:pt x="2" y="9"/>
                    <a:pt x="2" y="9"/>
                    <a:pt x="2" y="9"/>
                  </a:cubicBezTo>
                  <a:cubicBezTo>
                    <a:pt x="0" y="7"/>
                    <a:pt x="0" y="4"/>
                    <a:pt x="2" y="2"/>
                  </a:cubicBezTo>
                  <a:cubicBezTo>
                    <a:pt x="2" y="2"/>
                    <a:pt x="2" y="2"/>
                    <a:pt x="2" y="2"/>
                  </a:cubicBezTo>
                  <a:cubicBezTo>
                    <a:pt x="3" y="0"/>
                    <a:pt x="6" y="0"/>
                    <a:pt x="8" y="2"/>
                  </a:cubicBezTo>
                  <a:lnTo>
                    <a:pt x="48" y="38"/>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29" name="Freeform 514"/>
            <p:cNvSpPr/>
            <p:nvPr/>
          </p:nvSpPr>
          <p:spPr bwMode="auto">
            <a:xfrm>
              <a:off x="4488940" y="5525479"/>
              <a:ext cx="110346" cy="17774"/>
            </a:xfrm>
            <a:custGeom>
              <a:avLst/>
              <a:gdLst>
                <a:gd name="T0" fmla="*/ 58 w 63"/>
                <a:gd name="T1" fmla="*/ 0 h 10"/>
                <a:gd name="T2" fmla="*/ 63 w 63"/>
                <a:gd name="T3" fmla="*/ 5 h 10"/>
                <a:gd name="T4" fmla="*/ 63 w 63"/>
                <a:gd name="T5" fmla="*/ 5 h 10"/>
                <a:gd name="T6" fmla="*/ 58 w 63"/>
                <a:gd name="T7" fmla="*/ 10 h 10"/>
                <a:gd name="T8" fmla="*/ 4 w 63"/>
                <a:gd name="T9" fmla="*/ 10 h 10"/>
                <a:gd name="T10" fmla="*/ 0 w 63"/>
                <a:gd name="T11" fmla="*/ 5 h 10"/>
                <a:gd name="T12" fmla="*/ 0 w 63"/>
                <a:gd name="T13" fmla="*/ 5 h 10"/>
                <a:gd name="T14" fmla="*/ 4 w 63"/>
                <a:gd name="T15" fmla="*/ 0 h 10"/>
                <a:gd name="T16" fmla="*/ 58 w 6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0">
                  <a:moveTo>
                    <a:pt x="58" y="0"/>
                  </a:moveTo>
                  <a:cubicBezTo>
                    <a:pt x="61" y="0"/>
                    <a:pt x="63" y="2"/>
                    <a:pt x="63" y="5"/>
                  </a:cubicBezTo>
                  <a:cubicBezTo>
                    <a:pt x="63" y="5"/>
                    <a:pt x="63" y="5"/>
                    <a:pt x="63" y="5"/>
                  </a:cubicBezTo>
                  <a:cubicBezTo>
                    <a:pt x="63" y="8"/>
                    <a:pt x="61" y="10"/>
                    <a:pt x="58" y="10"/>
                  </a:cubicBezTo>
                  <a:cubicBezTo>
                    <a:pt x="4" y="10"/>
                    <a:pt x="4" y="10"/>
                    <a:pt x="4" y="10"/>
                  </a:cubicBezTo>
                  <a:cubicBezTo>
                    <a:pt x="2" y="10"/>
                    <a:pt x="0" y="8"/>
                    <a:pt x="0" y="5"/>
                  </a:cubicBezTo>
                  <a:cubicBezTo>
                    <a:pt x="0" y="5"/>
                    <a:pt x="0" y="5"/>
                    <a:pt x="0" y="5"/>
                  </a:cubicBezTo>
                  <a:cubicBezTo>
                    <a:pt x="0" y="2"/>
                    <a:pt x="2" y="0"/>
                    <a:pt x="4" y="0"/>
                  </a:cubicBezTo>
                  <a:lnTo>
                    <a:pt x="58" y="0"/>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30" name="Freeform 515"/>
            <p:cNvSpPr/>
            <p:nvPr/>
          </p:nvSpPr>
          <p:spPr bwMode="auto">
            <a:xfrm>
              <a:off x="4912552" y="5525479"/>
              <a:ext cx="110346" cy="17774"/>
            </a:xfrm>
            <a:custGeom>
              <a:avLst/>
              <a:gdLst>
                <a:gd name="T0" fmla="*/ 59 w 63"/>
                <a:gd name="T1" fmla="*/ 0 h 10"/>
                <a:gd name="T2" fmla="*/ 63 w 63"/>
                <a:gd name="T3" fmla="*/ 5 h 10"/>
                <a:gd name="T4" fmla="*/ 63 w 63"/>
                <a:gd name="T5" fmla="*/ 5 h 10"/>
                <a:gd name="T6" fmla="*/ 59 w 63"/>
                <a:gd name="T7" fmla="*/ 10 h 10"/>
                <a:gd name="T8" fmla="*/ 5 w 63"/>
                <a:gd name="T9" fmla="*/ 10 h 10"/>
                <a:gd name="T10" fmla="*/ 0 w 63"/>
                <a:gd name="T11" fmla="*/ 5 h 10"/>
                <a:gd name="T12" fmla="*/ 0 w 63"/>
                <a:gd name="T13" fmla="*/ 5 h 10"/>
                <a:gd name="T14" fmla="*/ 5 w 63"/>
                <a:gd name="T15" fmla="*/ 0 h 10"/>
                <a:gd name="T16" fmla="*/ 59 w 6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0">
                  <a:moveTo>
                    <a:pt x="59" y="0"/>
                  </a:moveTo>
                  <a:cubicBezTo>
                    <a:pt x="61" y="0"/>
                    <a:pt x="63" y="2"/>
                    <a:pt x="63" y="5"/>
                  </a:cubicBezTo>
                  <a:cubicBezTo>
                    <a:pt x="63" y="5"/>
                    <a:pt x="63" y="5"/>
                    <a:pt x="63" y="5"/>
                  </a:cubicBezTo>
                  <a:cubicBezTo>
                    <a:pt x="63" y="8"/>
                    <a:pt x="61" y="10"/>
                    <a:pt x="59" y="10"/>
                  </a:cubicBezTo>
                  <a:cubicBezTo>
                    <a:pt x="5" y="10"/>
                    <a:pt x="5" y="10"/>
                    <a:pt x="5" y="10"/>
                  </a:cubicBezTo>
                  <a:cubicBezTo>
                    <a:pt x="2" y="10"/>
                    <a:pt x="0" y="8"/>
                    <a:pt x="0" y="5"/>
                  </a:cubicBezTo>
                  <a:cubicBezTo>
                    <a:pt x="0" y="5"/>
                    <a:pt x="0" y="5"/>
                    <a:pt x="0" y="5"/>
                  </a:cubicBezTo>
                  <a:cubicBezTo>
                    <a:pt x="0" y="2"/>
                    <a:pt x="2" y="0"/>
                    <a:pt x="5" y="0"/>
                  </a:cubicBezTo>
                  <a:lnTo>
                    <a:pt x="59" y="0"/>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14" name="Freeform 516"/>
            <p:cNvSpPr/>
            <p:nvPr/>
          </p:nvSpPr>
          <p:spPr bwMode="auto">
            <a:xfrm>
              <a:off x="4748143" y="5289234"/>
              <a:ext cx="15552" cy="94794"/>
            </a:xfrm>
            <a:custGeom>
              <a:avLst/>
              <a:gdLst>
                <a:gd name="T0" fmla="*/ 9 w 9"/>
                <a:gd name="T1" fmla="*/ 50 h 54"/>
                <a:gd name="T2" fmla="*/ 4 w 9"/>
                <a:gd name="T3" fmla="*/ 54 h 54"/>
                <a:gd name="T4" fmla="*/ 4 w 9"/>
                <a:gd name="T5" fmla="*/ 54 h 54"/>
                <a:gd name="T6" fmla="*/ 0 w 9"/>
                <a:gd name="T7" fmla="*/ 50 h 54"/>
                <a:gd name="T8" fmla="*/ 0 w 9"/>
                <a:gd name="T9" fmla="*/ 4 h 54"/>
                <a:gd name="T10" fmla="*/ 4 w 9"/>
                <a:gd name="T11" fmla="*/ 0 h 54"/>
                <a:gd name="T12" fmla="*/ 4 w 9"/>
                <a:gd name="T13" fmla="*/ 0 h 54"/>
                <a:gd name="T14" fmla="*/ 9 w 9"/>
                <a:gd name="T15" fmla="*/ 4 h 54"/>
                <a:gd name="T16" fmla="*/ 9 w 9"/>
                <a:gd name="T17"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54">
                  <a:moveTo>
                    <a:pt x="9" y="50"/>
                  </a:moveTo>
                  <a:cubicBezTo>
                    <a:pt x="9" y="52"/>
                    <a:pt x="7" y="54"/>
                    <a:pt x="4" y="54"/>
                  </a:cubicBezTo>
                  <a:cubicBezTo>
                    <a:pt x="4" y="54"/>
                    <a:pt x="4" y="54"/>
                    <a:pt x="4" y="54"/>
                  </a:cubicBezTo>
                  <a:cubicBezTo>
                    <a:pt x="2" y="54"/>
                    <a:pt x="0" y="52"/>
                    <a:pt x="0" y="50"/>
                  </a:cubicBezTo>
                  <a:cubicBezTo>
                    <a:pt x="0" y="4"/>
                    <a:pt x="0" y="4"/>
                    <a:pt x="0" y="4"/>
                  </a:cubicBezTo>
                  <a:cubicBezTo>
                    <a:pt x="0" y="1"/>
                    <a:pt x="2" y="0"/>
                    <a:pt x="4" y="0"/>
                  </a:cubicBezTo>
                  <a:cubicBezTo>
                    <a:pt x="4" y="0"/>
                    <a:pt x="4" y="0"/>
                    <a:pt x="4" y="0"/>
                  </a:cubicBezTo>
                  <a:cubicBezTo>
                    <a:pt x="7" y="0"/>
                    <a:pt x="9" y="1"/>
                    <a:pt x="9" y="4"/>
                  </a:cubicBezTo>
                  <a:lnTo>
                    <a:pt x="9" y="50"/>
                  </a:ln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32" name="Freeform 517"/>
            <p:cNvSpPr/>
            <p:nvPr/>
          </p:nvSpPr>
          <p:spPr bwMode="auto">
            <a:xfrm>
              <a:off x="4448949" y="5252205"/>
              <a:ext cx="610979" cy="609498"/>
            </a:xfrm>
            <a:custGeom>
              <a:avLst/>
              <a:gdLst>
                <a:gd name="T0" fmla="*/ 349 w 349"/>
                <a:gd name="T1" fmla="*/ 281 h 348"/>
                <a:gd name="T2" fmla="*/ 282 w 349"/>
                <a:gd name="T3" fmla="*/ 348 h 348"/>
                <a:gd name="T4" fmla="*/ 68 w 349"/>
                <a:gd name="T5" fmla="*/ 348 h 348"/>
                <a:gd name="T6" fmla="*/ 0 w 349"/>
                <a:gd name="T7" fmla="*/ 281 h 348"/>
                <a:gd name="T8" fmla="*/ 0 w 349"/>
                <a:gd name="T9" fmla="*/ 67 h 348"/>
                <a:gd name="T10" fmla="*/ 68 w 349"/>
                <a:gd name="T11" fmla="*/ 0 h 348"/>
                <a:gd name="T12" fmla="*/ 282 w 349"/>
                <a:gd name="T13" fmla="*/ 0 h 348"/>
                <a:gd name="T14" fmla="*/ 349 w 349"/>
                <a:gd name="T15" fmla="*/ 67 h 348"/>
                <a:gd name="T16" fmla="*/ 349 w 349"/>
                <a:gd name="T17" fmla="*/ 28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348">
                  <a:moveTo>
                    <a:pt x="349" y="281"/>
                  </a:moveTo>
                  <a:cubicBezTo>
                    <a:pt x="349" y="318"/>
                    <a:pt x="319" y="348"/>
                    <a:pt x="282" y="348"/>
                  </a:cubicBezTo>
                  <a:cubicBezTo>
                    <a:pt x="68" y="348"/>
                    <a:pt x="68" y="348"/>
                    <a:pt x="68" y="348"/>
                  </a:cubicBezTo>
                  <a:cubicBezTo>
                    <a:pt x="31" y="348"/>
                    <a:pt x="0" y="318"/>
                    <a:pt x="0" y="281"/>
                  </a:cubicBezTo>
                  <a:cubicBezTo>
                    <a:pt x="0" y="67"/>
                    <a:pt x="0" y="67"/>
                    <a:pt x="0" y="67"/>
                  </a:cubicBezTo>
                  <a:cubicBezTo>
                    <a:pt x="0" y="30"/>
                    <a:pt x="31" y="0"/>
                    <a:pt x="68" y="0"/>
                  </a:cubicBezTo>
                  <a:cubicBezTo>
                    <a:pt x="282" y="0"/>
                    <a:pt x="282" y="0"/>
                    <a:pt x="282" y="0"/>
                  </a:cubicBezTo>
                  <a:cubicBezTo>
                    <a:pt x="319" y="0"/>
                    <a:pt x="349" y="30"/>
                    <a:pt x="349" y="67"/>
                  </a:cubicBezTo>
                  <a:lnTo>
                    <a:pt x="349" y="281"/>
                  </a:lnTo>
                  <a:close/>
                </a:path>
              </a:pathLst>
            </a:custGeom>
            <a:noFill/>
            <a:ln w="68263" cap="flat">
              <a:solidFill>
                <a:srgbClr val="BFBFBF"/>
              </a:solidFill>
              <a:prstDash val="solid"/>
              <a:miter lim="800000"/>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grpSp>
      <p:grpSp>
        <p:nvGrpSpPr>
          <p:cNvPr id="4" name="Group 59"/>
          <p:cNvGrpSpPr/>
          <p:nvPr/>
        </p:nvGrpSpPr>
        <p:grpSpPr>
          <a:xfrm>
            <a:off x="4840609" y="1954441"/>
            <a:ext cx="1436972" cy="1436972"/>
            <a:chOff x="4247511" y="1566336"/>
            <a:chExt cx="2152126" cy="2152127"/>
          </a:xfrm>
        </p:grpSpPr>
        <p:sp>
          <p:nvSpPr>
            <p:cNvPr id="15" name="Freeform 490"/>
            <p:cNvSpPr>
              <a:spLocks noEditPoints="1"/>
            </p:cNvSpPr>
            <p:nvPr/>
          </p:nvSpPr>
          <p:spPr bwMode="auto">
            <a:xfrm>
              <a:off x="4247511" y="1566336"/>
              <a:ext cx="2152126" cy="2152127"/>
            </a:xfrm>
            <a:custGeom>
              <a:avLst/>
              <a:gdLst>
                <a:gd name="T0" fmla="*/ 1225 w 1229"/>
                <a:gd name="T1" fmla="*/ 665 h 1229"/>
                <a:gd name="T2" fmla="*/ 1201 w 1229"/>
                <a:gd name="T3" fmla="*/ 629 h 1229"/>
                <a:gd name="T4" fmla="*/ 1101 w 1229"/>
                <a:gd name="T5" fmla="*/ 598 h 1229"/>
                <a:gd name="T6" fmla="*/ 1039 w 1229"/>
                <a:gd name="T7" fmla="*/ 535 h 1229"/>
                <a:gd name="T8" fmla="*/ 1046 w 1229"/>
                <a:gd name="T9" fmla="*/ 447 h 1229"/>
                <a:gd name="T10" fmla="*/ 1146 w 1229"/>
                <a:gd name="T11" fmla="*/ 354 h 1229"/>
                <a:gd name="T12" fmla="*/ 1152 w 1229"/>
                <a:gd name="T13" fmla="*/ 314 h 1229"/>
                <a:gd name="T14" fmla="*/ 1082 w 1229"/>
                <a:gd name="T15" fmla="*/ 216 h 1229"/>
                <a:gd name="T16" fmla="*/ 1031 w 1229"/>
                <a:gd name="T17" fmla="*/ 209 h 1229"/>
                <a:gd name="T18" fmla="*/ 920 w 1229"/>
                <a:gd name="T19" fmla="*/ 266 h 1229"/>
                <a:gd name="T20" fmla="*/ 848 w 1229"/>
                <a:gd name="T21" fmla="*/ 253 h 1229"/>
                <a:gd name="T22" fmla="*/ 802 w 1229"/>
                <a:gd name="T23" fmla="*/ 206 h 1229"/>
                <a:gd name="T24" fmla="*/ 806 w 1229"/>
                <a:gd name="T25" fmla="*/ 53 h 1229"/>
                <a:gd name="T26" fmla="*/ 782 w 1229"/>
                <a:gd name="T27" fmla="*/ 24 h 1229"/>
                <a:gd name="T28" fmla="*/ 663 w 1229"/>
                <a:gd name="T29" fmla="*/ 4 h 1229"/>
                <a:gd name="T30" fmla="*/ 628 w 1229"/>
                <a:gd name="T31" fmla="*/ 29 h 1229"/>
                <a:gd name="T32" fmla="*/ 586 w 1229"/>
                <a:gd name="T33" fmla="*/ 164 h 1229"/>
                <a:gd name="T34" fmla="*/ 535 w 1229"/>
                <a:gd name="T35" fmla="*/ 192 h 1229"/>
                <a:gd name="T36" fmla="*/ 457 w 1229"/>
                <a:gd name="T37" fmla="*/ 192 h 1229"/>
                <a:gd name="T38" fmla="*/ 363 w 1229"/>
                <a:gd name="T39" fmla="*/ 90 h 1229"/>
                <a:gd name="T40" fmla="*/ 325 w 1229"/>
                <a:gd name="T41" fmla="*/ 79 h 1229"/>
                <a:gd name="T42" fmla="*/ 218 w 1229"/>
                <a:gd name="T43" fmla="*/ 152 h 1229"/>
                <a:gd name="T44" fmla="*/ 210 w 1229"/>
                <a:gd name="T45" fmla="*/ 202 h 1229"/>
                <a:gd name="T46" fmla="*/ 264 w 1229"/>
                <a:gd name="T47" fmla="*/ 309 h 1229"/>
                <a:gd name="T48" fmla="*/ 253 w 1229"/>
                <a:gd name="T49" fmla="*/ 389 h 1229"/>
                <a:gd name="T50" fmla="*/ 195 w 1229"/>
                <a:gd name="T51" fmla="*/ 431 h 1229"/>
                <a:gd name="T52" fmla="*/ 73 w 1229"/>
                <a:gd name="T53" fmla="*/ 421 h 1229"/>
                <a:gd name="T54" fmla="*/ 25 w 1229"/>
                <a:gd name="T55" fmla="*/ 459 h 1229"/>
                <a:gd name="T56" fmla="*/ 6 w 1229"/>
                <a:gd name="T57" fmla="*/ 563 h 1229"/>
                <a:gd name="T58" fmla="*/ 36 w 1229"/>
                <a:gd name="T59" fmla="*/ 607 h 1229"/>
                <a:gd name="T60" fmla="*/ 148 w 1229"/>
                <a:gd name="T61" fmla="*/ 644 h 1229"/>
                <a:gd name="T62" fmla="*/ 195 w 1229"/>
                <a:gd name="T63" fmla="*/ 714 h 1229"/>
                <a:gd name="T64" fmla="*/ 183 w 1229"/>
                <a:gd name="T65" fmla="*/ 783 h 1229"/>
                <a:gd name="T66" fmla="*/ 97 w 1229"/>
                <a:gd name="T67" fmla="*/ 865 h 1229"/>
                <a:gd name="T68" fmla="*/ 87 w 1229"/>
                <a:gd name="T69" fmla="*/ 920 h 1229"/>
                <a:gd name="T70" fmla="*/ 149 w 1229"/>
                <a:gd name="T71" fmla="*/ 1008 h 1229"/>
                <a:gd name="T72" fmla="*/ 201 w 1229"/>
                <a:gd name="T73" fmla="*/ 1021 h 1229"/>
                <a:gd name="T74" fmla="*/ 315 w 1229"/>
                <a:gd name="T75" fmla="*/ 963 h 1229"/>
                <a:gd name="T76" fmla="*/ 400 w 1229"/>
                <a:gd name="T77" fmla="*/ 987 h 1229"/>
                <a:gd name="T78" fmla="*/ 430 w 1229"/>
                <a:gd name="T79" fmla="*/ 1046 h 1229"/>
                <a:gd name="T80" fmla="*/ 425 w 1229"/>
                <a:gd name="T81" fmla="*/ 1163 h 1229"/>
                <a:gd name="T82" fmla="*/ 455 w 1229"/>
                <a:gd name="T83" fmla="*/ 1202 h 1229"/>
                <a:gd name="T84" fmla="*/ 566 w 1229"/>
                <a:gd name="T85" fmla="*/ 1221 h 1229"/>
                <a:gd name="T86" fmla="*/ 610 w 1229"/>
                <a:gd name="T87" fmla="*/ 1199 h 1229"/>
                <a:gd name="T88" fmla="*/ 649 w 1229"/>
                <a:gd name="T89" fmla="*/ 1075 h 1229"/>
                <a:gd name="T90" fmla="*/ 716 w 1229"/>
                <a:gd name="T91" fmla="*/ 1034 h 1229"/>
                <a:gd name="T92" fmla="*/ 794 w 1229"/>
                <a:gd name="T93" fmla="*/ 1054 h 1229"/>
                <a:gd name="T94" fmla="*/ 866 w 1229"/>
                <a:gd name="T95" fmla="*/ 1133 h 1229"/>
                <a:gd name="T96" fmla="*/ 911 w 1229"/>
                <a:gd name="T97" fmla="*/ 1147 h 1229"/>
                <a:gd name="T98" fmla="*/ 1015 w 1229"/>
                <a:gd name="T99" fmla="*/ 1076 h 1229"/>
                <a:gd name="T100" fmla="*/ 1024 w 1229"/>
                <a:gd name="T101" fmla="*/ 1032 h 1229"/>
                <a:gd name="T102" fmla="*/ 961 w 1229"/>
                <a:gd name="T103" fmla="*/ 895 h 1229"/>
                <a:gd name="T104" fmla="*/ 989 w 1229"/>
                <a:gd name="T105" fmla="*/ 831 h 1229"/>
                <a:gd name="T106" fmla="*/ 1045 w 1229"/>
                <a:gd name="T107" fmla="*/ 798 h 1229"/>
                <a:gd name="T108" fmla="*/ 1154 w 1229"/>
                <a:gd name="T109" fmla="*/ 801 h 1229"/>
                <a:gd name="T110" fmla="*/ 1197 w 1229"/>
                <a:gd name="T111" fmla="*/ 785 h 1229"/>
                <a:gd name="T112" fmla="*/ 1225 w 1229"/>
                <a:gd name="T113" fmla="*/ 665 h 1229"/>
                <a:gd name="T114" fmla="*/ 596 w 1229"/>
                <a:gd name="T115" fmla="*/ 729 h 1229"/>
                <a:gd name="T116" fmla="*/ 499 w 1229"/>
                <a:gd name="T117" fmla="*/ 592 h 1229"/>
                <a:gd name="T118" fmla="*/ 636 w 1229"/>
                <a:gd name="T119" fmla="*/ 495 h 1229"/>
                <a:gd name="T120" fmla="*/ 733 w 1229"/>
                <a:gd name="T121" fmla="*/ 632 h 1229"/>
                <a:gd name="T122" fmla="*/ 596 w 1229"/>
                <a:gd name="T123" fmla="*/ 729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9" h="1229">
                  <a:moveTo>
                    <a:pt x="1225" y="665"/>
                  </a:moveTo>
                  <a:cubicBezTo>
                    <a:pt x="1229" y="635"/>
                    <a:pt x="1201" y="629"/>
                    <a:pt x="1201" y="629"/>
                  </a:cubicBezTo>
                  <a:cubicBezTo>
                    <a:pt x="1201" y="629"/>
                    <a:pt x="1154" y="612"/>
                    <a:pt x="1101" y="598"/>
                  </a:cubicBezTo>
                  <a:cubicBezTo>
                    <a:pt x="1048" y="583"/>
                    <a:pt x="1039" y="535"/>
                    <a:pt x="1039" y="535"/>
                  </a:cubicBezTo>
                  <a:cubicBezTo>
                    <a:pt x="1013" y="473"/>
                    <a:pt x="1046" y="447"/>
                    <a:pt x="1046" y="447"/>
                  </a:cubicBezTo>
                  <a:cubicBezTo>
                    <a:pt x="1146" y="354"/>
                    <a:pt x="1146" y="354"/>
                    <a:pt x="1146" y="354"/>
                  </a:cubicBezTo>
                  <a:cubicBezTo>
                    <a:pt x="1166" y="334"/>
                    <a:pt x="1152" y="314"/>
                    <a:pt x="1152" y="314"/>
                  </a:cubicBezTo>
                  <a:cubicBezTo>
                    <a:pt x="1082" y="216"/>
                    <a:pt x="1082" y="216"/>
                    <a:pt x="1082" y="216"/>
                  </a:cubicBezTo>
                  <a:cubicBezTo>
                    <a:pt x="1062" y="189"/>
                    <a:pt x="1031" y="209"/>
                    <a:pt x="1031" y="209"/>
                  </a:cubicBezTo>
                  <a:cubicBezTo>
                    <a:pt x="920" y="266"/>
                    <a:pt x="920" y="266"/>
                    <a:pt x="920" y="266"/>
                  </a:cubicBezTo>
                  <a:cubicBezTo>
                    <a:pt x="899" y="275"/>
                    <a:pt x="848" y="253"/>
                    <a:pt x="848" y="253"/>
                  </a:cubicBezTo>
                  <a:cubicBezTo>
                    <a:pt x="818" y="239"/>
                    <a:pt x="802" y="206"/>
                    <a:pt x="802" y="206"/>
                  </a:cubicBezTo>
                  <a:cubicBezTo>
                    <a:pt x="806" y="53"/>
                    <a:pt x="806" y="53"/>
                    <a:pt x="806" y="53"/>
                  </a:cubicBezTo>
                  <a:cubicBezTo>
                    <a:pt x="807" y="32"/>
                    <a:pt x="782" y="24"/>
                    <a:pt x="782" y="24"/>
                  </a:cubicBezTo>
                  <a:cubicBezTo>
                    <a:pt x="663" y="4"/>
                    <a:pt x="663" y="4"/>
                    <a:pt x="663" y="4"/>
                  </a:cubicBezTo>
                  <a:cubicBezTo>
                    <a:pt x="635" y="0"/>
                    <a:pt x="628" y="29"/>
                    <a:pt x="628" y="29"/>
                  </a:cubicBezTo>
                  <a:cubicBezTo>
                    <a:pt x="626" y="35"/>
                    <a:pt x="586" y="164"/>
                    <a:pt x="586" y="164"/>
                  </a:cubicBezTo>
                  <a:cubicBezTo>
                    <a:pt x="578" y="177"/>
                    <a:pt x="535" y="192"/>
                    <a:pt x="535" y="192"/>
                  </a:cubicBezTo>
                  <a:cubicBezTo>
                    <a:pt x="494" y="211"/>
                    <a:pt x="457" y="192"/>
                    <a:pt x="457" y="192"/>
                  </a:cubicBezTo>
                  <a:cubicBezTo>
                    <a:pt x="363" y="90"/>
                    <a:pt x="363" y="90"/>
                    <a:pt x="363" y="90"/>
                  </a:cubicBezTo>
                  <a:cubicBezTo>
                    <a:pt x="350" y="72"/>
                    <a:pt x="325" y="79"/>
                    <a:pt x="325" y="79"/>
                  </a:cubicBezTo>
                  <a:cubicBezTo>
                    <a:pt x="218" y="152"/>
                    <a:pt x="218" y="152"/>
                    <a:pt x="218" y="152"/>
                  </a:cubicBezTo>
                  <a:cubicBezTo>
                    <a:pt x="196" y="170"/>
                    <a:pt x="210" y="202"/>
                    <a:pt x="210" y="202"/>
                  </a:cubicBezTo>
                  <a:cubicBezTo>
                    <a:pt x="264" y="309"/>
                    <a:pt x="264" y="309"/>
                    <a:pt x="264" y="309"/>
                  </a:cubicBezTo>
                  <a:cubicBezTo>
                    <a:pt x="284" y="340"/>
                    <a:pt x="253" y="389"/>
                    <a:pt x="253" y="389"/>
                  </a:cubicBezTo>
                  <a:cubicBezTo>
                    <a:pt x="235" y="421"/>
                    <a:pt x="195" y="431"/>
                    <a:pt x="195" y="431"/>
                  </a:cubicBezTo>
                  <a:cubicBezTo>
                    <a:pt x="73" y="421"/>
                    <a:pt x="73" y="421"/>
                    <a:pt x="73" y="421"/>
                  </a:cubicBezTo>
                  <a:cubicBezTo>
                    <a:pt x="30" y="419"/>
                    <a:pt x="25" y="459"/>
                    <a:pt x="25" y="459"/>
                  </a:cubicBezTo>
                  <a:cubicBezTo>
                    <a:pt x="6" y="563"/>
                    <a:pt x="6" y="563"/>
                    <a:pt x="6" y="563"/>
                  </a:cubicBezTo>
                  <a:cubicBezTo>
                    <a:pt x="0" y="600"/>
                    <a:pt x="36" y="607"/>
                    <a:pt x="36" y="607"/>
                  </a:cubicBezTo>
                  <a:cubicBezTo>
                    <a:pt x="148" y="644"/>
                    <a:pt x="148" y="644"/>
                    <a:pt x="148" y="644"/>
                  </a:cubicBezTo>
                  <a:cubicBezTo>
                    <a:pt x="189" y="655"/>
                    <a:pt x="195" y="714"/>
                    <a:pt x="195" y="714"/>
                  </a:cubicBezTo>
                  <a:cubicBezTo>
                    <a:pt x="208" y="764"/>
                    <a:pt x="183" y="783"/>
                    <a:pt x="183" y="783"/>
                  </a:cubicBezTo>
                  <a:cubicBezTo>
                    <a:pt x="97" y="865"/>
                    <a:pt x="97" y="865"/>
                    <a:pt x="97" y="865"/>
                  </a:cubicBezTo>
                  <a:cubicBezTo>
                    <a:pt x="67" y="888"/>
                    <a:pt x="87" y="920"/>
                    <a:pt x="87" y="920"/>
                  </a:cubicBezTo>
                  <a:cubicBezTo>
                    <a:pt x="149" y="1008"/>
                    <a:pt x="149" y="1008"/>
                    <a:pt x="149" y="1008"/>
                  </a:cubicBezTo>
                  <a:cubicBezTo>
                    <a:pt x="179" y="1038"/>
                    <a:pt x="201" y="1021"/>
                    <a:pt x="201" y="1021"/>
                  </a:cubicBezTo>
                  <a:cubicBezTo>
                    <a:pt x="315" y="963"/>
                    <a:pt x="315" y="963"/>
                    <a:pt x="315" y="963"/>
                  </a:cubicBezTo>
                  <a:cubicBezTo>
                    <a:pt x="356" y="943"/>
                    <a:pt x="400" y="987"/>
                    <a:pt x="400" y="987"/>
                  </a:cubicBezTo>
                  <a:cubicBezTo>
                    <a:pt x="437" y="1013"/>
                    <a:pt x="430" y="1046"/>
                    <a:pt x="430" y="1046"/>
                  </a:cubicBezTo>
                  <a:cubicBezTo>
                    <a:pt x="425" y="1163"/>
                    <a:pt x="425" y="1163"/>
                    <a:pt x="425" y="1163"/>
                  </a:cubicBezTo>
                  <a:cubicBezTo>
                    <a:pt x="422" y="1190"/>
                    <a:pt x="455" y="1202"/>
                    <a:pt x="455" y="1202"/>
                  </a:cubicBezTo>
                  <a:cubicBezTo>
                    <a:pt x="566" y="1221"/>
                    <a:pt x="566" y="1221"/>
                    <a:pt x="566" y="1221"/>
                  </a:cubicBezTo>
                  <a:cubicBezTo>
                    <a:pt x="605" y="1229"/>
                    <a:pt x="610" y="1199"/>
                    <a:pt x="610" y="1199"/>
                  </a:cubicBezTo>
                  <a:cubicBezTo>
                    <a:pt x="649" y="1075"/>
                    <a:pt x="649" y="1075"/>
                    <a:pt x="649" y="1075"/>
                  </a:cubicBezTo>
                  <a:cubicBezTo>
                    <a:pt x="661" y="1042"/>
                    <a:pt x="716" y="1034"/>
                    <a:pt x="716" y="1034"/>
                  </a:cubicBezTo>
                  <a:cubicBezTo>
                    <a:pt x="769" y="1019"/>
                    <a:pt x="794" y="1054"/>
                    <a:pt x="794" y="1054"/>
                  </a:cubicBezTo>
                  <a:cubicBezTo>
                    <a:pt x="866" y="1133"/>
                    <a:pt x="866" y="1133"/>
                    <a:pt x="866" y="1133"/>
                  </a:cubicBezTo>
                  <a:cubicBezTo>
                    <a:pt x="880" y="1157"/>
                    <a:pt x="911" y="1147"/>
                    <a:pt x="911" y="1147"/>
                  </a:cubicBezTo>
                  <a:cubicBezTo>
                    <a:pt x="1015" y="1076"/>
                    <a:pt x="1015" y="1076"/>
                    <a:pt x="1015" y="1076"/>
                  </a:cubicBezTo>
                  <a:cubicBezTo>
                    <a:pt x="1039" y="1054"/>
                    <a:pt x="1024" y="1032"/>
                    <a:pt x="1024" y="1032"/>
                  </a:cubicBezTo>
                  <a:cubicBezTo>
                    <a:pt x="961" y="895"/>
                    <a:pt x="961" y="895"/>
                    <a:pt x="961" y="895"/>
                  </a:cubicBezTo>
                  <a:cubicBezTo>
                    <a:pt x="952" y="871"/>
                    <a:pt x="989" y="831"/>
                    <a:pt x="989" y="831"/>
                  </a:cubicBezTo>
                  <a:cubicBezTo>
                    <a:pt x="1014" y="796"/>
                    <a:pt x="1045" y="798"/>
                    <a:pt x="1045" y="798"/>
                  </a:cubicBezTo>
                  <a:cubicBezTo>
                    <a:pt x="1154" y="801"/>
                    <a:pt x="1154" y="801"/>
                    <a:pt x="1154" y="801"/>
                  </a:cubicBezTo>
                  <a:cubicBezTo>
                    <a:pt x="1194" y="807"/>
                    <a:pt x="1197" y="785"/>
                    <a:pt x="1197" y="785"/>
                  </a:cubicBezTo>
                  <a:cubicBezTo>
                    <a:pt x="1197" y="785"/>
                    <a:pt x="1220" y="696"/>
                    <a:pt x="1225" y="665"/>
                  </a:cubicBezTo>
                  <a:close/>
                  <a:moveTo>
                    <a:pt x="596" y="729"/>
                  </a:moveTo>
                  <a:cubicBezTo>
                    <a:pt x="531" y="718"/>
                    <a:pt x="488" y="657"/>
                    <a:pt x="499" y="592"/>
                  </a:cubicBezTo>
                  <a:cubicBezTo>
                    <a:pt x="510" y="528"/>
                    <a:pt x="571" y="484"/>
                    <a:pt x="636" y="495"/>
                  </a:cubicBezTo>
                  <a:cubicBezTo>
                    <a:pt x="701" y="507"/>
                    <a:pt x="744" y="568"/>
                    <a:pt x="733" y="632"/>
                  </a:cubicBezTo>
                  <a:cubicBezTo>
                    <a:pt x="722" y="697"/>
                    <a:pt x="660" y="740"/>
                    <a:pt x="596" y="729"/>
                  </a:cubicBezTo>
                  <a:close/>
                </a:path>
              </a:pathLst>
            </a:custGeom>
            <a:solidFill>
              <a:srgbClr val="4BC1DD"/>
            </a:solid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16" name="Freeform 492"/>
            <p:cNvSpPr>
              <a:spLocks noEditPoints="1"/>
            </p:cNvSpPr>
            <p:nvPr/>
          </p:nvSpPr>
          <p:spPr bwMode="auto">
            <a:xfrm>
              <a:off x="4893297" y="2041048"/>
              <a:ext cx="288826" cy="294010"/>
            </a:xfrm>
            <a:custGeom>
              <a:avLst/>
              <a:gdLst>
                <a:gd name="T0" fmla="*/ 128 w 165"/>
                <a:gd name="T1" fmla="*/ 26 h 168"/>
                <a:gd name="T2" fmla="*/ 25 w 165"/>
                <a:gd name="T3" fmla="*/ 37 h 168"/>
                <a:gd name="T4" fmla="*/ 36 w 165"/>
                <a:gd name="T5" fmla="*/ 142 h 168"/>
                <a:gd name="T6" fmla="*/ 140 w 165"/>
                <a:gd name="T7" fmla="*/ 130 h 168"/>
                <a:gd name="T8" fmla="*/ 128 w 165"/>
                <a:gd name="T9" fmla="*/ 26 h 168"/>
                <a:gd name="T10" fmla="*/ 50 w 165"/>
                <a:gd name="T11" fmla="*/ 124 h 168"/>
                <a:gd name="T12" fmla="*/ 42 w 165"/>
                <a:gd name="T13" fmla="*/ 51 h 168"/>
                <a:gd name="T14" fmla="*/ 114 w 165"/>
                <a:gd name="T15" fmla="*/ 43 h 168"/>
                <a:gd name="T16" fmla="*/ 122 w 165"/>
                <a:gd name="T17" fmla="*/ 116 h 168"/>
                <a:gd name="T18" fmla="*/ 50 w 165"/>
                <a:gd name="T19"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8">
                  <a:moveTo>
                    <a:pt x="128" y="26"/>
                  </a:moveTo>
                  <a:cubicBezTo>
                    <a:pt x="97" y="0"/>
                    <a:pt x="50" y="5"/>
                    <a:pt x="25" y="37"/>
                  </a:cubicBezTo>
                  <a:cubicBezTo>
                    <a:pt x="0" y="69"/>
                    <a:pt x="5" y="116"/>
                    <a:pt x="36" y="142"/>
                  </a:cubicBezTo>
                  <a:cubicBezTo>
                    <a:pt x="68" y="168"/>
                    <a:pt x="114" y="163"/>
                    <a:pt x="140" y="130"/>
                  </a:cubicBezTo>
                  <a:cubicBezTo>
                    <a:pt x="165" y="98"/>
                    <a:pt x="160" y="51"/>
                    <a:pt x="128" y="26"/>
                  </a:cubicBezTo>
                  <a:close/>
                  <a:moveTo>
                    <a:pt x="50" y="124"/>
                  </a:moveTo>
                  <a:cubicBezTo>
                    <a:pt x="28" y="107"/>
                    <a:pt x="25" y="74"/>
                    <a:pt x="42" y="51"/>
                  </a:cubicBezTo>
                  <a:cubicBezTo>
                    <a:pt x="60" y="29"/>
                    <a:pt x="92" y="25"/>
                    <a:pt x="114" y="43"/>
                  </a:cubicBezTo>
                  <a:cubicBezTo>
                    <a:pt x="136" y="61"/>
                    <a:pt x="140" y="94"/>
                    <a:pt x="122" y="116"/>
                  </a:cubicBezTo>
                  <a:cubicBezTo>
                    <a:pt x="105" y="139"/>
                    <a:pt x="72" y="142"/>
                    <a:pt x="50" y="1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17" name="Freeform 493"/>
            <p:cNvSpPr/>
            <p:nvPr/>
          </p:nvSpPr>
          <p:spPr bwMode="auto">
            <a:xfrm>
              <a:off x="4888113" y="2272109"/>
              <a:ext cx="91091" cy="108865"/>
            </a:xfrm>
            <a:custGeom>
              <a:avLst/>
              <a:gdLst>
                <a:gd name="T0" fmla="*/ 20 w 52"/>
                <a:gd name="T1" fmla="*/ 56 h 62"/>
                <a:gd name="T2" fmla="*/ 5 w 52"/>
                <a:gd name="T3" fmla="*/ 58 h 62"/>
                <a:gd name="T4" fmla="*/ 5 w 52"/>
                <a:gd name="T5" fmla="*/ 58 h 62"/>
                <a:gd name="T6" fmla="*/ 3 w 52"/>
                <a:gd name="T7" fmla="*/ 43 h 62"/>
                <a:gd name="T8" fmla="*/ 31 w 52"/>
                <a:gd name="T9" fmla="*/ 6 h 62"/>
                <a:gd name="T10" fmla="*/ 46 w 52"/>
                <a:gd name="T11" fmla="*/ 4 h 62"/>
                <a:gd name="T12" fmla="*/ 46 w 52"/>
                <a:gd name="T13" fmla="*/ 4 h 62"/>
                <a:gd name="T14" fmla="*/ 48 w 52"/>
                <a:gd name="T15" fmla="*/ 20 h 62"/>
                <a:gd name="T16" fmla="*/ 20 w 52"/>
                <a:gd name="T17" fmla="*/ 5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2">
                  <a:moveTo>
                    <a:pt x="20" y="56"/>
                  </a:moveTo>
                  <a:cubicBezTo>
                    <a:pt x="17" y="61"/>
                    <a:pt x="10" y="62"/>
                    <a:pt x="5" y="58"/>
                  </a:cubicBezTo>
                  <a:cubicBezTo>
                    <a:pt x="5" y="58"/>
                    <a:pt x="5" y="58"/>
                    <a:pt x="5" y="58"/>
                  </a:cubicBezTo>
                  <a:cubicBezTo>
                    <a:pt x="0" y="54"/>
                    <a:pt x="0" y="47"/>
                    <a:pt x="3" y="43"/>
                  </a:cubicBezTo>
                  <a:cubicBezTo>
                    <a:pt x="31" y="6"/>
                    <a:pt x="31" y="6"/>
                    <a:pt x="31" y="6"/>
                  </a:cubicBezTo>
                  <a:cubicBezTo>
                    <a:pt x="35" y="1"/>
                    <a:pt x="42" y="0"/>
                    <a:pt x="46" y="4"/>
                  </a:cubicBezTo>
                  <a:cubicBezTo>
                    <a:pt x="46" y="4"/>
                    <a:pt x="46" y="4"/>
                    <a:pt x="46" y="4"/>
                  </a:cubicBezTo>
                  <a:cubicBezTo>
                    <a:pt x="51" y="8"/>
                    <a:pt x="52" y="15"/>
                    <a:pt x="48" y="20"/>
                  </a:cubicBezTo>
                  <a:lnTo>
                    <a:pt x="20" y="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18" name="Freeform 494"/>
            <p:cNvSpPr/>
            <p:nvPr/>
          </p:nvSpPr>
          <p:spPr bwMode="auto">
            <a:xfrm>
              <a:off x="4975501" y="2106219"/>
              <a:ext cx="70355" cy="47397"/>
            </a:xfrm>
            <a:custGeom>
              <a:avLst/>
              <a:gdLst>
                <a:gd name="T0" fmla="*/ 8 w 40"/>
                <a:gd name="T1" fmla="*/ 26 h 27"/>
                <a:gd name="T2" fmla="*/ 9 w 40"/>
                <a:gd name="T3" fmla="*/ 25 h 27"/>
                <a:gd name="T4" fmla="*/ 34 w 40"/>
                <a:gd name="T5" fmla="*/ 10 h 27"/>
                <a:gd name="T6" fmla="*/ 32 w 40"/>
                <a:gd name="T7" fmla="*/ 1 h 27"/>
                <a:gd name="T8" fmla="*/ 32 w 40"/>
                <a:gd name="T9" fmla="*/ 0 h 27"/>
                <a:gd name="T10" fmla="*/ 2 w 40"/>
                <a:gd name="T11" fmla="*/ 19 h 27"/>
                <a:gd name="T12" fmla="*/ 1 w 40"/>
                <a:gd name="T13" fmla="*/ 19 h 27"/>
                <a:gd name="T14" fmla="*/ 8 w 40"/>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7">
                  <a:moveTo>
                    <a:pt x="8" y="26"/>
                  </a:moveTo>
                  <a:cubicBezTo>
                    <a:pt x="9" y="26"/>
                    <a:pt x="9" y="25"/>
                    <a:pt x="9" y="25"/>
                  </a:cubicBezTo>
                  <a:cubicBezTo>
                    <a:pt x="16" y="17"/>
                    <a:pt x="25" y="12"/>
                    <a:pt x="34" y="10"/>
                  </a:cubicBezTo>
                  <a:cubicBezTo>
                    <a:pt x="40" y="4"/>
                    <a:pt x="32" y="1"/>
                    <a:pt x="32" y="1"/>
                  </a:cubicBezTo>
                  <a:cubicBezTo>
                    <a:pt x="32" y="1"/>
                    <a:pt x="32" y="1"/>
                    <a:pt x="32" y="0"/>
                  </a:cubicBezTo>
                  <a:cubicBezTo>
                    <a:pt x="21" y="3"/>
                    <a:pt x="10" y="9"/>
                    <a:pt x="2" y="19"/>
                  </a:cubicBezTo>
                  <a:cubicBezTo>
                    <a:pt x="2" y="19"/>
                    <a:pt x="1" y="19"/>
                    <a:pt x="1" y="19"/>
                  </a:cubicBezTo>
                  <a:cubicBezTo>
                    <a:pt x="0" y="27"/>
                    <a:pt x="8" y="26"/>
                    <a:pt x="8"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33" name="Freeform 522"/>
            <p:cNvSpPr/>
            <p:nvPr/>
          </p:nvSpPr>
          <p:spPr bwMode="auto">
            <a:xfrm>
              <a:off x="5487242" y="2869758"/>
              <a:ext cx="251797" cy="174777"/>
            </a:xfrm>
            <a:custGeom>
              <a:avLst/>
              <a:gdLst>
                <a:gd name="T0" fmla="*/ 296 w 340"/>
                <a:gd name="T1" fmla="*/ 96 h 236"/>
                <a:gd name="T2" fmla="*/ 319 w 340"/>
                <a:gd name="T3" fmla="*/ 52 h 236"/>
                <a:gd name="T4" fmla="*/ 340 w 340"/>
                <a:gd name="T5" fmla="*/ 4 h 236"/>
                <a:gd name="T6" fmla="*/ 286 w 340"/>
                <a:gd name="T7" fmla="*/ 2 h 236"/>
                <a:gd name="T8" fmla="*/ 232 w 340"/>
                <a:gd name="T9" fmla="*/ 0 h 236"/>
                <a:gd name="T10" fmla="*/ 253 w 340"/>
                <a:gd name="T11" fmla="*/ 26 h 236"/>
                <a:gd name="T12" fmla="*/ 2 w 340"/>
                <a:gd name="T13" fmla="*/ 175 h 236"/>
                <a:gd name="T14" fmla="*/ 0 w 340"/>
                <a:gd name="T15" fmla="*/ 236 h 236"/>
                <a:gd name="T16" fmla="*/ 272 w 340"/>
                <a:gd name="T17" fmla="*/ 66 h 236"/>
                <a:gd name="T18" fmla="*/ 296 w 340"/>
                <a:gd name="T19" fmla="*/ 9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236">
                  <a:moveTo>
                    <a:pt x="296" y="96"/>
                  </a:moveTo>
                  <a:lnTo>
                    <a:pt x="319" y="52"/>
                  </a:lnTo>
                  <a:lnTo>
                    <a:pt x="340" y="4"/>
                  </a:lnTo>
                  <a:lnTo>
                    <a:pt x="286" y="2"/>
                  </a:lnTo>
                  <a:lnTo>
                    <a:pt x="232" y="0"/>
                  </a:lnTo>
                  <a:lnTo>
                    <a:pt x="253" y="26"/>
                  </a:lnTo>
                  <a:lnTo>
                    <a:pt x="2" y="175"/>
                  </a:lnTo>
                  <a:lnTo>
                    <a:pt x="0" y="236"/>
                  </a:lnTo>
                  <a:lnTo>
                    <a:pt x="272" y="66"/>
                  </a:lnTo>
                  <a:lnTo>
                    <a:pt x="296"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34" name="Freeform 523"/>
            <p:cNvSpPr/>
            <p:nvPr/>
          </p:nvSpPr>
          <p:spPr bwMode="auto">
            <a:xfrm>
              <a:off x="5669425" y="2953443"/>
              <a:ext cx="68133" cy="239948"/>
            </a:xfrm>
            <a:custGeom>
              <a:avLst/>
              <a:gdLst>
                <a:gd name="T0" fmla="*/ 39 w 39"/>
                <a:gd name="T1" fmla="*/ 125 h 137"/>
                <a:gd name="T2" fmla="*/ 26 w 39"/>
                <a:gd name="T3" fmla="*/ 137 h 137"/>
                <a:gd name="T4" fmla="*/ 13 w 39"/>
                <a:gd name="T5" fmla="*/ 137 h 137"/>
                <a:gd name="T6" fmla="*/ 0 w 39"/>
                <a:gd name="T7" fmla="*/ 125 h 137"/>
                <a:gd name="T8" fmla="*/ 0 w 39"/>
                <a:gd name="T9" fmla="*/ 13 h 137"/>
                <a:gd name="T10" fmla="*/ 13 w 39"/>
                <a:gd name="T11" fmla="*/ 0 h 137"/>
                <a:gd name="T12" fmla="*/ 26 w 39"/>
                <a:gd name="T13" fmla="*/ 0 h 137"/>
                <a:gd name="T14" fmla="*/ 39 w 39"/>
                <a:gd name="T15" fmla="*/ 13 h 137"/>
                <a:gd name="T16" fmla="*/ 39 w 39"/>
                <a:gd name="T17"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37">
                  <a:moveTo>
                    <a:pt x="39" y="125"/>
                  </a:moveTo>
                  <a:cubicBezTo>
                    <a:pt x="39" y="132"/>
                    <a:pt x="33" y="137"/>
                    <a:pt x="26" y="137"/>
                  </a:cubicBezTo>
                  <a:cubicBezTo>
                    <a:pt x="13" y="137"/>
                    <a:pt x="13" y="137"/>
                    <a:pt x="13" y="137"/>
                  </a:cubicBezTo>
                  <a:cubicBezTo>
                    <a:pt x="6" y="137"/>
                    <a:pt x="0" y="132"/>
                    <a:pt x="0" y="125"/>
                  </a:cubicBezTo>
                  <a:cubicBezTo>
                    <a:pt x="0" y="13"/>
                    <a:pt x="0" y="13"/>
                    <a:pt x="0" y="13"/>
                  </a:cubicBezTo>
                  <a:cubicBezTo>
                    <a:pt x="0" y="6"/>
                    <a:pt x="6" y="0"/>
                    <a:pt x="13" y="0"/>
                  </a:cubicBezTo>
                  <a:cubicBezTo>
                    <a:pt x="26" y="0"/>
                    <a:pt x="26" y="0"/>
                    <a:pt x="26" y="0"/>
                  </a:cubicBezTo>
                  <a:cubicBezTo>
                    <a:pt x="33" y="0"/>
                    <a:pt x="39" y="6"/>
                    <a:pt x="39" y="13"/>
                  </a:cubicBezTo>
                  <a:lnTo>
                    <a:pt x="39" y="1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35" name="Freeform 524"/>
            <p:cNvSpPr/>
            <p:nvPr/>
          </p:nvSpPr>
          <p:spPr bwMode="auto">
            <a:xfrm>
              <a:off x="5579815" y="3004543"/>
              <a:ext cx="66652" cy="188848"/>
            </a:xfrm>
            <a:custGeom>
              <a:avLst/>
              <a:gdLst>
                <a:gd name="T0" fmla="*/ 38 w 38"/>
                <a:gd name="T1" fmla="*/ 96 h 108"/>
                <a:gd name="T2" fmla="*/ 26 w 38"/>
                <a:gd name="T3" fmla="*/ 108 h 108"/>
                <a:gd name="T4" fmla="*/ 13 w 38"/>
                <a:gd name="T5" fmla="*/ 108 h 108"/>
                <a:gd name="T6" fmla="*/ 0 w 38"/>
                <a:gd name="T7" fmla="*/ 96 h 108"/>
                <a:gd name="T8" fmla="*/ 0 w 38"/>
                <a:gd name="T9" fmla="*/ 12 h 108"/>
                <a:gd name="T10" fmla="*/ 13 w 38"/>
                <a:gd name="T11" fmla="*/ 0 h 108"/>
                <a:gd name="T12" fmla="*/ 26 w 38"/>
                <a:gd name="T13" fmla="*/ 0 h 108"/>
                <a:gd name="T14" fmla="*/ 38 w 38"/>
                <a:gd name="T15" fmla="*/ 12 h 108"/>
                <a:gd name="T16" fmla="*/ 38 w 38"/>
                <a:gd name="T1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08">
                  <a:moveTo>
                    <a:pt x="38" y="96"/>
                  </a:moveTo>
                  <a:cubicBezTo>
                    <a:pt x="38" y="103"/>
                    <a:pt x="33" y="108"/>
                    <a:pt x="26" y="108"/>
                  </a:cubicBezTo>
                  <a:cubicBezTo>
                    <a:pt x="13" y="108"/>
                    <a:pt x="13" y="108"/>
                    <a:pt x="13" y="108"/>
                  </a:cubicBezTo>
                  <a:cubicBezTo>
                    <a:pt x="6" y="108"/>
                    <a:pt x="0" y="103"/>
                    <a:pt x="0" y="96"/>
                  </a:cubicBezTo>
                  <a:cubicBezTo>
                    <a:pt x="0" y="12"/>
                    <a:pt x="0" y="12"/>
                    <a:pt x="0" y="12"/>
                  </a:cubicBezTo>
                  <a:cubicBezTo>
                    <a:pt x="0" y="6"/>
                    <a:pt x="6" y="0"/>
                    <a:pt x="13" y="0"/>
                  </a:cubicBezTo>
                  <a:cubicBezTo>
                    <a:pt x="26" y="0"/>
                    <a:pt x="26" y="0"/>
                    <a:pt x="26" y="0"/>
                  </a:cubicBezTo>
                  <a:cubicBezTo>
                    <a:pt x="33" y="0"/>
                    <a:pt x="38" y="6"/>
                    <a:pt x="38" y="12"/>
                  </a:cubicBezTo>
                  <a:lnTo>
                    <a:pt x="38"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36" name="Freeform 525"/>
            <p:cNvSpPr/>
            <p:nvPr/>
          </p:nvSpPr>
          <p:spPr bwMode="auto">
            <a:xfrm>
              <a:off x="5483540" y="3051200"/>
              <a:ext cx="79242" cy="148857"/>
            </a:xfrm>
            <a:custGeom>
              <a:avLst/>
              <a:gdLst>
                <a:gd name="T0" fmla="*/ 29 w 45"/>
                <a:gd name="T1" fmla="*/ 85 h 85"/>
                <a:gd name="T2" fmla="*/ 15 w 45"/>
                <a:gd name="T3" fmla="*/ 85 h 85"/>
                <a:gd name="T4" fmla="*/ 0 w 45"/>
                <a:gd name="T5" fmla="*/ 69 h 85"/>
                <a:gd name="T6" fmla="*/ 0 w 45"/>
                <a:gd name="T7" fmla="*/ 16 h 85"/>
                <a:gd name="T8" fmla="*/ 15 w 45"/>
                <a:gd name="T9" fmla="*/ 0 h 85"/>
                <a:gd name="T10" fmla="*/ 29 w 45"/>
                <a:gd name="T11" fmla="*/ 0 h 85"/>
                <a:gd name="T12" fmla="*/ 45 w 45"/>
                <a:gd name="T13" fmla="*/ 16 h 85"/>
                <a:gd name="T14" fmla="*/ 45 w 45"/>
                <a:gd name="T15" fmla="*/ 69 h 85"/>
                <a:gd name="T16" fmla="*/ 29 w 45"/>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85">
                  <a:moveTo>
                    <a:pt x="29" y="85"/>
                  </a:moveTo>
                  <a:cubicBezTo>
                    <a:pt x="15" y="85"/>
                    <a:pt x="15" y="85"/>
                    <a:pt x="15" y="85"/>
                  </a:cubicBezTo>
                  <a:cubicBezTo>
                    <a:pt x="7" y="85"/>
                    <a:pt x="0" y="78"/>
                    <a:pt x="0" y="69"/>
                  </a:cubicBezTo>
                  <a:cubicBezTo>
                    <a:pt x="0" y="16"/>
                    <a:pt x="0" y="16"/>
                    <a:pt x="0" y="16"/>
                  </a:cubicBezTo>
                  <a:cubicBezTo>
                    <a:pt x="0" y="7"/>
                    <a:pt x="7" y="0"/>
                    <a:pt x="15" y="0"/>
                  </a:cubicBezTo>
                  <a:cubicBezTo>
                    <a:pt x="29" y="0"/>
                    <a:pt x="29" y="0"/>
                    <a:pt x="29" y="0"/>
                  </a:cubicBezTo>
                  <a:cubicBezTo>
                    <a:pt x="37" y="0"/>
                    <a:pt x="45" y="7"/>
                    <a:pt x="45" y="16"/>
                  </a:cubicBezTo>
                  <a:cubicBezTo>
                    <a:pt x="45" y="69"/>
                    <a:pt x="45" y="69"/>
                    <a:pt x="45" y="69"/>
                  </a:cubicBezTo>
                  <a:cubicBezTo>
                    <a:pt x="45" y="78"/>
                    <a:pt x="37" y="85"/>
                    <a:pt x="29" y="8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37" name="Freeform 526"/>
            <p:cNvSpPr/>
            <p:nvPr/>
          </p:nvSpPr>
          <p:spPr bwMode="auto">
            <a:xfrm>
              <a:off x="5722006" y="2144729"/>
              <a:ext cx="138489" cy="134786"/>
            </a:xfrm>
            <a:custGeom>
              <a:avLst/>
              <a:gdLst>
                <a:gd name="T0" fmla="*/ 41 w 79"/>
                <a:gd name="T1" fmla="*/ 76 h 77"/>
                <a:gd name="T2" fmla="*/ 78 w 79"/>
                <a:gd name="T3" fmla="*/ 37 h 77"/>
                <a:gd name="T4" fmla="*/ 38 w 79"/>
                <a:gd name="T5" fmla="*/ 0 h 77"/>
                <a:gd name="T6" fmla="*/ 1 w 79"/>
                <a:gd name="T7" fmla="*/ 40 h 77"/>
                <a:gd name="T8" fmla="*/ 41 w 79"/>
                <a:gd name="T9" fmla="*/ 76 h 77"/>
              </a:gdLst>
              <a:ahLst/>
              <a:cxnLst>
                <a:cxn ang="0">
                  <a:pos x="T0" y="T1"/>
                </a:cxn>
                <a:cxn ang="0">
                  <a:pos x="T2" y="T3"/>
                </a:cxn>
                <a:cxn ang="0">
                  <a:pos x="T4" y="T5"/>
                </a:cxn>
                <a:cxn ang="0">
                  <a:pos x="T6" y="T7"/>
                </a:cxn>
                <a:cxn ang="0">
                  <a:pos x="T8" y="T9"/>
                </a:cxn>
              </a:cxnLst>
              <a:rect l="0" t="0" r="r" b="b"/>
              <a:pathLst>
                <a:path w="79" h="77">
                  <a:moveTo>
                    <a:pt x="41" y="76"/>
                  </a:moveTo>
                  <a:cubicBezTo>
                    <a:pt x="62" y="76"/>
                    <a:pt x="79" y="58"/>
                    <a:pt x="78" y="37"/>
                  </a:cubicBezTo>
                  <a:cubicBezTo>
                    <a:pt x="78" y="16"/>
                    <a:pt x="60" y="0"/>
                    <a:pt x="38" y="0"/>
                  </a:cubicBezTo>
                  <a:cubicBezTo>
                    <a:pt x="17" y="1"/>
                    <a:pt x="0" y="19"/>
                    <a:pt x="1" y="40"/>
                  </a:cubicBezTo>
                  <a:cubicBezTo>
                    <a:pt x="2" y="61"/>
                    <a:pt x="20" y="77"/>
                    <a:pt x="41"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38" name="Freeform 527"/>
            <p:cNvSpPr/>
            <p:nvPr/>
          </p:nvSpPr>
          <p:spPr bwMode="auto">
            <a:xfrm>
              <a:off x="5655354" y="2288402"/>
              <a:ext cx="273274" cy="197735"/>
            </a:xfrm>
            <a:custGeom>
              <a:avLst/>
              <a:gdLst>
                <a:gd name="T0" fmla="*/ 119 w 156"/>
                <a:gd name="T1" fmla="*/ 0 h 113"/>
                <a:gd name="T2" fmla="*/ 80 w 156"/>
                <a:gd name="T3" fmla="*/ 46 h 113"/>
                <a:gd name="T4" fmla="*/ 37 w 156"/>
                <a:gd name="T5" fmla="*/ 1 h 113"/>
                <a:gd name="T6" fmla="*/ 1 w 156"/>
                <a:gd name="T7" fmla="*/ 50 h 113"/>
                <a:gd name="T8" fmla="*/ 3 w 156"/>
                <a:gd name="T9" fmla="*/ 113 h 113"/>
                <a:gd name="T10" fmla="*/ 156 w 156"/>
                <a:gd name="T11" fmla="*/ 113 h 113"/>
                <a:gd name="T12" fmla="*/ 154 w 156"/>
                <a:gd name="T13" fmla="*/ 45 h 113"/>
                <a:gd name="T14" fmla="*/ 119 w 156"/>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13">
                  <a:moveTo>
                    <a:pt x="119" y="0"/>
                  </a:moveTo>
                  <a:cubicBezTo>
                    <a:pt x="80" y="46"/>
                    <a:pt x="80" y="46"/>
                    <a:pt x="80" y="46"/>
                  </a:cubicBezTo>
                  <a:cubicBezTo>
                    <a:pt x="37" y="1"/>
                    <a:pt x="37" y="1"/>
                    <a:pt x="37" y="1"/>
                  </a:cubicBezTo>
                  <a:cubicBezTo>
                    <a:pt x="11" y="11"/>
                    <a:pt x="0" y="26"/>
                    <a:pt x="1" y="50"/>
                  </a:cubicBezTo>
                  <a:cubicBezTo>
                    <a:pt x="3" y="113"/>
                    <a:pt x="3" y="113"/>
                    <a:pt x="3" y="113"/>
                  </a:cubicBezTo>
                  <a:cubicBezTo>
                    <a:pt x="156" y="113"/>
                    <a:pt x="156" y="113"/>
                    <a:pt x="156" y="113"/>
                  </a:cubicBezTo>
                  <a:cubicBezTo>
                    <a:pt x="154" y="45"/>
                    <a:pt x="154" y="45"/>
                    <a:pt x="154" y="45"/>
                  </a:cubicBezTo>
                  <a:cubicBezTo>
                    <a:pt x="153" y="23"/>
                    <a:pt x="144" y="9"/>
                    <a:pt x="11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5" name="Freeform 534"/>
            <p:cNvSpPr>
              <a:spLocks noEditPoints="1"/>
            </p:cNvSpPr>
            <p:nvPr/>
          </p:nvSpPr>
          <p:spPr bwMode="auto">
            <a:xfrm>
              <a:off x="4751846" y="2769779"/>
              <a:ext cx="159225" cy="268090"/>
            </a:xfrm>
            <a:custGeom>
              <a:avLst/>
              <a:gdLst>
                <a:gd name="T0" fmla="*/ 54 w 91"/>
                <a:gd name="T1" fmla="*/ 71 h 153"/>
                <a:gd name="T2" fmla="*/ 91 w 91"/>
                <a:gd name="T3" fmla="*/ 25 h 153"/>
                <a:gd name="T4" fmla="*/ 91 w 91"/>
                <a:gd name="T5" fmla="*/ 25 h 153"/>
                <a:gd name="T6" fmla="*/ 91 w 91"/>
                <a:gd name="T7" fmla="*/ 0 h 153"/>
                <a:gd name="T8" fmla="*/ 46 w 91"/>
                <a:gd name="T9" fmla="*/ 0 h 153"/>
                <a:gd name="T10" fmla="*/ 45 w 91"/>
                <a:gd name="T11" fmla="*/ 0 h 153"/>
                <a:gd name="T12" fmla="*/ 0 w 91"/>
                <a:gd name="T13" fmla="*/ 0 h 153"/>
                <a:gd name="T14" fmla="*/ 0 w 91"/>
                <a:gd name="T15" fmla="*/ 25 h 153"/>
                <a:gd name="T16" fmla="*/ 0 w 91"/>
                <a:gd name="T17" fmla="*/ 25 h 153"/>
                <a:gd name="T18" fmla="*/ 37 w 91"/>
                <a:gd name="T19" fmla="*/ 71 h 153"/>
                <a:gd name="T20" fmla="*/ 42 w 91"/>
                <a:gd name="T21" fmla="*/ 77 h 153"/>
                <a:gd name="T22" fmla="*/ 40 w 91"/>
                <a:gd name="T23" fmla="*/ 82 h 153"/>
                <a:gd name="T24" fmla="*/ 0 w 91"/>
                <a:gd name="T25" fmla="*/ 128 h 153"/>
                <a:gd name="T26" fmla="*/ 0 w 91"/>
                <a:gd name="T27" fmla="*/ 128 h 153"/>
                <a:gd name="T28" fmla="*/ 0 w 91"/>
                <a:gd name="T29" fmla="*/ 153 h 153"/>
                <a:gd name="T30" fmla="*/ 45 w 91"/>
                <a:gd name="T31" fmla="*/ 153 h 153"/>
                <a:gd name="T32" fmla="*/ 46 w 91"/>
                <a:gd name="T33" fmla="*/ 153 h 153"/>
                <a:gd name="T34" fmla="*/ 91 w 91"/>
                <a:gd name="T35" fmla="*/ 153 h 153"/>
                <a:gd name="T36" fmla="*/ 91 w 91"/>
                <a:gd name="T37" fmla="*/ 128 h 153"/>
                <a:gd name="T38" fmla="*/ 91 w 91"/>
                <a:gd name="T39" fmla="*/ 128 h 153"/>
                <a:gd name="T40" fmla="*/ 51 w 91"/>
                <a:gd name="T41" fmla="*/ 82 h 153"/>
                <a:gd name="T42" fmla="*/ 49 w 91"/>
                <a:gd name="T43" fmla="*/ 77 h 153"/>
                <a:gd name="T44" fmla="*/ 54 w 91"/>
                <a:gd name="T45" fmla="*/ 71 h 153"/>
                <a:gd name="T46" fmla="*/ 14 w 91"/>
                <a:gd name="T47" fmla="*/ 127 h 153"/>
                <a:gd name="T48" fmla="*/ 14 w 91"/>
                <a:gd name="T49" fmla="*/ 124 h 153"/>
                <a:gd name="T50" fmla="*/ 14 w 91"/>
                <a:gd name="T51" fmla="*/ 124 h 153"/>
                <a:gd name="T52" fmla="*/ 42 w 91"/>
                <a:gd name="T53" fmla="*/ 92 h 153"/>
                <a:gd name="T54" fmla="*/ 14 w 91"/>
                <a:gd name="T55" fmla="*/ 127 h 153"/>
                <a:gd name="T56" fmla="*/ 80 w 91"/>
                <a:gd name="T57" fmla="*/ 124 h 153"/>
                <a:gd name="T58" fmla="*/ 80 w 91"/>
                <a:gd name="T59" fmla="*/ 126 h 153"/>
                <a:gd name="T60" fmla="*/ 52 w 91"/>
                <a:gd name="T61" fmla="*/ 92 h 153"/>
                <a:gd name="T62" fmla="*/ 80 w 91"/>
                <a:gd name="T63" fmla="*/ 124 h 153"/>
                <a:gd name="T64" fmla="*/ 42 w 91"/>
                <a:gd name="T65" fmla="*/ 41 h 153"/>
                <a:gd name="T66" fmla="*/ 18 w 91"/>
                <a:gd name="T67" fmla="*/ 45 h 153"/>
                <a:gd name="T68" fmla="*/ 14 w 91"/>
                <a:gd name="T69" fmla="*/ 28 h 153"/>
                <a:gd name="T70" fmla="*/ 14 w 91"/>
                <a:gd name="T71" fmla="*/ 28 h 153"/>
                <a:gd name="T72" fmla="*/ 14 w 91"/>
                <a:gd name="T73" fmla="*/ 11 h 153"/>
                <a:gd name="T74" fmla="*/ 19 w 91"/>
                <a:gd name="T75" fmla="*/ 11 h 153"/>
                <a:gd name="T76" fmla="*/ 75 w 91"/>
                <a:gd name="T77" fmla="*/ 11 h 153"/>
                <a:gd name="T78" fmla="*/ 80 w 91"/>
                <a:gd name="T79" fmla="*/ 11 h 153"/>
                <a:gd name="T80" fmla="*/ 80 w 91"/>
                <a:gd name="T81" fmla="*/ 28 h 153"/>
                <a:gd name="T82" fmla="*/ 79 w 91"/>
                <a:gd name="T83" fmla="*/ 37 h 153"/>
                <a:gd name="T84" fmla="*/ 60 w 91"/>
                <a:gd name="T85" fmla="*/ 43 h 153"/>
                <a:gd name="T86" fmla="*/ 42 w 91"/>
                <a:gd name="T87" fmla="*/ 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 h="153">
                  <a:moveTo>
                    <a:pt x="54" y="71"/>
                  </a:moveTo>
                  <a:cubicBezTo>
                    <a:pt x="75" y="66"/>
                    <a:pt x="91" y="48"/>
                    <a:pt x="91" y="25"/>
                  </a:cubicBezTo>
                  <a:cubicBezTo>
                    <a:pt x="91" y="25"/>
                    <a:pt x="91" y="25"/>
                    <a:pt x="91" y="25"/>
                  </a:cubicBezTo>
                  <a:cubicBezTo>
                    <a:pt x="91" y="0"/>
                    <a:pt x="91" y="0"/>
                    <a:pt x="91" y="0"/>
                  </a:cubicBezTo>
                  <a:cubicBezTo>
                    <a:pt x="46" y="0"/>
                    <a:pt x="46" y="0"/>
                    <a:pt x="46" y="0"/>
                  </a:cubicBezTo>
                  <a:cubicBezTo>
                    <a:pt x="45" y="0"/>
                    <a:pt x="45" y="0"/>
                    <a:pt x="45" y="0"/>
                  </a:cubicBezTo>
                  <a:cubicBezTo>
                    <a:pt x="0" y="0"/>
                    <a:pt x="0" y="0"/>
                    <a:pt x="0" y="0"/>
                  </a:cubicBezTo>
                  <a:cubicBezTo>
                    <a:pt x="0" y="25"/>
                    <a:pt x="0" y="25"/>
                    <a:pt x="0" y="25"/>
                  </a:cubicBezTo>
                  <a:cubicBezTo>
                    <a:pt x="0" y="25"/>
                    <a:pt x="0" y="25"/>
                    <a:pt x="0" y="25"/>
                  </a:cubicBezTo>
                  <a:cubicBezTo>
                    <a:pt x="0" y="48"/>
                    <a:pt x="16" y="66"/>
                    <a:pt x="37" y="71"/>
                  </a:cubicBezTo>
                  <a:cubicBezTo>
                    <a:pt x="39" y="72"/>
                    <a:pt x="41" y="75"/>
                    <a:pt x="42" y="77"/>
                  </a:cubicBezTo>
                  <a:cubicBezTo>
                    <a:pt x="42" y="79"/>
                    <a:pt x="41" y="80"/>
                    <a:pt x="40" y="82"/>
                  </a:cubicBezTo>
                  <a:cubicBezTo>
                    <a:pt x="17" y="85"/>
                    <a:pt x="0" y="104"/>
                    <a:pt x="0" y="128"/>
                  </a:cubicBezTo>
                  <a:cubicBezTo>
                    <a:pt x="0" y="128"/>
                    <a:pt x="0" y="128"/>
                    <a:pt x="0" y="128"/>
                  </a:cubicBezTo>
                  <a:cubicBezTo>
                    <a:pt x="0" y="153"/>
                    <a:pt x="0" y="153"/>
                    <a:pt x="0" y="153"/>
                  </a:cubicBezTo>
                  <a:cubicBezTo>
                    <a:pt x="45" y="153"/>
                    <a:pt x="45" y="153"/>
                    <a:pt x="45" y="153"/>
                  </a:cubicBezTo>
                  <a:cubicBezTo>
                    <a:pt x="46" y="153"/>
                    <a:pt x="46" y="153"/>
                    <a:pt x="46" y="153"/>
                  </a:cubicBezTo>
                  <a:cubicBezTo>
                    <a:pt x="91" y="153"/>
                    <a:pt x="91" y="153"/>
                    <a:pt x="91" y="153"/>
                  </a:cubicBezTo>
                  <a:cubicBezTo>
                    <a:pt x="91" y="128"/>
                    <a:pt x="91" y="128"/>
                    <a:pt x="91" y="128"/>
                  </a:cubicBezTo>
                  <a:cubicBezTo>
                    <a:pt x="91" y="128"/>
                    <a:pt x="91" y="128"/>
                    <a:pt x="91" y="128"/>
                  </a:cubicBezTo>
                  <a:cubicBezTo>
                    <a:pt x="91" y="104"/>
                    <a:pt x="74" y="85"/>
                    <a:pt x="51" y="82"/>
                  </a:cubicBezTo>
                  <a:cubicBezTo>
                    <a:pt x="50" y="80"/>
                    <a:pt x="49" y="79"/>
                    <a:pt x="49" y="77"/>
                  </a:cubicBezTo>
                  <a:cubicBezTo>
                    <a:pt x="50" y="75"/>
                    <a:pt x="51" y="72"/>
                    <a:pt x="54" y="71"/>
                  </a:cubicBezTo>
                  <a:close/>
                  <a:moveTo>
                    <a:pt x="14" y="127"/>
                  </a:moveTo>
                  <a:cubicBezTo>
                    <a:pt x="14" y="124"/>
                    <a:pt x="14" y="124"/>
                    <a:pt x="14" y="124"/>
                  </a:cubicBezTo>
                  <a:cubicBezTo>
                    <a:pt x="14" y="124"/>
                    <a:pt x="14" y="124"/>
                    <a:pt x="14" y="124"/>
                  </a:cubicBezTo>
                  <a:cubicBezTo>
                    <a:pt x="14" y="108"/>
                    <a:pt x="26" y="95"/>
                    <a:pt x="42" y="92"/>
                  </a:cubicBezTo>
                  <a:cubicBezTo>
                    <a:pt x="41" y="98"/>
                    <a:pt x="38" y="114"/>
                    <a:pt x="14" y="127"/>
                  </a:cubicBezTo>
                  <a:close/>
                  <a:moveTo>
                    <a:pt x="80" y="124"/>
                  </a:moveTo>
                  <a:cubicBezTo>
                    <a:pt x="80" y="126"/>
                    <a:pt x="80" y="126"/>
                    <a:pt x="80" y="126"/>
                  </a:cubicBezTo>
                  <a:cubicBezTo>
                    <a:pt x="70" y="120"/>
                    <a:pt x="51" y="106"/>
                    <a:pt x="52" y="92"/>
                  </a:cubicBezTo>
                  <a:cubicBezTo>
                    <a:pt x="67" y="94"/>
                    <a:pt x="80" y="108"/>
                    <a:pt x="80" y="124"/>
                  </a:cubicBezTo>
                  <a:close/>
                  <a:moveTo>
                    <a:pt x="42" y="41"/>
                  </a:moveTo>
                  <a:cubicBezTo>
                    <a:pt x="32" y="37"/>
                    <a:pt x="23" y="42"/>
                    <a:pt x="18" y="45"/>
                  </a:cubicBezTo>
                  <a:cubicBezTo>
                    <a:pt x="16" y="40"/>
                    <a:pt x="14" y="34"/>
                    <a:pt x="14" y="28"/>
                  </a:cubicBezTo>
                  <a:cubicBezTo>
                    <a:pt x="14" y="28"/>
                    <a:pt x="14" y="28"/>
                    <a:pt x="14" y="28"/>
                  </a:cubicBezTo>
                  <a:cubicBezTo>
                    <a:pt x="14" y="11"/>
                    <a:pt x="14" y="11"/>
                    <a:pt x="14" y="11"/>
                  </a:cubicBezTo>
                  <a:cubicBezTo>
                    <a:pt x="19" y="11"/>
                    <a:pt x="19" y="11"/>
                    <a:pt x="19" y="11"/>
                  </a:cubicBezTo>
                  <a:cubicBezTo>
                    <a:pt x="75" y="11"/>
                    <a:pt x="75" y="11"/>
                    <a:pt x="75" y="11"/>
                  </a:cubicBezTo>
                  <a:cubicBezTo>
                    <a:pt x="80" y="11"/>
                    <a:pt x="80" y="11"/>
                    <a:pt x="80" y="11"/>
                  </a:cubicBezTo>
                  <a:cubicBezTo>
                    <a:pt x="80" y="28"/>
                    <a:pt x="80" y="28"/>
                    <a:pt x="80" y="28"/>
                  </a:cubicBezTo>
                  <a:cubicBezTo>
                    <a:pt x="80" y="31"/>
                    <a:pt x="79" y="34"/>
                    <a:pt x="79" y="37"/>
                  </a:cubicBezTo>
                  <a:cubicBezTo>
                    <a:pt x="73" y="37"/>
                    <a:pt x="63" y="41"/>
                    <a:pt x="60" y="43"/>
                  </a:cubicBezTo>
                  <a:cubicBezTo>
                    <a:pt x="55" y="45"/>
                    <a:pt x="55" y="47"/>
                    <a:pt x="42"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6" name="Freeform 535"/>
            <p:cNvSpPr/>
            <p:nvPr/>
          </p:nvSpPr>
          <p:spPr bwMode="auto">
            <a:xfrm>
              <a:off x="4735553" y="3046016"/>
              <a:ext cx="194773" cy="35548"/>
            </a:xfrm>
            <a:custGeom>
              <a:avLst/>
              <a:gdLst>
                <a:gd name="T0" fmla="*/ 103 w 111"/>
                <a:gd name="T1" fmla="*/ 0 h 20"/>
                <a:gd name="T2" fmla="*/ 7 w 111"/>
                <a:gd name="T3" fmla="*/ 0 h 20"/>
                <a:gd name="T4" fmla="*/ 0 w 111"/>
                <a:gd name="T5" fmla="*/ 10 h 20"/>
                <a:gd name="T6" fmla="*/ 7 w 111"/>
                <a:gd name="T7" fmla="*/ 20 h 20"/>
                <a:gd name="T8" fmla="*/ 103 w 111"/>
                <a:gd name="T9" fmla="*/ 20 h 20"/>
                <a:gd name="T10" fmla="*/ 111 w 111"/>
                <a:gd name="T11" fmla="*/ 10 h 20"/>
                <a:gd name="T12" fmla="*/ 103 w 11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1" h="20">
                  <a:moveTo>
                    <a:pt x="103" y="0"/>
                  </a:moveTo>
                  <a:cubicBezTo>
                    <a:pt x="7" y="0"/>
                    <a:pt x="7" y="0"/>
                    <a:pt x="7" y="0"/>
                  </a:cubicBezTo>
                  <a:cubicBezTo>
                    <a:pt x="3" y="0"/>
                    <a:pt x="0" y="5"/>
                    <a:pt x="0" y="10"/>
                  </a:cubicBezTo>
                  <a:cubicBezTo>
                    <a:pt x="0" y="16"/>
                    <a:pt x="3" y="20"/>
                    <a:pt x="7" y="20"/>
                  </a:cubicBezTo>
                  <a:cubicBezTo>
                    <a:pt x="103" y="20"/>
                    <a:pt x="103" y="20"/>
                    <a:pt x="103" y="20"/>
                  </a:cubicBezTo>
                  <a:cubicBezTo>
                    <a:pt x="107" y="20"/>
                    <a:pt x="111" y="16"/>
                    <a:pt x="111" y="10"/>
                  </a:cubicBezTo>
                  <a:cubicBezTo>
                    <a:pt x="111" y="5"/>
                    <a:pt x="107"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7" name="Freeform 536"/>
            <p:cNvSpPr/>
            <p:nvPr/>
          </p:nvSpPr>
          <p:spPr bwMode="auto">
            <a:xfrm>
              <a:off x="4735553" y="2723863"/>
              <a:ext cx="194773" cy="35548"/>
            </a:xfrm>
            <a:custGeom>
              <a:avLst/>
              <a:gdLst>
                <a:gd name="T0" fmla="*/ 7 w 111"/>
                <a:gd name="T1" fmla="*/ 20 h 20"/>
                <a:gd name="T2" fmla="*/ 103 w 111"/>
                <a:gd name="T3" fmla="*/ 20 h 20"/>
                <a:gd name="T4" fmla="*/ 111 w 111"/>
                <a:gd name="T5" fmla="*/ 10 h 20"/>
                <a:gd name="T6" fmla="*/ 103 w 111"/>
                <a:gd name="T7" fmla="*/ 0 h 20"/>
                <a:gd name="T8" fmla="*/ 7 w 111"/>
                <a:gd name="T9" fmla="*/ 0 h 20"/>
                <a:gd name="T10" fmla="*/ 0 w 111"/>
                <a:gd name="T11" fmla="*/ 10 h 20"/>
                <a:gd name="T12" fmla="*/ 7 w 111"/>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1" h="20">
                  <a:moveTo>
                    <a:pt x="7" y="20"/>
                  </a:moveTo>
                  <a:cubicBezTo>
                    <a:pt x="103" y="20"/>
                    <a:pt x="103" y="20"/>
                    <a:pt x="103" y="20"/>
                  </a:cubicBezTo>
                  <a:cubicBezTo>
                    <a:pt x="107" y="20"/>
                    <a:pt x="111" y="16"/>
                    <a:pt x="111" y="10"/>
                  </a:cubicBezTo>
                  <a:cubicBezTo>
                    <a:pt x="111" y="5"/>
                    <a:pt x="107" y="0"/>
                    <a:pt x="103" y="0"/>
                  </a:cubicBezTo>
                  <a:cubicBezTo>
                    <a:pt x="7" y="0"/>
                    <a:pt x="7" y="0"/>
                    <a:pt x="7" y="0"/>
                  </a:cubicBezTo>
                  <a:cubicBezTo>
                    <a:pt x="3" y="0"/>
                    <a:pt x="0" y="5"/>
                    <a:pt x="0" y="10"/>
                  </a:cubicBezTo>
                  <a:cubicBezTo>
                    <a:pt x="0" y="16"/>
                    <a:pt x="3" y="20"/>
                    <a:pt x="7"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8" name="Freeform 537"/>
            <p:cNvSpPr>
              <a:spLocks noEditPoints="1"/>
            </p:cNvSpPr>
            <p:nvPr/>
          </p:nvSpPr>
          <p:spPr bwMode="auto">
            <a:xfrm>
              <a:off x="4893297" y="2823842"/>
              <a:ext cx="225877" cy="224396"/>
            </a:xfrm>
            <a:custGeom>
              <a:avLst/>
              <a:gdLst>
                <a:gd name="T0" fmla="*/ 65 w 129"/>
                <a:gd name="T1" fmla="*/ 0 h 128"/>
                <a:gd name="T2" fmla="*/ 0 w 129"/>
                <a:gd name="T3" fmla="*/ 64 h 128"/>
                <a:gd name="T4" fmla="*/ 65 w 129"/>
                <a:gd name="T5" fmla="*/ 128 h 128"/>
                <a:gd name="T6" fmla="*/ 129 w 129"/>
                <a:gd name="T7" fmla="*/ 64 h 128"/>
                <a:gd name="T8" fmla="*/ 65 w 129"/>
                <a:gd name="T9" fmla="*/ 0 h 128"/>
                <a:gd name="T10" fmla="*/ 65 w 129"/>
                <a:gd name="T11" fmla="*/ 114 h 128"/>
                <a:gd name="T12" fmla="*/ 14 w 129"/>
                <a:gd name="T13" fmla="*/ 64 h 128"/>
                <a:gd name="T14" fmla="*/ 65 w 129"/>
                <a:gd name="T15" fmla="*/ 13 h 128"/>
                <a:gd name="T16" fmla="*/ 115 w 129"/>
                <a:gd name="T17" fmla="*/ 64 h 128"/>
                <a:gd name="T18" fmla="*/ 65 w 129"/>
                <a:gd name="T19" fmla="*/ 11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28">
                  <a:moveTo>
                    <a:pt x="65" y="0"/>
                  </a:moveTo>
                  <a:cubicBezTo>
                    <a:pt x="29" y="0"/>
                    <a:pt x="0" y="28"/>
                    <a:pt x="0" y="64"/>
                  </a:cubicBezTo>
                  <a:cubicBezTo>
                    <a:pt x="0" y="99"/>
                    <a:pt x="29" y="128"/>
                    <a:pt x="65" y="128"/>
                  </a:cubicBezTo>
                  <a:cubicBezTo>
                    <a:pt x="100" y="128"/>
                    <a:pt x="129" y="99"/>
                    <a:pt x="129" y="64"/>
                  </a:cubicBezTo>
                  <a:cubicBezTo>
                    <a:pt x="129" y="28"/>
                    <a:pt x="100" y="0"/>
                    <a:pt x="65" y="0"/>
                  </a:cubicBezTo>
                  <a:close/>
                  <a:moveTo>
                    <a:pt x="65" y="114"/>
                  </a:moveTo>
                  <a:cubicBezTo>
                    <a:pt x="37" y="114"/>
                    <a:pt x="14" y="92"/>
                    <a:pt x="14" y="64"/>
                  </a:cubicBezTo>
                  <a:cubicBezTo>
                    <a:pt x="14" y="36"/>
                    <a:pt x="37" y="13"/>
                    <a:pt x="65" y="13"/>
                  </a:cubicBezTo>
                  <a:cubicBezTo>
                    <a:pt x="92" y="13"/>
                    <a:pt x="115" y="36"/>
                    <a:pt x="115" y="64"/>
                  </a:cubicBezTo>
                  <a:cubicBezTo>
                    <a:pt x="115" y="92"/>
                    <a:pt x="92" y="114"/>
                    <a:pt x="65" y="1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9" name="Freeform 538"/>
            <p:cNvSpPr>
              <a:spLocks noEditPoints="1"/>
            </p:cNvSpPr>
            <p:nvPr/>
          </p:nvSpPr>
          <p:spPr bwMode="auto">
            <a:xfrm>
              <a:off x="4972539" y="2869758"/>
              <a:ext cx="69615" cy="132564"/>
            </a:xfrm>
            <a:custGeom>
              <a:avLst/>
              <a:gdLst>
                <a:gd name="T0" fmla="*/ 18 w 40"/>
                <a:gd name="T1" fmla="*/ 76 h 76"/>
                <a:gd name="T2" fmla="*/ 18 w 40"/>
                <a:gd name="T3" fmla="*/ 69 h 76"/>
                <a:gd name="T4" fmla="*/ 9 w 40"/>
                <a:gd name="T5" fmla="*/ 66 h 76"/>
                <a:gd name="T6" fmla="*/ 3 w 40"/>
                <a:gd name="T7" fmla="*/ 60 h 76"/>
                <a:gd name="T8" fmla="*/ 0 w 40"/>
                <a:gd name="T9" fmla="*/ 51 h 76"/>
                <a:gd name="T10" fmla="*/ 7 w 40"/>
                <a:gd name="T11" fmla="*/ 49 h 76"/>
                <a:gd name="T12" fmla="*/ 10 w 40"/>
                <a:gd name="T13" fmla="*/ 58 h 76"/>
                <a:gd name="T14" fmla="*/ 18 w 40"/>
                <a:gd name="T15" fmla="*/ 63 h 76"/>
                <a:gd name="T16" fmla="*/ 18 w 40"/>
                <a:gd name="T17" fmla="*/ 39 h 76"/>
                <a:gd name="T18" fmla="*/ 8 w 40"/>
                <a:gd name="T19" fmla="*/ 35 h 76"/>
                <a:gd name="T20" fmla="*/ 3 w 40"/>
                <a:gd name="T21" fmla="*/ 29 h 76"/>
                <a:gd name="T22" fmla="*/ 1 w 40"/>
                <a:gd name="T23" fmla="*/ 21 h 76"/>
                <a:gd name="T24" fmla="*/ 7 w 40"/>
                <a:gd name="T25" fmla="*/ 8 h 76"/>
                <a:gd name="T26" fmla="*/ 18 w 40"/>
                <a:gd name="T27" fmla="*/ 4 h 76"/>
                <a:gd name="T28" fmla="*/ 18 w 40"/>
                <a:gd name="T29" fmla="*/ 0 h 76"/>
                <a:gd name="T30" fmla="*/ 22 w 40"/>
                <a:gd name="T31" fmla="*/ 0 h 76"/>
                <a:gd name="T32" fmla="*/ 22 w 40"/>
                <a:gd name="T33" fmla="*/ 4 h 76"/>
                <a:gd name="T34" fmla="*/ 33 w 40"/>
                <a:gd name="T35" fmla="*/ 8 h 76"/>
                <a:gd name="T36" fmla="*/ 39 w 40"/>
                <a:gd name="T37" fmla="*/ 19 h 76"/>
                <a:gd name="T38" fmla="*/ 31 w 40"/>
                <a:gd name="T39" fmla="*/ 20 h 76"/>
                <a:gd name="T40" fmla="*/ 28 w 40"/>
                <a:gd name="T41" fmla="*/ 14 h 76"/>
                <a:gd name="T42" fmla="*/ 22 w 40"/>
                <a:gd name="T43" fmla="*/ 10 h 76"/>
                <a:gd name="T44" fmla="*/ 22 w 40"/>
                <a:gd name="T45" fmla="*/ 32 h 76"/>
                <a:gd name="T46" fmla="*/ 30 w 40"/>
                <a:gd name="T47" fmla="*/ 34 h 76"/>
                <a:gd name="T48" fmla="*/ 36 w 40"/>
                <a:gd name="T49" fmla="*/ 38 h 76"/>
                <a:gd name="T50" fmla="*/ 39 w 40"/>
                <a:gd name="T51" fmla="*/ 43 h 76"/>
                <a:gd name="T52" fmla="*/ 40 w 40"/>
                <a:gd name="T53" fmla="*/ 50 h 76"/>
                <a:gd name="T54" fmla="*/ 35 w 40"/>
                <a:gd name="T55" fmla="*/ 63 h 76"/>
                <a:gd name="T56" fmla="*/ 22 w 40"/>
                <a:gd name="T57" fmla="*/ 69 h 76"/>
                <a:gd name="T58" fmla="*/ 22 w 40"/>
                <a:gd name="T59" fmla="*/ 76 h 76"/>
                <a:gd name="T60" fmla="*/ 18 w 40"/>
                <a:gd name="T61" fmla="*/ 76 h 76"/>
                <a:gd name="T62" fmla="*/ 18 w 40"/>
                <a:gd name="T63" fmla="*/ 10 h 76"/>
                <a:gd name="T64" fmla="*/ 11 w 40"/>
                <a:gd name="T65" fmla="*/ 14 h 76"/>
                <a:gd name="T66" fmla="*/ 9 w 40"/>
                <a:gd name="T67" fmla="*/ 21 h 76"/>
                <a:gd name="T68" fmla="*/ 11 w 40"/>
                <a:gd name="T69" fmla="*/ 27 h 76"/>
                <a:gd name="T70" fmla="*/ 18 w 40"/>
                <a:gd name="T71" fmla="*/ 31 h 76"/>
                <a:gd name="T72" fmla="*/ 18 w 40"/>
                <a:gd name="T73" fmla="*/ 10 h 76"/>
                <a:gd name="T74" fmla="*/ 22 w 40"/>
                <a:gd name="T75" fmla="*/ 63 h 76"/>
                <a:gd name="T76" fmla="*/ 30 w 40"/>
                <a:gd name="T77" fmla="*/ 59 h 76"/>
                <a:gd name="T78" fmla="*/ 33 w 40"/>
                <a:gd name="T79" fmla="*/ 51 h 76"/>
                <a:gd name="T80" fmla="*/ 31 w 40"/>
                <a:gd name="T81" fmla="*/ 44 h 76"/>
                <a:gd name="T82" fmla="*/ 22 w 40"/>
                <a:gd name="T83" fmla="*/ 40 h 76"/>
                <a:gd name="T84" fmla="*/ 22 w 40"/>
                <a:gd name="T85"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76">
                  <a:moveTo>
                    <a:pt x="18" y="76"/>
                  </a:moveTo>
                  <a:cubicBezTo>
                    <a:pt x="18" y="69"/>
                    <a:pt x="18" y="69"/>
                    <a:pt x="18" y="69"/>
                  </a:cubicBezTo>
                  <a:cubicBezTo>
                    <a:pt x="14" y="68"/>
                    <a:pt x="11" y="68"/>
                    <a:pt x="9" y="66"/>
                  </a:cubicBezTo>
                  <a:cubicBezTo>
                    <a:pt x="6" y="65"/>
                    <a:pt x="4" y="63"/>
                    <a:pt x="3" y="60"/>
                  </a:cubicBezTo>
                  <a:cubicBezTo>
                    <a:pt x="1" y="58"/>
                    <a:pt x="0" y="54"/>
                    <a:pt x="0" y="51"/>
                  </a:cubicBezTo>
                  <a:cubicBezTo>
                    <a:pt x="7" y="49"/>
                    <a:pt x="7" y="49"/>
                    <a:pt x="7" y="49"/>
                  </a:cubicBezTo>
                  <a:cubicBezTo>
                    <a:pt x="8" y="53"/>
                    <a:pt x="9" y="56"/>
                    <a:pt x="10" y="58"/>
                  </a:cubicBezTo>
                  <a:cubicBezTo>
                    <a:pt x="12" y="61"/>
                    <a:pt x="15" y="62"/>
                    <a:pt x="18" y="63"/>
                  </a:cubicBezTo>
                  <a:cubicBezTo>
                    <a:pt x="18" y="39"/>
                    <a:pt x="18" y="39"/>
                    <a:pt x="18" y="39"/>
                  </a:cubicBezTo>
                  <a:cubicBezTo>
                    <a:pt x="15" y="38"/>
                    <a:pt x="12" y="37"/>
                    <a:pt x="8" y="35"/>
                  </a:cubicBezTo>
                  <a:cubicBezTo>
                    <a:pt x="6" y="34"/>
                    <a:pt x="4" y="32"/>
                    <a:pt x="3" y="29"/>
                  </a:cubicBezTo>
                  <a:cubicBezTo>
                    <a:pt x="2" y="27"/>
                    <a:pt x="1" y="24"/>
                    <a:pt x="1" y="21"/>
                  </a:cubicBezTo>
                  <a:cubicBezTo>
                    <a:pt x="1" y="16"/>
                    <a:pt x="3" y="12"/>
                    <a:pt x="7" y="8"/>
                  </a:cubicBezTo>
                  <a:cubicBezTo>
                    <a:pt x="9" y="6"/>
                    <a:pt x="13" y="5"/>
                    <a:pt x="18" y="4"/>
                  </a:cubicBezTo>
                  <a:cubicBezTo>
                    <a:pt x="18" y="0"/>
                    <a:pt x="18" y="0"/>
                    <a:pt x="18" y="0"/>
                  </a:cubicBezTo>
                  <a:cubicBezTo>
                    <a:pt x="22" y="0"/>
                    <a:pt x="22" y="0"/>
                    <a:pt x="22" y="0"/>
                  </a:cubicBezTo>
                  <a:cubicBezTo>
                    <a:pt x="22" y="4"/>
                    <a:pt x="22" y="4"/>
                    <a:pt x="22" y="4"/>
                  </a:cubicBezTo>
                  <a:cubicBezTo>
                    <a:pt x="27" y="5"/>
                    <a:pt x="30" y="6"/>
                    <a:pt x="33" y="8"/>
                  </a:cubicBezTo>
                  <a:cubicBezTo>
                    <a:pt x="36" y="11"/>
                    <a:pt x="38" y="14"/>
                    <a:pt x="39" y="19"/>
                  </a:cubicBezTo>
                  <a:cubicBezTo>
                    <a:pt x="31" y="20"/>
                    <a:pt x="31" y="20"/>
                    <a:pt x="31" y="20"/>
                  </a:cubicBezTo>
                  <a:cubicBezTo>
                    <a:pt x="31" y="17"/>
                    <a:pt x="30" y="15"/>
                    <a:pt x="28" y="14"/>
                  </a:cubicBezTo>
                  <a:cubicBezTo>
                    <a:pt x="27" y="12"/>
                    <a:pt x="25" y="11"/>
                    <a:pt x="22" y="10"/>
                  </a:cubicBezTo>
                  <a:cubicBezTo>
                    <a:pt x="22" y="32"/>
                    <a:pt x="22" y="32"/>
                    <a:pt x="22" y="32"/>
                  </a:cubicBezTo>
                  <a:cubicBezTo>
                    <a:pt x="26" y="33"/>
                    <a:pt x="29" y="34"/>
                    <a:pt x="30" y="34"/>
                  </a:cubicBezTo>
                  <a:cubicBezTo>
                    <a:pt x="32" y="35"/>
                    <a:pt x="34" y="37"/>
                    <a:pt x="36" y="38"/>
                  </a:cubicBezTo>
                  <a:cubicBezTo>
                    <a:pt x="37" y="40"/>
                    <a:pt x="38" y="41"/>
                    <a:pt x="39" y="43"/>
                  </a:cubicBezTo>
                  <a:cubicBezTo>
                    <a:pt x="40" y="46"/>
                    <a:pt x="40" y="48"/>
                    <a:pt x="40" y="50"/>
                  </a:cubicBezTo>
                  <a:cubicBezTo>
                    <a:pt x="40" y="55"/>
                    <a:pt x="39" y="60"/>
                    <a:pt x="35" y="63"/>
                  </a:cubicBezTo>
                  <a:cubicBezTo>
                    <a:pt x="32" y="67"/>
                    <a:pt x="28" y="69"/>
                    <a:pt x="22" y="69"/>
                  </a:cubicBezTo>
                  <a:cubicBezTo>
                    <a:pt x="22" y="76"/>
                    <a:pt x="22" y="76"/>
                    <a:pt x="22" y="76"/>
                  </a:cubicBezTo>
                  <a:lnTo>
                    <a:pt x="18" y="76"/>
                  </a:lnTo>
                  <a:close/>
                  <a:moveTo>
                    <a:pt x="18" y="10"/>
                  </a:moveTo>
                  <a:cubicBezTo>
                    <a:pt x="15" y="11"/>
                    <a:pt x="13" y="12"/>
                    <a:pt x="11" y="14"/>
                  </a:cubicBezTo>
                  <a:cubicBezTo>
                    <a:pt x="9" y="16"/>
                    <a:pt x="9" y="18"/>
                    <a:pt x="9" y="21"/>
                  </a:cubicBezTo>
                  <a:cubicBezTo>
                    <a:pt x="9" y="23"/>
                    <a:pt x="9" y="25"/>
                    <a:pt x="11" y="27"/>
                  </a:cubicBezTo>
                  <a:cubicBezTo>
                    <a:pt x="12" y="29"/>
                    <a:pt x="15" y="30"/>
                    <a:pt x="18" y="31"/>
                  </a:cubicBezTo>
                  <a:lnTo>
                    <a:pt x="18" y="10"/>
                  </a:lnTo>
                  <a:close/>
                  <a:moveTo>
                    <a:pt x="22" y="63"/>
                  </a:moveTo>
                  <a:cubicBezTo>
                    <a:pt x="25" y="62"/>
                    <a:pt x="28" y="61"/>
                    <a:pt x="30" y="59"/>
                  </a:cubicBezTo>
                  <a:cubicBezTo>
                    <a:pt x="32" y="57"/>
                    <a:pt x="33" y="54"/>
                    <a:pt x="33" y="51"/>
                  </a:cubicBezTo>
                  <a:cubicBezTo>
                    <a:pt x="33" y="48"/>
                    <a:pt x="32" y="46"/>
                    <a:pt x="31" y="44"/>
                  </a:cubicBezTo>
                  <a:cubicBezTo>
                    <a:pt x="29" y="42"/>
                    <a:pt x="26" y="41"/>
                    <a:pt x="22" y="40"/>
                  </a:cubicBezTo>
                  <a:lnTo>
                    <a:pt x="22"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grpSp>
      <p:grpSp>
        <p:nvGrpSpPr>
          <p:cNvPr id="62" name="Group 61"/>
          <p:cNvGrpSpPr/>
          <p:nvPr/>
        </p:nvGrpSpPr>
        <p:grpSpPr>
          <a:xfrm>
            <a:off x="5408414" y="3245388"/>
            <a:ext cx="1993760" cy="2001673"/>
            <a:chOff x="4958468" y="3328177"/>
            <a:chExt cx="2986020" cy="2997870"/>
          </a:xfrm>
        </p:grpSpPr>
        <p:sp>
          <p:nvSpPr>
            <p:cNvPr id="19" name="Freeform 491"/>
            <p:cNvSpPr>
              <a:spLocks noEditPoints="1"/>
            </p:cNvSpPr>
            <p:nvPr/>
          </p:nvSpPr>
          <p:spPr bwMode="auto">
            <a:xfrm>
              <a:off x="4958468" y="3328177"/>
              <a:ext cx="2986020" cy="2997870"/>
            </a:xfrm>
            <a:custGeom>
              <a:avLst/>
              <a:gdLst>
                <a:gd name="T0" fmla="*/ 1407 w 1705"/>
                <a:gd name="T1" fmla="*/ 204 h 1712"/>
                <a:gd name="T2" fmla="*/ 1345 w 1705"/>
                <a:gd name="T3" fmla="*/ 201 h 1712"/>
                <a:gd name="T4" fmla="*/ 1229 w 1705"/>
                <a:gd name="T5" fmla="*/ 290 h 1712"/>
                <a:gd name="T6" fmla="*/ 1107 w 1705"/>
                <a:gd name="T7" fmla="*/ 310 h 1712"/>
                <a:gd name="T8" fmla="*/ 1012 w 1705"/>
                <a:gd name="T9" fmla="*/ 230 h 1712"/>
                <a:gd name="T10" fmla="*/ 986 w 1705"/>
                <a:gd name="T11" fmla="*/ 40 h 1712"/>
                <a:gd name="T12" fmla="*/ 946 w 1705"/>
                <a:gd name="T13" fmla="*/ 0 h 1712"/>
                <a:gd name="T14" fmla="*/ 777 w 1705"/>
                <a:gd name="T15" fmla="*/ 0 h 1712"/>
                <a:gd name="T16" fmla="*/ 728 w 1705"/>
                <a:gd name="T17" fmla="*/ 54 h 1712"/>
                <a:gd name="T18" fmla="*/ 702 w 1705"/>
                <a:gd name="T19" fmla="*/ 227 h 1712"/>
                <a:gd name="T20" fmla="*/ 628 w 1705"/>
                <a:gd name="T21" fmla="*/ 299 h 1712"/>
                <a:gd name="T22" fmla="*/ 537 w 1705"/>
                <a:gd name="T23" fmla="*/ 313 h 1712"/>
                <a:gd name="T24" fmla="*/ 365 w 1705"/>
                <a:gd name="T25" fmla="*/ 184 h 1712"/>
                <a:gd name="T26" fmla="*/ 312 w 1705"/>
                <a:gd name="T27" fmla="*/ 187 h 1712"/>
                <a:gd name="T28" fmla="*/ 193 w 1705"/>
                <a:gd name="T29" fmla="*/ 307 h 1712"/>
                <a:gd name="T30" fmla="*/ 193 w 1705"/>
                <a:gd name="T31" fmla="*/ 367 h 1712"/>
                <a:gd name="T32" fmla="*/ 314 w 1705"/>
                <a:gd name="T33" fmla="*/ 525 h 1712"/>
                <a:gd name="T34" fmla="*/ 304 w 1705"/>
                <a:gd name="T35" fmla="*/ 607 h 1712"/>
                <a:gd name="T36" fmla="*/ 241 w 1705"/>
                <a:gd name="T37" fmla="*/ 696 h 1712"/>
                <a:gd name="T38" fmla="*/ 46 w 1705"/>
                <a:gd name="T39" fmla="*/ 720 h 1712"/>
                <a:gd name="T40" fmla="*/ 4 w 1705"/>
                <a:gd name="T41" fmla="*/ 755 h 1712"/>
                <a:gd name="T42" fmla="*/ 0 w 1705"/>
                <a:gd name="T43" fmla="*/ 936 h 1712"/>
                <a:gd name="T44" fmla="*/ 51 w 1705"/>
                <a:gd name="T45" fmla="*/ 986 h 1712"/>
                <a:gd name="T46" fmla="*/ 217 w 1705"/>
                <a:gd name="T47" fmla="*/ 1012 h 1712"/>
                <a:gd name="T48" fmla="*/ 298 w 1705"/>
                <a:gd name="T49" fmla="*/ 1089 h 1712"/>
                <a:gd name="T50" fmla="*/ 300 w 1705"/>
                <a:gd name="T51" fmla="*/ 1189 h 1712"/>
                <a:gd name="T52" fmla="*/ 190 w 1705"/>
                <a:gd name="T53" fmla="*/ 1322 h 1712"/>
                <a:gd name="T54" fmla="*/ 194 w 1705"/>
                <a:gd name="T55" fmla="*/ 1407 h 1712"/>
                <a:gd name="T56" fmla="*/ 297 w 1705"/>
                <a:gd name="T57" fmla="*/ 1514 h 1712"/>
                <a:gd name="T58" fmla="*/ 372 w 1705"/>
                <a:gd name="T59" fmla="*/ 1515 h 1712"/>
                <a:gd name="T60" fmla="*/ 505 w 1705"/>
                <a:gd name="T61" fmla="*/ 1417 h 1712"/>
                <a:gd name="T62" fmla="*/ 623 w 1705"/>
                <a:gd name="T63" fmla="*/ 1421 h 1712"/>
                <a:gd name="T64" fmla="*/ 693 w 1705"/>
                <a:gd name="T65" fmla="*/ 1490 h 1712"/>
                <a:gd name="T66" fmla="*/ 716 w 1705"/>
                <a:gd name="T67" fmla="*/ 1655 h 1712"/>
                <a:gd name="T68" fmla="*/ 771 w 1705"/>
                <a:gd name="T69" fmla="*/ 1712 h 1712"/>
                <a:gd name="T70" fmla="*/ 922 w 1705"/>
                <a:gd name="T71" fmla="*/ 1712 h 1712"/>
                <a:gd name="T72" fmla="*/ 980 w 1705"/>
                <a:gd name="T73" fmla="*/ 1663 h 1712"/>
                <a:gd name="T74" fmla="*/ 1007 w 1705"/>
                <a:gd name="T75" fmla="*/ 1486 h 1712"/>
                <a:gd name="T76" fmla="*/ 1103 w 1705"/>
                <a:gd name="T77" fmla="*/ 1408 h 1712"/>
                <a:gd name="T78" fmla="*/ 1194 w 1705"/>
                <a:gd name="T79" fmla="*/ 1422 h 1712"/>
                <a:gd name="T80" fmla="*/ 1324 w 1705"/>
                <a:gd name="T81" fmla="*/ 1523 h 1712"/>
                <a:gd name="T82" fmla="*/ 1393 w 1705"/>
                <a:gd name="T83" fmla="*/ 1521 h 1712"/>
                <a:gd name="T84" fmla="*/ 1505 w 1705"/>
                <a:gd name="T85" fmla="*/ 1410 h 1712"/>
                <a:gd name="T86" fmla="*/ 1516 w 1705"/>
                <a:gd name="T87" fmla="*/ 1341 h 1712"/>
                <a:gd name="T88" fmla="*/ 1406 w 1705"/>
                <a:gd name="T89" fmla="*/ 1195 h 1712"/>
                <a:gd name="T90" fmla="*/ 1414 w 1705"/>
                <a:gd name="T91" fmla="*/ 1085 h 1712"/>
                <a:gd name="T92" fmla="*/ 1501 w 1705"/>
                <a:gd name="T93" fmla="*/ 1012 h 1712"/>
                <a:gd name="T94" fmla="*/ 1649 w 1705"/>
                <a:gd name="T95" fmla="*/ 995 h 1712"/>
                <a:gd name="T96" fmla="*/ 1701 w 1705"/>
                <a:gd name="T97" fmla="*/ 954 h 1712"/>
                <a:gd name="T98" fmla="*/ 1705 w 1705"/>
                <a:gd name="T99" fmla="*/ 778 h 1712"/>
                <a:gd name="T100" fmla="*/ 1662 w 1705"/>
                <a:gd name="T101" fmla="*/ 732 h 1712"/>
                <a:gd name="T102" fmla="*/ 1455 w 1705"/>
                <a:gd name="T103" fmla="*/ 692 h 1712"/>
                <a:gd name="T104" fmla="*/ 1404 w 1705"/>
                <a:gd name="T105" fmla="*/ 608 h 1712"/>
                <a:gd name="T106" fmla="*/ 1412 w 1705"/>
                <a:gd name="T107" fmla="*/ 517 h 1712"/>
                <a:gd name="T108" fmla="*/ 1504 w 1705"/>
                <a:gd name="T109" fmla="*/ 396 h 1712"/>
                <a:gd name="T110" fmla="*/ 1521 w 1705"/>
                <a:gd name="T111" fmla="*/ 332 h 1712"/>
                <a:gd name="T112" fmla="*/ 1407 w 1705"/>
                <a:gd name="T113" fmla="*/ 204 h 1712"/>
                <a:gd name="T114" fmla="*/ 996 w 1705"/>
                <a:gd name="T115" fmla="*/ 1003 h 1712"/>
                <a:gd name="T116" fmla="*/ 703 w 1705"/>
                <a:gd name="T117" fmla="*/ 1002 h 1712"/>
                <a:gd name="T118" fmla="*/ 705 w 1705"/>
                <a:gd name="T119" fmla="*/ 710 h 1712"/>
                <a:gd name="T120" fmla="*/ 997 w 1705"/>
                <a:gd name="T121" fmla="*/ 711 h 1712"/>
                <a:gd name="T122" fmla="*/ 996 w 1705"/>
                <a:gd name="T123" fmla="*/ 1003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5" h="1712">
                  <a:moveTo>
                    <a:pt x="1407" y="204"/>
                  </a:moveTo>
                  <a:cubicBezTo>
                    <a:pt x="1376" y="174"/>
                    <a:pt x="1345" y="201"/>
                    <a:pt x="1345" y="201"/>
                  </a:cubicBezTo>
                  <a:cubicBezTo>
                    <a:pt x="1345" y="201"/>
                    <a:pt x="1289" y="241"/>
                    <a:pt x="1229" y="290"/>
                  </a:cubicBezTo>
                  <a:cubicBezTo>
                    <a:pt x="1169" y="338"/>
                    <a:pt x="1107" y="310"/>
                    <a:pt x="1107" y="310"/>
                  </a:cubicBezTo>
                  <a:cubicBezTo>
                    <a:pt x="1015" y="289"/>
                    <a:pt x="1012" y="230"/>
                    <a:pt x="1012" y="230"/>
                  </a:cubicBezTo>
                  <a:cubicBezTo>
                    <a:pt x="986" y="40"/>
                    <a:pt x="986" y="40"/>
                    <a:pt x="986" y="40"/>
                  </a:cubicBezTo>
                  <a:cubicBezTo>
                    <a:pt x="980" y="1"/>
                    <a:pt x="946" y="0"/>
                    <a:pt x="946" y="0"/>
                  </a:cubicBezTo>
                  <a:cubicBezTo>
                    <a:pt x="777" y="0"/>
                    <a:pt x="777" y="0"/>
                    <a:pt x="777" y="0"/>
                  </a:cubicBezTo>
                  <a:cubicBezTo>
                    <a:pt x="730" y="2"/>
                    <a:pt x="728" y="54"/>
                    <a:pt x="728" y="54"/>
                  </a:cubicBezTo>
                  <a:cubicBezTo>
                    <a:pt x="702" y="227"/>
                    <a:pt x="702" y="227"/>
                    <a:pt x="702" y="227"/>
                  </a:cubicBezTo>
                  <a:cubicBezTo>
                    <a:pt x="696" y="258"/>
                    <a:pt x="628" y="299"/>
                    <a:pt x="628" y="299"/>
                  </a:cubicBezTo>
                  <a:cubicBezTo>
                    <a:pt x="589" y="322"/>
                    <a:pt x="537" y="313"/>
                    <a:pt x="537" y="313"/>
                  </a:cubicBezTo>
                  <a:cubicBezTo>
                    <a:pt x="365" y="184"/>
                    <a:pt x="365" y="184"/>
                    <a:pt x="365" y="184"/>
                  </a:cubicBezTo>
                  <a:cubicBezTo>
                    <a:pt x="342" y="166"/>
                    <a:pt x="312" y="187"/>
                    <a:pt x="312" y="187"/>
                  </a:cubicBezTo>
                  <a:cubicBezTo>
                    <a:pt x="193" y="307"/>
                    <a:pt x="193" y="307"/>
                    <a:pt x="193" y="307"/>
                  </a:cubicBezTo>
                  <a:cubicBezTo>
                    <a:pt x="165" y="336"/>
                    <a:pt x="193" y="367"/>
                    <a:pt x="193" y="367"/>
                  </a:cubicBezTo>
                  <a:cubicBezTo>
                    <a:pt x="199" y="374"/>
                    <a:pt x="314" y="525"/>
                    <a:pt x="314" y="525"/>
                  </a:cubicBezTo>
                  <a:cubicBezTo>
                    <a:pt x="322" y="545"/>
                    <a:pt x="304" y="607"/>
                    <a:pt x="304" y="607"/>
                  </a:cubicBezTo>
                  <a:cubicBezTo>
                    <a:pt x="292" y="669"/>
                    <a:pt x="241" y="696"/>
                    <a:pt x="241" y="696"/>
                  </a:cubicBezTo>
                  <a:cubicBezTo>
                    <a:pt x="46" y="720"/>
                    <a:pt x="46" y="720"/>
                    <a:pt x="46" y="720"/>
                  </a:cubicBezTo>
                  <a:cubicBezTo>
                    <a:pt x="16" y="720"/>
                    <a:pt x="4" y="755"/>
                    <a:pt x="4" y="755"/>
                  </a:cubicBezTo>
                  <a:cubicBezTo>
                    <a:pt x="0" y="936"/>
                    <a:pt x="0" y="936"/>
                    <a:pt x="0" y="936"/>
                  </a:cubicBezTo>
                  <a:cubicBezTo>
                    <a:pt x="2" y="977"/>
                    <a:pt x="51" y="986"/>
                    <a:pt x="51" y="986"/>
                  </a:cubicBezTo>
                  <a:cubicBezTo>
                    <a:pt x="217" y="1012"/>
                    <a:pt x="217" y="1012"/>
                    <a:pt x="217" y="1012"/>
                  </a:cubicBezTo>
                  <a:cubicBezTo>
                    <a:pt x="268" y="1014"/>
                    <a:pt x="298" y="1089"/>
                    <a:pt x="298" y="1089"/>
                  </a:cubicBezTo>
                  <a:cubicBezTo>
                    <a:pt x="321" y="1136"/>
                    <a:pt x="300" y="1189"/>
                    <a:pt x="300" y="1189"/>
                  </a:cubicBezTo>
                  <a:cubicBezTo>
                    <a:pt x="190" y="1322"/>
                    <a:pt x="190" y="1322"/>
                    <a:pt x="190" y="1322"/>
                  </a:cubicBezTo>
                  <a:cubicBezTo>
                    <a:pt x="152" y="1368"/>
                    <a:pt x="194" y="1407"/>
                    <a:pt x="194" y="1407"/>
                  </a:cubicBezTo>
                  <a:cubicBezTo>
                    <a:pt x="297" y="1514"/>
                    <a:pt x="297" y="1514"/>
                    <a:pt x="297" y="1514"/>
                  </a:cubicBezTo>
                  <a:cubicBezTo>
                    <a:pt x="335" y="1550"/>
                    <a:pt x="372" y="1515"/>
                    <a:pt x="372" y="1515"/>
                  </a:cubicBezTo>
                  <a:cubicBezTo>
                    <a:pt x="505" y="1417"/>
                    <a:pt x="505" y="1417"/>
                    <a:pt x="505" y="1417"/>
                  </a:cubicBezTo>
                  <a:cubicBezTo>
                    <a:pt x="551" y="1380"/>
                    <a:pt x="623" y="1421"/>
                    <a:pt x="623" y="1421"/>
                  </a:cubicBezTo>
                  <a:cubicBezTo>
                    <a:pt x="691" y="1446"/>
                    <a:pt x="693" y="1490"/>
                    <a:pt x="693" y="1490"/>
                  </a:cubicBezTo>
                  <a:cubicBezTo>
                    <a:pt x="716" y="1655"/>
                    <a:pt x="716" y="1655"/>
                    <a:pt x="716" y="1655"/>
                  </a:cubicBezTo>
                  <a:cubicBezTo>
                    <a:pt x="718" y="1709"/>
                    <a:pt x="771" y="1712"/>
                    <a:pt x="771" y="1712"/>
                  </a:cubicBezTo>
                  <a:cubicBezTo>
                    <a:pt x="922" y="1712"/>
                    <a:pt x="922" y="1712"/>
                    <a:pt x="922" y="1712"/>
                  </a:cubicBezTo>
                  <a:cubicBezTo>
                    <a:pt x="981" y="1703"/>
                    <a:pt x="980" y="1663"/>
                    <a:pt x="980" y="1663"/>
                  </a:cubicBezTo>
                  <a:cubicBezTo>
                    <a:pt x="1007" y="1486"/>
                    <a:pt x="1007" y="1486"/>
                    <a:pt x="1007" y="1486"/>
                  </a:cubicBezTo>
                  <a:cubicBezTo>
                    <a:pt x="1016" y="1422"/>
                    <a:pt x="1103" y="1408"/>
                    <a:pt x="1103" y="1408"/>
                  </a:cubicBezTo>
                  <a:cubicBezTo>
                    <a:pt x="1163" y="1387"/>
                    <a:pt x="1194" y="1422"/>
                    <a:pt x="1194" y="1422"/>
                  </a:cubicBezTo>
                  <a:cubicBezTo>
                    <a:pt x="1324" y="1523"/>
                    <a:pt x="1324" y="1523"/>
                    <a:pt x="1324" y="1523"/>
                  </a:cubicBezTo>
                  <a:cubicBezTo>
                    <a:pt x="1353" y="1549"/>
                    <a:pt x="1393" y="1521"/>
                    <a:pt x="1393" y="1521"/>
                  </a:cubicBezTo>
                  <a:cubicBezTo>
                    <a:pt x="1505" y="1410"/>
                    <a:pt x="1505" y="1410"/>
                    <a:pt x="1505" y="1410"/>
                  </a:cubicBezTo>
                  <a:cubicBezTo>
                    <a:pt x="1546" y="1372"/>
                    <a:pt x="1516" y="1341"/>
                    <a:pt x="1516" y="1341"/>
                  </a:cubicBezTo>
                  <a:cubicBezTo>
                    <a:pt x="1406" y="1195"/>
                    <a:pt x="1406" y="1195"/>
                    <a:pt x="1406" y="1195"/>
                  </a:cubicBezTo>
                  <a:cubicBezTo>
                    <a:pt x="1378" y="1154"/>
                    <a:pt x="1414" y="1085"/>
                    <a:pt x="1414" y="1085"/>
                  </a:cubicBezTo>
                  <a:cubicBezTo>
                    <a:pt x="1439" y="1013"/>
                    <a:pt x="1501" y="1012"/>
                    <a:pt x="1501" y="1012"/>
                  </a:cubicBezTo>
                  <a:cubicBezTo>
                    <a:pt x="1649" y="995"/>
                    <a:pt x="1649" y="995"/>
                    <a:pt x="1649" y="995"/>
                  </a:cubicBezTo>
                  <a:cubicBezTo>
                    <a:pt x="1688" y="998"/>
                    <a:pt x="1701" y="954"/>
                    <a:pt x="1701" y="954"/>
                  </a:cubicBezTo>
                  <a:cubicBezTo>
                    <a:pt x="1705" y="778"/>
                    <a:pt x="1705" y="778"/>
                    <a:pt x="1705" y="778"/>
                  </a:cubicBezTo>
                  <a:cubicBezTo>
                    <a:pt x="1700" y="733"/>
                    <a:pt x="1662" y="732"/>
                    <a:pt x="1662" y="732"/>
                  </a:cubicBezTo>
                  <a:cubicBezTo>
                    <a:pt x="1455" y="692"/>
                    <a:pt x="1455" y="692"/>
                    <a:pt x="1455" y="692"/>
                  </a:cubicBezTo>
                  <a:cubicBezTo>
                    <a:pt x="1420" y="683"/>
                    <a:pt x="1404" y="608"/>
                    <a:pt x="1404" y="608"/>
                  </a:cubicBezTo>
                  <a:cubicBezTo>
                    <a:pt x="1384" y="551"/>
                    <a:pt x="1412" y="517"/>
                    <a:pt x="1412" y="517"/>
                  </a:cubicBezTo>
                  <a:cubicBezTo>
                    <a:pt x="1504" y="396"/>
                    <a:pt x="1504" y="396"/>
                    <a:pt x="1504" y="396"/>
                  </a:cubicBezTo>
                  <a:cubicBezTo>
                    <a:pt x="1544" y="354"/>
                    <a:pt x="1521" y="332"/>
                    <a:pt x="1521" y="332"/>
                  </a:cubicBezTo>
                  <a:cubicBezTo>
                    <a:pt x="1521" y="332"/>
                    <a:pt x="1438" y="234"/>
                    <a:pt x="1407" y="204"/>
                  </a:cubicBezTo>
                  <a:close/>
                  <a:moveTo>
                    <a:pt x="996" y="1003"/>
                  </a:moveTo>
                  <a:cubicBezTo>
                    <a:pt x="915" y="1084"/>
                    <a:pt x="784" y="1083"/>
                    <a:pt x="703" y="1002"/>
                  </a:cubicBezTo>
                  <a:cubicBezTo>
                    <a:pt x="623" y="921"/>
                    <a:pt x="624" y="790"/>
                    <a:pt x="705" y="710"/>
                  </a:cubicBezTo>
                  <a:cubicBezTo>
                    <a:pt x="786" y="629"/>
                    <a:pt x="917" y="630"/>
                    <a:pt x="997" y="711"/>
                  </a:cubicBezTo>
                  <a:cubicBezTo>
                    <a:pt x="1077" y="792"/>
                    <a:pt x="1077" y="923"/>
                    <a:pt x="996" y="1003"/>
                  </a:cubicBezTo>
                  <a:close/>
                </a:path>
              </a:pathLst>
            </a:custGeom>
            <a:solidFill>
              <a:srgbClr val="BFBFBF"/>
            </a:solid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39" name="Freeform 495"/>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0" name="Freeform 496"/>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1" name="Freeform 497"/>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2" name="Freeform 498"/>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3"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44" name="Freeform 500"/>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0" name="Freeform 501"/>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1"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2" name="Freeform 503"/>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3"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5" name="Freeform 528"/>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6" name="Freeform 529"/>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7" name="Freeform 530"/>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8" name="Freeform 531"/>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9" name="Freeform 532"/>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63" name="Freeform 533"/>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64" name="Freeform 539"/>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5" name="Freeform 540"/>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grpSp>
      <p:grpSp>
        <p:nvGrpSpPr>
          <p:cNvPr id="66" name="Group 58"/>
          <p:cNvGrpSpPr/>
          <p:nvPr/>
        </p:nvGrpSpPr>
        <p:grpSpPr>
          <a:xfrm>
            <a:off x="6483288" y="2187721"/>
            <a:ext cx="530565" cy="531208"/>
            <a:chOff x="6557381" y="2464660"/>
            <a:chExt cx="610979" cy="611720"/>
          </a:xfrm>
          <a:solidFill>
            <a:srgbClr val="4BC1DD"/>
          </a:solidFill>
        </p:grpSpPr>
        <p:sp>
          <p:nvSpPr>
            <p:cNvPr id="67" name="Freeform 541"/>
            <p:cNvSpPr/>
            <p:nvPr/>
          </p:nvSpPr>
          <p:spPr bwMode="auto">
            <a:xfrm>
              <a:off x="6557381" y="2464660"/>
              <a:ext cx="610979" cy="611720"/>
            </a:xfrm>
            <a:custGeom>
              <a:avLst/>
              <a:gdLst>
                <a:gd name="T0" fmla="*/ 349 w 349"/>
                <a:gd name="T1" fmla="*/ 282 h 349"/>
                <a:gd name="T2" fmla="*/ 282 w 349"/>
                <a:gd name="T3" fmla="*/ 349 h 349"/>
                <a:gd name="T4" fmla="*/ 68 w 349"/>
                <a:gd name="T5" fmla="*/ 349 h 349"/>
                <a:gd name="T6" fmla="*/ 0 w 349"/>
                <a:gd name="T7" fmla="*/ 282 h 349"/>
                <a:gd name="T8" fmla="*/ 0 w 349"/>
                <a:gd name="T9" fmla="*/ 68 h 349"/>
                <a:gd name="T10" fmla="*/ 68 w 349"/>
                <a:gd name="T11" fmla="*/ 0 h 349"/>
                <a:gd name="T12" fmla="*/ 282 w 349"/>
                <a:gd name="T13" fmla="*/ 0 h 349"/>
                <a:gd name="T14" fmla="*/ 349 w 349"/>
                <a:gd name="T15" fmla="*/ 68 h 349"/>
                <a:gd name="T16" fmla="*/ 349 w 349"/>
                <a:gd name="T17" fmla="*/ 28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349">
                  <a:moveTo>
                    <a:pt x="349" y="282"/>
                  </a:moveTo>
                  <a:cubicBezTo>
                    <a:pt x="349" y="319"/>
                    <a:pt x="319" y="349"/>
                    <a:pt x="282" y="349"/>
                  </a:cubicBezTo>
                  <a:cubicBezTo>
                    <a:pt x="68" y="349"/>
                    <a:pt x="68" y="349"/>
                    <a:pt x="68" y="349"/>
                  </a:cubicBezTo>
                  <a:cubicBezTo>
                    <a:pt x="30" y="349"/>
                    <a:pt x="0" y="319"/>
                    <a:pt x="0" y="282"/>
                  </a:cubicBezTo>
                  <a:cubicBezTo>
                    <a:pt x="0" y="68"/>
                    <a:pt x="0" y="68"/>
                    <a:pt x="0" y="68"/>
                  </a:cubicBezTo>
                  <a:cubicBezTo>
                    <a:pt x="0" y="31"/>
                    <a:pt x="30" y="0"/>
                    <a:pt x="68" y="0"/>
                  </a:cubicBezTo>
                  <a:cubicBezTo>
                    <a:pt x="282" y="0"/>
                    <a:pt x="282" y="0"/>
                    <a:pt x="282" y="0"/>
                  </a:cubicBezTo>
                  <a:cubicBezTo>
                    <a:pt x="319" y="0"/>
                    <a:pt x="349" y="31"/>
                    <a:pt x="349" y="68"/>
                  </a:cubicBezTo>
                  <a:lnTo>
                    <a:pt x="349" y="282"/>
                  </a:lnTo>
                  <a:close/>
                </a:path>
              </a:pathLst>
            </a:custGeom>
            <a:solidFill>
              <a:srgbClr val="FFFFFF"/>
            </a:solidFill>
            <a:ln w="68263" cap="flat">
              <a:solidFill>
                <a:srgbClr val="4BC1DD"/>
              </a:solidFill>
              <a:prstDash val="solid"/>
              <a:miter lim="800000"/>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68" name="Freeform 542"/>
            <p:cNvSpPr>
              <a:spLocks noEditPoints="1"/>
            </p:cNvSpPr>
            <p:nvPr/>
          </p:nvSpPr>
          <p:spPr bwMode="auto">
            <a:xfrm>
              <a:off x="6704757" y="2572044"/>
              <a:ext cx="309563" cy="385102"/>
            </a:xfrm>
            <a:custGeom>
              <a:avLst/>
              <a:gdLst>
                <a:gd name="T0" fmla="*/ 106 w 177"/>
                <a:gd name="T1" fmla="*/ 39 h 220"/>
                <a:gd name="T2" fmla="*/ 119 w 177"/>
                <a:gd name="T3" fmla="*/ 12 h 220"/>
                <a:gd name="T4" fmla="*/ 99 w 177"/>
                <a:gd name="T5" fmla="*/ 6 h 220"/>
                <a:gd name="T6" fmla="*/ 51 w 177"/>
                <a:gd name="T7" fmla="*/ 6 h 220"/>
                <a:gd name="T8" fmla="*/ 55 w 177"/>
                <a:gd name="T9" fmla="*/ 24 h 220"/>
                <a:gd name="T10" fmla="*/ 67 w 177"/>
                <a:gd name="T11" fmla="*/ 39 h 220"/>
                <a:gd name="T12" fmla="*/ 1 w 177"/>
                <a:gd name="T13" fmla="*/ 177 h 220"/>
                <a:gd name="T14" fmla="*/ 3 w 177"/>
                <a:gd name="T15" fmla="*/ 202 h 220"/>
                <a:gd name="T16" fmla="*/ 23 w 177"/>
                <a:gd name="T17" fmla="*/ 220 h 220"/>
                <a:gd name="T18" fmla="*/ 153 w 177"/>
                <a:gd name="T19" fmla="*/ 217 h 220"/>
                <a:gd name="T20" fmla="*/ 175 w 177"/>
                <a:gd name="T21" fmla="*/ 201 h 220"/>
                <a:gd name="T22" fmla="*/ 176 w 177"/>
                <a:gd name="T23" fmla="*/ 195 h 220"/>
                <a:gd name="T24" fmla="*/ 176 w 177"/>
                <a:gd name="T25" fmla="*/ 193 h 220"/>
                <a:gd name="T26" fmla="*/ 176 w 177"/>
                <a:gd name="T27" fmla="*/ 174 h 220"/>
                <a:gd name="T28" fmla="*/ 106 w 177"/>
                <a:gd name="T29" fmla="*/ 39 h 220"/>
                <a:gd name="T30" fmla="*/ 112 w 177"/>
                <a:gd name="T31" fmla="*/ 168 h 220"/>
                <a:gd name="T32" fmla="*/ 92 w 177"/>
                <a:gd name="T33" fmla="*/ 178 h 220"/>
                <a:gd name="T34" fmla="*/ 92 w 177"/>
                <a:gd name="T35" fmla="*/ 190 h 220"/>
                <a:gd name="T36" fmla="*/ 85 w 177"/>
                <a:gd name="T37" fmla="*/ 190 h 220"/>
                <a:gd name="T38" fmla="*/ 85 w 177"/>
                <a:gd name="T39" fmla="*/ 178 h 220"/>
                <a:gd name="T40" fmla="*/ 70 w 177"/>
                <a:gd name="T41" fmla="*/ 174 h 220"/>
                <a:gd name="T42" fmla="*/ 60 w 177"/>
                <a:gd name="T43" fmla="*/ 165 h 220"/>
                <a:gd name="T44" fmla="*/ 55 w 177"/>
                <a:gd name="T45" fmla="*/ 149 h 220"/>
                <a:gd name="T46" fmla="*/ 67 w 177"/>
                <a:gd name="T47" fmla="*/ 147 h 220"/>
                <a:gd name="T48" fmla="*/ 72 w 177"/>
                <a:gd name="T49" fmla="*/ 161 h 220"/>
                <a:gd name="T50" fmla="*/ 85 w 177"/>
                <a:gd name="T51" fmla="*/ 168 h 220"/>
                <a:gd name="T52" fmla="*/ 84 w 177"/>
                <a:gd name="T53" fmla="*/ 130 h 220"/>
                <a:gd name="T54" fmla="*/ 69 w 177"/>
                <a:gd name="T55" fmla="*/ 124 h 220"/>
                <a:gd name="T56" fmla="*/ 60 w 177"/>
                <a:gd name="T57" fmla="*/ 116 h 220"/>
                <a:gd name="T58" fmla="*/ 57 w 177"/>
                <a:gd name="T59" fmla="*/ 103 h 220"/>
                <a:gd name="T60" fmla="*/ 65 w 177"/>
                <a:gd name="T61" fmla="*/ 82 h 220"/>
                <a:gd name="T62" fmla="*/ 83 w 177"/>
                <a:gd name="T63" fmla="*/ 75 h 220"/>
                <a:gd name="T64" fmla="*/ 83 w 177"/>
                <a:gd name="T65" fmla="*/ 69 h 220"/>
                <a:gd name="T66" fmla="*/ 90 w 177"/>
                <a:gd name="T67" fmla="*/ 69 h 220"/>
                <a:gd name="T68" fmla="*/ 90 w 177"/>
                <a:gd name="T69" fmla="*/ 75 h 220"/>
                <a:gd name="T70" fmla="*/ 107 w 177"/>
                <a:gd name="T71" fmla="*/ 81 h 220"/>
                <a:gd name="T72" fmla="*/ 116 w 177"/>
                <a:gd name="T73" fmla="*/ 99 h 220"/>
                <a:gd name="T74" fmla="*/ 104 w 177"/>
                <a:gd name="T75" fmla="*/ 101 h 220"/>
                <a:gd name="T76" fmla="*/ 100 w 177"/>
                <a:gd name="T77" fmla="*/ 90 h 220"/>
                <a:gd name="T78" fmla="*/ 90 w 177"/>
                <a:gd name="T79" fmla="*/ 85 h 220"/>
                <a:gd name="T80" fmla="*/ 91 w 177"/>
                <a:gd name="T81" fmla="*/ 120 h 220"/>
                <a:gd name="T82" fmla="*/ 103 w 177"/>
                <a:gd name="T83" fmla="*/ 123 h 220"/>
                <a:gd name="T84" fmla="*/ 112 w 177"/>
                <a:gd name="T85" fmla="*/ 129 h 220"/>
                <a:gd name="T86" fmla="*/ 118 w 177"/>
                <a:gd name="T87" fmla="*/ 137 h 220"/>
                <a:gd name="T88" fmla="*/ 120 w 177"/>
                <a:gd name="T89" fmla="*/ 147 h 220"/>
                <a:gd name="T90" fmla="*/ 112 w 177"/>
                <a:gd name="T91"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220">
                  <a:moveTo>
                    <a:pt x="106" y="39"/>
                  </a:moveTo>
                  <a:cubicBezTo>
                    <a:pt x="107" y="30"/>
                    <a:pt x="111" y="19"/>
                    <a:pt x="119" y="12"/>
                  </a:cubicBezTo>
                  <a:cubicBezTo>
                    <a:pt x="131" y="3"/>
                    <a:pt x="112" y="4"/>
                    <a:pt x="99" y="6"/>
                  </a:cubicBezTo>
                  <a:cubicBezTo>
                    <a:pt x="86" y="7"/>
                    <a:pt x="57" y="0"/>
                    <a:pt x="51" y="6"/>
                  </a:cubicBezTo>
                  <a:cubicBezTo>
                    <a:pt x="45" y="11"/>
                    <a:pt x="48" y="20"/>
                    <a:pt x="55" y="24"/>
                  </a:cubicBezTo>
                  <a:cubicBezTo>
                    <a:pt x="59" y="27"/>
                    <a:pt x="64" y="34"/>
                    <a:pt x="67" y="39"/>
                  </a:cubicBezTo>
                  <a:cubicBezTo>
                    <a:pt x="28" y="54"/>
                    <a:pt x="0" y="110"/>
                    <a:pt x="1" y="177"/>
                  </a:cubicBezTo>
                  <a:cubicBezTo>
                    <a:pt x="1" y="185"/>
                    <a:pt x="2" y="194"/>
                    <a:pt x="3" y="202"/>
                  </a:cubicBezTo>
                  <a:cubicBezTo>
                    <a:pt x="5" y="207"/>
                    <a:pt x="10" y="220"/>
                    <a:pt x="23" y="220"/>
                  </a:cubicBezTo>
                  <a:cubicBezTo>
                    <a:pt x="40" y="219"/>
                    <a:pt x="153" y="217"/>
                    <a:pt x="153" y="217"/>
                  </a:cubicBezTo>
                  <a:cubicBezTo>
                    <a:pt x="153" y="217"/>
                    <a:pt x="172" y="217"/>
                    <a:pt x="175" y="201"/>
                  </a:cubicBezTo>
                  <a:cubicBezTo>
                    <a:pt x="175" y="199"/>
                    <a:pt x="176" y="197"/>
                    <a:pt x="176" y="195"/>
                  </a:cubicBezTo>
                  <a:cubicBezTo>
                    <a:pt x="176" y="194"/>
                    <a:pt x="176" y="194"/>
                    <a:pt x="176" y="193"/>
                  </a:cubicBezTo>
                  <a:cubicBezTo>
                    <a:pt x="176" y="187"/>
                    <a:pt x="177" y="180"/>
                    <a:pt x="176" y="174"/>
                  </a:cubicBezTo>
                  <a:cubicBezTo>
                    <a:pt x="175" y="107"/>
                    <a:pt x="145" y="52"/>
                    <a:pt x="106" y="39"/>
                  </a:cubicBezTo>
                  <a:close/>
                  <a:moveTo>
                    <a:pt x="112" y="168"/>
                  </a:moveTo>
                  <a:cubicBezTo>
                    <a:pt x="107" y="174"/>
                    <a:pt x="100" y="177"/>
                    <a:pt x="92" y="178"/>
                  </a:cubicBezTo>
                  <a:cubicBezTo>
                    <a:pt x="92" y="190"/>
                    <a:pt x="92" y="190"/>
                    <a:pt x="92" y="190"/>
                  </a:cubicBezTo>
                  <a:cubicBezTo>
                    <a:pt x="85" y="190"/>
                    <a:pt x="85" y="190"/>
                    <a:pt x="85" y="190"/>
                  </a:cubicBezTo>
                  <a:cubicBezTo>
                    <a:pt x="85" y="178"/>
                    <a:pt x="85" y="178"/>
                    <a:pt x="85" y="178"/>
                  </a:cubicBezTo>
                  <a:cubicBezTo>
                    <a:pt x="79" y="177"/>
                    <a:pt x="74" y="176"/>
                    <a:pt x="70" y="174"/>
                  </a:cubicBezTo>
                  <a:cubicBezTo>
                    <a:pt x="66" y="172"/>
                    <a:pt x="63" y="169"/>
                    <a:pt x="60" y="165"/>
                  </a:cubicBezTo>
                  <a:cubicBezTo>
                    <a:pt x="58" y="161"/>
                    <a:pt x="56" y="155"/>
                    <a:pt x="55" y="149"/>
                  </a:cubicBezTo>
                  <a:cubicBezTo>
                    <a:pt x="67" y="147"/>
                    <a:pt x="67" y="147"/>
                    <a:pt x="67" y="147"/>
                  </a:cubicBezTo>
                  <a:cubicBezTo>
                    <a:pt x="68" y="153"/>
                    <a:pt x="70" y="158"/>
                    <a:pt x="72" y="161"/>
                  </a:cubicBezTo>
                  <a:cubicBezTo>
                    <a:pt x="76" y="165"/>
                    <a:pt x="80" y="167"/>
                    <a:pt x="85" y="168"/>
                  </a:cubicBezTo>
                  <a:cubicBezTo>
                    <a:pt x="84" y="130"/>
                    <a:pt x="84" y="130"/>
                    <a:pt x="84" y="130"/>
                  </a:cubicBezTo>
                  <a:cubicBezTo>
                    <a:pt x="79" y="129"/>
                    <a:pt x="74" y="127"/>
                    <a:pt x="69" y="124"/>
                  </a:cubicBezTo>
                  <a:cubicBezTo>
                    <a:pt x="65" y="122"/>
                    <a:pt x="62" y="119"/>
                    <a:pt x="60" y="116"/>
                  </a:cubicBezTo>
                  <a:cubicBezTo>
                    <a:pt x="58" y="112"/>
                    <a:pt x="57" y="108"/>
                    <a:pt x="57" y="103"/>
                  </a:cubicBezTo>
                  <a:cubicBezTo>
                    <a:pt x="56" y="94"/>
                    <a:pt x="59" y="87"/>
                    <a:pt x="65" y="82"/>
                  </a:cubicBezTo>
                  <a:cubicBezTo>
                    <a:pt x="69" y="78"/>
                    <a:pt x="75" y="76"/>
                    <a:pt x="83" y="75"/>
                  </a:cubicBezTo>
                  <a:cubicBezTo>
                    <a:pt x="83" y="69"/>
                    <a:pt x="83" y="69"/>
                    <a:pt x="83" y="69"/>
                  </a:cubicBezTo>
                  <a:cubicBezTo>
                    <a:pt x="90" y="69"/>
                    <a:pt x="90" y="69"/>
                    <a:pt x="90" y="69"/>
                  </a:cubicBezTo>
                  <a:cubicBezTo>
                    <a:pt x="90" y="75"/>
                    <a:pt x="90" y="75"/>
                    <a:pt x="90" y="75"/>
                  </a:cubicBezTo>
                  <a:cubicBezTo>
                    <a:pt x="97" y="76"/>
                    <a:pt x="103" y="78"/>
                    <a:pt x="107" y="81"/>
                  </a:cubicBezTo>
                  <a:cubicBezTo>
                    <a:pt x="112" y="85"/>
                    <a:pt x="115" y="91"/>
                    <a:pt x="116" y="99"/>
                  </a:cubicBezTo>
                  <a:cubicBezTo>
                    <a:pt x="104" y="101"/>
                    <a:pt x="104" y="101"/>
                    <a:pt x="104" y="101"/>
                  </a:cubicBezTo>
                  <a:cubicBezTo>
                    <a:pt x="103" y="96"/>
                    <a:pt x="102" y="92"/>
                    <a:pt x="100" y="90"/>
                  </a:cubicBezTo>
                  <a:cubicBezTo>
                    <a:pt x="97" y="87"/>
                    <a:pt x="94" y="86"/>
                    <a:pt x="90" y="85"/>
                  </a:cubicBezTo>
                  <a:cubicBezTo>
                    <a:pt x="91" y="120"/>
                    <a:pt x="91" y="120"/>
                    <a:pt x="91" y="120"/>
                  </a:cubicBezTo>
                  <a:cubicBezTo>
                    <a:pt x="97" y="121"/>
                    <a:pt x="101" y="122"/>
                    <a:pt x="103" y="123"/>
                  </a:cubicBezTo>
                  <a:cubicBezTo>
                    <a:pt x="107" y="124"/>
                    <a:pt x="110" y="126"/>
                    <a:pt x="112" y="129"/>
                  </a:cubicBezTo>
                  <a:cubicBezTo>
                    <a:pt x="114" y="131"/>
                    <a:pt x="116" y="134"/>
                    <a:pt x="118" y="137"/>
                  </a:cubicBezTo>
                  <a:cubicBezTo>
                    <a:pt x="119" y="140"/>
                    <a:pt x="120" y="144"/>
                    <a:pt x="120" y="147"/>
                  </a:cubicBezTo>
                  <a:cubicBezTo>
                    <a:pt x="120" y="156"/>
                    <a:pt x="117" y="163"/>
                    <a:pt x="112" y="168"/>
                  </a:cubicBez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69" name="Freeform 543"/>
            <p:cNvSpPr/>
            <p:nvPr/>
          </p:nvSpPr>
          <p:spPr bwMode="auto">
            <a:xfrm>
              <a:off x="6863981" y="2800884"/>
              <a:ext cx="28142" cy="65171"/>
            </a:xfrm>
            <a:custGeom>
              <a:avLst/>
              <a:gdLst>
                <a:gd name="T0" fmla="*/ 0 w 16"/>
                <a:gd name="T1" fmla="*/ 0 h 37"/>
                <a:gd name="T2" fmla="*/ 1 w 16"/>
                <a:gd name="T3" fmla="*/ 37 h 37"/>
                <a:gd name="T4" fmla="*/ 12 w 16"/>
                <a:gd name="T5" fmla="*/ 30 h 37"/>
                <a:gd name="T6" fmla="*/ 16 w 16"/>
                <a:gd name="T7" fmla="*/ 17 h 37"/>
                <a:gd name="T8" fmla="*/ 13 w 16"/>
                <a:gd name="T9" fmla="*/ 7 h 37"/>
                <a:gd name="T10" fmla="*/ 0 w 16"/>
                <a:gd name="T11" fmla="*/ 0 h 37"/>
              </a:gdLst>
              <a:ahLst/>
              <a:cxnLst>
                <a:cxn ang="0">
                  <a:pos x="T0" y="T1"/>
                </a:cxn>
                <a:cxn ang="0">
                  <a:pos x="T2" y="T3"/>
                </a:cxn>
                <a:cxn ang="0">
                  <a:pos x="T4" y="T5"/>
                </a:cxn>
                <a:cxn ang="0">
                  <a:pos x="T6" y="T7"/>
                </a:cxn>
                <a:cxn ang="0">
                  <a:pos x="T8" y="T9"/>
                </a:cxn>
                <a:cxn ang="0">
                  <a:pos x="T10" y="T11"/>
                </a:cxn>
              </a:cxnLst>
              <a:rect l="0" t="0" r="r" b="b"/>
              <a:pathLst>
                <a:path w="16" h="37">
                  <a:moveTo>
                    <a:pt x="0" y="0"/>
                  </a:moveTo>
                  <a:cubicBezTo>
                    <a:pt x="1" y="37"/>
                    <a:pt x="1" y="37"/>
                    <a:pt x="1" y="37"/>
                  </a:cubicBezTo>
                  <a:cubicBezTo>
                    <a:pt x="5" y="36"/>
                    <a:pt x="9" y="34"/>
                    <a:pt x="12" y="30"/>
                  </a:cubicBezTo>
                  <a:cubicBezTo>
                    <a:pt x="15" y="27"/>
                    <a:pt x="16" y="23"/>
                    <a:pt x="16" y="17"/>
                  </a:cubicBezTo>
                  <a:cubicBezTo>
                    <a:pt x="16" y="13"/>
                    <a:pt x="15" y="10"/>
                    <a:pt x="13" y="7"/>
                  </a:cubicBezTo>
                  <a:cubicBezTo>
                    <a:pt x="11" y="4"/>
                    <a:pt x="6" y="2"/>
                    <a:pt x="0" y="0"/>
                  </a:cubicBez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sp>
          <p:nvSpPr>
            <p:cNvPr id="70" name="Freeform 544"/>
            <p:cNvSpPr/>
            <p:nvPr/>
          </p:nvSpPr>
          <p:spPr bwMode="auto">
            <a:xfrm>
              <a:off x="6823249" y="2720901"/>
              <a:ext cx="28142" cy="57765"/>
            </a:xfrm>
            <a:custGeom>
              <a:avLst/>
              <a:gdLst>
                <a:gd name="T0" fmla="*/ 1 w 16"/>
                <a:gd name="T1" fmla="*/ 17 h 33"/>
                <a:gd name="T2" fmla="*/ 4 w 16"/>
                <a:gd name="T3" fmla="*/ 27 h 33"/>
                <a:gd name="T4" fmla="*/ 16 w 16"/>
                <a:gd name="T5" fmla="*/ 33 h 33"/>
                <a:gd name="T6" fmla="*/ 15 w 16"/>
                <a:gd name="T7" fmla="*/ 0 h 33"/>
                <a:gd name="T8" fmla="*/ 4 w 16"/>
                <a:gd name="T9" fmla="*/ 6 h 33"/>
                <a:gd name="T10" fmla="*/ 1 w 16"/>
                <a:gd name="T11" fmla="*/ 17 h 33"/>
              </a:gdLst>
              <a:ahLst/>
              <a:cxnLst>
                <a:cxn ang="0">
                  <a:pos x="T0" y="T1"/>
                </a:cxn>
                <a:cxn ang="0">
                  <a:pos x="T2" y="T3"/>
                </a:cxn>
                <a:cxn ang="0">
                  <a:pos x="T4" y="T5"/>
                </a:cxn>
                <a:cxn ang="0">
                  <a:pos x="T6" y="T7"/>
                </a:cxn>
                <a:cxn ang="0">
                  <a:pos x="T8" y="T9"/>
                </a:cxn>
                <a:cxn ang="0">
                  <a:pos x="T10" y="T11"/>
                </a:cxn>
              </a:cxnLst>
              <a:rect l="0" t="0" r="r" b="b"/>
              <a:pathLst>
                <a:path w="16" h="33">
                  <a:moveTo>
                    <a:pt x="1" y="17"/>
                  </a:moveTo>
                  <a:cubicBezTo>
                    <a:pt x="1" y="21"/>
                    <a:pt x="2" y="24"/>
                    <a:pt x="4" y="27"/>
                  </a:cubicBezTo>
                  <a:cubicBezTo>
                    <a:pt x="6" y="30"/>
                    <a:pt x="10" y="32"/>
                    <a:pt x="16" y="33"/>
                  </a:cubicBezTo>
                  <a:cubicBezTo>
                    <a:pt x="15" y="0"/>
                    <a:pt x="15" y="0"/>
                    <a:pt x="15" y="0"/>
                  </a:cubicBezTo>
                  <a:cubicBezTo>
                    <a:pt x="11" y="1"/>
                    <a:pt x="7" y="3"/>
                    <a:pt x="4" y="6"/>
                  </a:cubicBezTo>
                  <a:cubicBezTo>
                    <a:pt x="2" y="9"/>
                    <a:pt x="0" y="13"/>
                    <a:pt x="1" y="17"/>
                  </a:cubicBezTo>
                  <a:close/>
                </a:path>
              </a:pathLst>
            </a:custGeom>
            <a:grpFill/>
            <a:ln>
              <a:noFill/>
            </a:ln>
          </p:spPr>
          <p:txBody>
            <a:bodyPr vert="horz" wrap="square" lIns="79405" tIns="39703" rIns="79405" bIns="39703" numCol="1" anchor="t" anchorCtr="0" compatLnSpc="1"/>
            <a:lstStyle/>
            <a:p>
              <a:pPr algn="just">
                <a:lnSpc>
                  <a:spcPct val="120000"/>
                </a:lnSpc>
              </a:pPr>
              <a:endParaRPr lang="en-GB" sz="855">
                <a:latin typeface="微软雅黑" panose="020B0503020204020204" charset="-122"/>
                <a:ea typeface="微软雅黑" panose="020B0503020204020204" charset="-122"/>
                <a:cs typeface="+mn-ea"/>
                <a:sym typeface="Arial" panose="020B0604020202020204" pitchFamily="34" charset="0"/>
              </a:endParaRPr>
            </a:p>
          </p:txBody>
        </p:sp>
      </p:grpSp>
      <p:grpSp>
        <p:nvGrpSpPr>
          <p:cNvPr id="71" name="Group 57"/>
          <p:cNvGrpSpPr/>
          <p:nvPr/>
        </p:nvGrpSpPr>
        <p:grpSpPr>
          <a:xfrm>
            <a:off x="7265687" y="1858568"/>
            <a:ext cx="3040848" cy="1009774"/>
            <a:chOff x="7813899" y="2135507"/>
            <a:chExt cx="3501728" cy="1162818"/>
          </a:xfrm>
        </p:grpSpPr>
        <p:sp>
          <p:nvSpPr>
            <p:cNvPr id="6" name="Rectangle 55"/>
            <p:cNvSpPr/>
            <p:nvPr/>
          </p:nvSpPr>
          <p:spPr>
            <a:xfrm>
              <a:off x="7813899" y="2534177"/>
              <a:ext cx="3501728" cy="764148"/>
            </a:xfrm>
            <a:prstGeom prst="rect">
              <a:avLst/>
            </a:prstGeom>
          </p:spPr>
          <p:txBody>
            <a:bodyPr wrap="square" lIns="0" tIns="0" rIns="0" bIns="0">
              <a:spAutoFit/>
            </a:bodyPr>
            <a:lstStyle/>
            <a:p>
              <a:pPr>
                <a:lnSpc>
                  <a:spcPct val="120000"/>
                </a:lnSpc>
              </a:pPr>
              <a:r>
                <a:rPr sz="1200" dirty="0">
                  <a:solidFill>
                    <a:schemeClr val="tx1"/>
                  </a:solidFill>
                  <a:latin typeface="微软雅黑" panose="020B0503020204020204" charset="-122"/>
                  <a:ea typeface="微软雅黑" panose="020B0503020204020204" charset="-122"/>
                  <a:cs typeface="+mn-ea"/>
                  <a:sym typeface="Arial" panose="020B0604020202020204" pitchFamily="34" charset="0"/>
                </a:rPr>
                <a:t>在对方无休止的讨价还价没玩没了的情况下，可以规定最后时限，给对方施压，达到结束讨价还价的目的。</a:t>
              </a:r>
              <a:endParaRPr sz="12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 name="TextBox 56"/>
            <p:cNvSpPr txBox="1"/>
            <p:nvPr/>
          </p:nvSpPr>
          <p:spPr>
            <a:xfrm>
              <a:off x="7813899" y="2135507"/>
              <a:ext cx="2047479" cy="424852"/>
            </a:xfrm>
            <a:prstGeom prst="rect">
              <a:avLst/>
            </a:prstGeom>
            <a:noFill/>
          </p:spPr>
          <p:txBody>
            <a:bodyPr wrap="none" lIns="0" tIns="0" rIns="0" bIns="0" rtlCol="0">
              <a:spAutoFit/>
            </a:bodyPr>
            <a:lstStyle/>
            <a:p>
              <a:pPr algn="l">
                <a:lnSpc>
                  <a:spcPct val="120000"/>
                </a:lnSpc>
              </a:pPr>
              <a:r>
                <a:rPr lang="zh-CN" altLang="en-US" sz="2000" dirty="0">
                  <a:solidFill>
                    <a:schemeClr val="tx1"/>
                  </a:solidFill>
                  <a:latin typeface="微软雅黑" panose="020B0503020204020204" charset="-122"/>
                  <a:ea typeface="微软雅黑" panose="020B0503020204020204" charset="-122"/>
                  <a:cs typeface="+mn-ea"/>
                  <a:sym typeface="Arial" panose="020B0604020202020204" pitchFamily="34" charset="0"/>
                </a:rPr>
                <a:t>最后时限的实施</a:t>
              </a:r>
              <a:endParaRPr lang="zh-CN" altLang="en-US" sz="20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74" name="Group 66"/>
          <p:cNvGrpSpPr/>
          <p:nvPr/>
        </p:nvGrpSpPr>
        <p:grpSpPr>
          <a:xfrm flipH="1">
            <a:off x="1684137" y="3844035"/>
            <a:ext cx="3074670" cy="1673224"/>
            <a:chOff x="7813899" y="2135507"/>
            <a:chExt cx="3540675" cy="1926814"/>
          </a:xfrm>
        </p:grpSpPr>
        <p:sp>
          <p:nvSpPr>
            <p:cNvPr id="75" name="Rectangle 67"/>
            <p:cNvSpPr/>
            <p:nvPr/>
          </p:nvSpPr>
          <p:spPr>
            <a:xfrm>
              <a:off x="7813899" y="2534031"/>
              <a:ext cx="3540675" cy="1528290"/>
            </a:xfrm>
            <a:prstGeom prst="rect">
              <a:avLst/>
            </a:prstGeom>
          </p:spPr>
          <p:txBody>
            <a:bodyPr wrap="square" lIns="0" tIns="0" rIns="0" bIns="0">
              <a:spAutoFit/>
            </a:bodyPr>
            <a:lstStyle/>
            <a:p>
              <a:pPr algn="r">
                <a:lnSpc>
                  <a:spcPct val="120000"/>
                </a:lnSpc>
              </a:pPr>
              <a:r>
                <a:rPr sz="1200" dirty="0">
                  <a:solidFill>
                    <a:schemeClr val="tx1"/>
                  </a:solidFill>
                  <a:latin typeface="微软雅黑" panose="020B0503020204020204" charset="-122"/>
                  <a:ea typeface="微软雅黑" panose="020B0503020204020204" charset="-122"/>
                  <a:cs typeface="+mn-ea"/>
                  <a:sym typeface="Arial" panose="020B0604020202020204" pitchFamily="34" charset="0"/>
                </a:rPr>
                <a:t>1.处于极有利地位，对手只能找自己谈，任何人不能取代自己地位；</a:t>
              </a:r>
              <a:endParaRPr sz="12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a:p>
              <a:pPr algn="r">
                <a:lnSpc>
                  <a:spcPct val="120000"/>
                </a:lnSpc>
              </a:pPr>
              <a:r>
                <a:rPr sz="1200" dirty="0">
                  <a:solidFill>
                    <a:schemeClr val="tx1"/>
                  </a:solidFill>
                  <a:latin typeface="微软雅黑" panose="020B0503020204020204" charset="-122"/>
                  <a:ea typeface="微软雅黑" panose="020B0503020204020204" charset="-122"/>
                  <a:cs typeface="+mn-ea"/>
                  <a:sym typeface="Arial" panose="020B0604020202020204" pitchFamily="34" charset="0"/>
                </a:rPr>
                <a:t>2.讨价还价到最后，所有的谈判技巧使用后也无法改变对方立场，没有得到自己希望的让步；</a:t>
              </a:r>
              <a:endParaRPr sz="12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a:p>
              <a:pPr algn="r">
                <a:lnSpc>
                  <a:spcPct val="120000"/>
                </a:lnSpc>
              </a:pPr>
              <a:r>
                <a:rPr sz="1200" dirty="0">
                  <a:solidFill>
                    <a:schemeClr val="tx1"/>
                  </a:solidFill>
                  <a:latin typeface="微软雅黑" panose="020B0503020204020204" charset="-122"/>
                  <a:ea typeface="微软雅黑" panose="020B0503020204020204" charset="-122"/>
                  <a:cs typeface="+mn-ea"/>
                  <a:sym typeface="Arial" panose="020B0604020202020204" pitchFamily="34" charset="0"/>
                </a:rPr>
                <a:t>3.双方讨价还价后，自己的让步到了极限，对方还在无休止提出要求</a:t>
              </a:r>
              <a:endParaRPr sz="12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6" name="TextBox 68"/>
            <p:cNvSpPr txBox="1"/>
            <p:nvPr/>
          </p:nvSpPr>
          <p:spPr>
            <a:xfrm>
              <a:off x="7813899" y="2135507"/>
              <a:ext cx="2047478" cy="424850"/>
            </a:xfrm>
            <a:prstGeom prst="rect">
              <a:avLst/>
            </a:prstGeom>
            <a:noFill/>
          </p:spPr>
          <p:txBody>
            <a:bodyPr wrap="none" lIns="0" tIns="0" rIns="0" bIns="0" rtlCol="0">
              <a:spAutoFit/>
            </a:bodyPr>
            <a:lstStyle/>
            <a:p>
              <a:pPr algn="r">
                <a:lnSpc>
                  <a:spcPct val="120000"/>
                </a:lnSpc>
              </a:pPr>
              <a:r>
                <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rPr>
                <a:t>最后出价的实施</a:t>
              </a:r>
              <a:endPar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77" name="Group 62"/>
          <p:cNvGrpSpPr/>
          <p:nvPr/>
        </p:nvGrpSpPr>
        <p:grpSpPr>
          <a:xfrm>
            <a:off x="7496926" y="4012824"/>
            <a:ext cx="2825819" cy="1068097"/>
            <a:chOff x="8451972" y="4944509"/>
            <a:chExt cx="3254106" cy="1229981"/>
          </a:xfrm>
        </p:grpSpPr>
        <p:sp>
          <p:nvSpPr>
            <p:cNvPr id="78" name="Rectangle 73"/>
            <p:cNvSpPr/>
            <p:nvPr/>
          </p:nvSpPr>
          <p:spPr>
            <a:xfrm>
              <a:off x="8451972" y="4944509"/>
              <a:ext cx="3254106" cy="1229981"/>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5">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79" name="Rectangle 74"/>
            <p:cNvSpPr/>
            <p:nvPr/>
          </p:nvSpPr>
          <p:spPr>
            <a:xfrm>
              <a:off x="9680532" y="5292856"/>
              <a:ext cx="1892127" cy="748792"/>
            </a:xfrm>
            <a:prstGeom prst="rect">
              <a:avLst/>
            </a:prstGeom>
          </p:spPr>
          <p:txBody>
            <a:bodyPr wrap="square">
              <a:spAutoFit/>
            </a:bodyPr>
            <a:lstStyle/>
            <a:p>
              <a:pPr algn="just">
                <a:lnSpc>
                  <a:spcPct val="120000"/>
                </a:lnSpc>
              </a:pPr>
              <a:r>
                <a:rPr lang="en-US" altLang="zh-CN" sz="760" dirty="0">
                  <a:solidFill>
                    <a:schemeClr val="tx1"/>
                  </a:solidFill>
                  <a:latin typeface="微软雅黑" panose="020B0503020204020204" charset="-122"/>
                  <a:ea typeface="微软雅黑" panose="020B050302020402020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80" name="TextBox 75"/>
            <p:cNvSpPr txBox="1"/>
            <p:nvPr/>
          </p:nvSpPr>
          <p:spPr>
            <a:xfrm>
              <a:off x="8741910" y="5312787"/>
              <a:ext cx="600350" cy="387558"/>
            </a:xfrm>
            <a:prstGeom prst="rect">
              <a:avLst/>
            </a:prstGeom>
            <a:noFill/>
          </p:spPr>
          <p:txBody>
            <a:bodyPr wrap="none" rtlCol="0">
              <a:spAutoFit/>
            </a:bodyPr>
            <a:lstStyle/>
            <a:p>
              <a:pPr algn="just">
                <a:lnSpc>
                  <a:spcPct val="120000"/>
                </a:lnSpc>
              </a:pPr>
              <a:r>
                <a:rPr lang="en-US" sz="1325" dirty="0">
                  <a:solidFill>
                    <a:schemeClr val="tx1"/>
                  </a:solidFill>
                  <a:latin typeface="微软雅黑" panose="020B0503020204020204" charset="-122"/>
                  <a:ea typeface="微软雅黑" panose="020B0503020204020204" charset="-122"/>
                  <a:cs typeface="+mn-ea"/>
                  <a:sym typeface="Arial" panose="020B0604020202020204" pitchFamily="34" charset="0"/>
                </a:rPr>
                <a:t>85%</a:t>
              </a:r>
              <a:endParaRPr lang="en-US" sz="1325"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81" name="TextBox 76"/>
            <p:cNvSpPr txBox="1"/>
            <p:nvPr/>
          </p:nvSpPr>
          <p:spPr>
            <a:xfrm>
              <a:off x="8522814" y="5570149"/>
              <a:ext cx="1091013" cy="287378"/>
            </a:xfrm>
            <a:prstGeom prst="rect">
              <a:avLst/>
            </a:prstGeom>
            <a:noFill/>
          </p:spPr>
          <p:txBody>
            <a:bodyPr wrap="none" rtlCol="0">
              <a:spAutoFit/>
            </a:bodyPr>
            <a:lstStyle/>
            <a:p>
              <a:pPr algn="just">
                <a:lnSpc>
                  <a:spcPct val="120000"/>
                </a:lnSpc>
              </a:pPr>
              <a:r>
                <a:rPr lang="zh-CN" altLang="en-US" sz="855">
                  <a:solidFill>
                    <a:schemeClr val="tx1"/>
                  </a:solidFill>
                  <a:latin typeface="微软雅黑" panose="020B0503020204020204" charset="-122"/>
                  <a:ea typeface="微软雅黑" panose="020B0503020204020204" charset="-122"/>
                  <a:cs typeface="+mn-ea"/>
                  <a:sym typeface="Arial" panose="020B0604020202020204" pitchFamily="34" charset="0"/>
                </a:rPr>
                <a:t>请替换文字内容</a:t>
              </a:r>
              <a:endParaRPr lang="zh-CN" altLang="en-US" sz="855"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82" name="Group 3"/>
          <p:cNvGrpSpPr/>
          <p:nvPr/>
        </p:nvGrpSpPr>
        <p:grpSpPr>
          <a:xfrm>
            <a:off x="1983885" y="2088324"/>
            <a:ext cx="2825819" cy="1068097"/>
            <a:chOff x="741238" y="2041048"/>
            <a:chExt cx="3254106" cy="1229981"/>
          </a:xfrm>
        </p:grpSpPr>
        <p:sp>
          <p:nvSpPr>
            <p:cNvPr id="83" name="Rectangle 77"/>
            <p:cNvSpPr/>
            <p:nvPr/>
          </p:nvSpPr>
          <p:spPr>
            <a:xfrm>
              <a:off x="741238" y="2041048"/>
              <a:ext cx="3254106" cy="1229981"/>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55">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84" name="Rectangle 78"/>
            <p:cNvSpPr/>
            <p:nvPr/>
          </p:nvSpPr>
          <p:spPr>
            <a:xfrm>
              <a:off x="1945131" y="2373746"/>
              <a:ext cx="1892127" cy="748792"/>
            </a:xfrm>
            <a:prstGeom prst="rect">
              <a:avLst/>
            </a:prstGeom>
          </p:spPr>
          <p:txBody>
            <a:bodyPr wrap="square">
              <a:spAutoFit/>
            </a:bodyPr>
            <a:lstStyle/>
            <a:p>
              <a:pPr algn="just">
                <a:lnSpc>
                  <a:spcPct val="120000"/>
                </a:lnSpc>
              </a:pPr>
              <a:r>
                <a:rPr lang="en-US" altLang="zh-CN" sz="760" dirty="0">
                  <a:solidFill>
                    <a:schemeClr val="bg1"/>
                  </a:solidFill>
                  <a:latin typeface="微软雅黑" panose="020B0503020204020204" charset="-122"/>
                  <a:ea typeface="微软雅黑" panose="020B050302020402020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85" name="TextBox 79"/>
            <p:cNvSpPr txBox="1"/>
            <p:nvPr/>
          </p:nvSpPr>
          <p:spPr>
            <a:xfrm>
              <a:off x="1064417" y="2416106"/>
              <a:ext cx="600350" cy="387558"/>
            </a:xfrm>
            <a:prstGeom prst="rect">
              <a:avLst/>
            </a:prstGeom>
            <a:noFill/>
          </p:spPr>
          <p:txBody>
            <a:bodyPr wrap="none" rtlCol="0">
              <a:spAutoFit/>
            </a:bodyPr>
            <a:lstStyle/>
            <a:p>
              <a:pPr algn="ctr">
                <a:lnSpc>
                  <a:spcPct val="120000"/>
                </a:lnSpc>
              </a:pPr>
              <a:r>
                <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rPr>
                <a:t>90%</a:t>
              </a:r>
              <a:endParaRPr lang="en-US" sz="132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86" name="TextBox 80"/>
            <p:cNvSpPr txBox="1"/>
            <p:nvPr/>
          </p:nvSpPr>
          <p:spPr>
            <a:xfrm>
              <a:off x="819084" y="2662067"/>
              <a:ext cx="1091013" cy="287378"/>
            </a:xfrm>
            <a:prstGeom prst="rect">
              <a:avLst/>
            </a:prstGeom>
            <a:noFill/>
          </p:spPr>
          <p:txBody>
            <a:bodyPr wrap="none" rtlCol="0">
              <a:spAutoFit/>
            </a:bodyPr>
            <a:lstStyle/>
            <a:p>
              <a:pPr algn="just">
                <a:lnSpc>
                  <a:spcPct val="120000"/>
                </a:lnSpc>
              </a:pPr>
              <a:r>
                <a:rPr lang="zh-CN" altLang="en-US" sz="855">
                  <a:solidFill>
                    <a:schemeClr val="bg1"/>
                  </a:solidFill>
                  <a:latin typeface="微软雅黑" panose="020B0503020204020204" charset="-122"/>
                  <a:ea typeface="微软雅黑" panose="020B0503020204020204" charset="-122"/>
                  <a:cs typeface="+mn-ea"/>
                  <a:sym typeface="Arial" panose="020B0604020202020204" pitchFamily="34" charset="0"/>
                </a:rPr>
                <a:t>请替换文字内容</a:t>
              </a:r>
              <a:endParaRPr lang="zh-CN" altLang="en-US" sz="85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p:cTn id="13" dur="500" fill="hold"/>
                                        <p:tgtEl>
                                          <p:spTgt spid="62"/>
                                        </p:tgtEl>
                                        <p:attrNameLst>
                                          <p:attrName>ppt_w</p:attrName>
                                        </p:attrNameLst>
                                      </p:cBhvr>
                                      <p:tavLst>
                                        <p:tav tm="0">
                                          <p:val>
                                            <p:fltVal val="0"/>
                                          </p:val>
                                        </p:tav>
                                        <p:tav tm="100000">
                                          <p:val>
                                            <p:strVal val="#ppt_w"/>
                                          </p:val>
                                        </p:tav>
                                      </p:tavLst>
                                    </p:anim>
                                    <p:anim calcmode="lin" valueType="num">
                                      <p:cBhvr>
                                        <p:cTn id="14" dur="500" fill="hold"/>
                                        <p:tgtEl>
                                          <p:spTgt spid="62"/>
                                        </p:tgtEl>
                                        <p:attrNameLst>
                                          <p:attrName>ppt_h</p:attrName>
                                        </p:attrNameLst>
                                      </p:cBhvr>
                                      <p:tavLst>
                                        <p:tav tm="0">
                                          <p:val>
                                            <p:fltVal val="0"/>
                                          </p:val>
                                        </p:tav>
                                        <p:tav tm="100000">
                                          <p:val>
                                            <p:strVal val="#ppt_h"/>
                                          </p:val>
                                        </p:tav>
                                      </p:tavLst>
                                    </p:anim>
                                    <p:animEffect transition="in" filter="fade">
                                      <p:cBhvr>
                                        <p:cTn id="15" dur="500"/>
                                        <p:tgtEl>
                                          <p:spTgt spid="6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p:cTn id="19" dur="500" fill="hold"/>
                                        <p:tgtEl>
                                          <p:spTgt spid="66"/>
                                        </p:tgtEl>
                                        <p:attrNameLst>
                                          <p:attrName>ppt_w</p:attrName>
                                        </p:attrNameLst>
                                      </p:cBhvr>
                                      <p:tavLst>
                                        <p:tav tm="0">
                                          <p:val>
                                            <p:fltVal val="0"/>
                                          </p:val>
                                        </p:tav>
                                        <p:tav tm="100000">
                                          <p:val>
                                            <p:strVal val="#ppt_w"/>
                                          </p:val>
                                        </p:tav>
                                      </p:tavLst>
                                    </p:anim>
                                    <p:anim calcmode="lin" valueType="num">
                                      <p:cBhvr>
                                        <p:cTn id="20" dur="500" fill="hold"/>
                                        <p:tgtEl>
                                          <p:spTgt spid="66"/>
                                        </p:tgtEl>
                                        <p:attrNameLst>
                                          <p:attrName>ppt_h</p:attrName>
                                        </p:attrNameLst>
                                      </p:cBhvr>
                                      <p:tavLst>
                                        <p:tav tm="0">
                                          <p:val>
                                            <p:fltVal val="0"/>
                                          </p:val>
                                        </p:tav>
                                        <p:tav tm="100000">
                                          <p:val>
                                            <p:strVal val="#ppt_h"/>
                                          </p:val>
                                        </p:tav>
                                      </p:tavLst>
                                    </p:anim>
                                    <p:animEffect transition="in" filter="fade">
                                      <p:cBhvr>
                                        <p:cTn id="21" dur="500"/>
                                        <p:tgtEl>
                                          <p:spTgt spid="66"/>
                                        </p:tgtEl>
                                      </p:cBhvr>
                                    </p:animEffect>
                                  </p:childTnLst>
                                </p:cTn>
                              </p:par>
                            </p:childTnLst>
                          </p:cTn>
                        </p:par>
                        <p:par>
                          <p:cTn id="22" fill="hold">
                            <p:stCondLst>
                              <p:cond delay="1500"/>
                            </p:stCondLst>
                            <p:childTnLst>
                              <p:par>
                                <p:cTn id="23" presetID="12" presetClass="entr" presetSubtype="8"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p:tgtEl>
                                          <p:spTgt spid="71"/>
                                        </p:tgtEl>
                                        <p:attrNameLst>
                                          <p:attrName>ppt_x</p:attrName>
                                        </p:attrNameLst>
                                      </p:cBhvr>
                                      <p:tavLst>
                                        <p:tav tm="0">
                                          <p:val>
                                            <p:strVal val="#ppt_x-#ppt_w*1.125000"/>
                                          </p:val>
                                        </p:tav>
                                        <p:tav tm="100000">
                                          <p:val>
                                            <p:strVal val="#ppt_x"/>
                                          </p:val>
                                        </p:tav>
                                      </p:tavLst>
                                    </p:anim>
                                    <p:animEffect transition="in" filter="wipe(right)">
                                      <p:cBhvr>
                                        <p:cTn id="26" dur="500"/>
                                        <p:tgtEl>
                                          <p:spTgt spid="71"/>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p:cTn id="30" dur="500" fill="hold"/>
                                        <p:tgtEl>
                                          <p:spTgt spid="61"/>
                                        </p:tgtEl>
                                        <p:attrNameLst>
                                          <p:attrName>ppt_w</p:attrName>
                                        </p:attrNameLst>
                                      </p:cBhvr>
                                      <p:tavLst>
                                        <p:tav tm="0">
                                          <p:val>
                                            <p:fltVal val="0"/>
                                          </p:val>
                                        </p:tav>
                                        <p:tav tm="100000">
                                          <p:val>
                                            <p:strVal val="#ppt_w"/>
                                          </p:val>
                                        </p:tav>
                                      </p:tavLst>
                                    </p:anim>
                                    <p:anim calcmode="lin" valueType="num">
                                      <p:cBhvr>
                                        <p:cTn id="31" dur="500" fill="hold"/>
                                        <p:tgtEl>
                                          <p:spTgt spid="61"/>
                                        </p:tgtEl>
                                        <p:attrNameLst>
                                          <p:attrName>ppt_h</p:attrName>
                                        </p:attrNameLst>
                                      </p:cBhvr>
                                      <p:tavLst>
                                        <p:tav tm="0">
                                          <p:val>
                                            <p:fltVal val="0"/>
                                          </p:val>
                                        </p:tav>
                                        <p:tav tm="100000">
                                          <p:val>
                                            <p:strVal val="#ppt_h"/>
                                          </p:val>
                                        </p:tav>
                                      </p:tavLst>
                                    </p:anim>
                                    <p:animEffect transition="in" filter="fade">
                                      <p:cBhvr>
                                        <p:cTn id="32" dur="500"/>
                                        <p:tgtEl>
                                          <p:spTgt spid="61"/>
                                        </p:tgtEl>
                                      </p:cBhvr>
                                    </p:animEffect>
                                  </p:childTnLst>
                                </p:cTn>
                              </p:par>
                            </p:childTnLst>
                          </p:cTn>
                        </p:par>
                        <p:par>
                          <p:cTn id="33" fill="hold">
                            <p:stCondLst>
                              <p:cond delay="2500"/>
                            </p:stCondLst>
                            <p:childTnLst>
                              <p:par>
                                <p:cTn id="34" presetID="12" presetClass="entr" presetSubtype="2" fill="hold" nodeType="after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additive="base">
                                        <p:cTn id="36" dur="500"/>
                                        <p:tgtEl>
                                          <p:spTgt spid="74"/>
                                        </p:tgtEl>
                                        <p:attrNameLst>
                                          <p:attrName>ppt_x</p:attrName>
                                        </p:attrNameLst>
                                      </p:cBhvr>
                                      <p:tavLst>
                                        <p:tav tm="0">
                                          <p:val>
                                            <p:strVal val="#ppt_x+#ppt_w*1.125000"/>
                                          </p:val>
                                        </p:tav>
                                        <p:tav tm="100000">
                                          <p:val>
                                            <p:strVal val="#ppt_x"/>
                                          </p:val>
                                        </p:tav>
                                      </p:tavLst>
                                    </p:anim>
                                    <p:animEffect transition="in" filter="wipe(left)">
                                      <p:cBhvr>
                                        <p:cTn id="37" dur="500"/>
                                        <p:tgtEl>
                                          <p:spTgt spid="74"/>
                                        </p:tgtEl>
                                      </p:cBhvr>
                                    </p:animEffect>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1000"/>
                                        <p:tgtEl>
                                          <p:spTgt spid="82"/>
                                        </p:tgtEl>
                                      </p:cBhvr>
                                    </p:animEffect>
                                    <p:anim calcmode="lin" valueType="num">
                                      <p:cBhvr>
                                        <p:cTn id="42" dur="1000" fill="hold"/>
                                        <p:tgtEl>
                                          <p:spTgt spid="82"/>
                                        </p:tgtEl>
                                        <p:attrNameLst>
                                          <p:attrName>ppt_x</p:attrName>
                                        </p:attrNameLst>
                                      </p:cBhvr>
                                      <p:tavLst>
                                        <p:tav tm="0">
                                          <p:val>
                                            <p:strVal val="#ppt_x"/>
                                          </p:val>
                                        </p:tav>
                                        <p:tav tm="100000">
                                          <p:val>
                                            <p:strVal val="#ppt_x"/>
                                          </p:val>
                                        </p:tav>
                                      </p:tavLst>
                                    </p:anim>
                                    <p:anim calcmode="lin" valueType="num">
                                      <p:cBhvr>
                                        <p:cTn id="43" dur="1000" fill="hold"/>
                                        <p:tgtEl>
                                          <p:spTgt spid="82"/>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1000"/>
                                        <p:tgtEl>
                                          <p:spTgt spid="77"/>
                                        </p:tgtEl>
                                      </p:cBhvr>
                                    </p:animEffect>
                                    <p:anim calcmode="lin" valueType="num">
                                      <p:cBhvr>
                                        <p:cTn id="48" dur="1000" fill="hold"/>
                                        <p:tgtEl>
                                          <p:spTgt spid="77"/>
                                        </p:tgtEl>
                                        <p:attrNameLst>
                                          <p:attrName>ppt_x</p:attrName>
                                        </p:attrNameLst>
                                      </p:cBhvr>
                                      <p:tavLst>
                                        <p:tav tm="0">
                                          <p:val>
                                            <p:strVal val="#ppt_x"/>
                                          </p:val>
                                        </p:tav>
                                        <p:tav tm="100000">
                                          <p:val>
                                            <p:strVal val="#ppt_x"/>
                                          </p:val>
                                        </p:tav>
                                      </p:tavLst>
                                    </p:anim>
                                    <p:anim calcmode="lin" valueType="num">
                                      <p:cBhvr>
                                        <p:cTn id="4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01"/>
          <p:cNvSpPr/>
          <p:nvPr/>
        </p:nvSpPr>
        <p:spPr bwMode="auto">
          <a:xfrm flipV="1">
            <a:off x="3242593" y="2623185"/>
            <a:ext cx="5708015" cy="575310"/>
          </a:xfrm>
          <a:custGeom>
            <a:avLst/>
            <a:gdLst>
              <a:gd name="T0" fmla="*/ 909 w 909"/>
              <a:gd name="T1" fmla="*/ 131 h 131"/>
              <a:gd name="T2" fmla="*/ 134 w 909"/>
              <a:gd name="T3" fmla="*/ 131 h 131"/>
              <a:gd name="T4" fmla="*/ 0 w 909"/>
              <a:gd name="T5" fmla="*/ 0 h 131"/>
              <a:gd name="T6" fmla="*/ 760 w 909"/>
              <a:gd name="T7" fmla="*/ 0 h 131"/>
              <a:gd name="T8" fmla="*/ 909 w 909"/>
              <a:gd name="T9" fmla="*/ 131 h 131"/>
            </a:gdLst>
            <a:ahLst/>
            <a:cxnLst>
              <a:cxn ang="0">
                <a:pos x="T0" y="T1"/>
              </a:cxn>
              <a:cxn ang="0">
                <a:pos x="T2" y="T3"/>
              </a:cxn>
              <a:cxn ang="0">
                <a:pos x="T4" y="T5"/>
              </a:cxn>
              <a:cxn ang="0">
                <a:pos x="T6" y="T7"/>
              </a:cxn>
              <a:cxn ang="0">
                <a:pos x="T8" y="T9"/>
              </a:cxn>
            </a:cxnLst>
            <a:rect l="0" t="0" r="r" b="b"/>
            <a:pathLst>
              <a:path w="909" h="131">
                <a:moveTo>
                  <a:pt x="909" y="131"/>
                </a:moveTo>
                <a:lnTo>
                  <a:pt x="134" y="131"/>
                </a:lnTo>
                <a:lnTo>
                  <a:pt x="0" y="0"/>
                </a:lnTo>
                <a:lnTo>
                  <a:pt x="760" y="0"/>
                </a:lnTo>
                <a:lnTo>
                  <a:pt x="909" y="131"/>
                </a:lnTo>
                <a:close/>
              </a:path>
            </a:pathLst>
          </a:custGeom>
          <a:solidFill>
            <a:srgbClr val="4BC1DD"/>
          </a:solidFill>
          <a:ln>
            <a:noFill/>
          </a:ln>
        </p:spPr>
        <p:txBody>
          <a:bodyPr vert="horz" wrap="square" lIns="121919" tIns="60959" rIns="121919" bIns="60959" numCol="1" anchor="t" anchorCtr="0" compatLnSpc="1"/>
          <a:lstStyle/>
          <a:p>
            <a:endParaRPr lang="zh-CN" altLang="en-US" sz="100"/>
          </a:p>
        </p:txBody>
      </p:sp>
      <p:sp>
        <p:nvSpPr>
          <p:cNvPr id="13" name="文本框 12"/>
          <p:cNvSpPr txBox="1"/>
          <p:nvPr/>
        </p:nvSpPr>
        <p:spPr>
          <a:xfrm>
            <a:off x="5421732" y="1476954"/>
            <a:ext cx="1349736" cy="1142365"/>
          </a:xfrm>
          <a:prstGeom prst="rect">
            <a:avLst/>
          </a:prstGeom>
          <a:noFill/>
        </p:spPr>
        <p:txBody>
          <a:bodyPr wrap="square" rtlCol="0">
            <a:spAutoFit/>
          </a:bodyPr>
          <a:lstStyle/>
          <a:p>
            <a:pPr algn="ctr"/>
            <a:r>
              <a:rPr lang="en-US" altLang="zh-CN" sz="6825" dirty="0">
                <a:solidFill>
                  <a:srgbClr val="4BC1DD"/>
                </a:solidFill>
                <a:latin typeface="Impact" panose="020B0806030902050204" pitchFamily="34" charset="0"/>
                <a:ea typeface="微软雅黑" panose="020B0503020204020204" charset="-122"/>
                <a:cs typeface="+mn-ea"/>
                <a:sym typeface="Arial" panose="020B0604020202020204" pitchFamily="34" charset="0"/>
              </a:rPr>
              <a:t>01</a:t>
            </a:r>
            <a:endParaRPr lang="en-US" altLang="zh-CN" sz="6825" dirty="0">
              <a:solidFill>
                <a:srgbClr val="4BC1DD"/>
              </a:solidFill>
              <a:latin typeface="Impact" panose="020B0806030902050204" pitchFamily="34" charset="0"/>
              <a:ea typeface="微软雅黑" panose="020B0503020204020204" charset="-122"/>
              <a:cs typeface="+mn-ea"/>
              <a:sym typeface="Arial" panose="020B0604020202020204" pitchFamily="34" charset="0"/>
            </a:endParaRPr>
          </a:p>
        </p:txBody>
      </p:sp>
      <p:sp>
        <p:nvSpPr>
          <p:cNvPr id="21" name="矩形 20"/>
          <p:cNvSpPr/>
          <p:nvPr/>
        </p:nvSpPr>
        <p:spPr>
          <a:xfrm>
            <a:off x="4126195" y="2647950"/>
            <a:ext cx="3940810" cy="525780"/>
          </a:xfrm>
          <a:prstGeom prst="rect">
            <a:avLst/>
          </a:prstGeom>
        </p:spPr>
        <p:txBody>
          <a:bodyPr wrap="square" lIns="0" tIns="0" rIns="0" bIns="0">
            <a:spAutoFit/>
          </a:bodyPr>
          <a:lstStyle/>
          <a:p>
            <a:pPr algn="ctr"/>
            <a:r>
              <a:rPr lang="zh-CN" altLang="en-US" sz="3415" dirty="0">
                <a:solidFill>
                  <a:schemeClr val="bg1"/>
                </a:solidFill>
                <a:latin typeface="Arial" panose="020B0604020202020204" pitchFamily="34" charset="0"/>
                <a:ea typeface="微软雅黑" panose="020B0503020204020204" charset="-122"/>
                <a:cs typeface="+mn-ea"/>
                <a:sym typeface="Arial" panose="020B0604020202020204" pitchFamily="34" charset="0"/>
              </a:rPr>
              <a:t>关于商务谈判的概述</a:t>
            </a:r>
            <a:endParaRPr lang="zh-CN" altLang="en-US" sz="341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TextBox 11"/>
          <p:cNvSpPr txBox="1"/>
          <p:nvPr/>
        </p:nvSpPr>
        <p:spPr>
          <a:xfrm>
            <a:off x="4099769" y="3394376"/>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TextBox 11"/>
          <p:cNvSpPr txBox="1"/>
          <p:nvPr/>
        </p:nvSpPr>
        <p:spPr>
          <a:xfrm>
            <a:off x="6192352" y="3394376"/>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4" name="TextBox 11"/>
          <p:cNvSpPr txBox="1"/>
          <p:nvPr/>
        </p:nvSpPr>
        <p:spPr>
          <a:xfrm>
            <a:off x="4099769" y="3708125"/>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TextBox 11"/>
          <p:cNvSpPr txBox="1"/>
          <p:nvPr/>
        </p:nvSpPr>
        <p:spPr>
          <a:xfrm>
            <a:off x="6192352" y="3708125"/>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3" name="图片 2" descr="b33688921211e2266de3e1d8fb817add"/>
          <p:cNvPicPr>
            <a:picLocks noChangeAspect="1"/>
          </p:cNvPicPr>
          <p:nvPr/>
        </p:nvPicPr>
        <p:blipFill>
          <a:blip r:embed="rId1"/>
          <a:stretch>
            <a:fillRect/>
          </a:stretch>
        </p:blipFill>
        <p:spPr>
          <a:xfrm>
            <a:off x="-60325" y="4761230"/>
            <a:ext cx="12312018" cy="21272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strVal val="4*#ppt_w"/>
                                          </p:val>
                                        </p:tav>
                                        <p:tav tm="100000">
                                          <p:val>
                                            <p:strVal val="#ppt_w"/>
                                          </p:val>
                                        </p:tav>
                                      </p:tavLst>
                                    </p:anim>
                                    <p:anim calcmode="lin" valueType="num">
                                      <p:cBhvr>
                                        <p:cTn id="18" dur="500" fill="hold"/>
                                        <p:tgtEl>
                                          <p:spTgt spid="21"/>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p:tgtEl>
                                          <p:spTgt spid="22"/>
                                        </p:tgtEl>
                                        <p:attrNameLst>
                                          <p:attrName>ppt_x</p:attrName>
                                        </p:attrNameLst>
                                      </p:cBhvr>
                                      <p:tavLst>
                                        <p:tav tm="0">
                                          <p:val>
                                            <p:strVal val="#ppt_x-#ppt_w*1.125000"/>
                                          </p:val>
                                        </p:tav>
                                        <p:tav tm="100000">
                                          <p:val>
                                            <p:strVal val="#ppt_x"/>
                                          </p:val>
                                        </p:tav>
                                      </p:tavLst>
                                    </p:anim>
                                    <p:animEffect transition="in" filter="wipe(right)">
                                      <p:cBhvr>
                                        <p:cTn id="23" dur="500"/>
                                        <p:tgtEl>
                                          <p:spTgt spid="22"/>
                                        </p:tgtEl>
                                      </p:cBhvr>
                                    </p:animEffect>
                                  </p:childTnLst>
                                </p:cTn>
                              </p:par>
                            </p:childTnLst>
                          </p:cTn>
                        </p:par>
                        <p:par>
                          <p:cTn id="24" fill="hold">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par>
                          <p:cTn id="29" fill="hold">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p:tgtEl>
                                          <p:spTgt spid="24"/>
                                        </p:tgtEl>
                                        <p:attrNameLst>
                                          <p:attrName>ppt_x</p:attrName>
                                        </p:attrNameLst>
                                      </p:cBhvr>
                                      <p:tavLst>
                                        <p:tav tm="0">
                                          <p:val>
                                            <p:strVal val="#ppt_x-#ppt_w*1.125000"/>
                                          </p:val>
                                        </p:tav>
                                        <p:tav tm="100000">
                                          <p:val>
                                            <p:strVal val="#ppt_x"/>
                                          </p:val>
                                        </p:tav>
                                      </p:tavLst>
                                    </p:anim>
                                    <p:animEffect transition="in" filter="wipe(right)">
                                      <p:cBhvr>
                                        <p:cTn id="33" dur="500"/>
                                        <p:tgtEl>
                                          <p:spTgt spid="24"/>
                                        </p:tgtEl>
                                      </p:cBhvr>
                                    </p:animEffect>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p:tgtEl>
                                          <p:spTgt spid="25"/>
                                        </p:tgtEl>
                                        <p:attrNameLst>
                                          <p:attrName>ppt_x</p:attrName>
                                        </p:attrNameLst>
                                      </p:cBhvr>
                                      <p:tavLst>
                                        <p:tav tm="0">
                                          <p:val>
                                            <p:strVal val="#ppt_x-#ppt_w*1.125000"/>
                                          </p:val>
                                        </p:tav>
                                        <p:tav tm="100000">
                                          <p:val>
                                            <p:strVal val="#ppt_x"/>
                                          </p:val>
                                        </p:tav>
                                      </p:tavLst>
                                    </p:anim>
                                    <p:animEffect transition="in" filter="wipe(right)">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3" grpId="0"/>
      <p:bldP spid="21" grpId="0"/>
      <p:bldP spid="22" grpId="0"/>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grpSp>
        <p:nvGrpSpPr>
          <p:cNvPr id="22" name="组合 21"/>
          <p:cNvGrpSpPr/>
          <p:nvPr/>
        </p:nvGrpSpPr>
        <p:grpSpPr>
          <a:xfrm>
            <a:off x="6568428" y="1955591"/>
            <a:ext cx="3638881" cy="3638882"/>
            <a:chOff x="7115266" y="1299207"/>
            <a:chExt cx="3142800" cy="3142800"/>
          </a:xfrm>
        </p:grpSpPr>
        <p:sp>
          <p:nvSpPr>
            <p:cNvPr id="14" name="Oval 18"/>
            <p:cNvSpPr/>
            <p:nvPr/>
          </p:nvSpPr>
          <p:spPr>
            <a:xfrm>
              <a:off x="7115266" y="1299207"/>
              <a:ext cx="3142800" cy="3142800"/>
            </a:xfrm>
            <a:prstGeom prst="ellipse">
              <a:avLst/>
            </a:prstGeom>
            <a:solidFill>
              <a:srgbClr val="4BC1DD"/>
            </a:solidFill>
            <a:ln w="76200" cmpd="sng">
              <a:noFill/>
            </a:ln>
            <a:effectLst/>
          </p:spPr>
          <p:style>
            <a:lnRef idx="1">
              <a:schemeClr val="accent1"/>
            </a:lnRef>
            <a:fillRef idx="3">
              <a:schemeClr val="accent1"/>
            </a:fillRef>
            <a:effectRef idx="2">
              <a:schemeClr val="accent1"/>
            </a:effectRef>
            <a:fontRef idx="minor">
              <a:schemeClr val="lt1"/>
            </a:fontRef>
          </p:style>
          <p:txBody>
            <a:bodyPr lIns="105855" tIns="52927" rIns="105855" bIns="52927" rtlCol="0" anchor="ctr"/>
            <a:lstStyle/>
            <a:p>
              <a:pPr algn="ctr">
                <a:lnSpc>
                  <a:spcPct val="120000"/>
                </a:lnSpc>
              </a:pPr>
              <a:endParaRPr lang="en-US" sz="1325">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15" name="TextBox 5"/>
            <p:cNvSpPr txBox="1"/>
            <p:nvPr/>
          </p:nvSpPr>
          <p:spPr>
            <a:xfrm>
              <a:off x="7801354" y="2946695"/>
              <a:ext cx="1795017" cy="763965"/>
            </a:xfrm>
            <a:prstGeom prst="rect">
              <a:avLst/>
            </a:prstGeom>
            <a:noFill/>
          </p:spPr>
          <p:txBody>
            <a:bodyPr wrap="square" lIns="0" tIns="0" rIns="0" bIns="0" rtlCol="0">
              <a:spAutoFit/>
            </a:bodyPr>
            <a:lstStyle/>
            <a:p>
              <a:pPr algn="just">
                <a:lnSpc>
                  <a:spcPct val="120000"/>
                </a:lnSpc>
              </a:pPr>
              <a:r>
                <a:rPr lang="en-US" altLang="zh-CN" sz="1600">
                  <a:solidFill>
                    <a:schemeClr val="bg1"/>
                  </a:solidFill>
                  <a:latin typeface="微软雅黑" panose="020B0503020204020204" charset="-122"/>
                  <a:ea typeface="微软雅黑" panose="020B0503020204020204" charset="-122"/>
                  <a:cs typeface="+mn-ea"/>
                  <a:sym typeface="Arial" panose="020B0604020202020204" pitchFamily="34" charset="0"/>
                </a:rPr>
                <a:t>实施时必须跟自己上级通气，让其明白是迫不得已，还是谈判技巧</a:t>
              </a:r>
              <a:endParaRPr lang="en-US" altLang="zh-CN" sz="160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16" name="TextBox 6"/>
            <p:cNvSpPr txBox="1"/>
            <p:nvPr/>
          </p:nvSpPr>
          <p:spPr>
            <a:xfrm>
              <a:off x="8332709" y="2039519"/>
              <a:ext cx="731608" cy="907106"/>
            </a:xfrm>
            <a:prstGeom prst="rect">
              <a:avLst/>
            </a:prstGeom>
            <a:noFill/>
          </p:spPr>
          <p:txBody>
            <a:bodyPr wrap="none" lIns="0" tIns="0" rIns="0" bIns="0" rtlCol="0">
              <a:spAutoFit/>
            </a:bodyPr>
            <a:lstStyle/>
            <a:p>
              <a:pPr algn="ctr">
                <a:lnSpc>
                  <a:spcPct val="120000"/>
                </a:lnSpc>
              </a:pPr>
              <a:r>
                <a:rPr lang="en-US" sz="5690" dirty="0">
                  <a:solidFill>
                    <a:schemeClr val="bg1"/>
                  </a:solidFill>
                  <a:latin typeface="微软雅黑" panose="020B0503020204020204" charset="-122"/>
                  <a:ea typeface="微软雅黑" panose="020B0503020204020204" charset="-122"/>
                  <a:cs typeface="+mn-ea"/>
                  <a:sym typeface="Arial" panose="020B0604020202020204" pitchFamily="34" charset="0"/>
                </a:rPr>
                <a:t>04</a:t>
              </a:r>
              <a:endParaRPr lang="en-US" sz="569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18" name="组合 17"/>
          <p:cNvGrpSpPr/>
          <p:nvPr/>
        </p:nvGrpSpPr>
        <p:grpSpPr>
          <a:xfrm>
            <a:off x="1855715" y="1888526"/>
            <a:ext cx="2902699" cy="2902699"/>
            <a:chOff x="909267" y="1241284"/>
            <a:chExt cx="2506980" cy="2506980"/>
          </a:xfrm>
        </p:grpSpPr>
        <p:sp>
          <p:nvSpPr>
            <p:cNvPr id="19" name="Oval 16"/>
            <p:cNvSpPr/>
            <p:nvPr/>
          </p:nvSpPr>
          <p:spPr>
            <a:xfrm>
              <a:off x="909267" y="1241284"/>
              <a:ext cx="2506980" cy="2506980"/>
            </a:xfrm>
            <a:prstGeom prst="ellipse">
              <a:avLst/>
            </a:prstGeom>
            <a:solidFill>
              <a:srgbClr val="BFBFBF"/>
            </a:solidFill>
            <a:ln w="76200" cmpd="sng">
              <a:noFill/>
            </a:ln>
            <a:effectLst/>
          </p:spPr>
          <p:style>
            <a:lnRef idx="1">
              <a:schemeClr val="accent1"/>
            </a:lnRef>
            <a:fillRef idx="3">
              <a:schemeClr val="accent1"/>
            </a:fillRef>
            <a:effectRef idx="2">
              <a:schemeClr val="accent1"/>
            </a:effectRef>
            <a:fontRef idx="minor">
              <a:schemeClr val="lt1"/>
            </a:fontRef>
          </p:style>
          <p:txBody>
            <a:bodyPr lIns="105855" tIns="52927" rIns="105855" bIns="52927" rtlCol="0" anchor="ctr"/>
            <a:lstStyle/>
            <a:p>
              <a:pPr algn="ctr">
                <a:lnSpc>
                  <a:spcPct val="120000"/>
                </a:lnSpc>
              </a:pPr>
              <a:endParaRPr lang="en-US" sz="13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0" name="TextBox 8"/>
            <p:cNvSpPr txBox="1"/>
            <p:nvPr/>
          </p:nvSpPr>
          <p:spPr>
            <a:xfrm>
              <a:off x="1495527" y="2561089"/>
              <a:ext cx="1334504" cy="717349"/>
            </a:xfrm>
            <a:prstGeom prst="rect">
              <a:avLst/>
            </a:prstGeom>
            <a:noFill/>
          </p:spPr>
          <p:txBody>
            <a:bodyPr wrap="square" lIns="0" tIns="0" rIns="0" bIns="0" rtlCol="0">
              <a:spAutoFit/>
            </a:bodyPr>
            <a:lstStyle/>
            <a:p>
              <a:pPr algn="just">
                <a:lnSpc>
                  <a:spcPct val="120000"/>
                </a:lnSpc>
              </a:pPr>
              <a:r>
                <a:rPr lang="en-US" altLang="zh-CN" sz="15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态度要强硬，语言要明确，讲清正反两面的厉害</a:t>
              </a:r>
              <a:endParaRPr lang="en-US" altLang="zh-CN" sz="15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1" name="TextBox 9"/>
            <p:cNvSpPr txBox="1"/>
            <p:nvPr/>
          </p:nvSpPr>
          <p:spPr>
            <a:xfrm>
              <a:off x="1808199" y="1670330"/>
              <a:ext cx="731608" cy="907106"/>
            </a:xfrm>
            <a:prstGeom prst="rect">
              <a:avLst/>
            </a:prstGeom>
            <a:noFill/>
          </p:spPr>
          <p:txBody>
            <a:bodyPr wrap="none" lIns="0" tIns="0" rIns="0" bIns="0" rtlCol="0">
              <a:spAutoFit/>
            </a:bodyPr>
            <a:lstStyle/>
            <a:p>
              <a:pPr algn="ctr">
                <a:lnSpc>
                  <a:spcPct val="120000"/>
                </a:lnSpc>
              </a:pPr>
              <a:r>
                <a:rPr lang="en-US" sz="569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01</a:t>
              </a:r>
              <a:endParaRPr lang="en-US" sz="569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24" name="组合 23"/>
          <p:cNvGrpSpPr/>
          <p:nvPr/>
        </p:nvGrpSpPr>
        <p:grpSpPr>
          <a:xfrm>
            <a:off x="4188399" y="3491169"/>
            <a:ext cx="2355686" cy="2355686"/>
            <a:chOff x="2923938" y="2625442"/>
            <a:chExt cx="2034540" cy="2034540"/>
          </a:xfrm>
        </p:grpSpPr>
        <p:sp>
          <p:nvSpPr>
            <p:cNvPr id="25" name="Oval 14"/>
            <p:cNvSpPr/>
            <p:nvPr/>
          </p:nvSpPr>
          <p:spPr>
            <a:xfrm>
              <a:off x="2923938" y="2625442"/>
              <a:ext cx="2034540" cy="2034540"/>
            </a:xfrm>
            <a:prstGeom prst="ellipse">
              <a:avLst/>
            </a:prstGeom>
            <a:solidFill>
              <a:srgbClr val="4BC1DD"/>
            </a:solidFill>
            <a:ln w="76200" cmpd="sng">
              <a:noFill/>
            </a:ln>
            <a:effectLst/>
          </p:spPr>
          <p:style>
            <a:lnRef idx="1">
              <a:schemeClr val="accent1"/>
            </a:lnRef>
            <a:fillRef idx="3">
              <a:schemeClr val="accent1"/>
            </a:fillRef>
            <a:effectRef idx="2">
              <a:schemeClr val="accent1"/>
            </a:effectRef>
            <a:fontRef idx="minor">
              <a:schemeClr val="lt1"/>
            </a:fontRef>
          </p:style>
          <p:txBody>
            <a:bodyPr lIns="105855" tIns="52927" rIns="105855" bIns="52927" rtlCol="0" anchor="ctr"/>
            <a:lstStyle/>
            <a:p>
              <a:pPr algn="ctr">
                <a:lnSpc>
                  <a:spcPct val="120000"/>
                </a:lnSpc>
              </a:pPr>
              <a:endParaRPr lang="en-US" sz="1325">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6" name="TextBox 11"/>
            <p:cNvSpPr txBox="1"/>
            <p:nvPr/>
          </p:nvSpPr>
          <p:spPr>
            <a:xfrm>
              <a:off x="3330550" y="3682938"/>
              <a:ext cx="1252095" cy="717349"/>
            </a:xfrm>
            <a:prstGeom prst="rect">
              <a:avLst/>
            </a:prstGeom>
            <a:noFill/>
          </p:spPr>
          <p:txBody>
            <a:bodyPr wrap="square" lIns="0" tIns="0" rIns="0" bIns="0" rtlCol="0">
              <a:spAutoFit/>
            </a:bodyPr>
            <a:lstStyle/>
            <a:p>
              <a:pPr algn="just">
                <a:lnSpc>
                  <a:spcPct val="120000"/>
                </a:lnSpc>
              </a:pPr>
              <a:r>
                <a:rPr lang="en-US" altLang="zh-CN" sz="1500" dirty="0">
                  <a:solidFill>
                    <a:schemeClr val="bg1"/>
                  </a:solidFill>
                  <a:latin typeface="微软雅黑" panose="020B0503020204020204" charset="-122"/>
                  <a:ea typeface="微软雅黑" panose="020B0503020204020204" charset="-122"/>
                  <a:cs typeface="+mn-ea"/>
                  <a:sym typeface="Arial" panose="020B0604020202020204" pitchFamily="34" charset="0"/>
                </a:rPr>
                <a:t>最后通牒由谈判队伍中身份最高的人来表述</a:t>
              </a:r>
              <a:endParaRPr lang="en-US" altLang="zh-CN" sz="1500"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sp>
          <p:nvSpPr>
            <p:cNvPr id="27" name="TextBox 12"/>
            <p:cNvSpPr txBox="1"/>
            <p:nvPr/>
          </p:nvSpPr>
          <p:spPr>
            <a:xfrm>
              <a:off x="3707826" y="2940341"/>
              <a:ext cx="489201" cy="605469"/>
            </a:xfrm>
            <a:prstGeom prst="rect">
              <a:avLst/>
            </a:prstGeom>
            <a:noFill/>
          </p:spPr>
          <p:txBody>
            <a:bodyPr wrap="none" lIns="0" tIns="0" rIns="0" bIns="0" rtlCol="0">
              <a:spAutoFit/>
            </a:bodyPr>
            <a:lstStyle/>
            <a:p>
              <a:pPr algn="ctr">
                <a:lnSpc>
                  <a:spcPct val="120000"/>
                </a:lnSpc>
              </a:pPr>
              <a:r>
                <a:rPr lang="en-US" sz="3795" dirty="0">
                  <a:solidFill>
                    <a:schemeClr val="bg1"/>
                  </a:solidFill>
                  <a:latin typeface="微软雅黑" panose="020B0503020204020204" charset="-122"/>
                  <a:ea typeface="微软雅黑" panose="020B0503020204020204" charset="-122"/>
                  <a:cs typeface="+mn-ea"/>
                  <a:sym typeface="Arial" panose="020B0604020202020204" pitchFamily="34" charset="0"/>
                </a:rPr>
                <a:t>02</a:t>
              </a:r>
              <a:endParaRPr lang="en-US" sz="3795" dirty="0">
                <a:solidFill>
                  <a:schemeClr val="bg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29" name="组合 28"/>
          <p:cNvGrpSpPr/>
          <p:nvPr/>
        </p:nvGrpSpPr>
        <p:grpSpPr>
          <a:xfrm>
            <a:off x="5133656" y="1776386"/>
            <a:ext cx="1926174" cy="1926174"/>
            <a:chOff x="3743074" y="1151562"/>
            <a:chExt cx="1663582" cy="1663582"/>
          </a:xfrm>
        </p:grpSpPr>
        <p:sp>
          <p:nvSpPr>
            <p:cNvPr id="30" name="Oval 17"/>
            <p:cNvSpPr/>
            <p:nvPr/>
          </p:nvSpPr>
          <p:spPr>
            <a:xfrm>
              <a:off x="3743074" y="1151562"/>
              <a:ext cx="1663582" cy="1663582"/>
            </a:xfrm>
            <a:prstGeom prst="ellipse">
              <a:avLst/>
            </a:prstGeom>
            <a:solidFill>
              <a:srgbClr val="BFBFBF"/>
            </a:solidFill>
            <a:ln w="76200" cmpd="sng">
              <a:noFill/>
            </a:ln>
            <a:effectLst/>
          </p:spPr>
          <p:style>
            <a:lnRef idx="1">
              <a:schemeClr val="accent1"/>
            </a:lnRef>
            <a:fillRef idx="3">
              <a:schemeClr val="accent1"/>
            </a:fillRef>
            <a:effectRef idx="2">
              <a:schemeClr val="accent1"/>
            </a:effectRef>
            <a:fontRef idx="minor">
              <a:schemeClr val="lt1"/>
            </a:fontRef>
          </p:style>
          <p:txBody>
            <a:bodyPr lIns="105855" tIns="52927" rIns="105855" bIns="52927" rtlCol="0" anchor="ctr"/>
            <a:lstStyle/>
            <a:p>
              <a:pPr algn="ctr">
                <a:lnSpc>
                  <a:spcPct val="120000"/>
                </a:lnSpc>
              </a:pPr>
              <a:endParaRPr lang="en-US" sz="13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32" name="TextBox 14"/>
            <p:cNvSpPr txBox="1"/>
            <p:nvPr/>
          </p:nvSpPr>
          <p:spPr>
            <a:xfrm>
              <a:off x="3957464" y="2007393"/>
              <a:ext cx="1262607" cy="381708"/>
            </a:xfrm>
            <a:prstGeom prst="rect">
              <a:avLst/>
            </a:prstGeom>
            <a:noFill/>
          </p:spPr>
          <p:txBody>
            <a:bodyPr wrap="square" lIns="0" tIns="0" rIns="0" bIns="0" rtlCol="0">
              <a:spAutoFit/>
            </a:bodyPr>
            <a:lstStyle/>
            <a:p>
              <a:pPr algn="just">
                <a:lnSpc>
                  <a:spcPct val="120000"/>
                </a:lnSpc>
              </a:pPr>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用谈判桌外的行动来配合你的最后通牒</a:t>
              </a:r>
              <a:endPar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33" name="TextBox 15"/>
            <p:cNvSpPr txBox="1"/>
            <p:nvPr/>
          </p:nvSpPr>
          <p:spPr>
            <a:xfrm>
              <a:off x="4341135" y="1314546"/>
              <a:ext cx="489201" cy="605468"/>
            </a:xfrm>
            <a:prstGeom prst="rect">
              <a:avLst/>
            </a:prstGeom>
            <a:noFill/>
          </p:spPr>
          <p:txBody>
            <a:bodyPr wrap="none" lIns="0" tIns="0" rIns="0" bIns="0" rtlCol="0">
              <a:spAutoFit/>
            </a:bodyPr>
            <a:lstStyle/>
            <a:p>
              <a:pPr algn="ctr">
                <a:lnSpc>
                  <a:spcPct val="120000"/>
                </a:lnSpc>
              </a:pPr>
              <a:r>
                <a:rPr lang="en-US" sz="379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03</a:t>
              </a:r>
              <a:endParaRPr lang="en-US" sz="379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商务谈判技巧与策略</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Freeform 115"/>
          <p:cNvSpPr>
            <a:spLocks noEditPoints="1"/>
          </p:cNvSpPr>
          <p:nvPr/>
        </p:nvSpPr>
        <p:spPr bwMode="auto">
          <a:xfrm>
            <a:off x="4623244" y="2577908"/>
            <a:ext cx="2616026" cy="2634989"/>
          </a:xfrm>
          <a:custGeom>
            <a:avLst/>
            <a:gdLst/>
            <a:ahLst/>
            <a:cxnLst>
              <a:cxn ang="0">
                <a:pos x="64" y="32"/>
              </a:cxn>
              <a:cxn ang="0">
                <a:pos x="32" y="64"/>
              </a:cxn>
              <a:cxn ang="0">
                <a:pos x="0" y="32"/>
              </a:cxn>
              <a:cxn ang="0">
                <a:pos x="32" y="0"/>
              </a:cxn>
              <a:cxn ang="0">
                <a:pos x="64" y="32"/>
              </a:cxn>
              <a:cxn ang="0">
                <a:pos x="14" y="38"/>
              </a:cxn>
              <a:cxn ang="0">
                <a:pos x="13" y="32"/>
              </a:cxn>
              <a:cxn ang="0">
                <a:pos x="14" y="26"/>
              </a:cxn>
              <a:cxn ang="0">
                <a:pos x="8" y="19"/>
              </a:cxn>
              <a:cxn ang="0">
                <a:pos x="4" y="32"/>
              </a:cxn>
              <a:cxn ang="0">
                <a:pos x="8" y="45"/>
              </a:cxn>
              <a:cxn ang="0">
                <a:pos x="14" y="38"/>
              </a:cxn>
              <a:cxn ang="0">
                <a:pos x="45" y="32"/>
              </a:cxn>
              <a:cxn ang="0">
                <a:pos x="32" y="18"/>
              </a:cxn>
              <a:cxn ang="0">
                <a:pos x="18" y="32"/>
              </a:cxn>
              <a:cxn ang="0">
                <a:pos x="32" y="46"/>
              </a:cxn>
              <a:cxn ang="0">
                <a:pos x="45" y="32"/>
              </a:cxn>
              <a:cxn ang="0">
                <a:pos x="19" y="8"/>
              </a:cxn>
              <a:cxn ang="0">
                <a:pos x="26" y="15"/>
              </a:cxn>
              <a:cxn ang="0">
                <a:pos x="32" y="14"/>
              </a:cxn>
              <a:cxn ang="0">
                <a:pos x="38" y="15"/>
              </a:cxn>
              <a:cxn ang="0">
                <a:pos x="45" y="8"/>
              </a:cxn>
              <a:cxn ang="0">
                <a:pos x="32" y="5"/>
              </a:cxn>
              <a:cxn ang="0">
                <a:pos x="19" y="8"/>
              </a:cxn>
              <a:cxn ang="0">
                <a:pos x="45" y="56"/>
              </a:cxn>
              <a:cxn ang="0">
                <a:pos x="38" y="49"/>
              </a:cxn>
              <a:cxn ang="0">
                <a:pos x="32" y="50"/>
              </a:cxn>
              <a:cxn ang="0">
                <a:pos x="26" y="49"/>
              </a:cxn>
              <a:cxn ang="0">
                <a:pos x="19" y="56"/>
              </a:cxn>
              <a:cxn ang="0">
                <a:pos x="32" y="60"/>
              </a:cxn>
              <a:cxn ang="0">
                <a:pos x="45" y="56"/>
              </a:cxn>
              <a:cxn ang="0">
                <a:pos x="56" y="45"/>
              </a:cxn>
              <a:cxn ang="0">
                <a:pos x="59" y="32"/>
              </a:cxn>
              <a:cxn ang="0">
                <a:pos x="56" y="19"/>
              </a:cxn>
              <a:cxn ang="0">
                <a:pos x="49" y="26"/>
              </a:cxn>
              <a:cxn ang="0">
                <a:pos x="50" y="32"/>
              </a:cxn>
              <a:cxn ang="0">
                <a:pos x="49" y="38"/>
              </a:cxn>
              <a:cxn ang="0">
                <a:pos x="56" y="45"/>
              </a:cxn>
            </a:cxnLst>
            <a:rect l="0" t="0" r="r" b="b"/>
            <a:pathLst>
              <a:path w="64" h="64">
                <a:moveTo>
                  <a:pt x="64" y="32"/>
                </a:moveTo>
                <a:cubicBezTo>
                  <a:pt x="64" y="50"/>
                  <a:pt x="49" y="64"/>
                  <a:pt x="32" y="64"/>
                </a:cubicBezTo>
                <a:cubicBezTo>
                  <a:pt x="14" y="64"/>
                  <a:pt x="0" y="50"/>
                  <a:pt x="0" y="32"/>
                </a:cubicBezTo>
                <a:cubicBezTo>
                  <a:pt x="0" y="14"/>
                  <a:pt x="14" y="0"/>
                  <a:pt x="32" y="0"/>
                </a:cubicBezTo>
                <a:cubicBezTo>
                  <a:pt x="49" y="0"/>
                  <a:pt x="64" y="14"/>
                  <a:pt x="64" y="32"/>
                </a:cubicBezTo>
                <a:close/>
                <a:moveTo>
                  <a:pt x="14" y="38"/>
                </a:moveTo>
                <a:cubicBezTo>
                  <a:pt x="14" y="36"/>
                  <a:pt x="13" y="34"/>
                  <a:pt x="13" y="32"/>
                </a:cubicBezTo>
                <a:cubicBezTo>
                  <a:pt x="13" y="30"/>
                  <a:pt x="14" y="28"/>
                  <a:pt x="14" y="26"/>
                </a:cubicBezTo>
                <a:cubicBezTo>
                  <a:pt x="8" y="19"/>
                  <a:pt x="8" y="19"/>
                  <a:pt x="8" y="19"/>
                </a:cubicBezTo>
                <a:cubicBezTo>
                  <a:pt x="6" y="23"/>
                  <a:pt x="4" y="28"/>
                  <a:pt x="4" y="32"/>
                </a:cubicBezTo>
                <a:cubicBezTo>
                  <a:pt x="4" y="37"/>
                  <a:pt x="6" y="41"/>
                  <a:pt x="8" y="45"/>
                </a:cubicBezTo>
                <a:lnTo>
                  <a:pt x="14" y="38"/>
                </a:lnTo>
                <a:close/>
                <a:moveTo>
                  <a:pt x="45" y="32"/>
                </a:moveTo>
                <a:cubicBezTo>
                  <a:pt x="45" y="25"/>
                  <a:pt x="39" y="18"/>
                  <a:pt x="32" y="18"/>
                </a:cubicBezTo>
                <a:cubicBezTo>
                  <a:pt x="24" y="18"/>
                  <a:pt x="18" y="25"/>
                  <a:pt x="18" y="32"/>
                </a:cubicBezTo>
                <a:cubicBezTo>
                  <a:pt x="18" y="40"/>
                  <a:pt x="24" y="46"/>
                  <a:pt x="32" y="46"/>
                </a:cubicBezTo>
                <a:cubicBezTo>
                  <a:pt x="39" y="46"/>
                  <a:pt x="45" y="40"/>
                  <a:pt x="45" y="32"/>
                </a:cubicBezTo>
                <a:close/>
                <a:moveTo>
                  <a:pt x="19" y="8"/>
                </a:moveTo>
                <a:cubicBezTo>
                  <a:pt x="26" y="15"/>
                  <a:pt x="26" y="15"/>
                  <a:pt x="26" y="15"/>
                </a:cubicBezTo>
                <a:cubicBezTo>
                  <a:pt x="28" y="14"/>
                  <a:pt x="30" y="14"/>
                  <a:pt x="32" y="14"/>
                </a:cubicBezTo>
                <a:cubicBezTo>
                  <a:pt x="34" y="14"/>
                  <a:pt x="36" y="14"/>
                  <a:pt x="38" y="15"/>
                </a:cubicBezTo>
                <a:cubicBezTo>
                  <a:pt x="45" y="8"/>
                  <a:pt x="45" y="8"/>
                  <a:pt x="45" y="8"/>
                </a:cubicBezTo>
                <a:cubicBezTo>
                  <a:pt x="41" y="6"/>
                  <a:pt x="36" y="5"/>
                  <a:pt x="32" y="5"/>
                </a:cubicBezTo>
                <a:cubicBezTo>
                  <a:pt x="27" y="5"/>
                  <a:pt x="23" y="6"/>
                  <a:pt x="19" y="8"/>
                </a:cubicBezTo>
                <a:close/>
                <a:moveTo>
                  <a:pt x="45" y="56"/>
                </a:moveTo>
                <a:cubicBezTo>
                  <a:pt x="38" y="49"/>
                  <a:pt x="38" y="49"/>
                  <a:pt x="38" y="49"/>
                </a:cubicBezTo>
                <a:cubicBezTo>
                  <a:pt x="36" y="50"/>
                  <a:pt x="34" y="50"/>
                  <a:pt x="32" y="50"/>
                </a:cubicBezTo>
                <a:cubicBezTo>
                  <a:pt x="30" y="50"/>
                  <a:pt x="28" y="50"/>
                  <a:pt x="26" y="49"/>
                </a:cubicBezTo>
                <a:cubicBezTo>
                  <a:pt x="19" y="56"/>
                  <a:pt x="19" y="56"/>
                  <a:pt x="19" y="56"/>
                </a:cubicBezTo>
                <a:cubicBezTo>
                  <a:pt x="23" y="58"/>
                  <a:pt x="27" y="60"/>
                  <a:pt x="32" y="60"/>
                </a:cubicBezTo>
                <a:cubicBezTo>
                  <a:pt x="36" y="60"/>
                  <a:pt x="41" y="58"/>
                  <a:pt x="45" y="56"/>
                </a:cubicBezTo>
                <a:close/>
                <a:moveTo>
                  <a:pt x="56" y="45"/>
                </a:moveTo>
                <a:cubicBezTo>
                  <a:pt x="58" y="41"/>
                  <a:pt x="59" y="37"/>
                  <a:pt x="59" y="32"/>
                </a:cubicBezTo>
                <a:cubicBezTo>
                  <a:pt x="59" y="28"/>
                  <a:pt x="58" y="23"/>
                  <a:pt x="56" y="19"/>
                </a:cubicBezTo>
                <a:cubicBezTo>
                  <a:pt x="49" y="26"/>
                  <a:pt x="49" y="26"/>
                  <a:pt x="49" y="26"/>
                </a:cubicBezTo>
                <a:cubicBezTo>
                  <a:pt x="50" y="28"/>
                  <a:pt x="50" y="30"/>
                  <a:pt x="50" y="32"/>
                </a:cubicBezTo>
                <a:cubicBezTo>
                  <a:pt x="50" y="34"/>
                  <a:pt x="50" y="36"/>
                  <a:pt x="49" y="38"/>
                </a:cubicBezTo>
                <a:lnTo>
                  <a:pt x="56" y="45"/>
                </a:lnTo>
                <a:close/>
              </a:path>
            </a:pathLst>
          </a:custGeom>
          <a:solidFill>
            <a:srgbClr val="4BC1DD"/>
          </a:solidFill>
          <a:ln w="9525">
            <a:noFill/>
            <a:round/>
          </a:ln>
        </p:spPr>
        <p:txBody>
          <a:bodyPr vert="horz" wrap="square" lIns="109728" tIns="54864" rIns="109728" bIns="54864" numCol="1" anchor="t" anchorCtr="0" compatLnSpc="1"/>
          <a:lstStyle/>
          <a:p>
            <a:endParaRPr lang="en-US" sz="2160"/>
          </a:p>
        </p:txBody>
      </p:sp>
      <p:sp>
        <p:nvSpPr>
          <p:cNvPr id="15" name="TextBox 12"/>
          <p:cNvSpPr txBox="1"/>
          <p:nvPr/>
        </p:nvSpPr>
        <p:spPr>
          <a:xfrm>
            <a:off x="5004490" y="3016513"/>
            <a:ext cx="518458" cy="349250"/>
          </a:xfrm>
          <a:prstGeom prst="rect">
            <a:avLst/>
          </a:prstGeom>
          <a:noFill/>
        </p:spPr>
        <p:txBody>
          <a:bodyPr wrap="square" rtlCol="0">
            <a:spAutoFit/>
          </a:bodyPr>
          <a:lstStyle/>
          <a:p>
            <a:r>
              <a:rPr lang="en-US" altLang="zh-CN" sz="1680" b="1" dirty="0">
                <a:solidFill>
                  <a:schemeClr val="bg1"/>
                </a:solidFill>
                <a:latin typeface="微软雅黑" panose="020B0503020204020204" charset="-122"/>
                <a:ea typeface="微软雅黑" panose="020B0503020204020204" charset="-122"/>
              </a:rPr>
              <a:t>01</a:t>
            </a:r>
            <a:endParaRPr lang="zh-CN" altLang="en-US" sz="1680" b="1" dirty="0">
              <a:solidFill>
                <a:schemeClr val="bg1"/>
              </a:solidFill>
              <a:latin typeface="微软雅黑" panose="020B0503020204020204" charset="-122"/>
              <a:ea typeface="微软雅黑" panose="020B0503020204020204" charset="-122"/>
            </a:endParaRPr>
          </a:p>
        </p:txBody>
      </p:sp>
      <p:sp>
        <p:nvSpPr>
          <p:cNvPr id="16" name="TextBox 13"/>
          <p:cNvSpPr txBox="1"/>
          <p:nvPr/>
        </p:nvSpPr>
        <p:spPr>
          <a:xfrm>
            <a:off x="6300634" y="3016511"/>
            <a:ext cx="518458" cy="349250"/>
          </a:xfrm>
          <a:prstGeom prst="rect">
            <a:avLst/>
          </a:prstGeom>
          <a:noFill/>
        </p:spPr>
        <p:txBody>
          <a:bodyPr wrap="square" rtlCol="0">
            <a:spAutoFit/>
          </a:bodyPr>
          <a:lstStyle/>
          <a:p>
            <a:r>
              <a:rPr lang="en-US" altLang="zh-CN" sz="1680" b="1" dirty="0">
                <a:solidFill>
                  <a:schemeClr val="bg1"/>
                </a:solidFill>
                <a:latin typeface="微软雅黑" panose="020B0503020204020204" charset="-122"/>
                <a:ea typeface="微软雅黑" panose="020B0503020204020204" charset="-122"/>
              </a:rPr>
              <a:t>02</a:t>
            </a:r>
            <a:endParaRPr lang="zh-CN" altLang="en-US" sz="1680" b="1" dirty="0">
              <a:solidFill>
                <a:schemeClr val="bg1"/>
              </a:solidFill>
              <a:latin typeface="微软雅黑" panose="020B0503020204020204" charset="-122"/>
              <a:ea typeface="微软雅黑" panose="020B0503020204020204" charset="-122"/>
            </a:endParaRPr>
          </a:p>
        </p:txBody>
      </p:sp>
      <p:sp>
        <p:nvSpPr>
          <p:cNvPr id="17" name="TextBox 14"/>
          <p:cNvSpPr txBox="1"/>
          <p:nvPr/>
        </p:nvSpPr>
        <p:spPr>
          <a:xfrm>
            <a:off x="5004490" y="4399066"/>
            <a:ext cx="518458" cy="349250"/>
          </a:xfrm>
          <a:prstGeom prst="rect">
            <a:avLst/>
          </a:prstGeom>
          <a:noFill/>
        </p:spPr>
        <p:txBody>
          <a:bodyPr wrap="square" rtlCol="0">
            <a:spAutoFit/>
          </a:bodyPr>
          <a:lstStyle/>
          <a:p>
            <a:r>
              <a:rPr lang="en-US" altLang="zh-CN" sz="1680" b="1" dirty="0">
                <a:solidFill>
                  <a:schemeClr val="bg1"/>
                </a:solidFill>
                <a:latin typeface="微软雅黑" panose="020B0503020204020204" charset="-122"/>
                <a:ea typeface="微软雅黑" panose="020B0503020204020204" charset="-122"/>
              </a:rPr>
              <a:t>03</a:t>
            </a:r>
            <a:endParaRPr lang="zh-CN" altLang="en-US" sz="1680" b="1" dirty="0">
              <a:solidFill>
                <a:schemeClr val="bg1"/>
              </a:solidFill>
              <a:latin typeface="微软雅黑" panose="020B0503020204020204" charset="-122"/>
              <a:ea typeface="微软雅黑" panose="020B0503020204020204" charset="-122"/>
            </a:endParaRPr>
          </a:p>
        </p:txBody>
      </p:sp>
      <p:sp>
        <p:nvSpPr>
          <p:cNvPr id="18" name="TextBox 15"/>
          <p:cNvSpPr txBox="1"/>
          <p:nvPr/>
        </p:nvSpPr>
        <p:spPr>
          <a:xfrm>
            <a:off x="6300634" y="4312657"/>
            <a:ext cx="518458" cy="349250"/>
          </a:xfrm>
          <a:prstGeom prst="rect">
            <a:avLst/>
          </a:prstGeom>
          <a:noFill/>
        </p:spPr>
        <p:txBody>
          <a:bodyPr wrap="square" rtlCol="0">
            <a:spAutoFit/>
          </a:bodyPr>
          <a:lstStyle/>
          <a:p>
            <a:r>
              <a:rPr lang="en-US" altLang="zh-CN" sz="1680" b="1" dirty="0">
                <a:solidFill>
                  <a:schemeClr val="bg1"/>
                </a:solidFill>
                <a:latin typeface="微软雅黑" panose="020B0503020204020204" charset="-122"/>
                <a:ea typeface="微软雅黑" panose="020B0503020204020204" charset="-122"/>
              </a:rPr>
              <a:t>04</a:t>
            </a:r>
            <a:endParaRPr lang="zh-CN" altLang="en-US" sz="1680" b="1" dirty="0">
              <a:solidFill>
                <a:schemeClr val="bg1"/>
              </a:solidFill>
              <a:latin typeface="微软雅黑" panose="020B0503020204020204" charset="-122"/>
              <a:ea typeface="微软雅黑" panose="020B0503020204020204" charset="-122"/>
            </a:endParaRPr>
          </a:p>
        </p:txBody>
      </p:sp>
      <p:sp>
        <p:nvSpPr>
          <p:cNvPr id="19" name="TextBox 16"/>
          <p:cNvSpPr txBox="1"/>
          <p:nvPr/>
        </p:nvSpPr>
        <p:spPr>
          <a:xfrm>
            <a:off x="2295287" y="2071513"/>
            <a:ext cx="1321546" cy="386080"/>
          </a:xfrm>
          <a:prstGeom prst="rect">
            <a:avLst/>
          </a:prstGeom>
          <a:noFill/>
        </p:spPr>
        <p:txBody>
          <a:bodyPr wrap="square" rtlCol="0">
            <a:spAutoFit/>
          </a:bodyPr>
          <a:lstStyle/>
          <a:p>
            <a:r>
              <a:rPr lang="zh-CN" altLang="en-US" sz="1920" b="1" dirty="0">
                <a:solidFill>
                  <a:schemeClr val="tx1">
                    <a:lumMod val="75000"/>
                    <a:lumOff val="25000"/>
                  </a:schemeClr>
                </a:solidFill>
                <a:latin typeface="微软雅黑" panose="020B0503020204020204" charset="-122"/>
                <a:ea typeface="微软雅黑" panose="020B0503020204020204" charset="-122"/>
              </a:rPr>
              <a:t>制造竞争</a:t>
            </a:r>
            <a:endParaRPr lang="zh-CN" altLang="en-US" sz="1920" b="1" dirty="0">
              <a:solidFill>
                <a:schemeClr val="tx1">
                  <a:lumMod val="75000"/>
                  <a:lumOff val="25000"/>
                </a:schemeClr>
              </a:solidFill>
              <a:latin typeface="微软雅黑" panose="020B0503020204020204" charset="-122"/>
              <a:ea typeface="微软雅黑" panose="020B0503020204020204" charset="-122"/>
            </a:endParaRPr>
          </a:p>
        </p:txBody>
      </p:sp>
      <p:sp>
        <p:nvSpPr>
          <p:cNvPr id="20" name="TextBox 17"/>
          <p:cNvSpPr txBox="1"/>
          <p:nvPr/>
        </p:nvSpPr>
        <p:spPr>
          <a:xfrm>
            <a:off x="1288877" y="2499448"/>
            <a:ext cx="3334367" cy="533400"/>
          </a:xfrm>
          <a:prstGeom prst="rect">
            <a:avLst/>
          </a:prstGeom>
          <a:noFill/>
        </p:spPr>
        <p:txBody>
          <a:bodyPr wrap="square" rtlCol="0">
            <a:spAutoFit/>
          </a:bodyPr>
          <a:lstStyle/>
          <a:p>
            <a:r>
              <a:rPr lang="zh-CN" altLang="en-US" sz="1440" dirty="0">
                <a:latin typeface="微软雅黑" panose="020B0503020204020204" charset="-122"/>
                <a:ea typeface="微软雅黑" panose="020B0503020204020204" charset="-122"/>
              </a:rPr>
              <a:t>不理对方的最后通牒，转向第三方，并摆出与第三方达成协议的架势</a:t>
            </a:r>
            <a:endParaRPr lang="zh-CN" altLang="en-US" sz="1440" dirty="0">
              <a:latin typeface="微软雅黑" panose="020B0503020204020204" charset="-122"/>
              <a:ea typeface="微软雅黑" panose="020B0503020204020204" charset="-122"/>
            </a:endParaRPr>
          </a:p>
        </p:txBody>
      </p:sp>
      <p:sp>
        <p:nvSpPr>
          <p:cNvPr id="21" name="TextBox 18"/>
          <p:cNvSpPr txBox="1"/>
          <p:nvPr/>
        </p:nvSpPr>
        <p:spPr>
          <a:xfrm>
            <a:off x="8051372" y="2071513"/>
            <a:ext cx="2099232" cy="386080"/>
          </a:xfrm>
          <a:prstGeom prst="rect">
            <a:avLst/>
          </a:prstGeom>
          <a:noFill/>
        </p:spPr>
        <p:txBody>
          <a:bodyPr wrap="square" rtlCol="0">
            <a:spAutoFit/>
          </a:bodyPr>
          <a:lstStyle/>
          <a:p>
            <a:pPr algn="ctr"/>
            <a:r>
              <a:rPr lang="zh-CN" altLang="en-US" sz="1920" b="1" dirty="0">
                <a:solidFill>
                  <a:schemeClr val="tx1">
                    <a:lumMod val="75000"/>
                    <a:lumOff val="25000"/>
                  </a:schemeClr>
                </a:solidFill>
                <a:latin typeface="微软雅黑" panose="020B0503020204020204" charset="-122"/>
                <a:ea typeface="微软雅黑" panose="020B0503020204020204" charset="-122"/>
              </a:rPr>
              <a:t>反下最后通牒</a:t>
            </a:r>
            <a:endParaRPr lang="zh-CN" altLang="en-US" sz="1920" b="1" dirty="0">
              <a:solidFill>
                <a:schemeClr val="tx1">
                  <a:lumMod val="75000"/>
                  <a:lumOff val="25000"/>
                </a:schemeClr>
              </a:solidFill>
              <a:latin typeface="微软雅黑" panose="020B0503020204020204" charset="-122"/>
              <a:ea typeface="微软雅黑" panose="020B0503020204020204" charset="-122"/>
            </a:endParaRPr>
          </a:p>
        </p:txBody>
      </p:sp>
      <p:sp>
        <p:nvSpPr>
          <p:cNvPr id="22" name="TextBox 19"/>
          <p:cNvSpPr txBox="1"/>
          <p:nvPr/>
        </p:nvSpPr>
        <p:spPr>
          <a:xfrm>
            <a:off x="7423958" y="2499448"/>
            <a:ext cx="3283565" cy="533400"/>
          </a:xfrm>
          <a:prstGeom prst="rect">
            <a:avLst/>
          </a:prstGeom>
          <a:noFill/>
        </p:spPr>
        <p:txBody>
          <a:bodyPr wrap="square" rtlCol="0">
            <a:spAutoFit/>
          </a:bodyPr>
          <a:lstStyle/>
          <a:p>
            <a:r>
              <a:rPr lang="zh-CN" altLang="en-US" sz="1440" dirty="0">
                <a:latin typeface="微软雅黑" panose="020B0503020204020204" charset="-122"/>
                <a:ea typeface="微软雅黑" panose="020B0503020204020204" charset="-122"/>
              </a:rPr>
              <a:t>以其人之道还治其人之身，给对方也同样来个最后通牒</a:t>
            </a:r>
            <a:endParaRPr lang="zh-CN" altLang="en-US" sz="1440" dirty="0">
              <a:latin typeface="微软雅黑" panose="020B0503020204020204" charset="-122"/>
              <a:ea typeface="微软雅黑" panose="020B0503020204020204" charset="-122"/>
            </a:endParaRPr>
          </a:p>
        </p:txBody>
      </p:sp>
      <p:sp>
        <p:nvSpPr>
          <p:cNvPr id="23" name="TextBox 20"/>
          <p:cNvSpPr txBox="1"/>
          <p:nvPr/>
        </p:nvSpPr>
        <p:spPr>
          <a:xfrm>
            <a:off x="2295288" y="4039761"/>
            <a:ext cx="1321546" cy="386080"/>
          </a:xfrm>
          <a:prstGeom prst="rect">
            <a:avLst/>
          </a:prstGeom>
          <a:noFill/>
        </p:spPr>
        <p:txBody>
          <a:bodyPr wrap="square" rtlCol="0">
            <a:spAutoFit/>
          </a:bodyPr>
          <a:lstStyle/>
          <a:p>
            <a:r>
              <a:rPr lang="zh-CN" altLang="en-US" sz="1920" b="1" dirty="0">
                <a:solidFill>
                  <a:schemeClr val="tx1">
                    <a:lumMod val="75000"/>
                    <a:lumOff val="25000"/>
                  </a:schemeClr>
                </a:solidFill>
                <a:latin typeface="微软雅黑" panose="020B0503020204020204" charset="-122"/>
                <a:ea typeface="微软雅黑" panose="020B0503020204020204" charset="-122"/>
              </a:rPr>
              <a:t>中断谈判</a:t>
            </a:r>
            <a:endParaRPr lang="zh-CN" altLang="en-US" sz="1920" b="1" dirty="0">
              <a:solidFill>
                <a:schemeClr val="tx1">
                  <a:lumMod val="75000"/>
                  <a:lumOff val="25000"/>
                </a:schemeClr>
              </a:solidFill>
              <a:latin typeface="微软雅黑" panose="020B0503020204020204" charset="-122"/>
              <a:ea typeface="微软雅黑" panose="020B0503020204020204" charset="-122"/>
            </a:endParaRPr>
          </a:p>
        </p:txBody>
      </p:sp>
      <p:sp>
        <p:nvSpPr>
          <p:cNvPr id="24" name="TextBox 21"/>
          <p:cNvSpPr txBox="1"/>
          <p:nvPr/>
        </p:nvSpPr>
        <p:spPr>
          <a:xfrm>
            <a:off x="1288878" y="4513189"/>
            <a:ext cx="3334366" cy="533400"/>
          </a:xfrm>
          <a:prstGeom prst="rect">
            <a:avLst/>
          </a:prstGeom>
          <a:noFill/>
        </p:spPr>
        <p:txBody>
          <a:bodyPr wrap="square" rtlCol="0">
            <a:spAutoFit/>
          </a:bodyPr>
          <a:lstStyle/>
          <a:p>
            <a:r>
              <a:rPr lang="zh-CN" altLang="en-US" sz="1440" dirty="0">
                <a:latin typeface="微软雅黑" panose="020B0503020204020204" charset="-122"/>
                <a:ea typeface="微软雅黑" panose="020B0503020204020204" charset="-122"/>
              </a:rPr>
              <a:t>如知道对方是以最后通牒玩弄谈判技巧，不妨中断谈判</a:t>
            </a:r>
            <a:endParaRPr lang="zh-CN" altLang="en-US" sz="1440" dirty="0">
              <a:latin typeface="微软雅黑" panose="020B0503020204020204" charset="-122"/>
              <a:ea typeface="微软雅黑" panose="020B0503020204020204" charset="-122"/>
            </a:endParaRPr>
          </a:p>
        </p:txBody>
      </p:sp>
      <p:sp>
        <p:nvSpPr>
          <p:cNvPr id="25" name="TextBox 22"/>
          <p:cNvSpPr txBox="1"/>
          <p:nvPr/>
        </p:nvSpPr>
        <p:spPr>
          <a:xfrm>
            <a:off x="8417669" y="4039761"/>
            <a:ext cx="1296144" cy="386080"/>
          </a:xfrm>
          <a:prstGeom prst="rect">
            <a:avLst/>
          </a:prstGeom>
          <a:noFill/>
        </p:spPr>
        <p:txBody>
          <a:bodyPr wrap="square" rtlCol="0">
            <a:spAutoFit/>
          </a:bodyPr>
          <a:lstStyle/>
          <a:p>
            <a:pPr algn="ctr"/>
            <a:r>
              <a:rPr lang="zh-CN" altLang="en-US" sz="1920" b="1" dirty="0">
                <a:solidFill>
                  <a:schemeClr val="tx1">
                    <a:lumMod val="75000"/>
                    <a:lumOff val="25000"/>
                  </a:schemeClr>
                </a:solidFill>
                <a:latin typeface="微软雅黑" panose="020B0503020204020204" charset="-122"/>
                <a:ea typeface="微软雅黑" panose="020B0503020204020204" charset="-122"/>
              </a:rPr>
              <a:t>让步法</a:t>
            </a:r>
            <a:endParaRPr lang="zh-CN" altLang="en-US" sz="1920" b="1" dirty="0">
              <a:solidFill>
                <a:schemeClr val="tx1">
                  <a:lumMod val="75000"/>
                  <a:lumOff val="25000"/>
                </a:schemeClr>
              </a:solidFill>
              <a:latin typeface="微软雅黑" panose="020B0503020204020204" charset="-122"/>
              <a:ea typeface="微软雅黑" panose="020B0503020204020204" charset="-122"/>
            </a:endParaRPr>
          </a:p>
        </p:txBody>
      </p:sp>
      <p:sp>
        <p:nvSpPr>
          <p:cNvPr id="26" name="TextBox 23"/>
          <p:cNvSpPr txBox="1"/>
          <p:nvPr/>
        </p:nvSpPr>
        <p:spPr>
          <a:xfrm>
            <a:off x="7423958" y="4513189"/>
            <a:ext cx="3283565" cy="755015"/>
          </a:xfrm>
          <a:prstGeom prst="rect">
            <a:avLst/>
          </a:prstGeom>
          <a:noFill/>
        </p:spPr>
        <p:txBody>
          <a:bodyPr wrap="square" rtlCol="0">
            <a:spAutoFit/>
          </a:bodyPr>
          <a:lstStyle/>
          <a:p>
            <a:r>
              <a:rPr lang="zh-CN" altLang="en-US" sz="1440" dirty="0">
                <a:latin typeface="微软雅黑" panose="020B0503020204020204" charset="-122"/>
                <a:ea typeface="微软雅黑" panose="020B0503020204020204" charset="-122"/>
              </a:rPr>
              <a:t>先对对方表明对其最后通牒的态度，然后找一些体面的理由在原计划范围内作适当让步</a:t>
            </a:r>
            <a:endParaRPr lang="zh-CN" altLang="en-US" sz="1440" dirty="0">
              <a:latin typeface="微软雅黑" panose="020B0503020204020204" charset="-122"/>
              <a:ea typeface="微软雅黑" panose="020B0503020204020204" charset="-122"/>
            </a:endParaRPr>
          </a:p>
        </p:txBody>
      </p:sp>
      <p:sp>
        <p:nvSpPr>
          <p:cNvPr id="27" name="TextBox 24"/>
          <p:cNvSpPr txBox="1"/>
          <p:nvPr/>
        </p:nvSpPr>
        <p:spPr>
          <a:xfrm>
            <a:off x="4520866" y="1352270"/>
            <a:ext cx="2851517" cy="460375"/>
          </a:xfrm>
          <a:prstGeom prst="rect">
            <a:avLst/>
          </a:prstGeom>
          <a:noFill/>
        </p:spPr>
        <p:txBody>
          <a:bodyPr wrap="square" rtlCol="0">
            <a:spAutoFit/>
          </a:bodyPr>
          <a:lstStyle/>
          <a:p>
            <a:pPr algn="ctr"/>
            <a:r>
              <a:rPr lang="zh-CN" altLang="en-US" sz="2400" b="1" dirty="0">
                <a:solidFill>
                  <a:schemeClr val="tx1">
                    <a:lumMod val="75000"/>
                    <a:lumOff val="25000"/>
                  </a:schemeClr>
                </a:solidFill>
                <a:latin typeface="微软雅黑" panose="020B0503020204020204" charset="-122"/>
                <a:ea typeface="微软雅黑" panose="020B0503020204020204" charset="-122"/>
              </a:rPr>
              <a:t>如何应付最后通牒</a:t>
            </a:r>
            <a:endParaRPr lang="zh-CN" altLang="en-US" sz="2400" b="1"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85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1850"/>
                            </p:stCondLst>
                            <p:childTnLst>
                              <p:par>
                                <p:cTn id="30" presetID="47" presetClass="entr" presetSubtype="0" fill="hold" grpId="0" nodeType="afterEffect">
                                  <p:stCondLst>
                                    <p:cond delay="0"/>
                                  </p:stCondLst>
                                  <p:iterate type="lt">
                                    <p:tmPct val="10000"/>
                                  </p:iterate>
                                  <p:childTnLst>
                                    <p:set>
                                      <p:cBhvr>
                                        <p:cTn id="31" dur="1" fill="hold">
                                          <p:stCondLst>
                                            <p:cond delay="0"/>
                                          </p:stCondLst>
                                        </p:cTn>
                                        <p:tgtEl>
                                          <p:spTgt spid="19"/>
                                        </p:tgtEl>
                                        <p:attrNameLst>
                                          <p:attrName>style.visibility</p:attrName>
                                        </p:attrNameLst>
                                      </p:cBhvr>
                                      <p:to>
                                        <p:strVal val="visible"/>
                                      </p:to>
                                    </p:set>
                                    <p:animEffect transition="in" filter="fade">
                                      <p:cBhvr>
                                        <p:cTn id="32" dur="750"/>
                                        <p:tgtEl>
                                          <p:spTgt spid="19"/>
                                        </p:tgtEl>
                                      </p:cBhvr>
                                    </p:animEffect>
                                    <p:anim calcmode="lin" valueType="num">
                                      <p:cBhvr>
                                        <p:cTn id="33" dur="750" fill="hold"/>
                                        <p:tgtEl>
                                          <p:spTgt spid="19"/>
                                        </p:tgtEl>
                                        <p:attrNameLst>
                                          <p:attrName>ppt_x</p:attrName>
                                        </p:attrNameLst>
                                      </p:cBhvr>
                                      <p:tavLst>
                                        <p:tav tm="0">
                                          <p:val>
                                            <p:strVal val="#ppt_x"/>
                                          </p:val>
                                        </p:tav>
                                        <p:tav tm="100000">
                                          <p:val>
                                            <p:strVal val="#ppt_x"/>
                                          </p:val>
                                        </p:tav>
                                      </p:tavLst>
                                    </p:anim>
                                    <p:anim calcmode="lin" valueType="num">
                                      <p:cBhvr>
                                        <p:cTn id="34" dur="75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iterate type="lt">
                                    <p:tmPct val="10000"/>
                                  </p:iterate>
                                  <p:childTnLst>
                                    <p:set>
                                      <p:cBhvr>
                                        <p:cTn id="36" dur="1" fill="hold">
                                          <p:stCondLst>
                                            <p:cond delay="0"/>
                                          </p:stCondLst>
                                        </p:cTn>
                                        <p:tgtEl>
                                          <p:spTgt spid="20"/>
                                        </p:tgtEl>
                                        <p:attrNameLst>
                                          <p:attrName>style.visibility</p:attrName>
                                        </p:attrNameLst>
                                      </p:cBhvr>
                                      <p:to>
                                        <p:strVal val="visible"/>
                                      </p:to>
                                    </p:set>
                                    <p:animEffect transition="in" filter="fade">
                                      <p:cBhvr>
                                        <p:cTn id="37" dur="250"/>
                                        <p:tgtEl>
                                          <p:spTgt spid="20"/>
                                        </p:tgtEl>
                                      </p:cBhvr>
                                    </p:animEffect>
                                    <p:anim calcmode="lin" valueType="num">
                                      <p:cBhvr>
                                        <p:cTn id="38" dur="250" fill="hold"/>
                                        <p:tgtEl>
                                          <p:spTgt spid="20"/>
                                        </p:tgtEl>
                                        <p:attrNameLst>
                                          <p:attrName>ppt_x</p:attrName>
                                        </p:attrNameLst>
                                      </p:cBhvr>
                                      <p:tavLst>
                                        <p:tav tm="0">
                                          <p:val>
                                            <p:strVal val="#ppt_x"/>
                                          </p:val>
                                        </p:tav>
                                        <p:tav tm="100000">
                                          <p:val>
                                            <p:strVal val="#ppt_x"/>
                                          </p:val>
                                        </p:tav>
                                      </p:tavLst>
                                    </p:anim>
                                    <p:anim calcmode="lin" valueType="num">
                                      <p:cBhvr>
                                        <p:cTn id="39" dur="25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2825"/>
                            </p:stCondLst>
                            <p:childTnLst>
                              <p:par>
                                <p:cTn id="41" presetID="47" presetClass="entr" presetSubtype="0" fill="hold" grpId="0" nodeType="afterEffect">
                                  <p:stCondLst>
                                    <p:cond delay="0"/>
                                  </p:stCondLst>
                                  <p:iterate type="lt">
                                    <p:tmPct val="10000"/>
                                  </p:iterate>
                                  <p:childTnLst>
                                    <p:set>
                                      <p:cBhvr>
                                        <p:cTn id="42" dur="1" fill="hold">
                                          <p:stCondLst>
                                            <p:cond delay="0"/>
                                          </p:stCondLst>
                                        </p:cTn>
                                        <p:tgtEl>
                                          <p:spTgt spid="21"/>
                                        </p:tgtEl>
                                        <p:attrNameLst>
                                          <p:attrName>style.visibility</p:attrName>
                                        </p:attrNameLst>
                                      </p:cBhvr>
                                      <p:to>
                                        <p:strVal val="visible"/>
                                      </p:to>
                                    </p:set>
                                    <p:animEffect transition="in" filter="fade">
                                      <p:cBhvr>
                                        <p:cTn id="43" dur="750"/>
                                        <p:tgtEl>
                                          <p:spTgt spid="21"/>
                                        </p:tgtEl>
                                      </p:cBhvr>
                                    </p:animEffect>
                                    <p:anim calcmode="lin" valueType="num">
                                      <p:cBhvr>
                                        <p:cTn id="44" dur="750" fill="hold"/>
                                        <p:tgtEl>
                                          <p:spTgt spid="21"/>
                                        </p:tgtEl>
                                        <p:attrNameLst>
                                          <p:attrName>ppt_x</p:attrName>
                                        </p:attrNameLst>
                                      </p:cBhvr>
                                      <p:tavLst>
                                        <p:tav tm="0">
                                          <p:val>
                                            <p:strVal val="#ppt_x"/>
                                          </p:val>
                                        </p:tav>
                                        <p:tav tm="100000">
                                          <p:val>
                                            <p:strVal val="#ppt_x"/>
                                          </p:val>
                                        </p:tav>
                                      </p:tavLst>
                                    </p:anim>
                                    <p:anim calcmode="lin" valueType="num">
                                      <p:cBhvr>
                                        <p:cTn id="45" dur="75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iterate type="lt">
                                    <p:tmPct val="10000"/>
                                  </p:iterate>
                                  <p:childTnLst>
                                    <p:set>
                                      <p:cBhvr>
                                        <p:cTn id="47" dur="1" fill="hold">
                                          <p:stCondLst>
                                            <p:cond delay="0"/>
                                          </p:stCondLst>
                                        </p:cTn>
                                        <p:tgtEl>
                                          <p:spTgt spid="22"/>
                                        </p:tgtEl>
                                        <p:attrNameLst>
                                          <p:attrName>style.visibility</p:attrName>
                                        </p:attrNameLst>
                                      </p:cBhvr>
                                      <p:to>
                                        <p:strVal val="visible"/>
                                      </p:to>
                                    </p:set>
                                    <p:animEffect transition="in" filter="fade">
                                      <p:cBhvr>
                                        <p:cTn id="48" dur="250"/>
                                        <p:tgtEl>
                                          <p:spTgt spid="22"/>
                                        </p:tgtEl>
                                      </p:cBhvr>
                                    </p:animEffect>
                                    <p:anim calcmode="lin" valueType="num">
                                      <p:cBhvr>
                                        <p:cTn id="49" dur="250" fill="hold"/>
                                        <p:tgtEl>
                                          <p:spTgt spid="22"/>
                                        </p:tgtEl>
                                        <p:attrNameLst>
                                          <p:attrName>ppt_x</p:attrName>
                                        </p:attrNameLst>
                                      </p:cBhvr>
                                      <p:tavLst>
                                        <p:tav tm="0">
                                          <p:val>
                                            <p:strVal val="#ppt_x"/>
                                          </p:val>
                                        </p:tav>
                                        <p:tav tm="100000">
                                          <p:val>
                                            <p:strVal val="#ppt_x"/>
                                          </p:val>
                                        </p:tav>
                                      </p:tavLst>
                                    </p:anim>
                                    <p:anim calcmode="lin" valueType="num">
                                      <p:cBhvr>
                                        <p:cTn id="50" dur="25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3949"/>
                            </p:stCondLst>
                            <p:childTnLst>
                              <p:par>
                                <p:cTn id="52" presetID="47" presetClass="entr" presetSubtype="0" fill="hold" grpId="0" nodeType="afterEffect">
                                  <p:stCondLst>
                                    <p:cond delay="0"/>
                                  </p:stCondLst>
                                  <p:iterate type="lt">
                                    <p:tmPct val="10000"/>
                                  </p:iterate>
                                  <p:childTnLst>
                                    <p:set>
                                      <p:cBhvr>
                                        <p:cTn id="53" dur="1" fill="hold">
                                          <p:stCondLst>
                                            <p:cond delay="0"/>
                                          </p:stCondLst>
                                        </p:cTn>
                                        <p:tgtEl>
                                          <p:spTgt spid="23"/>
                                        </p:tgtEl>
                                        <p:attrNameLst>
                                          <p:attrName>style.visibility</p:attrName>
                                        </p:attrNameLst>
                                      </p:cBhvr>
                                      <p:to>
                                        <p:strVal val="visible"/>
                                      </p:to>
                                    </p:set>
                                    <p:animEffect transition="in" filter="fade">
                                      <p:cBhvr>
                                        <p:cTn id="54" dur="750"/>
                                        <p:tgtEl>
                                          <p:spTgt spid="23"/>
                                        </p:tgtEl>
                                      </p:cBhvr>
                                    </p:animEffect>
                                    <p:anim calcmode="lin" valueType="num">
                                      <p:cBhvr>
                                        <p:cTn id="55" dur="750" fill="hold"/>
                                        <p:tgtEl>
                                          <p:spTgt spid="23"/>
                                        </p:tgtEl>
                                        <p:attrNameLst>
                                          <p:attrName>ppt_x</p:attrName>
                                        </p:attrNameLst>
                                      </p:cBhvr>
                                      <p:tavLst>
                                        <p:tav tm="0">
                                          <p:val>
                                            <p:strVal val="#ppt_x"/>
                                          </p:val>
                                        </p:tav>
                                        <p:tav tm="100000">
                                          <p:val>
                                            <p:strVal val="#ppt_x"/>
                                          </p:val>
                                        </p:tav>
                                      </p:tavLst>
                                    </p:anim>
                                    <p:anim calcmode="lin" valueType="num">
                                      <p:cBhvr>
                                        <p:cTn id="56" dur="75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iterate type="lt">
                                    <p:tmPct val="10000"/>
                                  </p:iterate>
                                  <p:childTnLst>
                                    <p:set>
                                      <p:cBhvr>
                                        <p:cTn id="58" dur="1" fill="hold">
                                          <p:stCondLst>
                                            <p:cond delay="0"/>
                                          </p:stCondLst>
                                        </p:cTn>
                                        <p:tgtEl>
                                          <p:spTgt spid="24"/>
                                        </p:tgtEl>
                                        <p:attrNameLst>
                                          <p:attrName>style.visibility</p:attrName>
                                        </p:attrNameLst>
                                      </p:cBhvr>
                                      <p:to>
                                        <p:strVal val="visible"/>
                                      </p:to>
                                    </p:set>
                                    <p:animEffect transition="in" filter="fade">
                                      <p:cBhvr>
                                        <p:cTn id="59" dur="250"/>
                                        <p:tgtEl>
                                          <p:spTgt spid="24"/>
                                        </p:tgtEl>
                                      </p:cBhvr>
                                    </p:animEffect>
                                    <p:anim calcmode="lin" valueType="num">
                                      <p:cBhvr>
                                        <p:cTn id="60" dur="250" fill="hold"/>
                                        <p:tgtEl>
                                          <p:spTgt spid="24"/>
                                        </p:tgtEl>
                                        <p:attrNameLst>
                                          <p:attrName>ppt_x</p:attrName>
                                        </p:attrNameLst>
                                      </p:cBhvr>
                                      <p:tavLst>
                                        <p:tav tm="0">
                                          <p:val>
                                            <p:strVal val="#ppt_x"/>
                                          </p:val>
                                        </p:tav>
                                        <p:tav tm="100000">
                                          <p:val>
                                            <p:strVal val="#ppt_x"/>
                                          </p:val>
                                        </p:tav>
                                      </p:tavLst>
                                    </p:anim>
                                    <p:anim calcmode="lin" valueType="num">
                                      <p:cBhvr>
                                        <p:cTn id="61" dur="250" fill="hold"/>
                                        <p:tgtEl>
                                          <p:spTgt spid="24"/>
                                        </p:tgtEl>
                                        <p:attrNameLst>
                                          <p:attrName>ppt_y</p:attrName>
                                        </p:attrNameLst>
                                      </p:cBhvr>
                                      <p:tavLst>
                                        <p:tav tm="0">
                                          <p:val>
                                            <p:strVal val="#ppt_y+.1"/>
                                          </p:val>
                                        </p:tav>
                                        <p:tav tm="100000">
                                          <p:val>
                                            <p:strVal val="#ppt_y"/>
                                          </p:val>
                                        </p:tav>
                                      </p:tavLst>
                                    </p:anim>
                                  </p:childTnLst>
                                </p:cTn>
                              </p:par>
                            </p:childTnLst>
                          </p:cTn>
                        </p:par>
                        <p:par>
                          <p:cTn id="62" fill="hold">
                            <p:stCondLst>
                              <p:cond delay="4924"/>
                            </p:stCondLst>
                            <p:childTnLst>
                              <p:par>
                                <p:cTn id="63" presetID="47" presetClass="entr" presetSubtype="0" fill="hold" grpId="0" nodeType="afterEffect">
                                  <p:stCondLst>
                                    <p:cond delay="0"/>
                                  </p:stCondLst>
                                  <p:iterate type="lt">
                                    <p:tmPct val="10000"/>
                                  </p:iterate>
                                  <p:childTnLst>
                                    <p:set>
                                      <p:cBhvr>
                                        <p:cTn id="64" dur="1" fill="hold">
                                          <p:stCondLst>
                                            <p:cond delay="0"/>
                                          </p:stCondLst>
                                        </p:cTn>
                                        <p:tgtEl>
                                          <p:spTgt spid="25"/>
                                        </p:tgtEl>
                                        <p:attrNameLst>
                                          <p:attrName>style.visibility</p:attrName>
                                        </p:attrNameLst>
                                      </p:cBhvr>
                                      <p:to>
                                        <p:strVal val="visible"/>
                                      </p:to>
                                    </p:set>
                                    <p:animEffect transition="in" filter="fade">
                                      <p:cBhvr>
                                        <p:cTn id="65" dur="750"/>
                                        <p:tgtEl>
                                          <p:spTgt spid="25"/>
                                        </p:tgtEl>
                                      </p:cBhvr>
                                    </p:animEffect>
                                    <p:anim calcmode="lin" valueType="num">
                                      <p:cBhvr>
                                        <p:cTn id="66" dur="750" fill="hold"/>
                                        <p:tgtEl>
                                          <p:spTgt spid="25"/>
                                        </p:tgtEl>
                                        <p:attrNameLst>
                                          <p:attrName>ppt_x</p:attrName>
                                        </p:attrNameLst>
                                      </p:cBhvr>
                                      <p:tavLst>
                                        <p:tav tm="0">
                                          <p:val>
                                            <p:strVal val="#ppt_x"/>
                                          </p:val>
                                        </p:tav>
                                        <p:tav tm="100000">
                                          <p:val>
                                            <p:strVal val="#ppt_x"/>
                                          </p:val>
                                        </p:tav>
                                      </p:tavLst>
                                    </p:anim>
                                    <p:anim calcmode="lin" valueType="num">
                                      <p:cBhvr>
                                        <p:cTn id="67" dur="750" fill="hold"/>
                                        <p:tgtEl>
                                          <p:spTgt spid="2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iterate type="lt">
                                    <p:tmPct val="10000"/>
                                  </p:iterate>
                                  <p:childTnLst>
                                    <p:set>
                                      <p:cBhvr>
                                        <p:cTn id="69" dur="1" fill="hold">
                                          <p:stCondLst>
                                            <p:cond delay="0"/>
                                          </p:stCondLst>
                                        </p:cTn>
                                        <p:tgtEl>
                                          <p:spTgt spid="26"/>
                                        </p:tgtEl>
                                        <p:attrNameLst>
                                          <p:attrName>style.visibility</p:attrName>
                                        </p:attrNameLst>
                                      </p:cBhvr>
                                      <p:to>
                                        <p:strVal val="visible"/>
                                      </p:to>
                                    </p:set>
                                    <p:animEffect transition="in" filter="fade">
                                      <p:cBhvr>
                                        <p:cTn id="70" dur="250"/>
                                        <p:tgtEl>
                                          <p:spTgt spid="26"/>
                                        </p:tgtEl>
                                      </p:cBhvr>
                                    </p:animEffect>
                                    <p:anim calcmode="lin" valueType="num">
                                      <p:cBhvr>
                                        <p:cTn id="71" dur="250" fill="hold"/>
                                        <p:tgtEl>
                                          <p:spTgt spid="26"/>
                                        </p:tgtEl>
                                        <p:attrNameLst>
                                          <p:attrName>ppt_x</p:attrName>
                                        </p:attrNameLst>
                                      </p:cBhvr>
                                      <p:tavLst>
                                        <p:tav tm="0">
                                          <p:val>
                                            <p:strVal val="#ppt_x"/>
                                          </p:val>
                                        </p:tav>
                                        <p:tav tm="100000">
                                          <p:val>
                                            <p:strVal val="#ppt_x"/>
                                          </p:val>
                                        </p:tav>
                                      </p:tavLst>
                                    </p:anim>
                                    <p:anim calcmode="lin" valueType="num">
                                      <p:cBhvr>
                                        <p:cTn id="72" dur="2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01"/>
          <p:cNvSpPr/>
          <p:nvPr/>
        </p:nvSpPr>
        <p:spPr bwMode="auto">
          <a:xfrm flipV="1">
            <a:off x="3242593" y="2623185"/>
            <a:ext cx="5708015" cy="575310"/>
          </a:xfrm>
          <a:custGeom>
            <a:avLst/>
            <a:gdLst>
              <a:gd name="T0" fmla="*/ 909 w 909"/>
              <a:gd name="T1" fmla="*/ 131 h 131"/>
              <a:gd name="T2" fmla="*/ 134 w 909"/>
              <a:gd name="T3" fmla="*/ 131 h 131"/>
              <a:gd name="T4" fmla="*/ 0 w 909"/>
              <a:gd name="T5" fmla="*/ 0 h 131"/>
              <a:gd name="T6" fmla="*/ 760 w 909"/>
              <a:gd name="T7" fmla="*/ 0 h 131"/>
              <a:gd name="T8" fmla="*/ 909 w 909"/>
              <a:gd name="T9" fmla="*/ 131 h 131"/>
            </a:gdLst>
            <a:ahLst/>
            <a:cxnLst>
              <a:cxn ang="0">
                <a:pos x="T0" y="T1"/>
              </a:cxn>
              <a:cxn ang="0">
                <a:pos x="T2" y="T3"/>
              </a:cxn>
              <a:cxn ang="0">
                <a:pos x="T4" y="T5"/>
              </a:cxn>
              <a:cxn ang="0">
                <a:pos x="T6" y="T7"/>
              </a:cxn>
              <a:cxn ang="0">
                <a:pos x="T8" y="T9"/>
              </a:cxn>
            </a:cxnLst>
            <a:rect l="0" t="0" r="r" b="b"/>
            <a:pathLst>
              <a:path w="909" h="131">
                <a:moveTo>
                  <a:pt x="909" y="131"/>
                </a:moveTo>
                <a:lnTo>
                  <a:pt x="134" y="131"/>
                </a:lnTo>
                <a:lnTo>
                  <a:pt x="0" y="0"/>
                </a:lnTo>
                <a:lnTo>
                  <a:pt x="760" y="0"/>
                </a:lnTo>
                <a:lnTo>
                  <a:pt x="909" y="131"/>
                </a:lnTo>
                <a:close/>
              </a:path>
            </a:pathLst>
          </a:custGeom>
          <a:solidFill>
            <a:srgbClr val="4BC1DD"/>
          </a:solidFill>
          <a:ln>
            <a:noFill/>
          </a:ln>
        </p:spPr>
        <p:txBody>
          <a:bodyPr vert="horz" wrap="square" lIns="121919" tIns="60959" rIns="121919" bIns="60959" numCol="1" anchor="t" anchorCtr="0" compatLnSpc="1"/>
          <a:lstStyle/>
          <a:p>
            <a:endParaRPr lang="zh-CN" altLang="en-US" sz="100"/>
          </a:p>
        </p:txBody>
      </p:sp>
      <p:sp>
        <p:nvSpPr>
          <p:cNvPr id="13" name="文本框 12"/>
          <p:cNvSpPr txBox="1"/>
          <p:nvPr/>
        </p:nvSpPr>
        <p:spPr>
          <a:xfrm>
            <a:off x="5421732" y="1476954"/>
            <a:ext cx="1349736" cy="1142365"/>
          </a:xfrm>
          <a:prstGeom prst="rect">
            <a:avLst/>
          </a:prstGeom>
          <a:noFill/>
        </p:spPr>
        <p:txBody>
          <a:bodyPr wrap="square" rtlCol="0">
            <a:spAutoFit/>
          </a:bodyPr>
          <a:lstStyle/>
          <a:p>
            <a:pPr algn="ctr"/>
            <a:r>
              <a:rPr lang="en-US" altLang="zh-CN" sz="6825" dirty="0">
                <a:solidFill>
                  <a:srgbClr val="4BC1DD"/>
                </a:solidFill>
                <a:latin typeface="Impact" panose="020B0806030902050204" pitchFamily="34" charset="0"/>
                <a:ea typeface="微软雅黑" panose="020B0503020204020204" charset="-122"/>
                <a:cs typeface="+mn-ea"/>
                <a:sym typeface="Arial" panose="020B0604020202020204" pitchFamily="34" charset="0"/>
              </a:rPr>
              <a:t>04</a:t>
            </a:r>
            <a:endParaRPr lang="en-US" altLang="zh-CN" sz="6825" dirty="0">
              <a:solidFill>
                <a:srgbClr val="4BC1DD"/>
              </a:solidFill>
              <a:latin typeface="Impact" panose="020B0806030902050204" pitchFamily="34" charset="0"/>
              <a:ea typeface="微软雅黑" panose="020B0503020204020204" charset="-122"/>
              <a:cs typeface="+mn-ea"/>
              <a:sym typeface="Arial" panose="020B0604020202020204" pitchFamily="34" charset="0"/>
            </a:endParaRPr>
          </a:p>
        </p:txBody>
      </p:sp>
      <p:sp>
        <p:nvSpPr>
          <p:cNvPr id="21" name="矩形 20"/>
          <p:cNvSpPr/>
          <p:nvPr/>
        </p:nvSpPr>
        <p:spPr>
          <a:xfrm>
            <a:off x="4126195" y="2647950"/>
            <a:ext cx="3940810" cy="525780"/>
          </a:xfrm>
          <a:prstGeom prst="rect">
            <a:avLst/>
          </a:prstGeom>
        </p:spPr>
        <p:txBody>
          <a:bodyPr wrap="square" lIns="0" tIns="0" rIns="0" bIns="0">
            <a:spAutoFit/>
          </a:bodyPr>
          <a:lstStyle/>
          <a:p>
            <a:pPr algn="ctr"/>
            <a:r>
              <a:rPr lang="zh-CN" altLang="en-US" sz="3415" dirty="0">
                <a:solidFill>
                  <a:schemeClr val="bg1"/>
                </a:solidFill>
                <a:latin typeface="Arial" panose="020B0604020202020204" pitchFamily="34" charset="0"/>
                <a:ea typeface="微软雅黑" panose="020B0503020204020204" charset="-122"/>
                <a:cs typeface="+mn-ea"/>
                <a:sym typeface="Arial" panose="020B0604020202020204" pitchFamily="34" charset="0"/>
              </a:rPr>
              <a:t>常用的商务谈判礼仪</a:t>
            </a:r>
            <a:endParaRPr lang="zh-CN" altLang="en-US" sz="341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TextBox 11"/>
          <p:cNvSpPr txBox="1"/>
          <p:nvPr/>
        </p:nvSpPr>
        <p:spPr>
          <a:xfrm>
            <a:off x="4099769" y="3394376"/>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TextBox 11"/>
          <p:cNvSpPr txBox="1"/>
          <p:nvPr/>
        </p:nvSpPr>
        <p:spPr>
          <a:xfrm>
            <a:off x="6192352" y="3394376"/>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4" name="TextBox 11"/>
          <p:cNvSpPr txBox="1"/>
          <p:nvPr/>
        </p:nvSpPr>
        <p:spPr>
          <a:xfrm>
            <a:off x="4099769" y="3708125"/>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TextBox 11"/>
          <p:cNvSpPr txBox="1"/>
          <p:nvPr/>
        </p:nvSpPr>
        <p:spPr>
          <a:xfrm>
            <a:off x="6192352" y="3708125"/>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3" name="图片 2" descr="b33688921211e2266de3e1d8fb817add"/>
          <p:cNvPicPr>
            <a:picLocks noChangeAspect="1"/>
          </p:cNvPicPr>
          <p:nvPr/>
        </p:nvPicPr>
        <p:blipFill>
          <a:blip r:embed="rId1"/>
          <a:stretch>
            <a:fillRect/>
          </a:stretch>
        </p:blipFill>
        <p:spPr>
          <a:xfrm>
            <a:off x="-60325" y="4761230"/>
            <a:ext cx="12312018" cy="21272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strVal val="4*#ppt_w"/>
                                          </p:val>
                                        </p:tav>
                                        <p:tav tm="100000">
                                          <p:val>
                                            <p:strVal val="#ppt_w"/>
                                          </p:val>
                                        </p:tav>
                                      </p:tavLst>
                                    </p:anim>
                                    <p:anim calcmode="lin" valueType="num">
                                      <p:cBhvr>
                                        <p:cTn id="18" dur="500" fill="hold"/>
                                        <p:tgtEl>
                                          <p:spTgt spid="21"/>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p:tgtEl>
                                          <p:spTgt spid="22"/>
                                        </p:tgtEl>
                                        <p:attrNameLst>
                                          <p:attrName>ppt_x</p:attrName>
                                        </p:attrNameLst>
                                      </p:cBhvr>
                                      <p:tavLst>
                                        <p:tav tm="0">
                                          <p:val>
                                            <p:strVal val="#ppt_x-#ppt_w*1.125000"/>
                                          </p:val>
                                        </p:tav>
                                        <p:tav tm="100000">
                                          <p:val>
                                            <p:strVal val="#ppt_x"/>
                                          </p:val>
                                        </p:tav>
                                      </p:tavLst>
                                    </p:anim>
                                    <p:animEffect transition="in" filter="wipe(right)">
                                      <p:cBhvr>
                                        <p:cTn id="23" dur="500"/>
                                        <p:tgtEl>
                                          <p:spTgt spid="22"/>
                                        </p:tgtEl>
                                      </p:cBhvr>
                                    </p:animEffect>
                                  </p:childTnLst>
                                </p:cTn>
                              </p:par>
                            </p:childTnLst>
                          </p:cTn>
                        </p:par>
                        <p:par>
                          <p:cTn id="24" fill="hold">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par>
                          <p:cTn id="29" fill="hold">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p:tgtEl>
                                          <p:spTgt spid="24"/>
                                        </p:tgtEl>
                                        <p:attrNameLst>
                                          <p:attrName>ppt_x</p:attrName>
                                        </p:attrNameLst>
                                      </p:cBhvr>
                                      <p:tavLst>
                                        <p:tav tm="0">
                                          <p:val>
                                            <p:strVal val="#ppt_x-#ppt_w*1.125000"/>
                                          </p:val>
                                        </p:tav>
                                        <p:tav tm="100000">
                                          <p:val>
                                            <p:strVal val="#ppt_x"/>
                                          </p:val>
                                        </p:tav>
                                      </p:tavLst>
                                    </p:anim>
                                    <p:animEffect transition="in" filter="wipe(right)">
                                      <p:cBhvr>
                                        <p:cTn id="33" dur="500"/>
                                        <p:tgtEl>
                                          <p:spTgt spid="24"/>
                                        </p:tgtEl>
                                      </p:cBhvr>
                                    </p:animEffect>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p:tgtEl>
                                          <p:spTgt spid="25"/>
                                        </p:tgtEl>
                                        <p:attrNameLst>
                                          <p:attrName>ppt_x</p:attrName>
                                        </p:attrNameLst>
                                      </p:cBhvr>
                                      <p:tavLst>
                                        <p:tav tm="0">
                                          <p:val>
                                            <p:strVal val="#ppt_x-#ppt_w*1.125000"/>
                                          </p:val>
                                        </p:tav>
                                        <p:tav tm="100000">
                                          <p:val>
                                            <p:strVal val="#ppt_x"/>
                                          </p:val>
                                        </p:tav>
                                      </p:tavLst>
                                    </p:anim>
                                    <p:animEffect transition="in" filter="wipe(right)">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3" grpId="0"/>
      <p:bldP spid="21" grpId="0"/>
      <p:bldP spid="22" grpId="0"/>
      <p:bldP spid="23"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常用的商务谈判礼仪</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69" name="Freeform 68"/>
          <p:cNvSpPr/>
          <p:nvPr/>
        </p:nvSpPr>
        <p:spPr>
          <a:xfrm>
            <a:off x="6358890" y="1827530"/>
            <a:ext cx="4359275" cy="1052195"/>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20" tIns="69990" rIns="69990" bIns="69992" numCol="1" spcCol="1270" anchor="ctr" anchorCtr="0">
            <a:noAutofit/>
          </a:bodyPr>
          <a:lstStyle/>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71" name="Freeform 70"/>
          <p:cNvSpPr/>
          <p:nvPr/>
        </p:nvSpPr>
        <p:spPr>
          <a:xfrm>
            <a:off x="6358890" y="3178810"/>
            <a:ext cx="4359275" cy="1052195"/>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20" tIns="69992" rIns="69990" bIns="69990" numCol="1" spcCol="1270" anchor="ctr" anchorCtr="0">
            <a:noAutofit/>
          </a:bodyPr>
          <a:lstStyle/>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4" name="Freeform 72"/>
          <p:cNvSpPr/>
          <p:nvPr/>
        </p:nvSpPr>
        <p:spPr>
          <a:xfrm>
            <a:off x="6358890" y="4530090"/>
            <a:ext cx="4359275" cy="1052195"/>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20" tIns="69992" rIns="69990" bIns="69990" numCol="1" spcCol="1270" anchor="ctr" anchorCtr="0">
            <a:noAutofit/>
          </a:bodyPr>
          <a:lstStyle/>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a:p>
            <a:pPr marL="321310" lvl="1" indent="-321310" defTabSz="1374775">
              <a:lnSpc>
                <a:spcPct val="120000"/>
              </a:lnSpc>
              <a:spcAft>
                <a:spcPct val="15000"/>
              </a:spcAft>
              <a:buChar char="•"/>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74" name="Text Placeholder 3"/>
          <p:cNvSpPr txBox="1"/>
          <p:nvPr/>
        </p:nvSpPr>
        <p:spPr>
          <a:xfrm>
            <a:off x="7038975" y="1947545"/>
            <a:ext cx="3557905" cy="77406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20000"/>
              </a:lnSpc>
              <a:spcBef>
                <a:spcPct val="20000"/>
              </a:spcBef>
              <a:defRPr/>
            </a:pPr>
            <a:r>
              <a:rPr lang="zh-CN" altLang="en-US" sz="2000" dirty="0">
                <a:solidFill>
                  <a:schemeClr val="tx1"/>
                </a:solidFill>
                <a:latin typeface="微软雅黑" panose="020B0503020204020204" charset="-122"/>
                <a:ea typeface="微软雅黑" panose="020B0503020204020204" charset="-122"/>
                <a:cs typeface="+mn-ea"/>
                <a:sym typeface="Arial" panose="020B0604020202020204" pitchFamily="34" charset="0"/>
              </a:rPr>
              <a:t>修饰仪表</a:t>
            </a:r>
            <a:br>
              <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rPr>
            </a:br>
            <a:r>
              <a:rPr lang="en-US" sz="1100" dirty="0">
                <a:solidFill>
                  <a:schemeClr val="tx1"/>
                </a:solidFill>
                <a:latin typeface="微软雅黑" panose="020B0503020204020204" charset="-122"/>
                <a:ea typeface="微软雅黑" panose="020B0503020204020204" charset="-122"/>
                <a:cs typeface="+mn-ea"/>
                <a:sym typeface="Arial" panose="020B0604020202020204" pitchFamily="34" charset="0"/>
              </a:rPr>
              <a:t>参加谈判前，应认真修饰个人仪表，尤其是要选择端庄、雅致的发型。一般不宜染彩色发。男士通常还应当剃须。</a:t>
            </a:r>
            <a:endParaRPr lang="en-US" sz="11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5" name="Freeform 45"/>
          <p:cNvSpPr>
            <a:spLocks noEditPoints="1"/>
          </p:cNvSpPr>
          <p:nvPr/>
        </p:nvSpPr>
        <p:spPr bwMode="auto">
          <a:xfrm>
            <a:off x="6510623" y="2180017"/>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4BC1DD"/>
          </a:solidFill>
          <a:ln w="9525">
            <a:noFill/>
            <a:round/>
          </a:ln>
        </p:spPr>
        <p:txBody>
          <a:bodyPr vert="horz" wrap="square" lIns="121919" tIns="60959" rIns="121919" bIns="60959" numCol="1" anchor="t" anchorCtr="0" compatLnSpc="1"/>
          <a:lstStyle/>
          <a:p>
            <a:pPr>
              <a:lnSpc>
                <a:spcPct val="120000"/>
              </a:lnSpc>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78" name="Text Placeholder 3"/>
          <p:cNvSpPr txBox="1"/>
          <p:nvPr/>
        </p:nvSpPr>
        <p:spPr>
          <a:xfrm>
            <a:off x="7038975" y="3310255"/>
            <a:ext cx="3558540" cy="70993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10000"/>
              </a:lnSpc>
              <a:spcBef>
                <a:spcPct val="20000"/>
              </a:spcBef>
              <a:defRPr/>
            </a:pPr>
            <a:r>
              <a:rPr lang="zh-CN" altLang="en-US" sz="2000" dirty="0">
                <a:solidFill>
                  <a:schemeClr val="tx1"/>
                </a:solidFill>
                <a:latin typeface="微软雅黑" panose="020B0503020204020204" charset="-122"/>
                <a:ea typeface="微软雅黑" panose="020B0503020204020204" charset="-122"/>
                <a:cs typeface="+mn-ea"/>
                <a:sym typeface="Arial" panose="020B0604020202020204" pitchFamily="34" charset="0"/>
              </a:rPr>
              <a:t>规范着装</a:t>
            </a:r>
            <a:br>
              <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rPr>
            </a:br>
            <a:r>
              <a:rPr lang="en-US" altLang="zh-CN" sz="1100" dirty="0">
                <a:solidFill>
                  <a:schemeClr val="tx1"/>
                </a:solidFill>
                <a:latin typeface="微软雅黑" panose="020B0503020204020204" charset="-122"/>
                <a:ea typeface="微软雅黑" panose="020B0503020204020204" charset="-122"/>
                <a:cs typeface="+mn-ea"/>
                <a:sym typeface="Arial" panose="020B0604020202020204" pitchFamily="34" charset="0"/>
              </a:rPr>
              <a:t>参加正式谈判时的着装，一定要简约、庄重，选择深色套装、套裙，白色衬衫，并配以黑色皮鞋，才是最正规的。</a:t>
            </a:r>
            <a:endParaRPr lang="en-US" altLang="zh-CN" sz="11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9" name="Freeform 45"/>
          <p:cNvSpPr>
            <a:spLocks noEditPoints="1"/>
          </p:cNvSpPr>
          <p:nvPr/>
        </p:nvSpPr>
        <p:spPr bwMode="auto">
          <a:xfrm>
            <a:off x="6510623" y="352691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FBFBF"/>
          </a:solidFill>
          <a:ln w="9525">
            <a:noFill/>
            <a:round/>
          </a:ln>
        </p:spPr>
        <p:txBody>
          <a:bodyPr vert="horz" wrap="square" lIns="121919" tIns="60959" rIns="121919" bIns="60959" numCol="1" anchor="t" anchorCtr="0" compatLnSpc="1"/>
          <a:lstStyle/>
          <a:p>
            <a:pPr>
              <a:lnSpc>
                <a:spcPct val="120000"/>
              </a:lnSpc>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80" name="Text Placeholder 3"/>
          <p:cNvSpPr txBox="1"/>
          <p:nvPr/>
        </p:nvSpPr>
        <p:spPr>
          <a:xfrm>
            <a:off x="7038975" y="4591050"/>
            <a:ext cx="3557905" cy="70993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85240">
              <a:lnSpc>
                <a:spcPct val="110000"/>
              </a:lnSpc>
              <a:spcBef>
                <a:spcPct val="20000"/>
              </a:spcBef>
              <a:defRPr/>
            </a:pPr>
            <a:r>
              <a:rPr lang="zh-CN" altLang="en-US" sz="2000" dirty="0">
                <a:solidFill>
                  <a:schemeClr val="tx1"/>
                </a:solidFill>
                <a:latin typeface="微软雅黑" panose="020B0503020204020204" charset="-122"/>
                <a:ea typeface="微软雅黑" panose="020B0503020204020204" charset="-122"/>
                <a:cs typeface="+mn-ea"/>
                <a:sym typeface="Arial" panose="020B0604020202020204" pitchFamily="34" charset="0"/>
              </a:rPr>
              <a:t>精心化妆</a:t>
            </a:r>
            <a:br>
              <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rPr>
            </a:br>
            <a:r>
              <a:rPr lang="en-US" altLang="zh-CN" sz="1100" dirty="0">
                <a:solidFill>
                  <a:schemeClr val="tx1"/>
                </a:solidFill>
                <a:latin typeface="微软雅黑" panose="020B0503020204020204" charset="-122"/>
                <a:ea typeface="微软雅黑" panose="020B0503020204020204" charset="-122"/>
                <a:cs typeface="+mn-ea"/>
                <a:sym typeface="Arial" panose="020B0604020202020204" pitchFamily="34" charset="0"/>
              </a:rPr>
              <a:t>出席正式谈判时，女士通常应当认真进行化妆。但是，谈判时的化妆应当淡雅清新，自然大方。不可以浓妆艳抹。</a:t>
            </a:r>
            <a:endParaRPr lang="en-US" altLang="zh-CN" sz="11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81" name="Freeform 45"/>
          <p:cNvSpPr>
            <a:spLocks noEditPoints="1"/>
          </p:cNvSpPr>
          <p:nvPr/>
        </p:nvSpPr>
        <p:spPr bwMode="auto">
          <a:xfrm>
            <a:off x="6510623" y="4889713"/>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4BC1DD"/>
          </a:solidFill>
          <a:ln w="9525">
            <a:noFill/>
            <a:round/>
          </a:ln>
        </p:spPr>
        <p:txBody>
          <a:bodyPr vert="horz" wrap="square" lIns="121919" tIns="60959" rIns="121919" bIns="60959" numCol="1" anchor="t" anchorCtr="0" compatLnSpc="1"/>
          <a:lstStyle/>
          <a:p>
            <a:pPr>
              <a:lnSpc>
                <a:spcPct val="120000"/>
              </a:lnSpc>
            </a:pPr>
            <a:endParaRPr lang="en-US" sz="760" dirty="0">
              <a:latin typeface="微软雅黑" panose="020B0503020204020204" charset="-122"/>
              <a:ea typeface="微软雅黑" panose="020B0503020204020204" charset="-122"/>
              <a:cs typeface="+mn-ea"/>
              <a:sym typeface="Arial" panose="020B0604020202020204" pitchFamily="34" charset="0"/>
            </a:endParaRPr>
          </a:p>
        </p:txBody>
      </p:sp>
      <p:sp>
        <p:nvSpPr>
          <p:cNvPr id="68" name="Rounded Rectangle 67"/>
          <p:cNvSpPr/>
          <p:nvPr/>
        </p:nvSpPr>
        <p:spPr>
          <a:xfrm>
            <a:off x="5012020" y="1751966"/>
            <a:ext cx="1357504" cy="1210690"/>
          </a:xfrm>
          <a:prstGeom prst="roundRect">
            <a:avLst/>
          </a:prstGeom>
          <a:solidFill>
            <a:srgbClr val="4BC1DD"/>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1895" dirty="0">
                <a:latin typeface="微软雅黑" panose="020B0503020204020204" charset="-122"/>
                <a:ea typeface="微软雅黑" panose="020B0503020204020204" charset="-122"/>
                <a:cs typeface="+mn-ea"/>
                <a:sym typeface="Arial" panose="020B0604020202020204" pitchFamily="34" charset="0"/>
              </a:rPr>
              <a:t>01</a:t>
            </a:r>
            <a:endParaRPr lang="en-US" sz="1895" dirty="0">
              <a:latin typeface="微软雅黑" panose="020B0503020204020204" charset="-122"/>
              <a:ea typeface="微软雅黑" panose="020B0503020204020204" charset="-122"/>
              <a:cs typeface="+mn-ea"/>
              <a:sym typeface="Arial" panose="020B0604020202020204" pitchFamily="34" charset="0"/>
            </a:endParaRPr>
          </a:p>
        </p:txBody>
      </p:sp>
      <p:sp>
        <p:nvSpPr>
          <p:cNvPr id="70" name="Rounded Rectangle 69"/>
          <p:cNvSpPr/>
          <p:nvPr/>
        </p:nvSpPr>
        <p:spPr>
          <a:xfrm>
            <a:off x="5012020" y="3103239"/>
            <a:ext cx="1357504" cy="1210688"/>
          </a:xfrm>
          <a:prstGeom prst="roundRect">
            <a:avLst/>
          </a:prstGeom>
          <a:solidFill>
            <a:srgbClr val="BFBFBF"/>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1895" dirty="0">
                <a:latin typeface="微软雅黑" panose="020B0503020204020204" charset="-122"/>
                <a:ea typeface="微软雅黑" panose="020B0503020204020204" charset="-122"/>
                <a:cs typeface="+mn-ea"/>
                <a:sym typeface="Arial" panose="020B0604020202020204" pitchFamily="34" charset="0"/>
              </a:rPr>
              <a:t>02</a:t>
            </a:r>
            <a:endParaRPr lang="en-US" sz="1895" dirty="0">
              <a:latin typeface="微软雅黑" panose="020B0503020204020204" charset="-122"/>
              <a:ea typeface="微软雅黑" panose="020B0503020204020204" charset="-122"/>
              <a:cs typeface="+mn-ea"/>
              <a:sym typeface="Arial" panose="020B0604020202020204" pitchFamily="34" charset="0"/>
            </a:endParaRPr>
          </a:p>
        </p:txBody>
      </p:sp>
      <p:sp>
        <p:nvSpPr>
          <p:cNvPr id="5" name="Rounded Rectangle 71"/>
          <p:cNvSpPr/>
          <p:nvPr/>
        </p:nvSpPr>
        <p:spPr>
          <a:xfrm>
            <a:off x="5012020" y="4454510"/>
            <a:ext cx="1357504" cy="1210688"/>
          </a:xfrm>
          <a:prstGeom prst="roundRect">
            <a:avLst/>
          </a:prstGeom>
          <a:solidFill>
            <a:srgbClr val="4BC1DD"/>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005">
              <a:lnSpc>
                <a:spcPct val="120000"/>
              </a:lnSpc>
              <a:spcAft>
                <a:spcPct val="35000"/>
              </a:spcAft>
            </a:pPr>
            <a:r>
              <a:rPr lang="en-US" sz="1895" dirty="0">
                <a:latin typeface="微软雅黑" panose="020B0503020204020204" charset="-122"/>
                <a:ea typeface="微软雅黑" panose="020B0503020204020204" charset="-122"/>
                <a:cs typeface="+mn-ea"/>
                <a:sym typeface="Arial" panose="020B0604020202020204" pitchFamily="34" charset="0"/>
              </a:rPr>
              <a:t>03</a:t>
            </a:r>
            <a:endParaRPr lang="en-US" sz="1895" dirty="0">
              <a:latin typeface="微软雅黑" panose="020B0503020204020204" charset="-122"/>
              <a:ea typeface="微软雅黑" panose="020B0503020204020204" charset="-122"/>
              <a:cs typeface="+mn-ea"/>
              <a:sym typeface="Arial" panose="020B0604020202020204" pitchFamily="34" charset="0"/>
            </a:endParaRPr>
          </a:p>
        </p:txBody>
      </p:sp>
      <p:pic>
        <p:nvPicPr>
          <p:cNvPr id="15" name="图片 14" descr="8be15aa6e10f54d9aee94b0db79dc543"/>
          <p:cNvPicPr>
            <a:picLocks noChangeAspect="1"/>
          </p:cNvPicPr>
          <p:nvPr/>
        </p:nvPicPr>
        <p:blipFill>
          <a:blip r:embed="rId1"/>
          <a:stretch>
            <a:fillRect/>
          </a:stretch>
        </p:blipFill>
        <p:spPr>
          <a:xfrm>
            <a:off x="678815" y="1018540"/>
            <a:ext cx="4403090" cy="6384290"/>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 presetClass="entr" presetSubtype="1" accel="50000" decel="5000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ppt_x"/>
                                          </p:val>
                                        </p:tav>
                                        <p:tav tm="100000">
                                          <p:val>
                                            <p:strVal val="#ppt_x"/>
                                          </p:val>
                                        </p:tav>
                                      </p:tavLst>
                                    </p:anim>
                                    <p:anim calcmode="lin" valueType="num">
                                      <p:cBhvr additive="base">
                                        <p:cTn id="13" dur="500" fill="hold"/>
                                        <p:tgtEl>
                                          <p:spTgt spid="68"/>
                                        </p:tgtEl>
                                        <p:attrNameLst>
                                          <p:attrName>ppt_y</p:attrName>
                                        </p:attrNameLst>
                                      </p:cBhvr>
                                      <p:tavLst>
                                        <p:tav tm="0">
                                          <p:val>
                                            <p:strVal val="0-#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left)">
                                      <p:cBhvr>
                                        <p:cTn id="16" dur="500"/>
                                        <p:tgtEl>
                                          <p:spTgt spid="6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p:cTn id="19" dur="500" fill="hold"/>
                                        <p:tgtEl>
                                          <p:spTgt spid="75"/>
                                        </p:tgtEl>
                                        <p:attrNameLst>
                                          <p:attrName>ppt_w</p:attrName>
                                        </p:attrNameLst>
                                      </p:cBhvr>
                                      <p:tavLst>
                                        <p:tav tm="0">
                                          <p:val>
                                            <p:fltVal val="0"/>
                                          </p:val>
                                        </p:tav>
                                        <p:tav tm="100000">
                                          <p:val>
                                            <p:strVal val="#ppt_w"/>
                                          </p:val>
                                        </p:tav>
                                      </p:tavLst>
                                    </p:anim>
                                    <p:anim calcmode="lin" valueType="num">
                                      <p:cBhvr>
                                        <p:cTn id="20" dur="500" fill="hold"/>
                                        <p:tgtEl>
                                          <p:spTgt spid="75"/>
                                        </p:tgtEl>
                                        <p:attrNameLst>
                                          <p:attrName>ppt_h</p:attrName>
                                        </p:attrNameLst>
                                      </p:cBhvr>
                                      <p:tavLst>
                                        <p:tav tm="0">
                                          <p:val>
                                            <p:fltVal val="0"/>
                                          </p:val>
                                        </p:tav>
                                        <p:tav tm="100000">
                                          <p:val>
                                            <p:strVal val="#ppt_h"/>
                                          </p:val>
                                        </p:tav>
                                      </p:tavLst>
                                    </p:anim>
                                    <p:animEffect transition="in" filter="fade">
                                      <p:cBhvr>
                                        <p:cTn id="21" dur="500"/>
                                        <p:tgtEl>
                                          <p:spTgt spid="7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wipe(left)">
                                      <p:cBhvr>
                                        <p:cTn id="24" dur="500"/>
                                        <p:tgtEl>
                                          <p:spTgt spid="74"/>
                                        </p:tgtEl>
                                      </p:cBhvr>
                                    </p:animEffect>
                                  </p:childTnLst>
                                </p:cTn>
                              </p:par>
                              <p:par>
                                <p:cTn id="25" presetID="2" presetClass="entr" presetSubtype="1" accel="50000" decel="5000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500" fill="hold"/>
                                        <p:tgtEl>
                                          <p:spTgt spid="70"/>
                                        </p:tgtEl>
                                        <p:attrNameLst>
                                          <p:attrName>ppt_x</p:attrName>
                                        </p:attrNameLst>
                                      </p:cBhvr>
                                      <p:tavLst>
                                        <p:tav tm="0">
                                          <p:val>
                                            <p:strVal val="#ppt_x"/>
                                          </p:val>
                                        </p:tav>
                                        <p:tav tm="100000">
                                          <p:val>
                                            <p:strVal val="#ppt_x"/>
                                          </p:val>
                                        </p:tav>
                                      </p:tavLst>
                                    </p:anim>
                                    <p:anim calcmode="lin" valueType="num">
                                      <p:cBhvr additive="base">
                                        <p:cTn id="28" dur="500" fill="hold"/>
                                        <p:tgtEl>
                                          <p:spTgt spid="70"/>
                                        </p:tgtEl>
                                        <p:attrNameLst>
                                          <p:attrName>ppt_y</p:attrName>
                                        </p:attrNameLst>
                                      </p:cBhvr>
                                      <p:tavLst>
                                        <p:tav tm="0">
                                          <p:val>
                                            <p:strVal val="0-#ppt_h/2"/>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left)">
                                      <p:cBhvr>
                                        <p:cTn id="31" dur="500"/>
                                        <p:tgtEl>
                                          <p:spTgt spid="7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9"/>
                                        </p:tgtEl>
                                        <p:attrNameLst>
                                          <p:attrName>style.visibility</p:attrName>
                                        </p:attrNameLst>
                                      </p:cBhvr>
                                      <p:to>
                                        <p:strVal val="visible"/>
                                      </p:to>
                                    </p:set>
                                    <p:anim calcmode="lin" valueType="num">
                                      <p:cBhvr>
                                        <p:cTn id="34" dur="500" fill="hold"/>
                                        <p:tgtEl>
                                          <p:spTgt spid="79"/>
                                        </p:tgtEl>
                                        <p:attrNameLst>
                                          <p:attrName>ppt_w</p:attrName>
                                        </p:attrNameLst>
                                      </p:cBhvr>
                                      <p:tavLst>
                                        <p:tav tm="0">
                                          <p:val>
                                            <p:fltVal val="0"/>
                                          </p:val>
                                        </p:tav>
                                        <p:tav tm="100000">
                                          <p:val>
                                            <p:strVal val="#ppt_w"/>
                                          </p:val>
                                        </p:tav>
                                      </p:tavLst>
                                    </p:anim>
                                    <p:anim calcmode="lin" valueType="num">
                                      <p:cBhvr>
                                        <p:cTn id="35" dur="500" fill="hold"/>
                                        <p:tgtEl>
                                          <p:spTgt spid="79"/>
                                        </p:tgtEl>
                                        <p:attrNameLst>
                                          <p:attrName>ppt_h</p:attrName>
                                        </p:attrNameLst>
                                      </p:cBhvr>
                                      <p:tavLst>
                                        <p:tav tm="0">
                                          <p:val>
                                            <p:fltVal val="0"/>
                                          </p:val>
                                        </p:tav>
                                        <p:tav tm="100000">
                                          <p:val>
                                            <p:strVal val="#ppt_h"/>
                                          </p:val>
                                        </p:tav>
                                      </p:tavLst>
                                    </p:anim>
                                    <p:animEffect transition="in" filter="fade">
                                      <p:cBhvr>
                                        <p:cTn id="36" dur="500"/>
                                        <p:tgtEl>
                                          <p:spTgt spid="7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left)">
                                      <p:cBhvr>
                                        <p:cTn id="39" dur="500"/>
                                        <p:tgtEl>
                                          <p:spTgt spid="78"/>
                                        </p:tgtEl>
                                      </p:cBhvr>
                                    </p:animEffect>
                                  </p:childTnLst>
                                </p:cTn>
                              </p:par>
                              <p:par>
                                <p:cTn id="40" presetID="2" presetClass="entr" presetSubtype="1" accel="50000" decel="5000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0-#ppt_h/2"/>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animEffect transition="in" filter="fade">
                                      <p:cBhvr>
                                        <p:cTn id="51" dur="500"/>
                                        <p:tgtEl>
                                          <p:spTgt spid="8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left)">
                                      <p:cBhvr>
                                        <p:cTn id="5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ldLvl="0" animBg="1"/>
      <p:bldP spid="71" grpId="0" bldLvl="0" animBg="1"/>
      <p:bldP spid="4" grpId="0" bldLvl="0" animBg="1"/>
      <p:bldP spid="74" grpId="0"/>
      <p:bldP spid="75" grpId="0" bldLvl="0" animBg="1"/>
      <p:bldP spid="78" grpId="0"/>
      <p:bldP spid="79" grpId="0" bldLvl="0" animBg="1"/>
      <p:bldP spid="80" grpId="0"/>
      <p:bldP spid="81" grpId="0" bldLvl="0" animBg="1"/>
      <p:bldP spid="68" grpId="0" bldLvl="0" animBg="1"/>
      <p:bldP spid="70" grpId="0" bldLvl="0" animBg="1"/>
      <p:bldP spid="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常用的商务谈判礼仪</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14" name="圆角矩形 13"/>
          <p:cNvSpPr/>
          <p:nvPr/>
        </p:nvSpPr>
        <p:spPr>
          <a:xfrm>
            <a:off x="2208168" y="1346918"/>
            <a:ext cx="3604781" cy="23408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5" name="圆角矩形 14"/>
          <p:cNvSpPr/>
          <p:nvPr/>
        </p:nvSpPr>
        <p:spPr>
          <a:xfrm>
            <a:off x="6466661" y="1346918"/>
            <a:ext cx="3604781" cy="23408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6" name="圆角矩形 15"/>
          <p:cNvSpPr/>
          <p:nvPr/>
        </p:nvSpPr>
        <p:spPr>
          <a:xfrm>
            <a:off x="6466661" y="3853277"/>
            <a:ext cx="3604781" cy="23408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7" name="圆角矩形 16"/>
          <p:cNvSpPr/>
          <p:nvPr/>
        </p:nvSpPr>
        <p:spPr>
          <a:xfrm>
            <a:off x="2208168" y="3827083"/>
            <a:ext cx="3604781" cy="23408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8" name="矩形 17"/>
          <p:cNvSpPr/>
          <p:nvPr/>
        </p:nvSpPr>
        <p:spPr>
          <a:xfrm>
            <a:off x="2442975" y="2171695"/>
            <a:ext cx="629290" cy="691277"/>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60" b="1" dirty="0">
                <a:latin typeface="微软雅黑" panose="020B0503020204020204" charset="-122"/>
                <a:ea typeface="微软雅黑" panose="020B0503020204020204" charset="-122"/>
              </a:rPr>
              <a:t>01</a:t>
            </a:r>
            <a:endParaRPr lang="en-US" altLang="zh-CN" sz="2160" b="1" dirty="0">
              <a:latin typeface="微软雅黑" panose="020B0503020204020204" charset="-122"/>
              <a:ea typeface="微软雅黑" panose="020B0503020204020204" charset="-122"/>
            </a:endParaRPr>
          </a:p>
        </p:txBody>
      </p:sp>
      <p:sp>
        <p:nvSpPr>
          <p:cNvPr id="19" name="矩形 18"/>
          <p:cNvSpPr/>
          <p:nvPr/>
        </p:nvSpPr>
        <p:spPr>
          <a:xfrm>
            <a:off x="6701467" y="2171695"/>
            <a:ext cx="629290" cy="691277"/>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60" b="1" dirty="0">
                <a:solidFill>
                  <a:schemeClr val="bg1"/>
                </a:solidFill>
                <a:latin typeface="微软雅黑" panose="020B0503020204020204" charset="-122"/>
                <a:ea typeface="微软雅黑" panose="020B0503020204020204" charset="-122"/>
              </a:rPr>
              <a:t>02</a:t>
            </a:r>
            <a:endParaRPr lang="en-US" altLang="zh-CN" sz="2160" b="1" dirty="0">
              <a:solidFill>
                <a:schemeClr val="bg1"/>
              </a:solidFill>
              <a:latin typeface="微软雅黑" panose="020B0503020204020204" charset="-122"/>
              <a:ea typeface="微软雅黑" panose="020B0503020204020204" charset="-122"/>
            </a:endParaRPr>
          </a:p>
        </p:txBody>
      </p:sp>
      <p:sp>
        <p:nvSpPr>
          <p:cNvPr id="20" name="矩形 19"/>
          <p:cNvSpPr/>
          <p:nvPr/>
        </p:nvSpPr>
        <p:spPr>
          <a:xfrm>
            <a:off x="6701467" y="4651860"/>
            <a:ext cx="629290" cy="691277"/>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60" b="1" dirty="0">
                <a:latin typeface="微软雅黑" panose="020B0503020204020204" charset="-122"/>
                <a:ea typeface="微软雅黑" panose="020B0503020204020204" charset="-122"/>
              </a:rPr>
              <a:t>03</a:t>
            </a:r>
            <a:endParaRPr lang="en-US" altLang="zh-CN" sz="2160" b="1" dirty="0">
              <a:latin typeface="微软雅黑" panose="020B0503020204020204" charset="-122"/>
              <a:ea typeface="微软雅黑" panose="020B0503020204020204" charset="-122"/>
            </a:endParaRPr>
          </a:p>
        </p:txBody>
      </p:sp>
      <p:sp>
        <p:nvSpPr>
          <p:cNvPr id="21" name="矩形 20"/>
          <p:cNvSpPr/>
          <p:nvPr/>
        </p:nvSpPr>
        <p:spPr>
          <a:xfrm>
            <a:off x="2442975" y="4678054"/>
            <a:ext cx="629290" cy="691277"/>
          </a:xfrm>
          <a:prstGeom prst="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60" b="1" dirty="0">
                <a:solidFill>
                  <a:schemeClr val="bg1"/>
                </a:solidFill>
                <a:latin typeface="微软雅黑" panose="020B0503020204020204" charset="-122"/>
                <a:ea typeface="微软雅黑" panose="020B0503020204020204" charset="-122"/>
              </a:rPr>
              <a:t>04</a:t>
            </a:r>
            <a:endParaRPr lang="en-US" altLang="zh-CN" sz="2160" b="1" dirty="0">
              <a:solidFill>
                <a:schemeClr val="bg1"/>
              </a:solidFill>
              <a:latin typeface="微软雅黑" panose="020B0503020204020204" charset="-122"/>
              <a:ea typeface="微软雅黑" panose="020B0503020204020204" charset="-122"/>
            </a:endParaRPr>
          </a:p>
        </p:txBody>
      </p:sp>
      <p:sp>
        <p:nvSpPr>
          <p:cNvPr id="22" name="TextBox 19"/>
          <p:cNvSpPr txBox="1"/>
          <p:nvPr/>
        </p:nvSpPr>
        <p:spPr>
          <a:xfrm>
            <a:off x="3072264" y="1778966"/>
            <a:ext cx="2160240" cy="1418590"/>
          </a:xfrm>
          <a:prstGeom prst="rect">
            <a:avLst/>
          </a:prstGeom>
          <a:noFill/>
        </p:spPr>
        <p:txBody>
          <a:bodyPr wrap="square" rtlCol="0">
            <a:spAutoFit/>
          </a:bodyPr>
          <a:lstStyle/>
          <a:p>
            <a:pPr algn="just"/>
            <a:r>
              <a:rPr lang="zh-CN" altLang="en-US" sz="1440" dirty="0">
                <a:solidFill>
                  <a:schemeClr val="tx1">
                    <a:lumMod val="75000"/>
                    <a:lumOff val="25000"/>
                  </a:schemeClr>
                </a:solidFill>
                <a:latin typeface="微软雅黑" panose="020B0503020204020204" charset="-122"/>
                <a:ea typeface="微软雅黑" panose="020B0503020204020204" charset="-122"/>
              </a:rPr>
              <a:t>作自我介绍时要自然大方，不可露傲慢之意。被介绍到的人应起立一下微笑示意，可以礼貌地道：</a:t>
            </a:r>
            <a:r>
              <a:rPr lang="en-US" altLang="zh-CN" sz="1440" dirty="0">
                <a:solidFill>
                  <a:schemeClr val="tx1">
                    <a:lumMod val="75000"/>
                    <a:lumOff val="25000"/>
                  </a:schemeClr>
                </a:solidFill>
                <a:latin typeface="微软雅黑" panose="020B0503020204020204" charset="-122"/>
                <a:ea typeface="微软雅黑" panose="020B0503020204020204" charset="-122"/>
              </a:rPr>
              <a:t>"</a:t>
            </a:r>
            <a:r>
              <a:rPr lang="zh-CN" altLang="en-US" sz="1440" dirty="0">
                <a:solidFill>
                  <a:schemeClr val="tx1">
                    <a:lumMod val="75000"/>
                    <a:lumOff val="25000"/>
                  </a:schemeClr>
                </a:solidFill>
                <a:latin typeface="微软雅黑" panose="020B0503020204020204" charset="-122"/>
                <a:ea typeface="微软雅黑" panose="020B0503020204020204" charset="-122"/>
              </a:rPr>
              <a:t>幸会</a:t>
            </a:r>
            <a:r>
              <a:rPr lang="en-US" altLang="zh-CN" sz="1440" dirty="0">
                <a:solidFill>
                  <a:schemeClr val="tx1">
                    <a:lumMod val="75000"/>
                    <a:lumOff val="25000"/>
                  </a:schemeClr>
                </a:solidFill>
                <a:latin typeface="微软雅黑" panose="020B0503020204020204" charset="-122"/>
                <a:ea typeface="微软雅黑" panose="020B0503020204020204" charset="-122"/>
              </a:rPr>
              <a:t>"</a:t>
            </a:r>
            <a:r>
              <a:rPr lang="zh-CN" altLang="en-US" sz="1440" dirty="0">
                <a:solidFill>
                  <a:schemeClr val="tx1">
                    <a:lumMod val="75000"/>
                    <a:lumOff val="25000"/>
                  </a:schemeClr>
                </a:solidFill>
                <a:latin typeface="微软雅黑" panose="020B0503020204020204" charset="-122"/>
                <a:ea typeface="微软雅黑" panose="020B0503020204020204" charset="-122"/>
              </a:rPr>
              <a:t>、</a:t>
            </a:r>
            <a:r>
              <a:rPr lang="en-US" altLang="zh-CN" sz="1440" dirty="0">
                <a:solidFill>
                  <a:schemeClr val="tx1">
                    <a:lumMod val="75000"/>
                    <a:lumOff val="25000"/>
                  </a:schemeClr>
                </a:solidFill>
                <a:latin typeface="微软雅黑" panose="020B0503020204020204" charset="-122"/>
                <a:ea typeface="微软雅黑" panose="020B0503020204020204" charset="-122"/>
              </a:rPr>
              <a:t>"</a:t>
            </a:r>
            <a:r>
              <a:rPr lang="zh-CN" altLang="en-US" sz="1440" dirty="0">
                <a:solidFill>
                  <a:schemeClr val="tx1">
                    <a:lumMod val="75000"/>
                    <a:lumOff val="25000"/>
                  </a:schemeClr>
                </a:solidFill>
                <a:latin typeface="微软雅黑" panose="020B0503020204020204" charset="-122"/>
                <a:ea typeface="微软雅黑" panose="020B0503020204020204" charset="-122"/>
              </a:rPr>
              <a:t>请多关照</a:t>
            </a:r>
            <a:r>
              <a:rPr lang="en-US" altLang="zh-CN" sz="1440" dirty="0">
                <a:solidFill>
                  <a:schemeClr val="tx1">
                    <a:lumMod val="75000"/>
                    <a:lumOff val="25000"/>
                  </a:schemeClr>
                </a:solidFill>
                <a:latin typeface="微软雅黑" panose="020B0503020204020204" charset="-122"/>
                <a:ea typeface="微软雅黑" panose="020B0503020204020204" charset="-122"/>
              </a:rPr>
              <a:t>"</a:t>
            </a:r>
            <a:r>
              <a:rPr lang="zh-CN" altLang="en-US" sz="1440" dirty="0">
                <a:solidFill>
                  <a:schemeClr val="tx1">
                    <a:lumMod val="75000"/>
                    <a:lumOff val="25000"/>
                  </a:schemeClr>
                </a:solidFill>
                <a:latin typeface="微软雅黑" panose="020B0503020204020204" charset="-122"/>
                <a:ea typeface="微软雅黑" panose="020B0503020204020204" charset="-122"/>
              </a:rPr>
              <a:t>之类。</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23" name="TextBox 20"/>
          <p:cNvSpPr txBox="1"/>
          <p:nvPr/>
        </p:nvSpPr>
        <p:spPr>
          <a:xfrm>
            <a:off x="7349093" y="1692557"/>
            <a:ext cx="2160240" cy="1639570"/>
          </a:xfrm>
          <a:prstGeom prst="rect">
            <a:avLst/>
          </a:prstGeom>
          <a:noFill/>
        </p:spPr>
        <p:txBody>
          <a:bodyPr wrap="square" rtlCol="0">
            <a:spAutoFit/>
          </a:bodyPr>
          <a:lstStyle/>
          <a:p>
            <a:pPr algn="just"/>
            <a:r>
              <a:rPr lang="zh-CN" altLang="en-US" sz="1440" dirty="0">
                <a:solidFill>
                  <a:schemeClr val="tx1">
                    <a:lumMod val="75000"/>
                    <a:lumOff val="25000"/>
                  </a:schemeClr>
                </a:solidFill>
                <a:latin typeface="微软雅黑" panose="020B0503020204020204" charset="-122"/>
                <a:ea typeface="微软雅黑" panose="020B0503020204020204" charset="-122"/>
              </a:rPr>
              <a:t>询问对方要客气，如</a:t>
            </a:r>
            <a:r>
              <a:rPr lang="en-US" altLang="zh-CN" sz="1440" dirty="0">
                <a:solidFill>
                  <a:schemeClr val="tx1">
                    <a:lumMod val="75000"/>
                    <a:lumOff val="25000"/>
                  </a:schemeClr>
                </a:solidFill>
                <a:latin typeface="微软雅黑" panose="020B0503020204020204" charset="-122"/>
                <a:ea typeface="微软雅黑" panose="020B0503020204020204" charset="-122"/>
              </a:rPr>
              <a:t>"</a:t>
            </a:r>
            <a:r>
              <a:rPr lang="zh-CN" altLang="en-US" sz="1440" dirty="0">
                <a:solidFill>
                  <a:schemeClr val="tx1">
                    <a:lumMod val="75000"/>
                    <a:lumOff val="25000"/>
                  </a:schemeClr>
                </a:solidFill>
                <a:latin typeface="微软雅黑" panose="020B0503020204020204" charset="-122"/>
                <a:ea typeface="微软雅黑" panose="020B0503020204020204" charset="-122"/>
              </a:rPr>
              <a:t>请教尊姓大名</a:t>
            </a:r>
            <a:r>
              <a:rPr lang="en-US" altLang="zh-CN" sz="1440" dirty="0">
                <a:solidFill>
                  <a:schemeClr val="tx1">
                    <a:lumMod val="75000"/>
                    <a:lumOff val="25000"/>
                  </a:schemeClr>
                </a:solidFill>
                <a:latin typeface="微软雅黑" panose="020B0503020204020204" charset="-122"/>
                <a:ea typeface="微软雅黑" panose="020B0503020204020204" charset="-122"/>
              </a:rPr>
              <a:t>"</a:t>
            </a:r>
            <a:r>
              <a:rPr lang="zh-CN" altLang="en-US" sz="1440" dirty="0">
                <a:solidFill>
                  <a:schemeClr val="tx1">
                    <a:lumMod val="75000"/>
                    <a:lumOff val="25000"/>
                  </a:schemeClr>
                </a:solidFill>
                <a:latin typeface="微软雅黑" panose="020B0503020204020204" charset="-122"/>
                <a:ea typeface="微软雅黑" panose="020B0503020204020204" charset="-122"/>
              </a:rPr>
              <a:t>等。如有名片，要双手接递。介绍完毕，可选择双方共同感兴趣的话题进行交谈。稍作寒暄，以沟通感情，创造温和气氛。</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24" name="TextBox 21"/>
          <p:cNvSpPr txBox="1"/>
          <p:nvPr/>
        </p:nvSpPr>
        <p:spPr>
          <a:xfrm>
            <a:off x="7330757" y="4056367"/>
            <a:ext cx="2160240" cy="1861185"/>
          </a:xfrm>
          <a:prstGeom prst="rect">
            <a:avLst/>
          </a:prstGeom>
          <a:noFill/>
        </p:spPr>
        <p:txBody>
          <a:bodyPr wrap="square" rtlCol="0">
            <a:spAutoFit/>
          </a:bodyPr>
          <a:lstStyle/>
          <a:p>
            <a:pPr algn="just"/>
            <a:r>
              <a:rPr lang="zh-CN" altLang="en-US" sz="1440" dirty="0">
                <a:solidFill>
                  <a:schemeClr val="tx1">
                    <a:lumMod val="75000"/>
                    <a:lumOff val="25000"/>
                  </a:schemeClr>
                </a:solidFill>
                <a:latin typeface="微软雅黑" panose="020B0503020204020204" charset="-122"/>
                <a:ea typeface="微软雅黑" panose="020B0503020204020204" charset="-122"/>
              </a:rPr>
              <a:t>应目光注视对方时，目光应停留于对方双眼至前额的三角区域正方，这样使对方感到被关注，觉得你诚恳严肃。手心冲上比冲下好，手势自然，不宜乱打手势，以免造成轻浮之感。</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25" name="TextBox 22"/>
          <p:cNvSpPr txBox="1"/>
          <p:nvPr/>
        </p:nvSpPr>
        <p:spPr>
          <a:xfrm>
            <a:off x="3072264" y="4410359"/>
            <a:ext cx="2160240" cy="1196975"/>
          </a:xfrm>
          <a:prstGeom prst="rect">
            <a:avLst/>
          </a:prstGeom>
          <a:noFill/>
        </p:spPr>
        <p:txBody>
          <a:bodyPr wrap="square" rtlCol="0">
            <a:spAutoFit/>
          </a:bodyPr>
          <a:lstStyle/>
          <a:p>
            <a:pPr algn="just"/>
            <a:r>
              <a:rPr lang="zh-CN" altLang="en-US" sz="1440" dirty="0">
                <a:solidFill>
                  <a:schemeClr val="tx1">
                    <a:lumMod val="75000"/>
                    <a:lumOff val="25000"/>
                  </a:schemeClr>
                </a:solidFill>
                <a:latin typeface="微软雅黑" panose="020B0503020204020204" charset="-122"/>
                <a:ea typeface="微软雅黑" panose="020B0503020204020204" charset="-122"/>
              </a:rPr>
              <a:t>认真听对方谈话，细心观察对方举止表情，并适当给予回应，这样既可了解对方意图，又可表现出尊重与礼貌。</a:t>
            </a:r>
            <a:endParaRPr lang="zh-CN" altLang="en-US" sz="1440" dirty="0">
              <a:solidFill>
                <a:schemeClr val="tx1">
                  <a:lumMod val="75000"/>
                  <a:lumOff val="25000"/>
                </a:schemeClr>
              </a:solidFill>
              <a:latin typeface="微软雅黑" panose="020B0503020204020204" charset="-122"/>
              <a:ea typeface="微软雅黑" panose="020B0503020204020204" charset="-122"/>
            </a:endParaRPr>
          </a:p>
        </p:txBody>
      </p:sp>
      <p:sp>
        <p:nvSpPr>
          <p:cNvPr id="26" name="Freeform 154"/>
          <p:cNvSpPr/>
          <p:nvPr/>
        </p:nvSpPr>
        <p:spPr bwMode="auto">
          <a:xfrm flipH="1">
            <a:off x="5975357" y="4741715"/>
            <a:ext cx="311038" cy="486494"/>
          </a:xfrm>
          <a:custGeom>
            <a:avLst/>
            <a:gdLst/>
            <a:ahLst/>
            <a:cxnLst>
              <a:cxn ang="0">
                <a:pos x="0" y="55"/>
              </a:cxn>
              <a:cxn ang="0">
                <a:pos x="0" y="2"/>
              </a:cxn>
              <a:cxn ang="0">
                <a:pos x="1" y="1"/>
              </a:cxn>
              <a:cxn ang="0">
                <a:pos x="27" y="27"/>
              </a:cxn>
              <a:cxn ang="0">
                <a:pos x="27" y="27"/>
              </a:cxn>
              <a:cxn ang="0">
                <a:pos x="27" y="3"/>
              </a:cxn>
              <a:cxn ang="0">
                <a:pos x="29" y="1"/>
              </a:cxn>
              <a:cxn ang="0">
                <a:pos x="34" y="1"/>
              </a:cxn>
              <a:cxn ang="0">
                <a:pos x="36" y="3"/>
              </a:cxn>
              <a:cxn ang="0">
                <a:pos x="36" y="53"/>
              </a:cxn>
              <a:cxn ang="0">
                <a:pos x="34" y="56"/>
              </a:cxn>
              <a:cxn ang="0">
                <a:pos x="29" y="56"/>
              </a:cxn>
              <a:cxn ang="0">
                <a:pos x="27" y="53"/>
              </a:cxn>
              <a:cxn ang="0">
                <a:pos x="27" y="29"/>
              </a:cxn>
              <a:cxn ang="0">
                <a:pos x="27" y="30"/>
              </a:cxn>
              <a:cxn ang="0">
                <a:pos x="1" y="55"/>
              </a:cxn>
              <a:cxn ang="0">
                <a:pos x="0" y="55"/>
              </a:cxn>
            </a:cxnLst>
            <a:rect l="0" t="0" r="r" b="b"/>
            <a:pathLst>
              <a:path w="36" h="56">
                <a:moveTo>
                  <a:pt x="0" y="55"/>
                </a:moveTo>
                <a:cubicBezTo>
                  <a:pt x="0" y="2"/>
                  <a:pt x="0" y="2"/>
                  <a:pt x="0" y="2"/>
                </a:cubicBezTo>
                <a:cubicBezTo>
                  <a:pt x="0" y="1"/>
                  <a:pt x="0" y="0"/>
                  <a:pt x="1" y="1"/>
                </a:cubicBezTo>
                <a:cubicBezTo>
                  <a:pt x="27" y="27"/>
                  <a:pt x="27" y="27"/>
                  <a:pt x="27" y="27"/>
                </a:cubicBezTo>
                <a:cubicBezTo>
                  <a:pt x="27" y="27"/>
                  <a:pt x="27" y="27"/>
                  <a:pt x="27" y="27"/>
                </a:cubicBezTo>
                <a:cubicBezTo>
                  <a:pt x="27" y="3"/>
                  <a:pt x="27" y="3"/>
                  <a:pt x="27" y="3"/>
                </a:cubicBezTo>
                <a:cubicBezTo>
                  <a:pt x="27" y="2"/>
                  <a:pt x="28" y="1"/>
                  <a:pt x="29" y="1"/>
                </a:cubicBezTo>
                <a:cubicBezTo>
                  <a:pt x="34" y="1"/>
                  <a:pt x="34" y="1"/>
                  <a:pt x="34" y="1"/>
                </a:cubicBezTo>
                <a:cubicBezTo>
                  <a:pt x="35" y="1"/>
                  <a:pt x="36" y="2"/>
                  <a:pt x="36" y="3"/>
                </a:cubicBezTo>
                <a:cubicBezTo>
                  <a:pt x="36" y="53"/>
                  <a:pt x="36" y="53"/>
                  <a:pt x="36" y="53"/>
                </a:cubicBezTo>
                <a:cubicBezTo>
                  <a:pt x="36" y="55"/>
                  <a:pt x="35" y="56"/>
                  <a:pt x="34" y="56"/>
                </a:cubicBezTo>
                <a:cubicBezTo>
                  <a:pt x="29" y="56"/>
                  <a:pt x="29" y="56"/>
                  <a:pt x="29" y="56"/>
                </a:cubicBezTo>
                <a:cubicBezTo>
                  <a:pt x="28" y="56"/>
                  <a:pt x="27" y="55"/>
                  <a:pt x="27" y="53"/>
                </a:cubicBezTo>
                <a:cubicBezTo>
                  <a:pt x="27" y="29"/>
                  <a:pt x="27" y="29"/>
                  <a:pt x="27" y="29"/>
                </a:cubicBezTo>
                <a:cubicBezTo>
                  <a:pt x="27" y="30"/>
                  <a:pt x="27" y="30"/>
                  <a:pt x="27" y="30"/>
                </a:cubicBezTo>
                <a:cubicBezTo>
                  <a:pt x="1" y="55"/>
                  <a:pt x="1" y="55"/>
                  <a:pt x="1" y="55"/>
                </a:cubicBezTo>
                <a:cubicBezTo>
                  <a:pt x="0" y="56"/>
                  <a:pt x="0" y="56"/>
                  <a:pt x="0" y="55"/>
                </a:cubicBezTo>
                <a:close/>
              </a:path>
            </a:pathLst>
          </a:custGeom>
          <a:solidFill>
            <a:srgbClr val="4BC1DD"/>
          </a:solidFill>
          <a:ln w="9525">
            <a:noFill/>
            <a:round/>
          </a:ln>
        </p:spPr>
        <p:txBody>
          <a:bodyPr vert="horz" wrap="square" lIns="109728" tIns="54864" rIns="109728" bIns="54864" numCol="1" anchor="t" anchorCtr="0" compatLnSpc="1"/>
          <a:lstStyle/>
          <a:p>
            <a:endParaRPr lang="en-US" sz="2160">
              <a:latin typeface="微软雅黑" panose="020B0503020204020204" charset="-122"/>
              <a:ea typeface="微软雅黑" panose="020B0503020204020204" charset="-122"/>
            </a:endParaRPr>
          </a:p>
        </p:txBody>
      </p:sp>
      <p:sp>
        <p:nvSpPr>
          <p:cNvPr id="27" name="Freeform 154"/>
          <p:cNvSpPr/>
          <p:nvPr/>
        </p:nvSpPr>
        <p:spPr bwMode="auto">
          <a:xfrm>
            <a:off x="5975357" y="2171695"/>
            <a:ext cx="311038" cy="486494"/>
          </a:xfrm>
          <a:custGeom>
            <a:avLst/>
            <a:gdLst/>
            <a:ahLst/>
            <a:cxnLst>
              <a:cxn ang="0">
                <a:pos x="0" y="55"/>
              </a:cxn>
              <a:cxn ang="0">
                <a:pos x="0" y="2"/>
              </a:cxn>
              <a:cxn ang="0">
                <a:pos x="1" y="1"/>
              </a:cxn>
              <a:cxn ang="0">
                <a:pos x="27" y="27"/>
              </a:cxn>
              <a:cxn ang="0">
                <a:pos x="27" y="27"/>
              </a:cxn>
              <a:cxn ang="0">
                <a:pos x="27" y="3"/>
              </a:cxn>
              <a:cxn ang="0">
                <a:pos x="29" y="1"/>
              </a:cxn>
              <a:cxn ang="0">
                <a:pos x="34" y="1"/>
              </a:cxn>
              <a:cxn ang="0">
                <a:pos x="36" y="3"/>
              </a:cxn>
              <a:cxn ang="0">
                <a:pos x="36" y="53"/>
              </a:cxn>
              <a:cxn ang="0">
                <a:pos x="34" y="56"/>
              </a:cxn>
              <a:cxn ang="0">
                <a:pos x="29" y="56"/>
              </a:cxn>
              <a:cxn ang="0">
                <a:pos x="27" y="53"/>
              </a:cxn>
              <a:cxn ang="0">
                <a:pos x="27" y="29"/>
              </a:cxn>
              <a:cxn ang="0">
                <a:pos x="27" y="30"/>
              </a:cxn>
              <a:cxn ang="0">
                <a:pos x="1" y="55"/>
              </a:cxn>
              <a:cxn ang="0">
                <a:pos x="0" y="55"/>
              </a:cxn>
            </a:cxnLst>
            <a:rect l="0" t="0" r="r" b="b"/>
            <a:pathLst>
              <a:path w="36" h="56">
                <a:moveTo>
                  <a:pt x="0" y="55"/>
                </a:moveTo>
                <a:cubicBezTo>
                  <a:pt x="0" y="2"/>
                  <a:pt x="0" y="2"/>
                  <a:pt x="0" y="2"/>
                </a:cubicBezTo>
                <a:cubicBezTo>
                  <a:pt x="0" y="1"/>
                  <a:pt x="0" y="0"/>
                  <a:pt x="1" y="1"/>
                </a:cubicBezTo>
                <a:cubicBezTo>
                  <a:pt x="27" y="27"/>
                  <a:pt x="27" y="27"/>
                  <a:pt x="27" y="27"/>
                </a:cubicBezTo>
                <a:cubicBezTo>
                  <a:pt x="27" y="27"/>
                  <a:pt x="27" y="27"/>
                  <a:pt x="27" y="27"/>
                </a:cubicBezTo>
                <a:cubicBezTo>
                  <a:pt x="27" y="3"/>
                  <a:pt x="27" y="3"/>
                  <a:pt x="27" y="3"/>
                </a:cubicBezTo>
                <a:cubicBezTo>
                  <a:pt x="27" y="2"/>
                  <a:pt x="28" y="1"/>
                  <a:pt x="29" y="1"/>
                </a:cubicBezTo>
                <a:cubicBezTo>
                  <a:pt x="34" y="1"/>
                  <a:pt x="34" y="1"/>
                  <a:pt x="34" y="1"/>
                </a:cubicBezTo>
                <a:cubicBezTo>
                  <a:pt x="35" y="1"/>
                  <a:pt x="36" y="2"/>
                  <a:pt x="36" y="3"/>
                </a:cubicBezTo>
                <a:cubicBezTo>
                  <a:pt x="36" y="53"/>
                  <a:pt x="36" y="53"/>
                  <a:pt x="36" y="53"/>
                </a:cubicBezTo>
                <a:cubicBezTo>
                  <a:pt x="36" y="55"/>
                  <a:pt x="35" y="56"/>
                  <a:pt x="34" y="56"/>
                </a:cubicBezTo>
                <a:cubicBezTo>
                  <a:pt x="29" y="56"/>
                  <a:pt x="29" y="56"/>
                  <a:pt x="29" y="56"/>
                </a:cubicBezTo>
                <a:cubicBezTo>
                  <a:pt x="28" y="56"/>
                  <a:pt x="27" y="55"/>
                  <a:pt x="27" y="53"/>
                </a:cubicBezTo>
                <a:cubicBezTo>
                  <a:pt x="27" y="29"/>
                  <a:pt x="27" y="29"/>
                  <a:pt x="27" y="29"/>
                </a:cubicBezTo>
                <a:cubicBezTo>
                  <a:pt x="27" y="30"/>
                  <a:pt x="27" y="30"/>
                  <a:pt x="27" y="30"/>
                </a:cubicBezTo>
                <a:cubicBezTo>
                  <a:pt x="1" y="55"/>
                  <a:pt x="1" y="55"/>
                  <a:pt x="1" y="55"/>
                </a:cubicBezTo>
                <a:cubicBezTo>
                  <a:pt x="0" y="56"/>
                  <a:pt x="0" y="56"/>
                  <a:pt x="0" y="55"/>
                </a:cubicBezTo>
                <a:close/>
              </a:path>
            </a:pathLst>
          </a:custGeom>
          <a:solidFill>
            <a:srgbClr val="4BC1DD"/>
          </a:solidFill>
          <a:ln w="9525">
            <a:noFill/>
            <a:round/>
          </a:ln>
        </p:spPr>
        <p:txBody>
          <a:bodyPr vert="horz" wrap="square" lIns="109728" tIns="54864" rIns="109728" bIns="54864" numCol="1" anchor="t" anchorCtr="0" compatLnSpc="1"/>
          <a:lstStyle/>
          <a:p>
            <a:endParaRPr lang="en-US" sz="216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p:tgtEl>
                                          <p:spTgt spid="18"/>
                                        </p:tgtEl>
                                        <p:attrNameLst>
                                          <p:attrName>ppt_x</p:attrName>
                                        </p:attrNameLst>
                                      </p:cBhvr>
                                      <p:tavLst>
                                        <p:tav tm="0">
                                          <p:val>
                                            <p:strVal val="#ppt_x-#ppt_w*1.125000"/>
                                          </p:val>
                                        </p:tav>
                                        <p:tav tm="100000">
                                          <p:val>
                                            <p:strVal val="#ppt_x"/>
                                          </p:val>
                                        </p:tav>
                                      </p:tavLst>
                                    </p:anim>
                                    <p:animEffect transition="in" filter="wipe(right)">
                                      <p:cBhvr>
                                        <p:cTn id="11" dur="500"/>
                                        <p:tgtEl>
                                          <p:spTgt spid="1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75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p:tgtEl>
                                          <p:spTgt spid="19"/>
                                        </p:tgtEl>
                                        <p:attrNameLst>
                                          <p:attrName>ppt_x</p:attrName>
                                        </p:attrNameLst>
                                      </p:cBhvr>
                                      <p:tavLst>
                                        <p:tav tm="0">
                                          <p:val>
                                            <p:strVal val="#ppt_x-#ppt_w*1.125000"/>
                                          </p:val>
                                        </p:tav>
                                        <p:tav tm="100000">
                                          <p:val>
                                            <p:strVal val="#ppt_x"/>
                                          </p:val>
                                        </p:tav>
                                      </p:tavLst>
                                    </p:anim>
                                    <p:animEffect transition="in" filter="wipe(right)">
                                      <p:cBhvr>
                                        <p:cTn id="24" dur="500"/>
                                        <p:tgtEl>
                                          <p:spTgt spid="1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75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p:tgtEl>
                                          <p:spTgt spid="20"/>
                                        </p:tgtEl>
                                        <p:attrNameLst>
                                          <p:attrName>ppt_x</p:attrName>
                                        </p:attrNameLst>
                                      </p:cBhvr>
                                      <p:tavLst>
                                        <p:tav tm="0">
                                          <p:val>
                                            <p:strVal val="#ppt_x-#ppt_w*1.125000"/>
                                          </p:val>
                                        </p:tav>
                                        <p:tav tm="100000">
                                          <p:val>
                                            <p:strVal val="#ppt_x"/>
                                          </p:val>
                                        </p:tav>
                                      </p:tavLst>
                                    </p:anim>
                                    <p:animEffect transition="in" filter="wipe(right)">
                                      <p:cBhvr>
                                        <p:cTn id="34" dur="500"/>
                                        <p:tgtEl>
                                          <p:spTgt spid="2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750"/>
                                        <p:tgtEl>
                                          <p:spTgt spid="24"/>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right)">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p:tgtEl>
                                          <p:spTgt spid="21"/>
                                        </p:tgtEl>
                                        <p:attrNameLst>
                                          <p:attrName>ppt_x</p:attrName>
                                        </p:attrNameLst>
                                      </p:cBhvr>
                                      <p:tavLst>
                                        <p:tav tm="0">
                                          <p:val>
                                            <p:strVal val="#ppt_x-#ppt_w*1.125000"/>
                                          </p:val>
                                        </p:tav>
                                        <p:tav tm="100000">
                                          <p:val>
                                            <p:strVal val="#ppt_x"/>
                                          </p:val>
                                        </p:tav>
                                      </p:tavLst>
                                    </p:anim>
                                    <p:animEffect transition="in" filter="wipe(right)">
                                      <p:cBhvr>
                                        <p:cTn id="47" dur="500"/>
                                        <p:tgtEl>
                                          <p:spTgt spid="21"/>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p:bldP spid="23" grpId="0"/>
      <p:bldP spid="24" grpId="0"/>
      <p:bldP spid="25" grpId="0"/>
      <p:bldP spid="26" grpId="0" bldLvl="0" animBg="1"/>
      <p:bldP spid="27"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常用的商务谈判礼仪</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pic>
        <p:nvPicPr>
          <p:cNvPr id="15" name="图片 14" descr="b41d42fe874f6b86b3f24cc487b3ec46"/>
          <p:cNvPicPr>
            <a:picLocks noChangeAspect="1"/>
          </p:cNvPicPr>
          <p:nvPr/>
        </p:nvPicPr>
        <p:blipFill>
          <a:blip r:embed="rId1"/>
          <a:stretch>
            <a:fillRect/>
          </a:stretch>
        </p:blipFill>
        <p:spPr>
          <a:xfrm>
            <a:off x="-434975" y="544830"/>
            <a:ext cx="6416040" cy="6416040"/>
          </a:xfrm>
          <a:prstGeom prst="rect">
            <a:avLst/>
          </a:prstGeom>
        </p:spPr>
      </p:pic>
      <p:sp>
        <p:nvSpPr>
          <p:cNvPr id="17" name="圆角矩形 16"/>
          <p:cNvSpPr/>
          <p:nvPr/>
        </p:nvSpPr>
        <p:spPr>
          <a:xfrm>
            <a:off x="5550193" y="3547346"/>
            <a:ext cx="1728192" cy="41195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8" name="矩形 17"/>
          <p:cNvSpPr/>
          <p:nvPr/>
        </p:nvSpPr>
        <p:spPr>
          <a:xfrm>
            <a:off x="5463783" y="2026357"/>
            <a:ext cx="5703034" cy="1124585"/>
          </a:xfrm>
          <a:prstGeom prst="rect">
            <a:avLst/>
          </a:prstGeom>
        </p:spPr>
        <p:txBody>
          <a:bodyPr wrap="square">
            <a:spAutoFit/>
          </a:bodyPr>
          <a:lstStyle/>
          <a:p>
            <a:r>
              <a:rPr lang="zh-CN" altLang="en-US" sz="1680" dirty="0">
                <a:solidFill>
                  <a:schemeClr val="tx1">
                    <a:lumMod val="75000"/>
                    <a:lumOff val="25000"/>
                  </a:schemeClr>
                </a:solidFill>
                <a:latin typeface="微软雅黑" panose="020B0503020204020204" charset="-122"/>
                <a:ea typeface="微软雅黑" panose="020B0503020204020204" charset="-122"/>
              </a:rPr>
              <a:t>在谈判桌上，每一位成功的谈判者均应做到心平气和，处变不惊，不急不躁，冷静处事。既不成心惹谈判对手生气，也不自己找气来生。在谈判中始终保持心平气和，是任何高明的谈判者所本应保持的风度。</a:t>
            </a:r>
            <a:endParaRPr lang="zh-CN" altLang="en-US" sz="1680" dirty="0">
              <a:solidFill>
                <a:schemeClr val="tx1">
                  <a:lumMod val="75000"/>
                  <a:lumOff val="25000"/>
                </a:schemeClr>
              </a:solidFill>
              <a:latin typeface="微软雅黑" panose="020B0503020204020204" charset="-122"/>
              <a:ea typeface="微软雅黑" panose="020B0503020204020204" charset="-122"/>
            </a:endParaRPr>
          </a:p>
        </p:txBody>
      </p:sp>
      <p:sp>
        <p:nvSpPr>
          <p:cNvPr id="20" name="矩形 19"/>
          <p:cNvSpPr/>
          <p:nvPr/>
        </p:nvSpPr>
        <p:spPr>
          <a:xfrm>
            <a:off x="5463783" y="3959344"/>
            <a:ext cx="5962262" cy="1899920"/>
          </a:xfrm>
          <a:prstGeom prst="rect">
            <a:avLst/>
          </a:prstGeom>
        </p:spPr>
        <p:txBody>
          <a:bodyPr wrap="square">
            <a:spAutoFit/>
          </a:bodyPr>
          <a:lstStyle/>
          <a:p>
            <a:r>
              <a:rPr lang="zh-CN" altLang="en-US" sz="1680" dirty="0">
                <a:solidFill>
                  <a:schemeClr val="tx1">
                    <a:lumMod val="75000"/>
                    <a:lumOff val="25000"/>
                  </a:schemeClr>
                </a:solidFill>
                <a:latin typeface="微软雅黑" panose="020B0503020204020204" charset="-122"/>
                <a:ea typeface="微软雅黑" panose="020B0503020204020204" charset="-122"/>
              </a:rPr>
              <a:t>谈判往往是一种利益之争，因此谈判各方无不希望在谈判中最大限度地维护或者争取自身的利益。凤凰从本质上来讲，真正成功的谈判，应当以妥协即有关各方的相互让步为其结局。不应当以“你死我活”为目标，而是互利互惠，互有所得，实现双赢。在谈判中，只注意争利而不懂得适当地让利于人</a:t>
            </a:r>
            <a:r>
              <a:rPr lang="en-US" altLang="zh-CN" sz="1680" dirty="0">
                <a:solidFill>
                  <a:schemeClr val="tx1">
                    <a:lumMod val="75000"/>
                    <a:lumOff val="25000"/>
                  </a:schemeClr>
                </a:solidFill>
                <a:latin typeface="微软雅黑" panose="020B0503020204020204" charset="-122"/>
                <a:ea typeface="微软雅黑" panose="020B0503020204020204" charset="-122"/>
              </a:rPr>
              <a:t>;</a:t>
            </a:r>
            <a:r>
              <a:rPr lang="zh-CN" altLang="en-US" sz="1680" dirty="0">
                <a:solidFill>
                  <a:schemeClr val="tx1">
                    <a:lumMod val="75000"/>
                    <a:lumOff val="25000"/>
                  </a:schemeClr>
                </a:solidFill>
                <a:latin typeface="微软雅黑" panose="020B0503020204020204" charset="-122"/>
                <a:ea typeface="微软雅黑" panose="020B0503020204020204" charset="-122"/>
              </a:rPr>
              <a:t>只顾己方目标的实现，而指望对方一无所得，是既没有风度，也不会真正赢得谈判的。</a:t>
            </a:r>
            <a:endParaRPr lang="zh-CN" altLang="en-US" sz="1680" dirty="0">
              <a:solidFill>
                <a:schemeClr val="tx1">
                  <a:lumMod val="75000"/>
                  <a:lumOff val="25000"/>
                </a:schemeClr>
              </a:solidFill>
              <a:latin typeface="微软雅黑" panose="020B0503020204020204" charset="-122"/>
              <a:ea typeface="微软雅黑" panose="020B0503020204020204" charset="-122"/>
            </a:endParaRPr>
          </a:p>
        </p:txBody>
      </p:sp>
      <p:sp>
        <p:nvSpPr>
          <p:cNvPr id="21" name="TextBox 20"/>
          <p:cNvSpPr txBox="1"/>
          <p:nvPr/>
        </p:nvSpPr>
        <p:spPr>
          <a:xfrm>
            <a:off x="5463783" y="3589973"/>
            <a:ext cx="1835899" cy="349250"/>
          </a:xfrm>
          <a:prstGeom prst="rect">
            <a:avLst/>
          </a:prstGeom>
          <a:noFill/>
        </p:spPr>
        <p:txBody>
          <a:bodyPr wrap="square" rtlCol="0">
            <a:spAutoFit/>
          </a:bodyPr>
          <a:lstStyle/>
          <a:p>
            <a:r>
              <a:rPr lang="en-US" altLang="zh-CN" sz="1680" b="1" dirty="0">
                <a:solidFill>
                  <a:schemeClr val="tx1">
                    <a:lumMod val="75000"/>
                    <a:lumOff val="25000"/>
                  </a:schemeClr>
                </a:solidFill>
                <a:latin typeface="微软雅黑" panose="020B0503020204020204" charset="-122"/>
                <a:ea typeface="微软雅黑" panose="020B0503020204020204" charset="-122"/>
              </a:rPr>
              <a:t>   02 </a:t>
            </a:r>
            <a:r>
              <a:rPr lang="zh-CN" altLang="en-US" sz="1680" b="1" dirty="0">
                <a:solidFill>
                  <a:schemeClr val="tx1">
                    <a:lumMod val="75000"/>
                    <a:lumOff val="25000"/>
                  </a:schemeClr>
                </a:solidFill>
                <a:latin typeface="微软雅黑" panose="020B0503020204020204" charset="-122"/>
                <a:ea typeface="微软雅黑" panose="020B0503020204020204" charset="-122"/>
              </a:rPr>
              <a:t>争取双赢</a:t>
            </a:r>
            <a:endParaRPr lang="zh-CN" altLang="en-US" sz="1680" b="1" dirty="0">
              <a:solidFill>
                <a:schemeClr val="tx1">
                  <a:lumMod val="75000"/>
                  <a:lumOff val="25000"/>
                </a:schemeClr>
              </a:solidFill>
              <a:latin typeface="微软雅黑" panose="020B0503020204020204" charset="-122"/>
              <a:ea typeface="微软雅黑" panose="020B0503020204020204" charset="-122"/>
            </a:endParaRPr>
          </a:p>
        </p:txBody>
      </p:sp>
      <p:sp>
        <p:nvSpPr>
          <p:cNvPr id="14" name="圆角矩形 13"/>
          <p:cNvSpPr/>
          <p:nvPr/>
        </p:nvSpPr>
        <p:spPr>
          <a:xfrm>
            <a:off x="5550193" y="1548078"/>
            <a:ext cx="1728192" cy="411959"/>
          </a:xfrm>
          <a:prstGeom prst="roundRect">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latin typeface="微软雅黑" panose="020B0503020204020204" charset="-122"/>
              <a:ea typeface="微软雅黑" panose="020B0503020204020204" charset="-122"/>
            </a:endParaRPr>
          </a:p>
        </p:txBody>
      </p:sp>
      <p:sp>
        <p:nvSpPr>
          <p:cNvPr id="19" name="TextBox 18"/>
          <p:cNvSpPr txBox="1"/>
          <p:nvPr/>
        </p:nvSpPr>
        <p:spPr>
          <a:xfrm>
            <a:off x="5528895" y="1614398"/>
            <a:ext cx="1835899" cy="349250"/>
          </a:xfrm>
          <a:prstGeom prst="rect">
            <a:avLst/>
          </a:prstGeom>
          <a:noFill/>
        </p:spPr>
        <p:txBody>
          <a:bodyPr wrap="square" rtlCol="0">
            <a:spAutoFit/>
          </a:bodyPr>
          <a:lstStyle/>
          <a:p>
            <a:r>
              <a:rPr lang="en-US" altLang="zh-CN" sz="1680" b="1" dirty="0">
                <a:solidFill>
                  <a:schemeClr val="bg1"/>
                </a:solidFill>
                <a:latin typeface="微软雅黑" panose="020B0503020204020204" charset="-122"/>
                <a:ea typeface="微软雅黑" panose="020B0503020204020204" charset="-122"/>
              </a:rPr>
              <a:t>  01 </a:t>
            </a:r>
            <a:r>
              <a:rPr lang="zh-CN" altLang="en-US" sz="1680" b="1" dirty="0">
                <a:solidFill>
                  <a:schemeClr val="bg1"/>
                </a:solidFill>
                <a:latin typeface="微软雅黑" panose="020B0503020204020204" charset="-122"/>
                <a:ea typeface="微软雅黑" panose="020B0503020204020204" charset="-122"/>
              </a:rPr>
              <a:t>心平气和</a:t>
            </a:r>
            <a:endParaRPr lang="zh-CN" altLang="en-US" sz="1680" b="1"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1500"/>
                                        <p:tgtEl>
                                          <p:spTgt spid="1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p:bldP spid="20" grpId="0"/>
      <p:bldP spid="21" grpId="0"/>
      <p:bldP spid="14" grpId="0" bldLvl="0" animBg="1"/>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常用的商务谈判礼仪</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grpSp>
        <p:nvGrpSpPr>
          <p:cNvPr id="847" name="Group 847"/>
          <p:cNvGrpSpPr/>
          <p:nvPr/>
        </p:nvGrpSpPr>
        <p:grpSpPr>
          <a:xfrm>
            <a:off x="9100832" y="2278388"/>
            <a:ext cx="1766936" cy="3695736"/>
            <a:chOff x="-1" y="-1"/>
            <a:chExt cx="4173698" cy="8729735"/>
          </a:xfrm>
        </p:grpSpPr>
        <p:sp>
          <p:nvSpPr>
            <p:cNvPr id="839" name="Shape 839"/>
            <p:cNvSpPr/>
            <p:nvPr/>
          </p:nvSpPr>
          <p:spPr>
            <a:xfrm rot="16200000">
              <a:off x="665658" y="-665659"/>
              <a:ext cx="2842381" cy="4173698"/>
            </a:xfrm>
            <a:prstGeom prst="rightArrow">
              <a:avLst>
                <a:gd name="adj1" fmla="val 81119"/>
                <a:gd name="adj2" fmla="val 46535"/>
              </a:avLst>
            </a:prstGeom>
            <a:solidFill>
              <a:srgbClr val="4BC1DD"/>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40" name="Shape 840"/>
            <p:cNvSpPr/>
            <p:nvPr/>
          </p:nvSpPr>
          <p:spPr>
            <a:xfrm>
              <a:off x="398740" y="2402520"/>
              <a:ext cx="3376217" cy="2690020"/>
            </a:xfrm>
            <a:custGeom>
              <a:avLst/>
              <a:gdLst/>
              <a:ahLst/>
              <a:cxnLst>
                <a:cxn ang="0">
                  <a:pos x="wd2" y="hd2"/>
                </a:cxn>
                <a:cxn ang="5400000">
                  <a:pos x="wd2" y="hd2"/>
                </a:cxn>
                <a:cxn ang="10800000">
                  <a:pos x="wd2" y="hd2"/>
                </a:cxn>
                <a:cxn ang="16200000">
                  <a:pos x="wd2" y="hd2"/>
                </a:cxn>
              </a:cxnLst>
              <a:rect l="0" t="0" r="r" b="b"/>
              <a:pathLst>
                <a:path w="21600" h="21600" extrusionOk="0">
                  <a:moveTo>
                    <a:pt x="10677" y="0"/>
                  </a:moveTo>
                  <a:lnTo>
                    <a:pt x="8173" y="2903"/>
                  </a:lnTo>
                  <a:lnTo>
                    <a:pt x="0" y="2903"/>
                  </a:lnTo>
                  <a:lnTo>
                    <a:pt x="0" y="21600"/>
                  </a:lnTo>
                  <a:lnTo>
                    <a:pt x="21600" y="21600"/>
                  </a:lnTo>
                  <a:lnTo>
                    <a:pt x="21600" y="2903"/>
                  </a:lnTo>
                  <a:lnTo>
                    <a:pt x="13180" y="2903"/>
                  </a:lnTo>
                  <a:lnTo>
                    <a:pt x="10677" y="0"/>
                  </a:lnTo>
                  <a:close/>
                </a:path>
              </a:pathLst>
            </a:custGeom>
            <a:solidFill>
              <a:srgbClr val="BFBFBF"/>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41" name="Shape 841"/>
            <p:cNvSpPr/>
            <p:nvPr/>
          </p:nvSpPr>
          <p:spPr>
            <a:xfrm>
              <a:off x="398740" y="4389510"/>
              <a:ext cx="3376217" cy="2690020"/>
            </a:xfrm>
            <a:custGeom>
              <a:avLst/>
              <a:gdLst/>
              <a:ahLst/>
              <a:cxnLst>
                <a:cxn ang="0">
                  <a:pos x="wd2" y="hd2"/>
                </a:cxn>
                <a:cxn ang="5400000">
                  <a:pos x="wd2" y="hd2"/>
                </a:cxn>
                <a:cxn ang="10800000">
                  <a:pos x="wd2" y="hd2"/>
                </a:cxn>
                <a:cxn ang="16200000">
                  <a:pos x="wd2" y="hd2"/>
                </a:cxn>
              </a:cxnLst>
              <a:rect l="0" t="0" r="r" b="b"/>
              <a:pathLst>
                <a:path w="21600" h="21600" extrusionOk="0">
                  <a:moveTo>
                    <a:pt x="10677" y="0"/>
                  </a:moveTo>
                  <a:lnTo>
                    <a:pt x="8173" y="2903"/>
                  </a:lnTo>
                  <a:lnTo>
                    <a:pt x="0" y="2903"/>
                  </a:lnTo>
                  <a:lnTo>
                    <a:pt x="0" y="21600"/>
                  </a:lnTo>
                  <a:lnTo>
                    <a:pt x="21600" y="21600"/>
                  </a:lnTo>
                  <a:lnTo>
                    <a:pt x="21600" y="2903"/>
                  </a:lnTo>
                  <a:lnTo>
                    <a:pt x="13180" y="2903"/>
                  </a:lnTo>
                  <a:lnTo>
                    <a:pt x="10677" y="0"/>
                  </a:lnTo>
                  <a:close/>
                </a:path>
              </a:pathLst>
            </a:custGeom>
            <a:solidFill>
              <a:srgbClr val="4BC1DD"/>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42" name="Shape 842"/>
            <p:cNvSpPr/>
            <p:nvPr/>
          </p:nvSpPr>
          <p:spPr>
            <a:xfrm>
              <a:off x="398740" y="6289348"/>
              <a:ext cx="3376217" cy="2440386"/>
            </a:xfrm>
            <a:custGeom>
              <a:avLst/>
              <a:gdLst/>
              <a:ahLst/>
              <a:cxnLst>
                <a:cxn ang="0">
                  <a:pos x="wd2" y="hd2"/>
                </a:cxn>
                <a:cxn ang="5400000">
                  <a:pos x="wd2" y="hd2"/>
                </a:cxn>
                <a:cxn ang="10800000">
                  <a:pos x="wd2" y="hd2"/>
                </a:cxn>
                <a:cxn ang="16200000">
                  <a:pos x="wd2" y="hd2"/>
                </a:cxn>
              </a:cxnLst>
              <a:rect l="0" t="0" r="r" b="b"/>
              <a:pathLst>
                <a:path w="21600" h="21600" extrusionOk="0">
                  <a:moveTo>
                    <a:pt x="10677" y="0"/>
                  </a:moveTo>
                  <a:lnTo>
                    <a:pt x="8173" y="3200"/>
                  </a:lnTo>
                  <a:lnTo>
                    <a:pt x="0" y="3200"/>
                  </a:lnTo>
                  <a:lnTo>
                    <a:pt x="0" y="21600"/>
                  </a:lnTo>
                  <a:lnTo>
                    <a:pt x="21600" y="21600"/>
                  </a:lnTo>
                  <a:lnTo>
                    <a:pt x="21600" y="3200"/>
                  </a:lnTo>
                  <a:lnTo>
                    <a:pt x="13180" y="3200"/>
                  </a:lnTo>
                  <a:lnTo>
                    <a:pt x="10677" y="0"/>
                  </a:lnTo>
                  <a:close/>
                </a:path>
              </a:pathLst>
            </a:custGeom>
            <a:solidFill>
              <a:srgbClr val="BFBFBF"/>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43" name="Shape 843"/>
            <p:cNvSpPr/>
            <p:nvPr/>
          </p:nvSpPr>
          <p:spPr>
            <a:xfrm>
              <a:off x="1288879" y="1244622"/>
              <a:ext cx="1595936" cy="578977"/>
            </a:xfrm>
            <a:prstGeom prst="rect">
              <a:avLst/>
            </a:prstGeom>
            <a:noFill/>
            <a:ln w="12700" cap="flat">
              <a:noFill/>
              <a:miter lim="400000"/>
            </a:ln>
            <a:effectLst/>
          </p:spPr>
          <p:txBody>
            <a:bodyPr wrap="none" lIns="0" tIns="0" rIns="0" bIns="0" numCol="1" anchor="ctr">
              <a:spAutoFit/>
            </a:bodyPr>
            <a:lstStyle>
              <a:lvl1pPr>
                <a:defRPr sz="7000">
                  <a:solidFill>
                    <a:srgbClr val="F9FAFC"/>
                  </a:solidFill>
                  <a:latin typeface="FontAwesome"/>
                  <a:ea typeface="FontAwesome"/>
                  <a:cs typeface="FontAwesome"/>
                  <a:sym typeface="FontAwesome"/>
                </a:defRPr>
              </a:lvl1pPr>
            </a:lstStyle>
            <a:p>
              <a:pPr lvl="0" algn="ctr">
                <a:lnSpc>
                  <a:spcPct val="120000"/>
                </a:lnSpc>
                <a:defRPr sz="1800">
                  <a:solidFill>
                    <a:srgbClr val="000000"/>
                  </a:solidFill>
                </a:defRPr>
              </a:pPr>
              <a:r>
                <a:rPr lang="zh-CN" altLang="en-US" sz="1325" dirty="0">
                  <a:solidFill>
                    <a:schemeClr val="bg1"/>
                  </a:solidFill>
                  <a:latin typeface="微软雅黑" panose="020B0503020204020204" charset="-122"/>
                  <a:ea typeface="微软雅黑" panose="020B0503020204020204" charset="-122"/>
                  <a:sym typeface="Arial" panose="020B0604020202020204" pitchFamily="34" charset="0"/>
                </a:rPr>
                <a:t>文字内容</a:t>
              </a:r>
              <a:endParaRPr lang="zh-CN" altLang="en-US" sz="1325"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44" name="Shape 844"/>
            <p:cNvSpPr/>
            <p:nvPr/>
          </p:nvSpPr>
          <p:spPr>
            <a:xfrm>
              <a:off x="1815358" y="3192659"/>
              <a:ext cx="542978" cy="677973"/>
            </a:xfrm>
            <a:prstGeom prst="rect">
              <a:avLst/>
            </a:prstGeom>
            <a:noFill/>
            <a:ln w="12700" cap="flat">
              <a:noFill/>
              <a:miter lim="400000"/>
            </a:ln>
            <a:effectLst/>
          </p:spPr>
          <p:txBody>
            <a:bodyPr wrap="none" lIns="21506" tIns="21506" rIns="21506" bIns="21506"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325" dirty="0">
                  <a:solidFill>
                    <a:schemeClr val="tx1"/>
                  </a:solidFill>
                  <a:latin typeface="微软雅黑" panose="020B0503020204020204" charset="-122"/>
                  <a:ea typeface="微软雅黑" panose="020B0503020204020204" charset="-122"/>
                  <a:sym typeface="Arial" panose="020B0604020202020204" pitchFamily="34" charset="0"/>
                </a:rPr>
                <a:t>01</a:t>
              </a:r>
              <a:endParaRPr sz="1325"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845" name="Shape 845"/>
            <p:cNvSpPr/>
            <p:nvPr/>
          </p:nvSpPr>
          <p:spPr>
            <a:xfrm>
              <a:off x="1813560" y="5277791"/>
              <a:ext cx="443982" cy="578977"/>
            </a:xfrm>
            <a:prstGeom prst="rect">
              <a:avLst/>
            </a:prstGeom>
            <a:noFill/>
            <a:ln w="12700" cap="flat">
              <a:noFill/>
              <a:miter lim="400000"/>
            </a:ln>
            <a:effec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325">
                  <a:solidFill>
                    <a:schemeClr val="bg1"/>
                  </a:solidFill>
                  <a:latin typeface="微软雅黑" panose="020B0503020204020204" charset="-122"/>
                  <a:ea typeface="微软雅黑" panose="020B0503020204020204" charset="-122"/>
                  <a:sym typeface="Arial" panose="020B0604020202020204" pitchFamily="34" charset="0"/>
                </a:rPr>
                <a:t>02</a:t>
              </a: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46" name="Shape 846"/>
            <p:cNvSpPr/>
            <p:nvPr/>
          </p:nvSpPr>
          <p:spPr>
            <a:xfrm>
              <a:off x="1813560" y="7313424"/>
              <a:ext cx="443982" cy="578977"/>
            </a:xfrm>
            <a:prstGeom prst="rect">
              <a:avLst/>
            </a:prstGeom>
            <a:noFill/>
            <a:ln w="12700" cap="flat">
              <a:noFill/>
              <a:miter lim="400000"/>
            </a:ln>
            <a:effec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325">
                  <a:solidFill>
                    <a:schemeClr val="tx1"/>
                  </a:solidFill>
                  <a:latin typeface="微软雅黑" panose="020B0503020204020204" charset="-122"/>
                  <a:ea typeface="微软雅黑" panose="020B0503020204020204" charset="-122"/>
                  <a:sym typeface="Arial" panose="020B0604020202020204" pitchFamily="34" charset="0"/>
                </a:rPr>
                <a:t>03</a:t>
              </a:r>
              <a:endParaRPr sz="1325">
                <a:solidFill>
                  <a:schemeClr val="tx1"/>
                </a:solidFill>
                <a:latin typeface="微软雅黑" panose="020B0503020204020204" charset="-122"/>
                <a:ea typeface="微软雅黑" panose="020B0503020204020204" charset="-122"/>
                <a:sym typeface="Arial" panose="020B0604020202020204" pitchFamily="34" charset="0"/>
              </a:endParaRPr>
            </a:p>
          </p:txBody>
        </p:sp>
      </p:grpSp>
      <p:grpSp>
        <p:nvGrpSpPr>
          <p:cNvPr id="856" name="Group 856"/>
          <p:cNvGrpSpPr/>
          <p:nvPr/>
        </p:nvGrpSpPr>
        <p:grpSpPr>
          <a:xfrm>
            <a:off x="7513863" y="2973314"/>
            <a:ext cx="1434685" cy="3000787"/>
            <a:chOff x="-1" y="-1"/>
            <a:chExt cx="3388883" cy="7088188"/>
          </a:xfrm>
        </p:grpSpPr>
        <p:sp>
          <p:nvSpPr>
            <p:cNvPr id="848" name="Shape 848"/>
            <p:cNvSpPr/>
            <p:nvPr/>
          </p:nvSpPr>
          <p:spPr>
            <a:xfrm rot="16200000">
              <a:off x="540489" y="-540490"/>
              <a:ext cx="2307904" cy="3388883"/>
            </a:xfrm>
            <a:prstGeom prst="rightArrow">
              <a:avLst>
                <a:gd name="adj1" fmla="val 81119"/>
                <a:gd name="adj2" fmla="val 46535"/>
              </a:avLst>
            </a:prstGeom>
            <a:solidFill>
              <a:srgbClr val="4BC1DD"/>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49" name="Shape 849"/>
            <p:cNvSpPr/>
            <p:nvPr/>
          </p:nvSpPr>
          <p:spPr>
            <a:xfrm>
              <a:off x="323762" y="1951031"/>
              <a:ext cx="2741216" cy="2184004"/>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2" y="2901"/>
                  </a:lnTo>
                  <a:lnTo>
                    <a:pt x="0" y="2901"/>
                  </a:lnTo>
                  <a:lnTo>
                    <a:pt x="0" y="21600"/>
                  </a:lnTo>
                  <a:lnTo>
                    <a:pt x="21600" y="21600"/>
                  </a:lnTo>
                  <a:lnTo>
                    <a:pt x="21600" y="2901"/>
                  </a:lnTo>
                  <a:lnTo>
                    <a:pt x="13181" y="2901"/>
                  </a:lnTo>
                  <a:lnTo>
                    <a:pt x="10676" y="0"/>
                  </a:lnTo>
                  <a:close/>
                </a:path>
              </a:pathLst>
            </a:custGeom>
            <a:solidFill>
              <a:srgbClr val="BFBFBF"/>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50" name="Shape 850"/>
            <p:cNvSpPr/>
            <p:nvPr/>
          </p:nvSpPr>
          <p:spPr>
            <a:xfrm>
              <a:off x="323762" y="3564390"/>
              <a:ext cx="2741216" cy="2184005"/>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2" y="2901"/>
                  </a:lnTo>
                  <a:lnTo>
                    <a:pt x="0" y="2901"/>
                  </a:lnTo>
                  <a:lnTo>
                    <a:pt x="0" y="21600"/>
                  </a:lnTo>
                  <a:lnTo>
                    <a:pt x="21600" y="21600"/>
                  </a:lnTo>
                  <a:lnTo>
                    <a:pt x="21600" y="2901"/>
                  </a:lnTo>
                  <a:lnTo>
                    <a:pt x="13181" y="2901"/>
                  </a:lnTo>
                  <a:lnTo>
                    <a:pt x="10676" y="0"/>
                  </a:lnTo>
                  <a:close/>
                </a:path>
              </a:pathLst>
            </a:custGeom>
            <a:solidFill>
              <a:srgbClr val="4BC1DD"/>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51" name="Shape 851"/>
            <p:cNvSpPr/>
            <p:nvPr/>
          </p:nvSpPr>
          <p:spPr>
            <a:xfrm>
              <a:off x="323762" y="5106986"/>
              <a:ext cx="2741216" cy="1981201"/>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2" y="3198"/>
                  </a:lnTo>
                  <a:lnTo>
                    <a:pt x="0" y="3198"/>
                  </a:lnTo>
                  <a:lnTo>
                    <a:pt x="0" y="21600"/>
                  </a:lnTo>
                  <a:lnTo>
                    <a:pt x="21600" y="21600"/>
                  </a:lnTo>
                  <a:lnTo>
                    <a:pt x="21600" y="3198"/>
                  </a:lnTo>
                  <a:lnTo>
                    <a:pt x="13181" y="3198"/>
                  </a:lnTo>
                  <a:lnTo>
                    <a:pt x="10676" y="0"/>
                  </a:lnTo>
                  <a:close/>
                </a:path>
              </a:pathLst>
            </a:custGeom>
            <a:solidFill>
              <a:srgbClr val="BFBFBF"/>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52" name="Shape 852"/>
            <p:cNvSpPr/>
            <p:nvPr/>
          </p:nvSpPr>
          <p:spPr>
            <a:xfrm>
              <a:off x="896473" y="1061266"/>
              <a:ext cx="1595936" cy="578977"/>
            </a:xfrm>
            <a:prstGeom prst="rect">
              <a:avLst/>
            </a:prstGeom>
            <a:noFill/>
            <a:ln w="12700" cap="flat">
              <a:noFill/>
              <a:miter lim="400000"/>
            </a:ln>
            <a:effectLst/>
          </p:spPr>
          <p:txBody>
            <a:bodyPr wrap="none" lIns="0" tIns="0" rIns="0" bIns="0" numCol="1" anchor="ctr">
              <a:spAutoFit/>
            </a:bodyPr>
            <a:lstStyle>
              <a:lvl1pPr>
                <a:defRPr sz="7000">
                  <a:solidFill>
                    <a:srgbClr val="F9FAFC"/>
                  </a:solidFill>
                  <a:latin typeface="FontAwesome"/>
                  <a:ea typeface="FontAwesome"/>
                  <a:cs typeface="FontAwesome"/>
                  <a:sym typeface="FontAwesome"/>
                </a:defRPr>
              </a:lvl1pPr>
            </a:lstStyle>
            <a:p>
              <a:pPr lvl="0" algn="ctr">
                <a:lnSpc>
                  <a:spcPct val="120000"/>
                </a:lnSpc>
                <a:defRPr sz="1800">
                  <a:solidFill>
                    <a:srgbClr val="000000"/>
                  </a:solidFill>
                </a:defRPr>
              </a:pPr>
              <a:r>
                <a:rPr lang="zh-CN" altLang="en-US" sz="1325" dirty="0">
                  <a:solidFill>
                    <a:schemeClr val="bg1"/>
                  </a:solidFill>
                  <a:latin typeface="微软雅黑" panose="020B0503020204020204" charset="-122"/>
                  <a:ea typeface="微软雅黑" panose="020B0503020204020204" charset="-122"/>
                  <a:sym typeface="Arial" panose="020B0604020202020204" pitchFamily="34" charset="0"/>
                </a:rPr>
                <a:t>文字内容</a:t>
              </a:r>
              <a:endParaRPr lang="zh-CN" altLang="en-US" sz="1325"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53" name="Shape 853"/>
            <p:cNvSpPr/>
            <p:nvPr/>
          </p:nvSpPr>
          <p:spPr>
            <a:xfrm>
              <a:off x="1478890" y="2665039"/>
              <a:ext cx="443982" cy="578977"/>
            </a:xfrm>
            <a:prstGeom prst="rect">
              <a:avLst/>
            </a:prstGeom>
            <a:noFill/>
            <a:ln w="12700" cap="flat">
              <a:noFill/>
              <a:miter lim="400000"/>
            </a:ln>
            <a:effec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325">
                  <a:solidFill>
                    <a:schemeClr val="tx1"/>
                  </a:solidFill>
                  <a:latin typeface="微软雅黑" panose="020B0503020204020204" charset="-122"/>
                  <a:ea typeface="微软雅黑" panose="020B0503020204020204" charset="-122"/>
                  <a:sym typeface="Arial" panose="020B0604020202020204" pitchFamily="34" charset="0"/>
                </a:rPr>
                <a:t>01</a:t>
              </a:r>
              <a:endParaRPr sz="1325">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854" name="Shape 854"/>
            <p:cNvSpPr/>
            <p:nvPr/>
          </p:nvSpPr>
          <p:spPr>
            <a:xfrm>
              <a:off x="1478890" y="4306908"/>
              <a:ext cx="443982" cy="578977"/>
            </a:xfrm>
            <a:prstGeom prst="rect">
              <a:avLst/>
            </a:prstGeom>
            <a:noFill/>
            <a:ln w="12700" cap="flat">
              <a:noFill/>
              <a:miter lim="400000"/>
            </a:ln>
            <a:effec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325" dirty="0">
                  <a:solidFill>
                    <a:schemeClr val="bg1"/>
                  </a:solidFill>
                  <a:latin typeface="微软雅黑" panose="020B0503020204020204" charset="-122"/>
                  <a:ea typeface="微软雅黑" panose="020B0503020204020204" charset="-122"/>
                  <a:sym typeface="Arial" panose="020B0604020202020204" pitchFamily="34" charset="0"/>
                </a:rPr>
                <a:t>02</a:t>
              </a:r>
              <a:endParaRPr sz="1325"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55" name="Shape 855"/>
            <p:cNvSpPr/>
            <p:nvPr/>
          </p:nvSpPr>
          <p:spPr>
            <a:xfrm>
              <a:off x="1478890" y="5948780"/>
              <a:ext cx="443982" cy="578977"/>
            </a:xfrm>
            <a:prstGeom prst="rect">
              <a:avLst/>
            </a:prstGeom>
            <a:noFill/>
            <a:ln w="12700" cap="flat">
              <a:noFill/>
              <a:miter lim="400000"/>
            </a:ln>
            <a:effec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325">
                  <a:solidFill>
                    <a:schemeClr val="tx1"/>
                  </a:solidFill>
                  <a:latin typeface="微软雅黑" panose="020B0503020204020204" charset="-122"/>
                  <a:ea typeface="微软雅黑" panose="020B0503020204020204" charset="-122"/>
                  <a:sym typeface="Arial" panose="020B0604020202020204" pitchFamily="34" charset="0"/>
                </a:rPr>
                <a:t>03</a:t>
              </a:r>
              <a:endParaRPr sz="1325">
                <a:solidFill>
                  <a:schemeClr val="tx1"/>
                </a:solidFill>
                <a:latin typeface="微软雅黑" panose="020B0503020204020204" charset="-122"/>
                <a:ea typeface="微软雅黑" panose="020B0503020204020204" charset="-122"/>
                <a:sym typeface="Arial" panose="020B0604020202020204" pitchFamily="34" charset="0"/>
              </a:endParaRPr>
            </a:p>
          </p:txBody>
        </p:sp>
      </p:grpSp>
      <p:grpSp>
        <p:nvGrpSpPr>
          <p:cNvPr id="865" name="Group 865"/>
          <p:cNvGrpSpPr/>
          <p:nvPr/>
        </p:nvGrpSpPr>
        <p:grpSpPr>
          <a:xfrm>
            <a:off x="6256702" y="3677828"/>
            <a:ext cx="1104877" cy="2310907"/>
            <a:chOff x="-1" y="-1"/>
            <a:chExt cx="2609839" cy="5458616"/>
          </a:xfrm>
        </p:grpSpPr>
        <p:sp>
          <p:nvSpPr>
            <p:cNvPr id="857" name="Shape 857"/>
            <p:cNvSpPr/>
            <p:nvPr/>
          </p:nvSpPr>
          <p:spPr>
            <a:xfrm rot="16200000">
              <a:off x="416240" y="-416241"/>
              <a:ext cx="1777358" cy="2609839"/>
            </a:xfrm>
            <a:prstGeom prst="rightArrow">
              <a:avLst>
                <a:gd name="adj1" fmla="val 81119"/>
                <a:gd name="adj2" fmla="val 46535"/>
              </a:avLst>
            </a:prstGeom>
            <a:solidFill>
              <a:srgbClr val="4BC1DD"/>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58" name="Shape 858"/>
            <p:cNvSpPr/>
            <p:nvPr/>
          </p:nvSpPr>
          <p:spPr>
            <a:xfrm>
              <a:off x="249335" y="1502569"/>
              <a:ext cx="2110979" cy="1681957"/>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5" y="2900"/>
                  </a:lnTo>
                  <a:lnTo>
                    <a:pt x="0" y="2900"/>
                  </a:lnTo>
                  <a:lnTo>
                    <a:pt x="0" y="21600"/>
                  </a:lnTo>
                  <a:lnTo>
                    <a:pt x="21600" y="21600"/>
                  </a:lnTo>
                  <a:lnTo>
                    <a:pt x="21600" y="2900"/>
                  </a:lnTo>
                  <a:lnTo>
                    <a:pt x="13182" y="2900"/>
                  </a:lnTo>
                  <a:lnTo>
                    <a:pt x="10676" y="0"/>
                  </a:lnTo>
                  <a:close/>
                </a:path>
              </a:pathLst>
            </a:custGeom>
            <a:solidFill>
              <a:srgbClr val="BFBFBF"/>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859" name="Shape 859"/>
            <p:cNvSpPr/>
            <p:nvPr/>
          </p:nvSpPr>
          <p:spPr>
            <a:xfrm>
              <a:off x="249335" y="2745046"/>
              <a:ext cx="2110979" cy="1681957"/>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5" y="2900"/>
                  </a:lnTo>
                  <a:lnTo>
                    <a:pt x="0" y="2900"/>
                  </a:lnTo>
                  <a:lnTo>
                    <a:pt x="0" y="21600"/>
                  </a:lnTo>
                  <a:lnTo>
                    <a:pt x="21600" y="21600"/>
                  </a:lnTo>
                  <a:lnTo>
                    <a:pt x="21600" y="2900"/>
                  </a:lnTo>
                  <a:lnTo>
                    <a:pt x="13182" y="2900"/>
                  </a:lnTo>
                  <a:lnTo>
                    <a:pt x="10676" y="0"/>
                  </a:lnTo>
                  <a:close/>
                </a:path>
              </a:pathLst>
            </a:custGeom>
            <a:solidFill>
              <a:srgbClr val="4BC1DD"/>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60" name="Shape 860"/>
            <p:cNvSpPr/>
            <p:nvPr/>
          </p:nvSpPr>
          <p:spPr>
            <a:xfrm>
              <a:off x="249335" y="3933026"/>
              <a:ext cx="2110979" cy="1525589"/>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8175" y="3197"/>
                  </a:lnTo>
                  <a:lnTo>
                    <a:pt x="0" y="3197"/>
                  </a:lnTo>
                  <a:lnTo>
                    <a:pt x="0" y="21600"/>
                  </a:lnTo>
                  <a:lnTo>
                    <a:pt x="21600" y="21600"/>
                  </a:lnTo>
                  <a:lnTo>
                    <a:pt x="21600" y="3197"/>
                  </a:lnTo>
                  <a:lnTo>
                    <a:pt x="13182" y="3197"/>
                  </a:lnTo>
                  <a:lnTo>
                    <a:pt x="10676" y="0"/>
                  </a:lnTo>
                  <a:close/>
                </a:path>
              </a:pathLst>
            </a:custGeom>
            <a:solidFill>
              <a:srgbClr val="BFBFBF"/>
            </a:solidFill>
            <a:ln w="12700" cap="flat">
              <a:noFill/>
              <a:miter lim="400000"/>
            </a:ln>
            <a:effectLst/>
          </p:spPr>
          <p:txBody>
            <a:bodyPr wrap="square" lIns="0" tIns="0" rIns="0" bIns="0" numCol="1" anchor="ctr">
              <a:noAutofit/>
            </a:bodyPr>
            <a:lstStyle/>
            <a:p>
              <a:pPr lvl="0" algn="ctr">
                <a:lnSpc>
                  <a:spcPct val="120000"/>
                </a:lnSpc>
                <a:defRPr sz="3200">
                  <a:solidFill>
                    <a:srgbClr val="FFFFFF"/>
                  </a:solidFill>
                </a:defRPr>
              </a:pPr>
              <a:endParaRPr sz="1325">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861" name="Shape 861"/>
            <p:cNvSpPr/>
            <p:nvPr/>
          </p:nvSpPr>
          <p:spPr>
            <a:xfrm>
              <a:off x="507649" y="702983"/>
              <a:ext cx="1595935" cy="578977"/>
            </a:xfrm>
            <a:prstGeom prst="rect">
              <a:avLst/>
            </a:prstGeom>
            <a:noFill/>
            <a:ln w="12700" cap="flat">
              <a:noFill/>
              <a:miter lim="400000"/>
            </a:ln>
            <a:effectLst/>
          </p:spPr>
          <p:txBody>
            <a:bodyPr wrap="none" lIns="0" tIns="0" rIns="0" bIns="0" numCol="1" anchor="ctr">
              <a:spAutoFit/>
            </a:bodyPr>
            <a:lstStyle>
              <a:lvl1pPr>
                <a:defRPr sz="7000">
                  <a:solidFill>
                    <a:srgbClr val="F9FAFC"/>
                  </a:solidFill>
                  <a:latin typeface="FontAwesome"/>
                  <a:ea typeface="FontAwesome"/>
                  <a:cs typeface="FontAwesome"/>
                  <a:sym typeface="FontAwesome"/>
                </a:defRPr>
              </a:lvl1pPr>
            </a:lstStyle>
            <a:p>
              <a:pPr lvl="0" algn="ctr">
                <a:lnSpc>
                  <a:spcPct val="120000"/>
                </a:lnSpc>
                <a:defRPr sz="1800">
                  <a:solidFill>
                    <a:srgbClr val="000000"/>
                  </a:solidFill>
                </a:defRPr>
              </a:pPr>
              <a:r>
                <a:rPr lang="zh-CN" altLang="en-US" sz="1325" dirty="0">
                  <a:solidFill>
                    <a:schemeClr val="bg1"/>
                  </a:solidFill>
                  <a:latin typeface="微软雅黑" panose="020B0503020204020204" charset="-122"/>
                  <a:ea typeface="微软雅黑" panose="020B0503020204020204" charset="-122"/>
                  <a:sym typeface="Arial" panose="020B0604020202020204" pitchFamily="34" charset="0"/>
                </a:rPr>
                <a:t>文字内容</a:t>
              </a:r>
              <a:endParaRPr lang="zh-CN" altLang="en-US" sz="1325"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62" name="Shape 862"/>
            <p:cNvSpPr/>
            <p:nvPr/>
          </p:nvSpPr>
          <p:spPr>
            <a:xfrm>
              <a:off x="1047647" y="2022955"/>
              <a:ext cx="443982" cy="578977"/>
            </a:xfrm>
            <a:prstGeom prst="rect">
              <a:avLst/>
            </a:prstGeom>
            <a:noFill/>
            <a:ln w="12700" cap="flat">
              <a:noFill/>
              <a:miter lim="400000"/>
            </a:ln>
            <a:effec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325" dirty="0">
                  <a:solidFill>
                    <a:schemeClr val="tx1"/>
                  </a:solidFill>
                  <a:latin typeface="微软雅黑" panose="020B0503020204020204" charset="-122"/>
                  <a:ea typeface="微软雅黑" panose="020B0503020204020204" charset="-122"/>
                  <a:sym typeface="Arial" panose="020B0604020202020204" pitchFamily="34" charset="0"/>
                </a:rPr>
                <a:t>01</a:t>
              </a:r>
              <a:endParaRPr sz="1325"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863" name="Shape 863"/>
            <p:cNvSpPr/>
            <p:nvPr/>
          </p:nvSpPr>
          <p:spPr>
            <a:xfrm>
              <a:off x="1047647" y="3281215"/>
              <a:ext cx="443982" cy="578977"/>
            </a:xfrm>
            <a:prstGeom prst="rect">
              <a:avLst/>
            </a:prstGeom>
            <a:noFill/>
            <a:ln w="12700" cap="flat">
              <a:noFill/>
              <a:miter lim="400000"/>
            </a:ln>
            <a:effec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325">
                  <a:solidFill>
                    <a:schemeClr val="bg1"/>
                  </a:solidFill>
                  <a:latin typeface="微软雅黑" panose="020B0503020204020204" charset="-122"/>
                  <a:ea typeface="微软雅黑" panose="020B0503020204020204" charset="-122"/>
                  <a:sym typeface="Arial" panose="020B0604020202020204" pitchFamily="34" charset="0"/>
                </a:rPr>
                <a:t>02</a:t>
              </a:r>
              <a:endParaRPr sz="1325">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864" name="Shape 864"/>
            <p:cNvSpPr/>
            <p:nvPr/>
          </p:nvSpPr>
          <p:spPr>
            <a:xfrm>
              <a:off x="1047647" y="4539474"/>
              <a:ext cx="443982" cy="578977"/>
            </a:xfrm>
            <a:prstGeom prst="rect">
              <a:avLst/>
            </a:prstGeom>
            <a:noFill/>
            <a:ln w="12700" cap="flat">
              <a:noFill/>
              <a:miter lim="400000"/>
            </a:ln>
            <a:effectLst/>
          </p:spPr>
          <p:txBody>
            <a:bodyPr wrap="none" lIns="0" tIns="0" rIns="0" bIns="0" numCol="1" anchor="ctr">
              <a:spAutoFit/>
            </a:bodyPr>
            <a:lstStyle>
              <a:lvl1pPr>
                <a:defRPr>
                  <a:solidFill>
                    <a:srgbClr val="F9FAFC"/>
                  </a:solidFill>
                  <a:latin typeface="STIXGeneral-Bold"/>
                  <a:ea typeface="STIXGeneral-Bold"/>
                  <a:cs typeface="STIXGeneral-Bold"/>
                  <a:sym typeface="STIXGeneral-Bold"/>
                </a:defRPr>
              </a:lvl1pPr>
            </a:lstStyle>
            <a:p>
              <a:pPr lvl="0" algn="ctr">
                <a:lnSpc>
                  <a:spcPct val="120000"/>
                </a:lnSpc>
                <a:defRPr sz="1800">
                  <a:solidFill>
                    <a:srgbClr val="000000"/>
                  </a:solidFill>
                </a:defRPr>
              </a:pPr>
              <a:r>
                <a:rPr sz="1325">
                  <a:solidFill>
                    <a:schemeClr val="tx1"/>
                  </a:solidFill>
                  <a:latin typeface="微软雅黑" panose="020B0503020204020204" charset="-122"/>
                  <a:ea typeface="微软雅黑" panose="020B0503020204020204" charset="-122"/>
                  <a:sym typeface="Arial" panose="020B0604020202020204" pitchFamily="34" charset="0"/>
                </a:rPr>
                <a:t>03</a:t>
              </a:r>
              <a:endParaRPr sz="1325">
                <a:solidFill>
                  <a:schemeClr val="tx1"/>
                </a:solidFill>
                <a:latin typeface="微软雅黑" panose="020B0503020204020204" charset="-122"/>
                <a:ea typeface="微软雅黑" panose="020B0503020204020204" charset="-122"/>
                <a:sym typeface="Arial" panose="020B0604020202020204" pitchFamily="34" charset="0"/>
              </a:endParaRPr>
            </a:p>
          </p:txBody>
        </p:sp>
      </p:grpSp>
      <p:grpSp>
        <p:nvGrpSpPr>
          <p:cNvPr id="868" name="Group 868"/>
          <p:cNvGrpSpPr/>
          <p:nvPr/>
        </p:nvGrpSpPr>
        <p:grpSpPr>
          <a:xfrm>
            <a:off x="1464458" y="1969377"/>
            <a:ext cx="7636374" cy="790495"/>
            <a:chOff x="0" y="-98961"/>
            <a:chExt cx="19498693" cy="1867235"/>
          </a:xfrm>
        </p:grpSpPr>
        <p:sp>
          <p:nvSpPr>
            <p:cNvPr id="866" name="Shape 866"/>
            <p:cNvSpPr/>
            <p:nvPr/>
          </p:nvSpPr>
          <p:spPr>
            <a:xfrm>
              <a:off x="5280" y="-98961"/>
              <a:ext cx="4748146" cy="871465"/>
            </a:xfrm>
            <a:prstGeom prst="rect">
              <a:avLst/>
            </a:prstGeom>
            <a:noFill/>
            <a:ln w="12700" cap="flat">
              <a:noFill/>
              <a:miter lim="400000"/>
            </a:ln>
            <a:effectLst/>
          </p:spPr>
          <p:txBody>
            <a:bodyPr wrap="square" lIns="0" tIns="0" rIns="0" bIns="0" numCol="1" anchor="ctr">
              <a:spAutoFit/>
            </a:bodyPr>
            <a:lstStyle>
              <a:lvl1pPr algn="l" defTabSz="816610">
                <a:defRPr sz="2970">
                  <a:solidFill>
                    <a:srgbClr val="4A5E6C"/>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altLang="en-US" sz="2000" b="1" dirty="0">
                  <a:solidFill>
                    <a:schemeClr val="tx1"/>
                  </a:solidFill>
                  <a:latin typeface="微软雅黑" panose="020B0503020204020204" charset="-122"/>
                  <a:ea typeface="微软雅黑" panose="020B0503020204020204" charset="-122"/>
                  <a:sym typeface="Arial" panose="020B0604020202020204" pitchFamily="34" charset="0"/>
                </a:rPr>
                <a:t>并列式</a:t>
              </a:r>
              <a:endParaRPr lang="zh-CN" altLang="en-US" sz="2000" b="1"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867" name="Shape 867"/>
            <p:cNvSpPr/>
            <p:nvPr/>
          </p:nvSpPr>
          <p:spPr>
            <a:xfrm>
              <a:off x="0" y="724316"/>
              <a:ext cx="19498693" cy="1043958"/>
            </a:xfrm>
            <a:prstGeom prst="rect">
              <a:avLst/>
            </a:prstGeom>
            <a:noFill/>
            <a:ln w="12700" cap="flat">
              <a:noFill/>
              <a:miter lim="400000"/>
            </a:ln>
            <a:effectLst/>
          </p:spPr>
          <p:txBody>
            <a:bodyPr wrap="square" lIns="0" tIns="0" rIns="0" bIns="0" numCol="1" anchor="ctr">
              <a:spAutoFit/>
            </a:bodyPr>
            <a:lstStyle>
              <a:lvl1pPr algn="l">
                <a:defRPr sz="24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lang="en-US" altLang="zh-CN" sz="1200">
                  <a:solidFill>
                    <a:schemeClr val="tx1"/>
                  </a:solidFill>
                  <a:latin typeface="微软雅黑" panose="020B0503020204020204" charset="-122"/>
                  <a:ea typeface="微软雅黑" panose="020B0503020204020204" charset="-122"/>
                  <a:sym typeface="Arial" panose="020B0604020202020204" pitchFamily="34" charset="0"/>
                </a:rPr>
                <a:t>是举行双边签字仪式时最常见的形式。它的基本做法是：签字桌在室内面门横放。双方出席仪式的全体人员在签字桌之后并排排列，双方签字人员居中面门而坐，客方居右，主方居左。</a:t>
              </a:r>
              <a:endParaRPr lang="en-US" altLang="zh-CN" sz="1200">
                <a:solidFill>
                  <a:schemeClr val="tx1"/>
                </a:solidFill>
                <a:latin typeface="微软雅黑" panose="020B0503020204020204" charset="-122"/>
                <a:ea typeface="微软雅黑" panose="020B0503020204020204" charset="-122"/>
                <a:sym typeface="Arial" panose="020B0604020202020204" pitchFamily="34" charset="0"/>
              </a:endParaRPr>
            </a:p>
          </p:txBody>
        </p:sp>
      </p:grpSp>
      <p:grpSp>
        <p:nvGrpSpPr>
          <p:cNvPr id="871" name="Group 871"/>
          <p:cNvGrpSpPr/>
          <p:nvPr/>
        </p:nvGrpSpPr>
        <p:grpSpPr>
          <a:xfrm>
            <a:off x="1463790" y="2953443"/>
            <a:ext cx="4792912" cy="971153"/>
            <a:chOff x="-1704" y="-263956"/>
            <a:chExt cx="12238204" cy="2293969"/>
          </a:xfrm>
        </p:grpSpPr>
        <p:sp>
          <p:nvSpPr>
            <p:cNvPr id="869" name="Shape 869"/>
            <p:cNvSpPr/>
            <p:nvPr/>
          </p:nvSpPr>
          <p:spPr>
            <a:xfrm>
              <a:off x="-1704" y="-263956"/>
              <a:ext cx="4748143" cy="871464"/>
            </a:xfrm>
            <a:prstGeom prst="rect">
              <a:avLst/>
            </a:prstGeom>
            <a:noFill/>
            <a:ln w="12700" cap="flat">
              <a:noFill/>
              <a:miter lim="400000"/>
            </a:ln>
            <a:effectLst/>
          </p:spPr>
          <p:txBody>
            <a:bodyPr wrap="square" lIns="0" tIns="0" rIns="0" bIns="0" numCol="1" anchor="ctr">
              <a:spAutoFit/>
            </a:bodyPr>
            <a:lstStyle>
              <a:lvl1pPr algn="l" defTabSz="816610">
                <a:defRPr sz="2970">
                  <a:solidFill>
                    <a:srgbClr val="3A9A87"/>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2000" b="1" dirty="0">
                  <a:solidFill>
                    <a:schemeClr val="tx1"/>
                  </a:solidFill>
                  <a:latin typeface="微软雅黑" panose="020B0503020204020204" charset="-122"/>
                  <a:ea typeface="微软雅黑" panose="020B0503020204020204" charset="-122"/>
                  <a:sym typeface="Arial" panose="020B0604020202020204" pitchFamily="34" charset="0"/>
                </a:rPr>
                <a:t>相对式</a:t>
              </a:r>
              <a:endParaRPr lang="zh-CN" altLang="en-US" sz="2000" b="1"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870" name="Shape 870"/>
            <p:cNvSpPr/>
            <p:nvPr/>
          </p:nvSpPr>
          <p:spPr>
            <a:xfrm>
              <a:off x="0" y="462577"/>
              <a:ext cx="12236500" cy="1567436"/>
            </a:xfrm>
            <a:prstGeom prst="rect">
              <a:avLst/>
            </a:prstGeom>
            <a:noFill/>
            <a:ln w="12700" cap="flat">
              <a:noFill/>
              <a:miter lim="400000"/>
            </a:ln>
            <a:effectLst/>
          </p:spPr>
          <p:txBody>
            <a:bodyPr wrap="square" lIns="0" tIns="0" rIns="0" bIns="0" numCol="1" anchor="ctr">
              <a:spAutoFit/>
            </a:bodyPr>
            <a:lstStyle>
              <a:lvl1pPr algn="l">
                <a:defRPr sz="24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lang="en-US" altLang="zh-CN" sz="1200">
                  <a:solidFill>
                    <a:schemeClr val="tx1"/>
                  </a:solidFill>
                  <a:latin typeface="微软雅黑" panose="020B0503020204020204" charset="-122"/>
                  <a:ea typeface="微软雅黑" panose="020B0503020204020204" charset="-122"/>
                  <a:sym typeface="Arial" panose="020B0604020202020204" pitchFamily="34" charset="0"/>
                </a:rPr>
                <a:t>相对式签字仪式的排座，与并列式签字仪式的排座基本相同。二者之间的主要差别，只是相对式排座将双边参加签字仪式的随员席移至签字人的对面。</a:t>
              </a:r>
              <a:endParaRPr lang="en-US" altLang="zh-CN" sz="1200">
                <a:solidFill>
                  <a:schemeClr val="tx1"/>
                </a:solidFill>
                <a:latin typeface="微软雅黑" panose="020B0503020204020204" charset="-122"/>
                <a:ea typeface="微软雅黑" panose="020B0503020204020204" charset="-122"/>
                <a:sym typeface="Arial" panose="020B0604020202020204" pitchFamily="34" charset="0"/>
              </a:endParaRPr>
            </a:p>
          </p:txBody>
        </p:sp>
      </p:grpSp>
      <p:grpSp>
        <p:nvGrpSpPr>
          <p:cNvPr id="874" name="Group 874"/>
          <p:cNvGrpSpPr/>
          <p:nvPr/>
        </p:nvGrpSpPr>
        <p:grpSpPr>
          <a:xfrm>
            <a:off x="1463791" y="4021328"/>
            <a:ext cx="4440251" cy="1448674"/>
            <a:chOff x="-1704" y="-230959"/>
            <a:chExt cx="11337721" cy="3421921"/>
          </a:xfrm>
        </p:grpSpPr>
        <p:sp>
          <p:nvSpPr>
            <p:cNvPr id="872" name="Shape 872"/>
            <p:cNvSpPr/>
            <p:nvPr/>
          </p:nvSpPr>
          <p:spPr>
            <a:xfrm>
              <a:off x="-1704" y="-230959"/>
              <a:ext cx="4748143" cy="871463"/>
            </a:xfrm>
            <a:prstGeom prst="rect">
              <a:avLst/>
            </a:prstGeom>
            <a:noFill/>
            <a:ln w="12700" cap="flat">
              <a:noFill/>
              <a:miter lim="400000"/>
            </a:ln>
            <a:effectLst/>
          </p:spPr>
          <p:txBody>
            <a:bodyPr wrap="square" lIns="0" tIns="0" rIns="0" bIns="0" numCol="1" anchor="ctr">
              <a:spAutoFit/>
            </a:bodyPr>
            <a:lstStyle>
              <a:lvl1pPr algn="l" defTabSz="816610">
                <a:defRPr sz="2970">
                  <a:solidFill>
                    <a:srgbClr val="809D2C"/>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2000" b="1" dirty="0">
                  <a:solidFill>
                    <a:schemeClr val="tx1"/>
                  </a:solidFill>
                  <a:latin typeface="微软雅黑" panose="020B0503020204020204" charset="-122"/>
                  <a:ea typeface="微软雅黑" panose="020B0503020204020204" charset="-122"/>
                  <a:sym typeface="Arial" panose="020B0604020202020204" pitchFamily="34" charset="0"/>
                </a:rPr>
                <a:t>主席式</a:t>
              </a:r>
              <a:endParaRPr lang="zh-CN" altLang="en-US" sz="2000" b="1"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873" name="Shape 873"/>
            <p:cNvSpPr/>
            <p:nvPr/>
          </p:nvSpPr>
          <p:spPr>
            <a:xfrm>
              <a:off x="-2" y="579572"/>
              <a:ext cx="11336019" cy="2611390"/>
            </a:xfrm>
            <a:prstGeom prst="rect">
              <a:avLst/>
            </a:prstGeom>
            <a:noFill/>
            <a:ln w="12700" cap="flat">
              <a:noFill/>
              <a:miter lim="400000"/>
            </a:ln>
            <a:effectLst/>
          </p:spPr>
          <p:txBody>
            <a:bodyPr wrap="square" lIns="0" tIns="0" rIns="0" bIns="0" numCol="1" anchor="ctr">
              <a:spAutoFit/>
            </a:bodyPr>
            <a:lstStyle>
              <a:lvl1pPr algn="l">
                <a:defRPr sz="24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sz="1200">
                  <a:solidFill>
                    <a:schemeClr val="tx1"/>
                  </a:solidFill>
                  <a:latin typeface="微软雅黑" panose="020B0503020204020204" charset="-122"/>
                  <a:ea typeface="微软雅黑" panose="020B0503020204020204" charset="-122"/>
                  <a:sym typeface="Arial" panose="020B0604020202020204" pitchFamily="34" charset="0"/>
                </a:rPr>
                <a:t>主要适用于多边签字仪式。其操作特点是：签字桌仍须在室内横放，签字席仍须设在桌后面对正门，但只设一个，并且不固定其就座者。举行仪式时，所有各方人员，皆应背对正门、面向签字席就座。签字时，各方签字人应以规定的先后顺序依次走上签字席就座签字，然后即应退回原处就座。</a:t>
              </a:r>
              <a:endParaRPr sz="1200">
                <a:solidFill>
                  <a:schemeClr val="tx1"/>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indefinite" fill="hold"/>
                                        <p:tgtEl>
                                          <p:spTgt spid="847"/>
                                        </p:tgtEl>
                                        <p:attrNameLst>
                                          <p:attrName>style.visibility</p:attrName>
                                        </p:attrNameLst>
                                      </p:cBhvr>
                                      <p:to>
                                        <p:strVal val="visible"/>
                                      </p:to>
                                    </p:set>
                                    <p:anim calcmode="lin" valueType="num">
                                      <p:cBhvr>
                                        <p:cTn id="7" dur="1000" fill="hold"/>
                                        <p:tgtEl>
                                          <p:spTgt spid="847"/>
                                        </p:tgtEl>
                                        <p:attrNameLst>
                                          <p:attrName>ppt_x</p:attrName>
                                        </p:attrNameLst>
                                      </p:cBhvr>
                                      <p:tavLst>
                                        <p:tav tm="0">
                                          <p:val>
                                            <p:strVal val="#ppt_x"/>
                                          </p:val>
                                        </p:tav>
                                        <p:tav tm="100000">
                                          <p:val>
                                            <p:strVal val="#ppt_x"/>
                                          </p:val>
                                        </p:tav>
                                      </p:tavLst>
                                    </p:anim>
                                    <p:anim calcmode="lin" valueType="num">
                                      <p:cBhvr>
                                        <p:cTn id="8" dur="1000" fill="hold"/>
                                        <p:tgtEl>
                                          <p:spTgt spid="847"/>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indefinite" fill="hold"/>
                                        <p:tgtEl>
                                          <p:spTgt spid="868"/>
                                        </p:tgtEl>
                                        <p:attrNameLst>
                                          <p:attrName>style.visibility</p:attrName>
                                        </p:attrNameLst>
                                      </p:cBhvr>
                                      <p:to>
                                        <p:strVal val="visible"/>
                                      </p:to>
                                    </p:set>
                                    <p:anim calcmode="lin" valueType="num">
                                      <p:cBhvr>
                                        <p:cTn id="11" dur="1000" fill="hold"/>
                                        <p:tgtEl>
                                          <p:spTgt spid="868"/>
                                        </p:tgtEl>
                                        <p:attrNameLst>
                                          <p:attrName>ppt_x</p:attrName>
                                        </p:attrNameLst>
                                      </p:cBhvr>
                                      <p:tavLst>
                                        <p:tav tm="0">
                                          <p:val>
                                            <p:strVal val="0-#ppt_w/2"/>
                                          </p:val>
                                        </p:tav>
                                        <p:tav tm="100000">
                                          <p:val>
                                            <p:strVal val="#ppt_x"/>
                                          </p:val>
                                        </p:tav>
                                      </p:tavLst>
                                    </p:anim>
                                    <p:anim calcmode="lin" valueType="num">
                                      <p:cBhvr>
                                        <p:cTn id="12" dur="1000" fill="hold"/>
                                        <p:tgtEl>
                                          <p:spTgt spid="86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indefinite" fill="hold"/>
                                        <p:tgtEl>
                                          <p:spTgt spid="856"/>
                                        </p:tgtEl>
                                        <p:attrNameLst>
                                          <p:attrName>style.visibility</p:attrName>
                                        </p:attrNameLst>
                                      </p:cBhvr>
                                      <p:to>
                                        <p:strVal val="visible"/>
                                      </p:to>
                                    </p:set>
                                    <p:anim calcmode="lin" valueType="num">
                                      <p:cBhvr>
                                        <p:cTn id="16" dur="1000" fill="hold"/>
                                        <p:tgtEl>
                                          <p:spTgt spid="856"/>
                                        </p:tgtEl>
                                        <p:attrNameLst>
                                          <p:attrName>ppt_x</p:attrName>
                                        </p:attrNameLst>
                                      </p:cBhvr>
                                      <p:tavLst>
                                        <p:tav tm="0">
                                          <p:val>
                                            <p:strVal val="#ppt_x"/>
                                          </p:val>
                                        </p:tav>
                                        <p:tav tm="100000">
                                          <p:val>
                                            <p:strVal val="#ppt_x"/>
                                          </p:val>
                                        </p:tav>
                                      </p:tavLst>
                                    </p:anim>
                                    <p:anim calcmode="lin" valueType="num">
                                      <p:cBhvr>
                                        <p:cTn id="17" dur="1000" fill="hold"/>
                                        <p:tgtEl>
                                          <p:spTgt spid="856"/>
                                        </p:tgtEl>
                                        <p:attrNameLst>
                                          <p:attrName>ppt_y</p:attrName>
                                        </p:attrNameLst>
                                      </p:cBhvr>
                                      <p:tavLst>
                                        <p:tav tm="0">
                                          <p:val>
                                            <p:strVal val="1+#ppt_h/2"/>
                                          </p:val>
                                        </p:tav>
                                        <p:tav tm="100000">
                                          <p:val>
                                            <p:strVal val="#ppt_y"/>
                                          </p:val>
                                        </p:tav>
                                      </p:tavLst>
                                    </p:anim>
                                  </p:childTnLst>
                                </p:cTn>
                              </p:par>
                              <p:par>
                                <p:cTn id="18" presetID="2" presetClass="entr" presetSubtype="8" fill="hold" grpId="0" nodeType="withEffect">
                                  <p:stCondLst>
                                    <p:cond delay="0"/>
                                  </p:stCondLst>
                                  <p:childTnLst>
                                    <p:set>
                                      <p:cBhvr>
                                        <p:cTn id="19" dur="indefinite" fill="hold"/>
                                        <p:tgtEl>
                                          <p:spTgt spid="871"/>
                                        </p:tgtEl>
                                        <p:attrNameLst>
                                          <p:attrName>style.visibility</p:attrName>
                                        </p:attrNameLst>
                                      </p:cBhvr>
                                      <p:to>
                                        <p:strVal val="visible"/>
                                      </p:to>
                                    </p:set>
                                    <p:anim calcmode="lin" valueType="num">
                                      <p:cBhvr>
                                        <p:cTn id="20" dur="1000" fill="hold"/>
                                        <p:tgtEl>
                                          <p:spTgt spid="871"/>
                                        </p:tgtEl>
                                        <p:attrNameLst>
                                          <p:attrName>ppt_x</p:attrName>
                                        </p:attrNameLst>
                                      </p:cBhvr>
                                      <p:tavLst>
                                        <p:tav tm="0">
                                          <p:val>
                                            <p:strVal val="0-#ppt_w/2"/>
                                          </p:val>
                                        </p:tav>
                                        <p:tav tm="100000">
                                          <p:val>
                                            <p:strVal val="#ppt_x"/>
                                          </p:val>
                                        </p:tav>
                                      </p:tavLst>
                                    </p:anim>
                                    <p:anim calcmode="lin" valueType="num">
                                      <p:cBhvr>
                                        <p:cTn id="21" dur="1000" fill="hold"/>
                                        <p:tgtEl>
                                          <p:spTgt spid="871"/>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indefinite" fill="hold"/>
                                        <p:tgtEl>
                                          <p:spTgt spid="865"/>
                                        </p:tgtEl>
                                        <p:attrNameLst>
                                          <p:attrName>style.visibility</p:attrName>
                                        </p:attrNameLst>
                                      </p:cBhvr>
                                      <p:to>
                                        <p:strVal val="visible"/>
                                      </p:to>
                                    </p:set>
                                    <p:anim calcmode="lin" valueType="num">
                                      <p:cBhvr>
                                        <p:cTn id="25" dur="1000" fill="hold"/>
                                        <p:tgtEl>
                                          <p:spTgt spid="865"/>
                                        </p:tgtEl>
                                        <p:attrNameLst>
                                          <p:attrName>ppt_x</p:attrName>
                                        </p:attrNameLst>
                                      </p:cBhvr>
                                      <p:tavLst>
                                        <p:tav tm="0">
                                          <p:val>
                                            <p:strVal val="#ppt_x"/>
                                          </p:val>
                                        </p:tav>
                                        <p:tav tm="100000">
                                          <p:val>
                                            <p:strVal val="#ppt_x"/>
                                          </p:val>
                                        </p:tav>
                                      </p:tavLst>
                                    </p:anim>
                                    <p:anim calcmode="lin" valueType="num">
                                      <p:cBhvr>
                                        <p:cTn id="26" dur="1000" fill="hold"/>
                                        <p:tgtEl>
                                          <p:spTgt spid="865"/>
                                        </p:tgtEl>
                                        <p:attrNameLst>
                                          <p:attrName>ppt_y</p:attrName>
                                        </p:attrNameLst>
                                      </p:cBhvr>
                                      <p:tavLst>
                                        <p:tav tm="0">
                                          <p:val>
                                            <p:strVal val="1+#ppt_h/2"/>
                                          </p:val>
                                        </p:tav>
                                        <p:tav tm="100000">
                                          <p:val>
                                            <p:strVal val="#ppt_y"/>
                                          </p:val>
                                        </p:tav>
                                      </p:tavLst>
                                    </p:anim>
                                  </p:childTnLst>
                                </p:cTn>
                              </p:par>
                              <p:par>
                                <p:cTn id="27" presetID="2" presetClass="entr" presetSubtype="8" fill="hold" grpId="0" nodeType="withEffect">
                                  <p:stCondLst>
                                    <p:cond delay="0"/>
                                  </p:stCondLst>
                                  <p:childTnLst>
                                    <p:set>
                                      <p:cBhvr>
                                        <p:cTn id="28" dur="indefinite" fill="hold"/>
                                        <p:tgtEl>
                                          <p:spTgt spid="874"/>
                                        </p:tgtEl>
                                        <p:attrNameLst>
                                          <p:attrName>style.visibility</p:attrName>
                                        </p:attrNameLst>
                                      </p:cBhvr>
                                      <p:to>
                                        <p:strVal val="visible"/>
                                      </p:to>
                                    </p:set>
                                    <p:anim calcmode="lin" valueType="num">
                                      <p:cBhvr>
                                        <p:cTn id="29" dur="1000" fill="hold"/>
                                        <p:tgtEl>
                                          <p:spTgt spid="874"/>
                                        </p:tgtEl>
                                        <p:attrNameLst>
                                          <p:attrName>ppt_x</p:attrName>
                                        </p:attrNameLst>
                                      </p:cBhvr>
                                      <p:tavLst>
                                        <p:tav tm="0">
                                          <p:val>
                                            <p:strVal val="0-#ppt_w/2"/>
                                          </p:val>
                                        </p:tav>
                                        <p:tav tm="100000">
                                          <p:val>
                                            <p:strVal val="#ppt_x"/>
                                          </p:val>
                                        </p:tav>
                                      </p:tavLst>
                                    </p:anim>
                                    <p:anim calcmode="lin" valueType="num">
                                      <p:cBhvr>
                                        <p:cTn id="30" dur="1000" fill="hold"/>
                                        <p:tgtEl>
                                          <p:spTgt spid="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0" bldLvl="0" animBg="1" advAuto="0"/>
      <p:bldP spid="856" grpId="0" bldLvl="0" animBg="1" advAuto="0"/>
      <p:bldP spid="865" grpId="0" bldLvl="0" animBg="1" advAuto="0"/>
      <p:bldP spid="868" grpId="0" bldLvl="0" animBg="1" advAuto="0"/>
      <p:bldP spid="871" grpId="0" bldLvl="0" animBg="1" advAuto="0"/>
      <p:bldP spid="874" grpId="0" bldLvl="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常用的商务谈判礼仪</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30" name="iS1ide-Freeform: Shape 7"/>
          <p:cNvSpPr/>
          <p:nvPr/>
        </p:nvSpPr>
        <p:spPr bwMode="auto">
          <a:xfrm>
            <a:off x="6202107" y="202170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4BC1DD"/>
          </a:solidFill>
          <a:ln w="9525">
            <a:noFill/>
            <a:round/>
          </a:ln>
        </p:spPr>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26" name="iS1ide-Freeform: Shape 8"/>
          <p:cNvSpPr/>
          <p:nvPr/>
        </p:nvSpPr>
        <p:spPr bwMode="auto">
          <a:xfrm>
            <a:off x="6202107" y="307811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FBFBF"/>
          </a:solidFill>
          <a:ln w="9525">
            <a:noFill/>
            <a:round/>
          </a:ln>
        </p:spPr>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22" name="iS1ide-Freeform: Shape 9"/>
          <p:cNvSpPr/>
          <p:nvPr/>
        </p:nvSpPr>
        <p:spPr bwMode="auto">
          <a:xfrm>
            <a:off x="6202107" y="413452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4BC1DD"/>
          </a:solidFill>
          <a:ln w="9525">
            <a:noFill/>
            <a:round/>
          </a:ln>
        </p:spPr>
        <p:txBody>
          <a:bodyPr anchor="ctr"/>
          <a:lstStyle/>
          <a:p>
            <a:pPr algn="ctr"/>
            <a:endParaRPr>
              <a:solidFill>
                <a:schemeClr val="tx1"/>
              </a:solidFill>
              <a:latin typeface="微软雅黑" panose="020B0503020204020204" charset="-122"/>
              <a:ea typeface="微软雅黑" panose="020B0503020204020204" charset="-122"/>
            </a:endParaRPr>
          </a:p>
        </p:txBody>
      </p:sp>
      <p:sp>
        <p:nvSpPr>
          <p:cNvPr id="18" name="iS1ide-Freeform: Shape 10"/>
          <p:cNvSpPr/>
          <p:nvPr/>
        </p:nvSpPr>
        <p:spPr bwMode="auto">
          <a:xfrm>
            <a:off x="6202107" y="5190937"/>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FBFBF"/>
          </a:solidFill>
          <a:ln w="9525">
            <a:noFill/>
            <a:round/>
          </a:ln>
        </p:spPr>
        <p:txBody>
          <a:bodyPr anchor="ctr"/>
          <a:lstStyle/>
          <a:p>
            <a:pPr algn="ctr"/>
            <a:endParaRPr>
              <a:solidFill>
                <a:schemeClr val="tx1"/>
              </a:solidFill>
              <a:latin typeface="微软雅黑" panose="020B0503020204020204" charset="-122"/>
              <a:ea typeface="微软雅黑" panose="020B0503020204020204" charset="-122"/>
            </a:endParaRPr>
          </a:p>
        </p:txBody>
      </p:sp>
      <p:grpSp>
        <p:nvGrpSpPr>
          <p:cNvPr id="14" name="组合 13"/>
          <p:cNvGrpSpPr/>
          <p:nvPr/>
        </p:nvGrpSpPr>
        <p:grpSpPr>
          <a:xfrm>
            <a:off x="6767803" y="1801328"/>
            <a:ext cx="3955442" cy="872735"/>
            <a:chOff x="7805427" y="3341205"/>
            <a:chExt cx="3955442" cy="872735"/>
          </a:xfrm>
        </p:grpSpPr>
        <p:sp>
          <p:nvSpPr>
            <p:cNvPr id="92" name="矩形 91"/>
            <p:cNvSpPr/>
            <p:nvPr/>
          </p:nvSpPr>
          <p:spPr>
            <a:xfrm>
              <a:off x="7805427" y="3660855"/>
              <a:ext cx="3955442" cy="553085"/>
            </a:xfrm>
            <a:prstGeom prst="rect">
              <a:avLst/>
            </a:prstGeom>
          </p:spPr>
          <p:txBody>
            <a:bodyPr wrap="square">
              <a:spAutoFit/>
              <a:scene3d>
                <a:camera prst="orthographicFront"/>
                <a:lightRig rig="threePt" dir="t"/>
              </a:scene3d>
              <a:sp3d contourW="12700"/>
            </a:bodyPr>
            <a:lstStyle/>
            <a:p>
              <a:pPr>
                <a:lnSpc>
                  <a:spcPct val="125000"/>
                </a:lnSpc>
              </a:pPr>
              <a:r>
                <a:rPr lang="zh-CN" altLang="en-US" sz="1200" dirty="0">
                  <a:solidFill>
                    <a:schemeClr val="tx1"/>
                  </a:solidFill>
                  <a:latin typeface="微软雅黑" panose="020B0503020204020204" charset="-122"/>
                  <a:ea typeface="微软雅黑" panose="020B0503020204020204" charset="-122"/>
                </a:rPr>
                <a:t>此时，有关各方人员应先后步入签字厅，在各自既定的位置上正式就位。</a:t>
              </a:r>
              <a:endParaRPr lang="zh-CN" altLang="en-US" sz="1200" dirty="0">
                <a:solidFill>
                  <a:schemeClr val="tx1"/>
                </a:solidFill>
                <a:latin typeface="微软雅黑" panose="020B0503020204020204" charset="-122"/>
                <a:ea typeface="微软雅黑" panose="020B0503020204020204" charset="-122"/>
              </a:endParaRPr>
            </a:p>
          </p:txBody>
        </p:sp>
        <p:sp>
          <p:nvSpPr>
            <p:cNvPr id="93" name="矩形 92"/>
            <p:cNvSpPr/>
            <p:nvPr/>
          </p:nvSpPr>
          <p:spPr>
            <a:xfrm>
              <a:off x="7805427" y="3341205"/>
              <a:ext cx="2050552"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solidFill>
                  <a:latin typeface="微软雅黑" panose="020B0503020204020204" charset="-122"/>
                  <a:ea typeface="微软雅黑" panose="020B0503020204020204" charset="-122"/>
                </a:rPr>
                <a:t>宣布开始</a:t>
              </a:r>
              <a:endParaRPr lang="zh-CN" altLang="en-US" b="1" dirty="0">
                <a:solidFill>
                  <a:schemeClr val="tx1"/>
                </a:solidFill>
                <a:latin typeface="微软雅黑" panose="020B0503020204020204" charset="-122"/>
                <a:ea typeface="微软雅黑" panose="020B0503020204020204" charset="-122"/>
              </a:endParaRPr>
            </a:p>
          </p:txBody>
        </p:sp>
      </p:grpSp>
      <p:grpSp>
        <p:nvGrpSpPr>
          <p:cNvPr id="94" name="组合 93"/>
          <p:cNvGrpSpPr/>
          <p:nvPr/>
        </p:nvGrpSpPr>
        <p:grpSpPr>
          <a:xfrm>
            <a:off x="6767803" y="2853440"/>
            <a:ext cx="3955442" cy="872735"/>
            <a:chOff x="7805427" y="3341205"/>
            <a:chExt cx="3955442" cy="872735"/>
          </a:xfrm>
        </p:grpSpPr>
        <p:sp>
          <p:nvSpPr>
            <p:cNvPr id="95" name="矩形 94"/>
            <p:cNvSpPr/>
            <p:nvPr/>
          </p:nvSpPr>
          <p:spPr>
            <a:xfrm>
              <a:off x="7805427" y="3660855"/>
              <a:ext cx="3955442" cy="553085"/>
            </a:xfrm>
            <a:prstGeom prst="rect">
              <a:avLst/>
            </a:prstGeom>
          </p:spPr>
          <p:txBody>
            <a:bodyPr wrap="square">
              <a:spAutoFit/>
              <a:scene3d>
                <a:camera prst="orthographicFront"/>
                <a:lightRig rig="threePt" dir="t"/>
              </a:scene3d>
              <a:sp3d contourW="12700"/>
            </a:bodyPr>
            <a:lstStyle/>
            <a:p>
              <a:pPr>
                <a:lnSpc>
                  <a:spcPct val="125000"/>
                </a:lnSpc>
              </a:pPr>
              <a:r>
                <a:rPr lang="zh-CN" altLang="en-US" sz="1200" dirty="0">
                  <a:solidFill>
                    <a:schemeClr val="tx1"/>
                  </a:solidFill>
                  <a:latin typeface="微软雅黑" panose="020B0503020204020204" charset="-122"/>
                  <a:ea typeface="微软雅黑" panose="020B0503020204020204" charset="-122"/>
                </a:rPr>
                <a:t>首先签署应由己方所保存的文本，然后再签署应由他方所保存的文本。</a:t>
              </a:r>
              <a:endParaRPr lang="zh-CN" altLang="en-US" sz="1200" dirty="0">
                <a:solidFill>
                  <a:schemeClr val="tx1"/>
                </a:solidFill>
                <a:latin typeface="微软雅黑" panose="020B0503020204020204" charset="-122"/>
                <a:ea typeface="微软雅黑" panose="020B0503020204020204" charset="-122"/>
              </a:endParaRPr>
            </a:p>
          </p:txBody>
        </p:sp>
        <p:sp>
          <p:nvSpPr>
            <p:cNvPr id="96" name="矩形 95"/>
            <p:cNvSpPr/>
            <p:nvPr/>
          </p:nvSpPr>
          <p:spPr>
            <a:xfrm>
              <a:off x="7805427" y="3341205"/>
              <a:ext cx="2050552"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solidFill>
                  <a:latin typeface="微软雅黑" panose="020B0503020204020204" charset="-122"/>
                  <a:ea typeface="微软雅黑" panose="020B0503020204020204" charset="-122"/>
                </a:rPr>
                <a:t>签署文件</a:t>
              </a:r>
              <a:endParaRPr lang="zh-CN" altLang="en-US" b="1" dirty="0">
                <a:solidFill>
                  <a:schemeClr val="tx1"/>
                </a:solidFill>
                <a:latin typeface="微软雅黑" panose="020B0503020204020204" charset="-122"/>
                <a:ea typeface="微软雅黑" panose="020B0503020204020204" charset="-122"/>
              </a:endParaRPr>
            </a:p>
          </p:txBody>
        </p:sp>
      </p:grpSp>
      <p:grpSp>
        <p:nvGrpSpPr>
          <p:cNvPr id="97" name="组合 96"/>
          <p:cNvGrpSpPr/>
          <p:nvPr/>
        </p:nvGrpSpPr>
        <p:grpSpPr>
          <a:xfrm>
            <a:off x="6767803" y="3905552"/>
            <a:ext cx="3955442" cy="872735"/>
            <a:chOff x="7805427" y="3341205"/>
            <a:chExt cx="3955442" cy="872735"/>
          </a:xfrm>
        </p:grpSpPr>
        <p:sp>
          <p:nvSpPr>
            <p:cNvPr id="98" name="矩形 97"/>
            <p:cNvSpPr/>
            <p:nvPr/>
          </p:nvSpPr>
          <p:spPr>
            <a:xfrm>
              <a:off x="7805427" y="3660855"/>
              <a:ext cx="3955442" cy="553085"/>
            </a:xfrm>
            <a:prstGeom prst="rect">
              <a:avLst/>
            </a:prstGeom>
          </p:spPr>
          <p:txBody>
            <a:bodyPr wrap="square">
              <a:spAutoFit/>
              <a:scene3d>
                <a:camera prst="orthographicFront"/>
                <a:lightRig rig="threePt" dir="t"/>
              </a:scene3d>
              <a:sp3d contourW="12700"/>
            </a:bodyPr>
            <a:lstStyle/>
            <a:p>
              <a:pPr>
                <a:lnSpc>
                  <a:spcPct val="125000"/>
                </a:lnSpc>
              </a:pPr>
              <a:r>
                <a:rPr lang="zh-CN" altLang="en-US" sz="1200" dirty="0">
                  <a:solidFill>
                    <a:schemeClr val="tx1"/>
                  </a:solidFill>
                  <a:latin typeface="微软雅黑" panose="020B0503020204020204" charset="-122"/>
                  <a:ea typeface="微软雅黑" panose="020B0503020204020204" charset="-122"/>
                </a:rPr>
                <a:t>各方签字人此时应热烈握手，互致祝贺，并互换签字笔，以志纪念全场人员应热烈鼓掌，以表示祝贺之意。</a:t>
              </a:r>
              <a:endParaRPr lang="zh-CN" altLang="en-US" sz="1200" dirty="0">
                <a:solidFill>
                  <a:schemeClr val="tx1"/>
                </a:solidFill>
                <a:latin typeface="微软雅黑" panose="020B0503020204020204" charset="-122"/>
                <a:ea typeface="微软雅黑" panose="020B0503020204020204" charset="-122"/>
              </a:endParaRPr>
            </a:p>
          </p:txBody>
        </p:sp>
        <p:sp>
          <p:nvSpPr>
            <p:cNvPr id="99" name="矩形 98"/>
            <p:cNvSpPr/>
            <p:nvPr/>
          </p:nvSpPr>
          <p:spPr>
            <a:xfrm>
              <a:off x="7805427" y="3341205"/>
              <a:ext cx="2050552"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solidFill>
                  <a:latin typeface="微软雅黑" panose="020B0503020204020204" charset="-122"/>
                  <a:ea typeface="微软雅黑" panose="020B0503020204020204" charset="-122"/>
                </a:rPr>
                <a:t>交换文本</a:t>
              </a:r>
              <a:endParaRPr lang="zh-CN" altLang="en-US" b="1" dirty="0">
                <a:solidFill>
                  <a:schemeClr val="tx1"/>
                </a:solidFill>
                <a:latin typeface="微软雅黑" panose="020B0503020204020204" charset="-122"/>
                <a:ea typeface="微软雅黑" panose="020B0503020204020204" charset="-122"/>
              </a:endParaRPr>
            </a:p>
          </p:txBody>
        </p:sp>
      </p:grpSp>
      <p:grpSp>
        <p:nvGrpSpPr>
          <p:cNvPr id="100" name="组合 99"/>
          <p:cNvGrpSpPr/>
          <p:nvPr/>
        </p:nvGrpSpPr>
        <p:grpSpPr>
          <a:xfrm>
            <a:off x="6767803" y="4957663"/>
            <a:ext cx="4182110" cy="872490"/>
            <a:chOff x="7805427" y="3341205"/>
            <a:chExt cx="4182110" cy="872490"/>
          </a:xfrm>
        </p:grpSpPr>
        <p:sp>
          <p:nvSpPr>
            <p:cNvPr id="101" name="矩形 100"/>
            <p:cNvSpPr/>
            <p:nvPr/>
          </p:nvSpPr>
          <p:spPr>
            <a:xfrm>
              <a:off x="7805427" y="3660610"/>
              <a:ext cx="4182110" cy="553085"/>
            </a:xfrm>
            <a:prstGeom prst="rect">
              <a:avLst/>
            </a:prstGeom>
          </p:spPr>
          <p:txBody>
            <a:bodyPr wrap="square">
              <a:spAutoFit/>
              <a:scene3d>
                <a:camera prst="orthographicFront"/>
                <a:lightRig rig="threePt" dir="t"/>
              </a:scene3d>
              <a:sp3d contourW="12700"/>
            </a:bodyPr>
            <a:lstStyle/>
            <a:p>
              <a:pPr>
                <a:lnSpc>
                  <a:spcPct val="125000"/>
                </a:lnSpc>
              </a:pPr>
              <a:r>
                <a:rPr lang="zh-CN" altLang="en-US" sz="1200" dirty="0">
                  <a:solidFill>
                    <a:schemeClr val="tx1"/>
                  </a:solidFill>
                  <a:latin typeface="微软雅黑" panose="020B0503020204020204" charset="-122"/>
                  <a:ea typeface="微软雅黑" panose="020B0503020204020204" charset="-122"/>
                </a:rPr>
                <a:t>应在交换文本后当场饮上一杯香槟酒，并与其他方面的人</a:t>
              </a:r>
              <a:endParaRPr lang="zh-CN" altLang="en-US" sz="1200" dirty="0">
                <a:solidFill>
                  <a:schemeClr val="tx1"/>
                </a:solidFill>
                <a:latin typeface="微软雅黑" panose="020B0503020204020204" charset="-122"/>
                <a:ea typeface="微软雅黑" panose="020B0503020204020204" charset="-122"/>
              </a:endParaRPr>
            </a:p>
            <a:p>
              <a:pPr>
                <a:lnSpc>
                  <a:spcPct val="125000"/>
                </a:lnSpc>
              </a:pPr>
              <a:r>
                <a:rPr lang="zh-CN" altLang="en-US" sz="1200" dirty="0">
                  <a:solidFill>
                    <a:schemeClr val="tx1"/>
                  </a:solidFill>
                  <a:latin typeface="微软雅黑" panose="020B0503020204020204" charset="-122"/>
                  <a:ea typeface="微软雅黑" panose="020B0503020204020204" charset="-122"/>
                </a:rPr>
                <a:t>士干杯。这是增加签字仪式喜庆色彩的一种常规性做法。</a:t>
              </a:r>
              <a:endParaRPr lang="zh-CN" altLang="en-US" sz="1200" dirty="0">
                <a:solidFill>
                  <a:schemeClr val="tx1"/>
                </a:solidFill>
                <a:latin typeface="微软雅黑" panose="020B0503020204020204" charset="-122"/>
                <a:ea typeface="微软雅黑" panose="020B0503020204020204" charset="-122"/>
              </a:endParaRPr>
            </a:p>
          </p:txBody>
        </p:sp>
        <p:sp>
          <p:nvSpPr>
            <p:cNvPr id="102" name="矩形 101"/>
            <p:cNvSpPr/>
            <p:nvPr/>
          </p:nvSpPr>
          <p:spPr>
            <a:xfrm>
              <a:off x="7805427" y="3341205"/>
              <a:ext cx="2050552"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solidFill>
                  <a:latin typeface="微软雅黑" panose="020B0503020204020204" charset="-122"/>
                  <a:ea typeface="微软雅黑" panose="020B0503020204020204" charset="-122"/>
                </a:rPr>
                <a:t>饮酒庆贺</a:t>
              </a:r>
              <a:endParaRPr lang="zh-CN" altLang="en-US" b="1" dirty="0">
                <a:solidFill>
                  <a:schemeClr val="tx1"/>
                </a:solidFill>
                <a:latin typeface="微软雅黑" panose="020B0503020204020204" charset="-122"/>
                <a:ea typeface="微软雅黑" panose="020B0503020204020204" charset="-122"/>
              </a:endParaRPr>
            </a:p>
          </p:txBody>
        </p:sp>
      </p:grpSp>
      <p:pic>
        <p:nvPicPr>
          <p:cNvPr id="15" name="图片 14" descr="21cec45012cdb3f0301eeb6181faade9"/>
          <p:cNvPicPr>
            <a:picLocks noChangeAspect="1"/>
          </p:cNvPicPr>
          <p:nvPr/>
        </p:nvPicPr>
        <p:blipFill>
          <a:blip r:embed="rId1"/>
          <a:stretch>
            <a:fillRect/>
          </a:stretch>
        </p:blipFill>
        <p:spPr>
          <a:xfrm>
            <a:off x="3175" y="1497965"/>
            <a:ext cx="6094095" cy="4570730"/>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par>
                          <p:cTn id="30" fill="hold">
                            <p:stCondLst>
                              <p:cond delay="1000"/>
                            </p:stCondLst>
                            <p:childTnLst>
                              <p:par>
                                <p:cTn id="31" presetID="2" presetClass="entr" presetSubtype="2"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2" fill="hold" nodeType="after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1+#ppt_w/2"/>
                                          </p:val>
                                        </p:tav>
                                        <p:tav tm="100000">
                                          <p:val>
                                            <p:strVal val="#ppt_x"/>
                                          </p:val>
                                        </p:tav>
                                      </p:tavLst>
                                    </p:anim>
                                    <p:anim calcmode="lin" valueType="num">
                                      <p:cBhvr additive="base">
                                        <p:cTn id="39" dur="500" fill="hold"/>
                                        <p:tgtEl>
                                          <p:spTgt spid="94"/>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nodeType="after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additive="base">
                                        <p:cTn id="43" dur="500" fill="hold"/>
                                        <p:tgtEl>
                                          <p:spTgt spid="97"/>
                                        </p:tgtEl>
                                        <p:attrNameLst>
                                          <p:attrName>ppt_x</p:attrName>
                                        </p:attrNameLst>
                                      </p:cBhvr>
                                      <p:tavLst>
                                        <p:tav tm="0">
                                          <p:val>
                                            <p:strVal val="1+#ppt_w/2"/>
                                          </p:val>
                                        </p:tav>
                                        <p:tav tm="100000">
                                          <p:val>
                                            <p:strVal val="#ppt_x"/>
                                          </p:val>
                                        </p:tav>
                                      </p:tavLst>
                                    </p:anim>
                                    <p:anim calcmode="lin" valueType="num">
                                      <p:cBhvr additive="base">
                                        <p:cTn id="44" dur="500" fill="hold"/>
                                        <p:tgtEl>
                                          <p:spTgt spid="97"/>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2" fill="hold" nodeType="afterEffect">
                                  <p:stCondLst>
                                    <p:cond delay="0"/>
                                  </p:stCondLst>
                                  <p:childTnLst>
                                    <p:set>
                                      <p:cBhvr>
                                        <p:cTn id="47" dur="1" fill="hold">
                                          <p:stCondLst>
                                            <p:cond delay="0"/>
                                          </p:stCondLst>
                                        </p:cTn>
                                        <p:tgtEl>
                                          <p:spTgt spid="100"/>
                                        </p:tgtEl>
                                        <p:attrNameLst>
                                          <p:attrName>style.visibility</p:attrName>
                                        </p:attrNameLst>
                                      </p:cBhvr>
                                      <p:to>
                                        <p:strVal val="visible"/>
                                      </p:to>
                                    </p:set>
                                    <p:anim calcmode="lin" valueType="num">
                                      <p:cBhvr additive="base">
                                        <p:cTn id="48" dur="500" fill="hold"/>
                                        <p:tgtEl>
                                          <p:spTgt spid="100"/>
                                        </p:tgtEl>
                                        <p:attrNameLst>
                                          <p:attrName>ppt_x</p:attrName>
                                        </p:attrNameLst>
                                      </p:cBhvr>
                                      <p:tavLst>
                                        <p:tav tm="0">
                                          <p:val>
                                            <p:strVal val="1+#ppt_w/2"/>
                                          </p:val>
                                        </p:tav>
                                        <p:tav tm="100000">
                                          <p:val>
                                            <p:strVal val="#ppt_x"/>
                                          </p:val>
                                        </p:tav>
                                      </p:tavLst>
                                    </p:anim>
                                    <p:anim calcmode="lin" valueType="num">
                                      <p:cBhvr additive="base">
                                        <p:cTn id="49" dur="500" fill="hold"/>
                                        <p:tgtEl>
                                          <p:spTgt spid="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26" grpId="0" bldLvl="0" animBg="1"/>
      <p:bldP spid="22" grpId="0" bldLvl="0" animBg="1"/>
      <p:bldP spid="18"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5" y="15110"/>
            <a:ext cx="3751355" cy="3600530"/>
            <a:chOff x="-1" y="15748"/>
            <a:chExt cx="3956496" cy="3797424"/>
          </a:xfrm>
        </p:grpSpPr>
        <p:sp>
          <p:nvSpPr>
            <p:cNvPr id="6" name="Freeform 6"/>
            <p:cNvSpPr>
              <a:spLocks noEditPoints="1"/>
            </p:cNvSpPr>
            <p:nvPr/>
          </p:nvSpPr>
          <p:spPr bwMode="auto">
            <a:xfrm>
              <a:off x="2394070" y="15748"/>
              <a:ext cx="654559" cy="1061838"/>
            </a:xfrm>
            <a:custGeom>
              <a:avLst/>
              <a:gdLst>
                <a:gd name="T0" fmla="*/ 16 w 292"/>
                <a:gd name="T1" fmla="*/ 438 h 472"/>
                <a:gd name="T2" fmla="*/ 32 w 292"/>
                <a:gd name="T3" fmla="*/ 449 h 472"/>
                <a:gd name="T4" fmla="*/ 18 w 292"/>
                <a:gd name="T5" fmla="*/ 472 h 472"/>
                <a:gd name="T6" fmla="*/ 0 w 292"/>
                <a:gd name="T7" fmla="*/ 463 h 472"/>
                <a:gd name="T8" fmla="*/ 16 w 292"/>
                <a:gd name="T9" fmla="*/ 438 h 472"/>
                <a:gd name="T10" fmla="*/ 44 w 292"/>
                <a:gd name="T11" fmla="*/ 390 h 472"/>
                <a:gd name="T12" fmla="*/ 61 w 292"/>
                <a:gd name="T13" fmla="*/ 400 h 472"/>
                <a:gd name="T14" fmla="*/ 47 w 292"/>
                <a:gd name="T15" fmla="*/ 425 h 472"/>
                <a:gd name="T16" fmla="*/ 30 w 292"/>
                <a:gd name="T17" fmla="*/ 414 h 472"/>
                <a:gd name="T18" fmla="*/ 44 w 292"/>
                <a:gd name="T19" fmla="*/ 390 h 472"/>
                <a:gd name="T20" fmla="*/ 74 w 292"/>
                <a:gd name="T21" fmla="*/ 341 h 472"/>
                <a:gd name="T22" fmla="*/ 89 w 292"/>
                <a:gd name="T23" fmla="*/ 351 h 472"/>
                <a:gd name="T24" fmla="*/ 75 w 292"/>
                <a:gd name="T25" fmla="*/ 376 h 472"/>
                <a:gd name="T26" fmla="*/ 60 w 292"/>
                <a:gd name="T27" fmla="*/ 365 h 472"/>
                <a:gd name="T28" fmla="*/ 74 w 292"/>
                <a:gd name="T29" fmla="*/ 341 h 472"/>
                <a:gd name="T30" fmla="*/ 102 w 292"/>
                <a:gd name="T31" fmla="*/ 292 h 472"/>
                <a:gd name="T32" fmla="*/ 119 w 292"/>
                <a:gd name="T33" fmla="*/ 302 h 472"/>
                <a:gd name="T34" fmla="*/ 105 w 292"/>
                <a:gd name="T35" fmla="*/ 327 h 472"/>
                <a:gd name="T36" fmla="*/ 88 w 292"/>
                <a:gd name="T37" fmla="*/ 316 h 472"/>
                <a:gd name="T38" fmla="*/ 102 w 292"/>
                <a:gd name="T39" fmla="*/ 292 h 472"/>
                <a:gd name="T40" fmla="*/ 131 w 292"/>
                <a:gd name="T41" fmla="*/ 243 h 472"/>
                <a:gd name="T42" fmla="*/ 147 w 292"/>
                <a:gd name="T43" fmla="*/ 254 h 472"/>
                <a:gd name="T44" fmla="*/ 133 w 292"/>
                <a:gd name="T45" fmla="*/ 278 h 472"/>
                <a:gd name="T46" fmla="*/ 117 w 292"/>
                <a:gd name="T47" fmla="*/ 267 h 472"/>
                <a:gd name="T48" fmla="*/ 131 w 292"/>
                <a:gd name="T49" fmla="*/ 243 h 472"/>
                <a:gd name="T50" fmla="*/ 159 w 292"/>
                <a:gd name="T51" fmla="*/ 196 h 472"/>
                <a:gd name="T52" fmla="*/ 177 w 292"/>
                <a:gd name="T53" fmla="*/ 205 h 472"/>
                <a:gd name="T54" fmla="*/ 163 w 292"/>
                <a:gd name="T55" fmla="*/ 229 h 472"/>
                <a:gd name="T56" fmla="*/ 145 w 292"/>
                <a:gd name="T57" fmla="*/ 220 h 472"/>
                <a:gd name="T58" fmla="*/ 159 w 292"/>
                <a:gd name="T59" fmla="*/ 196 h 472"/>
                <a:gd name="T60" fmla="*/ 189 w 292"/>
                <a:gd name="T61" fmla="*/ 147 h 472"/>
                <a:gd name="T62" fmla="*/ 206 w 292"/>
                <a:gd name="T63" fmla="*/ 156 h 472"/>
                <a:gd name="T64" fmla="*/ 191 w 292"/>
                <a:gd name="T65" fmla="*/ 180 h 472"/>
                <a:gd name="T66" fmla="*/ 175 w 292"/>
                <a:gd name="T67" fmla="*/ 171 h 472"/>
                <a:gd name="T68" fmla="*/ 189 w 292"/>
                <a:gd name="T69" fmla="*/ 147 h 472"/>
                <a:gd name="T70" fmla="*/ 217 w 292"/>
                <a:gd name="T71" fmla="*/ 98 h 472"/>
                <a:gd name="T72" fmla="*/ 234 w 292"/>
                <a:gd name="T73" fmla="*/ 109 h 472"/>
                <a:gd name="T74" fmla="*/ 220 w 292"/>
                <a:gd name="T75" fmla="*/ 133 h 472"/>
                <a:gd name="T76" fmla="*/ 203 w 292"/>
                <a:gd name="T77" fmla="*/ 123 h 472"/>
                <a:gd name="T78" fmla="*/ 217 w 292"/>
                <a:gd name="T79" fmla="*/ 98 h 472"/>
                <a:gd name="T80" fmla="*/ 246 w 292"/>
                <a:gd name="T81" fmla="*/ 49 h 472"/>
                <a:gd name="T82" fmla="*/ 264 w 292"/>
                <a:gd name="T83" fmla="*/ 60 h 472"/>
                <a:gd name="T84" fmla="*/ 248 w 292"/>
                <a:gd name="T85" fmla="*/ 84 h 472"/>
                <a:gd name="T86" fmla="*/ 233 w 292"/>
                <a:gd name="T87" fmla="*/ 74 h 472"/>
                <a:gd name="T88" fmla="*/ 246 w 292"/>
                <a:gd name="T89" fmla="*/ 49 h 472"/>
                <a:gd name="T90" fmla="*/ 276 w 292"/>
                <a:gd name="T91" fmla="*/ 0 h 472"/>
                <a:gd name="T92" fmla="*/ 292 w 292"/>
                <a:gd name="T93" fmla="*/ 11 h 472"/>
                <a:gd name="T94" fmla="*/ 278 w 292"/>
                <a:gd name="T95" fmla="*/ 35 h 472"/>
                <a:gd name="T96" fmla="*/ 260 w 292"/>
                <a:gd name="T97" fmla="*/ 25 h 472"/>
                <a:gd name="T98" fmla="*/ 276 w 292"/>
                <a:gd name="T9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472">
                  <a:moveTo>
                    <a:pt x="16" y="438"/>
                  </a:moveTo>
                  <a:lnTo>
                    <a:pt x="32" y="449"/>
                  </a:lnTo>
                  <a:lnTo>
                    <a:pt x="18" y="472"/>
                  </a:lnTo>
                  <a:lnTo>
                    <a:pt x="0" y="463"/>
                  </a:lnTo>
                  <a:lnTo>
                    <a:pt x="16" y="438"/>
                  </a:lnTo>
                  <a:close/>
                  <a:moveTo>
                    <a:pt x="44" y="390"/>
                  </a:moveTo>
                  <a:lnTo>
                    <a:pt x="61" y="400"/>
                  </a:lnTo>
                  <a:lnTo>
                    <a:pt x="47" y="425"/>
                  </a:lnTo>
                  <a:lnTo>
                    <a:pt x="30" y="414"/>
                  </a:lnTo>
                  <a:lnTo>
                    <a:pt x="44" y="390"/>
                  </a:lnTo>
                  <a:close/>
                  <a:moveTo>
                    <a:pt x="74" y="341"/>
                  </a:moveTo>
                  <a:lnTo>
                    <a:pt x="89" y="351"/>
                  </a:lnTo>
                  <a:lnTo>
                    <a:pt x="75" y="376"/>
                  </a:lnTo>
                  <a:lnTo>
                    <a:pt x="60" y="365"/>
                  </a:lnTo>
                  <a:lnTo>
                    <a:pt x="74" y="341"/>
                  </a:lnTo>
                  <a:close/>
                  <a:moveTo>
                    <a:pt x="102" y="292"/>
                  </a:moveTo>
                  <a:lnTo>
                    <a:pt x="119" y="302"/>
                  </a:lnTo>
                  <a:lnTo>
                    <a:pt x="105" y="327"/>
                  </a:lnTo>
                  <a:lnTo>
                    <a:pt x="88" y="316"/>
                  </a:lnTo>
                  <a:lnTo>
                    <a:pt x="102" y="292"/>
                  </a:lnTo>
                  <a:close/>
                  <a:moveTo>
                    <a:pt x="131" y="243"/>
                  </a:moveTo>
                  <a:lnTo>
                    <a:pt x="147" y="254"/>
                  </a:lnTo>
                  <a:lnTo>
                    <a:pt x="133" y="278"/>
                  </a:lnTo>
                  <a:lnTo>
                    <a:pt x="117" y="267"/>
                  </a:lnTo>
                  <a:lnTo>
                    <a:pt x="131" y="243"/>
                  </a:lnTo>
                  <a:close/>
                  <a:moveTo>
                    <a:pt x="159" y="196"/>
                  </a:moveTo>
                  <a:lnTo>
                    <a:pt x="177" y="205"/>
                  </a:lnTo>
                  <a:lnTo>
                    <a:pt x="163" y="229"/>
                  </a:lnTo>
                  <a:lnTo>
                    <a:pt x="145" y="220"/>
                  </a:lnTo>
                  <a:lnTo>
                    <a:pt x="159" y="196"/>
                  </a:lnTo>
                  <a:close/>
                  <a:moveTo>
                    <a:pt x="189" y="147"/>
                  </a:moveTo>
                  <a:lnTo>
                    <a:pt x="206" y="156"/>
                  </a:lnTo>
                  <a:lnTo>
                    <a:pt x="191" y="180"/>
                  </a:lnTo>
                  <a:lnTo>
                    <a:pt x="175" y="171"/>
                  </a:lnTo>
                  <a:lnTo>
                    <a:pt x="189" y="147"/>
                  </a:lnTo>
                  <a:close/>
                  <a:moveTo>
                    <a:pt x="217" y="98"/>
                  </a:moveTo>
                  <a:lnTo>
                    <a:pt x="234" y="109"/>
                  </a:lnTo>
                  <a:lnTo>
                    <a:pt x="220" y="133"/>
                  </a:lnTo>
                  <a:lnTo>
                    <a:pt x="203" y="123"/>
                  </a:lnTo>
                  <a:lnTo>
                    <a:pt x="217" y="98"/>
                  </a:lnTo>
                  <a:close/>
                  <a:moveTo>
                    <a:pt x="246" y="49"/>
                  </a:moveTo>
                  <a:lnTo>
                    <a:pt x="264" y="60"/>
                  </a:lnTo>
                  <a:lnTo>
                    <a:pt x="248" y="84"/>
                  </a:lnTo>
                  <a:lnTo>
                    <a:pt x="233" y="74"/>
                  </a:lnTo>
                  <a:lnTo>
                    <a:pt x="246" y="49"/>
                  </a:lnTo>
                  <a:close/>
                  <a:moveTo>
                    <a:pt x="276" y="0"/>
                  </a:moveTo>
                  <a:lnTo>
                    <a:pt x="292" y="11"/>
                  </a:lnTo>
                  <a:lnTo>
                    <a:pt x="278" y="35"/>
                  </a:lnTo>
                  <a:lnTo>
                    <a:pt x="260" y="25"/>
                  </a:lnTo>
                  <a:lnTo>
                    <a:pt x="27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 name="Freeform 7"/>
            <p:cNvSpPr/>
            <p:nvPr/>
          </p:nvSpPr>
          <p:spPr bwMode="auto">
            <a:xfrm>
              <a:off x="2331304" y="1111332"/>
              <a:ext cx="71732" cy="78739"/>
            </a:xfrm>
            <a:custGeom>
              <a:avLst/>
              <a:gdLst>
                <a:gd name="T0" fmla="*/ 14 w 32"/>
                <a:gd name="T1" fmla="*/ 0 h 35"/>
                <a:gd name="T2" fmla="*/ 16 w 32"/>
                <a:gd name="T3" fmla="*/ 0 h 35"/>
                <a:gd name="T4" fmla="*/ 18 w 32"/>
                <a:gd name="T5" fmla="*/ 0 h 35"/>
                <a:gd name="T6" fmla="*/ 18 w 32"/>
                <a:gd name="T7" fmla="*/ 2 h 35"/>
                <a:gd name="T8" fmla="*/ 32 w 32"/>
                <a:gd name="T9" fmla="*/ 9 h 35"/>
                <a:gd name="T10" fmla="*/ 16 w 32"/>
                <a:gd name="T11" fmla="*/ 35 h 35"/>
                <a:gd name="T12" fmla="*/ 0 w 32"/>
                <a:gd name="T13" fmla="*/ 9 h 35"/>
                <a:gd name="T14" fmla="*/ 13 w 32"/>
                <a:gd name="T15" fmla="*/ 2 h 35"/>
                <a:gd name="T16" fmla="*/ 14 w 32"/>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14" y="0"/>
                  </a:moveTo>
                  <a:lnTo>
                    <a:pt x="16" y="0"/>
                  </a:lnTo>
                  <a:lnTo>
                    <a:pt x="18" y="0"/>
                  </a:lnTo>
                  <a:lnTo>
                    <a:pt x="18" y="2"/>
                  </a:lnTo>
                  <a:lnTo>
                    <a:pt x="32" y="9"/>
                  </a:lnTo>
                  <a:lnTo>
                    <a:pt x="16" y="35"/>
                  </a:lnTo>
                  <a:lnTo>
                    <a:pt x="0" y="9"/>
                  </a:lnTo>
                  <a:lnTo>
                    <a:pt x="13" y="2"/>
                  </a:lnTo>
                  <a:lnTo>
                    <a:pt x="1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8" name="Freeform 8"/>
            <p:cNvSpPr>
              <a:spLocks noEditPoints="1"/>
            </p:cNvSpPr>
            <p:nvPr/>
          </p:nvSpPr>
          <p:spPr bwMode="auto">
            <a:xfrm>
              <a:off x="1685712" y="15748"/>
              <a:ext cx="650076" cy="1061838"/>
            </a:xfrm>
            <a:custGeom>
              <a:avLst/>
              <a:gdLst>
                <a:gd name="T0" fmla="*/ 276 w 290"/>
                <a:gd name="T1" fmla="*/ 438 h 472"/>
                <a:gd name="T2" fmla="*/ 290 w 290"/>
                <a:gd name="T3" fmla="*/ 463 h 472"/>
                <a:gd name="T4" fmla="*/ 274 w 290"/>
                <a:gd name="T5" fmla="*/ 472 h 472"/>
                <a:gd name="T6" fmla="*/ 260 w 290"/>
                <a:gd name="T7" fmla="*/ 449 h 472"/>
                <a:gd name="T8" fmla="*/ 276 w 290"/>
                <a:gd name="T9" fmla="*/ 438 h 472"/>
                <a:gd name="T10" fmla="*/ 248 w 290"/>
                <a:gd name="T11" fmla="*/ 390 h 472"/>
                <a:gd name="T12" fmla="*/ 262 w 290"/>
                <a:gd name="T13" fmla="*/ 414 h 472"/>
                <a:gd name="T14" fmla="*/ 245 w 290"/>
                <a:gd name="T15" fmla="*/ 425 h 472"/>
                <a:gd name="T16" fmla="*/ 231 w 290"/>
                <a:gd name="T17" fmla="*/ 400 h 472"/>
                <a:gd name="T18" fmla="*/ 248 w 290"/>
                <a:gd name="T19" fmla="*/ 390 h 472"/>
                <a:gd name="T20" fmla="*/ 219 w 290"/>
                <a:gd name="T21" fmla="*/ 341 h 472"/>
                <a:gd name="T22" fmla="*/ 232 w 290"/>
                <a:gd name="T23" fmla="*/ 365 h 472"/>
                <a:gd name="T24" fmla="*/ 217 w 290"/>
                <a:gd name="T25" fmla="*/ 376 h 472"/>
                <a:gd name="T26" fmla="*/ 201 w 290"/>
                <a:gd name="T27" fmla="*/ 351 h 472"/>
                <a:gd name="T28" fmla="*/ 219 w 290"/>
                <a:gd name="T29" fmla="*/ 341 h 472"/>
                <a:gd name="T30" fmla="*/ 191 w 290"/>
                <a:gd name="T31" fmla="*/ 292 h 472"/>
                <a:gd name="T32" fmla="*/ 205 w 290"/>
                <a:gd name="T33" fmla="*/ 316 h 472"/>
                <a:gd name="T34" fmla="*/ 187 w 290"/>
                <a:gd name="T35" fmla="*/ 327 h 472"/>
                <a:gd name="T36" fmla="*/ 173 w 290"/>
                <a:gd name="T37" fmla="*/ 302 h 472"/>
                <a:gd name="T38" fmla="*/ 191 w 290"/>
                <a:gd name="T39" fmla="*/ 292 h 472"/>
                <a:gd name="T40" fmla="*/ 161 w 290"/>
                <a:gd name="T41" fmla="*/ 243 h 472"/>
                <a:gd name="T42" fmla="*/ 175 w 290"/>
                <a:gd name="T43" fmla="*/ 267 h 472"/>
                <a:gd name="T44" fmla="*/ 159 w 290"/>
                <a:gd name="T45" fmla="*/ 278 h 472"/>
                <a:gd name="T46" fmla="*/ 143 w 290"/>
                <a:gd name="T47" fmla="*/ 254 h 472"/>
                <a:gd name="T48" fmla="*/ 161 w 290"/>
                <a:gd name="T49" fmla="*/ 243 h 472"/>
                <a:gd name="T50" fmla="*/ 131 w 290"/>
                <a:gd name="T51" fmla="*/ 196 h 472"/>
                <a:gd name="T52" fmla="*/ 147 w 290"/>
                <a:gd name="T53" fmla="*/ 220 h 472"/>
                <a:gd name="T54" fmla="*/ 129 w 290"/>
                <a:gd name="T55" fmla="*/ 229 h 472"/>
                <a:gd name="T56" fmla="*/ 115 w 290"/>
                <a:gd name="T57" fmla="*/ 205 h 472"/>
                <a:gd name="T58" fmla="*/ 131 w 290"/>
                <a:gd name="T59" fmla="*/ 196 h 472"/>
                <a:gd name="T60" fmla="*/ 103 w 290"/>
                <a:gd name="T61" fmla="*/ 147 h 472"/>
                <a:gd name="T62" fmla="*/ 117 w 290"/>
                <a:gd name="T63" fmla="*/ 171 h 472"/>
                <a:gd name="T64" fmla="*/ 102 w 290"/>
                <a:gd name="T65" fmla="*/ 180 h 472"/>
                <a:gd name="T66" fmla="*/ 86 w 290"/>
                <a:gd name="T67" fmla="*/ 156 h 472"/>
                <a:gd name="T68" fmla="*/ 103 w 290"/>
                <a:gd name="T69" fmla="*/ 147 h 472"/>
                <a:gd name="T70" fmla="*/ 74 w 290"/>
                <a:gd name="T71" fmla="*/ 98 h 472"/>
                <a:gd name="T72" fmla="*/ 89 w 290"/>
                <a:gd name="T73" fmla="*/ 123 h 472"/>
                <a:gd name="T74" fmla="*/ 72 w 290"/>
                <a:gd name="T75" fmla="*/ 133 h 472"/>
                <a:gd name="T76" fmla="*/ 58 w 290"/>
                <a:gd name="T77" fmla="*/ 109 h 472"/>
                <a:gd name="T78" fmla="*/ 74 w 290"/>
                <a:gd name="T79" fmla="*/ 98 h 472"/>
                <a:gd name="T80" fmla="*/ 46 w 290"/>
                <a:gd name="T81" fmla="*/ 49 h 472"/>
                <a:gd name="T82" fmla="*/ 60 w 290"/>
                <a:gd name="T83" fmla="*/ 74 h 472"/>
                <a:gd name="T84" fmla="*/ 42 w 290"/>
                <a:gd name="T85" fmla="*/ 84 h 472"/>
                <a:gd name="T86" fmla="*/ 28 w 290"/>
                <a:gd name="T87" fmla="*/ 60 h 472"/>
                <a:gd name="T88" fmla="*/ 46 w 290"/>
                <a:gd name="T89" fmla="*/ 49 h 472"/>
                <a:gd name="T90" fmla="*/ 16 w 290"/>
                <a:gd name="T91" fmla="*/ 0 h 472"/>
                <a:gd name="T92" fmla="*/ 32 w 290"/>
                <a:gd name="T93" fmla="*/ 25 h 472"/>
                <a:gd name="T94" fmla="*/ 14 w 290"/>
                <a:gd name="T95" fmla="*/ 35 h 472"/>
                <a:gd name="T96" fmla="*/ 0 w 290"/>
                <a:gd name="T97" fmla="*/ 11 h 472"/>
                <a:gd name="T98" fmla="*/ 16 w 290"/>
                <a:gd name="T9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0" h="472">
                  <a:moveTo>
                    <a:pt x="276" y="438"/>
                  </a:moveTo>
                  <a:lnTo>
                    <a:pt x="290" y="463"/>
                  </a:lnTo>
                  <a:lnTo>
                    <a:pt x="274" y="472"/>
                  </a:lnTo>
                  <a:lnTo>
                    <a:pt x="260" y="449"/>
                  </a:lnTo>
                  <a:lnTo>
                    <a:pt x="276" y="438"/>
                  </a:lnTo>
                  <a:close/>
                  <a:moveTo>
                    <a:pt x="248" y="390"/>
                  </a:moveTo>
                  <a:lnTo>
                    <a:pt x="262" y="414"/>
                  </a:lnTo>
                  <a:lnTo>
                    <a:pt x="245" y="425"/>
                  </a:lnTo>
                  <a:lnTo>
                    <a:pt x="231" y="400"/>
                  </a:lnTo>
                  <a:lnTo>
                    <a:pt x="248" y="390"/>
                  </a:lnTo>
                  <a:close/>
                  <a:moveTo>
                    <a:pt x="219" y="341"/>
                  </a:moveTo>
                  <a:lnTo>
                    <a:pt x="232" y="365"/>
                  </a:lnTo>
                  <a:lnTo>
                    <a:pt x="217" y="376"/>
                  </a:lnTo>
                  <a:lnTo>
                    <a:pt x="201" y="351"/>
                  </a:lnTo>
                  <a:lnTo>
                    <a:pt x="219" y="341"/>
                  </a:lnTo>
                  <a:close/>
                  <a:moveTo>
                    <a:pt x="191" y="292"/>
                  </a:moveTo>
                  <a:lnTo>
                    <a:pt x="205" y="316"/>
                  </a:lnTo>
                  <a:lnTo>
                    <a:pt x="187" y="327"/>
                  </a:lnTo>
                  <a:lnTo>
                    <a:pt x="173" y="302"/>
                  </a:lnTo>
                  <a:lnTo>
                    <a:pt x="191" y="292"/>
                  </a:lnTo>
                  <a:close/>
                  <a:moveTo>
                    <a:pt x="161" y="243"/>
                  </a:moveTo>
                  <a:lnTo>
                    <a:pt x="175" y="267"/>
                  </a:lnTo>
                  <a:lnTo>
                    <a:pt x="159" y="278"/>
                  </a:lnTo>
                  <a:lnTo>
                    <a:pt x="143" y="254"/>
                  </a:lnTo>
                  <a:lnTo>
                    <a:pt x="161" y="243"/>
                  </a:lnTo>
                  <a:close/>
                  <a:moveTo>
                    <a:pt x="131" y="196"/>
                  </a:moveTo>
                  <a:lnTo>
                    <a:pt x="147" y="220"/>
                  </a:lnTo>
                  <a:lnTo>
                    <a:pt x="129" y="229"/>
                  </a:lnTo>
                  <a:lnTo>
                    <a:pt x="115" y="205"/>
                  </a:lnTo>
                  <a:lnTo>
                    <a:pt x="131" y="196"/>
                  </a:lnTo>
                  <a:close/>
                  <a:moveTo>
                    <a:pt x="103" y="147"/>
                  </a:moveTo>
                  <a:lnTo>
                    <a:pt x="117" y="171"/>
                  </a:lnTo>
                  <a:lnTo>
                    <a:pt x="102" y="180"/>
                  </a:lnTo>
                  <a:lnTo>
                    <a:pt x="86" y="156"/>
                  </a:lnTo>
                  <a:lnTo>
                    <a:pt x="103" y="147"/>
                  </a:lnTo>
                  <a:close/>
                  <a:moveTo>
                    <a:pt x="74" y="98"/>
                  </a:moveTo>
                  <a:lnTo>
                    <a:pt x="89" y="123"/>
                  </a:lnTo>
                  <a:lnTo>
                    <a:pt x="72" y="133"/>
                  </a:lnTo>
                  <a:lnTo>
                    <a:pt x="58" y="109"/>
                  </a:lnTo>
                  <a:lnTo>
                    <a:pt x="74" y="98"/>
                  </a:lnTo>
                  <a:close/>
                  <a:moveTo>
                    <a:pt x="46" y="49"/>
                  </a:moveTo>
                  <a:lnTo>
                    <a:pt x="60" y="74"/>
                  </a:lnTo>
                  <a:lnTo>
                    <a:pt x="42" y="84"/>
                  </a:lnTo>
                  <a:lnTo>
                    <a:pt x="28" y="60"/>
                  </a:lnTo>
                  <a:lnTo>
                    <a:pt x="46" y="49"/>
                  </a:lnTo>
                  <a:close/>
                  <a:moveTo>
                    <a:pt x="16" y="0"/>
                  </a:moveTo>
                  <a:lnTo>
                    <a:pt x="32" y="25"/>
                  </a:lnTo>
                  <a:lnTo>
                    <a:pt x="14" y="35"/>
                  </a:lnTo>
                  <a:lnTo>
                    <a:pt x="0" y="11"/>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9" name="Freeform 9"/>
            <p:cNvSpPr/>
            <p:nvPr/>
          </p:nvSpPr>
          <p:spPr bwMode="auto">
            <a:xfrm>
              <a:off x="-1" y="2422882"/>
              <a:ext cx="73975" cy="58491"/>
            </a:xfrm>
            <a:custGeom>
              <a:avLst/>
              <a:gdLst>
                <a:gd name="T0" fmla="*/ 15 w 33"/>
                <a:gd name="T1" fmla="*/ 0 h 26"/>
                <a:gd name="T2" fmla="*/ 28 w 33"/>
                <a:gd name="T3" fmla="*/ 7 h 26"/>
                <a:gd name="T4" fmla="*/ 31 w 33"/>
                <a:gd name="T5" fmla="*/ 7 h 26"/>
                <a:gd name="T6" fmla="*/ 31 w 33"/>
                <a:gd name="T7" fmla="*/ 9 h 26"/>
                <a:gd name="T8" fmla="*/ 33 w 33"/>
                <a:gd name="T9" fmla="*/ 9 h 26"/>
                <a:gd name="T10" fmla="*/ 31 w 33"/>
                <a:gd name="T11" fmla="*/ 12 h 26"/>
                <a:gd name="T12" fmla="*/ 31 w 33"/>
                <a:gd name="T13" fmla="*/ 26 h 26"/>
                <a:gd name="T14" fmla="*/ 0 w 33"/>
                <a:gd name="T15" fmla="*/ 26 h 26"/>
                <a:gd name="T16" fmla="*/ 15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5" y="0"/>
                  </a:moveTo>
                  <a:lnTo>
                    <a:pt x="28" y="7"/>
                  </a:lnTo>
                  <a:lnTo>
                    <a:pt x="31" y="7"/>
                  </a:lnTo>
                  <a:lnTo>
                    <a:pt x="31" y="9"/>
                  </a:lnTo>
                  <a:lnTo>
                    <a:pt x="33" y="9"/>
                  </a:lnTo>
                  <a:lnTo>
                    <a:pt x="31" y="12"/>
                  </a:lnTo>
                  <a:lnTo>
                    <a:pt x="31" y="26"/>
                  </a:lnTo>
                  <a:lnTo>
                    <a:pt x="0" y="26"/>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0" name="Freeform 10"/>
            <p:cNvSpPr>
              <a:spLocks noEditPoints="1"/>
            </p:cNvSpPr>
            <p:nvPr/>
          </p:nvSpPr>
          <p:spPr bwMode="auto">
            <a:xfrm>
              <a:off x="65007" y="1217065"/>
              <a:ext cx="721808" cy="1172072"/>
            </a:xfrm>
            <a:custGeom>
              <a:avLst/>
              <a:gdLst>
                <a:gd name="T0" fmla="*/ 16 w 322"/>
                <a:gd name="T1" fmla="*/ 487 h 521"/>
                <a:gd name="T2" fmla="*/ 32 w 322"/>
                <a:gd name="T3" fmla="*/ 498 h 521"/>
                <a:gd name="T4" fmla="*/ 18 w 322"/>
                <a:gd name="T5" fmla="*/ 521 h 521"/>
                <a:gd name="T6" fmla="*/ 0 w 322"/>
                <a:gd name="T7" fmla="*/ 512 h 521"/>
                <a:gd name="T8" fmla="*/ 16 w 322"/>
                <a:gd name="T9" fmla="*/ 487 h 521"/>
                <a:gd name="T10" fmla="*/ 44 w 322"/>
                <a:gd name="T11" fmla="*/ 439 h 521"/>
                <a:gd name="T12" fmla="*/ 62 w 322"/>
                <a:gd name="T13" fmla="*/ 449 h 521"/>
                <a:gd name="T14" fmla="*/ 48 w 322"/>
                <a:gd name="T15" fmla="*/ 473 h 521"/>
                <a:gd name="T16" fmla="*/ 30 w 322"/>
                <a:gd name="T17" fmla="*/ 463 h 521"/>
                <a:gd name="T18" fmla="*/ 44 w 322"/>
                <a:gd name="T19" fmla="*/ 439 h 521"/>
                <a:gd name="T20" fmla="*/ 74 w 322"/>
                <a:gd name="T21" fmla="*/ 390 h 521"/>
                <a:gd name="T22" fmla="*/ 89 w 322"/>
                <a:gd name="T23" fmla="*/ 400 h 521"/>
                <a:gd name="T24" fmla="*/ 76 w 322"/>
                <a:gd name="T25" fmla="*/ 425 h 521"/>
                <a:gd name="T26" fmla="*/ 60 w 322"/>
                <a:gd name="T27" fmla="*/ 414 h 521"/>
                <a:gd name="T28" fmla="*/ 74 w 322"/>
                <a:gd name="T29" fmla="*/ 390 h 521"/>
                <a:gd name="T30" fmla="*/ 102 w 322"/>
                <a:gd name="T31" fmla="*/ 341 h 521"/>
                <a:gd name="T32" fmla="*/ 119 w 322"/>
                <a:gd name="T33" fmla="*/ 351 h 521"/>
                <a:gd name="T34" fmla="*/ 105 w 322"/>
                <a:gd name="T35" fmla="*/ 376 h 521"/>
                <a:gd name="T36" fmla="*/ 88 w 322"/>
                <a:gd name="T37" fmla="*/ 365 h 521"/>
                <a:gd name="T38" fmla="*/ 102 w 322"/>
                <a:gd name="T39" fmla="*/ 341 h 521"/>
                <a:gd name="T40" fmla="*/ 131 w 322"/>
                <a:gd name="T41" fmla="*/ 292 h 521"/>
                <a:gd name="T42" fmla="*/ 149 w 322"/>
                <a:gd name="T43" fmla="*/ 302 h 521"/>
                <a:gd name="T44" fmla="*/ 133 w 322"/>
                <a:gd name="T45" fmla="*/ 327 h 521"/>
                <a:gd name="T46" fmla="*/ 117 w 322"/>
                <a:gd name="T47" fmla="*/ 316 h 521"/>
                <a:gd name="T48" fmla="*/ 131 w 322"/>
                <a:gd name="T49" fmla="*/ 292 h 521"/>
                <a:gd name="T50" fmla="*/ 159 w 322"/>
                <a:gd name="T51" fmla="*/ 245 h 521"/>
                <a:gd name="T52" fmla="*/ 177 w 322"/>
                <a:gd name="T53" fmla="*/ 254 h 521"/>
                <a:gd name="T54" fmla="*/ 163 w 322"/>
                <a:gd name="T55" fmla="*/ 278 h 521"/>
                <a:gd name="T56" fmla="*/ 145 w 322"/>
                <a:gd name="T57" fmla="*/ 267 h 521"/>
                <a:gd name="T58" fmla="*/ 159 w 322"/>
                <a:gd name="T59" fmla="*/ 245 h 521"/>
                <a:gd name="T60" fmla="*/ 189 w 322"/>
                <a:gd name="T61" fmla="*/ 196 h 521"/>
                <a:gd name="T62" fmla="*/ 206 w 322"/>
                <a:gd name="T63" fmla="*/ 205 h 521"/>
                <a:gd name="T64" fmla="*/ 191 w 322"/>
                <a:gd name="T65" fmla="*/ 229 h 521"/>
                <a:gd name="T66" fmla="*/ 175 w 322"/>
                <a:gd name="T67" fmla="*/ 220 h 521"/>
                <a:gd name="T68" fmla="*/ 189 w 322"/>
                <a:gd name="T69" fmla="*/ 196 h 521"/>
                <a:gd name="T70" fmla="*/ 219 w 322"/>
                <a:gd name="T71" fmla="*/ 147 h 521"/>
                <a:gd name="T72" fmla="*/ 234 w 322"/>
                <a:gd name="T73" fmla="*/ 158 h 521"/>
                <a:gd name="T74" fmla="*/ 220 w 322"/>
                <a:gd name="T75" fmla="*/ 180 h 521"/>
                <a:gd name="T76" fmla="*/ 203 w 322"/>
                <a:gd name="T77" fmla="*/ 171 h 521"/>
                <a:gd name="T78" fmla="*/ 219 w 322"/>
                <a:gd name="T79" fmla="*/ 147 h 521"/>
                <a:gd name="T80" fmla="*/ 247 w 322"/>
                <a:gd name="T81" fmla="*/ 98 h 521"/>
                <a:gd name="T82" fmla="*/ 264 w 322"/>
                <a:gd name="T83" fmla="*/ 109 h 521"/>
                <a:gd name="T84" fmla="*/ 248 w 322"/>
                <a:gd name="T85" fmla="*/ 133 h 521"/>
                <a:gd name="T86" fmla="*/ 233 w 322"/>
                <a:gd name="T87" fmla="*/ 123 h 521"/>
                <a:gd name="T88" fmla="*/ 247 w 322"/>
                <a:gd name="T89" fmla="*/ 98 h 521"/>
                <a:gd name="T90" fmla="*/ 276 w 322"/>
                <a:gd name="T91" fmla="*/ 49 h 521"/>
                <a:gd name="T92" fmla="*/ 292 w 322"/>
                <a:gd name="T93" fmla="*/ 60 h 521"/>
                <a:gd name="T94" fmla="*/ 278 w 322"/>
                <a:gd name="T95" fmla="*/ 84 h 521"/>
                <a:gd name="T96" fmla="*/ 261 w 322"/>
                <a:gd name="T97" fmla="*/ 74 h 521"/>
                <a:gd name="T98" fmla="*/ 276 w 322"/>
                <a:gd name="T99" fmla="*/ 49 h 521"/>
                <a:gd name="T100" fmla="*/ 304 w 322"/>
                <a:gd name="T101" fmla="*/ 0 h 521"/>
                <a:gd name="T102" fmla="*/ 322 w 322"/>
                <a:gd name="T103" fmla="*/ 11 h 521"/>
                <a:gd name="T104" fmla="*/ 306 w 322"/>
                <a:gd name="T105" fmla="*/ 35 h 521"/>
                <a:gd name="T106" fmla="*/ 290 w 322"/>
                <a:gd name="T107" fmla="*/ 25 h 521"/>
                <a:gd name="T108" fmla="*/ 304 w 322"/>
                <a:gd name="T10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1">
                  <a:moveTo>
                    <a:pt x="16" y="487"/>
                  </a:moveTo>
                  <a:lnTo>
                    <a:pt x="32" y="498"/>
                  </a:lnTo>
                  <a:lnTo>
                    <a:pt x="18" y="521"/>
                  </a:lnTo>
                  <a:lnTo>
                    <a:pt x="0" y="512"/>
                  </a:lnTo>
                  <a:lnTo>
                    <a:pt x="16" y="487"/>
                  </a:lnTo>
                  <a:close/>
                  <a:moveTo>
                    <a:pt x="44" y="439"/>
                  </a:moveTo>
                  <a:lnTo>
                    <a:pt x="62" y="449"/>
                  </a:lnTo>
                  <a:lnTo>
                    <a:pt x="48" y="473"/>
                  </a:lnTo>
                  <a:lnTo>
                    <a:pt x="30" y="463"/>
                  </a:lnTo>
                  <a:lnTo>
                    <a:pt x="44" y="439"/>
                  </a:lnTo>
                  <a:close/>
                  <a:moveTo>
                    <a:pt x="74" y="390"/>
                  </a:moveTo>
                  <a:lnTo>
                    <a:pt x="89" y="400"/>
                  </a:lnTo>
                  <a:lnTo>
                    <a:pt x="76" y="425"/>
                  </a:lnTo>
                  <a:lnTo>
                    <a:pt x="60" y="414"/>
                  </a:lnTo>
                  <a:lnTo>
                    <a:pt x="74" y="390"/>
                  </a:lnTo>
                  <a:close/>
                  <a:moveTo>
                    <a:pt x="102" y="341"/>
                  </a:moveTo>
                  <a:lnTo>
                    <a:pt x="119" y="351"/>
                  </a:lnTo>
                  <a:lnTo>
                    <a:pt x="105" y="376"/>
                  </a:lnTo>
                  <a:lnTo>
                    <a:pt x="88" y="365"/>
                  </a:lnTo>
                  <a:lnTo>
                    <a:pt x="102" y="341"/>
                  </a:lnTo>
                  <a:close/>
                  <a:moveTo>
                    <a:pt x="131" y="292"/>
                  </a:moveTo>
                  <a:lnTo>
                    <a:pt x="149" y="302"/>
                  </a:lnTo>
                  <a:lnTo>
                    <a:pt x="133" y="327"/>
                  </a:lnTo>
                  <a:lnTo>
                    <a:pt x="117" y="316"/>
                  </a:lnTo>
                  <a:lnTo>
                    <a:pt x="131" y="292"/>
                  </a:lnTo>
                  <a:close/>
                  <a:moveTo>
                    <a:pt x="159" y="245"/>
                  </a:moveTo>
                  <a:lnTo>
                    <a:pt x="177" y="254"/>
                  </a:lnTo>
                  <a:lnTo>
                    <a:pt x="163" y="278"/>
                  </a:lnTo>
                  <a:lnTo>
                    <a:pt x="145" y="267"/>
                  </a:lnTo>
                  <a:lnTo>
                    <a:pt x="159" y="245"/>
                  </a:lnTo>
                  <a:close/>
                  <a:moveTo>
                    <a:pt x="189" y="196"/>
                  </a:moveTo>
                  <a:lnTo>
                    <a:pt x="206" y="205"/>
                  </a:lnTo>
                  <a:lnTo>
                    <a:pt x="191" y="229"/>
                  </a:lnTo>
                  <a:lnTo>
                    <a:pt x="175" y="220"/>
                  </a:lnTo>
                  <a:lnTo>
                    <a:pt x="189" y="196"/>
                  </a:lnTo>
                  <a:close/>
                  <a:moveTo>
                    <a:pt x="219" y="147"/>
                  </a:moveTo>
                  <a:lnTo>
                    <a:pt x="234" y="158"/>
                  </a:lnTo>
                  <a:lnTo>
                    <a:pt x="220" y="180"/>
                  </a:lnTo>
                  <a:lnTo>
                    <a:pt x="203" y="171"/>
                  </a:lnTo>
                  <a:lnTo>
                    <a:pt x="219" y="147"/>
                  </a:lnTo>
                  <a:close/>
                  <a:moveTo>
                    <a:pt x="247" y="98"/>
                  </a:moveTo>
                  <a:lnTo>
                    <a:pt x="264" y="109"/>
                  </a:lnTo>
                  <a:lnTo>
                    <a:pt x="248" y="133"/>
                  </a:lnTo>
                  <a:lnTo>
                    <a:pt x="233" y="123"/>
                  </a:lnTo>
                  <a:lnTo>
                    <a:pt x="247" y="98"/>
                  </a:lnTo>
                  <a:close/>
                  <a:moveTo>
                    <a:pt x="276" y="49"/>
                  </a:moveTo>
                  <a:lnTo>
                    <a:pt x="292" y="60"/>
                  </a:lnTo>
                  <a:lnTo>
                    <a:pt x="278" y="84"/>
                  </a:lnTo>
                  <a:lnTo>
                    <a:pt x="261" y="74"/>
                  </a:lnTo>
                  <a:lnTo>
                    <a:pt x="276" y="49"/>
                  </a:lnTo>
                  <a:close/>
                  <a:moveTo>
                    <a:pt x="304" y="0"/>
                  </a:moveTo>
                  <a:lnTo>
                    <a:pt x="322" y="11"/>
                  </a:lnTo>
                  <a:lnTo>
                    <a:pt x="306" y="35"/>
                  </a:lnTo>
                  <a:lnTo>
                    <a:pt x="290" y="25"/>
                  </a:lnTo>
                  <a:lnTo>
                    <a:pt x="30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1" name="Freeform 11"/>
            <p:cNvSpPr/>
            <p:nvPr/>
          </p:nvSpPr>
          <p:spPr bwMode="auto">
            <a:xfrm>
              <a:off x="777849" y="1104582"/>
              <a:ext cx="71732" cy="83238"/>
            </a:xfrm>
            <a:custGeom>
              <a:avLst/>
              <a:gdLst>
                <a:gd name="T0" fmla="*/ 16 w 32"/>
                <a:gd name="T1" fmla="*/ 0 h 37"/>
                <a:gd name="T2" fmla="*/ 32 w 32"/>
                <a:gd name="T3" fmla="*/ 26 h 37"/>
                <a:gd name="T4" fmla="*/ 19 w 32"/>
                <a:gd name="T5" fmla="*/ 35 h 37"/>
                <a:gd name="T6" fmla="*/ 18 w 32"/>
                <a:gd name="T7" fmla="*/ 37 h 37"/>
                <a:gd name="T8" fmla="*/ 16 w 32"/>
                <a:gd name="T9" fmla="*/ 37 h 37"/>
                <a:gd name="T10" fmla="*/ 16 w 32"/>
                <a:gd name="T11" fmla="*/ 37 h 37"/>
                <a:gd name="T12" fmla="*/ 14 w 32"/>
                <a:gd name="T13" fmla="*/ 35 h 37"/>
                <a:gd name="T14" fmla="*/ 0 w 32"/>
                <a:gd name="T15" fmla="*/ 26 h 37"/>
                <a:gd name="T16" fmla="*/ 16 w 32"/>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7">
                  <a:moveTo>
                    <a:pt x="16" y="0"/>
                  </a:moveTo>
                  <a:lnTo>
                    <a:pt x="32" y="26"/>
                  </a:lnTo>
                  <a:lnTo>
                    <a:pt x="19" y="35"/>
                  </a:lnTo>
                  <a:lnTo>
                    <a:pt x="18" y="37"/>
                  </a:lnTo>
                  <a:lnTo>
                    <a:pt x="16" y="37"/>
                  </a:lnTo>
                  <a:lnTo>
                    <a:pt x="16" y="37"/>
                  </a:lnTo>
                  <a:lnTo>
                    <a:pt x="14" y="35"/>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2" name="Freeform 12"/>
            <p:cNvSpPr>
              <a:spLocks noEditPoints="1"/>
            </p:cNvSpPr>
            <p:nvPr/>
          </p:nvSpPr>
          <p:spPr bwMode="auto">
            <a:xfrm>
              <a:off x="845098" y="1217065"/>
              <a:ext cx="715084" cy="1172072"/>
            </a:xfrm>
            <a:custGeom>
              <a:avLst/>
              <a:gdLst>
                <a:gd name="T0" fmla="*/ 305 w 319"/>
                <a:gd name="T1" fmla="*/ 487 h 521"/>
                <a:gd name="T2" fmla="*/ 319 w 319"/>
                <a:gd name="T3" fmla="*/ 512 h 521"/>
                <a:gd name="T4" fmla="*/ 302 w 319"/>
                <a:gd name="T5" fmla="*/ 521 h 521"/>
                <a:gd name="T6" fmla="*/ 288 w 319"/>
                <a:gd name="T7" fmla="*/ 498 h 521"/>
                <a:gd name="T8" fmla="*/ 305 w 319"/>
                <a:gd name="T9" fmla="*/ 487 h 521"/>
                <a:gd name="T10" fmla="*/ 276 w 319"/>
                <a:gd name="T11" fmla="*/ 439 h 521"/>
                <a:gd name="T12" fmla="*/ 291 w 319"/>
                <a:gd name="T13" fmla="*/ 463 h 521"/>
                <a:gd name="T14" fmla="*/ 274 w 319"/>
                <a:gd name="T15" fmla="*/ 473 h 521"/>
                <a:gd name="T16" fmla="*/ 260 w 319"/>
                <a:gd name="T17" fmla="*/ 449 h 521"/>
                <a:gd name="T18" fmla="*/ 276 w 319"/>
                <a:gd name="T19" fmla="*/ 439 h 521"/>
                <a:gd name="T20" fmla="*/ 248 w 319"/>
                <a:gd name="T21" fmla="*/ 390 h 521"/>
                <a:gd name="T22" fmla="*/ 262 w 319"/>
                <a:gd name="T23" fmla="*/ 414 h 521"/>
                <a:gd name="T24" fmla="*/ 244 w 319"/>
                <a:gd name="T25" fmla="*/ 425 h 521"/>
                <a:gd name="T26" fmla="*/ 230 w 319"/>
                <a:gd name="T27" fmla="*/ 400 h 521"/>
                <a:gd name="T28" fmla="*/ 248 w 319"/>
                <a:gd name="T29" fmla="*/ 390 h 521"/>
                <a:gd name="T30" fmla="*/ 218 w 319"/>
                <a:gd name="T31" fmla="*/ 341 h 521"/>
                <a:gd name="T32" fmla="*/ 232 w 319"/>
                <a:gd name="T33" fmla="*/ 365 h 521"/>
                <a:gd name="T34" fmla="*/ 216 w 319"/>
                <a:gd name="T35" fmla="*/ 376 h 521"/>
                <a:gd name="T36" fmla="*/ 202 w 319"/>
                <a:gd name="T37" fmla="*/ 351 h 521"/>
                <a:gd name="T38" fmla="*/ 218 w 319"/>
                <a:gd name="T39" fmla="*/ 341 h 521"/>
                <a:gd name="T40" fmla="*/ 190 w 319"/>
                <a:gd name="T41" fmla="*/ 292 h 521"/>
                <a:gd name="T42" fmla="*/ 204 w 319"/>
                <a:gd name="T43" fmla="*/ 316 h 521"/>
                <a:gd name="T44" fmla="*/ 187 w 319"/>
                <a:gd name="T45" fmla="*/ 327 h 521"/>
                <a:gd name="T46" fmla="*/ 173 w 319"/>
                <a:gd name="T47" fmla="*/ 302 h 521"/>
                <a:gd name="T48" fmla="*/ 190 w 319"/>
                <a:gd name="T49" fmla="*/ 292 h 521"/>
                <a:gd name="T50" fmla="*/ 161 w 319"/>
                <a:gd name="T51" fmla="*/ 245 h 521"/>
                <a:gd name="T52" fmla="*/ 174 w 319"/>
                <a:gd name="T53" fmla="*/ 267 h 521"/>
                <a:gd name="T54" fmla="*/ 159 w 319"/>
                <a:gd name="T55" fmla="*/ 278 h 521"/>
                <a:gd name="T56" fmla="*/ 143 w 319"/>
                <a:gd name="T57" fmla="*/ 254 h 521"/>
                <a:gd name="T58" fmla="*/ 161 w 319"/>
                <a:gd name="T59" fmla="*/ 245 h 521"/>
                <a:gd name="T60" fmla="*/ 133 w 319"/>
                <a:gd name="T61" fmla="*/ 196 h 521"/>
                <a:gd name="T62" fmla="*/ 147 w 319"/>
                <a:gd name="T63" fmla="*/ 220 h 521"/>
                <a:gd name="T64" fmla="*/ 129 w 319"/>
                <a:gd name="T65" fmla="*/ 229 h 521"/>
                <a:gd name="T66" fmla="*/ 115 w 319"/>
                <a:gd name="T67" fmla="*/ 205 h 521"/>
                <a:gd name="T68" fmla="*/ 133 w 319"/>
                <a:gd name="T69" fmla="*/ 196 h 521"/>
                <a:gd name="T70" fmla="*/ 103 w 319"/>
                <a:gd name="T71" fmla="*/ 147 h 521"/>
                <a:gd name="T72" fmla="*/ 117 w 319"/>
                <a:gd name="T73" fmla="*/ 171 h 521"/>
                <a:gd name="T74" fmla="*/ 101 w 319"/>
                <a:gd name="T75" fmla="*/ 180 h 521"/>
                <a:gd name="T76" fmla="*/ 85 w 319"/>
                <a:gd name="T77" fmla="*/ 158 h 521"/>
                <a:gd name="T78" fmla="*/ 103 w 319"/>
                <a:gd name="T79" fmla="*/ 147 h 521"/>
                <a:gd name="T80" fmla="*/ 73 w 319"/>
                <a:gd name="T81" fmla="*/ 98 h 521"/>
                <a:gd name="T82" fmla="*/ 89 w 319"/>
                <a:gd name="T83" fmla="*/ 123 h 521"/>
                <a:gd name="T84" fmla="*/ 71 w 319"/>
                <a:gd name="T85" fmla="*/ 133 h 521"/>
                <a:gd name="T86" fmla="*/ 57 w 319"/>
                <a:gd name="T87" fmla="*/ 109 h 521"/>
                <a:gd name="T88" fmla="*/ 73 w 319"/>
                <a:gd name="T89" fmla="*/ 98 h 521"/>
                <a:gd name="T90" fmla="*/ 45 w 319"/>
                <a:gd name="T91" fmla="*/ 49 h 521"/>
                <a:gd name="T92" fmla="*/ 59 w 319"/>
                <a:gd name="T93" fmla="*/ 74 h 521"/>
                <a:gd name="T94" fmla="*/ 44 w 319"/>
                <a:gd name="T95" fmla="*/ 84 h 521"/>
                <a:gd name="T96" fmla="*/ 28 w 319"/>
                <a:gd name="T97" fmla="*/ 60 h 521"/>
                <a:gd name="T98" fmla="*/ 45 w 319"/>
                <a:gd name="T99" fmla="*/ 49 h 521"/>
                <a:gd name="T100" fmla="*/ 16 w 319"/>
                <a:gd name="T101" fmla="*/ 0 h 521"/>
                <a:gd name="T102" fmla="*/ 31 w 319"/>
                <a:gd name="T103" fmla="*/ 25 h 521"/>
                <a:gd name="T104" fmla="*/ 14 w 319"/>
                <a:gd name="T105" fmla="*/ 35 h 521"/>
                <a:gd name="T106" fmla="*/ 0 w 319"/>
                <a:gd name="T107" fmla="*/ 11 h 521"/>
                <a:gd name="T108" fmla="*/ 16 w 319"/>
                <a:gd name="T10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1">
                  <a:moveTo>
                    <a:pt x="305" y="487"/>
                  </a:moveTo>
                  <a:lnTo>
                    <a:pt x="319" y="512"/>
                  </a:lnTo>
                  <a:lnTo>
                    <a:pt x="302" y="521"/>
                  </a:lnTo>
                  <a:lnTo>
                    <a:pt x="288" y="498"/>
                  </a:lnTo>
                  <a:lnTo>
                    <a:pt x="305" y="487"/>
                  </a:lnTo>
                  <a:close/>
                  <a:moveTo>
                    <a:pt x="276" y="439"/>
                  </a:moveTo>
                  <a:lnTo>
                    <a:pt x="291" y="463"/>
                  </a:lnTo>
                  <a:lnTo>
                    <a:pt x="274" y="473"/>
                  </a:lnTo>
                  <a:lnTo>
                    <a:pt x="260" y="449"/>
                  </a:lnTo>
                  <a:lnTo>
                    <a:pt x="276" y="439"/>
                  </a:lnTo>
                  <a:close/>
                  <a:moveTo>
                    <a:pt x="248" y="390"/>
                  </a:moveTo>
                  <a:lnTo>
                    <a:pt x="262" y="414"/>
                  </a:lnTo>
                  <a:lnTo>
                    <a:pt x="244" y="425"/>
                  </a:lnTo>
                  <a:lnTo>
                    <a:pt x="230" y="400"/>
                  </a:lnTo>
                  <a:lnTo>
                    <a:pt x="248" y="390"/>
                  </a:lnTo>
                  <a:close/>
                  <a:moveTo>
                    <a:pt x="218" y="341"/>
                  </a:moveTo>
                  <a:lnTo>
                    <a:pt x="232" y="365"/>
                  </a:lnTo>
                  <a:lnTo>
                    <a:pt x="216" y="376"/>
                  </a:lnTo>
                  <a:lnTo>
                    <a:pt x="202" y="351"/>
                  </a:lnTo>
                  <a:lnTo>
                    <a:pt x="218" y="341"/>
                  </a:lnTo>
                  <a:close/>
                  <a:moveTo>
                    <a:pt x="190" y="292"/>
                  </a:moveTo>
                  <a:lnTo>
                    <a:pt x="204" y="316"/>
                  </a:lnTo>
                  <a:lnTo>
                    <a:pt x="187" y="327"/>
                  </a:lnTo>
                  <a:lnTo>
                    <a:pt x="173" y="302"/>
                  </a:lnTo>
                  <a:lnTo>
                    <a:pt x="190" y="292"/>
                  </a:lnTo>
                  <a:close/>
                  <a:moveTo>
                    <a:pt x="161" y="245"/>
                  </a:moveTo>
                  <a:lnTo>
                    <a:pt x="174" y="267"/>
                  </a:lnTo>
                  <a:lnTo>
                    <a:pt x="159" y="278"/>
                  </a:lnTo>
                  <a:lnTo>
                    <a:pt x="143" y="254"/>
                  </a:lnTo>
                  <a:lnTo>
                    <a:pt x="161" y="245"/>
                  </a:lnTo>
                  <a:close/>
                  <a:moveTo>
                    <a:pt x="133" y="196"/>
                  </a:moveTo>
                  <a:lnTo>
                    <a:pt x="147" y="220"/>
                  </a:lnTo>
                  <a:lnTo>
                    <a:pt x="129" y="229"/>
                  </a:lnTo>
                  <a:lnTo>
                    <a:pt x="115" y="205"/>
                  </a:lnTo>
                  <a:lnTo>
                    <a:pt x="133" y="196"/>
                  </a:lnTo>
                  <a:close/>
                  <a:moveTo>
                    <a:pt x="103" y="147"/>
                  </a:moveTo>
                  <a:lnTo>
                    <a:pt x="117" y="171"/>
                  </a:lnTo>
                  <a:lnTo>
                    <a:pt x="101" y="180"/>
                  </a:lnTo>
                  <a:lnTo>
                    <a:pt x="85" y="158"/>
                  </a:lnTo>
                  <a:lnTo>
                    <a:pt x="103" y="147"/>
                  </a:lnTo>
                  <a:close/>
                  <a:moveTo>
                    <a:pt x="73" y="98"/>
                  </a:moveTo>
                  <a:lnTo>
                    <a:pt x="89" y="123"/>
                  </a:lnTo>
                  <a:lnTo>
                    <a:pt x="71" y="133"/>
                  </a:lnTo>
                  <a:lnTo>
                    <a:pt x="57" y="109"/>
                  </a:lnTo>
                  <a:lnTo>
                    <a:pt x="73" y="98"/>
                  </a:lnTo>
                  <a:close/>
                  <a:moveTo>
                    <a:pt x="45" y="49"/>
                  </a:moveTo>
                  <a:lnTo>
                    <a:pt x="59" y="74"/>
                  </a:lnTo>
                  <a:lnTo>
                    <a:pt x="44" y="84"/>
                  </a:lnTo>
                  <a:lnTo>
                    <a:pt x="28" y="60"/>
                  </a:lnTo>
                  <a:lnTo>
                    <a:pt x="45" y="49"/>
                  </a:lnTo>
                  <a:close/>
                  <a:moveTo>
                    <a:pt x="16" y="0"/>
                  </a:moveTo>
                  <a:lnTo>
                    <a:pt x="31" y="25"/>
                  </a:lnTo>
                  <a:lnTo>
                    <a:pt x="14" y="35"/>
                  </a:lnTo>
                  <a:lnTo>
                    <a:pt x="0" y="11"/>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3" name="Freeform 13"/>
            <p:cNvSpPr/>
            <p:nvPr/>
          </p:nvSpPr>
          <p:spPr bwMode="auto">
            <a:xfrm>
              <a:off x="1557939" y="2422882"/>
              <a:ext cx="69492" cy="58491"/>
            </a:xfrm>
            <a:custGeom>
              <a:avLst/>
              <a:gdLst>
                <a:gd name="T0" fmla="*/ 15 w 31"/>
                <a:gd name="T1" fmla="*/ 0 h 26"/>
                <a:gd name="T2" fmla="*/ 31 w 31"/>
                <a:gd name="T3" fmla="*/ 26 h 26"/>
                <a:gd name="T4" fmla="*/ 1 w 31"/>
                <a:gd name="T5" fmla="*/ 26 h 26"/>
                <a:gd name="T6" fmla="*/ 1 w 31"/>
                <a:gd name="T7" fmla="*/ 12 h 26"/>
                <a:gd name="T8" fmla="*/ 0 w 31"/>
                <a:gd name="T9" fmla="*/ 9 h 26"/>
                <a:gd name="T10" fmla="*/ 1 w 31"/>
                <a:gd name="T11" fmla="*/ 9 h 26"/>
                <a:gd name="T12" fmla="*/ 1 w 31"/>
                <a:gd name="T13" fmla="*/ 7 h 26"/>
                <a:gd name="T14" fmla="*/ 3 w 31"/>
                <a:gd name="T15" fmla="*/ 7 h 26"/>
                <a:gd name="T16" fmla="*/ 15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5" y="0"/>
                  </a:moveTo>
                  <a:lnTo>
                    <a:pt x="31" y="26"/>
                  </a:lnTo>
                  <a:lnTo>
                    <a:pt x="1" y="26"/>
                  </a:lnTo>
                  <a:lnTo>
                    <a:pt x="1" y="12"/>
                  </a:lnTo>
                  <a:lnTo>
                    <a:pt x="0" y="9"/>
                  </a:lnTo>
                  <a:lnTo>
                    <a:pt x="1" y="9"/>
                  </a:lnTo>
                  <a:lnTo>
                    <a:pt x="1" y="7"/>
                  </a:lnTo>
                  <a:lnTo>
                    <a:pt x="3" y="7"/>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4" name="Freeform 14"/>
            <p:cNvSpPr>
              <a:spLocks noEditPoints="1"/>
            </p:cNvSpPr>
            <p:nvPr/>
          </p:nvSpPr>
          <p:spPr bwMode="auto">
            <a:xfrm>
              <a:off x="127773" y="2438630"/>
              <a:ext cx="1369643" cy="42744"/>
            </a:xfrm>
            <a:custGeom>
              <a:avLst/>
              <a:gdLst>
                <a:gd name="T0" fmla="*/ 585 w 611"/>
                <a:gd name="T1" fmla="*/ 0 h 19"/>
                <a:gd name="T2" fmla="*/ 611 w 611"/>
                <a:gd name="T3" fmla="*/ 0 h 19"/>
                <a:gd name="T4" fmla="*/ 611 w 611"/>
                <a:gd name="T5" fmla="*/ 19 h 19"/>
                <a:gd name="T6" fmla="*/ 585 w 611"/>
                <a:gd name="T7" fmla="*/ 19 h 19"/>
                <a:gd name="T8" fmla="*/ 585 w 611"/>
                <a:gd name="T9" fmla="*/ 0 h 19"/>
                <a:gd name="T10" fmla="*/ 533 w 611"/>
                <a:gd name="T11" fmla="*/ 0 h 19"/>
                <a:gd name="T12" fmla="*/ 559 w 611"/>
                <a:gd name="T13" fmla="*/ 0 h 19"/>
                <a:gd name="T14" fmla="*/ 559 w 611"/>
                <a:gd name="T15" fmla="*/ 19 h 19"/>
                <a:gd name="T16" fmla="*/ 533 w 611"/>
                <a:gd name="T17" fmla="*/ 19 h 19"/>
                <a:gd name="T18" fmla="*/ 533 w 611"/>
                <a:gd name="T19" fmla="*/ 0 h 19"/>
                <a:gd name="T20" fmla="*/ 479 w 611"/>
                <a:gd name="T21" fmla="*/ 0 h 19"/>
                <a:gd name="T22" fmla="*/ 505 w 611"/>
                <a:gd name="T23" fmla="*/ 0 h 19"/>
                <a:gd name="T24" fmla="*/ 505 w 611"/>
                <a:gd name="T25" fmla="*/ 19 h 19"/>
                <a:gd name="T26" fmla="*/ 479 w 611"/>
                <a:gd name="T27" fmla="*/ 19 h 19"/>
                <a:gd name="T28" fmla="*/ 479 w 611"/>
                <a:gd name="T29" fmla="*/ 0 h 19"/>
                <a:gd name="T30" fmla="*/ 426 w 611"/>
                <a:gd name="T31" fmla="*/ 0 h 19"/>
                <a:gd name="T32" fmla="*/ 453 w 611"/>
                <a:gd name="T33" fmla="*/ 0 h 19"/>
                <a:gd name="T34" fmla="*/ 453 w 611"/>
                <a:gd name="T35" fmla="*/ 19 h 19"/>
                <a:gd name="T36" fmla="*/ 426 w 611"/>
                <a:gd name="T37" fmla="*/ 19 h 19"/>
                <a:gd name="T38" fmla="*/ 426 w 611"/>
                <a:gd name="T39" fmla="*/ 0 h 19"/>
                <a:gd name="T40" fmla="*/ 372 w 611"/>
                <a:gd name="T41" fmla="*/ 0 h 19"/>
                <a:gd name="T42" fmla="*/ 400 w 611"/>
                <a:gd name="T43" fmla="*/ 0 h 19"/>
                <a:gd name="T44" fmla="*/ 400 w 611"/>
                <a:gd name="T45" fmla="*/ 19 h 19"/>
                <a:gd name="T46" fmla="*/ 372 w 611"/>
                <a:gd name="T47" fmla="*/ 19 h 19"/>
                <a:gd name="T48" fmla="*/ 372 w 611"/>
                <a:gd name="T49" fmla="*/ 0 h 19"/>
                <a:gd name="T50" fmla="*/ 320 w 611"/>
                <a:gd name="T51" fmla="*/ 0 h 19"/>
                <a:gd name="T52" fmla="*/ 346 w 611"/>
                <a:gd name="T53" fmla="*/ 0 h 19"/>
                <a:gd name="T54" fmla="*/ 346 w 611"/>
                <a:gd name="T55" fmla="*/ 19 h 19"/>
                <a:gd name="T56" fmla="*/ 320 w 611"/>
                <a:gd name="T57" fmla="*/ 19 h 19"/>
                <a:gd name="T58" fmla="*/ 320 w 611"/>
                <a:gd name="T59" fmla="*/ 0 h 19"/>
                <a:gd name="T60" fmla="*/ 266 w 611"/>
                <a:gd name="T61" fmla="*/ 0 h 19"/>
                <a:gd name="T62" fmla="*/ 294 w 611"/>
                <a:gd name="T63" fmla="*/ 0 h 19"/>
                <a:gd name="T64" fmla="*/ 294 w 611"/>
                <a:gd name="T65" fmla="*/ 19 h 19"/>
                <a:gd name="T66" fmla="*/ 266 w 611"/>
                <a:gd name="T67" fmla="*/ 19 h 19"/>
                <a:gd name="T68" fmla="*/ 266 w 611"/>
                <a:gd name="T69" fmla="*/ 0 h 19"/>
                <a:gd name="T70" fmla="*/ 213 w 611"/>
                <a:gd name="T71" fmla="*/ 0 h 19"/>
                <a:gd name="T72" fmla="*/ 240 w 611"/>
                <a:gd name="T73" fmla="*/ 0 h 19"/>
                <a:gd name="T74" fmla="*/ 240 w 611"/>
                <a:gd name="T75" fmla="*/ 19 h 19"/>
                <a:gd name="T76" fmla="*/ 213 w 611"/>
                <a:gd name="T77" fmla="*/ 19 h 19"/>
                <a:gd name="T78" fmla="*/ 213 w 611"/>
                <a:gd name="T79" fmla="*/ 0 h 19"/>
                <a:gd name="T80" fmla="*/ 161 w 611"/>
                <a:gd name="T81" fmla="*/ 0 h 19"/>
                <a:gd name="T82" fmla="*/ 187 w 611"/>
                <a:gd name="T83" fmla="*/ 0 h 19"/>
                <a:gd name="T84" fmla="*/ 187 w 611"/>
                <a:gd name="T85" fmla="*/ 19 h 19"/>
                <a:gd name="T86" fmla="*/ 161 w 611"/>
                <a:gd name="T87" fmla="*/ 19 h 19"/>
                <a:gd name="T88" fmla="*/ 161 w 611"/>
                <a:gd name="T89" fmla="*/ 0 h 19"/>
                <a:gd name="T90" fmla="*/ 107 w 611"/>
                <a:gd name="T91" fmla="*/ 0 h 19"/>
                <a:gd name="T92" fmla="*/ 133 w 611"/>
                <a:gd name="T93" fmla="*/ 0 h 19"/>
                <a:gd name="T94" fmla="*/ 133 w 611"/>
                <a:gd name="T95" fmla="*/ 19 h 19"/>
                <a:gd name="T96" fmla="*/ 107 w 611"/>
                <a:gd name="T97" fmla="*/ 19 h 19"/>
                <a:gd name="T98" fmla="*/ 107 w 611"/>
                <a:gd name="T99" fmla="*/ 0 h 19"/>
                <a:gd name="T100" fmla="*/ 54 w 611"/>
                <a:gd name="T101" fmla="*/ 0 h 19"/>
                <a:gd name="T102" fmla="*/ 81 w 611"/>
                <a:gd name="T103" fmla="*/ 0 h 19"/>
                <a:gd name="T104" fmla="*/ 81 w 611"/>
                <a:gd name="T105" fmla="*/ 19 h 19"/>
                <a:gd name="T106" fmla="*/ 54 w 611"/>
                <a:gd name="T107" fmla="*/ 19 h 19"/>
                <a:gd name="T108" fmla="*/ 54 w 611"/>
                <a:gd name="T109" fmla="*/ 0 h 19"/>
                <a:gd name="T110" fmla="*/ 0 w 611"/>
                <a:gd name="T111" fmla="*/ 0 h 19"/>
                <a:gd name="T112" fmla="*/ 27 w 611"/>
                <a:gd name="T113" fmla="*/ 0 h 19"/>
                <a:gd name="T114" fmla="*/ 27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5" y="0"/>
                  </a:moveTo>
                  <a:lnTo>
                    <a:pt x="611" y="0"/>
                  </a:lnTo>
                  <a:lnTo>
                    <a:pt x="611" y="19"/>
                  </a:lnTo>
                  <a:lnTo>
                    <a:pt x="585" y="19"/>
                  </a:lnTo>
                  <a:lnTo>
                    <a:pt x="585" y="0"/>
                  </a:lnTo>
                  <a:close/>
                  <a:moveTo>
                    <a:pt x="533" y="0"/>
                  </a:moveTo>
                  <a:lnTo>
                    <a:pt x="559" y="0"/>
                  </a:lnTo>
                  <a:lnTo>
                    <a:pt x="559" y="19"/>
                  </a:lnTo>
                  <a:lnTo>
                    <a:pt x="533" y="19"/>
                  </a:lnTo>
                  <a:lnTo>
                    <a:pt x="533" y="0"/>
                  </a:lnTo>
                  <a:close/>
                  <a:moveTo>
                    <a:pt x="479" y="0"/>
                  </a:moveTo>
                  <a:lnTo>
                    <a:pt x="505" y="0"/>
                  </a:lnTo>
                  <a:lnTo>
                    <a:pt x="505" y="19"/>
                  </a:lnTo>
                  <a:lnTo>
                    <a:pt x="479" y="19"/>
                  </a:lnTo>
                  <a:lnTo>
                    <a:pt x="479" y="0"/>
                  </a:lnTo>
                  <a:close/>
                  <a:moveTo>
                    <a:pt x="426" y="0"/>
                  </a:moveTo>
                  <a:lnTo>
                    <a:pt x="453" y="0"/>
                  </a:lnTo>
                  <a:lnTo>
                    <a:pt x="453" y="19"/>
                  </a:lnTo>
                  <a:lnTo>
                    <a:pt x="426" y="19"/>
                  </a:lnTo>
                  <a:lnTo>
                    <a:pt x="426" y="0"/>
                  </a:lnTo>
                  <a:close/>
                  <a:moveTo>
                    <a:pt x="372" y="0"/>
                  </a:moveTo>
                  <a:lnTo>
                    <a:pt x="400" y="0"/>
                  </a:lnTo>
                  <a:lnTo>
                    <a:pt x="400" y="19"/>
                  </a:lnTo>
                  <a:lnTo>
                    <a:pt x="372" y="19"/>
                  </a:lnTo>
                  <a:lnTo>
                    <a:pt x="372" y="0"/>
                  </a:lnTo>
                  <a:close/>
                  <a:moveTo>
                    <a:pt x="320" y="0"/>
                  </a:moveTo>
                  <a:lnTo>
                    <a:pt x="346" y="0"/>
                  </a:lnTo>
                  <a:lnTo>
                    <a:pt x="346" y="19"/>
                  </a:lnTo>
                  <a:lnTo>
                    <a:pt x="320" y="19"/>
                  </a:lnTo>
                  <a:lnTo>
                    <a:pt x="320" y="0"/>
                  </a:lnTo>
                  <a:close/>
                  <a:moveTo>
                    <a:pt x="266" y="0"/>
                  </a:moveTo>
                  <a:lnTo>
                    <a:pt x="294" y="0"/>
                  </a:lnTo>
                  <a:lnTo>
                    <a:pt x="294" y="19"/>
                  </a:lnTo>
                  <a:lnTo>
                    <a:pt x="266" y="19"/>
                  </a:lnTo>
                  <a:lnTo>
                    <a:pt x="266" y="0"/>
                  </a:lnTo>
                  <a:close/>
                  <a:moveTo>
                    <a:pt x="213" y="0"/>
                  </a:moveTo>
                  <a:lnTo>
                    <a:pt x="240" y="0"/>
                  </a:lnTo>
                  <a:lnTo>
                    <a:pt x="240" y="19"/>
                  </a:lnTo>
                  <a:lnTo>
                    <a:pt x="213" y="19"/>
                  </a:lnTo>
                  <a:lnTo>
                    <a:pt x="213" y="0"/>
                  </a:lnTo>
                  <a:close/>
                  <a:moveTo>
                    <a:pt x="161" y="0"/>
                  </a:moveTo>
                  <a:lnTo>
                    <a:pt x="187" y="0"/>
                  </a:lnTo>
                  <a:lnTo>
                    <a:pt x="187" y="19"/>
                  </a:lnTo>
                  <a:lnTo>
                    <a:pt x="161" y="19"/>
                  </a:lnTo>
                  <a:lnTo>
                    <a:pt x="161" y="0"/>
                  </a:lnTo>
                  <a:close/>
                  <a:moveTo>
                    <a:pt x="107" y="0"/>
                  </a:moveTo>
                  <a:lnTo>
                    <a:pt x="133" y="0"/>
                  </a:lnTo>
                  <a:lnTo>
                    <a:pt x="133" y="19"/>
                  </a:lnTo>
                  <a:lnTo>
                    <a:pt x="107" y="19"/>
                  </a:lnTo>
                  <a:lnTo>
                    <a:pt x="107" y="0"/>
                  </a:lnTo>
                  <a:close/>
                  <a:moveTo>
                    <a:pt x="54" y="0"/>
                  </a:moveTo>
                  <a:lnTo>
                    <a:pt x="81" y="0"/>
                  </a:lnTo>
                  <a:lnTo>
                    <a:pt x="81" y="19"/>
                  </a:lnTo>
                  <a:lnTo>
                    <a:pt x="54" y="19"/>
                  </a:lnTo>
                  <a:lnTo>
                    <a:pt x="54" y="0"/>
                  </a:lnTo>
                  <a:close/>
                  <a:moveTo>
                    <a:pt x="0" y="0"/>
                  </a:moveTo>
                  <a:lnTo>
                    <a:pt x="27" y="0"/>
                  </a:lnTo>
                  <a:lnTo>
                    <a:pt x="27"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5" name="Freeform 15"/>
            <p:cNvSpPr/>
            <p:nvPr/>
          </p:nvSpPr>
          <p:spPr bwMode="auto">
            <a:xfrm>
              <a:off x="1553456" y="2422882"/>
              <a:ext cx="69492" cy="58491"/>
            </a:xfrm>
            <a:custGeom>
              <a:avLst/>
              <a:gdLst>
                <a:gd name="T0" fmla="*/ 16 w 31"/>
                <a:gd name="T1" fmla="*/ 0 h 26"/>
                <a:gd name="T2" fmla="*/ 28 w 31"/>
                <a:gd name="T3" fmla="*/ 7 h 26"/>
                <a:gd name="T4" fmla="*/ 31 w 31"/>
                <a:gd name="T5" fmla="*/ 7 h 26"/>
                <a:gd name="T6" fmla="*/ 31 w 31"/>
                <a:gd name="T7" fmla="*/ 9 h 26"/>
                <a:gd name="T8" fmla="*/ 31 w 31"/>
                <a:gd name="T9" fmla="*/ 9 h 26"/>
                <a:gd name="T10" fmla="*/ 31 w 31"/>
                <a:gd name="T11" fmla="*/ 12 h 26"/>
                <a:gd name="T12" fmla="*/ 31 w 31"/>
                <a:gd name="T13" fmla="*/ 26 h 26"/>
                <a:gd name="T14" fmla="*/ 0 w 31"/>
                <a:gd name="T15" fmla="*/ 26 h 26"/>
                <a:gd name="T16" fmla="*/ 16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6" y="0"/>
                  </a:moveTo>
                  <a:lnTo>
                    <a:pt x="28" y="7"/>
                  </a:lnTo>
                  <a:lnTo>
                    <a:pt x="31" y="7"/>
                  </a:lnTo>
                  <a:lnTo>
                    <a:pt x="31" y="9"/>
                  </a:lnTo>
                  <a:lnTo>
                    <a:pt x="31" y="9"/>
                  </a:lnTo>
                  <a:lnTo>
                    <a:pt x="31" y="12"/>
                  </a:lnTo>
                  <a:lnTo>
                    <a:pt x="31" y="26"/>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6" name="Freeform 16"/>
            <p:cNvSpPr>
              <a:spLocks noEditPoints="1"/>
            </p:cNvSpPr>
            <p:nvPr/>
          </p:nvSpPr>
          <p:spPr bwMode="auto">
            <a:xfrm>
              <a:off x="1620705" y="1217065"/>
              <a:ext cx="715084" cy="1172072"/>
            </a:xfrm>
            <a:custGeom>
              <a:avLst/>
              <a:gdLst>
                <a:gd name="T0" fmla="*/ 14 w 319"/>
                <a:gd name="T1" fmla="*/ 487 h 521"/>
                <a:gd name="T2" fmla="*/ 31 w 319"/>
                <a:gd name="T3" fmla="*/ 498 h 521"/>
                <a:gd name="T4" fmla="*/ 17 w 319"/>
                <a:gd name="T5" fmla="*/ 521 h 521"/>
                <a:gd name="T6" fmla="*/ 0 w 319"/>
                <a:gd name="T7" fmla="*/ 512 h 521"/>
                <a:gd name="T8" fmla="*/ 14 w 319"/>
                <a:gd name="T9" fmla="*/ 487 h 521"/>
                <a:gd name="T10" fmla="*/ 43 w 319"/>
                <a:gd name="T11" fmla="*/ 439 h 521"/>
                <a:gd name="T12" fmla="*/ 61 w 319"/>
                <a:gd name="T13" fmla="*/ 449 h 521"/>
                <a:gd name="T14" fmla="*/ 45 w 319"/>
                <a:gd name="T15" fmla="*/ 473 h 521"/>
                <a:gd name="T16" fmla="*/ 29 w 319"/>
                <a:gd name="T17" fmla="*/ 463 h 521"/>
                <a:gd name="T18" fmla="*/ 43 w 319"/>
                <a:gd name="T19" fmla="*/ 439 h 521"/>
                <a:gd name="T20" fmla="*/ 71 w 319"/>
                <a:gd name="T21" fmla="*/ 390 h 521"/>
                <a:gd name="T22" fmla="*/ 89 w 319"/>
                <a:gd name="T23" fmla="*/ 400 h 521"/>
                <a:gd name="T24" fmla="*/ 75 w 319"/>
                <a:gd name="T25" fmla="*/ 425 h 521"/>
                <a:gd name="T26" fmla="*/ 57 w 319"/>
                <a:gd name="T27" fmla="*/ 414 h 521"/>
                <a:gd name="T28" fmla="*/ 71 w 319"/>
                <a:gd name="T29" fmla="*/ 390 h 521"/>
                <a:gd name="T30" fmla="*/ 101 w 319"/>
                <a:gd name="T31" fmla="*/ 341 h 521"/>
                <a:gd name="T32" fmla="*/ 118 w 319"/>
                <a:gd name="T33" fmla="*/ 351 h 521"/>
                <a:gd name="T34" fmla="*/ 103 w 319"/>
                <a:gd name="T35" fmla="*/ 376 h 521"/>
                <a:gd name="T36" fmla="*/ 87 w 319"/>
                <a:gd name="T37" fmla="*/ 365 h 521"/>
                <a:gd name="T38" fmla="*/ 101 w 319"/>
                <a:gd name="T39" fmla="*/ 341 h 521"/>
                <a:gd name="T40" fmla="*/ 131 w 319"/>
                <a:gd name="T41" fmla="*/ 292 h 521"/>
                <a:gd name="T42" fmla="*/ 146 w 319"/>
                <a:gd name="T43" fmla="*/ 302 h 521"/>
                <a:gd name="T44" fmla="*/ 132 w 319"/>
                <a:gd name="T45" fmla="*/ 327 h 521"/>
                <a:gd name="T46" fmla="*/ 115 w 319"/>
                <a:gd name="T47" fmla="*/ 316 h 521"/>
                <a:gd name="T48" fmla="*/ 131 w 319"/>
                <a:gd name="T49" fmla="*/ 292 h 521"/>
                <a:gd name="T50" fmla="*/ 158 w 319"/>
                <a:gd name="T51" fmla="*/ 245 h 521"/>
                <a:gd name="T52" fmla="*/ 176 w 319"/>
                <a:gd name="T53" fmla="*/ 254 h 521"/>
                <a:gd name="T54" fmla="*/ 160 w 319"/>
                <a:gd name="T55" fmla="*/ 278 h 521"/>
                <a:gd name="T56" fmla="*/ 144 w 319"/>
                <a:gd name="T57" fmla="*/ 267 h 521"/>
                <a:gd name="T58" fmla="*/ 158 w 319"/>
                <a:gd name="T59" fmla="*/ 245 h 521"/>
                <a:gd name="T60" fmla="*/ 188 w 319"/>
                <a:gd name="T61" fmla="*/ 196 h 521"/>
                <a:gd name="T62" fmla="*/ 204 w 319"/>
                <a:gd name="T63" fmla="*/ 205 h 521"/>
                <a:gd name="T64" fmla="*/ 190 w 319"/>
                <a:gd name="T65" fmla="*/ 229 h 521"/>
                <a:gd name="T66" fmla="*/ 172 w 319"/>
                <a:gd name="T67" fmla="*/ 220 h 521"/>
                <a:gd name="T68" fmla="*/ 188 w 319"/>
                <a:gd name="T69" fmla="*/ 196 h 521"/>
                <a:gd name="T70" fmla="*/ 216 w 319"/>
                <a:gd name="T71" fmla="*/ 147 h 521"/>
                <a:gd name="T72" fmla="*/ 234 w 319"/>
                <a:gd name="T73" fmla="*/ 158 h 521"/>
                <a:gd name="T74" fmla="*/ 218 w 319"/>
                <a:gd name="T75" fmla="*/ 180 h 521"/>
                <a:gd name="T76" fmla="*/ 202 w 319"/>
                <a:gd name="T77" fmla="*/ 171 h 521"/>
                <a:gd name="T78" fmla="*/ 216 w 319"/>
                <a:gd name="T79" fmla="*/ 147 h 521"/>
                <a:gd name="T80" fmla="*/ 246 w 319"/>
                <a:gd name="T81" fmla="*/ 98 h 521"/>
                <a:gd name="T82" fmla="*/ 261 w 319"/>
                <a:gd name="T83" fmla="*/ 109 h 521"/>
                <a:gd name="T84" fmla="*/ 248 w 319"/>
                <a:gd name="T85" fmla="*/ 133 h 521"/>
                <a:gd name="T86" fmla="*/ 230 w 319"/>
                <a:gd name="T87" fmla="*/ 123 h 521"/>
                <a:gd name="T88" fmla="*/ 246 w 319"/>
                <a:gd name="T89" fmla="*/ 98 h 521"/>
                <a:gd name="T90" fmla="*/ 274 w 319"/>
                <a:gd name="T91" fmla="*/ 49 h 521"/>
                <a:gd name="T92" fmla="*/ 291 w 319"/>
                <a:gd name="T93" fmla="*/ 60 h 521"/>
                <a:gd name="T94" fmla="*/ 277 w 319"/>
                <a:gd name="T95" fmla="*/ 84 h 521"/>
                <a:gd name="T96" fmla="*/ 260 w 319"/>
                <a:gd name="T97" fmla="*/ 74 h 521"/>
                <a:gd name="T98" fmla="*/ 274 w 319"/>
                <a:gd name="T99" fmla="*/ 49 h 521"/>
                <a:gd name="T100" fmla="*/ 303 w 319"/>
                <a:gd name="T101" fmla="*/ 0 h 521"/>
                <a:gd name="T102" fmla="*/ 319 w 319"/>
                <a:gd name="T103" fmla="*/ 11 h 521"/>
                <a:gd name="T104" fmla="*/ 305 w 319"/>
                <a:gd name="T105" fmla="*/ 35 h 521"/>
                <a:gd name="T106" fmla="*/ 289 w 319"/>
                <a:gd name="T107" fmla="*/ 25 h 521"/>
                <a:gd name="T108" fmla="*/ 303 w 319"/>
                <a:gd name="T10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1">
                  <a:moveTo>
                    <a:pt x="14" y="487"/>
                  </a:moveTo>
                  <a:lnTo>
                    <a:pt x="31" y="498"/>
                  </a:lnTo>
                  <a:lnTo>
                    <a:pt x="17" y="521"/>
                  </a:lnTo>
                  <a:lnTo>
                    <a:pt x="0" y="512"/>
                  </a:lnTo>
                  <a:lnTo>
                    <a:pt x="14" y="487"/>
                  </a:lnTo>
                  <a:close/>
                  <a:moveTo>
                    <a:pt x="43" y="439"/>
                  </a:moveTo>
                  <a:lnTo>
                    <a:pt x="61" y="449"/>
                  </a:lnTo>
                  <a:lnTo>
                    <a:pt x="45" y="473"/>
                  </a:lnTo>
                  <a:lnTo>
                    <a:pt x="29" y="463"/>
                  </a:lnTo>
                  <a:lnTo>
                    <a:pt x="43" y="439"/>
                  </a:lnTo>
                  <a:close/>
                  <a:moveTo>
                    <a:pt x="71" y="390"/>
                  </a:moveTo>
                  <a:lnTo>
                    <a:pt x="89" y="400"/>
                  </a:lnTo>
                  <a:lnTo>
                    <a:pt x="75" y="425"/>
                  </a:lnTo>
                  <a:lnTo>
                    <a:pt x="57" y="414"/>
                  </a:lnTo>
                  <a:lnTo>
                    <a:pt x="71" y="390"/>
                  </a:lnTo>
                  <a:close/>
                  <a:moveTo>
                    <a:pt x="101" y="341"/>
                  </a:moveTo>
                  <a:lnTo>
                    <a:pt x="118" y="351"/>
                  </a:lnTo>
                  <a:lnTo>
                    <a:pt x="103" y="376"/>
                  </a:lnTo>
                  <a:lnTo>
                    <a:pt x="87" y="365"/>
                  </a:lnTo>
                  <a:lnTo>
                    <a:pt x="101" y="341"/>
                  </a:lnTo>
                  <a:close/>
                  <a:moveTo>
                    <a:pt x="131" y="292"/>
                  </a:moveTo>
                  <a:lnTo>
                    <a:pt x="146" y="302"/>
                  </a:lnTo>
                  <a:lnTo>
                    <a:pt x="132" y="327"/>
                  </a:lnTo>
                  <a:lnTo>
                    <a:pt x="115" y="316"/>
                  </a:lnTo>
                  <a:lnTo>
                    <a:pt x="131" y="292"/>
                  </a:lnTo>
                  <a:close/>
                  <a:moveTo>
                    <a:pt x="158" y="245"/>
                  </a:moveTo>
                  <a:lnTo>
                    <a:pt x="176" y="254"/>
                  </a:lnTo>
                  <a:lnTo>
                    <a:pt x="160" y="278"/>
                  </a:lnTo>
                  <a:lnTo>
                    <a:pt x="144" y="267"/>
                  </a:lnTo>
                  <a:lnTo>
                    <a:pt x="158" y="245"/>
                  </a:lnTo>
                  <a:close/>
                  <a:moveTo>
                    <a:pt x="188" y="196"/>
                  </a:moveTo>
                  <a:lnTo>
                    <a:pt x="204" y="205"/>
                  </a:lnTo>
                  <a:lnTo>
                    <a:pt x="190" y="229"/>
                  </a:lnTo>
                  <a:lnTo>
                    <a:pt x="172" y="220"/>
                  </a:lnTo>
                  <a:lnTo>
                    <a:pt x="188" y="196"/>
                  </a:lnTo>
                  <a:close/>
                  <a:moveTo>
                    <a:pt x="216" y="147"/>
                  </a:moveTo>
                  <a:lnTo>
                    <a:pt x="234" y="158"/>
                  </a:lnTo>
                  <a:lnTo>
                    <a:pt x="218" y="180"/>
                  </a:lnTo>
                  <a:lnTo>
                    <a:pt x="202" y="171"/>
                  </a:lnTo>
                  <a:lnTo>
                    <a:pt x="216" y="147"/>
                  </a:lnTo>
                  <a:close/>
                  <a:moveTo>
                    <a:pt x="246" y="98"/>
                  </a:moveTo>
                  <a:lnTo>
                    <a:pt x="261" y="109"/>
                  </a:lnTo>
                  <a:lnTo>
                    <a:pt x="248" y="133"/>
                  </a:lnTo>
                  <a:lnTo>
                    <a:pt x="230" y="123"/>
                  </a:lnTo>
                  <a:lnTo>
                    <a:pt x="246" y="98"/>
                  </a:lnTo>
                  <a:close/>
                  <a:moveTo>
                    <a:pt x="274" y="49"/>
                  </a:moveTo>
                  <a:lnTo>
                    <a:pt x="291" y="60"/>
                  </a:lnTo>
                  <a:lnTo>
                    <a:pt x="277" y="84"/>
                  </a:lnTo>
                  <a:lnTo>
                    <a:pt x="260" y="74"/>
                  </a:lnTo>
                  <a:lnTo>
                    <a:pt x="274" y="49"/>
                  </a:lnTo>
                  <a:close/>
                  <a:moveTo>
                    <a:pt x="303" y="0"/>
                  </a:moveTo>
                  <a:lnTo>
                    <a:pt x="319" y="11"/>
                  </a:lnTo>
                  <a:lnTo>
                    <a:pt x="305" y="35"/>
                  </a:lnTo>
                  <a:lnTo>
                    <a:pt x="289" y="25"/>
                  </a:lnTo>
                  <a:lnTo>
                    <a:pt x="303"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7" name="Freeform 17"/>
            <p:cNvSpPr/>
            <p:nvPr/>
          </p:nvSpPr>
          <p:spPr bwMode="auto">
            <a:xfrm>
              <a:off x="2331304" y="1104582"/>
              <a:ext cx="71732" cy="83238"/>
            </a:xfrm>
            <a:custGeom>
              <a:avLst/>
              <a:gdLst>
                <a:gd name="T0" fmla="*/ 16 w 32"/>
                <a:gd name="T1" fmla="*/ 0 h 37"/>
                <a:gd name="T2" fmla="*/ 32 w 32"/>
                <a:gd name="T3" fmla="*/ 26 h 37"/>
                <a:gd name="T4" fmla="*/ 18 w 32"/>
                <a:gd name="T5" fmla="*/ 35 h 37"/>
                <a:gd name="T6" fmla="*/ 18 w 32"/>
                <a:gd name="T7" fmla="*/ 37 h 37"/>
                <a:gd name="T8" fmla="*/ 16 w 32"/>
                <a:gd name="T9" fmla="*/ 37 h 37"/>
                <a:gd name="T10" fmla="*/ 14 w 32"/>
                <a:gd name="T11" fmla="*/ 37 h 37"/>
                <a:gd name="T12" fmla="*/ 13 w 32"/>
                <a:gd name="T13" fmla="*/ 35 h 37"/>
                <a:gd name="T14" fmla="*/ 0 w 32"/>
                <a:gd name="T15" fmla="*/ 26 h 37"/>
                <a:gd name="T16" fmla="*/ 16 w 32"/>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7">
                  <a:moveTo>
                    <a:pt x="16" y="0"/>
                  </a:moveTo>
                  <a:lnTo>
                    <a:pt x="32" y="26"/>
                  </a:lnTo>
                  <a:lnTo>
                    <a:pt x="18" y="35"/>
                  </a:lnTo>
                  <a:lnTo>
                    <a:pt x="18" y="37"/>
                  </a:lnTo>
                  <a:lnTo>
                    <a:pt x="16" y="37"/>
                  </a:lnTo>
                  <a:lnTo>
                    <a:pt x="14" y="37"/>
                  </a:lnTo>
                  <a:lnTo>
                    <a:pt x="13" y="35"/>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8" name="Freeform 18"/>
            <p:cNvSpPr>
              <a:spLocks noEditPoints="1"/>
            </p:cNvSpPr>
            <p:nvPr/>
          </p:nvSpPr>
          <p:spPr bwMode="auto">
            <a:xfrm>
              <a:off x="2394070" y="1217065"/>
              <a:ext cx="721808" cy="1172072"/>
            </a:xfrm>
            <a:custGeom>
              <a:avLst/>
              <a:gdLst>
                <a:gd name="T0" fmla="*/ 306 w 322"/>
                <a:gd name="T1" fmla="*/ 487 h 521"/>
                <a:gd name="T2" fmla="*/ 322 w 322"/>
                <a:gd name="T3" fmla="*/ 512 h 521"/>
                <a:gd name="T4" fmla="*/ 304 w 322"/>
                <a:gd name="T5" fmla="*/ 521 h 521"/>
                <a:gd name="T6" fmla="*/ 290 w 322"/>
                <a:gd name="T7" fmla="*/ 498 h 521"/>
                <a:gd name="T8" fmla="*/ 306 w 322"/>
                <a:gd name="T9" fmla="*/ 487 h 521"/>
                <a:gd name="T10" fmla="*/ 278 w 322"/>
                <a:gd name="T11" fmla="*/ 439 h 521"/>
                <a:gd name="T12" fmla="*/ 292 w 322"/>
                <a:gd name="T13" fmla="*/ 463 h 521"/>
                <a:gd name="T14" fmla="*/ 276 w 322"/>
                <a:gd name="T15" fmla="*/ 473 h 521"/>
                <a:gd name="T16" fmla="*/ 260 w 322"/>
                <a:gd name="T17" fmla="*/ 449 h 521"/>
                <a:gd name="T18" fmla="*/ 278 w 322"/>
                <a:gd name="T19" fmla="*/ 439 h 521"/>
                <a:gd name="T20" fmla="*/ 248 w 322"/>
                <a:gd name="T21" fmla="*/ 390 h 521"/>
                <a:gd name="T22" fmla="*/ 264 w 322"/>
                <a:gd name="T23" fmla="*/ 414 h 521"/>
                <a:gd name="T24" fmla="*/ 246 w 322"/>
                <a:gd name="T25" fmla="*/ 425 h 521"/>
                <a:gd name="T26" fmla="*/ 233 w 322"/>
                <a:gd name="T27" fmla="*/ 400 h 521"/>
                <a:gd name="T28" fmla="*/ 248 w 322"/>
                <a:gd name="T29" fmla="*/ 390 h 521"/>
                <a:gd name="T30" fmla="*/ 220 w 322"/>
                <a:gd name="T31" fmla="*/ 341 h 521"/>
                <a:gd name="T32" fmla="*/ 234 w 322"/>
                <a:gd name="T33" fmla="*/ 365 h 521"/>
                <a:gd name="T34" fmla="*/ 217 w 322"/>
                <a:gd name="T35" fmla="*/ 376 h 521"/>
                <a:gd name="T36" fmla="*/ 203 w 322"/>
                <a:gd name="T37" fmla="*/ 351 h 521"/>
                <a:gd name="T38" fmla="*/ 220 w 322"/>
                <a:gd name="T39" fmla="*/ 341 h 521"/>
                <a:gd name="T40" fmla="*/ 191 w 322"/>
                <a:gd name="T41" fmla="*/ 292 h 521"/>
                <a:gd name="T42" fmla="*/ 206 w 322"/>
                <a:gd name="T43" fmla="*/ 316 h 521"/>
                <a:gd name="T44" fmla="*/ 189 w 322"/>
                <a:gd name="T45" fmla="*/ 327 h 521"/>
                <a:gd name="T46" fmla="*/ 175 w 322"/>
                <a:gd name="T47" fmla="*/ 302 h 521"/>
                <a:gd name="T48" fmla="*/ 191 w 322"/>
                <a:gd name="T49" fmla="*/ 292 h 521"/>
                <a:gd name="T50" fmla="*/ 163 w 322"/>
                <a:gd name="T51" fmla="*/ 245 h 521"/>
                <a:gd name="T52" fmla="*/ 177 w 322"/>
                <a:gd name="T53" fmla="*/ 267 h 521"/>
                <a:gd name="T54" fmla="*/ 159 w 322"/>
                <a:gd name="T55" fmla="*/ 278 h 521"/>
                <a:gd name="T56" fmla="*/ 145 w 322"/>
                <a:gd name="T57" fmla="*/ 254 h 521"/>
                <a:gd name="T58" fmla="*/ 163 w 322"/>
                <a:gd name="T59" fmla="*/ 245 h 521"/>
                <a:gd name="T60" fmla="*/ 133 w 322"/>
                <a:gd name="T61" fmla="*/ 196 h 521"/>
                <a:gd name="T62" fmla="*/ 147 w 322"/>
                <a:gd name="T63" fmla="*/ 220 h 521"/>
                <a:gd name="T64" fmla="*/ 131 w 322"/>
                <a:gd name="T65" fmla="*/ 229 h 521"/>
                <a:gd name="T66" fmla="*/ 117 w 322"/>
                <a:gd name="T67" fmla="*/ 205 h 521"/>
                <a:gd name="T68" fmla="*/ 133 w 322"/>
                <a:gd name="T69" fmla="*/ 196 h 521"/>
                <a:gd name="T70" fmla="*/ 105 w 322"/>
                <a:gd name="T71" fmla="*/ 147 h 521"/>
                <a:gd name="T72" fmla="*/ 119 w 322"/>
                <a:gd name="T73" fmla="*/ 171 h 521"/>
                <a:gd name="T74" fmla="*/ 102 w 322"/>
                <a:gd name="T75" fmla="*/ 180 h 521"/>
                <a:gd name="T76" fmla="*/ 88 w 322"/>
                <a:gd name="T77" fmla="*/ 158 h 521"/>
                <a:gd name="T78" fmla="*/ 105 w 322"/>
                <a:gd name="T79" fmla="*/ 147 h 521"/>
                <a:gd name="T80" fmla="*/ 75 w 322"/>
                <a:gd name="T81" fmla="*/ 98 h 521"/>
                <a:gd name="T82" fmla="*/ 89 w 322"/>
                <a:gd name="T83" fmla="*/ 123 h 521"/>
                <a:gd name="T84" fmla="*/ 74 w 322"/>
                <a:gd name="T85" fmla="*/ 133 h 521"/>
                <a:gd name="T86" fmla="*/ 60 w 322"/>
                <a:gd name="T87" fmla="*/ 109 h 521"/>
                <a:gd name="T88" fmla="*/ 75 w 322"/>
                <a:gd name="T89" fmla="*/ 98 h 521"/>
                <a:gd name="T90" fmla="*/ 47 w 322"/>
                <a:gd name="T91" fmla="*/ 49 h 521"/>
                <a:gd name="T92" fmla="*/ 61 w 322"/>
                <a:gd name="T93" fmla="*/ 74 h 521"/>
                <a:gd name="T94" fmla="*/ 44 w 322"/>
                <a:gd name="T95" fmla="*/ 84 h 521"/>
                <a:gd name="T96" fmla="*/ 30 w 322"/>
                <a:gd name="T97" fmla="*/ 60 h 521"/>
                <a:gd name="T98" fmla="*/ 47 w 322"/>
                <a:gd name="T99" fmla="*/ 49 h 521"/>
                <a:gd name="T100" fmla="*/ 18 w 322"/>
                <a:gd name="T101" fmla="*/ 0 h 521"/>
                <a:gd name="T102" fmla="*/ 32 w 322"/>
                <a:gd name="T103" fmla="*/ 25 h 521"/>
                <a:gd name="T104" fmla="*/ 16 w 322"/>
                <a:gd name="T105" fmla="*/ 35 h 521"/>
                <a:gd name="T106" fmla="*/ 0 w 322"/>
                <a:gd name="T107" fmla="*/ 11 h 521"/>
                <a:gd name="T108" fmla="*/ 18 w 322"/>
                <a:gd name="T10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1">
                  <a:moveTo>
                    <a:pt x="306" y="487"/>
                  </a:moveTo>
                  <a:lnTo>
                    <a:pt x="322" y="512"/>
                  </a:lnTo>
                  <a:lnTo>
                    <a:pt x="304" y="521"/>
                  </a:lnTo>
                  <a:lnTo>
                    <a:pt x="290" y="498"/>
                  </a:lnTo>
                  <a:lnTo>
                    <a:pt x="306" y="487"/>
                  </a:lnTo>
                  <a:close/>
                  <a:moveTo>
                    <a:pt x="278" y="439"/>
                  </a:moveTo>
                  <a:lnTo>
                    <a:pt x="292" y="463"/>
                  </a:lnTo>
                  <a:lnTo>
                    <a:pt x="276" y="473"/>
                  </a:lnTo>
                  <a:lnTo>
                    <a:pt x="260" y="449"/>
                  </a:lnTo>
                  <a:lnTo>
                    <a:pt x="278" y="439"/>
                  </a:lnTo>
                  <a:close/>
                  <a:moveTo>
                    <a:pt x="248" y="390"/>
                  </a:moveTo>
                  <a:lnTo>
                    <a:pt x="264" y="414"/>
                  </a:lnTo>
                  <a:lnTo>
                    <a:pt x="246" y="425"/>
                  </a:lnTo>
                  <a:lnTo>
                    <a:pt x="233" y="400"/>
                  </a:lnTo>
                  <a:lnTo>
                    <a:pt x="248" y="390"/>
                  </a:lnTo>
                  <a:close/>
                  <a:moveTo>
                    <a:pt x="220" y="341"/>
                  </a:moveTo>
                  <a:lnTo>
                    <a:pt x="234" y="365"/>
                  </a:lnTo>
                  <a:lnTo>
                    <a:pt x="217" y="376"/>
                  </a:lnTo>
                  <a:lnTo>
                    <a:pt x="203" y="351"/>
                  </a:lnTo>
                  <a:lnTo>
                    <a:pt x="220" y="341"/>
                  </a:lnTo>
                  <a:close/>
                  <a:moveTo>
                    <a:pt x="191" y="292"/>
                  </a:moveTo>
                  <a:lnTo>
                    <a:pt x="206" y="316"/>
                  </a:lnTo>
                  <a:lnTo>
                    <a:pt x="189" y="327"/>
                  </a:lnTo>
                  <a:lnTo>
                    <a:pt x="175" y="302"/>
                  </a:lnTo>
                  <a:lnTo>
                    <a:pt x="191" y="292"/>
                  </a:lnTo>
                  <a:close/>
                  <a:moveTo>
                    <a:pt x="163" y="245"/>
                  </a:moveTo>
                  <a:lnTo>
                    <a:pt x="177" y="267"/>
                  </a:lnTo>
                  <a:lnTo>
                    <a:pt x="159" y="278"/>
                  </a:lnTo>
                  <a:lnTo>
                    <a:pt x="145" y="254"/>
                  </a:lnTo>
                  <a:lnTo>
                    <a:pt x="163" y="245"/>
                  </a:lnTo>
                  <a:close/>
                  <a:moveTo>
                    <a:pt x="133" y="196"/>
                  </a:moveTo>
                  <a:lnTo>
                    <a:pt x="147" y="220"/>
                  </a:lnTo>
                  <a:lnTo>
                    <a:pt x="131" y="229"/>
                  </a:lnTo>
                  <a:lnTo>
                    <a:pt x="117" y="205"/>
                  </a:lnTo>
                  <a:lnTo>
                    <a:pt x="133" y="196"/>
                  </a:lnTo>
                  <a:close/>
                  <a:moveTo>
                    <a:pt x="105" y="147"/>
                  </a:moveTo>
                  <a:lnTo>
                    <a:pt x="119" y="171"/>
                  </a:lnTo>
                  <a:lnTo>
                    <a:pt x="102" y="180"/>
                  </a:lnTo>
                  <a:lnTo>
                    <a:pt x="88" y="158"/>
                  </a:lnTo>
                  <a:lnTo>
                    <a:pt x="105" y="147"/>
                  </a:lnTo>
                  <a:close/>
                  <a:moveTo>
                    <a:pt x="75" y="98"/>
                  </a:moveTo>
                  <a:lnTo>
                    <a:pt x="89" y="123"/>
                  </a:lnTo>
                  <a:lnTo>
                    <a:pt x="74" y="133"/>
                  </a:lnTo>
                  <a:lnTo>
                    <a:pt x="60" y="109"/>
                  </a:lnTo>
                  <a:lnTo>
                    <a:pt x="75" y="98"/>
                  </a:lnTo>
                  <a:close/>
                  <a:moveTo>
                    <a:pt x="47" y="49"/>
                  </a:moveTo>
                  <a:lnTo>
                    <a:pt x="61" y="74"/>
                  </a:lnTo>
                  <a:lnTo>
                    <a:pt x="44" y="84"/>
                  </a:lnTo>
                  <a:lnTo>
                    <a:pt x="30" y="60"/>
                  </a:lnTo>
                  <a:lnTo>
                    <a:pt x="47" y="49"/>
                  </a:lnTo>
                  <a:close/>
                  <a:moveTo>
                    <a:pt x="18" y="0"/>
                  </a:moveTo>
                  <a:lnTo>
                    <a:pt x="32" y="25"/>
                  </a:lnTo>
                  <a:lnTo>
                    <a:pt x="16" y="35"/>
                  </a:lnTo>
                  <a:lnTo>
                    <a:pt x="0" y="11"/>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19" name="Freeform 19"/>
            <p:cNvSpPr/>
            <p:nvPr/>
          </p:nvSpPr>
          <p:spPr bwMode="auto">
            <a:xfrm>
              <a:off x="3106912" y="2422882"/>
              <a:ext cx="73975" cy="58491"/>
            </a:xfrm>
            <a:custGeom>
              <a:avLst/>
              <a:gdLst>
                <a:gd name="T0" fmla="*/ 18 w 33"/>
                <a:gd name="T1" fmla="*/ 0 h 26"/>
                <a:gd name="T2" fmla="*/ 33 w 33"/>
                <a:gd name="T3" fmla="*/ 26 h 26"/>
                <a:gd name="T4" fmla="*/ 2 w 33"/>
                <a:gd name="T5" fmla="*/ 26 h 26"/>
                <a:gd name="T6" fmla="*/ 2 w 33"/>
                <a:gd name="T7" fmla="*/ 12 h 26"/>
                <a:gd name="T8" fmla="*/ 0 w 33"/>
                <a:gd name="T9" fmla="*/ 9 h 26"/>
                <a:gd name="T10" fmla="*/ 2 w 33"/>
                <a:gd name="T11" fmla="*/ 9 h 26"/>
                <a:gd name="T12" fmla="*/ 2 w 33"/>
                <a:gd name="T13" fmla="*/ 7 h 26"/>
                <a:gd name="T14" fmla="*/ 5 w 33"/>
                <a:gd name="T15" fmla="*/ 7 h 26"/>
                <a:gd name="T16" fmla="*/ 18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8" y="0"/>
                  </a:moveTo>
                  <a:lnTo>
                    <a:pt x="33" y="26"/>
                  </a:lnTo>
                  <a:lnTo>
                    <a:pt x="2" y="26"/>
                  </a:lnTo>
                  <a:lnTo>
                    <a:pt x="2" y="12"/>
                  </a:lnTo>
                  <a:lnTo>
                    <a:pt x="0" y="9"/>
                  </a:lnTo>
                  <a:lnTo>
                    <a:pt x="2" y="9"/>
                  </a:lnTo>
                  <a:lnTo>
                    <a:pt x="2" y="7"/>
                  </a:lnTo>
                  <a:lnTo>
                    <a:pt x="5" y="7"/>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0" name="Freeform 20"/>
            <p:cNvSpPr>
              <a:spLocks noEditPoints="1"/>
            </p:cNvSpPr>
            <p:nvPr/>
          </p:nvSpPr>
          <p:spPr bwMode="auto">
            <a:xfrm>
              <a:off x="1683471" y="2438630"/>
              <a:ext cx="1369643" cy="42744"/>
            </a:xfrm>
            <a:custGeom>
              <a:avLst/>
              <a:gdLst>
                <a:gd name="T0" fmla="*/ 584 w 611"/>
                <a:gd name="T1" fmla="*/ 0 h 19"/>
                <a:gd name="T2" fmla="*/ 611 w 611"/>
                <a:gd name="T3" fmla="*/ 0 h 19"/>
                <a:gd name="T4" fmla="*/ 611 w 611"/>
                <a:gd name="T5" fmla="*/ 19 h 19"/>
                <a:gd name="T6" fmla="*/ 584 w 611"/>
                <a:gd name="T7" fmla="*/ 19 h 19"/>
                <a:gd name="T8" fmla="*/ 584 w 611"/>
                <a:gd name="T9" fmla="*/ 0 h 19"/>
                <a:gd name="T10" fmla="*/ 530 w 611"/>
                <a:gd name="T11" fmla="*/ 0 h 19"/>
                <a:gd name="T12" fmla="*/ 558 w 611"/>
                <a:gd name="T13" fmla="*/ 0 h 19"/>
                <a:gd name="T14" fmla="*/ 558 w 611"/>
                <a:gd name="T15" fmla="*/ 19 h 19"/>
                <a:gd name="T16" fmla="*/ 530 w 611"/>
                <a:gd name="T17" fmla="*/ 19 h 19"/>
                <a:gd name="T18" fmla="*/ 530 w 611"/>
                <a:gd name="T19" fmla="*/ 0 h 19"/>
                <a:gd name="T20" fmla="*/ 478 w 611"/>
                <a:gd name="T21" fmla="*/ 0 h 19"/>
                <a:gd name="T22" fmla="*/ 504 w 611"/>
                <a:gd name="T23" fmla="*/ 0 h 19"/>
                <a:gd name="T24" fmla="*/ 504 w 611"/>
                <a:gd name="T25" fmla="*/ 19 h 19"/>
                <a:gd name="T26" fmla="*/ 478 w 611"/>
                <a:gd name="T27" fmla="*/ 19 h 19"/>
                <a:gd name="T28" fmla="*/ 478 w 611"/>
                <a:gd name="T29" fmla="*/ 0 h 19"/>
                <a:gd name="T30" fmla="*/ 424 w 611"/>
                <a:gd name="T31" fmla="*/ 0 h 19"/>
                <a:gd name="T32" fmla="*/ 452 w 611"/>
                <a:gd name="T33" fmla="*/ 0 h 19"/>
                <a:gd name="T34" fmla="*/ 452 w 611"/>
                <a:gd name="T35" fmla="*/ 19 h 19"/>
                <a:gd name="T36" fmla="*/ 424 w 611"/>
                <a:gd name="T37" fmla="*/ 19 h 19"/>
                <a:gd name="T38" fmla="*/ 424 w 611"/>
                <a:gd name="T39" fmla="*/ 0 h 19"/>
                <a:gd name="T40" fmla="*/ 371 w 611"/>
                <a:gd name="T41" fmla="*/ 0 h 19"/>
                <a:gd name="T42" fmla="*/ 398 w 611"/>
                <a:gd name="T43" fmla="*/ 0 h 19"/>
                <a:gd name="T44" fmla="*/ 398 w 611"/>
                <a:gd name="T45" fmla="*/ 19 h 19"/>
                <a:gd name="T46" fmla="*/ 371 w 611"/>
                <a:gd name="T47" fmla="*/ 19 h 19"/>
                <a:gd name="T48" fmla="*/ 371 w 611"/>
                <a:gd name="T49" fmla="*/ 0 h 19"/>
                <a:gd name="T50" fmla="*/ 319 w 611"/>
                <a:gd name="T51" fmla="*/ 0 h 19"/>
                <a:gd name="T52" fmla="*/ 345 w 611"/>
                <a:gd name="T53" fmla="*/ 0 h 19"/>
                <a:gd name="T54" fmla="*/ 345 w 611"/>
                <a:gd name="T55" fmla="*/ 19 h 19"/>
                <a:gd name="T56" fmla="*/ 319 w 611"/>
                <a:gd name="T57" fmla="*/ 19 h 19"/>
                <a:gd name="T58" fmla="*/ 319 w 611"/>
                <a:gd name="T59" fmla="*/ 0 h 19"/>
                <a:gd name="T60" fmla="*/ 265 w 611"/>
                <a:gd name="T61" fmla="*/ 0 h 19"/>
                <a:gd name="T62" fmla="*/ 291 w 611"/>
                <a:gd name="T63" fmla="*/ 0 h 19"/>
                <a:gd name="T64" fmla="*/ 291 w 611"/>
                <a:gd name="T65" fmla="*/ 19 h 19"/>
                <a:gd name="T66" fmla="*/ 265 w 611"/>
                <a:gd name="T67" fmla="*/ 19 h 19"/>
                <a:gd name="T68" fmla="*/ 265 w 611"/>
                <a:gd name="T69" fmla="*/ 0 h 19"/>
                <a:gd name="T70" fmla="*/ 213 w 611"/>
                <a:gd name="T71" fmla="*/ 0 h 19"/>
                <a:gd name="T72" fmla="*/ 239 w 611"/>
                <a:gd name="T73" fmla="*/ 0 h 19"/>
                <a:gd name="T74" fmla="*/ 239 w 611"/>
                <a:gd name="T75" fmla="*/ 19 h 19"/>
                <a:gd name="T76" fmla="*/ 213 w 611"/>
                <a:gd name="T77" fmla="*/ 19 h 19"/>
                <a:gd name="T78" fmla="*/ 213 w 611"/>
                <a:gd name="T79" fmla="*/ 0 h 19"/>
                <a:gd name="T80" fmla="*/ 158 w 611"/>
                <a:gd name="T81" fmla="*/ 0 h 19"/>
                <a:gd name="T82" fmla="*/ 185 w 611"/>
                <a:gd name="T83" fmla="*/ 0 h 19"/>
                <a:gd name="T84" fmla="*/ 185 w 611"/>
                <a:gd name="T85" fmla="*/ 19 h 19"/>
                <a:gd name="T86" fmla="*/ 158 w 611"/>
                <a:gd name="T87" fmla="*/ 19 h 19"/>
                <a:gd name="T88" fmla="*/ 158 w 611"/>
                <a:gd name="T89" fmla="*/ 0 h 19"/>
                <a:gd name="T90" fmla="*/ 106 w 611"/>
                <a:gd name="T91" fmla="*/ 0 h 19"/>
                <a:gd name="T92" fmla="*/ 132 w 611"/>
                <a:gd name="T93" fmla="*/ 0 h 19"/>
                <a:gd name="T94" fmla="*/ 132 w 611"/>
                <a:gd name="T95" fmla="*/ 19 h 19"/>
                <a:gd name="T96" fmla="*/ 106 w 611"/>
                <a:gd name="T97" fmla="*/ 19 h 19"/>
                <a:gd name="T98" fmla="*/ 106 w 611"/>
                <a:gd name="T99" fmla="*/ 0 h 19"/>
                <a:gd name="T100" fmla="*/ 52 w 611"/>
                <a:gd name="T101" fmla="*/ 0 h 19"/>
                <a:gd name="T102" fmla="*/ 78 w 611"/>
                <a:gd name="T103" fmla="*/ 0 h 19"/>
                <a:gd name="T104" fmla="*/ 78 w 611"/>
                <a:gd name="T105" fmla="*/ 19 h 19"/>
                <a:gd name="T106" fmla="*/ 52 w 611"/>
                <a:gd name="T107" fmla="*/ 19 h 19"/>
                <a:gd name="T108" fmla="*/ 52 w 611"/>
                <a:gd name="T109" fmla="*/ 0 h 19"/>
                <a:gd name="T110" fmla="*/ 0 w 611"/>
                <a:gd name="T111" fmla="*/ 0 h 19"/>
                <a:gd name="T112" fmla="*/ 26 w 611"/>
                <a:gd name="T113" fmla="*/ 0 h 19"/>
                <a:gd name="T114" fmla="*/ 26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4" y="0"/>
                  </a:moveTo>
                  <a:lnTo>
                    <a:pt x="611" y="0"/>
                  </a:lnTo>
                  <a:lnTo>
                    <a:pt x="611" y="19"/>
                  </a:lnTo>
                  <a:lnTo>
                    <a:pt x="584" y="19"/>
                  </a:lnTo>
                  <a:lnTo>
                    <a:pt x="584" y="0"/>
                  </a:lnTo>
                  <a:close/>
                  <a:moveTo>
                    <a:pt x="530" y="0"/>
                  </a:moveTo>
                  <a:lnTo>
                    <a:pt x="558" y="0"/>
                  </a:lnTo>
                  <a:lnTo>
                    <a:pt x="558" y="19"/>
                  </a:lnTo>
                  <a:lnTo>
                    <a:pt x="530" y="19"/>
                  </a:lnTo>
                  <a:lnTo>
                    <a:pt x="530" y="0"/>
                  </a:lnTo>
                  <a:close/>
                  <a:moveTo>
                    <a:pt x="478" y="0"/>
                  </a:moveTo>
                  <a:lnTo>
                    <a:pt x="504" y="0"/>
                  </a:lnTo>
                  <a:lnTo>
                    <a:pt x="504" y="19"/>
                  </a:lnTo>
                  <a:lnTo>
                    <a:pt x="478" y="19"/>
                  </a:lnTo>
                  <a:lnTo>
                    <a:pt x="478" y="0"/>
                  </a:lnTo>
                  <a:close/>
                  <a:moveTo>
                    <a:pt x="424" y="0"/>
                  </a:moveTo>
                  <a:lnTo>
                    <a:pt x="452" y="0"/>
                  </a:lnTo>
                  <a:lnTo>
                    <a:pt x="452" y="19"/>
                  </a:lnTo>
                  <a:lnTo>
                    <a:pt x="424" y="19"/>
                  </a:lnTo>
                  <a:lnTo>
                    <a:pt x="424" y="0"/>
                  </a:lnTo>
                  <a:close/>
                  <a:moveTo>
                    <a:pt x="371" y="0"/>
                  </a:moveTo>
                  <a:lnTo>
                    <a:pt x="398" y="0"/>
                  </a:lnTo>
                  <a:lnTo>
                    <a:pt x="398" y="19"/>
                  </a:lnTo>
                  <a:lnTo>
                    <a:pt x="371" y="19"/>
                  </a:lnTo>
                  <a:lnTo>
                    <a:pt x="371" y="0"/>
                  </a:lnTo>
                  <a:close/>
                  <a:moveTo>
                    <a:pt x="319" y="0"/>
                  </a:moveTo>
                  <a:lnTo>
                    <a:pt x="345" y="0"/>
                  </a:lnTo>
                  <a:lnTo>
                    <a:pt x="345" y="19"/>
                  </a:lnTo>
                  <a:lnTo>
                    <a:pt x="319" y="19"/>
                  </a:lnTo>
                  <a:lnTo>
                    <a:pt x="319" y="0"/>
                  </a:lnTo>
                  <a:close/>
                  <a:moveTo>
                    <a:pt x="265" y="0"/>
                  </a:moveTo>
                  <a:lnTo>
                    <a:pt x="291" y="0"/>
                  </a:lnTo>
                  <a:lnTo>
                    <a:pt x="291" y="19"/>
                  </a:lnTo>
                  <a:lnTo>
                    <a:pt x="265" y="19"/>
                  </a:lnTo>
                  <a:lnTo>
                    <a:pt x="265" y="0"/>
                  </a:lnTo>
                  <a:close/>
                  <a:moveTo>
                    <a:pt x="213" y="0"/>
                  </a:moveTo>
                  <a:lnTo>
                    <a:pt x="239" y="0"/>
                  </a:lnTo>
                  <a:lnTo>
                    <a:pt x="239" y="19"/>
                  </a:lnTo>
                  <a:lnTo>
                    <a:pt x="213" y="19"/>
                  </a:lnTo>
                  <a:lnTo>
                    <a:pt x="213" y="0"/>
                  </a:lnTo>
                  <a:close/>
                  <a:moveTo>
                    <a:pt x="158" y="0"/>
                  </a:moveTo>
                  <a:lnTo>
                    <a:pt x="185" y="0"/>
                  </a:lnTo>
                  <a:lnTo>
                    <a:pt x="185" y="19"/>
                  </a:lnTo>
                  <a:lnTo>
                    <a:pt x="158" y="19"/>
                  </a:lnTo>
                  <a:lnTo>
                    <a:pt x="158" y="0"/>
                  </a:lnTo>
                  <a:close/>
                  <a:moveTo>
                    <a:pt x="106" y="0"/>
                  </a:moveTo>
                  <a:lnTo>
                    <a:pt x="132" y="0"/>
                  </a:lnTo>
                  <a:lnTo>
                    <a:pt x="132" y="19"/>
                  </a:lnTo>
                  <a:lnTo>
                    <a:pt x="106" y="19"/>
                  </a:lnTo>
                  <a:lnTo>
                    <a:pt x="106" y="0"/>
                  </a:lnTo>
                  <a:close/>
                  <a:moveTo>
                    <a:pt x="52" y="0"/>
                  </a:moveTo>
                  <a:lnTo>
                    <a:pt x="78" y="0"/>
                  </a:lnTo>
                  <a:lnTo>
                    <a:pt x="78" y="19"/>
                  </a:lnTo>
                  <a:lnTo>
                    <a:pt x="52" y="19"/>
                  </a:lnTo>
                  <a:lnTo>
                    <a:pt x="52" y="0"/>
                  </a:lnTo>
                  <a:close/>
                  <a:moveTo>
                    <a:pt x="0" y="0"/>
                  </a:moveTo>
                  <a:lnTo>
                    <a:pt x="26" y="0"/>
                  </a:lnTo>
                  <a:lnTo>
                    <a:pt x="26"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1" name="Freeform 21"/>
            <p:cNvSpPr/>
            <p:nvPr/>
          </p:nvSpPr>
          <p:spPr bwMode="auto">
            <a:xfrm>
              <a:off x="1557939" y="2438630"/>
              <a:ext cx="69492" cy="58491"/>
            </a:xfrm>
            <a:custGeom>
              <a:avLst/>
              <a:gdLst>
                <a:gd name="T0" fmla="*/ 1 w 31"/>
                <a:gd name="T1" fmla="*/ 0 h 26"/>
                <a:gd name="T2" fmla="*/ 31 w 31"/>
                <a:gd name="T3" fmla="*/ 0 h 26"/>
                <a:gd name="T4" fmla="*/ 15 w 31"/>
                <a:gd name="T5" fmla="*/ 26 h 26"/>
                <a:gd name="T6" fmla="*/ 3 w 31"/>
                <a:gd name="T7" fmla="*/ 19 h 26"/>
                <a:gd name="T8" fmla="*/ 1 w 31"/>
                <a:gd name="T9" fmla="*/ 19 h 26"/>
                <a:gd name="T10" fmla="*/ 1 w 31"/>
                <a:gd name="T11" fmla="*/ 18 h 26"/>
                <a:gd name="T12" fmla="*/ 0 w 31"/>
                <a:gd name="T13" fmla="*/ 16 h 26"/>
                <a:gd name="T14" fmla="*/ 1 w 31"/>
                <a:gd name="T15" fmla="*/ 14 h 26"/>
                <a:gd name="T16" fmla="*/ 1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 y="0"/>
                  </a:moveTo>
                  <a:lnTo>
                    <a:pt x="31" y="0"/>
                  </a:lnTo>
                  <a:lnTo>
                    <a:pt x="15" y="26"/>
                  </a:lnTo>
                  <a:lnTo>
                    <a:pt x="3" y="19"/>
                  </a:lnTo>
                  <a:lnTo>
                    <a:pt x="1" y="19"/>
                  </a:lnTo>
                  <a:lnTo>
                    <a:pt x="1" y="18"/>
                  </a:lnTo>
                  <a:lnTo>
                    <a:pt x="0" y="16"/>
                  </a:lnTo>
                  <a:lnTo>
                    <a:pt x="1" y="14"/>
                  </a:lnTo>
                  <a:lnTo>
                    <a:pt x="1"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2" name="Freeform 22"/>
            <p:cNvSpPr>
              <a:spLocks noEditPoints="1"/>
            </p:cNvSpPr>
            <p:nvPr/>
          </p:nvSpPr>
          <p:spPr bwMode="auto">
            <a:xfrm>
              <a:off x="845098" y="2528616"/>
              <a:ext cx="715084" cy="1169822"/>
            </a:xfrm>
            <a:custGeom>
              <a:avLst/>
              <a:gdLst>
                <a:gd name="T0" fmla="*/ 14 w 319"/>
                <a:gd name="T1" fmla="*/ 487 h 520"/>
                <a:gd name="T2" fmla="*/ 31 w 319"/>
                <a:gd name="T3" fmla="*/ 496 h 520"/>
                <a:gd name="T4" fmla="*/ 16 w 319"/>
                <a:gd name="T5" fmla="*/ 520 h 520"/>
                <a:gd name="T6" fmla="*/ 0 w 319"/>
                <a:gd name="T7" fmla="*/ 512 h 520"/>
                <a:gd name="T8" fmla="*/ 14 w 319"/>
                <a:gd name="T9" fmla="*/ 487 h 520"/>
                <a:gd name="T10" fmla="*/ 44 w 319"/>
                <a:gd name="T11" fmla="*/ 438 h 520"/>
                <a:gd name="T12" fmla="*/ 59 w 319"/>
                <a:gd name="T13" fmla="*/ 449 h 520"/>
                <a:gd name="T14" fmla="*/ 45 w 319"/>
                <a:gd name="T15" fmla="*/ 473 h 520"/>
                <a:gd name="T16" fmla="*/ 28 w 319"/>
                <a:gd name="T17" fmla="*/ 463 h 520"/>
                <a:gd name="T18" fmla="*/ 44 w 319"/>
                <a:gd name="T19" fmla="*/ 438 h 520"/>
                <a:gd name="T20" fmla="*/ 71 w 319"/>
                <a:gd name="T21" fmla="*/ 390 h 520"/>
                <a:gd name="T22" fmla="*/ 89 w 319"/>
                <a:gd name="T23" fmla="*/ 400 h 520"/>
                <a:gd name="T24" fmla="*/ 73 w 319"/>
                <a:gd name="T25" fmla="*/ 424 h 520"/>
                <a:gd name="T26" fmla="*/ 57 w 319"/>
                <a:gd name="T27" fmla="*/ 414 h 520"/>
                <a:gd name="T28" fmla="*/ 71 w 319"/>
                <a:gd name="T29" fmla="*/ 390 h 520"/>
                <a:gd name="T30" fmla="*/ 101 w 319"/>
                <a:gd name="T31" fmla="*/ 341 h 520"/>
                <a:gd name="T32" fmla="*/ 117 w 319"/>
                <a:gd name="T33" fmla="*/ 351 h 520"/>
                <a:gd name="T34" fmla="*/ 103 w 319"/>
                <a:gd name="T35" fmla="*/ 376 h 520"/>
                <a:gd name="T36" fmla="*/ 85 w 319"/>
                <a:gd name="T37" fmla="*/ 365 h 520"/>
                <a:gd name="T38" fmla="*/ 101 w 319"/>
                <a:gd name="T39" fmla="*/ 341 h 520"/>
                <a:gd name="T40" fmla="*/ 129 w 319"/>
                <a:gd name="T41" fmla="*/ 292 h 520"/>
                <a:gd name="T42" fmla="*/ 147 w 319"/>
                <a:gd name="T43" fmla="*/ 302 h 520"/>
                <a:gd name="T44" fmla="*/ 133 w 319"/>
                <a:gd name="T45" fmla="*/ 327 h 520"/>
                <a:gd name="T46" fmla="*/ 115 w 319"/>
                <a:gd name="T47" fmla="*/ 316 h 520"/>
                <a:gd name="T48" fmla="*/ 129 w 319"/>
                <a:gd name="T49" fmla="*/ 292 h 520"/>
                <a:gd name="T50" fmla="*/ 159 w 319"/>
                <a:gd name="T51" fmla="*/ 243 h 520"/>
                <a:gd name="T52" fmla="*/ 174 w 319"/>
                <a:gd name="T53" fmla="*/ 253 h 520"/>
                <a:gd name="T54" fmla="*/ 161 w 319"/>
                <a:gd name="T55" fmla="*/ 278 h 520"/>
                <a:gd name="T56" fmla="*/ 143 w 319"/>
                <a:gd name="T57" fmla="*/ 267 h 520"/>
                <a:gd name="T58" fmla="*/ 159 w 319"/>
                <a:gd name="T59" fmla="*/ 243 h 520"/>
                <a:gd name="T60" fmla="*/ 187 w 319"/>
                <a:gd name="T61" fmla="*/ 196 h 520"/>
                <a:gd name="T62" fmla="*/ 204 w 319"/>
                <a:gd name="T63" fmla="*/ 205 h 520"/>
                <a:gd name="T64" fmla="*/ 190 w 319"/>
                <a:gd name="T65" fmla="*/ 229 h 520"/>
                <a:gd name="T66" fmla="*/ 173 w 319"/>
                <a:gd name="T67" fmla="*/ 220 h 520"/>
                <a:gd name="T68" fmla="*/ 187 w 319"/>
                <a:gd name="T69" fmla="*/ 196 h 520"/>
                <a:gd name="T70" fmla="*/ 216 w 319"/>
                <a:gd name="T71" fmla="*/ 147 h 520"/>
                <a:gd name="T72" fmla="*/ 232 w 319"/>
                <a:gd name="T73" fmla="*/ 156 h 520"/>
                <a:gd name="T74" fmla="*/ 218 w 319"/>
                <a:gd name="T75" fmla="*/ 180 h 520"/>
                <a:gd name="T76" fmla="*/ 202 w 319"/>
                <a:gd name="T77" fmla="*/ 171 h 520"/>
                <a:gd name="T78" fmla="*/ 216 w 319"/>
                <a:gd name="T79" fmla="*/ 147 h 520"/>
                <a:gd name="T80" fmla="*/ 244 w 319"/>
                <a:gd name="T81" fmla="*/ 98 h 520"/>
                <a:gd name="T82" fmla="*/ 262 w 319"/>
                <a:gd name="T83" fmla="*/ 109 h 520"/>
                <a:gd name="T84" fmla="*/ 248 w 319"/>
                <a:gd name="T85" fmla="*/ 133 h 520"/>
                <a:gd name="T86" fmla="*/ 230 w 319"/>
                <a:gd name="T87" fmla="*/ 123 h 520"/>
                <a:gd name="T88" fmla="*/ 244 w 319"/>
                <a:gd name="T89" fmla="*/ 98 h 520"/>
                <a:gd name="T90" fmla="*/ 274 w 319"/>
                <a:gd name="T91" fmla="*/ 49 h 520"/>
                <a:gd name="T92" fmla="*/ 291 w 319"/>
                <a:gd name="T93" fmla="*/ 60 h 520"/>
                <a:gd name="T94" fmla="*/ 276 w 319"/>
                <a:gd name="T95" fmla="*/ 84 h 520"/>
                <a:gd name="T96" fmla="*/ 260 w 319"/>
                <a:gd name="T97" fmla="*/ 74 h 520"/>
                <a:gd name="T98" fmla="*/ 274 w 319"/>
                <a:gd name="T99" fmla="*/ 49 h 520"/>
                <a:gd name="T100" fmla="*/ 302 w 319"/>
                <a:gd name="T101" fmla="*/ 0 h 520"/>
                <a:gd name="T102" fmla="*/ 319 w 319"/>
                <a:gd name="T103" fmla="*/ 11 h 520"/>
                <a:gd name="T104" fmla="*/ 305 w 319"/>
                <a:gd name="T105" fmla="*/ 35 h 520"/>
                <a:gd name="T106" fmla="*/ 288 w 319"/>
                <a:gd name="T107" fmla="*/ 25 h 520"/>
                <a:gd name="T108" fmla="*/ 302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14" y="487"/>
                  </a:moveTo>
                  <a:lnTo>
                    <a:pt x="31" y="496"/>
                  </a:lnTo>
                  <a:lnTo>
                    <a:pt x="16" y="520"/>
                  </a:lnTo>
                  <a:lnTo>
                    <a:pt x="0" y="512"/>
                  </a:lnTo>
                  <a:lnTo>
                    <a:pt x="14" y="487"/>
                  </a:lnTo>
                  <a:close/>
                  <a:moveTo>
                    <a:pt x="44" y="438"/>
                  </a:moveTo>
                  <a:lnTo>
                    <a:pt x="59" y="449"/>
                  </a:lnTo>
                  <a:lnTo>
                    <a:pt x="45" y="473"/>
                  </a:lnTo>
                  <a:lnTo>
                    <a:pt x="28" y="463"/>
                  </a:lnTo>
                  <a:lnTo>
                    <a:pt x="44" y="438"/>
                  </a:lnTo>
                  <a:close/>
                  <a:moveTo>
                    <a:pt x="71" y="390"/>
                  </a:moveTo>
                  <a:lnTo>
                    <a:pt x="89" y="400"/>
                  </a:lnTo>
                  <a:lnTo>
                    <a:pt x="73" y="424"/>
                  </a:lnTo>
                  <a:lnTo>
                    <a:pt x="57" y="414"/>
                  </a:lnTo>
                  <a:lnTo>
                    <a:pt x="71" y="390"/>
                  </a:lnTo>
                  <a:close/>
                  <a:moveTo>
                    <a:pt x="101" y="341"/>
                  </a:moveTo>
                  <a:lnTo>
                    <a:pt x="117" y="351"/>
                  </a:lnTo>
                  <a:lnTo>
                    <a:pt x="103" y="376"/>
                  </a:lnTo>
                  <a:lnTo>
                    <a:pt x="85" y="365"/>
                  </a:lnTo>
                  <a:lnTo>
                    <a:pt x="101" y="341"/>
                  </a:lnTo>
                  <a:close/>
                  <a:moveTo>
                    <a:pt x="129" y="292"/>
                  </a:moveTo>
                  <a:lnTo>
                    <a:pt x="147" y="302"/>
                  </a:lnTo>
                  <a:lnTo>
                    <a:pt x="133" y="327"/>
                  </a:lnTo>
                  <a:lnTo>
                    <a:pt x="115" y="316"/>
                  </a:lnTo>
                  <a:lnTo>
                    <a:pt x="129" y="292"/>
                  </a:lnTo>
                  <a:close/>
                  <a:moveTo>
                    <a:pt x="159" y="243"/>
                  </a:moveTo>
                  <a:lnTo>
                    <a:pt x="174" y="253"/>
                  </a:lnTo>
                  <a:lnTo>
                    <a:pt x="161" y="278"/>
                  </a:lnTo>
                  <a:lnTo>
                    <a:pt x="143" y="267"/>
                  </a:lnTo>
                  <a:lnTo>
                    <a:pt x="159" y="243"/>
                  </a:lnTo>
                  <a:close/>
                  <a:moveTo>
                    <a:pt x="187" y="196"/>
                  </a:moveTo>
                  <a:lnTo>
                    <a:pt x="204" y="205"/>
                  </a:lnTo>
                  <a:lnTo>
                    <a:pt x="190" y="229"/>
                  </a:lnTo>
                  <a:lnTo>
                    <a:pt x="173" y="220"/>
                  </a:lnTo>
                  <a:lnTo>
                    <a:pt x="187" y="196"/>
                  </a:lnTo>
                  <a:close/>
                  <a:moveTo>
                    <a:pt x="216" y="147"/>
                  </a:moveTo>
                  <a:lnTo>
                    <a:pt x="232" y="156"/>
                  </a:lnTo>
                  <a:lnTo>
                    <a:pt x="218" y="180"/>
                  </a:lnTo>
                  <a:lnTo>
                    <a:pt x="202" y="171"/>
                  </a:lnTo>
                  <a:lnTo>
                    <a:pt x="216" y="147"/>
                  </a:lnTo>
                  <a:close/>
                  <a:moveTo>
                    <a:pt x="244" y="98"/>
                  </a:moveTo>
                  <a:lnTo>
                    <a:pt x="262" y="109"/>
                  </a:lnTo>
                  <a:lnTo>
                    <a:pt x="248" y="133"/>
                  </a:lnTo>
                  <a:lnTo>
                    <a:pt x="230" y="123"/>
                  </a:lnTo>
                  <a:lnTo>
                    <a:pt x="244" y="98"/>
                  </a:lnTo>
                  <a:close/>
                  <a:moveTo>
                    <a:pt x="274" y="49"/>
                  </a:moveTo>
                  <a:lnTo>
                    <a:pt x="291" y="60"/>
                  </a:lnTo>
                  <a:lnTo>
                    <a:pt x="276" y="84"/>
                  </a:lnTo>
                  <a:lnTo>
                    <a:pt x="260" y="74"/>
                  </a:lnTo>
                  <a:lnTo>
                    <a:pt x="274" y="49"/>
                  </a:lnTo>
                  <a:close/>
                  <a:moveTo>
                    <a:pt x="302" y="0"/>
                  </a:moveTo>
                  <a:lnTo>
                    <a:pt x="319" y="11"/>
                  </a:lnTo>
                  <a:lnTo>
                    <a:pt x="305" y="35"/>
                  </a:lnTo>
                  <a:lnTo>
                    <a:pt x="288" y="25"/>
                  </a:lnTo>
                  <a:lnTo>
                    <a:pt x="302"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3" name="Freeform 23"/>
            <p:cNvSpPr/>
            <p:nvPr/>
          </p:nvSpPr>
          <p:spPr bwMode="auto">
            <a:xfrm>
              <a:off x="777849" y="3734433"/>
              <a:ext cx="71732" cy="78739"/>
            </a:xfrm>
            <a:custGeom>
              <a:avLst/>
              <a:gdLst>
                <a:gd name="T0" fmla="*/ 16 w 32"/>
                <a:gd name="T1" fmla="*/ 0 h 35"/>
                <a:gd name="T2" fmla="*/ 16 w 32"/>
                <a:gd name="T3" fmla="*/ 0 h 35"/>
                <a:gd name="T4" fmla="*/ 18 w 32"/>
                <a:gd name="T5" fmla="*/ 0 h 35"/>
                <a:gd name="T6" fmla="*/ 19 w 32"/>
                <a:gd name="T7" fmla="*/ 2 h 35"/>
                <a:gd name="T8" fmla="*/ 32 w 32"/>
                <a:gd name="T9" fmla="*/ 9 h 35"/>
                <a:gd name="T10" fmla="*/ 16 w 32"/>
                <a:gd name="T11" fmla="*/ 35 h 35"/>
                <a:gd name="T12" fmla="*/ 0 w 32"/>
                <a:gd name="T13" fmla="*/ 9 h 35"/>
                <a:gd name="T14" fmla="*/ 14 w 32"/>
                <a:gd name="T15" fmla="*/ 2 h 35"/>
                <a:gd name="T16" fmla="*/ 16 w 32"/>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16" y="0"/>
                  </a:moveTo>
                  <a:lnTo>
                    <a:pt x="16" y="0"/>
                  </a:lnTo>
                  <a:lnTo>
                    <a:pt x="18" y="0"/>
                  </a:lnTo>
                  <a:lnTo>
                    <a:pt x="19" y="2"/>
                  </a:lnTo>
                  <a:lnTo>
                    <a:pt x="32" y="9"/>
                  </a:lnTo>
                  <a:lnTo>
                    <a:pt x="16" y="35"/>
                  </a:lnTo>
                  <a:lnTo>
                    <a:pt x="0" y="9"/>
                  </a:lnTo>
                  <a:lnTo>
                    <a:pt x="14" y="2"/>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4" name="Freeform 24"/>
            <p:cNvSpPr>
              <a:spLocks noEditPoints="1"/>
            </p:cNvSpPr>
            <p:nvPr/>
          </p:nvSpPr>
          <p:spPr bwMode="auto">
            <a:xfrm>
              <a:off x="65007" y="2528616"/>
              <a:ext cx="721808" cy="1169822"/>
            </a:xfrm>
            <a:custGeom>
              <a:avLst/>
              <a:gdLst>
                <a:gd name="T0" fmla="*/ 306 w 322"/>
                <a:gd name="T1" fmla="*/ 487 h 520"/>
                <a:gd name="T2" fmla="*/ 322 w 322"/>
                <a:gd name="T3" fmla="*/ 512 h 520"/>
                <a:gd name="T4" fmla="*/ 304 w 322"/>
                <a:gd name="T5" fmla="*/ 520 h 520"/>
                <a:gd name="T6" fmla="*/ 290 w 322"/>
                <a:gd name="T7" fmla="*/ 496 h 520"/>
                <a:gd name="T8" fmla="*/ 306 w 322"/>
                <a:gd name="T9" fmla="*/ 487 h 520"/>
                <a:gd name="T10" fmla="*/ 278 w 322"/>
                <a:gd name="T11" fmla="*/ 438 h 520"/>
                <a:gd name="T12" fmla="*/ 292 w 322"/>
                <a:gd name="T13" fmla="*/ 463 h 520"/>
                <a:gd name="T14" fmla="*/ 276 w 322"/>
                <a:gd name="T15" fmla="*/ 473 h 520"/>
                <a:gd name="T16" fmla="*/ 261 w 322"/>
                <a:gd name="T17" fmla="*/ 449 h 520"/>
                <a:gd name="T18" fmla="*/ 278 w 322"/>
                <a:gd name="T19" fmla="*/ 438 h 520"/>
                <a:gd name="T20" fmla="*/ 248 w 322"/>
                <a:gd name="T21" fmla="*/ 390 h 520"/>
                <a:gd name="T22" fmla="*/ 264 w 322"/>
                <a:gd name="T23" fmla="*/ 414 h 520"/>
                <a:gd name="T24" fmla="*/ 247 w 322"/>
                <a:gd name="T25" fmla="*/ 424 h 520"/>
                <a:gd name="T26" fmla="*/ 233 w 322"/>
                <a:gd name="T27" fmla="*/ 400 h 520"/>
                <a:gd name="T28" fmla="*/ 248 w 322"/>
                <a:gd name="T29" fmla="*/ 390 h 520"/>
                <a:gd name="T30" fmla="*/ 220 w 322"/>
                <a:gd name="T31" fmla="*/ 341 h 520"/>
                <a:gd name="T32" fmla="*/ 234 w 322"/>
                <a:gd name="T33" fmla="*/ 365 h 520"/>
                <a:gd name="T34" fmla="*/ 219 w 322"/>
                <a:gd name="T35" fmla="*/ 376 h 520"/>
                <a:gd name="T36" fmla="*/ 203 w 322"/>
                <a:gd name="T37" fmla="*/ 351 h 520"/>
                <a:gd name="T38" fmla="*/ 220 w 322"/>
                <a:gd name="T39" fmla="*/ 341 h 520"/>
                <a:gd name="T40" fmla="*/ 191 w 322"/>
                <a:gd name="T41" fmla="*/ 292 h 520"/>
                <a:gd name="T42" fmla="*/ 206 w 322"/>
                <a:gd name="T43" fmla="*/ 316 h 520"/>
                <a:gd name="T44" fmla="*/ 189 w 322"/>
                <a:gd name="T45" fmla="*/ 327 h 520"/>
                <a:gd name="T46" fmla="*/ 175 w 322"/>
                <a:gd name="T47" fmla="*/ 302 h 520"/>
                <a:gd name="T48" fmla="*/ 191 w 322"/>
                <a:gd name="T49" fmla="*/ 292 h 520"/>
                <a:gd name="T50" fmla="*/ 163 w 322"/>
                <a:gd name="T51" fmla="*/ 243 h 520"/>
                <a:gd name="T52" fmla="*/ 177 w 322"/>
                <a:gd name="T53" fmla="*/ 267 h 520"/>
                <a:gd name="T54" fmla="*/ 159 w 322"/>
                <a:gd name="T55" fmla="*/ 278 h 520"/>
                <a:gd name="T56" fmla="*/ 145 w 322"/>
                <a:gd name="T57" fmla="*/ 253 h 520"/>
                <a:gd name="T58" fmla="*/ 163 w 322"/>
                <a:gd name="T59" fmla="*/ 243 h 520"/>
                <a:gd name="T60" fmla="*/ 133 w 322"/>
                <a:gd name="T61" fmla="*/ 196 h 520"/>
                <a:gd name="T62" fmla="*/ 149 w 322"/>
                <a:gd name="T63" fmla="*/ 220 h 520"/>
                <a:gd name="T64" fmla="*/ 131 w 322"/>
                <a:gd name="T65" fmla="*/ 229 h 520"/>
                <a:gd name="T66" fmla="*/ 117 w 322"/>
                <a:gd name="T67" fmla="*/ 205 h 520"/>
                <a:gd name="T68" fmla="*/ 133 w 322"/>
                <a:gd name="T69" fmla="*/ 196 h 520"/>
                <a:gd name="T70" fmla="*/ 105 w 322"/>
                <a:gd name="T71" fmla="*/ 147 h 520"/>
                <a:gd name="T72" fmla="*/ 119 w 322"/>
                <a:gd name="T73" fmla="*/ 171 h 520"/>
                <a:gd name="T74" fmla="*/ 102 w 322"/>
                <a:gd name="T75" fmla="*/ 180 h 520"/>
                <a:gd name="T76" fmla="*/ 88 w 322"/>
                <a:gd name="T77" fmla="*/ 156 h 520"/>
                <a:gd name="T78" fmla="*/ 105 w 322"/>
                <a:gd name="T79" fmla="*/ 147 h 520"/>
                <a:gd name="T80" fmla="*/ 76 w 322"/>
                <a:gd name="T81" fmla="*/ 98 h 520"/>
                <a:gd name="T82" fmla="*/ 89 w 322"/>
                <a:gd name="T83" fmla="*/ 123 h 520"/>
                <a:gd name="T84" fmla="*/ 74 w 322"/>
                <a:gd name="T85" fmla="*/ 133 h 520"/>
                <a:gd name="T86" fmla="*/ 60 w 322"/>
                <a:gd name="T87" fmla="*/ 109 h 520"/>
                <a:gd name="T88" fmla="*/ 76 w 322"/>
                <a:gd name="T89" fmla="*/ 98 h 520"/>
                <a:gd name="T90" fmla="*/ 48 w 322"/>
                <a:gd name="T91" fmla="*/ 49 h 520"/>
                <a:gd name="T92" fmla="*/ 62 w 322"/>
                <a:gd name="T93" fmla="*/ 74 h 520"/>
                <a:gd name="T94" fmla="*/ 44 w 322"/>
                <a:gd name="T95" fmla="*/ 84 h 520"/>
                <a:gd name="T96" fmla="*/ 30 w 322"/>
                <a:gd name="T97" fmla="*/ 60 h 520"/>
                <a:gd name="T98" fmla="*/ 48 w 322"/>
                <a:gd name="T99" fmla="*/ 49 h 520"/>
                <a:gd name="T100" fmla="*/ 18 w 322"/>
                <a:gd name="T101" fmla="*/ 0 h 520"/>
                <a:gd name="T102" fmla="*/ 32 w 322"/>
                <a:gd name="T103" fmla="*/ 25 h 520"/>
                <a:gd name="T104" fmla="*/ 16 w 322"/>
                <a:gd name="T105" fmla="*/ 35 h 520"/>
                <a:gd name="T106" fmla="*/ 0 w 322"/>
                <a:gd name="T107" fmla="*/ 11 h 520"/>
                <a:gd name="T108" fmla="*/ 18 w 322"/>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0">
                  <a:moveTo>
                    <a:pt x="306" y="487"/>
                  </a:moveTo>
                  <a:lnTo>
                    <a:pt x="322" y="512"/>
                  </a:lnTo>
                  <a:lnTo>
                    <a:pt x="304" y="520"/>
                  </a:lnTo>
                  <a:lnTo>
                    <a:pt x="290" y="496"/>
                  </a:lnTo>
                  <a:lnTo>
                    <a:pt x="306" y="487"/>
                  </a:lnTo>
                  <a:close/>
                  <a:moveTo>
                    <a:pt x="278" y="438"/>
                  </a:moveTo>
                  <a:lnTo>
                    <a:pt x="292" y="463"/>
                  </a:lnTo>
                  <a:lnTo>
                    <a:pt x="276" y="473"/>
                  </a:lnTo>
                  <a:lnTo>
                    <a:pt x="261" y="449"/>
                  </a:lnTo>
                  <a:lnTo>
                    <a:pt x="278" y="438"/>
                  </a:lnTo>
                  <a:close/>
                  <a:moveTo>
                    <a:pt x="248" y="390"/>
                  </a:moveTo>
                  <a:lnTo>
                    <a:pt x="264" y="414"/>
                  </a:lnTo>
                  <a:lnTo>
                    <a:pt x="247" y="424"/>
                  </a:lnTo>
                  <a:lnTo>
                    <a:pt x="233" y="400"/>
                  </a:lnTo>
                  <a:lnTo>
                    <a:pt x="248" y="390"/>
                  </a:lnTo>
                  <a:close/>
                  <a:moveTo>
                    <a:pt x="220" y="341"/>
                  </a:moveTo>
                  <a:lnTo>
                    <a:pt x="234" y="365"/>
                  </a:lnTo>
                  <a:lnTo>
                    <a:pt x="219" y="376"/>
                  </a:lnTo>
                  <a:lnTo>
                    <a:pt x="203" y="351"/>
                  </a:lnTo>
                  <a:lnTo>
                    <a:pt x="220" y="341"/>
                  </a:lnTo>
                  <a:close/>
                  <a:moveTo>
                    <a:pt x="191" y="292"/>
                  </a:moveTo>
                  <a:lnTo>
                    <a:pt x="206" y="316"/>
                  </a:lnTo>
                  <a:lnTo>
                    <a:pt x="189" y="327"/>
                  </a:lnTo>
                  <a:lnTo>
                    <a:pt x="175" y="302"/>
                  </a:lnTo>
                  <a:lnTo>
                    <a:pt x="191" y="292"/>
                  </a:lnTo>
                  <a:close/>
                  <a:moveTo>
                    <a:pt x="163" y="243"/>
                  </a:moveTo>
                  <a:lnTo>
                    <a:pt x="177" y="267"/>
                  </a:lnTo>
                  <a:lnTo>
                    <a:pt x="159" y="278"/>
                  </a:lnTo>
                  <a:lnTo>
                    <a:pt x="145" y="253"/>
                  </a:lnTo>
                  <a:lnTo>
                    <a:pt x="163" y="243"/>
                  </a:lnTo>
                  <a:close/>
                  <a:moveTo>
                    <a:pt x="133" y="196"/>
                  </a:moveTo>
                  <a:lnTo>
                    <a:pt x="149" y="220"/>
                  </a:lnTo>
                  <a:lnTo>
                    <a:pt x="131" y="229"/>
                  </a:lnTo>
                  <a:lnTo>
                    <a:pt x="117" y="205"/>
                  </a:lnTo>
                  <a:lnTo>
                    <a:pt x="133" y="196"/>
                  </a:lnTo>
                  <a:close/>
                  <a:moveTo>
                    <a:pt x="105" y="147"/>
                  </a:moveTo>
                  <a:lnTo>
                    <a:pt x="119" y="171"/>
                  </a:lnTo>
                  <a:lnTo>
                    <a:pt x="102" y="180"/>
                  </a:lnTo>
                  <a:lnTo>
                    <a:pt x="88" y="156"/>
                  </a:lnTo>
                  <a:lnTo>
                    <a:pt x="105" y="147"/>
                  </a:lnTo>
                  <a:close/>
                  <a:moveTo>
                    <a:pt x="76" y="98"/>
                  </a:moveTo>
                  <a:lnTo>
                    <a:pt x="89" y="123"/>
                  </a:lnTo>
                  <a:lnTo>
                    <a:pt x="74" y="133"/>
                  </a:lnTo>
                  <a:lnTo>
                    <a:pt x="60" y="109"/>
                  </a:lnTo>
                  <a:lnTo>
                    <a:pt x="76" y="98"/>
                  </a:lnTo>
                  <a:close/>
                  <a:moveTo>
                    <a:pt x="48" y="49"/>
                  </a:moveTo>
                  <a:lnTo>
                    <a:pt x="62" y="74"/>
                  </a:lnTo>
                  <a:lnTo>
                    <a:pt x="44" y="84"/>
                  </a:lnTo>
                  <a:lnTo>
                    <a:pt x="30" y="60"/>
                  </a:lnTo>
                  <a:lnTo>
                    <a:pt x="48" y="49"/>
                  </a:lnTo>
                  <a:close/>
                  <a:moveTo>
                    <a:pt x="18" y="0"/>
                  </a:moveTo>
                  <a:lnTo>
                    <a:pt x="32" y="25"/>
                  </a:lnTo>
                  <a:lnTo>
                    <a:pt x="16" y="35"/>
                  </a:lnTo>
                  <a:lnTo>
                    <a:pt x="0" y="11"/>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5" name="Freeform 25"/>
            <p:cNvSpPr/>
            <p:nvPr/>
          </p:nvSpPr>
          <p:spPr bwMode="auto">
            <a:xfrm>
              <a:off x="-1" y="2438630"/>
              <a:ext cx="73975" cy="58491"/>
            </a:xfrm>
            <a:custGeom>
              <a:avLst/>
              <a:gdLst>
                <a:gd name="T0" fmla="*/ 0 w 33"/>
                <a:gd name="T1" fmla="*/ 0 h 26"/>
                <a:gd name="T2" fmla="*/ 31 w 33"/>
                <a:gd name="T3" fmla="*/ 0 h 26"/>
                <a:gd name="T4" fmla="*/ 31 w 33"/>
                <a:gd name="T5" fmla="*/ 14 h 26"/>
                <a:gd name="T6" fmla="*/ 33 w 33"/>
                <a:gd name="T7" fmla="*/ 16 h 26"/>
                <a:gd name="T8" fmla="*/ 31 w 33"/>
                <a:gd name="T9" fmla="*/ 18 h 26"/>
                <a:gd name="T10" fmla="*/ 31 w 33"/>
                <a:gd name="T11" fmla="*/ 19 h 26"/>
                <a:gd name="T12" fmla="*/ 28 w 33"/>
                <a:gd name="T13" fmla="*/ 19 h 26"/>
                <a:gd name="T14" fmla="*/ 15 w 33"/>
                <a:gd name="T15" fmla="*/ 26 h 26"/>
                <a:gd name="T16" fmla="*/ 0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0" y="0"/>
                  </a:moveTo>
                  <a:lnTo>
                    <a:pt x="31" y="0"/>
                  </a:lnTo>
                  <a:lnTo>
                    <a:pt x="31" y="14"/>
                  </a:lnTo>
                  <a:lnTo>
                    <a:pt x="33" y="16"/>
                  </a:lnTo>
                  <a:lnTo>
                    <a:pt x="31" y="18"/>
                  </a:lnTo>
                  <a:lnTo>
                    <a:pt x="31" y="19"/>
                  </a:lnTo>
                  <a:lnTo>
                    <a:pt x="28" y="19"/>
                  </a:lnTo>
                  <a:lnTo>
                    <a:pt x="15" y="26"/>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6" name="Freeform 26"/>
            <p:cNvSpPr>
              <a:spLocks noEditPoints="1"/>
            </p:cNvSpPr>
            <p:nvPr/>
          </p:nvSpPr>
          <p:spPr bwMode="auto">
            <a:xfrm>
              <a:off x="127773" y="2438630"/>
              <a:ext cx="1369643" cy="42744"/>
            </a:xfrm>
            <a:custGeom>
              <a:avLst/>
              <a:gdLst>
                <a:gd name="T0" fmla="*/ 585 w 611"/>
                <a:gd name="T1" fmla="*/ 0 h 19"/>
                <a:gd name="T2" fmla="*/ 611 w 611"/>
                <a:gd name="T3" fmla="*/ 0 h 19"/>
                <a:gd name="T4" fmla="*/ 611 w 611"/>
                <a:gd name="T5" fmla="*/ 19 h 19"/>
                <a:gd name="T6" fmla="*/ 585 w 611"/>
                <a:gd name="T7" fmla="*/ 19 h 19"/>
                <a:gd name="T8" fmla="*/ 585 w 611"/>
                <a:gd name="T9" fmla="*/ 0 h 19"/>
                <a:gd name="T10" fmla="*/ 533 w 611"/>
                <a:gd name="T11" fmla="*/ 0 h 19"/>
                <a:gd name="T12" fmla="*/ 559 w 611"/>
                <a:gd name="T13" fmla="*/ 0 h 19"/>
                <a:gd name="T14" fmla="*/ 559 w 611"/>
                <a:gd name="T15" fmla="*/ 19 h 19"/>
                <a:gd name="T16" fmla="*/ 533 w 611"/>
                <a:gd name="T17" fmla="*/ 19 h 19"/>
                <a:gd name="T18" fmla="*/ 533 w 611"/>
                <a:gd name="T19" fmla="*/ 0 h 19"/>
                <a:gd name="T20" fmla="*/ 479 w 611"/>
                <a:gd name="T21" fmla="*/ 0 h 19"/>
                <a:gd name="T22" fmla="*/ 505 w 611"/>
                <a:gd name="T23" fmla="*/ 0 h 19"/>
                <a:gd name="T24" fmla="*/ 505 w 611"/>
                <a:gd name="T25" fmla="*/ 19 h 19"/>
                <a:gd name="T26" fmla="*/ 479 w 611"/>
                <a:gd name="T27" fmla="*/ 19 h 19"/>
                <a:gd name="T28" fmla="*/ 479 w 611"/>
                <a:gd name="T29" fmla="*/ 0 h 19"/>
                <a:gd name="T30" fmla="*/ 426 w 611"/>
                <a:gd name="T31" fmla="*/ 0 h 19"/>
                <a:gd name="T32" fmla="*/ 453 w 611"/>
                <a:gd name="T33" fmla="*/ 0 h 19"/>
                <a:gd name="T34" fmla="*/ 453 w 611"/>
                <a:gd name="T35" fmla="*/ 19 h 19"/>
                <a:gd name="T36" fmla="*/ 426 w 611"/>
                <a:gd name="T37" fmla="*/ 19 h 19"/>
                <a:gd name="T38" fmla="*/ 426 w 611"/>
                <a:gd name="T39" fmla="*/ 0 h 19"/>
                <a:gd name="T40" fmla="*/ 372 w 611"/>
                <a:gd name="T41" fmla="*/ 0 h 19"/>
                <a:gd name="T42" fmla="*/ 400 w 611"/>
                <a:gd name="T43" fmla="*/ 0 h 19"/>
                <a:gd name="T44" fmla="*/ 400 w 611"/>
                <a:gd name="T45" fmla="*/ 19 h 19"/>
                <a:gd name="T46" fmla="*/ 372 w 611"/>
                <a:gd name="T47" fmla="*/ 19 h 19"/>
                <a:gd name="T48" fmla="*/ 372 w 611"/>
                <a:gd name="T49" fmla="*/ 0 h 19"/>
                <a:gd name="T50" fmla="*/ 320 w 611"/>
                <a:gd name="T51" fmla="*/ 0 h 19"/>
                <a:gd name="T52" fmla="*/ 346 w 611"/>
                <a:gd name="T53" fmla="*/ 0 h 19"/>
                <a:gd name="T54" fmla="*/ 346 w 611"/>
                <a:gd name="T55" fmla="*/ 19 h 19"/>
                <a:gd name="T56" fmla="*/ 320 w 611"/>
                <a:gd name="T57" fmla="*/ 19 h 19"/>
                <a:gd name="T58" fmla="*/ 320 w 611"/>
                <a:gd name="T59" fmla="*/ 0 h 19"/>
                <a:gd name="T60" fmla="*/ 266 w 611"/>
                <a:gd name="T61" fmla="*/ 0 h 19"/>
                <a:gd name="T62" fmla="*/ 294 w 611"/>
                <a:gd name="T63" fmla="*/ 0 h 19"/>
                <a:gd name="T64" fmla="*/ 294 w 611"/>
                <a:gd name="T65" fmla="*/ 19 h 19"/>
                <a:gd name="T66" fmla="*/ 266 w 611"/>
                <a:gd name="T67" fmla="*/ 19 h 19"/>
                <a:gd name="T68" fmla="*/ 266 w 611"/>
                <a:gd name="T69" fmla="*/ 0 h 19"/>
                <a:gd name="T70" fmla="*/ 213 w 611"/>
                <a:gd name="T71" fmla="*/ 0 h 19"/>
                <a:gd name="T72" fmla="*/ 240 w 611"/>
                <a:gd name="T73" fmla="*/ 0 h 19"/>
                <a:gd name="T74" fmla="*/ 240 w 611"/>
                <a:gd name="T75" fmla="*/ 19 h 19"/>
                <a:gd name="T76" fmla="*/ 213 w 611"/>
                <a:gd name="T77" fmla="*/ 19 h 19"/>
                <a:gd name="T78" fmla="*/ 213 w 611"/>
                <a:gd name="T79" fmla="*/ 0 h 19"/>
                <a:gd name="T80" fmla="*/ 161 w 611"/>
                <a:gd name="T81" fmla="*/ 0 h 19"/>
                <a:gd name="T82" fmla="*/ 187 w 611"/>
                <a:gd name="T83" fmla="*/ 0 h 19"/>
                <a:gd name="T84" fmla="*/ 187 w 611"/>
                <a:gd name="T85" fmla="*/ 19 h 19"/>
                <a:gd name="T86" fmla="*/ 161 w 611"/>
                <a:gd name="T87" fmla="*/ 19 h 19"/>
                <a:gd name="T88" fmla="*/ 161 w 611"/>
                <a:gd name="T89" fmla="*/ 0 h 19"/>
                <a:gd name="T90" fmla="*/ 107 w 611"/>
                <a:gd name="T91" fmla="*/ 0 h 19"/>
                <a:gd name="T92" fmla="*/ 133 w 611"/>
                <a:gd name="T93" fmla="*/ 0 h 19"/>
                <a:gd name="T94" fmla="*/ 133 w 611"/>
                <a:gd name="T95" fmla="*/ 19 h 19"/>
                <a:gd name="T96" fmla="*/ 107 w 611"/>
                <a:gd name="T97" fmla="*/ 19 h 19"/>
                <a:gd name="T98" fmla="*/ 107 w 611"/>
                <a:gd name="T99" fmla="*/ 0 h 19"/>
                <a:gd name="T100" fmla="*/ 54 w 611"/>
                <a:gd name="T101" fmla="*/ 0 h 19"/>
                <a:gd name="T102" fmla="*/ 81 w 611"/>
                <a:gd name="T103" fmla="*/ 0 h 19"/>
                <a:gd name="T104" fmla="*/ 81 w 611"/>
                <a:gd name="T105" fmla="*/ 19 h 19"/>
                <a:gd name="T106" fmla="*/ 54 w 611"/>
                <a:gd name="T107" fmla="*/ 19 h 19"/>
                <a:gd name="T108" fmla="*/ 54 w 611"/>
                <a:gd name="T109" fmla="*/ 0 h 19"/>
                <a:gd name="T110" fmla="*/ 0 w 611"/>
                <a:gd name="T111" fmla="*/ 0 h 19"/>
                <a:gd name="T112" fmla="*/ 27 w 611"/>
                <a:gd name="T113" fmla="*/ 0 h 19"/>
                <a:gd name="T114" fmla="*/ 27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5" y="0"/>
                  </a:moveTo>
                  <a:lnTo>
                    <a:pt x="611" y="0"/>
                  </a:lnTo>
                  <a:lnTo>
                    <a:pt x="611" y="19"/>
                  </a:lnTo>
                  <a:lnTo>
                    <a:pt x="585" y="19"/>
                  </a:lnTo>
                  <a:lnTo>
                    <a:pt x="585" y="0"/>
                  </a:lnTo>
                  <a:close/>
                  <a:moveTo>
                    <a:pt x="533" y="0"/>
                  </a:moveTo>
                  <a:lnTo>
                    <a:pt x="559" y="0"/>
                  </a:lnTo>
                  <a:lnTo>
                    <a:pt x="559" y="19"/>
                  </a:lnTo>
                  <a:lnTo>
                    <a:pt x="533" y="19"/>
                  </a:lnTo>
                  <a:lnTo>
                    <a:pt x="533" y="0"/>
                  </a:lnTo>
                  <a:close/>
                  <a:moveTo>
                    <a:pt x="479" y="0"/>
                  </a:moveTo>
                  <a:lnTo>
                    <a:pt x="505" y="0"/>
                  </a:lnTo>
                  <a:lnTo>
                    <a:pt x="505" y="19"/>
                  </a:lnTo>
                  <a:lnTo>
                    <a:pt x="479" y="19"/>
                  </a:lnTo>
                  <a:lnTo>
                    <a:pt x="479" y="0"/>
                  </a:lnTo>
                  <a:close/>
                  <a:moveTo>
                    <a:pt x="426" y="0"/>
                  </a:moveTo>
                  <a:lnTo>
                    <a:pt x="453" y="0"/>
                  </a:lnTo>
                  <a:lnTo>
                    <a:pt x="453" y="19"/>
                  </a:lnTo>
                  <a:lnTo>
                    <a:pt x="426" y="19"/>
                  </a:lnTo>
                  <a:lnTo>
                    <a:pt x="426" y="0"/>
                  </a:lnTo>
                  <a:close/>
                  <a:moveTo>
                    <a:pt x="372" y="0"/>
                  </a:moveTo>
                  <a:lnTo>
                    <a:pt x="400" y="0"/>
                  </a:lnTo>
                  <a:lnTo>
                    <a:pt x="400" y="19"/>
                  </a:lnTo>
                  <a:lnTo>
                    <a:pt x="372" y="19"/>
                  </a:lnTo>
                  <a:lnTo>
                    <a:pt x="372" y="0"/>
                  </a:lnTo>
                  <a:close/>
                  <a:moveTo>
                    <a:pt x="320" y="0"/>
                  </a:moveTo>
                  <a:lnTo>
                    <a:pt x="346" y="0"/>
                  </a:lnTo>
                  <a:lnTo>
                    <a:pt x="346" y="19"/>
                  </a:lnTo>
                  <a:lnTo>
                    <a:pt x="320" y="19"/>
                  </a:lnTo>
                  <a:lnTo>
                    <a:pt x="320" y="0"/>
                  </a:lnTo>
                  <a:close/>
                  <a:moveTo>
                    <a:pt x="266" y="0"/>
                  </a:moveTo>
                  <a:lnTo>
                    <a:pt x="294" y="0"/>
                  </a:lnTo>
                  <a:lnTo>
                    <a:pt x="294" y="19"/>
                  </a:lnTo>
                  <a:lnTo>
                    <a:pt x="266" y="19"/>
                  </a:lnTo>
                  <a:lnTo>
                    <a:pt x="266" y="0"/>
                  </a:lnTo>
                  <a:close/>
                  <a:moveTo>
                    <a:pt x="213" y="0"/>
                  </a:moveTo>
                  <a:lnTo>
                    <a:pt x="240" y="0"/>
                  </a:lnTo>
                  <a:lnTo>
                    <a:pt x="240" y="19"/>
                  </a:lnTo>
                  <a:lnTo>
                    <a:pt x="213" y="19"/>
                  </a:lnTo>
                  <a:lnTo>
                    <a:pt x="213" y="0"/>
                  </a:lnTo>
                  <a:close/>
                  <a:moveTo>
                    <a:pt x="161" y="0"/>
                  </a:moveTo>
                  <a:lnTo>
                    <a:pt x="187" y="0"/>
                  </a:lnTo>
                  <a:lnTo>
                    <a:pt x="187" y="19"/>
                  </a:lnTo>
                  <a:lnTo>
                    <a:pt x="161" y="19"/>
                  </a:lnTo>
                  <a:lnTo>
                    <a:pt x="161" y="0"/>
                  </a:lnTo>
                  <a:close/>
                  <a:moveTo>
                    <a:pt x="107" y="0"/>
                  </a:moveTo>
                  <a:lnTo>
                    <a:pt x="133" y="0"/>
                  </a:lnTo>
                  <a:lnTo>
                    <a:pt x="133" y="19"/>
                  </a:lnTo>
                  <a:lnTo>
                    <a:pt x="107" y="19"/>
                  </a:lnTo>
                  <a:lnTo>
                    <a:pt x="107" y="0"/>
                  </a:lnTo>
                  <a:close/>
                  <a:moveTo>
                    <a:pt x="54" y="0"/>
                  </a:moveTo>
                  <a:lnTo>
                    <a:pt x="81" y="0"/>
                  </a:lnTo>
                  <a:lnTo>
                    <a:pt x="81" y="19"/>
                  </a:lnTo>
                  <a:lnTo>
                    <a:pt x="54" y="19"/>
                  </a:lnTo>
                  <a:lnTo>
                    <a:pt x="54" y="0"/>
                  </a:lnTo>
                  <a:close/>
                  <a:moveTo>
                    <a:pt x="0" y="0"/>
                  </a:moveTo>
                  <a:lnTo>
                    <a:pt x="27" y="0"/>
                  </a:lnTo>
                  <a:lnTo>
                    <a:pt x="27"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7" name="Freeform 27"/>
            <p:cNvSpPr/>
            <p:nvPr/>
          </p:nvSpPr>
          <p:spPr bwMode="auto">
            <a:xfrm>
              <a:off x="773365" y="3734433"/>
              <a:ext cx="76216" cy="58491"/>
            </a:xfrm>
            <a:custGeom>
              <a:avLst/>
              <a:gdLst>
                <a:gd name="T0" fmla="*/ 18 w 34"/>
                <a:gd name="T1" fmla="*/ 0 h 26"/>
                <a:gd name="T2" fmla="*/ 28 w 34"/>
                <a:gd name="T3" fmla="*/ 7 h 26"/>
                <a:gd name="T4" fmla="*/ 32 w 34"/>
                <a:gd name="T5" fmla="*/ 7 h 26"/>
                <a:gd name="T6" fmla="*/ 32 w 34"/>
                <a:gd name="T7" fmla="*/ 9 h 26"/>
                <a:gd name="T8" fmla="*/ 34 w 34"/>
                <a:gd name="T9" fmla="*/ 9 h 26"/>
                <a:gd name="T10" fmla="*/ 32 w 34"/>
                <a:gd name="T11" fmla="*/ 12 h 26"/>
                <a:gd name="T12" fmla="*/ 32 w 34"/>
                <a:gd name="T13" fmla="*/ 26 h 26"/>
                <a:gd name="T14" fmla="*/ 0 w 34"/>
                <a:gd name="T15" fmla="*/ 26 h 26"/>
                <a:gd name="T16" fmla="*/ 18 w 34"/>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6">
                  <a:moveTo>
                    <a:pt x="18" y="0"/>
                  </a:moveTo>
                  <a:lnTo>
                    <a:pt x="28" y="7"/>
                  </a:lnTo>
                  <a:lnTo>
                    <a:pt x="32" y="7"/>
                  </a:lnTo>
                  <a:lnTo>
                    <a:pt x="32" y="9"/>
                  </a:lnTo>
                  <a:lnTo>
                    <a:pt x="34" y="9"/>
                  </a:lnTo>
                  <a:lnTo>
                    <a:pt x="32" y="12"/>
                  </a:lnTo>
                  <a:lnTo>
                    <a:pt x="32" y="26"/>
                  </a:lnTo>
                  <a:lnTo>
                    <a:pt x="0" y="26"/>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8" name="Freeform 28"/>
            <p:cNvSpPr>
              <a:spLocks noEditPoints="1"/>
            </p:cNvSpPr>
            <p:nvPr/>
          </p:nvSpPr>
          <p:spPr bwMode="auto">
            <a:xfrm>
              <a:off x="845098" y="2528616"/>
              <a:ext cx="715084" cy="1169822"/>
            </a:xfrm>
            <a:custGeom>
              <a:avLst/>
              <a:gdLst>
                <a:gd name="T0" fmla="*/ 14 w 319"/>
                <a:gd name="T1" fmla="*/ 487 h 520"/>
                <a:gd name="T2" fmla="*/ 31 w 319"/>
                <a:gd name="T3" fmla="*/ 496 h 520"/>
                <a:gd name="T4" fmla="*/ 16 w 319"/>
                <a:gd name="T5" fmla="*/ 520 h 520"/>
                <a:gd name="T6" fmla="*/ 0 w 319"/>
                <a:gd name="T7" fmla="*/ 512 h 520"/>
                <a:gd name="T8" fmla="*/ 14 w 319"/>
                <a:gd name="T9" fmla="*/ 487 h 520"/>
                <a:gd name="T10" fmla="*/ 44 w 319"/>
                <a:gd name="T11" fmla="*/ 438 h 520"/>
                <a:gd name="T12" fmla="*/ 59 w 319"/>
                <a:gd name="T13" fmla="*/ 449 h 520"/>
                <a:gd name="T14" fmla="*/ 45 w 319"/>
                <a:gd name="T15" fmla="*/ 473 h 520"/>
                <a:gd name="T16" fmla="*/ 28 w 319"/>
                <a:gd name="T17" fmla="*/ 463 h 520"/>
                <a:gd name="T18" fmla="*/ 44 w 319"/>
                <a:gd name="T19" fmla="*/ 438 h 520"/>
                <a:gd name="T20" fmla="*/ 71 w 319"/>
                <a:gd name="T21" fmla="*/ 390 h 520"/>
                <a:gd name="T22" fmla="*/ 89 w 319"/>
                <a:gd name="T23" fmla="*/ 400 h 520"/>
                <a:gd name="T24" fmla="*/ 73 w 319"/>
                <a:gd name="T25" fmla="*/ 424 h 520"/>
                <a:gd name="T26" fmla="*/ 57 w 319"/>
                <a:gd name="T27" fmla="*/ 414 h 520"/>
                <a:gd name="T28" fmla="*/ 71 w 319"/>
                <a:gd name="T29" fmla="*/ 390 h 520"/>
                <a:gd name="T30" fmla="*/ 101 w 319"/>
                <a:gd name="T31" fmla="*/ 341 h 520"/>
                <a:gd name="T32" fmla="*/ 117 w 319"/>
                <a:gd name="T33" fmla="*/ 351 h 520"/>
                <a:gd name="T34" fmla="*/ 103 w 319"/>
                <a:gd name="T35" fmla="*/ 376 h 520"/>
                <a:gd name="T36" fmla="*/ 85 w 319"/>
                <a:gd name="T37" fmla="*/ 365 h 520"/>
                <a:gd name="T38" fmla="*/ 101 w 319"/>
                <a:gd name="T39" fmla="*/ 341 h 520"/>
                <a:gd name="T40" fmla="*/ 129 w 319"/>
                <a:gd name="T41" fmla="*/ 292 h 520"/>
                <a:gd name="T42" fmla="*/ 147 w 319"/>
                <a:gd name="T43" fmla="*/ 302 h 520"/>
                <a:gd name="T44" fmla="*/ 133 w 319"/>
                <a:gd name="T45" fmla="*/ 327 h 520"/>
                <a:gd name="T46" fmla="*/ 115 w 319"/>
                <a:gd name="T47" fmla="*/ 316 h 520"/>
                <a:gd name="T48" fmla="*/ 129 w 319"/>
                <a:gd name="T49" fmla="*/ 292 h 520"/>
                <a:gd name="T50" fmla="*/ 159 w 319"/>
                <a:gd name="T51" fmla="*/ 243 h 520"/>
                <a:gd name="T52" fmla="*/ 174 w 319"/>
                <a:gd name="T53" fmla="*/ 253 h 520"/>
                <a:gd name="T54" fmla="*/ 161 w 319"/>
                <a:gd name="T55" fmla="*/ 278 h 520"/>
                <a:gd name="T56" fmla="*/ 143 w 319"/>
                <a:gd name="T57" fmla="*/ 267 h 520"/>
                <a:gd name="T58" fmla="*/ 159 w 319"/>
                <a:gd name="T59" fmla="*/ 243 h 520"/>
                <a:gd name="T60" fmla="*/ 187 w 319"/>
                <a:gd name="T61" fmla="*/ 196 h 520"/>
                <a:gd name="T62" fmla="*/ 204 w 319"/>
                <a:gd name="T63" fmla="*/ 205 h 520"/>
                <a:gd name="T64" fmla="*/ 190 w 319"/>
                <a:gd name="T65" fmla="*/ 229 h 520"/>
                <a:gd name="T66" fmla="*/ 173 w 319"/>
                <a:gd name="T67" fmla="*/ 220 h 520"/>
                <a:gd name="T68" fmla="*/ 187 w 319"/>
                <a:gd name="T69" fmla="*/ 196 h 520"/>
                <a:gd name="T70" fmla="*/ 216 w 319"/>
                <a:gd name="T71" fmla="*/ 147 h 520"/>
                <a:gd name="T72" fmla="*/ 232 w 319"/>
                <a:gd name="T73" fmla="*/ 156 h 520"/>
                <a:gd name="T74" fmla="*/ 218 w 319"/>
                <a:gd name="T75" fmla="*/ 180 h 520"/>
                <a:gd name="T76" fmla="*/ 202 w 319"/>
                <a:gd name="T77" fmla="*/ 171 h 520"/>
                <a:gd name="T78" fmla="*/ 216 w 319"/>
                <a:gd name="T79" fmla="*/ 147 h 520"/>
                <a:gd name="T80" fmla="*/ 244 w 319"/>
                <a:gd name="T81" fmla="*/ 98 h 520"/>
                <a:gd name="T82" fmla="*/ 262 w 319"/>
                <a:gd name="T83" fmla="*/ 109 h 520"/>
                <a:gd name="T84" fmla="*/ 248 w 319"/>
                <a:gd name="T85" fmla="*/ 133 h 520"/>
                <a:gd name="T86" fmla="*/ 230 w 319"/>
                <a:gd name="T87" fmla="*/ 123 h 520"/>
                <a:gd name="T88" fmla="*/ 244 w 319"/>
                <a:gd name="T89" fmla="*/ 98 h 520"/>
                <a:gd name="T90" fmla="*/ 274 w 319"/>
                <a:gd name="T91" fmla="*/ 49 h 520"/>
                <a:gd name="T92" fmla="*/ 291 w 319"/>
                <a:gd name="T93" fmla="*/ 60 h 520"/>
                <a:gd name="T94" fmla="*/ 276 w 319"/>
                <a:gd name="T95" fmla="*/ 84 h 520"/>
                <a:gd name="T96" fmla="*/ 260 w 319"/>
                <a:gd name="T97" fmla="*/ 74 h 520"/>
                <a:gd name="T98" fmla="*/ 274 w 319"/>
                <a:gd name="T99" fmla="*/ 49 h 520"/>
                <a:gd name="T100" fmla="*/ 302 w 319"/>
                <a:gd name="T101" fmla="*/ 0 h 520"/>
                <a:gd name="T102" fmla="*/ 319 w 319"/>
                <a:gd name="T103" fmla="*/ 11 h 520"/>
                <a:gd name="T104" fmla="*/ 305 w 319"/>
                <a:gd name="T105" fmla="*/ 35 h 520"/>
                <a:gd name="T106" fmla="*/ 288 w 319"/>
                <a:gd name="T107" fmla="*/ 25 h 520"/>
                <a:gd name="T108" fmla="*/ 302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14" y="487"/>
                  </a:moveTo>
                  <a:lnTo>
                    <a:pt x="31" y="496"/>
                  </a:lnTo>
                  <a:lnTo>
                    <a:pt x="16" y="520"/>
                  </a:lnTo>
                  <a:lnTo>
                    <a:pt x="0" y="512"/>
                  </a:lnTo>
                  <a:lnTo>
                    <a:pt x="14" y="487"/>
                  </a:lnTo>
                  <a:close/>
                  <a:moveTo>
                    <a:pt x="44" y="438"/>
                  </a:moveTo>
                  <a:lnTo>
                    <a:pt x="59" y="449"/>
                  </a:lnTo>
                  <a:lnTo>
                    <a:pt x="45" y="473"/>
                  </a:lnTo>
                  <a:lnTo>
                    <a:pt x="28" y="463"/>
                  </a:lnTo>
                  <a:lnTo>
                    <a:pt x="44" y="438"/>
                  </a:lnTo>
                  <a:close/>
                  <a:moveTo>
                    <a:pt x="71" y="390"/>
                  </a:moveTo>
                  <a:lnTo>
                    <a:pt x="89" y="400"/>
                  </a:lnTo>
                  <a:lnTo>
                    <a:pt x="73" y="424"/>
                  </a:lnTo>
                  <a:lnTo>
                    <a:pt x="57" y="414"/>
                  </a:lnTo>
                  <a:lnTo>
                    <a:pt x="71" y="390"/>
                  </a:lnTo>
                  <a:close/>
                  <a:moveTo>
                    <a:pt x="101" y="341"/>
                  </a:moveTo>
                  <a:lnTo>
                    <a:pt x="117" y="351"/>
                  </a:lnTo>
                  <a:lnTo>
                    <a:pt x="103" y="376"/>
                  </a:lnTo>
                  <a:lnTo>
                    <a:pt x="85" y="365"/>
                  </a:lnTo>
                  <a:lnTo>
                    <a:pt x="101" y="341"/>
                  </a:lnTo>
                  <a:close/>
                  <a:moveTo>
                    <a:pt x="129" y="292"/>
                  </a:moveTo>
                  <a:lnTo>
                    <a:pt x="147" y="302"/>
                  </a:lnTo>
                  <a:lnTo>
                    <a:pt x="133" y="327"/>
                  </a:lnTo>
                  <a:lnTo>
                    <a:pt x="115" y="316"/>
                  </a:lnTo>
                  <a:lnTo>
                    <a:pt x="129" y="292"/>
                  </a:lnTo>
                  <a:close/>
                  <a:moveTo>
                    <a:pt x="159" y="243"/>
                  </a:moveTo>
                  <a:lnTo>
                    <a:pt x="174" y="253"/>
                  </a:lnTo>
                  <a:lnTo>
                    <a:pt x="161" y="278"/>
                  </a:lnTo>
                  <a:lnTo>
                    <a:pt x="143" y="267"/>
                  </a:lnTo>
                  <a:lnTo>
                    <a:pt x="159" y="243"/>
                  </a:lnTo>
                  <a:close/>
                  <a:moveTo>
                    <a:pt x="187" y="196"/>
                  </a:moveTo>
                  <a:lnTo>
                    <a:pt x="204" y="205"/>
                  </a:lnTo>
                  <a:lnTo>
                    <a:pt x="190" y="229"/>
                  </a:lnTo>
                  <a:lnTo>
                    <a:pt x="173" y="220"/>
                  </a:lnTo>
                  <a:lnTo>
                    <a:pt x="187" y="196"/>
                  </a:lnTo>
                  <a:close/>
                  <a:moveTo>
                    <a:pt x="216" y="147"/>
                  </a:moveTo>
                  <a:lnTo>
                    <a:pt x="232" y="156"/>
                  </a:lnTo>
                  <a:lnTo>
                    <a:pt x="218" y="180"/>
                  </a:lnTo>
                  <a:lnTo>
                    <a:pt x="202" y="171"/>
                  </a:lnTo>
                  <a:lnTo>
                    <a:pt x="216" y="147"/>
                  </a:lnTo>
                  <a:close/>
                  <a:moveTo>
                    <a:pt x="244" y="98"/>
                  </a:moveTo>
                  <a:lnTo>
                    <a:pt x="262" y="109"/>
                  </a:lnTo>
                  <a:lnTo>
                    <a:pt x="248" y="133"/>
                  </a:lnTo>
                  <a:lnTo>
                    <a:pt x="230" y="123"/>
                  </a:lnTo>
                  <a:lnTo>
                    <a:pt x="244" y="98"/>
                  </a:lnTo>
                  <a:close/>
                  <a:moveTo>
                    <a:pt x="274" y="49"/>
                  </a:moveTo>
                  <a:lnTo>
                    <a:pt x="291" y="60"/>
                  </a:lnTo>
                  <a:lnTo>
                    <a:pt x="276" y="84"/>
                  </a:lnTo>
                  <a:lnTo>
                    <a:pt x="260" y="74"/>
                  </a:lnTo>
                  <a:lnTo>
                    <a:pt x="274" y="49"/>
                  </a:lnTo>
                  <a:close/>
                  <a:moveTo>
                    <a:pt x="302" y="0"/>
                  </a:moveTo>
                  <a:lnTo>
                    <a:pt x="319" y="11"/>
                  </a:lnTo>
                  <a:lnTo>
                    <a:pt x="305" y="35"/>
                  </a:lnTo>
                  <a:lnTo>
                    <a:pt x="288" y="25"/>
                  </a:lnTo>
                  <a:lnTo>
                    <a:pt x="302"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29" name="Freeform 29"/>
            <p:cNvSpPr/>
            <p:nvPr/>
          </p:nvSpPr>
          <p:spPr bwMode="auto">
            <a:xfrm>
              <a:off x="1557939" y="2416133"/>
              <a:ext cx="65008" cy="80988"/>
            </a:xfrm>
            <a:custGeom>
              <a:avLst/>
              <a:gdLst>
                <a:gd name="T0" fmla="*/ 15 w 29"/>
                <a:gd name="T1" fmla="*/ 0 h 36"/>
                <a:gd name="T2" fmla="*/ 29 w 29"/>
                <a:gd name="T3" fmla="*/ 26 h 36"/>
                <a:gd name="T4" fmla="*/ 17 w 29"/>
                <a:gd name="T5" fmla="*/ 35 h 36"/>
                <a:gd name="T6" fmla="*/ 15 w 29"/>
                <a:gd name="T7" fmla="*/ 36 h 36"/>
                <a:gd name="T8" fmla="*/ 15 w 29"/>
                <a:gd name="T9" fmla="*/ 36 h 36"/>
                <a:gd name="T10" fmla="*/ 14 w 29"/>
                <a:gd name="T11" fmla="*/ 36 h 36"/>
                <a:gd name="T12" fmla="*/ 12 w 29"/>
                <a:gd name="T13" fmla="*/ 35 h 36"/>
                <a:gd name="T14" fmla="*/ 0 w 29"/>
                <a:gd name="T15" fmla="*/ 26 h 36"/>
                <a:gd name="T16" fmla="*/ 15 w 29"/>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6">
                  <a:moveTo>
                    <a:pt x="15" y="0"/>
                  </a:moveTo>
                  <a:lnTo>
                    <a:pt x="29" y="26"/>
                  </a:lnTo>
                  <a:lnTo>
                    <a:pt x="17" y="35"/>
                  </a:lnTo>
                  <a:lnTo>
                    <a:pt x="15" y="36"/>
                  </a:lnTo>
                  <a:lnTo>
                    <a:pt x="15" y="36"/>
                  </a:lnTo>
                  <a:lnTo>
                    <a:pt x="14" y="36"/>
                  </a:lnTo>
                  <a:lnTo>
                    <a:pt x="12" y="35"/>
                  </a:lnTo>
                  <a:lnTo>
                    <a:pt x="0" y="26"/>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0" name="Freeform 30"/>
            <p:cNvSpPr>
              <a:spLocks noEditPoints="1"/>
            </p:cNvSpPr>
            <p:nvPr/>
          </p:nvSpPr>
          <p:spPr bwMode="auto">
            <a:xfrm>
              <a:off x="1620705" y="2528616"/>
              <a:ext cx="715084" cy="1169822"/>
            </a:xfrm>
            <a:custGeom>
              <a:avLst/>
              <a:gdLst>
                <a:gd name="T0" fmla="*/ 305 w 319"/>
                <a:gd name="T1" fmla="*/ 487 h 520"/>
                <a:gd name="T2" fmla="*/ 319 w 319"/>
                <a:gd name="T3" fmla="*/ 512 h 520"/>
                <a:gd name="T4" fmla="*/ 303 w 319"/>
                <a:gd name="T5" fmla="*/ 520 h 520"/>
                <a:gd name="T6" fmla="*/ 289 w 319"/>
                <a:gd name="T7" fmla="*/ 496 h 520"/>
                <a:gd name="T8" fmla="*/ 305 w 319"/>
                <a:gd name="T9" fmla="*/ 487 h 520"/>
                <a:gd name="T10" fmla="*/ 277 w 319"/>
                <a:gd name="T11" fmla="*/ 438 h 520"/>
                <a:gd name="T12" fmla="*/ 291 w 319"/>
                <a:gd name="T13" fmla="*/ 463 h 520"/>
                <a:gd name="T14" fmla="*/ 274 w 319"/>
                <a:gd name="T15" fmla="*/ 473 h 520"/>
                <a:gd name="T16" fmla="*/ 260 w 319"/>
                <a:gd name="T17" fmla="*/ 449 h 520"/>
                <a:gd name="T18" fmla="*/ 277 w 319"/>
                <a:gd name="T19" fmla="*/ 438 h 520"/>
                <a:gd name="T20" fmla="*/ 248 w 319"/>
                <a:gd name="T21" fmla="*/ 390 h 520"/>
                <a:gd name="T22" fmla="*/ 261 w 319"/>
                <a:gd name="T23" fmla="*/ 414 h 520"/>
                <a:gd name="T24" fmla="*/ 246 w 319"/>
                <a:gd name="T25" fmla="*/ 424 h 520"/>
                <a:gd name="T26" fmla="*/ 230 w 319"/>
                <a:gd name="T27" fmla="*/ 400 h 520"/>
                <a:gd name="T28" fmla="*/ 248 w 319"/>
                <a:gd name="T29" fmla="*/ 390 h 520"/>
                <a:gd name="T30" fmla="*/ 218 w 319"/>
                <a:gd name="T31" fmla="*/ 341 h 520"/>
                <a:gd name="T32" fmla="*/ 234 w 319"/>
                <a:gd name="T33" fmla="*/ 365 h 520"/>
                <a:gd name="T34" fmla="*/ 216 w 319"/>
                <a:gd name="T35" fmla="*/ 376 h 520"/>
                <a:gd name="T36" fmla="*/ 202 w 319"/>
                <a:gd name="T37" fmla="*/ 351 h 520"/>
                <a:gd name="T38" fmla="*/ 218 w 319"/>
                <a:gd name="T39" fmla="*/ 341 h 520"/>
                <a:gd name="T40" fmla="*/ 190 w 319"/>
                <a:gd name="T41" fmla="*/ 292 h 520"/>
                <a:gd name="T42" fmla="*/ 204 w 319"/>
                <a:gd name="T43" fmla="*/ 316 h 520"/>
                <a:gd name="T44" fmla="*/ 188 w 319"/>
                <a:gd name="T45" fmla="*/ 327 h 520"/>
                <a:gd name="T46" fmla="*/ 172 w 319"/>
                <a:gd name="T47" fmla="*/ 302 h 520"/>
                <a:gd name="T48" fmla="*/ 190 w 319"/>
                <a:gd name="T49" fmla="*/ 292 h 520"/>
                <a:gd name="T50" fmla="*/ 160 w 319"/>
                <a:gd name="T51" fmla="*/ 243 h 520"/>
                <a:gd name="T52" fmla="*/ 176 w 319"/>
                <a:gd name="T53" fmla="*/ 267 h 520"/>
                <a:gd name="T54" fmla="*/ 158 w 319"/>
                <a:gd name="T55" fmla="*/ 278 h 520"/>
                <a:gd name="T56" fmla="*/ 144 w 319"/>
                <a:gd name="T57" fmla="*/ 253 h 520"/>
                <a:gd name="T58" fmla="*/ 160 w 319"/>
                <a:gd name="T59" fmla="*/ 243 h 520"/>
                <a:gd name="T60" fmla="*/ 132 w 319"/>
                <a:gd name="T61" fmla="*/ 196 h 520"/>
                <a:gd name="T62" fmla="*/ 146 w 319"/>
                <a:gd name="T63" fmla="*/ 220 h 520"/>
                <a:gd name="T64" fmla="*/ 131 w 319"/>
                <a:gd name="T65" fmla="*/ 229 h 520"/>
                <a:gd name="T66" fmla="*/ 115 w 319"/>
                <a:gd name="T67" fmla="*/ 205 h 520"/>
                <a:gd name="T68" fmla="*/ 132 w 319"/>
                <a:gd name="T69" fmla="*/ 196 h 520"/>
                <a:gd name="T70" fmla="*/ 103 w 319"/>
                <a:gd name="T71" fmla="*/ 147 h 520"/>
                <a:gd name="T72" fmla="*/ 118 w 319"/>
                <a:gd name="T73" fmla="*/ 171 h 520"/>
                <a:gd name="T74" fmla="*/ 101 w 319"/>
                <a:gd name="T75" fmla="*/ 180 h 520"/>
                <a:gd name="T76" fmla="*/ 87 w 319"/>
                <a:gd name="T77" fmla="*/ 156 h 520"/>
                <a:gd name="T78" fmla="*/ 103 w 319"/>
                <a:gd name="T79" fmla="*/ 147 h 520"/>
                <a:gd name="T80" fmla="*/ 75 w 319"/>
                <a:gd name="T81" fmla="*/ 98 h 520"/>
                <a:gd name="T82" fmla="*/ 89 w 319"/>
                <a:gd name="T83" fmla="*/ 123 h 520"/>
                <a:gd name="T84" fmla="*/ 71 w 319"/>
                <a:gd name="T85" fmla="*/ 133 h 520"/>
                <a:gd name="T86" fmla="*/ 57 w 319"/>
                <a:gd name="T87" fmla="*/ 109 h 520"/>
                <a:gd name="T88" fmla="*/ 75 w 319"/>
                <a:gd name="T89" fmla="*/ 98 h 520"/>
                <a:gd name="T90" fmla="*/ 45 w 319"/>
                <a:gd name="T91" fmla="*/ 49 h 520"/>
                <a:gd name="T92" fmla="*/ 61 w 319"/>
                <a:gd name="T93" fmla="*/ 74 h 520"/>
                <a:gd name="T94" fmla="*/ 43 w 319"/>
                <a:gd name="T95" fmla="*/ 84 h 520"/>
                <a:gd name="T96" fmla="*/ 29 w 319"/>
                <a:gd name="T97" fmla="*/ 60 h 520"/>
                <a:gd name="T98" fmla="*/ 45 w 319"/>
                <a:gd name="T99" fmla="*/ 49 h 520"/>
                <a:gd name="T100" fmla="*/ 17 w 319"/>
                <a:gd name="T101" fmla="*/ 0 h 520"/>
                <a:gd name="T102" fmla="*/ 31 w 319"/>
                <a:gd name="T103" fmla="*/ 25 h 520"/>
                <a:gd name="T104" fmla="*/ 14 w 319"/>
                <a:gd name="T105" fmla="*/ 35 h 520"/>
                <a:gd name="T106" fmla="*/ 0 w 319"/>
                <a:gd name="T107" fmla="*/ 11 h 520"/>
                <a:gd name="T108" fmla="*/ 17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305" y="487"/>
                  </a:moveTo>
                  <a:lnTo>
                    <a:pt x="319" y="512"/>
                  </a:lnTo>
                  <a:lnTo>
                    <a:pt x="303" y="520"/>
                  </a:lnTo>
                  <a:lnTo>
                    <a:pt x="289" y="496"/>
                  </a:lnTo>
                  <a:lnTo>
                    <a:pt x="305" y="487"/>
                  </a:lnTo>
                  <a:close/>
                  <a:moveTo>
                    <a:pt x="277" y="438"/>
                  </a:moveTo>
                  <a:lnTo>
                    <a:pt x="291" y="463"/>
                  </a:lnTo>
                  <a:lnTo>
                    <a:pt x="274" y="473"/>
                  </a:lnTo>
                  <a:lnTo>
                    <a:pt x="260" y="449"/>
                  </a:lnTo>
                  <a:lnTo>
                    <a:pt x="277" y="438"/>
                  </a:lnTo>
                  <a:close/>
                  <a:moveTo>
                    <a:pt x="248" y="390"/>
                  </a:moveTo>
                  <a:lnTo>
                    <a:pt x="261" y="414"/>
                  </a:lnTo>
                  <a:lnTo>
                    <a:pt x="246" y="424"/>
                  </a:lnTo>
                  <a:lnTo>
                    <a:pt x="230" y="400"/>
                  </a:lnTo>
                  <a:lnTo>
                    <a:pt x="248" y="390"/>
                  </a:lnTo>
                  <a:close/>
                  <a:moveTo>
                    <a:pt x="218" y="341"/>
                  </a:moveTo>
                  <a:lnTo>
                    <a:pt x="234" y="365"/>
                  </a:lnTo>
                  <a:lnTo>
                    <a:pt x="216" y="376"/>
                  </a:lnTo>
                  <a:lnTo>
                    <a:pt x="202" y="351"/>
                  </a:lnTo>
                  <a:lnTo>
                    <a:pt x="218" y="341"/>
                  </a:lnTo>
                  <a:close/>
                  <a:moveTo>
                    <a:pt x="190" y="292"/>
                  </a:moveTo>
                  <a:lnTo>
                    <a:pt x="204" y="316"/>
                  </a:lnTo>
                  <a:lnTo>
                    <a:pt x="188" y="327"/>
                  </a:lnTo>
                  <a:lnTo>
                    <a:pt x="172" y="302"/>
                  </a:lnTo>
                  <a:lnTo>
                    <a:pt x="190" y="292"/>
                  </a:lnTo>
                  <a:close/>
                  <a:moveTo>
                    <a:pt x="160" y="243"/>
                  </a:moveTo>
                  <a:lnTo>
                    <a:pt x="176" y="267"/>
                  </a:lnTo>
                  <a:lnTo>
                    <a:pt x="158" y="278"/>
                  </a:lnTo>
                  <a:lnTo>
                    <a:pt x="144" y="253"/>
                  </a:lnTo>
                  <a:lnTo>
                    <a:pt x="160" y="243"/>
                  </a:lnTo>
                  <a:close/>
                  <a:moveTo>
                    <a:pt x="132" y="196"/>
                  </a:moveTo>
                  <a:lnTo>
                    <a:pt x="146" y="220"/>
                  </a:lnTo>
                  <a:lnTo>
                    <a:pt x="131" y="229"/>
                  </a:lnTo>
                  <a:lnTo>
                    <a:pt x="115" y="205"/>
                  </a:lnTo>
                  <a:lnTo>
                    <a:pt x="132" y="196"/>
                  </a:lnTo>
                  <a:close/>
                  <a:moveTo>
                    <a:pt x="103" y="147"/>
                  </a:moveTo>
                  <a:lnTo>
                    <a:pt x="118" y="171"/>
                  </a:lnTo>
                  <a:lnTo>
                    <a:pt x="101" y="180"/>
                  </a:lnTo>
                  <a:lnTo>
                    <a:pt x="87" y="156"/>
                  </a:lnTo>
                  <a:lnTo>
                    <a:pt x="103" y="147"/>
                  </a:lnTo>
                  <a:close/>
                  <a:moveTo>
                    <a:pt x="75" y="98"/>
                  </a:moveTo>
                  <a:lnTo>
                    <a:pt x="89" y="123"/>
                  </a:lnTo>
                  <a:lnTo>
                    <a:pt x="71" y="133"/>
                  </a:lnTo>
                  <a:lnTo>
                    <a:pt x="57" y="109"/>
                  </a:lnTo>
                  <a:lnTo>
                    <a:pt x="75" y="98"/>
                  </a:lnTo>
                  <a:close/>
                  <a:moveTo>
                    <a:pt x="45" y="49"/>
                  </a:moveTo>
                  <a:lnTo>
                    <a:pt x="61" y="74"/>
                  </a:lnTo>
                  <a:lnTo>
                    <a:pt x="43" y="84"/>
                  </a:lnTo>
                  <a:lnTo>
                    <a:pt x="29" y="60"/>
                  </a:lnTo>
                  <a:lnTo>
                    <a:pt x="45" y="49"/>
                  </a:lnTo>
                  <a:close/>
                  <a:moveTo>
                    <a:pt x="17" y="0"/>
                  </a:moveTo>
                  <a:lnTo>
                    <a:pt x="31" y="25"/>
                  </a:lnTo>
                  <a:lnTo>
                    <a:pt x="14" y="35"/>
                  </a:lnTo>
                  <a:lnTo>
                    <a:pt x="0" y="11"/>
                  </a:lnTo>
                  <a:lnTo>
                    <a:pt x="17"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1" name="Freeform 31"/>
            <p:cNvSpPr/>
            <p:nvPr/>
          </p:nvSpPr>
          <p:spPr bwMode="auto">
            <a:xfrm>
              <a:off x="2331304" y="3734433"/>
              <a:ext cx="76216" cy="58491"/>
            </a:xfrm>
            <a:custGeom>
              <a:avLst/>
              <a:gdLst>
                <a:gd name="T0" fmla="*/ 18 w 34"/>
                <a:gd name="T1" fmla="*/ 0 h 26"/>
                <a:gd name="T2" fmla="*/ 34 w 34"/>
                <a:gd name="T3" fmla="*/ 26 h 26"/>
                <a:gd name="T4" fmla="*/ 2 w 34"/>
                <a:gd name="T5" fmla="*/ 26 h 26"/>
                <a:gd name="T6" fmla="*/ 2 w 34"/>
                <a:gd name="T7" fmla="*/ 12 h 26"/>
                <a:gd name="T8" fmla="*/ 0 w 34"/>
                <a:gd name="T9" fmla="*/ 9 h 26"/>
                <a:gd name="T10" fmla="*/ 2 w 34"/>
                <a:gd name="T11" fmla="*/ 9 h 26"/>
                <a:gd name="T12" fmla="*/ 2 w 34"/>
                <a:gd name="T13" fmla="*/ 7 h 26"/>
                <a:gd name="T14" fmla="*/ 6 w 34"/>
                <a:gd name="T15" fmla="*/ 7 h 26"/>
                <a:gd name="T16" fmla="*/ 18 w 34"/>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6">
                  <a:moveTo>
                    <a:pt x="18" y="0"/>
                  </a:moveTo>
                  <a:lnTo>
                    <a:pt x="34" y="26"/>
                  </a:lnTo>
                  <a:lnTo>
                    <a:pt x="2" y="26"/>
                  </a:lnTo>
                  <a:lnTo>
                    <a:pt x="2" y="12"/>
                  </a:lnTo>
                  <a:lnTo>
                    <a:pt x="0" y="9"/>
                  </a:lnTo>
                  <a:lnTo>
                    <a:pt x="2" y="9"/>
                  </a:lnTo>
                  <a:lnTo>
                    <a:pt x="2" y="7"/>
                  </a:lnTo>
                  <a:lnTo>
                    <a:pt x="6" y="7"/>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2" name="Freeform 32"/>
            <p:cNvSpPr>
              <a:spLocks noEditPoints="1"/>
            </p:cNvSpPr>
            <p:nvPr/>
          </p:nvSpPr>
          <p:spPr bwMode="auto">
            <a:xfrm>
              <a:off x="903381" y="3750180"/>
              <a:ext cx="1374126" cy="42744"/>
            </a:xfrm>
            <a:custGeom>
              <a:avLst/>
              <a:gdLst>
                <a:gd name="T0" fmla="*/ 587 w 613"/>
                <a:gd name="T1" fmla="*/ 0 h 19"/>
                <a:gd name="T2" fmla="*/ 613 w 613"/>
                <a:gd name="T3" fmla="*/ 0 h 19"/>
                <a:gd name="T4" fmla="*/ 613 w 613"/>
                <a:gd name="T5" fmla="*/ 19 h 19"/>
                <a:gd name="T6" fmla="*/ 587 w 613"/>
                <a:gd name="T7" fmla="*/ 19 h 19"/>
                <a:gd name="T8" fmla="*/ 587 w 613"/>
                <a:gd name="T9" fmla="*/ 0 h 19"/>
                <a:gd name="T10" fmla="*/ 533 w 613"/>
                <a:gd name="T11" fmla="*/ 0 h 19"/>
                <a:gd name="T12" fmla="*/ 559 w 613"/>
                <a:gd name="T13" fmla="*/ 0 h 19"/>
                <a:gd name="T14" fmla="*/ 559 w 613"/>
                <a:gd name="T15" fmla="*/ 19 h 19"/>
                <a:gd name="T16" fmla="*/ 533 w 613"/>
                <a:gd name="T17" fmla="*/ 19 h 19"/>
                <a:gd name="T18" fmla="*/ 533 w 613"/>
                <a:gd name="T19" fmla="*/ 0 h 19"/>
                <a:gd name="T20" fmla="*/ 480 w 613"/>
                <a:gd name="T21" fmla="*/ 0 h 19"/>
                <a:gd name="T22" fmla="*/ 506 w 613"/>
                <a:gd name="T23" fmla="*/ 0 h 19"/>
                <a:gd name="T24" fmla="*/ 506 w 613"/>
                <a:gd name="T25" fmla="*/ 19 h 19"/>
                <a:gd name="T26" fmla="*/ 480 w 613"/>
                <a:gd name="T27" fmla="*/ 19 h 19"/>
                <a:gd name="T28" fmla="*/ 480 w 613"/>
                <a:gd name="T29" fmla="*/ 0 h 19"/>
                <a:gd name="T30" fmla="*/ 426 w 613"/>
                <a:gd name="T31" fmla="*/ 0 h 19"/>
                <a:gd name="T32" fmla="*/ 452 w 613"/>
                <a:gd name="T33" fmla="*/ 0 h 19"/>
                <a:gd name="T34" fmla="*/ 452 w 613"/>
                <a:gd name="T35" fmla="*/ 19 h 19"/>
                <a:gd name="T36" fmla="*/ 426 w 613"/>
                <a:gd name="T37" fmla="*/ 19 h 19"/>
                <a:gd name="T38" fmla="*/ 426 w 613"/>
                <a:gd name="T39" fmla="*/ 0 h 19"/>
                <a:gd name="T40" fmla="*/ 374 w 613"/>
                <a:gd name="T41" fmla="*/ 0 h 19"/>
                <a:gd name="T42" fmla="*/ 400 w 613"/>
                <a:gd name="T43" fmla="*/ 0 h 19"/>
                <a:gd name="T44" fmla="*/ 400 w 613"/>
                <a:gd name="T45" fmla="*/ 19 h 19"/>
                <a:gd name="T46" fmla="*/ 374 w 613"/>
                <a:gd name="T47" fmla="*/ 19 h 19"/>
                <a:gd name="T48" fmla="*/ 374 w 613"/>
                <a:gd name="T49" fmla="*/ 0 h 19"/>
                <a:gd name="T50" fmla="*/ 320 w 613"/>
                <a:gd name="T51" fmla="*/ 0 h 19"/>
                <a:gd name="T52" fmla="*/ 346 w 613"/>
                <a:gd name="T53" fmla="*/ 0 h 19"/>
                <a:gd name="T54" fmla="*/ 346 w 613"/>
                <a:gd name="T55" fmla="*/ 19 h 19"/>
                <a:gd name="T56" fmla="*/ 320 w 613"/>
                <a:gd name="T57" fmla="*/ 19 h 19"/>
                <a:gd name="T58" fmla="*/ 320 w 613"/>
                <a:gd name="T59" fmla="*/ 0 h 19"/>
                <a:gd name="T60" fmla="*/ 267 w 613"/>
                <a:gd name="T61" fmla="*/ 0 h 19"/>
                <a:gd name="T62" fmla="*/ 293 w 613"/>
                <a:gd name="T63" fmla="*/ 0 h 19"/>
                <a:gd name="T64" fmla="*/ 293 w 613"/>
                <a:gd name="T65" fmla="*/ 19 h 19"/>
                <a:gd name="T66" fmla="*/ 267 w 613"/>
                <a:gd name="T67" fmla="*/ 19 h 19"/>
                <a:gd name="T68" fmla="*/ 267 w 613"/>
                <a:gd name="T69" fmla="*/ 0 h 19"/>
                <a:gd name="T70" fmla="*/ 213 w 613"/>
                <a:gd name="T71" fmla="*/ 0 h 19"/>
                <a:gd name="T72" fmla="*/ 241 w 613"/>
                <a:gd name="T73" fmla="*/ 0 h 19"/>
                <a:gd name="T74" fmla="*/ 241 w 613"/>
                <a:gd name="T75" fmla="*/ 19 h 19"/>
                <a:gd name="T76" fmla="*/ 213 w 613"/>
                <a:gd name="T77" fmla="*/ 19 h 19"/>
                <a:gd name="T78" fmla="*/ 213 w 613"/>
                <a:gd name="T79" fmla="*/ 0 h 19"/>
                <a:gd name="T80" fmla="*/ 161 w 613"/>
                <a:gd name="T81" fmla="*/ 0 h 19"/>
                <a:gd name="T82" fmla="*/ 187 w 613"/>
                <a:gd name="T83" fmla="*/ 0 h 19"/>
                <a:gd name="T84" fmla="*/ 187 w 613"/>
                <a:gd name="T85" fmla="*/ 19 h 19"/>
                <a:gd name="T86" fmla="*/ 161 w 613"/>
                <a:gd name="T87" fmla="*/ 19 h 19"/>
                <a:gd name="T88" fmla="*/ 161 w 613"/>
                <a:gd name="T89" fmla="*/ 0 h 19"/>
                <a:gd name="T90" fmla="*/ 107 w 613"/>
                <a:gd name="T91" fmla="*/ 0 h 19"/>
                <a:gd name="T92" fmla="*/ 135 w 613"/>
                <a:gd name="T93" fmla="*/ 0 h 19"/>
                <a:gd name="T94" fmla="*/ 135 w 613"/>
                <a:gd name="T95" fmla="*/ 19 h 19"/>
                <a:gd name="T96" fmla="*/ 107 w 613"/>
                <a:gd name="T97" fmla="*/ 19 h 19"/>
                <a:gd name="T98" fmla="*/ 107 w 613"/>
                <a:gd name="T99" fmla="*/ 0 h 19"/>
                <a:gd name="T100" fmla="*/ 54 w 613"/>
                <a:gd name="T101" fmla="*/ 0 h 19"/>
                <a:gd name="T102" fmla="*/ 80 w 613"/>
                <a:gd name="T103" fmla="*/ 0 h 19"/>
                <a:gd name="T104" fmla="*/ 80 w 613"/>
                <a:gd name="T105" fmla="*/ 19 h 19"/>
                <a:gd name="T106" fmla="*/ 54 w 613"/>
                <a:gd name="T107" fmla="*/ 19 h 19"/>
                <a:gd name="T108" fmla="*/ 54 w 613"/>
                <a:gd name="T109" fmla="*/ 0 h 19"/>
                <a:gd name="T110" fmla="*/ 0 w 613"/>
                <a:gd name="T111" fmla="*/ 0 h 19"/>
                <a:gd name="T112" fmla="*/ 28 w 613"/>
                <a:gd name="T113" fmla="*/ 0 h 19"/>
                <a:gd name="T114" fmla="*/ 28 w 613"/>
                <a:gd name="T115" fmla="*/ 19 h 19"/>
                <a:gd name="T116" fmla="*/ 0 w 613"/>
                <a:gd name="T117" fmla="*/ 19 h 19"/>
                <a:gd name="T118" fmla="*/ 0 w 613"/>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3" h="19">
                  <a:moveTo>
                    <a:pt x="587" y="0"/>
                  </a:moveTo>
                  <a:lnTo>
                    <a:pt x="613" y="0"/>
                  </a:lnTo>
                  <a:lnTo>
                    <a:pt x="613" y="19"/>
                  </a:lnTo>
                  <a:lnTo>
                    <a:pt x="587" y="19"/>
                  </a:lnTo>
                  <a:lnTo>
                    <a:pt x="587" y="0"/>
                  </a:lnTo>
                  <a:close/>
                  <a:moveTo>
                    <a:pt x="533" y="0"/>
                  </a:moveTo>
                  <a:lnTo>
                    <a:pt x="559" y="0"/>
                  </a:lnTo>
                  <a:lnTo>
                    <a:pt x="559" y="19"/>
                  </a:lnTo>
                  <a:lnTo>
                    <a:pt x="533" y="19"/>
                  </a:lnTo>
                  <a:lnTo>
                    <a:pt x="533" y="0"/>
                  </a:lnTo>
                  <a:close/>
                  <a:moveTo>
                    <a:pt x="480" y="0"/>
                  </a:moveTo>
                  <a:lnTo>
                    <a:pt x="506" y="0"/>
                  </a:lnTo>
                  <a:lnTo>
                    <a:pt x="506" y="19"/>
                  </a:lnTo>
                  <a:lnTo>
                    <a:pt x="480" y="19"/>
                  </a:lnTo>
                  <a:lnTo>
                    <a:pt x="480" y="0"/>
                  </a:lnTo>
                  <a:close/>
                  <a:moveTo>
                    <a:pt x="426" y="0"/>
                  </a:moveTo>
                  <a:lnTo>
                    <a:pt x="452" y="0"/>
                  </a:lnTo>
                  <a:lnTo>
                    <a:pt x="452" y="19"/>
                  </a:lnTo>
                  <a:lnTo>
                    <a:pt x="426" y="19"/>
                  </a:lnTo>
                  <a:lnTo>
                    <a:pt x="426" y="0"/>
                  </a:lnTo>
                  <a:close/>
                  <a:moveTo>
                    <a:pt x="374" y="0"/>
                  </a:moveTo>
                  <a:lnTo>
                    <a:pt x="400" y="0"/>
                  </a:lnTo>
                  <a:lnTo>
                    <a:pt x="400" y="19"/>
                  </a:lnTo>
                  <a:lnTo>
                    <a:pt x="374" y="19"/>
                  </a:lnTo>
                  <a:lnTo>
                    <a:pt x="374" y="0"/>
                  </a:lnTo>
                  <a:close/>
                  <a:moveTo>
                    <a:pt x="320" y="0"/>
                  </a:moveTo>
                  <a:lnTo>
                    <a:pt x="346" y="0"/>
                  </a:lnTo>
                  <a:lnTo>
                    <a:pt x="346" y="19"/>
                  </a:lnTo>
                  <a:lnTo>
                    <a:pt x="320" y="19"/>
                  </a:lnTo>
                  <a:lnTo>
                    <a:pt x="320" y="0"/>
                  </a:lnTo>
                  <a:close/>
                  <a:moveTo>
                    <a:pt x="267" y="0"/>
                  </a:moveTo>
                  <a:lnTo>
                    <a:pt x="293" y="0"/>
                  </a:lnTo>
                  <a:lnTo>
                    <a:pt x="293" y="19"/>
                  </a:lnTo>
                  <a:lnTo>
                    <a:pt x="267" y="19"/>
                  </a:lnTo>
                  <a:lnTo>
                    <a:pt x="267" y="0"/>
                  </a:lnTo>
                  <a:close/>
                  <a:moveTo>
                    <a:pt x="213" y="0"/>
                  </a:moveTo>
                  <a:lnTo>
                    <a:pt x="241" y="0"/>
                  </a:lnTo>
                  <a:lnTo>
                    <a:pt x="241" y="19"/>
                  </a:lnTo>
                  <a:lnTo>
                    <a:pt x="213" y="19"/>
                  </a:lnTo>
                  <a:lnTo>
                    <a:pt x="213" y="0"/>
                  </a:lnTo>
                  <a:close/>
                  <a:moveTo>
                    <a:pt x="161" y="0"/>
                  </a:moveTo>
                  <a:lnTo>
                    <a:pt x="187" y="0"/>
                  </a:lnTo>
                  <a:lnTo>
                    <a:pt x="187" y="19"/>
                  </a:lnTo>
                  <a:lnTo>
                    <a:pt x="161" y="19"/>
                  </a:lnTo>
                  <a:lnTo>
                    <a:pt x="161" y="0"/>
                  </a:lnTo>
                  <a:close/>
                  <a:moveTo>
                    <a:pt x="107" y="0"/>
                  </a:moveTo>
                  <a:lnTo>
                    <a:pt x="135" y="0"/>
                  </a:lnTo>
                  <a:lnTo>
                    <a:pt x="135" y="19"/>
                  </a:lnTo>
                  <a:lnTo>
                    <a:pt x="107" y="19"/>
                  </a:lnTo>
                  <a:lnTo>
                    <a:pt x="107" y="0"/>
                  </a:lnTo>
                  <a:close/>
                  <a:moveTo>
                    <a:pt x="54" y="0"/>
                  </a:moveTo>
                  <a:lnTo>
                    <a:pt x="80" y="0"/>
                  </a:lnTo>
                  <a:lnTo>
                    <a:pt x="80" y="19"/>
                  </a:lnTo>
                  <a:lnTo>
                    <a:pt x="54" y="19"/>
                  </a:lnTo>
                  <a:lnTo>
                    <a:pt x="54" y="0"/>
                  </a:lnTo>
                  <a:close/>
                  <a:moveTo>
                    <a:pt x="0" y="0"/>
                  </a:moveTo>
                  <a:lnTo>
                    <a:pt x="28" y="0"/>
                  </a:lnTo>
                  <a:lnTo>
                    <a:pt x="28"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3" name="Freeform 33"/>
            <p:cNvSpPr/>
            <p:nvPr/>
          </p:nvSpPr>
          <p:spPr bwMode="auto">
            <a:xfrm>
              <a:off x="2329064" y="3734433"/>
              <a:ext cx="73975" cy="58491"/>
            </a:xfrm>
            <a:custGeom>
              <a:avLst/>
              <a:gdLst>
                <a:gd name="T0" fmla="*/ 15 w 33"/>
                <a:gd name="T1" fmla="*/ 0 h 26"/>
                <a:gd name="T2" fmla="*/ 28 w 33"/>
                <a:gd name="T3" fmla="*/ 7 h 26"/>
                <a:gd name="T4" fmla="*/ 31 w 33"/>
                <a:gd name="T5" fmla="*/ 7 h 26"/>
                <a:gd name="T6" fmla="*/ 31 w 33"/>
                <a:gd name="T7" fmla="*/ 9 h 26"/>
                <a:gd name="T8" fmla="*/ 33 w 33"/>
                <a:gd name="T9" fmla="*/ 9 h 26"/>
                <a:gd name="T10" fmla="*/ 31 w 33"/>
                <a:gd name="T11" fmla="*/ 12 h 26"/>
                <a:gd name="T12" fmla="*/ 31 w 33"/>
                <a:gd name="T13" fmla="*/ 26 h 26"/>
                <a:gd name="T14" fmla="*/ 0 w 33"/>
                <a:gd name="T15" fmla="*/ 26 h 26"/>
                <a:gd name="T16" fmla="*/ 15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5" y="0"/>
                  </a:moveTo>
                  <a:lnTo>
                    <a:pt x="28" y="7"/>
                  </a:lnTo>
                  <a:lnTo>
                    <a:pt x="31" y="7"/>
                  </a:lnTo>
                  <a:lnTo>
                    <a:pt x="31" y="9"/>
                  </a:lnTo>
                  <a:lnTo>
                    <a:pt x="33" y="9"/>
                  </a:lnTo>
                  <a:lnTo>
                    <a:pt x="31" y="12"/>
                  </a:lnTo>
                  <a:lnTo>
                    <a:pt x="31" y="26"/>
                  </a:lnTo>
                  <a:lnTo>
                    <a:pt x="0" y="26"/>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4" name="Freeform 34"/>
            <p:cNvSpPr>
              <a:spLocks noEditPoints="1"/>
            </p:cNvSpPr>
            <p:nvPr/>
          </p:nvSpPr>
          <p:spPr bwMode="auto">
            <a:xfrm>
              <a:off x="2394070" y="2528616"/>
              <a:ext cx="721808" cy="1169822"/>
            </a:xfrm>
            <a:custGeom>
              <a:avLst/>
              <a:gdLst>
                <a:gd name="T0" fmla="*/ 16 w 322"/>
                <a:gd name="T1" fmla="*/ 487 h 520"/>
                <a:gd name="T2" fmla="*/ 32 w 322"/>
                <a:gd name="T3" fmla="*/ 496 h 520"/>
                <a:gd name="T4" fmla="*/ 18 w 322"/>
                <a:gd name="T5" fmla="*/ 520 h 520"/>
                <a:gd name="T6" fmla="*/ 0 w 322"/>
                <a:gd name="T7" fmla="*/ 512 h 520"/>
                <a:gd name="T8" fmla="*/ 16 w 322"/>
                <a:gd name="T9" fmla="*/ 487 h 520"/>
                <a:gd name="T10" fmla="*/ 44 w 322"/>
                <a:gd name="T11" fmla="*/ 438 h 520"/>
                <a:gd name="T12" fmla="*/ 61 w 322"/>
                <a:gd name="T13" fmla="*/ 449 h 520"/>
                <a:gd name="T14" fmla="*/ 47 w 322"/>
                <a:gd name="T15" fmla="*/ 473 h 520"/>
                <a:gd name="T16" fmla="*/ 30 w 322"/>
                <a:gd name="T17" fmla="*/ 463 h 520"/>
                <a:gd name="T18" fmla="*/ 44 w 322"/>
                <a:gd name="T19" fmla="*/ 438 h 520"/>
                <a:gd name="T20" fmla="*/ 74 w 322"/>
                <a:gd name="T21" fmla="*/ 390 h 520"/>
                <a:gd name="T22" fmla="*/ 89 w 322"/>
                <a:gd name="T23" fmla="*/ 400 h 520"/>
                <a:gd name="T24" fmla="*/ 75 w 322"/>
                <a:gd name="T25" fmla="*/ 424 h 520"/>
                <a:gd name="T26" fmla="*/ 60 w 322"/>
                <a:gd name="T27" fmla="*/ 414 h 520"/>
                <a:gd name="T28" fmla="*/ 74 w 322"/>
                <a:gd name="T29" fmla="*/ 390 h 520"/>
                <a:gd name="T30" fmla="*/ 102 w 322"/>
                <a:gd name="T31" fmla="*/ 341 h 520"/>
                <a:gd name="T32" fmla="*/ 119 w 322"/>
                <a:gd name="T33" fmla="*/ 351 h 520"/>
                <a:gd name="T34" fmla="*/ 105 w 322"/>
                <a:gd name="T35" fmla="*/ 376 h 520"/>
                <a:gd name="T36" fmla="*/ 88 w 322"/>
                <a:gd name="T37" fmla="*/ 365 h 520"/>
                <a:gd name="T38" fmla="*/ 102 w 322"/>
                <a:gd name="T39" fmla="*/ 341 h 520"/>
                <a:gd name="T40" fmla="*/ 131 w 322"/>
                <a:gd name="T41" fmla="*/ 292 h 520"/>
                <a:gd name="T42" fmla="*/ 147 w 322"/>
                <a:gd name="T43" fmla="*/ 302 h 520"/>
                <a:gd name="T44" fmla="*/ 133 w 322"/>
                <a:gd name="T45" fmla="*/ 327 h 520"/>
                <a:gd name="T46" fmla="*/ 117 w 322"/>
                <a:gd name="T47" fmla="*/ 316 h 520"/>
                <a:gd name="T48" fmla="*/ 131 w 322"/>
                <a:gd name="T49" fmla="*/ 292 h 520"/>
                <a:gd name="T50" fmla="*/ 159 w 322"/>
                <a:gd name="T51" fmla="*/ 243 h 520"/>
                <a:gd name="T52" fmla="*/ 177 w 322"/>
                <a:gd name="T53" fmla="*/ 253 h 520"/>
                <a:gd name="T54" fmla="*/ 163 w 322"/>
                <a:gd name="T55" fmla="*/ 278 h 520"/>
                <a:gd name="T56" fmla="*/ 145 w 322"/>
                <a:gd name="T57" fmla="*/ 267 h 520"/>
                <a:gd name="T58" fmla="*/ 159 w 322"/>
                <a:gd name="T59" fmla="*/ 243 h 520"/>
                <a:gd name="T60" fmla="*/ 189 w 322"/>
                <a:gd name="T61" fmla="*/ 196 h 520"/>
                <a:gd name="T62" fmla="*/ 206 w 322"/>
                <a:gd name="T63" fmla="*/ 205 h 520"/>
                <a:gd name="T64" fmla="*/ 191 w 322"/>
                <a:gd name="T65" fmla="*/ 229 h 520"/>
                <a:gd name="T66" fmla="*/ 175 w 322"/>
                <a:gd name="T67" fmla="*/ 220 h 520"/>
                <a:gd name="T68" fmla="*/ 189 w 322"/>
                <a:gd name="T69" fmla="*/ 196 h 520"/>
                <a:gd name="T70" fmla="*/ 217 w 322"/>
                <a:gd name="T71" fmla="*/ 147 h 520"/>
                <a:gd name="T72" fmla="*/ 234 w 322"/>
                <a:gd name="T73" fmla="*/ 156 h 520"/>
                <a:gd name="T74" fmla="*/ 220 w 322"/>
                <a:gd name="T75" fmla="*/ 180 h 520"/>
                <a:gd name="T76" fmla="*/ 203 w 322"/>
                <a:gd name="T77" fmla="*/ 171 h 520"/>
                <a:gd name="T78" fmla="*/ 217 w 322"/>
                <a:gd name="T79" fmla="*/ 147 h 520"/>
                <a:gd name="T80" fmla="*/ 246 w 322"/>
                <a:gd name="T81" fmla="*/ 98 h 520"/>
                <a:gd name="T82" fmla="*/ 264 w 322"/>
                <a:gd name="T83" fmla="*/ 109 h 520"/>
                <a:gd name="T84" fmla="*/ 248 w 322"/>
                <a:gd name="T85" fmla="*/ 133 h 520"/>
                <a:gd name="T86" fmla="*/ 233 w 322"/>
                <a:gd name="T87" fmla="*/ 123 h 520"/>
                <a:gd name="T88" fmla="*/ 246 w 322"/>
                <a:gd name="T89" fmla="*/ 98 h 520"/>
                <a:gd name="T90" fmla="*/ 276 w 322"/>
                <a:gd name="T91" fmla="*/ 49 h 520"/>
                <a:gd name="T92" fmla="*/ 292 w 322"/>
                <a:gd name="T93" fmla="*/ 60 h 520"/>
                <a:gd name="T94" fmla="*/ 278 w 322"/>
                <a:gd name="T95" fmla="*/ 84 h 520"/>
                <a:gd name="T96" fmla="*/ 260 w 322"/>
                <a:gd name="T97" fmla="*/ 74 h 520"/>
                <a:gd name="T98" fmla="*/ 276 w 322"/>
                <a:gd name="T99" fmla="*/ 49 h 520"/>
                <a:gd name="T100" fmla="*/ 304 w 322"/>
                <a:gd name="T101" fmla="*/ 0 h 520"/>
                <a:gd name="T102" fmla="*/ 322 w 322"/>
                <a:gd name="T103" fmla="*/ 11 h 520"/>
                <a:gd name="T104" fmla="*/ 306 w 322"/>
                <a:gd name="T105" fmla="*/ 35 h 520"/>
                <a:gd name="T106" fmla="*/ 290 w 322"/>
                <a:gd name="T107" fmla="*/ 25 h 520"/>
                <a:gd name="T108" fmla="*/ 304 w 322"/>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0">
                  <a:moveTo>
                    <a:pt x="16" y="487"/>
                  </a:moveTo>
                  <a:lnTo>
                    <a:pt x="32" y="496"/>
                  </a:lnTo>
                  <a:lnTo>
                    <a:pt x="18" y="520"/>
                  </a:lnTo>
                  <a:lnTo>
                    <a:pt x="0" y="512"/>
                  </a:lnTo>
                  <a:lnTo>
                    <a:pt x="16" y="487"/>
                  </a:lnTo>
                  <a:close/>
                  <a:moveTo>
                    <a:pt x="44" y="438"/>
                  </a:moveTo>
                  <a:lnTo>
                    <a:pt x="61" y="449"/>
                  </a:lnTo>
                  <a:lnTo>
                    <a:pt x="47" y="473"/>
                  </a:lnTo>
                  <a:lnTo>
                    <a:pt x="30" y="463"/>
                  </a:lnTo>
                  <a:lnTo>
                    <a:pt x="44" y="438"/>
                  </a:lnTo>
                  <a:close/>
                  <a:moveTo>
                    <a:pt x="74" y="390"/>
                  </a:moveTo>
                  <a:lnTo>
                    <a:pt x="89" y="400"/>
                  </a:lnTo>
                  <a:lnTo>
                    <a:pt x="75" y="424"/>
                  </a:lnTo>
                  <a:lnTo>
                    <a:pt x="60" y="414"/>
                  </a:lnTo>
                  <a:lnTo>
                    <a:pt x="74" y="390"/>
                  </a:lnTo>
                  <a:close/>
                  <a:moveTo>
                    <a:pt x="102" y="341"/>
                  </a:moveTo>
                  <a:lnTo>
                    <a:pt x="119" y="351"/>
                  </a:lnTo>
                  <a:lnTo>
                    <a:pt x="105" y="376"/>
                  </a:lnTo>
                  <a:lnTo>
                    <a:pt x="88" y="365"/>
                  </a:lnTo>
                  <a:lnTo>
                    <a:pt x="102" y="341"/>
                  </a:lnTo>
                  <a:close/>
                  <a:moveTo>
                    <a:pt x="131" y="292"/>
                  </a:moveTo>
                  <a:lnTo>
                    <a:pt x="147" y="302"/>
                  </a:lnTo>
                  <a:lnTo>
                    <a:pt x="133" y="327"/>
                  </a:lnTo>
                  <a:lnTo>
                    <a:pt x="117" y="316"/>
                  </a:lnTo>
                  <a:lnTo>
                    <a:pt x="131" y="292"/>
                  </a:lnTo>
                  <a:close/>
                  <a:moveTo>
                    <a:pt x="159" y="243"/>
                  </a:moveTo>
                  <a:lnTo>
                    <a:pt x="177" y="253"/>
                  </a:lnTo>
                  <a:lnTo>
                    <a:pt x="163" y="278"/>
                  </a:lnTo>
                  <a:lnTo>
                    <a:pt x="145" y="267"/>
                  </a:lnTo>
                  <a:lnTo>
                    <a:pt x="159" y="243"/>
                  </a:lnTo>
                  <a:close/>
                  <a:moveTo>
                    <a:pt x="189" y="196"/>
                  </a:moveTo>
                  <a:lnTo>
                    <a:pt x="206" y="205"/>
                  </a:lnTo>
                  <a:lnTo>
                    <a:pt x="191" y="229"/>
                  </a:lnTo>
                  <a:lnTo>
                    <a:pt x="175" y="220"/>
                  </a:lnTo>
                  <a:lnTo>
                    <a:pt x="189" y="196"/>
                  </a:lnTo>
                  <a:close/>
                  <a:moveTo>
                    <a:pt x="217" y="147"/>
                  </a:moveTo>
                  <a:lnTo>
                    <a:pt x="234" y="156"/>
                  </a:lnTo>
                  <a:lnTo>
                    <a:pt x="220" y="180"/>
                  </a:lnTo>
                  <a:lnTo>
                    <a:pt x="203" y="171"/>
                  </a:lnTo>
                  <a:lnTo>
                    <a:pt x="217" y="147"/>
                  </a:lnTo>
                  <a:close/>
                  <a:moveTo>
                    <a:pt x="246" y="98"/>
                  </a:moveTo>
                  <a:lnTo>
                    <a:pt x="264" y="109"/>
                  </a:lnTo>
                  <a:lnTo>
                    <a:pt x="248" y="133"/>
                  </a:lnTo>
                  <a:lnTo>
                    <a:pt x="233" y="123"/>
                  </a:lnTo>
                  <a:lnTo>
                    <a:pt x="246" y="98"/>
                  </a:lnTo>
                  <a:close/>
                  <a:moveTo>
                    <a:pt x="276" y="49"/>
                  </a:moveTo>
                  <a:lnTo>
                    <a:pt x="292" y="60"/>
                  </a:lnTo>
                  <a:lnTo>
                    <a:pt x="278" y="84"/>
                  </a:lnTo>
                  <a:lnTo>
                    <a:pt x="260" y="74"/>
                  </a:lnTo>
                  <a:lnTo>
                    <a:pt x="276" y="49"/>
                  </a:lnTo>
                  <a:close/>
                  <a:moveTo>
                    <a:pt x="304" y="0"/>
                  </a:moveTo>
                  <a:lnTo>
                    <a:pt x="322" y="11"/>
                  </a:lnTo>
                  <a:lnTo>
                    <a:pt x="306" y="35"/>
                  </a:lnTo>
                  <a:lnTo>
                    <a:pt x="290" y="25"/>
                  </a:lnTo>
                  <a:lnTo>
                    <a:pt x="30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5" name="Freeform 35"/>
            <p:cNvSpPr/>
            <p:nvPr/>
          </p:nvSpPr>
          <p:spPr bwMode="auto">
            <a:xfrm>
              <a:off x="3106912" y="2416133"/>
              <a:ext cx="69492" cy="80988"/>
            </a:xfrm>
            <a:custGeom>
              <a:avLst/>
              <a:gdLst>
                <a:gd name="T0" fmla="*/ 16 w 31"/>
                <a:gd name="T1" fmla="*/ 0 h 36"/>
                <a:gd name="T2" fmla="*/ 31 w 31"/>
                <a:gd name="T3" fmla="*/ 26 h 36"/>
                <a:gd name="T4" fmla="*/ 19 w 31"/>
                <a:gd name="T5" fmla="*/ 35 h 36"/>
                <a:gd name="T6" fmla="*/ 18 w 31"/>
                <a:gd name="T7" fmla="*/ 36 h 36"/>
                <a:gd name="T8" fmla="*/ 16 w 31"/>
                <a:gd name="T9" fmla="*/ 36 h 36"/>
                <a:gd name="T10" fmla="*/ 14 w 31"/>
                <a:gd name="T11" fmla="*/ 36 h 36"/>
                <a:gd name="T12" fmla="*/ 14 w 31"/>
                <a:gd name="T13" fmla="*/ 35 h 36"/>
                <a:gd name="T14" fmla="*/ 0 w 31"/>
                <a:gd name="T15" fmla="*/ 26 h 36"/>
                <a:gd name="T16" fmla="*/ 16 w 31"/>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6">
                  <a:moveTo>
                    <a:pt x="16" y="0"/>
                  </a:moveTo>
                  <a:lnTo>
                    <a:pt x="31" y="26"/>
                  </a:lnTo>
                  <a:lnTo>
                    <a:pt x="19" y="35"/>
                  </a:lnTo>
                  <a:lnTo>
                    <a:pt x="18" y="36"/>
                  </a:lnTo>
                  <a:lnTo>
                    <a:pt x="16" y="36"/>
                  </a:lnTo>
                  <a:lnTo>
                    <a:pt x="14" y="36"/>
                  </a:lnTo>
                  <a:lnTo>
                    <a:pt x="14" y="35"/>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6" name="Freeform 36"/>
            <p:cNvSpPr>
              <a:spLocks noEditPoints="1"/>
            </p:cNvSpPr>
            <p:nvPr/>
          </p:nvSpPr>
          <p:spPr bwMode="auto">
            <a:xfrm>
              <a:off x="3174161" y="2528616"/>
              <a:ext cx="715084" cy="1169822"/>
            </a:xfrm>
            <a:custGeom>
              <a:avLst/>
              <a:gdLst>
                <a:gd name="T0" fmla="*/ 305 w 319"/>
                <a:gd name="T1" fmla="*/ 487 h 520"/>
                <a:gd name="T2" fmla="*/ 319 w 319"/>
                <a:gd name="T3" fmla="*/ 512 h 520"/>
                <a:gd name="T4" fmla="*/ 302 w 319"/>
                <a:gd name="T5" fmla="*/ 520 h 520"/>
                <a:gd name="T6" fmla="*/ 288 w 319"/>
                <a:gd name="T7" fmla="*/ 496 h 520"/>
                <a:gd name="T8" fmla="*/ 305 w 319"/>
                <a:gd name="T9" fmla="*/ 487 h 520"/>
                <a:gd name="T10" fmla="*/ 276 w 319"/>
                <a:gd name="T11" fmla="*/ 438 h 520"/>
                <a:gd name="T12" fmla="*/ 290 w 319"/>
                <a:gd name="T13" fmla="*/ 463 h 520"/>
                <a:gd name="T14" fmla="*/ 274 w 319"/>
                <a:gd name="T15" fmla="*/ 473 h 520"/>
                <a:gd name="T16" fmla="*/ 260 w 319"/>
                <a:gd name="T17" fmla="*/ 449 h 520"/>
                <a:gd name="T18" fmla="*/ 276 w 319"/>
                <a:gd name="T19" fmla="*/ 438 h 520"/>
                <a:gd name="T20" fmla="*/ 248 w 319"/>
                <a:gd name="T21" fmla="*/ 390 h 520"/>
                <a:gd name="T22" fmla="*/ 262 w 319"/>
                <a:gd name="T23" fmla="*/ 414 h 520"/>
                <a:gd name="T24" fmla="*/ 244 w 319"/>
                <a:gd name="T25" fmla="*/ 424 h 520"/>
                <a:gd name="T26" fmla="*/ 230 w 319"/>
                <a:gd name="T27" fmla="*/ 400 h 520"/>
                <a:gd name="T28" fmla="*/ 248 w 319"/>
                <a:gd name="T29" fmla="*/ 390 h 520"/>
                <a:gd name="T30" fmla="*/ 218 w 319"/>
                <a:gd name="T31" fmla="*/ 341 h 520"/>
                <a:gd name="T32" fmla="*/ 232 w 319"/>
                <a:gd name="T33" fmla="*/ 365 h 520"/>
                <a:gd name="T34" fmla="*/ 216 w 319"/>
                <a:gd name="T35" fmla="*/ 376 h 520"/>
                <a:gd name="T36" fmla="*/ 202 w 319"/>
                <a:gd name="T37" fmla="*/ 351 h 520"/>
                <a:gd name="T38" fmla="*/ 218 w 319"/>
                <a:gd name="T39" fmla="*/ 341 h 520"/>
                <a:gd name="T40" fmla="*/ 190 w 319"/>
                <a:gd name="T41" fmla="*/ 292 h 520"/>
                <a:gd name="T42" fmla="*/ 204 w 319"/>
                <a:gd name="T43" fmla="*/ 316 h 520"/>
                <a:gd name="T44" fmla="*/ 187 w 319"/>
                <a:gd name="T45" fmla="*/ 327 h 520"/>
                <a:gd name="T46" fmla="*/ 173 w 319"/>
                <a:gd name="T47" fmla="*/ 302 h 520"/>
                <a:gd name="T48" fmla="*/ 190 w 319"/>
                <a:gd name="T49" fmla="*/ 292 h 520"/>
                <a:gd name="T50" fmla="*/ 160 w 319"/>
                <a:gd name="T51" fmla="*/ 243 h 520"/>
                <a:gd name="T52" fmla="*/ 174 w 319"/>
                <a:gd name="T53" fmla="*/ 267 h 520"/>
                <a:gd name="T54" fmla="*/ 159 w 319"/>
                <a:gd name="T55" fmla="*/ 278 h 520"/>
                <a:gd name="T56" fmla="*/ 143 w 319"/>
                <a:gd name="T57" fmla="*/ 253 h 520"/>
                <a:gd name="T58" fmla="*/ 160 w 319"/>
                <a:gd name="T59" fmla="*/ 243 h 520"/>
                <a:gd name="T60" fmla="*/ 131 w 319"/>
                <a:gd name="T61" fmla="*/ 196 h 520"/>
                <a:gd name="T62" fmla="*/ 146 w 319"/>
                <a:gd name="T63" fmla="*/ 220 h 520"/>
                <a:gd name="T64" fmla="*/ 129 w 319"/>
                <a:gd name="T65" fmla="*/ 229 h 520"/>
                <a:gd name="T66" fmla="*/ 115 w 319"/>
                <a:gd name="T67" fmla="*/ 205 h 520"/>
                <a:gd name="T68" fmla="*/ 131 w 319"/>
                <a:gd name="T69" fmla="*/ 196 h 520"/>
                <a:gd name="T70" fmla="*/ 103 w 319"/>
                <a:gd name="T71" fmla="*/ 147 h 520"/>
                <a:gd name="T72" fmla="*/ 117 w 319"/>
                <a:gd name="T73" fmla="*/ 171 h 520"/>
                <a:gd name="T74" fmla="*/ 101 w 319"/>
                <a:gd name="T75" fmla="*/ 180 h 520"/>
                <a:gd name="T76" fmla="*/ 85 w 319"/>
                <a:gd name="T77" fmla="*/ 156 h 520"/>
                <a:gd name="T78" fmla="*/ 103 w 319"/>
                <a:gd name="T79" fmla="*/ 147 h 520"/>
                <a:gd name="T80" fmla="*/ 73 w 319"/>
                <a:gd name="T81" fmla="*/ 98 h 520"/>
                <a:gd name="T82" fmla="*/ 89 w 319"/>
                <a:gd name="T83" fmla="*/ 123 h 520"/>
                <a:gd name="T84" fmla="*/ 71 w 319"/>
                <a:gd name="T85" fmla="*/ 133 h 520"/>
                <a:gd name="T86" fmla="*/ 57 w 319"/>
                <a:gd name="T87" fmla="*/ 109 h 520"/>
                <a:gd name="T88" fmla="*/ 73 w 319"/>
                <a:gd name="T89" fmla="*/ 98 h 520"/>
                <a:gd name="T90" fmla="*/ 45 w 319"/>
                <a:gd name="T91" fmla="*/ 49 h 520"/>
                <a:gd name="T92" fmla="*/ 59 w 319"/>
                <a:gd name="T93" fmla="*/ 74 h 520"/>
                <a:gd name="T94" fmla="*/ 43 w 319"/>
                <a:gd name="T95" fmla="*/ 84 h 520"/>
                <a:gd name="T96" fmla="*/ 28 w 319"/>
                <a:gd name="T97" fmla="*/ 60 h 520"/>
                <a:gd name="T98" fmla="*/ 45 w 319"/>
                <a:gd name="T99" fmla="*/ 49 h 520"/>
                <a:gd name="T100" fmla="*/ 15 w 319"/>
                <a:gd name="T101" fmla="*/ 0 h 520"/>
                <a:gd name="T102" fmla="*/ 31 w 319"/>
                <a:gd name="T103" fmla="*/ 25 h 520"/>
                <a:gd name="T104" fmla="*/ 14 w 319"/>
                <a:gd name="T105" fmla="*/ 35 h 520"/>
                <a:gd name="T106" fmla="*/ 0 w 319"/>
                <a:gd name="T107" fmla="*/ 11 h 520"/>
                <a:gd name="T108" fmla="*/ 15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305" y="487"/>
                  </a:moveTo>
                  <a:lnTo>
                    <a:pt x="319" y="512"/>
                  </a:lnTo>
                  <a:lnTo>
                    <a:pt x="302" y="520"/>
                  </a:lnTo>
                  <a:lnTo>
                    <a:pt x="288" y="496"/>
                  </a:lnTo>
                  <a:lnTo>
                    <a:pt x="305" y="487"/>
                  </a:lnTo>
                  <a:close/>
                  <a:moveTo>
                    <a:pt x="276" y="438"/>
                  </a:moveTo>
                  <a:lnTo>
                    <a:pt x="290" y="463"/>
                  </a:lnTo>
                  <a:lnTo>
                    <a:pt x="274" y="473"/>
                  </a:lnTo>
                  <a:lnTo>
                    <a:pt x="260" y="449"/>
                  </a:lnTo>
                  <a:lnTo>
                    <a:pt x="276" y="438"/>
                  </a:lnTo>
                  <a:close/>
                  <a:moveTo>
                    <a:pt x="248" y="390"/>
                  </a:moveTo>
                  <a:lnTo>
                    <a:pt x="262" y="414"/>
                  </a:lnTo>
                  <a:lnTo>
                    <a:pt x="244" y="424"/>
                  </a:lnTo>
                  <a:lnTo>
                    <a:pt x="230" y="400"/>
                  </a:lnTo>
                  <a:lnTo>
                    <a:pt x="248" y="390"/>
                  </a:lnTo>
                  <a:close/>
                  <a:moveTo>
                    <a:pt x="218" y="341"/>
                  </a:moveTo>
                  <a:lnTo>
                    <a:pt x="232" y="365"/>
                  </a:lnTo>
                  <a:lnTo>
                    <a:pt x="216" y="376"/>
                  </a:lnTo>
                  <a:lnTo>
                    <a:pt x="202" y="351"/>
                  </a:lnTo>
                  <a:lnTo>
                    <a:pt x="218" y="341"/>
                  </a:lnTo>
                  <a:close/>
                  <a:moveTo>
                    <a:pt x="190" y="292"/>
                  </a:moveTo>
                  <a:lnTo>
                    <a:pt x="204" y="316"/>
                  </a:lnTo>
                  <a:lnTo>
                    <a:pt x="187" y="327"/>
                  </a:lnTo>
                  <a:lnTo>
                    <a:pt x="173" y="302"/>
                  </a:lnTo>
                  <a:lnTo>
                    <a:pt x="190" y="292"/>
                  </a:lnTo>
                  <a:close/>
                  <a:moveTo>
                    <a:pt x="160" y="243"/>
                  </a:moveTo>
                  <a:lnTo>
                    <a:pt x="174" y="267"/>
                  </a:lnTo>
                  <a:lnTo>
                    <a:pt x="159" y="278"/>
                  </a:lnTo>
                  <a:lnTo>
                    <a:pt x="143" y="253"/>
                  </a:lnTo>
                  <a:lnTo>
                    <a:pt x="160" y="243"/>
                  </a:lnTo>
                  <a:close/>
                  <a:moveTo>
                    <a:pt x="131" y="196"/>
                  </a:moveTo>
                  <a:lnTo>
                    <a:pt x="146" y="220"/>
                  </a:lnTo>
                  <a:lnTo>
                    <a:pt x="129" y="229"/>
                  </a:lnTo>
                  <a:lnTo>
                    <a:pt x="115" y="205"/>
                  </a:lnTo>
                  <a:lnTo>
                    <a:pt x="131" y="196"/>
                  </a:lnTo>
                  <a:close/>
                  <a:moveTo>
                    <a:pt x="103" y="147"/>
                  </a:moveTo>
                  <a:lnTo>
                    <a:pt x="117" y="171"/>
                  </a:lnTo>
                  <a:lnTo>
                    <a:pt x="101" y="180"/>
                  </a:lnTo>
                  <a:lnTo>
                    <a:pt x="85" y="156"/>
                  </a:lnTo>
                  <a:lnTo>
                    <a:pt x="103" y="147"/>
                  </a:lnTo>
                  <a:close/>
                  <a:moveTo>
                    <a:pt x="73" y="98"/>
                  </a:moveTo>
                  <a:lnTo>
                    <a:pt x="89" y="123"/>
                  </a:lnTo>
                  <a:lnTo>
                    <a:pt x="71" y="133"/>
                  </a:lnTo>
                  <a:lnTo>
                    <a:pt x="57" y="109"/>
                  </a:lnTo>
                  <a:lnTo>
                    <a:pt x="73" y="98"/>
                  </a:lnTo>
                  <a:close/>
                  <a:moveTo>
                    <a:pt x="45" y="49"/>
                  </a:moveTo>
                  <a:lnTo>
                    <a:pt x="59" y="74"/>
                  </a:lnTo>
                  <a:lnTo>
                    <a:pt x="43" y="84"/>
                  </a:lnTo>
                  <a:lnTo>
                    <a:pt x="28" y="60"/>
                  </a:lnTo>
                  <a:lnTo>
                    <a:pt x="45" y="49"/>
                  </a:lnTo>
                  <a:close/>
                  <a:moveTo>
                    <a:pt x="15" y="0"/>
                  </a:moveTo>
                  <a:lnTo>
                    <a:pt x="31" y="25"/>
                  </a:lnTo>
                  <a:lnTo>
                    <a:pt x="14" y="35"/>
                  </a:lnTo>
                  <a:lnTo>
                    <a:pt x="0" y="11"/>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7" name="Freeform 37"/>
            <p:cNvSpPr/>
            <p:nvPr/>
          </p:nvSpPr>
          <p:spPr bwMode="auto">
            <a:xfrm>
              <a:off x="3887003" y="3734433"/>
              <a:ext cx="69492" cy="58491"/>
            </a:xfrm>
            <a:custGeom>
              <a:avLst/>
              <a:gdLst>
                <a:gd name="T0" fmla="*/ 15 w 31"/>
                <a:gd name="T1" fmla="*/ 0 h 26"/>
                <a:gd name="T2" fmla="*/ 31 w 31"/>
                <a:gd name="T3" fmla="*/ 26 h 26"/>
                <a:gd name="T4" fmla="*/ 1 w 31"/>
                <a:gd name="T5" fmla="*/ 26 h 26"/>
                <a:gd name="T6" fmla="*/ 1 w 31"/>
                <a:gd name="T7" fmla="*/ 12 h 26"/>
                <a:gd name="T8" fmla="*/ 0 w 31"/>
                <a:gd name="T9" fmla="*/ 9 h 26"/>
                <a:gd name="T10" fmla="*/ 1 w 31"/>
                <a:gd name="T11" fmla="*/ 9 h 26"/>
                <a:gd name="T12" fmla="*/ 1 w 31"/>
                <a:gd name="T13" fmla="*/ 7 h 26"/>
                <a:gd name="T14" fmla="*/ 3 w 31"/>
                <a:gd name="T15" fmla="*/ 7 h 26"/>
                <a:gd name="T16" fmla="*/ 15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5" y="0"/>
                  </a:moveTo>
                  <a:lnTo>
                    <a:pt x="31" y="26"/>
                  </a:lnTo>
                  <a:lnTo>
                    <a:pt x="1" y="26"/>
                  </a:lnTo>
                  <a:lnTo>
                    <a:pt x="1" y="12"/>
                  </a:lnTo>
                  <a:lnTo>
                    <a:pt x="0" y="9"/>
                  </a:lnTo>
                  <a:lnTo>
                    <a:pt x="1" y="9"/>
                  </a:lnTo>
                  <a:lnTo>
                    <a:pt x="1" y="7"/>
                  </a:lnTo>
                  <a:lnTo>
                    <a:pt x="3" y="7"/>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38" name="Freeform 38"/>
            <p:cNvSpPr>
              <a:spLocks noEditPoints="1"/>
            </p:cNvSpPr>
            <p:nvPr/>
          </p:nvSpPr>
          <p:spPr bwMode="auto">
            <a:xfrm>
              <a:off x="2456836" y="3750180"/>
              <a:ext cx="1369643" cy="42744"/>
            </a:xfrm>
            <a:custGeom>
              <a:avLst/>
              <a:gdLst>
                <a:gd name="T0" fmla="*/ 585 w 611"/>
                <a:gd name="T1" fmla="*/ 0 h 19"/>
                <a:gd name="T2" fmla="*/ 611 w 611"/>
                <a:gd name="T3" fmla="*/ 0 h 19"/>
                <a:gd name="T4" fmla="*/ 611 w 611"/>
                <a:gd name="T5" fmla="*/ 19 h 19"/>
                <a:gd name="T6" fmla="*/ 585 w 611"/>
                <a:gd name="T7" fmla="*/ 19 h 19"/>
                <a:gd name="T8" fmla="*/ 585 w 611"/>
                <a:gd name="T9" fmla="*/ 0 h 19"/>
                <a:gd name="T10" fmla="*/ 533 w 611"/>
                <a:gd name="T11" fmla="*/ 0 h 19"/>
                <a:gd name="T12" fmla="*/ 559 w 611"/>
                <a:gd name="T13" fmla="*/ 0 h 19"/>
                <a:gd name="T14" fmla="*/ 559 w 611"/>
                <a:gd name="T15" fmla="*/ 19 h 19"/>
                <a:gd name="T16" fmla="*/ 533 w 611"/>
                <a:gd name="T17" fmla="*/ 19 h 19"/>
                <a:gd name="T18" fmla="*/ 533 w 611"/>
                <a:gd name="T19" fmla="*/ 0 h 19"/>
                <a:gd name="T20" fmla="*/ 479 w 611"/>
                <a:gd name="T21" fmla="*/ 0 h 19"/>
                <a:gd name="T22" fmla="*/ 505 w 611"/>
                <a:gd name="T23" fmla="*/ 0 h 19"/>
                <a:gd name="T24" fmla="*/ 505 w 611"/>
                <a:gd name="T25" fmla="*/ 19 h 19"/>
                <a:gd name="T26" fmla="*/ 479 w 611"/>
                <a:gd name="T27" fmla="*/ 19 h 19"/>
                <a:gd name="T28" fmla="*/ 479 w 611"/>
                <a:gd name="T29" fmla="*/ 0 h 19"/>
                <a:gd name="T30" fmla="*/ 426 w 611"/>
                <a:gd name="T31" fmla="*/ 0 h 19"/>
                <a:gd name="T32" fmla="*/ 452 w 611"/>
                <a:gd name="T33" fmla="*/ 0 h 19"/>
                <a:gd name="T34" fmla="*/ 452 w 611"/>
                <a:gd name="T35" fmla="*/ 19 h 19"/>
                <a:gd name="T36" fmla="*/ 426 w 611"/>
                <a:gd name="T37" fmla="*/ 19 h 19"/>
                <a:gd name="T38" fmla="*/ 426 w 611"/>
                <a:gd name="T39" fmla="*/ 0 h 19"/>
                <a:gd name="T40" fmla="*/ 372 w 611"/>
                <a:gd name="T41" fmla="*/ 0 h 19"/>
                <a:gd name="T42" fmla="*/ 400 w 611"/>
                <a:gd name="T43" fmla="*/ 0 h 19"/>
                <a:gd name="T44" fmla="*/ 400 w 611"/>
                <a:gd name="T45" fmla="*/ 19 h 19"/>
                <a:gd name="T46" fmla="*/ 372 w 611"/>
                <a:gd name="T47" fmla="*/ 19 h 19"/>
                <a:gd name="T48" fmla="*/ 372 w 611"/>
                <a:gd name="T49" fmla="*/ 0 h 19"/>
                <a:gd name="T50" fmla="*/ 320 w 611"/>
                <a:gd name="T51" fmla="*/ 0 h 19"/>
                <a:gd name="T52" fmla="*/ 346 w 611"/>
                <a:gd name="T53" fmla="*/ 0 h 19"/>
                <a:gd name="T54" fmla="*/ 346 w 611"/>
                <a:gd name="T55" fmla="*/ 19 h 19"/>
                <a:gd name="T56" fmla="*/ 320 w 611"/>
                <a:gd name="T57" fmla="*/ 19 h 19"/>
                <a:gd name="T58" fmla="*/ 320 w 611"/>
                <a:gd name="T59" fmla="*/ 0 h 19"/>
                <a:gd name="T60" fmla="*/ 266 w 611"/>
                <a:gd name="T61" fmla="*/ 0 h 19"/>
                <a:gd name="T62" fmla="*/ 294 w 611"/>
                <a:gd name="T63" fmla="*/ 0 h 19"/>
                <a:gd name="T64" fmla="*/ 294 w 611"/>
                <a:gd name="T65" fmla="*/ 19 h 19"/>
                <a:gd name="T66" fmla="*/ 266 w 611"/>
                <a:gd name="T67" fmla="*/ 19 h 19"/>
                <a:gd name="T68" fmla="*/ 266 w 611"/>
                <a:gd name="T69" fmla="*/ 0 h 19"/>
                <a:gd name="T70" fmla="*/ 213 w 611"/>
                <a:gd name="T71" fmla="*/ 0 h 19"/>
                <a:gd name="T72" fmla="*/ 239 w 611"/>
                <a:gd name="T73" fmla="*/ 0 h 19"/>
                <a:gd name="T74" fmla="*/ 239 w 611"/>
                <a:gd name="T75" fmla="*/ 19 h 19"/>
                <a:gd name="T76" fmla="*/ 213 w 611"/>
                <a:gd name="T77" fmla="*/ 19 h 19"/>
                <a:gd name="T78" fmla="*/ 213 w 611"/>
                <a:gd name="T79" fmla="*/ 0 h 19"/>
                <a:gd name="T80" fmla="*/ 159 w 611"/>
                <a:gd name="T81" fmla="*/ 0 h 19"/>
                <a:gd name="T82" fmla="*/ 187 w 611"/>
                <a:gd name="T83" fmla="*/ 0 h 19"/>
                <a:gd name="T84" fmla="*/ 187 w 611"/>
                <a:gd name="T85" fmla="*/ 19 h 19"/>
                <a:gd name="T86" fmla="*/ 159 w 611"/>
                <a:gd name="T87" fmla="*/ 19 h 19"/>
                <a:gd name="T88" fmla="*/ 159 w 611"/>
                <a:gd name="T89" fmla="*/ 0 h 19"/>
                <a:gd name="T90" fmla="*/ 107 w 611"/>
                <a:gd name="T91" fmla="*/ 0 h 19"/>
                <a:gd name="T92" fmla="*/ 133 w 611"/>
                <a:gd name="T93" fmla="*/ 0 h 19"/>
                <a:gd name="T94" fmla="*/ 133 w 611"/>
                <a:gd name="T95" fmla="*/ 19 h 19"/>
                <a:gd name="T96" fmla="*/ 107 w 611"/>
                <a:gd name="T97" fmla="*/ 19 h 19"/>
                <a:gd name="T98" fmla="*/ 107 w 611"/>
                <a:gd name="T99" fmla="*/ 0 h 19"/>
                <a:gd name="T100" fmla="*/ 54 w 611"/>
                <a:gd name="T101" fmla="*/ 0 h 19"/>
                <a:gd name="T102" fmla="*/ 81 w 611"/>
                <a:gd name="T103" fmla="*/ 0 h 19"/>
                <a:gd name="T104" fmla="*/ 81 w 611"/>
                <a:gd name="T105" fmla="*/ 19 h 19"/>
                <a:gd name="T106" fmla="*/ 54 w 611"/>
                <a:gd name="T107" fmla="*/ 19 h 19"/>
                <a:gd name="T108" fmla="*/ 54 w 611"/>
                <a:gd name="T109" fmla="*/ 0 h 19"/>
                <a:gd name="T110" fmla="*/ 0 w 611"/>
                <a:gd name="T111" fmla="*/ 0 h 19"/>
                <a:gd name="T112" fmla="*/ 26 w 611"/>
                <a:gd name="T113" fmla="*/ 0 h 19"/>
                <a:gd name="T114" fmla="*/ 26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5" y="0"/>
                  </a:moveTo>
                  <a:lnTo>
                    <a:pt x="611" y="0"/>
                  </a:lnTo>
                  <a:lnTo>
                    <a:pt x="611" y="19"/>
                  </a:lnTo>
                  <a:lnTo>
                    <a:pt x="585" y="19"/>
                  </a:lnTo>
                  <a:lnTo>
                    <a:pt x="585" y="0"/>
                  </a:lnTo>
                  <a:close/>
                  <a:moveTo>
                    <a:pt x="533" y="0"/>
                  </a:moveTo>
                  <a:lnTo>
                    <a:pt x="559" y="0"/>
                  </a:lnTo>
                  <a:lnTo>
                    <a:pt x="559" y="19"/>
                  </a:lnTo>
                  <a:lnTo>
                    <a:pt x="533" y="19"/>
                  </a:lnTo>
                  <a:lnTo>
                    <a:pt x="533" y="0"/>
                  </a:lnTo>
                  <a:close/>
                  <a:moveTo>
                    <a:pt x="479" y="0"/>
                  </a:moveTo>
                  <a:lnTo>
                    <a:pt x="505" y="0"/>
                  </a:lnTo>
                  <a:lnTo>
                    <a:pt x="505" y="19"/>
                  </a:lnTo>
                  <a:lnTo>
                    <a:pt x="479" y="19"/>
                  </a:lnTo>
                  <a:lnTo>
                    <a:pt x="479" y="0"/>
                  </a:lnTo>
                  <a:close/>
                  <a:moveTo>
                    <a:pt x="426" y="0"/>
                  </a:moveTo>
                  <a:lnTo>
                    <a:pt x="452" y="0"/>
                  </a:lnTo>
                  <a:lnTo>
                    <a:pt x="452" y="19"/>
                  </a:lnTo>
                  <a:lnTo>
                    <a:pt x="426" y="19"/>
                  </a:lnTo>
                  <a:lnTo>
                    <a:pt x="426" y="0"/>
                  </a:lnTo>
                  <a:close/>
                  <a:moveTo>
                    <a:pt x="372" y="0"/>
                  </a:moveTo>
                  <a:lnTo>
                    <a:pt x="400" y="0"/>
                  </a:lnTo>
                  <a:lnTo>
                    <a:pt x="400" y="19"/>
                  </a:lnTo>
                  <a:lnTo>
                    <a:pt x="372" y="19"/>
                  </a:lnTo>
                  <a:lnTo>
                    <a:pt x="372" y="0"/>
                  </a:lnTo>
                  <a:close/>
                  <a:moveTo>
                    <a:pt x="320" y="0"/>
                  </a:moveTo>
                  <a:lnTo>
                    <a:pt x="346" y="0"/>
                  </a:lnTo>
                  <a:lnTo>
                    <a:pt x="346" y="19"/>
                  </a:lnTo>
                  <a:lnTo>
                    <a:pt x="320" y="19"/>
                  </a:lnTo>
                  <a:lnTo>
                    <a:pt x="320" y="0"/>
                  </a:lnTo>
                  <a:close/>
                  <a:moveTo>
                    <a:pt x="266" y="0"/>
                  </a:moveTo>
                  <a:lnTo>
                    <a:pt x="294" y="0"/>
                  </a:lnTo>
                  <a:lnTo>
                    <a:pt x="294" y="19"/>
                  </a:lnTo>
                  <a:lnTo>
                    <a:pt x="266" y="19"/>
                  </a:lnTo>
                  <a:lnTo>
                    <a:pt x="266" y="0"/>
                  </a:lnTo>
                  <a:close/>
                  <a:moveTo>
                    <a:pt x="213" y="0"/>
                  </a:moveTo>
                  <a:lnTo>
                    <a:pt x="239" y="0"/>
                  </a:lnTo>
                  <a:lnTo>
                    <a:pt x="239" y="19"/>
                  </a:lnTo>
                  <a:lnTo>
                    <a:pt x="213" y="19"/>
                  </a:lnTo>
                  <a:lnTo>
                    <a:pt x="213" y="0"/>
                  </a:lnTo>
                  <a:close/>
                  <a:moveTo>
                    <a:pt x="159" y="0"/>
                  </a:moveTo>
                  <a:lnTo>
                    <a:pt x="187" y="0"/>
                  </a:lnTo>
                  <a:lnTo>
                    <a:pt x="187" y="19"/>
                  </a:lnTo>
                  <a:lnTo>
                    <a:pt x="159" y="19"/>
                  </a:lnTo>
                  <a:lnTo>
                    <a:pt x="159" y="0"/>
                  </a:lnTo>
                  <a:close/>
                  <a:moveTo>
                    <a:pt x="107" y="0"/>
                  </a:moveTo>
                  <a:lnTo>
                    <a:pt x="133" y="0"/>
                  </a:lnTo>
                  <a:lnTo>
                    <a:pt x="133" y="19"/>
                  </a:lnTo>
                  <a:lnTo>
                    <a:pt x="107" y="19"/>
                  </a:lnTo>
                  <a:lnTo>
                    <a:pt x="107" y="0"/>
                  </a:lnTo>
                  <a:close/>
                  <a:moveTo>
                    <a:pt x="54" y="0"/>
                  </a:moveTo>
                  <a:lnTo>
                    <a:pt x="81" y="0"/>
                  </a:lnTo>
                  <a:lnTo>
                    <a:pt x="81" y="19"/>
                  </a:lnTo>
                  <a:lnTo>
                    <a:pt x="54" y="19"/>
                  </a:lnTo>
                  <a:lnTo>
                    <a:pt x="54" y="0"/>
                  </a:lnTo>
                  <a:close/>
                  <a:moveTo>
                    <a:pt x="0" y="0"/>
                  </a:moveTo>
                  <a:lnTo>
                    <a:pt x="26" y="0"/>
                  </a:lnTo>
                  <a:lnTo>
                    <a:pt x="26"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1" name="Freeform 41"/>
            <p:cNvSpPr/>
            <p:nvPr/>
          </p:nvSpPr>
          <p:spPr bwMode="auto">
            <a:xfrm>
              <a:off x="2331304" y="3727683"/>
              <a:ext cx="71732" cy="80988"/>
            </a:xfrm>
            <a:custGeom>
              <a:avLst/>
              <a:gdLst>
                <a:gd name="T0" fmla="*/ 16 w 32"/>
                <a:gd name="T1" fmla="*/ 0 h 36"/>
                <a:gd name="T2" fmla="*/ 32 w 32"/>
                <a:gd name="T3" fmla="*/ 26 h 36"/>
                <a:gd name="T4" fmla="*/ 20 w 32"/>
                <a:gd name="T5" fmla="*/ 35 h 36"/>
                <a:gd name="T6" fmla="*/ 18 w 32"/>
                <a:gd name="T7" fmla="*/ 36 h 36"/>
                <a:gd name="T8" fmla="*/ 16 w 32"/>
                <a:gd name="T9" fmla="*/ 35 h 36"/>
                <a:gd name="T10" fmla="*/ 14 w 32"/>
                <a:gd name="T11" fmla="*/ 36 h 36"/>
                <a:gd name="T12" fmla="*/ 13 w 32"/>
                <a:gd name="T13" fmla="*/ 35 h 36"/>
                <a:gd name="T14" fmla="*/ 0 w 32"/>
                <a:gd name="T15" fmla="*/ 26 h 36"/>
                <a:gd name="T16" fmla="*/ 16 w 32"/>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16" y="0"/>
                  </a:moveTo>
                  <a:lnTo>
                    <a:pt x="32" y="26"/>
                  </a:lnTo>
                  <a:lnTo>
                    <a:pt x="20" y="35"/>
                  </a:lnTo>
                  <a:lnTo>
                    <a:pt x="18" y="36"/>
                  </a:lnTo>
                  <a:lnTo>
                    <a:pt x="16" y="35"/>
                  </a:lnTo>
                  <a:lnTo>
                    <a:pt x="14" y="36"/>
                  </a:lnTo>
                  <a:lnTo>
                    <a:pt x="13" y="35"/>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grpSp>
      <p:grpSp>
        <p:nvGrpSpPr>
          <p:cNvPr id="4" name="组合 3"/>
          <p:cNvGrpSpPr/>
          <p:nvPr/>
        </p:nvGrpSpPr>
        <p:grpSpPr>
          <a:xfrm>
            <a:off x="733533" y="3641235"/>
            <a:ext cx="2282694" cy="2461500"/>
            <a:chOff x="773365" y="3840166"/>
            <a:chExt cx="2407522" cy="2596106"/>
          </a:xfrm>
        </p:grpSpPr>
        <p:sp>
          <p:nvSpPr>
            <p:cNvPr id="39" name="Freeform 39"/>
            <p:cNvSpPr/>
            <p:nvPr/>
          </p:nvSpPr>
          <p:spPr bwMode="auto">
            <a:xfrm>
              <a:off x="1553456" y="5045982"/>
              <a:ext cx="69492" cy="58491"/>
            </a:xfrm>
            <a:custGeom>
              <a:avLst/>
              <a:gdLst>
                <a:gd name="T0" fmla="*/ 16 w 31"/>
                <a:gd name="T1" fmla="*/ 0 h 26"/>
                <a:gd name="T2" fmla="*/ 28 w 31"/>
                <a:gd name="T3" fmla="*/ 7 h 26"/>
                <a:gd name="T4" fmla="*/ 31 w 31"/>
                <a:gd name="T5" fmla="*/ 7 h 26"/>
                <a:gd name="T6" fmla="*/ 31 w 31"/>
                <a:gd name="T7" fmla="*/ 9 h 26"/>
                <a:gd name="T8" fmla="*/ 31 w 31"/>
                <a:gd name="T9" fmla="*/ 9 h 26"/>
                <a:gd name="T10" fmla="*/ 31 w 31"/>
                <a:gd name="T11" fmla="*/ 12 h 26"/>
                <a:gd name="T12" fmla="*/ 31 w 31"/>
                <a:gd name="T13" fmla="*/ 26 h 26"/>
                <a:gd name="T14" fmla="*/ 0 w 31"/>
                <a:gd name="T15" fmla="*/ 26 h 26"/>
                <a:gd name="T16" fmla="*/ 16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16" y="0"/>
                  </a:moveTo>
                  <a:lnTo>
                    <a:pt x="28" y="7"/>
                  </a:lnTo>
                  <a:lnTo>
                    <a:pt x="31" y="7"/>
                  </a:lnTo>
                  <a:lnTo>
                    <a:pt x="31" y="9"/>
                  </a:lnTo>
                  <a:lnTo>
                    <a:pt x="31" y="9"/>
                  </a:lnTo>
                  <a:lnTo>
                    <a:pt x="31" y="12"/>
                  </a:lnTo>
                  <a:lnTo>
                    <a:pt x="31" y="26"/>
                  </a:lnTo>
                  <a:lnTo>
                    <a:pt x="0" y="26"/>
                  </a:lnTo>
                  <a:lnTo>
                    <a:pt x="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0" name="Freeform 40"/>
            <p:cNvSpPr>
              <a:spLocks noEditPoints="1"/>
            </p:cNvSpPr>
            <p:nvPr/>
          </p:nvSpPr>
          <p:spPr bwMode="auto">
            <a:xfrm>
              <a:off x="1620705" y="3840166"/>
              <a:ext cx="715084" cy="1169822"/>
            </a:xfrm>
            <a:custGeom>
              <a:avLst/>
              <a:gdLst>
                <a:gd name="T0" fmla="*/ 14 w 319"/>
                <a:gd name="T1" fmla="*/ 487 h 520"/>
                <a:gd name="T2" fmla="*/ 31 w 319"/>
                <a:gd name="T3" fmla="*/ 496 h 520"/>
                <a:gd name="T4" fmla="*/ 17 w 319"/>
                <a:gd name="T5" fmla="*/ 520 h 520"/>
                <a:gd name="T6" fmla="*/ 0 w 319"/>
                <a:gd name="T7" fmla="*/ 512 h 520"/>
                <a:gd name="T8" fmla="*/ 14 w 319"/>
                <a:gd name="T9" fmla="*/ 487 h 520"/>
                <a:gd name="T10" fmla="*/ 43 w 319"/>
                <a:gd name="T11" fmla="*/ 438 h 520"/>
                <a:gd name="T12" fmla="*/ 61 w 319"/>
                <a:gd name="T13" fmla="*/ 449 h 520"/>
                <a:gd name="T14" fmla="*/ 45 w 319"/>
                <a:gd name="T15" fmla="*/ 471 h 520"/>
                <a:gd name="T16" fmla="*/ 29 w 319"/>
                <a:gd name="T17" fmla="*/ 463 h 520"/>
                <a:gd name="T18" fmla="*/ 43 w 319"/>
                <a:gd name="T19" fmla="*/ 438 h 520"/>
                <a:gd name="T20" fmla="*/ 71 w 319"/>
                <a:gd name="T21" fmla="*/ 389 h 520"/>
                <a:gd name="T22" fmla="*/ 89 w 319"/>
                <a:gd name="T23" fmla="*/ 400 h 520"/>
                <a:gd name="T24" fmla="*/ 75 w 319"/>
                <a:gd name="T25" fmla="*/ 424 h 520"/>
                <a:gd name="T26" fmla="*/ 57 w 319"/>
                <a:gd name="T27" fmla="*/ 414 h 520"/>
                <a:gd name="T28" fmla="*/ 71 w 319"/>
                <a:gd name="T29" fmla="*/ 389 h 520"/>
                <a:gd name="T30" fmla="*/ 101 w 319"/>
                <a:gd name="T31" fmla="*/ 341 h 520"/>
                <a:gd name="T32" fmla="*/ 118 w 319"/>
                <a:gd name="T33" fmla="*/ 351 h 520"/>
                <a:gd name="T34" fmla="*/ 103 w 319"/>
                <a:gd name="T35" fmla="*/ 375 h 520"/>
                <a:gd name="T36" fmla="*/ 87 w 319"/>
                <a:gd name="T37" fmla="*/ 365 h 520"/>
                <a:gd name="T38" fmla="*/ 101 w 319"/>
                <a:gd name="T39" fmla="*/ 341 h 520"/>
                <a:gd name="T40" fmla="*/ 131 w 319"/>
                <a:gd name="T41" fmla="*/ 292 h 520"/>
                <a:gd name="T42" fmla="*/ 146 w 319"/>
                <a:gd name="T43" fmla="*/ 302 h 520"/>
                <a:gd name="T44" fmla="*/ 132 w 319"/>
                <a:gd name="T45" fmla="*/ 327 h 520"/>
                <a:gd name="T46" fmla="*/ 115 w 319"/>
                <a:gd name="T47" fmla="*/ 316 h 520"/>
                <a:gd name="T48" fmla="*/ 131 w 319"/>
                <a:gd name="T49" fmla="*/ 292 h 520"/>
                <a:gd name="T50" fmla="*/ 158 w 319"/>
                <a:gd name="T51" fmla="*/ 243 h 520"/>
                <a:gd name="T52" fmla="*/ 176 w 319"/>
                <a:gd name="T53" fmla="*/ 253 h 520"/>
                <a:gd name="T54" fmla="*/ 160 w 319"/>
                <a:gd name="T55" fmla="*/ 278 h 520"/>
                <a:gd name="T56" fmla="*/ 144 w 319"/>
                <a:gd name="T57" fmla="*/ 267 h 520"/>
                <a:gd name="T58" fmla="*/ 158 w 319"/>
                <a:gd name="T59" fmla="*/ 243 h 520"/>
                <a:gd name="T60" fmla="*/ 188 w 319"/>
                <a:gd name="T61" fmla="*/ 196 h 520"/>
                <a:gd name="T62" fmla="*/ 204 w 319"/>
                <a:gd name="T63" fmla="*/ 204 h 520"/>
                <a:gd name="T64" fmla="*/ 190 w 319"/>
                <a:gd name="T65" fmla="*/ 229 h 520"/>
                <a:gd name="T66" fmla="*/ 172 w 319"/>
                <a:gd name="T67" fmla="*/ 218 h 520"/>
                <a:gd name="T68" fmla="*/ 188 w 319"/>
                <a:gd name="T69" fmla="*/ 196 h 520"/>
                <a:gd name="T70" fmla="*/ 216 w 319"/>
                <a:gd name="T71" fmla="*/ 147 h 520"/>
                <a:gd name="T72" fmla="*/ 234 w 319"/>
                <a:gd name="T73" fmla="*/ 156 h 520"/>
                <a:gd name="T74" fmla="*/ 218 w 319"/>
                <a:gd name="T75" fmla="*/ 180 h 520"/>
                <a:gd name="T76" fmla="*/ 202 w 319"/>
                <a:gd name="T77" fmla="*/ 171 h 520"/>
                <a:gd name="T78" fmla="*/ 216 w 319"/>
                <a:gd name="T79" fmla="*/ 147 h 520"/>
                <a:gd name="T80" fmla="*/ 246 w 319"/>
                <a:gd name="T81" fmla="*/ 98 h 520"/>
                <a:gd name="T82" fmla="*/ 261 w 319"/>
                <a:gd name="T83" fmla="*/ 108 h 520"/>
                <a:gd name="T84" fmla="*/ 248 w 319"/>
                <a:gd name="T85" fmla="*/ 131 h 520"/>
                <a:gd name="T86" fmla="*/ 230 w 319"/>
                <a:gd name="T87" fmla="*/ 122 h 520"/>
                <a:gd name="T88" fmla="*/ 246 w 319"/>
                <a:gd name="T89" fmla="*/ 98 h 520"/>
                <a:gd name="T90" fmla="*/ 274 w 319"/>
                <a:gd name="T91" fmla="*/ 49 h 520"/>
                <a:gd name="T92" fmla="*/ 291 w 319"/>
                <a:gd name="T93" fmla="*/ 60 h 520"/>
                <a:gd name="T94" fmla="*/ 277 w 319"/>
                <a:gd name="T95" fmla="*/ 84 h 520"/>
                <a:gd name="T96" fmla="*/ 260 w 319"/>
                <a:gd name="T97" fmla="*/ 74 h 520"/>
                <a:gd name="T98" fmla="*/ 274 w 319"/>
                <a:gd name="T99" fmla="*/ 49 h 520"/>
                <a:gd name="T100" fmla="*/ 303 w 319"/>
                <a:gd name="T101" fmla="*/ 0 h 520"/>
                <a:gd name="T102" fmla="*/ 319 w 319"/>
                <a:gd name="T103" fmla="*/ 11 h 520"/>
                <a:gd name="T104" fmla="*/ 305 w 319"/>
                <a:gd name="T105" fmla="*/ 35 h 520"/>
                <a:gd name="T106" fmla="*/ 289 w 319"/>
                <a:gd name="T107" fmla="*/ 25 h 520"/>
                <a:gd name="T108" fmla="*/ 303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14" y="487"/>
                  </a:moveTo>
                  <a:lnTo>
                    <a:pt x="31" y="496"/>
                  </a:lnTo>
                  <a:lnTo>
                    <a:pt x="17" y="520"/>
                  </a:lnTo>
                  <a:lnTo>
                    <a:pt x="0" y="512"/>
                  </a:lnTo>
                  <a:lnTo>
                    <a:pt x="14" y="487"/>
                  </a:lnTo>
                  <a:close/>
                  <a:moveTo>
                    <a:pt x="43" y="438"/>
                  </a:moveTo>
                  <a:lnTo>
                    <a:pt x="61" y="449"/>
                  </a:lnTo>
                  <a:lnTo>
                    <a:pt x="45" y="471"/>
                  </a:lnTo>
                  <a:lnTo>
                    <a:pt x="29" y="463"/>
                  </a:lnTo>
                  <a:lnTo>
                    <a:pt x="43" y="438"/>
                  </a:lnTo>
                  <a:close/>
                  <a:moveTo>
                    <a:pt x="71" y="389"/>
                  </a:moveTo>
                  <a:lnTo>
                    <a:pt x="89" y="400"/>
                  </a:lnTo>
                  <a:lnTo>
                    <a:pt x="75" y="424"/>
                  </a:lnTo>
                  <a:lnTo>
                    <a:pt x="57" y="414"/>
                  </a:lnTo>
                  <a:lnTo>
                    <a:pt x="71" y="389"/>
                  </a:lnTo>
                  <a:close/>
                  <a:moveTo>
                    <a:pt x="101" y="341"/>
                  </a:moveTo>
                  <a:lnTo>
                    <a:pt x="118" y="351"/>
                  </a:lnTo>
                  <a:lnTo>
                    <a:pt x="103" y="375"/>
                  </a:lnTo>
                  <a:lnTo>
                    <a:pt x="87" y="365"/>
                  </a:lnTo>
                  <a:lnTo>
                    <a:pt x="101" y="341"/>
                  </a:lnTo>
                  <a:close/>
                  <a:moveTo>
                    <a:pt x="131" y="292"/>
                  </a:moveTo>
                  <a:lnTo>
                    <a:pt x="146" y="302"/>
                  </a:lnTo>
                  <a:lnTo>
                    <a:pt x="132" y="327"/>
                  </a:lnTo>
                  <a:lnTo>
                    <a:pt x="115" y="316"/>
                  </a:lnTo>
                  <a:lnTo>
                    <a:pt x="131" y="292"/>
                  </a:lnTo>
                  <a:close/>
                  <a:moveTo>
                    <a:pt x="158" y="243"/>
                  </a:moveTo>
                  <a:lnTo>
                    <a:pt x="176" y="253"/>
                  </a:lnTo>
                  <a:lnTo>
                    <a:pt x="160" y="278"/>
                  </a:lnTo>
                  <a:lnTo>
                    <a:pt x="144" y="267"/>
                  </a:lnTo>
                  <a:lnTo>
                    <a:pt x="158" y="243"/>
                  </a:lnTo>
                  <a:close/>
                  <a:moveTo>
                    <a:pt x="188" y="196"/>
                  </a:moveTo>
                  <a:lnTo>
                    <a:pt x="204" y="204"/>
                  </a:lnTo>
                  <a:lnTo>
                    <a:pt x="190" y="229"/>
                  </a:lnTo>
                  <a:lnTo>
                    <a:pt x="172" y="218"/>
                  </a:lnTo>
                  <a:lnTo>
                    <a:pt x="188" y="196"/>
                  </a:lnTo>
                  <a:close/>
                  <a:moveTo>
                    <a:pt x="216" y="147"/>
                  </a:moveTo>
                  <a:lnTo>
                    <a:pt x="234" y="156"/>
                  </a:lnTo>
                  <a:lnTo>
                    <a:pt x="218" y="180"/>
                  </a:lnTo>
                  <a:lnTo>
                    <a:pt x="202" y="171"/>
                  </a:lnTo>
                  <a:lnTo>
                    <a:pt x="216" y="147"/>
                  </a:lnTo>
                  <a:close/>
                  <a:moveTo>
                    <a:pt x="246" y="98"/>
                  </a:moveTo>
                  <a:lnTo>
                    <a:pt x="261" y="108"/>
                  </a:lnTo>
                  <a:lnTo>
                    <a:pt x="248" y="131"/>
                  </a:lnTo>
                  <a:lnTo>
                    <a:pt x="230" y="122"/>
                  </a:lnTo>
                  <a:lnTo>
                    <a:pt x="246" y="98"/>
                  </a:lnTo>
                  <a:close/>
                  <a:moveTo>
                    <a:pt x="274" y="49"/>
                  </a:moveTo>
                  <a:lnTo>
                    <a:pt x="291" y="60"/>
                  </a:lnTo>
                  <a:lnTo>
                    <a:pt x="277" y="84"/>
                  </a:lnTo>
                  <a:lnTo>
                    <a:pt x="260" y="74"/>
                  </a:lnTo>
                  <a:lnTo>
                    <a:pt x="274" y="49"/>
                  </a:lnTo>
                  <a:close/>
                  <a:moveTo>
                    <a:pt x="303" y="0"/>
                  </a:moveTo>
                  <a:lnTo>
                    <a:pt x="319" y="11"/>
                  </a:lnTo>
                  <a:lnTo>
                    <a:pt x="305" y="35"/>
                  </a:lnTo>
                  <a:lnTo>
                    <a:pt x="289" y="25"/>
                  </a:lnTo>
                  <a:lnTo>
                    <a:pt x="303"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2" name="Freeform 42"/>
            <p:cNvSpPr>
              <a:spLocks noEditPoints="1"/>
            </p:cNvSpPr>
            <p:nvPr/>
          </p:nvSpPr>
          <p:spPr bwMode="auto">
            <a:xfrm>
              <a:off x="2394070" y="3840166"/>
              <a:ext cx="721808" cy="1169822"/>
            </a:xfrm>
            <a:custGeom>
              <a:avLst/>
              <a:gdLst>
                <a:gd name="T0" fmla="*/ 306 w 322"/>
                <a:gd name="T1" fmla="*/ 487 h 520"/>
                <a:gd name="T2" fmla="*/ 322 w 322"/>
                <a:gd name="T3" fmla="*/ 512 h 520"/>
                <a:gd name="T4" fmla="*/ 304 w 322"/>
                <a:gd name="T5" fmla="*/ 520 h 520"/>
                <a:gd name="T6" fmla="*/ 290 w 322"/>
                <a:gd name="T7" fmla="*/ 496 h 520"/>
                <a:gd name="T8" fmla="*/ 306 w 322"/>
                <a:gd name="T9" fmla="*/ 487 h 520"/>
                <a:gd name="T10" fmla="*/ 278 w 322"/>
                <a:gd name="T11" fmla="*/ 438 h 520"/>
                <a:gd name="T12" fmla="*/ 292 w 322"/>
                <a:gd name="T13" fmla="*/ 463 h 520"/>
                <a:gd name="T14" fmla="*/ 276 w 322"/>
                <a:gd name="T15" fmla="*/ 471 h 520"/>
                <a:gd name="T16" fmla="*/ 260 w 322"/>
                <a:gd name="T17" fmla="*/ 449 h 520"/>
                <a:gd name="T18" fmla="*/ 278 w 322"/>
                <a:gd name="T19" fmla="*/ 438 h 520"/>
                <a:gd name="T20" fmla="*/ 248 w 322"/>
                <a:gd name="T21" fmla="*/ 389 h 520"/>
                <a:gd name="T22" fmla="*/ 264 w 322"/>
                <a:gd name="T23" fmla="*/ 414 h 520"/>
                <a:gd name="T24" fmla="*/ 246 w 322"/>
                <a:gd name="T25" fmla="*/ 424 h 520"/>
                <a:gd name="T26" fmla="*/ 233 w 322"/>
                <a:gd name="T27" fmla="*/ 400 h 520"/>
                <a:gd name="T28" fmla="*/ 248 w 322"/>
                <a:gd name="T29" fmla="*/ 389 h 520"/>
                <a:gd name="T30" fmla="*/ 220 w 322"/>
                <a:gd name="T31" fmla="*/ 341 h 520"/>
                <a:gd name="T32" fmla="*/ 234 w 322"/>
                <a:gd name="T33" fmla="*/ 365 h 520"/>
                <a:gd name="T34" fmla="*/ 217 w 322"/>
                <a:gd name="T35" fmla="*/ 375 h 520"/>
                <a:gd name="T36" fmla="*/ 203 w 322"/>
                <a:gd name="T37" fmla="*/ 351 h 520"/>
                <a:gd name="T38" fmla="*/ 220 w 322"/>
                <a:gd name="T39" fmla="*/ 341 h 520"/>
                <a:gd name="T40" fmla="*/ 191 w 322"/>
                <a:gd name="T41" fmla="*/ 292 h 520"/>
                <a:gd name="T42" fmla="*/ 206 w 322"/>
                <a:gd name="T43" fmla="*/ 316 h 520"/>
                <a:gd name="T44" fmla="*/ 189 w 322"/>
                <a:gd name="T45" fmla="*/ 327 h 520"/>
                <a:gd name="T46" fmla="*/ 175 w 322"/>
                <a:gd name="T47" fmla="*/ 302 h 520"/>
                <a:gd name="T48" fmla="*/ 191 w 322"/>
                <a:gd name="T49" fmla="*/ 292 h 520"/>
                <a:gd name="T50" fmla="*/ 163 w 322"/>
                <a:gd name="T51" fmla="*/ 243 h 520"/>
                <a:gd name="T52" fmla="*/ 177 w 322"/>
                <a:gd name="T53" fmla="*/ 267 h 520"/>
                <a:gd name="T54" fmla="*/ 159 w 322"/>
                <a:gd name="T55" fmla="*/ 278 h 520"/>
                <a:gd name="T56" fmla="*/ 145 w 322"/>
                <a:gd name="T57" fmla="*/ 253 h 520"/>
                <a:gd name="T58" fmla="*/ 163 w 322"/>
                <a:gd name="T59" fmla="*/ 243 h 520"/>
                <a:gd name="T60" fmla="*/ 133 w 322"/>
                <a:gd name="T61" fmla="*/ 196 h 520"/>
                <a:gd name="T62" fmla="*/ 147 w 322"/>
                <a:gd name="T63" fmla="*/ 218 h 520"/>
                <a:gd name="T64" fmla="*/ 131 w 322"/>
                <a:gd name="T65" fmla="*/ 229 h 520"/>
                <a:gd name="T66" fmla="*/ 117 w 322"/>
                <a:gd name="T67" fmla="*/ 204 h 520"/>
                <a:gd name="T68" fmla="*/ 133 w 322"/>
                <a:gd name="T69" fmla="*/ 196 h 520"/>
                <a:gd name="T70" fmla="*/ 105 w 322"/>
                <a:gd name="T71" fmla="*/ 147 h 520"/>
                <a:gd name="T72" fmla="*/ 119 w 322"/>
                <a:gd name="T73" fmla="*/ 171 h 520"/>
                <a:gd name="T74" fmla="*/ 102 w 322"/>
                <a:gd name="T75" fmla="*/ 180 h 520"/>
                <a:gd name="T76" fmla="*/ 88 w 322"/>
                <a:gd name="T77" fmla="*/ 156 h 520"/>
                <a:gd name="T78" fmla="*/ 105 w 322"/>
                <a:gd name="T79" fmla="*/ 147 h 520"/>
                <a:gd name="T80" fmla="*/ 75 w 322"/>
                <a:gd name="T81" fmla="*/ 98 h 520"/>
                <a:gd name="T82" fmla="*/ 89 w 322"/>
                <a:gd name="T83" fmla="*/ 122 h 520"/>
                <a:gd name="T84" fmla="*/ 74 w 322"/>
                <a:gd name="T85" fmla="*/ 131 h 520"/>
                <a:gd name="T86" fmla="*/ 60 w 322"/>
                <a:gd name="T87" fmla="*/ 108 h 520"/>
                <a:gd name="T88" fmla="*/ 75 w 322"/>
                <a:gd name="T89" fmla="*/ 98 h 520"/>
                <a:gd name="T90" fmla="*/ 47 w 322"/>
                <a:gd name="T91" fmla="*/ 49 h 520"/>
                <a:gd name="T92" fmla="*/ 61 w 322"/>
                <a:gd name="T93" fmla="*/ 74 h 520"/>
                <a:gd name="T94" fmla="*/ 44 w 322"/>
                <a:gd name="T95" fmla="*/ 84 h 520"/>
                <a:gd name="T96" fmla="*/ 30 w 322"/>
                <a:gd name="T97" fmla="*/ 60 h 520"/>
                <a:gd name="T98" fmla="*/ 47 w 322"/>
                <a:gd name="T99" fmla="*/ 49 h 520"/>
                <a:gd name="T100" fmla="*/ 18 w 322"/>
                <a:gd name="T101" fmla="*/ 0 h 520"/>
                <a:gd name="T102" fmla="*/ 32 w 322"/>
                <a:gd name="T103" fmla="*/ 25 h 520"/>
                <a:gd name="T104" fmla="*/ 16 w 322"/>
                <a:gd name="T105" fmla="*/ 35 h 520"/>
                <a:gd name="T106" fmla="*/ 0 w 322"/>
                <a:gd name="T107" fmla="*/ 11 h 520"/>
                <a:gd name="T108" fmla="*/ 18 w 322"/>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0">
                  <a:moveTo>
                    <a:pt x="306" y="487"/>
                  </a:moveTo>
                  <a:lnTo>
                    <a:pt x="322" y="512"/>
                  </a:lnTo>
                  <a:lnTo>
                    <a:pt x="304" y="520"/>
                  </a:lnTo>
                  <a:lnTo>
                    <a:pt x="290" y="496"/>
                  </a:lnTo>
                  <a:lnTo>
                    <a:pt x="306" y="487"/>
                  </a:lnTo>
                  <a:close/>
                  <a:moveTo>
                    <a:pt x="278" y="438"/>
                  </a:moveTo>
                  <a:lnTo>
                    <a:pt x="292" y="463"/>
                  </a:lnTo>
                  <a:lnTo>
                    <a:pt x="276" y="471"/>
                  </a:lnTo>
                  <a:lnTo>
                    <a:pt x="260" y="449"/>
                  </a:lnTo>
                  <a:lnTo>
                    <a:pt x="278" y="438"/>
                  </a:lnTo>
                  <a:close/>
                  <a:moveTo>
                    <a:pt x="248" y="389"/>
                  </a:moveTo>
                  <a:lnTo>
                    <a:pt x="264" y="414"/>
                  </a:lnTo>
                  <a:lnTo>
                    <a:pt x="246" y="424"/>
                  </a:lnTo>
                  <a:lnTo>
                    <a:pt x="233" y="400"/>
                  </a:lnTo>
                  <a:lnTo>
                    <a:pt x="248" y="389"/>
                  </a:lnTo>
                  <a:close/>
                  <a:moveTo>
                    <a:pt x="220" y="341"/>
                  </a:moveTo>
                  <a:lnTo>
                    <a:pt x="234" y="365"/>
                  </a:lnTo>
                  <a:lnTo>
                    <a:pt x="217" y="375"/>
                  </a:lnTo>
                  <a:lnTo>
                    <a:pt x="203" y="351"/>
                  </a:lnTo>
                  <a:lnTo>
                    <a:pt x="220" y="341"/>
                  </a:lnTo>
                  <a:close/>
                  <a:moveTo>
                    <a:pt x="191" y="292"/>
                  </a:moveTo>
                  <a:lnTo>
                    <a:pt x="206" y="316"/>
                  </a:lnTo>
                  <a:lnTo>
                    <a:pt x="189" y="327"/>
                  </a:lnTo>
                  <a:lnTo>
                    <a:pt x="175" y="302"/>
                  </a:lnTo>
                  <a:lnTo>
                    <a:pt x="191" y="292"/>
                  </a:lnTo>
                  <a:close/>
                  <a:moveTo>
                    <a:pt x="163" y="243"/>
                  </a:moveTo>
                  <a:lnTo>
                    <a:pt x="177" y="267"/>
                  </a:lnTo>
                  <a:lnTo>
                    <a:pt x="159" y="278"/>
                  </a:lnTo>
                  <a:lnTo>
                    <a:pt x="145" y="253"/>
                  </a:lnTo>
                  <a:lnTo>
                    <a:pt x="163" y="243"/>
                  </a:lnTo>
                  <a:close/>
                  <a:moveTo>
                    <a:pt x="133" y="196"/>
                  </a:moveTo>
                  <a:lnTo>
                    <a:pt x="147" y="218"/>
                  </a:lnTo>
                  <a:lnTo>
                    <a:pt x="131" y="229"/>
                  </a:lnTo>
                  <a:lnTo>
                    <a:pt x="117" y="204"/>
                  </a:lnTo>
                  <a:lnTo>
                    <a:pt x="133" y="196"/>
                  </a:lnTo>
                  <a:close/>
                  <a:moveTo>
                    <a:pt x="105" y="147"/>
                  </a:moveTo>
                  <a:lnTo>
                    <a:pt x="119" y="171"/>
                  </a:lnTo>
                  <a:lnTo>
                    <a:pt x="102" y="180"/>
                  </a:lnTo>
                  <a:lnTo>
                    <a:pt x="88" y="156"/>
                  </a:lnTo>
                  <a:lnTo>
                    <a:pt x="105" y="147"/>
                  </a:lnTo>
                  <a:close/>
                  <a:moveTo>
                    <a:pt x="75" y="98"/>
                  </a:moveTo>
                  <a:lnTo>
                    <a:pt x="89" y="122"/>
                  </a:lnTo>
                  <a:lnTo>
                    <a:pt x="74" y="131"/>
                  </a:lnTo>
                  <a:lnTo>
                    <a:pt x="60" y="108"/>
                  </a:lnTo>
                  <a:lnTo>
                    <a:pt x="75" y="98"/>
                  </a:lnTo>
                  <a:close/>
                  <a:moveTo>
                    <a:pt x="47" y="49"/>
                  </a:moveTo>
                  <a:lnTo>
                    <a:pt x="61" y="74"/>
                  </a:lnTo>
                  <a:lnTo>
                    <a:pt x="44" y="84"/>
                  </a:lnTo>
                  <a:lnTo>
                    <a:pt x="30" y="60"/>
                  </a:lnTo>
                  <a:lnTo>
                    <a:pt x="47" y="49"/>
                  </a:lnTo>
                  <a:close/>
                  <a:moveTo>
                    <a:pt x="18" y="0"/>
                  </a:moveTo>
                  <a:lnTo>
                    <a:pt x="32" y="25"/>
                  </a:lnTo>
                  <a:lnTo>
                    <a:pt x="16" y="35"/>
                  </a:lnTo>
                  <a:lnTo>
                    <a:pt x="0" y="11"/>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3" name="Freeform 43"/>
            <p:cNvSpPr/>
            <p:nvPr/>
          </p:nvSpPr>
          <p:spPr bwMode="auto">
            <a:xfrm>
              <a:off x="3106912" y="5045982"/>
              <a:ext cx="73975" cy="58491"/>
            </a:xfrm>
            <a:custGeom>
              <a:avLst/>
              <a:gdLst>
                <a:gd name="T0" fmla="*/ 18 w 33"/>
                <a:gd name="T1" fmla="*/ 0 h 26"/>
                <a:gd name="T2" fmla="*/ 33 w 33"/>
                <a:gd name="T3" fmla="*/ 26 h 26"/>
                <a:gd name="T4" fmla="*/ 2 w 33"/>
                <a:gd name="T5" fmla="*/ 26 h 26"/>
                <a:gd name="T6" fmla="*/ 2 w 33"/>
                <a:gd name="T7" fmla="*/ 12 h 26"/>
                <a:gd name="T8" fmla="*/ 0 w 33"/>
                <a:gd name="T9" fmla="*/ 9 h 26"/>
                <a:gd name="T10" fmla="*/ 2 w 33"/>
                <a:gd name="T11" fmla="*/ 9 h 26"/>
                <a:gd name="T12" fmla="*/ 2 w 33"/>
                <a:gd name="T13" fmla="*/ 7 h 26"/>
                <a:gd name="T14" fmla="*/ 5 w 33"/>
                <a:gd name="T15" fmla="*/ 7 h 26"/>
                <a:gd name="T16" fmla="*/ 18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18" y="0"/>
                  </a:moveTo>
                  <a:lnTo>
                    <a:pt x="33" y="26"/>
                  </a:lnTo>
                  <a:lnTo>
                    <a:pt x="2" y="26"/>
                  </a:lnTo>
                  <a:lnTo>
                    <a:pt x="2" y="12"/>
                  </a:lnTo>
                  <a:lnTo>
                    <a:pt x="0" y="9"/>
                  </a:lnTo>
                  <a:lnTo>
                    <a:pt x="2" y="9"/>
                  </a:lnTo>
                  <a:lnTo>
                    <a:pt x="2" y="7"/>
                  </a:lnTo>
                  <a:lnTo>
                    <a:pt x="5" y="7"/>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4" name="Freeform 44"/>
            <p:cNvSpPr>
              <a:spLocks noEditPoints="1"/>
            </p:cNvSpPr>
            <p:nvPr/>
          </p:nvSpPr>
          <p:spPr bwMode="auto">
            <a:xfrm>
              <a:off x="1683471" y="5061731"/>
              <a:ext cx="1369643" cy="42744"/>
            </a:xfrm>
            <a:custGeom>
              <a:avLst/>
              <a:gdLst>
                <a:gd name="T0" fmla="*/ 584 w 611"/>
                <a:gd name="T1" fmla="*/ 0 h 19"/>
                <a:gd name="T2" fmla="*/ 611 w 611"/>
                <a:gd name="T3" fmla="*/ 0 h 19"/>
                <a:gd name="T4" fmla="*/ 611 w 611"/>
                <a:gd name="T5" fmla="*/ 19 h 19"/>
                <a:gd name="T6" fmla="*/ 584 w 611"/>
                <a:gd name="T7" fmla="*/ 19 h 19"/>
                <a:gd name="T8" fmla="*/ 584 w 611"/>
                <a:gd name="T9" fmla="*/ 0 h 19"/>
                <a:gd name="T10" fmla="*/ 530 w 611"/>
                <a:gd name="T11" fmla="*/ 0 h 19"/>
                <a:gd name="T12" fmla="*/ 558 w 611"/>
                <a:gd name="T13" fmla="*/ 0 h 19"/>
                <a:gd name="T14" fmla="*/ 558 w 611"/>
                <a:gd name="T15" fmla="*/ 19 h 19"/>
                <a:gd name="T16" fmla="*/ 530 w 611"/>
                <a:gd name="T17" fmla="*/ 19 h 19"/>
                <a:gd name="T18" fmla="*/ 530 w 611"/>
                <a:gd name="T19" fmla="*/ 0 h 19"/>
                <a:gd name="T20" fmla="*/ 478 w 611"/>
                <a:gd name="T21" fmla="*/ 0 h 19"/>
                <a:gd name="T22" fmla="*/ 504 w 611"/>
                <a:gd name="T23" fmla="*/ 0 h 19"/>
                <a:gd name="T24" fmla="*/ 504 w 611"/>
                <a:gd name="T25" fmla="*/ 19 h 19"/>
                <a:gd name="T26" fmla="*/ 478 w 611"/>
                <a:gd name="T27" fmla="*/ 19 h 19"/>
                <a:gd name="T28" fmla="*/ 478 w 611"/>
                <a:gd name="T29" fmla="*/ 0 h 19"/>
                <a:gd name="T30" fmla="*/ 424 w 611"/>
                <a:gd name="T31" fmla="*/ 0 h 19"/>
                <a:gd name="T32" fmla="*/ 452 w 611"/>
                <a:gd name="T33" fmla="*/ 0 h 19"/>
                <a:gd name="T34" fmla="*/ 452 w 611"/>
                <a:gd name="T35" fmla="*/ 19 h 19"/>
                <a:gd name="T36" fmla="*/ 424 w 611"/>
                <a:gd name="T37" fmla="*/ 19 h 19"/>
                <a:gd name="T38" fmla="*/ 424 w 611"/>
                <a:gd name="T39" fmla="*/ 0 h 19"/>
                <a:gd name="T40" fmla="*/ 371 w 611"/>
                <a:gd name="T41" fmla="*/ 0 h 19"/>
                <a:gd name="T42" fmla="*/ 398 w 611"/>
                <a:gd name="T43" fmla="*/ 0 h 19"/>
                <a:gd name="T44" fmla="*/ 398 w 611"/>
                <a:gd name="T45" fmla="*/ 19 h 19"/>
                <a:gd name="T46" fmla="*/ 371 w 611"/>
                <a:gd name="T47" fmla="*/ 19 h 19"/>
                <a:gd name="T48" fmla="*/ 371 w 611"/>
                <a:gd name="T49" fmla="*/ 0 h 19"/>
                <a:gd name="T50" fmla="*/ 319 w 611"/>
                <a:gd name="T51" fmla="*/ 0 h 19"/>
                <a:gd name="T52" fmla="*/ 345 w 611"/>
                <a:gd name="T53" fmla="*/ 0 h 19"/>
                <a:gd name="T54" fmla="*/ 345 w 611"/>
                <a:gd name="T55" fmla="*/ 19 h 19"/>
                <a:gd name="T56" fmla="*/ 319 w 611"/>
                <a:gd name="T57" fmla="*/ 19 h 19"/>
                <a:gd name="T58" fmla="*/ 319 w 611"/>
                <a:gd name="T59" fmla="*/ 0 h 19"/>
                <a:gd name="T60" fmla="*/ 265 w 611"/>
                <a:gd name="T61" fmla="*/ 0 h 19"/>
                <a:gd name="T62" fmla="*/ 291 w 611"/>
                <a:gd name="T63" fmla="*/ 0 h 19"/>
                <a:gd name="T64" fmla="*/ 291 w 611"/>
                <a:gd name="T65" fmla="*/ 19 h 19"/>
                <a:gd name="T66" fmla="*/ 265 w 611"/>
                <a:gd name="T67" fmla="*/ 19 h 19"/>
                <a:gd name="T68" fmla="*/ 265 w 611"/>
                <a:gd name="T69" fmla="*/ 0 h 19"/>
                <a:gd name="T70" fmla="*/ 213 w 611"/>
                <a:gd name="T71" fmla="*/ 0 h 19"/>
                <a:gd name="T72" fmla="*/ 239 w 611"/>
                <a:gd name="T73" fmla="*/ 0 h 19"/>
                <a:gd name="T74" fmla="*/ 239 w 611"/>
                <a:gd name="T75" fmla="*/ 19 h 19"/>
                <a:gd name="T76" fmla="*/ 213 w 611"/>
                <a:gd name="T77" fmla="*/ 19 h 19"/>
                <a:gd name="T78" fmla="*/ 213 w 611"/>
                <a:gd name="T79" fmla="*/ 0 h 19"/>
                <a:gd name="T80" fmla="*/ 158 w 611"/>
                <a:gd name="T81" fmla="*/ 0 h 19"/>
                <a:gd name="T82" fmla="*/ 185 w 611"/>
                <a:gd name="T83" fmla="*/ 0 h 19"/>
                <a:gd name="T84" fmla="*/ 185 w 611"/>
                <a:gd name="T85" fmla="*/ 19 h 19"/>
                <a:gd name="T86" fmla="*/ 158 w 611"/>
                <a:gd name="T87" fmla="*/ 19 h 19"/>
                <a:gd name="T88" fmla="*/ 158 w 611"/>
                <a:gd name="T89" fmla="*/ 0 h 19"/>
                <a:gd name="T90" fmla="*/ 106 w 611"/>
                <a:gd name="T91" fmla="*/ 0 h 19"/>
                <a:gd name="T92" fmla="*/ 132 w 611"/>
                <a:gd name="T93" fmla="*/ 0 h 19"/>
                <a:gd name="T94" fmla="*/ 132 w 611"/>
                <a:gd name="T95" fmla="*/ 19 h 19"/>
                <a:gd name="T96" fmla="*/ 106 w 611"/>
                <a:gd name="T97" fmla="*/ 19 h 19"/>
                <a:gd name="T98" fmla="*/ 106 w 611"/>
                <a:gd name="T99" fmla="*/ 0 h 19"/>
                <a:gd name="T100" fmla="*/ 52 w 611"/>
                <a:gd name="T101" fmla="*/ 0 h 19"/>
                <a:gd name="T102" fmla="*/ 78 w 611"/>
                <a:gd name="T103" fmla="*/ 0 h 19"/>
                <a:gd name="T104" fmla="*/ 78 w 611"/>
                <a:gd name="T105" fmla="*/ 19 h 19"/>
                <a:gd name="T106" fmla="*/ 52 w 611"/>
                <a:gd name="T107" fmla="*/ 19 h 19"/>
                <a:gd name="T108" fmla="*/ 52 w 611"/>
                <a:gd name="T109" fmla="*/ 0 h 19"/>
                <a:gd name="T110" fmla="*/ 0 w 611"/>
                <a:gd name="T111" fmla="*/ 0 h 19"/>
                <a:gd name="T112" fmla="*/ 26 w 611"/>
                <a:gd name="T113" fmla="*/ 0 h 19"/>
                <a:gd name="T114" fmla="*/ 26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4" y="0"/>
                  </a:moveTo>
                  <a:lnTo>
                    <a:pt x="611" y="0"/>
                  </a:lnTo>
                  <a:lnTo>
                    <a:pt x="611" y="19"/>
                  </a:lnTo>
                  <a:lnTo>
                    <a:pt x="584" y="19"/>
                  </a:lnTo>
                  <a:lnTo>
                    <a:pt x="584" y="0"/>
                  </a:lnTo>
                  <a:close/>
                  <a:moveTo>
                    <a:pt x="530" y="0"/>
                  </a:moveTo>
                  <a:lnTo>
                    <a:pt x="558" y="0"/>
                  </a:lnTo>
                  <a:lnTo>
                    <a:pt x="558" y="19"/>
                  </a:lnTo>
                  <a:lnTo>
                    <a:pt x="530" y="19"/>
                  </a:lnTo>
                  <a:lnTo>
                    <a:pt x="530" y="0"/>
                  </a:lnTo>
                  <a:close/>
                  <a:moveTo>
                    <a:pt x="478" y="0"/>
                  </a:moveTo>
                  <a:lnTo>
                    <a:pt x="504" y="0"/>
                  </a:lnTo>
                  <a:lnTo>
                    <a:pt x="504" y="19"/>
                  </a:lnTo>
                  <a:lnTo>
                    <a:pt x="478" y="19"/>
                  </a:lnTo>
                  <a:lnTo>
                    <a:pt x="478" y="0"/>
                  </a:lnTo>
                  <a:close/>
                  <a:moveTo>
                    <a:pt x="424" y="0"/>
                  </a:moveTo>
                  <a:lnTo>
                    <a:pt x="452" y="0"/>
                  </a:lnTo>
                  <a:lnTo>
                    <a:pt x="452" y="19"/>
                  </a:lnTo>
                  <a:lnTo>
                    <a:pt x="424" y="19"/>
                  </a:lnTo>
                  <a:lnTo>
                    <a:pt x="424" y="0"/>
                  </a:lnTo>
                  <a:close/>
                  <a:moveTo>
                    <a:pt x="371" y="0"/>
                  </a:moveTo>
                  <a:lnTo>
                    <a:pt x="398" y="0"/>
                  </a:lnTo>
                  <a:lnTo>
                    <a:pt x="398" y="19"/>
                  </a:lnTo>
                  <a:lnTo>
                    <a:pt x="371" y="19"/>
                  </a:lnTo>
                  <a:lnTo>
                    <a:pt x="371" y="0"/>
                  </a:lnTo>
                  <a:close/>
                  <a:moveTo>
                    <a:pt x="319" y="0"/>
                  </a:moveTo>
                  <a:lnTo>
                    <a:pt x="345" y="0"/>
                  </a:lnTo>
                  <a:lnTo>
                    <a:pt x="345" y="19"/>
                  </a:lnTo>
                  <a:lnTo>
                    <a:pt x="319" y="19"/>
                  </a:lnTo>
                  <a:lnTo>
                    <a:pt x="319" y="0"/>
                  </a:lnTo>
                  <a:close/>
                  <a:moveTo>
                    <a:pt x="265" y="0"/>
                  </a:moveTo>
                  <a:lnTo>
                    <a:pt x="291" y="0"/>
                  </a:lnTo>
                  <a:lnTo>
                    <a:pt x="291" y="19"/>
                  </a:lnTo>
                  <a:lnTo>
                    <a:pt x="265" y="19"/>
                  </a:lnTo>
                  <a:lnTo>
                    <a:pt x="265" y="0"/>
                  </a:lnTo>
                  <a:close/>
                  <a:moveTo>
                    <a:pt x="213" y="0"/>
                  </a:moveTo>
                  <a:lnTo>
                    <a:pt x="239" y="0"/>
                  </a:lnTo>
                  <a:lnTo>
                    <a:pt x="239" y="19"/>
                  </a:lnTo>
                  <a:lnTo>
                    <a:pt x="213" y="19"/>
                  </a:lnTo>
                  <a:lnTo>
                    <a:pt x="213" y="0"/>
                  </a:lnTo>
                  <a:close/>
                  <a:moveTo>
                    <a:pt x="158" y="0"/>
                  </a:moveTo>
                  <a:lnTo>
                    <a:pt x="185" y="0"/>
                  </a:lnTo>
                  <a:lnTo>
                    <a:pt x="185" y="19"/>
                  </a:lnTo>
                  <a:lnTo>
                    <a:pt x="158" y="19"/>
                  </a:lnTo>
                  <a:lnTo>
                    <a:pt x="158" y="0"/>
                  </a:lnTo>
                  <a:close/>
                  <a:moveTo>
                    <a:pt x="106" y="0"/>
                  </a:moveTo>
                  <a:lnTo>
                    <a:pt x="132" y="0"/>
                  </a:lnTo>
                  <a:lnTo>
                    <a:pt x="132" y="19"/>
                  </a:lnTo>
                  <a:lnTo>
                    <a:pt x="106" y="19"/>
                  </a:lnTo>
                  <a:lnTo>
                    <a:pt x="106" y="0"/>
                  </a:lnTo>
                  <a:close/>
                  <a:moveTo>
                    <a:pt x="52" y="0"/>
                  </a:moveTo>
                  <a:lnTo>
                    <a:pt x="78" y="0"/>
                  </a:lnTo>
                  <a:lnTo>
                    <a:pt x="78" y="19"/>
                  </a:lnTo>
                  <a:lnTo>
                    <a:pt x="52" y="19"/>
                  </a:lnTo>
                  <a:lnTo>
                    <a:pt x="52" y="0"/>
                  </a:lnTo>
                  <a:close/>
                  <a:moveTo>
                    <a:pt x="0" y="0"/>
                  </a:moveTo>
                  <a:lnTo>
                    <a:pt x="26" y="0"/>
                  </a:lnTo>
                  <a:lnTo>
                    <a:pt x="26"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5" name="Freeform 45"/>
            <p:cNvSpPr/>
            <p:nvPr/>
          </p:nvSpPr>
          <p:spPr bwMode="auto">
            <a:xfrm>
              <a:off x="773365" y="6353034"/>
              <a:ext cx="76216" cy="62990"/>
            </a:xfrm>
            <a:custGeom>
              <a:avLst/>
              <a:gdLst>
                <a:gd name="T0" fmla="*/ 18 w 34"/>
                <a:gd name="T1" fmla="*/ 0 h 28"/>
                <a:gd name="T2" fmla="*/ 28 w 34"/>
                <a:gd name="T3" fmla="*/ 9 h 28"/>
                <a:gd name="T4" fmla="*/ 32 w 34"/>
                <a:gd name="T5" fmla="*/ 9 h 28"/>
                <a:gd name="T6" fmla="*/ 32 w 34"/>
                <a:gd name="T7" fmla="*/ 11 h 28"/>
                <a:gd name="T8" fmla="*/ 34 w 34"/>
                <a:gd name="T9" fmla="*/ 11 h 28"/>
                <a:gd name="T10" fmla="*/ 32 w 34"/>
                <a:gd name="T11" fmla="*/ 14 h 28"/>
                <a:gd name="T12" fmla="*/ 32 w 34"/>
                <a:gd name="T13" fmla="*/ 28 h 28"/>
                <a:gd name="T14" fmla="*/ 0 w 34"/>
                <a:gd name="T15" fmla="*/ 28 h 28"/>
                <a:gd name="T16" fmla="*/ 18 w 3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18" y="0"/>
                  </a:moveTo>
                  <a:lnTo>
                    <a:pt x="28" y="9"/>
                  </a:lnTo>
                  <a:lnTo>
                    <a:pt x="32" y="9"/>
                  </a:lnTo>
                  <a:lnTo>
                    <a:pt x="32" y="11"/>
                  </a:lnTo>
                  <a:lnTo>
                    <a:pt x="34" y="11"/>
                  </a:lnTo>
                  <a:lnTo>
                    <a:pt x="32" y="14"/>
                  </a:lnTo>
                  <a:lnTo>
                    <a:pt x="32" y="28"/>
                  </a:lnTo>
                  <a:lnTo>
                    <a:pt x="0" y="28"/>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6" name="Freeform 46"/>
            <p:cNvSpPr>
              <a:spLocks noEditPoints="1"/>
            </p:cNvSpPr>
            <p:nvPr/>
          </p:nvSpPr>
          <p:spPr bwMode="auto">
            <a:xfrm>
              <a:off x="845098" y="5151717"/>
              <a:ext cx="715084" cy="1169822"/>
            </a:xfrm>
            <a:custGeom>
              <a:avLst/>
              <a:gdLst>
                <a:gd name="T0" fmla="*/ 14 w 319"/>
                <a:gd name="T1" fmla="*/ 487 h 520"/>
                <a:gd name="T2" fmla="*/ 31 w 319"/>
                <a:gd name="T3" fmla="*/ 496 h 520"/>
                <a:gd name="T4" fmla="*/ 16 w 319"/>
                <a:gd name="T5" fmla="*/ 520 h 520"/>
                <a:gd name="T6" fmla="*/ 0 w 319"/>
                <a:gd name="T7" fmla="*/ 511 h 520"/>
                <a:gd name="T8" fmla="*/ 14 w 319"/>
                <a:gd name="T9" fmla="*/ 487 h 520"/>
                <a:gd name="T10" fmla="*/ 44 w 319"/>
                <a:gd name="T11" fmla="*/ 438 h 520"/>
                <a:gd name="T12" fmla="*/ 59 w 319"/>
                <a:gd name="T13" fmla="*/ 447 h 520"/>
                <a:gd name="T14" fmla="*/ 45 w 319"/>
                <a:gd name="T15" fmla="*/ 471 h 520"/>
                <a:gd name="T16" fmla="*/ 28 w 319"/>
                <a:gd name="T17" fmla="*/ 463 h 520"/>
                <a:gd name="T18" fmla="*/ 44 w 319"/>
                <a:gd name="T19" fmla="*/ 438 h 520"/>
                <a:gd name="T20" fmla="*/ 71 w 319"/>
                <a:gd name="T21" fmla="*/ 389 h 520"/>
                <a:gd name="T22" fmla="*/ 89 w 319"/>
                <a:gd name="T23" fmla="*/ 400 h 520"/>
                <a:gd name="T24" fmla="*/ 73 w 319"/>
                <a:gd name="T25" fmla="*/ 424 h 520"/>
                <a:gd name="T26" fmla="*/ 57 w 319"/>
                <a:gd name="T27" fmla="*/ 414 h 520"/>
                <a:gd name="T28" fmla="*/ 71 w 319"/>
                <a:gd name="T29" fmla="*/ 389 h 520"/>
                <a:gd name="T30" fmla="*/ 101 w 319"/>
                <a:gd name="T31" fmla="*/ 340 h 520"/>
                <a:gd name="T32" fmla="*/ 117 w 319"/>
                <a:gd name="T33" fmla="*/ 351 h 520"/>
                <a:gd name="T34" fmla="*/ 103 w 319"/>
                <a:gd name="T35" fmla="*/ 375 h 520"/>
                <a:gd name="T36" fmla="*/ 85 w 319"/>
                <a:gd name="T37" fmla="*/ 365 h 520"/>
                <a:gd name="T38" fmla="*/ 101 w 319"/>
                <a:gd name="T39" fmla="*/ 340 h 520"/>
                <a:gd name="T40" fmla="*/ 129 w 319"/>
                <a:gd name="T41" fmla="*/ 292 h 520"/>
                <a:gd name="T42" fmla="*/ 147 w 319"/>
                <a:gd name="T43" fmla="*/ 302 h 520"/>
                <a:gd name="T44" fmla="*/ 133 w 319"/>
                <a:gd name="T45" fmla="*/ 326 h 520"/>
                <a:gd name="T46" fmla="*/ 115 w 319"/>
                <a:gd name="T47" fmla="*/ 316 h 520"/>
                <a:gd name="T48" fmla="*/ 129 w 319"/>
                <a:gd name="T49" fmla="*/ 292 h 520"/>
                <a:gd name="T50" fmla="*/ 159 w 319"/>
                <a:gd name="T51" fmla="*/ 243 h 520"/>
                <a:gd name="T52" fmla="*/ 174 w 319"/>
                <a:gd name="T53" fmla="*/ 253 h 520"/>
                <a:gd name="T54" fmla="*/ 161 w 319"/>
                <a:gd name="T55" fmla="*/ 278 h 520"/>
                <a:gd name="T56" fmla="*/ 143 w 319"/>
                <a:gd name="T57" fmla="*/ 267 h 520"/>
                <a:gd name="T58" fmla="*/ 159 w 319"/>
                <a:gd name="T59" fmla="*/ 243 h 520"/>
                <a:gd name="T60" fmla="*/ 187 w 319"/>
                <a:gd name="T61" fmla="*/ 196 h 520"/>
                <a:gd name="T62" fmla="*/ 204 w 319"/>
                <a:gd name="T63" fmla="*/ 204 h 520"/>
                <a:gd name="T64" fmla="*/ 190 w 319"/>
                <a:gd name="T65" fmla="*/ 229 h 520"/>
                <a:gd name="T66" fmla="*/ 173 w 319"/>
                <a:gd name="T67" fmla="*/ 218 h 520"/>
                <a:gd name="T68" fmla="*/ 187 w 319"/>
                <a:gd name="T69" fmla="*/ 196 h 520"/>
                <a:gd name="T70" fmla="*/ 216 w 319"/>
                <a:gd name="T71" fmla="*/ 147 h 520"/>
                <a:gd name="T72" fmla="*/ 232 w 319"/>
                <a:gd name="T73" fmla="*/ 155 h 520"/>
                <a:gd name="T74" fmla="*/ 218 w 319"/>
                <a:gd name="T75" fmla="*/ 180 h 520"/>
                <a:gd name="T76" fmla="*/ 202 w 319"/>
                <a:gd name="T77" fmla="*/ 171 h 520"/>
                <a:gd name="T78" fmla="*/ 216 w 319"/>
                <a:gd name="T79" fmla="*/ 147 h 520"/>
                <a:gd name="T80" fmla="*/ 244 w 319"/>
                <a:gd name="T81" fmla="*/ 98 h 520"/>
                <a:gd name="T82" fmla="*/ 262 w 319"/>
                <a:gd name="T83" fmla="*/ 108 h 520"/>
                <a:gd name="T84" fmla="*/ 248 w 319"/>
                <a:gd name="T85" fmla="*/ 131 h 520"/>
                <a:gd name="T86" fmla="*/ 230 w 319"/>
                <a:gd name="T87" fmla="*/ 122 h 520"/>
                <a:gd name="T88" fmla="*/ 244 w 319"/>
                <a:gd name="T89" fmla="*/ 98 h 520"/>
                <a:gd name="T90" fmla="*/ 274 w 319"/>
                <a:gd name="T91" fmla="*/ 49 h 520"/>
                <a:gd name="T92" fmla="*/ 291 w 319"/>
                <a:gd name="T93" fmla="*/ 59 h 520"/>
                <a:gd name="T94" fmla="*/ 276 w 319"/>
                <a:gd name="T95" fmla="*/ 84 h 520"/>
                <a:gd name="T96" fmla="*/ 260 w 319"/>
                <a:gd name="T97" fmla="*/ 73 h 520"/>
                <a:gd name="T98" fmla="*/ 274 w 319"/>
                <a:gd name="T99" fmla="*/ 49 h 520"/>
                <a:gd name="T100" fmla="*/ 302 w 319"/>
                <a:gd name="T101" fmla="*/ 0 h 520"/>
                <a:gd name="T102" fmla="*/ 319 w 319"/>
                <a:gd name="T103" fmla="*/ 11 h 520"/>
                <a:gd name="T104" fmla="*/ 305 w 319"/>
                <a:gd name="T105" fmla="*/ 35 h 520"/>
                <a:gd name="T106" fmla="*/ 288 w 319"/>
                <a:gd name="T107" fmla="*/ 25 h 520"/>
                <a:gd name="T108" fmla="*/ 302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14" y="487"/>
                  </a:moveTo>
                  <a:lnTo>
                    <a:pt x="31" y="496"/>
                  </a:lnTo>
                  <a:lnTo>
                    <a:pt x="16" y="520"/>
                  </a:lnTo>
                  <a:lnTo>
                    <a:pt x="0" y="511"/>
                  </a:lnTo>
                  <a:lnTo>
                    <a:pt x="14" y="487"/>
                  </a:lnTo>
                  <a:close/>
                  <a:moveTo>
                    <a:pt x="44" y="438"/>
                  </a:moveTo>
                  <a:lnTo>
                    <a:pt x="59" y="447"/>
                  </a:lnTo>
                  <a:lnTo>
                    <a:pt x="45" y="471"/>
                  </a:lnTo>
                  <a:lnTo>
                    <a:pt x="28" y="463"/>
                  </a:lnTo>
                  <a:lnTo>
                    <a:pt x="44" y="438"/>
                  </a:lnTo>
                  <a:close/>
                  <a:moveTo>
                    <a:pt x="71" y="389"/>
                  </a:moveTo>
                  <a:lnTo>
                    <a:pt x="89" y="400"/>
                  </a:lnTo>
                  <a:lnTo>
                    <a:pt x="73" y="424"/>
                  </a:lnTo>
                  <a:lnTo>
                    <a:pt x="57" y="414"/>
                  </a:lnTo>
                  <a:lnTo>
                    <a:pt x="71" y="389"/>
                  </a:lnTo>
                  <a:close/>
                  <a:moveTo>
                    <a:pt x="101" y="340"/>
                  </a:moveTo>
                  <a:lnTo>
                    <a:pt x="117" y="351"/>
                  </a:lnTo>
                  <a:lnTo>
                    <a:pt x="103" y="375"/>
                  </a:lnTo>
                  <a:lnTo>
                    <a:pt x="85" y="365"/>
                  </a:lnTo>
                  <a:lnTo>
                    <a:pt x="101" y="340"/>
                  </a:lnTo>
                  <a:close/>
                  <a:moveTo>
                    <a:pt x="129" y="292"/>
                  </a:moveTo>
                  <a:lnTo>
                    <a:pt x="147" y="302"/>
                  </a:lnTo>
                  <a:lnTo>
                    <a:pt x="133" y="326"/>
                  </a:lnTo>
                  <a:lnTo>
                    <a:pt x="115" y="316"/>
                  </a:lnTo>
                  <a:lnTo>
                    <a:pt x="129" y="292"/>
                  </a:lnTo>
                  <a:close/>
                  <a:moveTo>
                    <a:pt x="159" y="243"/>
                  </a:moveTo>
                  <a:lnTo>
                    <a:pt x="174" y="253"/>
                  </a:lnTo>
                  <a:lnTo>
                    <a:pt x="161" y="278"/>
                  </a:lnTo>
                  <a:lnTo>
                    <a:pt x="143" y="267"/>
                  </a:lnTo>
                  <a:lnTo>
                    <a:pt x="159" y="243"/>
                  </a:lnTo>
                  <a:close/>
                  <a:moveTo>
                    <a:pt x="187" y="196"/>
                  </a:moveTo>
                  <a:lnTo>
                    <a:pt x="204" y="204"/>
                  </a:lnTo>
                  <a:lnTo>
                    <a:pt x="190" y="229"/>
                  </a:lnTo>
                  <a:lnTo>
                    <a:pt x="173" y="218"/>
                  </a:lnTo>
                  <a:lnTo>
                    <a:pt x="187" y="196"/>
                  </a:lnTo>
                  <a:close/>
                  <a:moveTo>
                    <a:pt x="216" y="147"/>
                  </a:moveTo>
                  <a:lnTo>
                    <a:pt x="232" y="155"/>
                  </a:lnTo>
                  <a:lnTo>
                    <a:pt x="218" y="180"/>
                  </a:lnTo>
                  <a:lnTo>
                    <a:pt x="202" y="171"/>
                  </a:lnTo>
                  <a:lnTo>
                    <a:pt x="216" y="147"/>
                  </a:lnTo>
                  <a:close/>
                  <a:moveTo>
                    <a:pt x="244" y="98"/>
                  </a:moveTo>
                  <a:lnTo>
                    <a:pt x="262" y="108"/>
                  </a:lnTo>
                  <a:lnTo>
                    <a:pt x="248" y="131"/>
                  </a:lnTo>
                  <a:lnTo>
                    <a:pt x="230" y="122"/>
                  </a:lnTo>
                  <a:lnTo>
                    <a:pt x="244" y="98"/>
                  </a:lnTo>
                  <a:close/>
                  <a:moveTo>
                    <a:pt x="274" y="49"/>
                  </a:moveTo>
                  <a:lnTo>
                    <a:pt x="291" y="59"/>
                  </a:lnTo>
                  <a:lnTo>
                    <a:pt x="276" y="84"/>
                  </a:lnTo>
                  <a:lnTo>
                    <a:pt x="260" y="73"/>
                  </a:lnTo>
                  <a:lnTo>
                    <a:pt x="274" y="49"/>
                  </a:lnTo>
                  <a:close/>
                  <a:moveTo>
                    <a:pt x="302" y="0"/>
                  </a:moveTo>
                  <a:lnTo>
                    <a:pt x="319" y="11"/>
                  </a:lnTo>
                  <a:lnTo>
                    <a:pt x="305" y="35"/>
                  </a:lnTo>
                  <a:lnTo>
                    <a:pt x="288" y="25"/>
                  </a:lnTo>
                  <a:lnTo>
                    <a:pt x="302"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7" name="Freeform 47"/>
            <p:cNvSpPr/>
            <p:nvPr/>
          </p:nvSpPr>
          <p:spPr bwMode="auto">
            <a:xfrm>
              <a:off x="1557939" y="5036984"/>
              <a:ext cx="65008" cy="83238"/>
            </a:xfrm>
            <a:custGeom>
              <a:avLst/>
              <a:gdLst>
                <a:gd name="T0" fmla="*/ 15 w 29"/>
                <a:gd name="T1" fmla="*/ 0 h 37"/>
                <a:gd name="T2" fmla="*/ 29 w 29"/>
                <a:gd name="T3" fmla="*/ 27 h 37"/>
                <a:gd name="T4" fmla="*/ 17 w 29"/>
                <a:gd name="T5" fmla="*/ 34 h 37"/>
                <a:gd name="T6" fmla="*/ 15 w 29"/>
                <a:gd name="T7" fmla="*/ 37 h 37"/>
                <a:gd name="T8" fmla="*/ 15 w 29"/>
                <a:gd name="T9" fmla="*/ 35 h 37"/>
                <a:gd name="T10" fmla="*/ 14 w 29"/>
                <a:gd name="T11" fmla="*/ 37 h 37"/>
                <a:gd name="T12" fmla="*/ 12 w 29"/>
                <a:gd name="T13" fmla="*/ 34 h 37"/>
                <a:gd name="T14" fmla="*/ 0 w 29"/>
                <a:gd name="T15" fmla="*/ 27 h 37"/>
                <a:gd name="T16" fmla="*/ 15 w 29"/>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7">
                  <a:moveTo>
                    <a:pt x="15" y="0"/>
                  </a:moveTo>
                  <a:lnTo>
                    <a:pt x="29" y="27"/>
                  </a:lnTo>
                  <a:lnTo>
                    <a:pt x="17" y="34"/>
                  </a:lnTo>
                  <a:lnTo>
                    <a:pt x="15" y="37"/>
                  </a:lnTo>
                  <a:lnTo>
                    <a:pt x="15" y="35"/>
                  </a:lnTo>
                  <a:lnTo>
                    <a:pt x="14" y="37"/>
                  </a:lnTo>
                  <a:lnTo>
                    <a:pt x="12" y="34"/>
                  </a:lnTo>
                  <a:lnTo>
                    <a:pt x="0" y="27"/>
                  </a:lnTo>
                  <a:lnTo>
                    <a:pt x="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8" name="Freeform 48"/>
            <p:cNvSpPr>
              <a:spLocks noEditPoints="1"/>
            </p:cNvSpPr>
            <p:nvPr/>
          </p:nvSpPr>
          <p:spPr bwMode="auto">
            <a:xfrm>
              <a:off x="1620705" y="5151717"/>
              <a:ext cx="715084" cy="1169822"/>
            </a:xfrm>
            <a:custGeom>
              <a:avLst/>
              <a:gdLst>
                <a:gd name="T0" fmla="*/ 305 w 319"/>
                <a:gd name="T1" fmla="*/ 487 h 520"/>
                <a:gd name="T2" fmla="*/ 319 w 319"/>
                <a:gd name="T3" fmla="*/ 511 h 520"/>
                <a:gd name="T4" fmla="*/ 303 w 319"/>
                <a:gd name="T5" fmla="*/ 520 h 520"/>
                <a:gd name="T6" fmla="*/ 289 w 319"/>
                <a:gd name="T7" fmla="*/ 496 h 520"/>
                <a:gd name="T8" fmla="*/ 305 w 319"/>
                <a:gd name="T9" fmla="*/ 487 h 520"/>
                <a:gd name="T10" fmla="*/ 277 w 319"/>
                <a:gd name="T11" fmla="*/ 438 h 520"/>
                <a:gd name="T12" fmla="*/ 291 w 319"/>
                <a:gd name="T13" fmla="*/ 463 h 520"/>
                <a:gd name="T14" fmla="*/ 274 w 319"/>
                <a:gd name="T15" fmla="*/ 471 h 520"/>
                <a:gd name="T16" fmla="*/ 260 w 319"/>
                <a:gd name="T17" fmla="*/ 447 h 520"/>
                <a:gd name="T18" fmla="*/ 277 w 319"/>
                <a:gd name="T19" fmla="*/ 438 h 520"/>
                <a:gd name="T20" fmla="*/ 248 w 319"/>
                <a:gd name="T21" fmla="*/ 389 h 520"/>
                <a:gd name="T22" fmla="*/ 261 w 319"/>
                <a:gd name="T23" fmla="*/ 414 h 520"/>
                <a:gd name="T24" fmla="*/ 246 w 319"/>
                <a:gd name="T25" fmla="*/ 424 h 520"/>
                <a:gd name="T26" fmla="*/ 230 w 319"/>
                <a:gd name="T27" fmla="*/ 400 h 520"/>
                <a:gd name="T28" fmla="*/ 248 w 319"/>
                <a:gd name="T29" fmla="*/ 389 h 520"/>
                <a:gd name="T30" fmla="*/ 218 w 319"/>
                <a:gd name="T31" fmla="*/ 340 h 520"/>
                <a:gd name="T32" fmla="*/ 234 w 319"/>
                <a:gd name="T33" fmla="*/ 365 h 520"/>
                <a:gd name="T34" fmla="*/ 216 w 319"/>
                <a:gd name="T35" fmla="*/ 375 h 520"/>
                <a:gd name="T36" fmla="*/ 202 w 319"/>
                <a:gd name="T37" fmla="*/ 351 h 520"/>
                <a:gd name="T38" fmla="*/ 218 w 319"/>
                <a:gd name="T39" fmla="*/ 340 h 520"/>
                <a:gd name="T40" fmla="*/ 190 w 319"/>
                <a:gd name="T41" fmla="*/ 292 h 520"/>
                <a:gd name="T42" fmla="*/ 204 w 319"/>
                <a:gd name="T43" fmla="*/ 316 h 520"/>
                <a:gd name="T44" fmla="*/ 188 w 319"/>
                <a:gd name="T45" fmla="*/ 326 h 520"/>
                <a:gd name="T46" fmla="*/ 172 w 319"/>
                <a:gd name="T47" fmla="*/ 302 h 520"/>
                <a:gd name="T48" fmla="*/ 190 w 319"/>
                <a:gd name="T49" fmla="*/ 292 h 520"/>
                <a:gd name="T50" fmla="*/ 160 w 319"/>
                <a:gd name="T51" fmla="*/ 243 h 520"/>
                <a:gd name="T52" fmla="*/ 176 w 319"/>
                <a:gd name="T53" fmla="*/ 267 h 520"/>
                <a:gd name="T54" fmla="*/ 158 w 319"/>
                <a:gd name="T55" fmla="*/ 278 h 520"/>
                <a:gd name="T56" fmla="*/ 144 w 319"/>
                <a:gd name="T57" fmla="*/ 253 h 520"/>
                <a:gd name="T58" fmla="*/ 160 w 319"/>
                <a:gd name="T59" fmla="*/ 243 h 520"/>
                <a:gd name="T60" fmla="*/ 132 w 319"/>
                <a:gd name="T61" fmla="*/ 196 h 520"/>
                <a:gd name="T62" fmla="*/ 146 w 319"/>
                <a:gd name="T63" fmla="*/ 218 h 520"/>
                <a:gd name="T64" fmla="*/ 131 w 319"/>
                <a:gd name="T65" fmla="*/ 229 h 520"/>
                <a:gd name="T66" fmla="*/ 115 w 319"/>
                <a:gd name="T67" fmla="*/ 204 h 520"/>
                <a:gd name="T68" fmla="*/ 132 w 319"/>
                <a:gd name="T69" fmla="*/ 196 h 520"/>
                <a:gd name="T70" fmla="*/ 103 w 319"/>
                <a:gd name="T71" fmla="*/ 147 h 520"/>
                <a:gd name="T72" fmla="*/ 118 w 319"/>
                <a:gd name="T73" fmla="*/ 171 h 520"/>
                <a:gd name="T74" fmla="*/ 101 w 319"/>
                <a:gd name="T75" fmla="*/ 180 h 520"/>
                <a:gd name="T76" fmla="*/ 87 w 319"/>
                <a:gd name="T77" fmla="*/ 155 h 520"/>
                <a:gd name="T78" fmla="*/ 103 w 319"/>
                <a:gd name="T79" fmla="*/ 147 h 520"/>
                <a:gd name="T80" fmla="*/ 75 w 319"/>
                <a:gd name="T81" fmla="*/ 98 h 520"/>
                <a:gd name="T82" fmla="*/ 89 w 319"/>
                <a:gd name="T83" fmla="*/ 122 h 520"/>
                <a:gd name="T84" fmla="*/ 71 w 319"/>
                <a:gd name="T85" fmla="*/ 131 h 520"/>
                <a:gd name="T86" fmla="*/ 57 w 319"/>
                <a:gd name="T87" fmla="*/ 108 h 520"/>
                <a:gd name="T88" fmla="*/ 75 w 319"/>
                <a:gd name="T89" fmla="*/ 98 h 520"/>
                <a:gd name="T90" fmla="*/ 45 w 319"/>
                <a:gd name="T91" fmla="*/ 49 h 520"/>
                <a:gd name="T92" fmla="*/ 61 w 319"/>
                <a:gd name="T93" fmla="*/ 73 h 520"/>
                <a:gd name="T94" fmla="*/ 43 w 319"/>
                <a:gd name="T95" fmla="*/ 84 h 520"/>
                <a:gd name="T96" fmla="*/ 29 w 319"/>
                <a:gd name="T97" fmla="*/ 59 h 520"/>
                <a:gd name="T98" fmla="*/ 45 w 319"/>
                <a:gd name="T99" fmla="*/ 49 h 520"/>
                <a:gd name="T100" fmla="*/ 17 w 319"/>
                <a:gd name="T101" fmla="*/ 0 h 520"/>
                <a:gd name="T102" fmla="*/ 31 w 319"/>
                <a:gd name="T103" fmla="*/ 25 h 520"/>
                <a:gd name="T104" fmla="*/ 14 w 319"/>
                <a:gd name="T105" fmla="*/ 35 h 520"/>
                <a:gd name="T106" fmla="*/ 0 w 319"/>
                <a:gd name="T107" fmla="*/ 11 h 520"/>
                <a:gd name="T108" fmla="*/ 17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305" y="487"/>
                  </a:moveTo>
                  <a:lnTo>
                    <a:pt x="319" y="511"/>
                  </a:lnTo>
                  <a:lnTo>
                    <a:pt x="303" y="520"/>
                  </a:lnTo>
                  <a:lnTo>
                    <a:pt x="289" y="496"/>
                  </a:lnTo>
                  <a:lnTo>
                    <a:pt x="305" y="487"/>
                  </a:lnTo>
                  <a:close/>
                  <a:moveTo>
                    <a:pt x="277" y="438"/>
                  </a:moveTo>
                  <a:lnTo>
                    <a:pt x="291" y="463"/>
                  </a:lnTo>
                  <a:lnTo>
                    <a:pt x="274" y="471"/>
                  </a:lnTo>
                  <a:lnTo>
                    <a:pt x="260" y="447"/>
                  </a:lnTo>
                  <a:lnTo>
                    <a:pt x="277" y="438"/>
                  </a:lnTo>
                  <a:close/>
                  <a:moveTo>
                    <a:pt x="248" y="389"/>
                  </a:moveTo>
                  <a:lnTo>
                    <a:pt x="261" y="414"/>
                  </a:lnTo>
                  <a:lnTo>
                    <a:pt x="246" y="424"/>
                  </a:lnTo>
                  <a:lnTo>
                    <a:pt x="230" y="400"/>
                  </a:lnTo>
                  <a:lnTo>
                    <a:pt x="248" y="389"/>
                  </a:lnTo>
                  <a:close/>
                  <a:moveTo>
                    <a:pt x="218" y="340"/>
                  </a:moveTo>
                  <a:lnTo>
                    <a:pt x="234" y="365"/>
                  </a:lnTo>
                  <a:lnTo>
                    <a:pt x="216" y="375"/>
                  </a:lnTo>
                  <a:lnTo>
                    <a:pt x="202" y="351"/>
                  </a:lnTo>
                  <a:lnTo>
                    <a:pt x="218" y="340"/>
                  </a:lnTo>
                  <a:close/>
                  <a:moveTo>
                    <a:pt x="190" y="292"/>
                  </a:moveTo>
                  <a:lnTo>
                    <a:pt x="204" y="316"/>
                  </a:lnTo>
                  <a:lnTo>
                    <a:pt x="188" y="326"/>
                  </a:lnTo>
                  <a:lnTo>
                    <a:pt x="172" y="302"/>
                  </a:lnTo>
                  <a:lnTo>
                    <a:pt x="190" y="292"/>
                  </a:lnTo>
                  <a:close/>
                  <a:moveTo>
                    <a:pt x="160" y="243"/>
                  </a:moveTo>
                  <a:lnTo>
                    <a:pt x="176" y="267"/>
                  </a:lnTo>
                  <a:lnTo>
                    <a:pt x="158" y="278"/>
                  </a:lnTo>
                  <a:lnTo>
                    <a:pt x="144" y="253"/>
                  </a:lnTo>
                  <a:lnTo>
                    <a:pt x="160" y="243"/>
                  </a:lnTo>
                  <a:close/>
                  <a:moveTo>
                    <a:pt x="132" y="196"/>
                  </a:moveTo>
                  <a:lnTo>
                    <a:pt x="146" y="218"/>
                  </a:lnTo>
                  <a:lnTo>
                    <a:pt x="131" y="229"/>
                  </a:lnTo>
                  <a:lnTo>
                    <a:pt x="115" y="204"/>
                  </a:lnTo>
                  <a:lnTo>
                    <a:pt x="132" y="196"/>
                  </a:lnTo>
                  <a:close/>
                  <a:moveTo>
                    <a:pt x="103" y="147"/>
                  </a:moveTo>
                  <a:lnTo>
                    <a:pt x="118" y="171"/>
                  </a:lnTo>
                  <a:lnTo>
                    <a:pt x="101" y="180"/>
                  </a:lnTo>
                  <a:lnTo>
                    <a:pt x="87" y="155"/>
                  </a:lnTo>
                  <a:lnTo>
                    <a:pt x="103" y="147"/>
                  </a:lnTo>
                  <a:close/>
                  <a:moveTo>
                    <a:pt x="75" y="98"/>
                  </a:moveTo>
                  <a:lnTo>
                    <a:pt x="89" y="122"/>
                  </a:lnTo>
                  <a:lnTo>
                    <a:pt x="71" y="131"/>
                  </a:lnTo>
                  <a:lnTo>
                    <a:pt x="57" y="108"/>
                  </a:lnTo>
                  <a:lnTo>
                    <a:pt x="75" y="98"/>
                  </a:lnTo>
                  <a:close/>
                  <a:moveTo>
                    <a:pt x="45" y="49"/>
                  </a:moveTo>
                  <a:lnTo>
                    <a:pt x="61" y="73"/>
                  </a:lnTo>
                  <a:lnTo>
                    <a:pt x="43" y="84"/>
                  </a:lnTo>
                  <a:lnTo>
                    <a:pt x="29" y="59"/>
                  </a:lnTo>
                  <a:lnTo>
                    <a:pt x="45" y="49"/>
                  </a:lnTo>
                  <a:close/>
                  <a:moveTo>
                    <a:pt x="17" y="0"/>
                  </a:moveTo>
                  <a:lnTo>
                    <a:pt x="31" y="25"/>
                  </a:lnTo>
                  <a:lnTo>
                    <a:pt x="14" y="35"/>
                  </a:lnTo>
                  <a:lnTo>
                    <a:pt x="0" y="11"/>
                  </a:lnTo>
                  <a:lnTo>
                    <a:pt x="17"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49" name="Freeform 49"/>
            <p:cNvSpPr/>
            <p:nvPr/>
          </p:nvSpPr>
          <p:spPr bwMode="auto">
            <a:xfrm>
              <a:off x="2331304" y="6353034"/>
              <a:ext cx="76216" cy="62990"/>
            </a:xfrm>
            <a:custGeom>
              <a:avLst/>
              <a:gdLst>
                <a:gd name="T0" fmla="*/ 18 w 34"/>
                <a:gd name="T1" fmla="*/ 0 h 28"/>
                <a:gd name="T2" fmla="*/ 34 w 34"/>
                <a:gd name="T3" fmla="*/ 28 h 28"/>
                <a:gd name="T4" fmla="*/ 2 w 34"/>
                <a:gd name="T5" fmla="*/ 28 h 28"/>
                <a:gd name="T6" fmla="*/ 2 w 34"/>
                <a:gd name="T7" fmla="*/ 14 h 28"/>
                <a:gd name="T8" fmla="*/ 0 w 34"/>
                <a:gd name="T9" fmla="*/ 11 h 28"/>
                <a:gd name="T10" fmla="*/ 2 w 34"/>
                <a:gd name="T11" fmla="*/ 11 h 28"/>
                <a:gd name="T12" fmla="*/ 2 w 34"/>
                <a:gd name="T13" fmla="*/ 9 h 28"/>
                <a:gd name="T14" fmla="*/ 6 w 34"/>
                <a:gd name="T15" fmla="*/ 9 h 28"/>
                <a:gd name="T16" fmla="*/ 18 w 3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18" y="0"/>
                  </a:moveTo>
                  <a:lnTo>
                    <a:pt x="34" y="28"/>
                  </a:lnTo>
                  <a:lnTo>
                    <a:pt x="2" y="28"/>
                  </a:lnTo>
                  <a:lnTo>
                    <a:pt x="2" y="14"/>
                  </a:lnTo>
                  <a:lnTo>
                    <a:pt x="0" y="11"/>
                  </a:lnTo>
                  <a:lnTo>
                    <a:pt x="2" y="11"/>
                  </a:lnTo>
                  <a:lnTo>
                    <a:pt x="2" y="9"/>
                  </a:lnTo>
                  <a:lnTo>
                    <a:pt x="6" y="9"/>
                  </a:lnTo>
                  <a:lnTo>
                    <a:pt x="1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0" name="Freeform 50"/>
            <p:cNvSpPr>
              <a:spLocks noEditPoints="1"/>
            </p:cNvSpPr>
            <p:nvPr/>
          </p:nvSpPr>
          <p:spPr bwMode="auto">
            <a:xfrm>
              <a:off x="903381" y="6373280"/>
              <a:ext cx="1374126" cy="42744"/>
            </a:xfrm>
            <a:custGeom>
              <a:avLst/>
              <a:gdLst>
                <a:gd name="T0" fmla="*/ 587 w 613"/>
                <a:gd name="T1" fmla="*/ 0 h 19"/>
                <a:gd name="T2" fmla="*/ 613 w 613"/>
                <a:gd name="T3" fmla="*/ 0 h 19"/>
                <a:gd name="T4" fmla="*/ 613 w 613"/>
                <a:gd name="T5" fmla="*/ 19 h 19"/>
                <a:gd name="T6" fmla="*/ 587 w 613"/>
                <a:gd name="T7" fmla="*/ 19 h 19"/>
                <a:gd name="T8" fmla="*/ 587 w 613"/>
                <a:gd name="T9" fmla="*/ 0 h 19"/>
                <a:gd name="T10" fmla="*/ 533 w 613"/>
                <a:gd name="T11" fmla="*/ 0 h 19"/>
                <a:gd name="T12" fmla="*/ 559 w 613"/>
                <a:gd name="T13" fmla="*/ 0 h 19"/>
                <a:gd name="T14" fmla="*/ 559 w 613"/>
                <a:gd name="T15" fmla="*/ 19 h 19"/>
                <a:gd name="T16" fmla="*/ 533 w 613"/>
                <a:gd name="T17" fmla="*/ 19 h 19"/>
                <a:gd name="T18" fmla="*/ 533 w 613"/>
                <a:gd name="T19" fmla="*/ 0 h 19"/>
                <a:gd name="T20" fmla="*/ 480 w 613"/>
                <a:gd name="T21" fmla="*/ 0 h 19"/>
                <a:gd name="T22" fmla="*/ 506 w 613"/>
                <a:gd name="T23" fmla="*/ 0 h 19"/>
                <a:gd name="T24" fmla="*/ 506 w 613"/>
                <a:gd name="T25" fmla="*/ 19 h 19"/>
                <a:gd name="T26" fmla="*/ 480 w 613"/>
                <a:gd name="T27" fmla="*/ 19 h 19"/>
                <a:gd name="T28" fmla="*/ 480 w 613"/>
                <a:gd name="T29" fmla="*/ 0 h 19"/>
                <a:gd name="T30" fmla="*/ 426 w 613"/>
                <a:gd name="T31" fmla="*/ 0 h 19"/>
                <a:gd name="T32" fmla="*/ 452 w 613"/>
                <a:gd name="T33" fmla="*/ 0 h 19"/>
                <a:gd name="T34" fmla="*/ 452 w 613"/>
                <a:gd name="T35" fmla="*/ 19 h 19"/>
                <a:gd name="T36" fmla="*/ 426 w 613"/>
                <a:gd name="T37" fmla="*/ 19 h 19"/>
                <a:gd name="T38" fmla="*/ 426 w 613"/>
                <a:gd name="T39" fmla="*/ 0 h 19"/>
                <a:gd name="T40" fmla="*/ 374 w 613"/>
                <a:gd name="T41" fmla="*/ 0 h 19"/>
                <a:gd name="T42" fmla="*/ 400 w 613"/>
                <a:gd name="T43" fmla="*/ 0 h 19"/>
                <a:gd name="T44" fmla="*/ 400 w 613"/>
                <a:gd name="T45" fmla="*/ 19 h 19"/>
                <a:gd name="T46" fmla="*/ 374 w 613"/>
                <a:gd name="T47" fmla="*/ 19 h 19"/>
                <a:gd name="T48" fmla="*/ 374 w 613"/>
                <a:gd name="T49" fmla="*/ 0 h 19"/>
                <a:gd name="T50" fmla="*/ 320 w 613"/>
                <a:gd name="T51" fmla="*/ 0 h 19"/>
                <a:gd name="T52" fmla="*/ 346 w 613"/>
                <a:gd name="T53" fmla="*/ 0 h 19"/>
                <a:gd name="T54" fmla="*/ 346 w 613"/>
                <a:gd name="T55" fmla="*/ 19 h 19"/>
                <a:gd name="T56" fmla="*/ 320 w 613"/>
                <a:gd name="T57" fmla="*/ 19 h 19"/>
                <a:gd name="T58" fmla="*/ 320 w 613"/>
                <a:gd name="T59" fmla="*/ 0 h 19"/>
                <a:gd name="T60" fmla="*/ 267 w 613"/>
                <a:gd name="T61" fmla="*/ 0 h 19"/>
                <a:gd name="T62" fmla="*/ 293 w 613"/>
                <a:gd name="T63" fmla="*/ 0 h 19"/>
                <a:gd name="T64" fmla="*/ 293 w 613"/>
                <a:gd name="T65" fmla="*/ 19 h 19"/>
                <a:gd name="T66" fmla="*/ 267 w 613"/>
                <a:gd name="T67" fmla="*/ 19 h 19"/>
                <a:gd name="T68" fmla="*/ 267 w 613"/>
                <a:gd name="T69" fmla="*/ 0 h 19"/>
                <a:gd name="T70" fmla="*/ 213 w 613"/>
                <a:gd name="T71" fmla="*/ 0 h 19"/>
                <a:gd name="T72" fmla="*/ 241 w 613"/>
                <a:gd name="T73" fmla="*/ 0 h 19"/>
                <a:gd name="T74" fmla="*/ 241 w 613"/>
                <a:gd name="T75" fmla="*/ 19 h 19"/>
                <a:gd name="T76" fmla="*/ 213 w 613"/>
                <a:gd name="T77" fmla="*/ 19 h 19"/>
                <a:gd name="T78" fmla="*/ 213 w 613"/>
                <a:gd name="T79" fmla="*/ 0 h 19"/>
                <a:gd name="T80" fmla="*/ 161 w 613"/>
                <a:gd name="T81" fmla="*/ 0 h 19"/>
                <a:gd name="T82" fmla="*/ 187 w 613"/>
                <a:gd name="T83" fmla="*/ 0 h 19"/>
                <a:gd name="T84" fmla="*/ 187 w 613"/>
                <a:gd name="T85" fmla="*/ 19 h 19"/>
                <a:gd name="T86" fmla="*/ 161 w 613"/>
                <a:gd name="T87" fmla="*/ 19 h 19"/>
                <a:gd name="T88" fmla="*/ 161 w 613"/>
                <a:gd name="T89" fmla="*/ 0 h 19"/>
                <a:gd name="T90" fmla="*/ 107 w 613"/>
                <a:gd name="T91" fmla="*/ 0 h 19"/>
                <a:gd name="T92" fmla="*/ 135 w 613"/>
                <a:gd name="T93" fmla="*/ 0 h 19"/>
                <a:gd name="T94" fmla="*/ 135 w 613"/>
                <a:gd name="T95" fmla="*/ 19 h 19"/>
                <a:gd name="T96" fmla="*/ 107 w 613"/>
                <a:gd name="T97" fmla="*/ 19 h 19"/>
                <a:gd name="T98" fmla="*/ 107 w 613"/>
                <a:gd name="T99" fmla="*/ 0 h 19"/>
                <a:gd name="T100" fmla="*/ 54 w 613"/>
                <a:gd name="T101" fmla="*/ 0 h 19"/>
                <a:gd name="T102" fmla="*/ 80 w 613"/>
                <a:gd name="T103" fmla="*/ 0 h 19"/>
                <a:gd name="T104" fmla="*/ 80 w 613"/>
                <a:gd name="T105" fmla="*/ 19 h 19"/>
                <a:gd name="T106" fmla="*/ 54 w 613"/>
                <a:gd name="T107" fmla="*/ 19 h 19"/>
                <a:gd name="T108" fmla="*/ 54 w 613"/>
                <a:gd name="T109" fmla="*/ 0 h 19"/>
                <a:gd name="T110" fmla="*/ 0 w 613"/>
                <a:gd name="T111" fmla="*/ 0 h 19"/>
                <a:gd name="T112" fmla="*/ 28 w 613"/>
                <a:gd name="T113" fmla="*/ 0 h 19"/>
                <a:gd name="T114" fmla="*/ 28 w 613"/>
                <a:gd name="T115" fmla="*/ 19 h 19"/>
                <a:gd name="T116" fmla="*/ 0 w 613"/>
                <a:gd name="T117" fmla="*/ 19 h 19"/>
                <a:gd name="T118" fmla="*/ 0 w 613"/>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3" h="19">
                  <a:moveTo>
                    <a:pt x="587" y="0"/>
                  </a:moveTo>
                  <a:lnTo>
                    <a:pt x="613" y="0"/>
                  </a:lnTo>
                  <a:lnTo>
                    <a:pt x="613" y="19"/>
                  </a:lnTo>
                  <a:lnTo>
                    <a:pt x="587" y="19"/>
                  </a:lnTo>
                  <a:lnTo>
                    <a:pt x="587" y="0"/>
                  </a:lnTo>
                  <a:close/>
                  <a:moveTo>
                    <a:pt x="533" y="0"/>
                  </a:moveTo>
                  <a:lnTo>
                    <a:pt x="559" y="0"/>
                  </a:lnTo>
                  <a:lnTo>
                    <a:pt x="559" y="19"/>
                  </a:lnTo>
                  <a:lnTo>
                    <a:pt x="533" y="19"/>
                  </a:lnTo>
                  <a:lnTo>
                    <a:pt x="533" y="0"/>
                  </a:lnTo>
                  <a:close/>
                  <a:moveTo>
                    <a:pt x="480" y="0"/>
                  </a:moveTo>
                  <a:lnTo>
                    <a:pt x="506" y="0"/>
                  </a:lnTo>
                  <a:lnTo>
                    <a:pt x="506" y="19"/>
                  </a:lnTo>
                  <a:lnTo>
                    <a:pt x="480" y="19"/>
                  </a:lnTo>
                  <a:lnTo>
                    <a:pt x="480" y="0"/>
                  </a:lnTo>
                  <a:close/>
                  <a:moveTo>
                    <a:pt x="426" y="0"/>
                  </a:moveTo>
                  <a:lnTo>
                    <a:pt x="452" y="0"/>
                  </a:lnTo>
                  <a:lnTo>
                    <a:pt x="452" y="19"/>
                  </a:lnTo>
                  <a:lnTo>
                    <a:pt x="426" y="19"/>
                  </a:lnTo>
                  <a:lnTo>
                    <a:pt x="426" y="0"/>
                  </a:lnTo>
                  <a:close/>
                  <a:moveTo>
                    <a:pt x="374" y="0"/>
                  </a:moveTo>
                  <a:lnTo>
                    <a:pt x="400" y="0"/>
                  </a:lnTo>
                  <a:lnTo>
                    <a:pt x="400" y="19"/>
                  </a:lnTo>
                  <a:lnTo>
                    <a:pt x="374" y="19"/>
                  </a:lnTo>
                  <a:lnTo>
                    <a:pt x="374" y="0"/>
                  </a:lnTo>
                  <a:close/>
                  <a:moveTo>
                    <a:pt x="320" y="0"/>
                  </a:moveTo>
                  <a:lnTo>
                    <a:pt x="346" y="0"/>
                  </a:lnTo>
                  <a:lnTo>
                    <a:pt x="346" y="19"/>
                  </a:lnTo>
                  <a:lnTo>
                    <a:pt x="320" y="19"/>
                  </a:lnTo>
                  <a:lnTo>
                    <a:pt x="320" y="0"/>
                  </a:lnTo>
                  <a:close/>
                  <a:moveTo>
                    <a:pt x="267" y="0"/>
                  </a:moveTo>
                  <a:lnTo>
                    <a:pt x="293" y="0"/>
                  </a:lnTo>
                  <a:lnTo>
                    <a:pt x="293" y="19"/>
                  </a:lnTo>
                  <a:lnTo>
                    <a:pt x="267" y="19"/>
                  </a:lnTo>
                  <a:lnTo>
                    <a:pt x="267" y="0"/>
                  </a:lnTo>
                  <a:close/>
                  <a:moveTo>
                    <a:pt x="213" y="0"/>
                  </a:moveTo>
                  <a:lnTo>
                    <a:pt x="241" y="0"/>
                  </a:lnTo>
                  <a:lnTo>
                    <a:pt x="241" y="19"/>
                  </a:lnTo>
                  <a:lnTo>
                    <a:pt x="213" y="19"/>
                  </a:lnTo>
                  <a:lnTo>
                    <a:pt x="213" y="0"/>
                  </a:lnTo>
                  <a:close/>
                  <a:moveTo>
                    <a:pt x="161" y="0"/>
                  </a:moveTo>
                  <a:lnTo>
                    <a:pt x="187" y="0"/>
                  </a:lnTo>
                  <a:lnTo>
                    <a:pt x="187" y="19"/>
                  </a:lnTo>
                  <a:lnTo>
                    <a:pt x="161" y="19"/>
                  </a:lnTo>
                  <a:lnTo>
                    <a:pt x="161" y="0"/>
                  </a:lnTo>
                  <a:close/>
                  <a:moveTo>
                    <a:pt x="107" y="0"/>
                  </a:moveTo>
                  <a:lnTo>
                    <a:pt x="135" y="0"/>
                  </a:lnTo>
                  <a:lnTo>
                    <a:pt x="135" y="19"/>
                  </a:lnTo>
                  <a:lnTo>
                    <a:pt x="107" y="19"/>
                  </a:lnTo>
                  <a:lnTo>
                    <a:pt x="107" y="0"/>
                  </a:lnTo>
                  <a:close/>
                  <a:moveTo>
                    <a:pt x="54" y="0"/>
                  </a:moveTo>
                  <a:lnTo>
                    <a:pt x="80" y="0"/>
                  </a:lnTo>
                  <a:lnTo>
                    <a:pt x="80" y="19"/>
                  </a:lnTo>
                  <a:lnTo>
                    <a:pt x="54" y="19"/>
                  </a:lnTo>
                  <a:lnTo>
                    <a:pt x="54" y="0"/>
                  </a:lnTo>
                  <a:close/>
                  <a:moveTo>
                    <a:pt x="0" y="0"/>
                  </a:moveTo>
                  <a:lnTo>
                    <a:pt x="28" y="0"/>
                  </a:lnTo>
                  <a:lnTo>
                    <a:pt x="28"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1" name="Freeform 51"/>
            <p:cNvSpPr/>
            <p:nvPr/>
          </p:nvSpPr>
          <p:spPr bwMode="auto">
            <a:xfrm>
              <a:off x="3106912" y="5061731"/>
              <a:ext cx="73975" cy="58491"/>
            </a:xfrm>
            <a:custGeom>
              <a:avLst/>
              <a:gdLst>
                <a:gd name="T0" fmla="*/ 2 w 33"/>
                <a:gd name="T1" fmla="*/ 0 h 26"/>
                <a:gd name="T2" fmla="*/ 33 w 33"/>
                <a:gd name="T3" fmla="*/ 0 h 26"/>
                <a:gd name="T4" fmla="*/ 18 w 33"/>
                <a:gd name="T5" fmla="*/ 26 h 26"/>
                <a:gd name="T6" fmla="*/ 5 w 33"/>
                <a:gd name="T7" fmla="*/ 19 h 26"/>
                <a:gd name="T8" fmla="*/ 2 w 33"/>
                <a:gd name="T9" fmla="*/ 19 h 26"/>
                <a:gd name="T10" fmla="*/ 2 w 33"/>
                <a:gd name="T11" fmla="*/ 17 h 26"/>
                <a:gd name="T12" fmla="*/ 0 w 33"/>
                <a:gd name="T13" fmla="*/ 16 h 26"/>
                <a:gd name="T14" fmla="*/ 2 w 33"/>
                <a:gd name="T15" fmla="*/ 14 h 26"/>
                <a:gd name="T16" fmla="*/ 2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 y="0"/>
                  </a:moveTo>
                  <a:lnTo>
                    <a:pt x="33" y="0"/>
                  </a:lnTo>
                  <a:lnTo>
                    <a:pt x="18" y="26"/>
                  </a:lnTo>
                  <a:lnTo>
                    <a:pt x="5" y="19"/>
                  </a:lnTo>
                  <a:lnTo>
                    <a:pt x="2" y="19"/>
                  </a:lnTo>
                  <a:lnTo>
                    <a:pt x="2" y="17"/>
                  </a:lnTo>
                  <a:lnTo>
                    <a:pt x="0" y="16"/>
                  </a:lnTo>
                  <a:lnTo>
                    <a:pt x="2" y="14"/>
                  </a:lnTo>
                  <a:lnTo>
                    <a:pt x="2"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2" name="Freeform 52"/>
            <p:cNvSpPr>
              <a:spLocks noEditPoints="1"/>
            </p:cNvSpPr>
            <p:nvPr/>
          </p:nvSpPr>
          <p:spPr bwMode="auto">
            <a:xfrm>
              <a:off x="2394070" y="5151717"/>
              <a:ext cx="721808" cy="1169822"/>
            </a:xfrm>
            <a:custGeom>
              <a:avLst/>
              <a:gdLst>
                <a:gd name="T0" fmla="*/ 16 w 322"/>
                <a:gd name="T1" fmla="*/ 487 h 520"/>
                <a:gd name="T2" fmla="*/ 32 w 322"/>
                <a:gd name="T3" fmla="*/ 496 h 520"/>
                <a:gd name="T4" fmla="*/ 18 w 322"/>
                <a:gd name="T5" fmla="*/ 520 h 520"/>
                <a:gd name="T6" fmla="*/ 0 w 322"/>
                <a:gd name="T7" fmla="*/ 511 h 520"/>
                <a:gd name="T8" fmla="*/ 16 w 322"/>
                <a:gd name="T9" fmla="*/ 487 h 520"/>
                <a:gd name="T10" fmla="*/ 44 w 322"/>
                <a:gd name="T11" fmla="*/ 438 h 520"/>
                <a:gd name="T12" fmla="*/ 61 w 322"/>
                <a:gd name="T13" fmla="*/ 447 h 520"/>
                <a:gd name="T14" fmla="*/ 47 w 322"/>
                <a:gd name="T15" fmla="*/ 471 h 520"/>
                <a:gd name="T16" fmla="*/ 30 w 322"/>
                <a:gd name="T17" fmla="*/ 463 h 520"/>
                <a:gd name="T18" fmla="*/ 44 w 322"/>
                <a:gd name="T19" fmla="*/ 438 h 520"/>
                <a:gd name="T20" fmla="*/ 74 w 322"/>
                <a:gd name="T21" fmla="*/ 389 h 520"/>
                <a:gd name="T22" fmla="*/ 89 w 322"/>
                <a:gd name="T23" fmla="*/ 400 h 520"/>
                <a:gd name="T24" fmla="*/ 75 w 322"/>
                <a:gd name="T25" fmla="*/ 424 h 520"/>
                <a:gd name="T26" fmla="*/ 60 w 322"/>
                <a:gd name="T27" fmla="*/ 414 h 520"/>
                <a:gd name="T28" fmla="*/ 74 w 322"/>
                <a:gd name="T29" fmla="*/ 389 h 520"/>
                <a:gd name="T30" fmla="*/ 102 w 322"/>
                <a:gd name="T31" fmla="*/ 340 h 520"/>
                <a:gd name="T32" fmla="*/ 119 w 322"/>
                <a:gd name="T33" fmla="*/ 351 h 520"/>
                <a:gd name="T34" fmla="*/ 105 w 322"/>
                <a:gd name="T35" fmla="*/ 375 h 520"/>
                <a:gd name="T36" fmla="*/ 88 w 322"/>
                <a:gd name="T37" fmla="*/ 365 h 520"/>
                <a:gd name="T38" fmla="*/ 102 w 322"/>
                <a:gd name="T39" fmla="*/ 340 h 520"/>
                <a:gd name="T40" fmla="*/ 131 w 322"/>
                <a:gd name="T41" fmla="*/ 292 h 520"/>
                <a:gd name="T42" fmla="*/ 147 w 322"/>
                <a:gd name="T43" fmla="*/ 302 h 520"/>
                <a:gd name="T44" fmla="*/ 133 w 322"/>
                <a:gd name="T45" fmla="*/ 326 h 520"/>
                <a:gd name="T46" fmla="*/ 117 w 322"/>
                <a:gd name="T47" fmla="*/ 316 h 520"/>
                <a:gd name="T48" fmla="*/ 131 w 322"/>
                <a:gd name="T49" fmla="*/ 292 h 520"/>
                <a:gd name="T50" fmla="*/ 159 w 322"/>
                <a:gd name="T51" fmla="*/ 243 h 520"/>
                <a:gd name="T52" fmla="*/ 177 w 322"/>
                <a:gd name="T53" fmla="*/ 253 h 520"/>
                <a:gd name="T54" fmla="*/ 163 w 322"/>
                <a:gd name="T55" fmla="*/ 278 h 520"/>
                <a:gd name="T56" fmla="*/ 145 w 322"/>
                <a:gd name="T57" fmla="*/ 267 h 520"/>
                <a:gd name="T58" fmla="*/ 159 w 322"/>
                <a:gd name="T59" fmla="*/ 243 h 520"/>
                <a:gd name="T60" fmla="*/ 189 w 322"/>
                <a:gd name="T61" fmla="*/ 196 h 520"/>
                <a:gd name="T62" fmla="*/ 206 w 322"/>
                <a:gd name="T63" fmla="*/ 204 h 520"/>
                <a:gd name="T64" fmla="*/ 191 w 322"/>
                <a:gd name="T65" fmla="*/ 229 h 520"/>
                <a:gd name="T66" fmla="*/ 175 w 322"/>
                <a:gd name="T67" fmla="*/ 218 h 520"/>
                <a:gd name="T68" fmla="*/ 189 w 322"/>
                <a:gd name="T69" fmla="*/ 196 h 520"/>
                <a:gd name="T70" fmla="*/ 217 w 322"/>
                <a:gd name="T71" fmla="*/ 147 h 520"/>
                <a:gd name="T72" fmla="*/ 234 w 322"/>
                <a:gd name="T73" fmla="*/ 155 h 520"/>
                <a:gd name="T74" fmla="*/ 220 w 322"/>
                <a:gd name="T75" fmla="*/ 180 h 520"/>
                <a:gd name="T76" fmla="*/ 203 w 322"/>
                <a:gd name="T77" fmla="*/ 171 h 520"/>
                <a:gd name="T78" fmla="*/ 217 w 322"/>
                <a:gd name="T79" fmla="*/ 147 h 520"/>
                <a:gd name="T80" fmla="*/ 246 w 322"/>
                <a:gd name="T81" fmla="*/ 98 h 520"/>
                <a:gd name="T82" fmla="*/ 264 w 322"/>
                <a:gd name="T83" fmla="*/ 108 h 520"/>
                <a:gd name="T84" fmla="*/ 248 w 322"/>
                <a:gd name="T85" fmla="*/ 131 h 520"/>
                <a:gd name="T86" fmla="*/ 233 w 322"/>
                <a:gd name="T87" fmla="*/ 122 h 520"/>
                <a:gd name="T88" fmla="*/ 246 w 322"/>
                <a:gd name="T89" fmla="*/ 98 h 520"/>
                <a:gd name="T90" fmla="*/ 276 w 322"/>
                <a:gd name="T91" fmla="*/ 49 h 520"/>
                <a:gd name="T92" fmla="*/ 292 w 322"/>
                <a:gd name="T93" fmla="*/ 59 h 520"/>
                <a:gd name="T94" fmla="*/ 278 w 322"/>
                <a:gd name="T95" fmla="*/ 84 h 520"/>
                <a:gd name="T96" fmla="*/ 260 w 322"/>
                <a:gd name="T97" fmla="*/ 73 h 520"/>
                <a:gd name="T98" fmla="*/ 276 w 322"/>
                <a:gd name="T99" fmla="*/ 49 h 520"/>
                <a:gd name="T100" fmla="*/ 304 w 322"/>
                <a:gd name="T101" fmla="*/ 0 h 520"/>
                <a:gd name="T102" fmla="*/ 322 w 322"/>
                <a:gd name="T103" fmla="*/ 11 h 520"/>
                <a:gd name="T104" fmla="*/ 306 w 322"/>
                <a:gd name="T105" fmla="*/ 35 h 520"/>
                <a:gd name="T106" fmla="*/ 290 w 322"/>
                <a:gd name="T107" fmla="*/ 25 h 520"/>
                <a:gd name="T108" fmla="*/ 304 w 322"/>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2" h="520">
                  <a:moveTo>
                    <a:pt x="16" y="487"/>
                  </a:moveTo>
                  <a:lnTo>
                    <a:pt x="32" y="496"/>
                  </a:lnTo>
                  <a:lnTo>
                    <a:pt x="18" y="520"/>
                  </a:lnTo>
                  <a:lnTo>
                    <a:pt x="0" y="511"/>
                  </a:lnTo>
                  <a:lnTo>
                    <a:pt x="16" y="487"/>
                  </a:lnTo>
                  <a:close/>
                  <a:moveTo>
                    <a:pt x="44" y="438"/>
                  </a:moveTo>
                  <a:lnTo>
                    <a:pt x="61" y="447"/>
                  </a:lnTo>
                  <a:lnTo>
                    <a:pt x="47" y="471"/>
                  </a:lnTo>
                  <a:lnTo>
                    <a:pt x="30" y="463"/>
                  </a:lnTo>
                  <a:lnTo>
                    <a:pt x="44" y="438"/>
                  </a:lnTo>
                  <a:close/>
                  <a:moveTo>
                    <a:pt x="74" y="389"/>
                  </a:moveTo>
                  <a:lnTo>
                    <a:pt x="89" y="400"/>
                  </a:lnTo>
                  <a:lnTo>
                    <a:pt x="75" y="424"/>
                  </a:lnTo>
                  <a:lnTo>
                    <a:pt x="60" y="414"/>
                  </a:lnTo>
                  <a:lnTo>
                    <a:pt x="74" y="389"/>
                  </a:lnTo>
                  <a:close/>
                  <a:moveTo>
                    <a:pt x="102" y="340"/>
                  </a:moveTo>
                  <a:lnTo>
                    <a:pt x="119" y="351"/>
                  </a:lnTo>
                  <a:lnTo>
                    <a:pt x="105" y="375"/>
                  </a:lnTo>
                  <a:lnTo>
                    <a:pt x="88" y="365"/>
                  </a:lnTo>
                  <a:lnTo>
                    <a:pt x="102" y="340"/>
                  </a:lnTo>
                  <a:close/>
                  <a:moveTo>
                    <a:pt x="131" y="292"/>
                  </a:moveTo>
                  <a:lnTo>
                    <a:pt x="147" y="302"/>
                  </a:lnTo>
                  <a:lnTo>
                    <a:pt x="133" y="326"/>
                  </a:lnTo>
                  <a:lnTo>
                    <a:pt x="117" y="316"/>
                  </a:lnTo>
                  <a:lnTo>
                    <a:pt x="131" y="292"/>
                  </a:lnTo>
                  <a:close/>
                  <a:moveTo>
                    <a:pt x="159" y="243"/>
                  </a:moveTo>
                  <a:lnTo>
                    <a:pt x="177" y="253"/>
                  </a:lnTo>
                  <a:lnTo>
                    <a:pt x="163" y="278"/>
                  </a:lnTo>
                  <a:lnTo>
                    <a:pt x="145" y="267"/>
                  </a:lnTo>
                  <a:lnTo>
                    <a:pt x="159" y="243"/>
                  </a:lnTo>
                  <a:close/>
                  <a:moveTo>
                    <a:pt x="189" y="196"/>
                  </a:moveTo>
                  <a:lnTo>
                    <a:pt x="206" y="204"/>
                  </a:lnTo>
                  <a:lnTo>
                    <a:pt x="191" y="229"/>
                  </a:lnTo>
                  <a:lnTo>
                    <a:pt x="175" y="218"/>
                  </a:lnTo>
                  <a:lnTo>
                    <a:pt x="189" y="196"/>
                  </a:lnTo>
                  <a:close/>
                  <a:moveTo>
                    <a:pt x="217" y="147"/>
                  </a:moveTo>
                  <a:lnTo>
                    <a:pt x="234" y="155"/>
                  </a:lnTo>
                  <a:lnTo>
                    <a:pt x="220" y="180"/>
                  </a:lnTo>
                  <a:lnTo>
                    <a:pt x="203" y="171"/>
                  </a:lnTo>
                  <a:lnTo>
                    <a:pt x="217" y="147"/>
                  </a:lnTo>
                  <a:close/>
                  <a:moveTo>
                    <a:pt x="246" y="98"/>
                  </a:moveTo>
                  <a:lnTo>
                    <a:pt x="264" y="108"/>
                  </a:lnTo>
                  <a:lnTo>
                    <a:pt x="248" y="131"/>
                  </a:lnTo>
                  <a:lnTo>
                    <a:pt x="233" y="122"/>
                  </a:lnTo>
                  <a:lnTo>
                    <a:pt x="246" y="98"/>
                  </a:lnTo>
                  <a:close/>
                  <a:moveTo>
                    <a:pt x="276" y="49"/>
                  </a:moveTo>
                  <a:lnTo>
                    <a:pt x="292" y="59"/>
                  </a:lnTo>
                  <a:lnTo>
                    <a:pt x="278" y="84"/>
                  </a:lnTo>
                  <a:lnTo>
                    <a:pt x="260" y="73"/>
                  </a:lnTo>
                  <a:lnTo>
                    <a:pt x="276" y="49"/>
                  </a:lnTo>
                  <a:close/>
                  <a:moveTo>
                    <a:pt x="304" y="0"/>
                  </a:moveTo>
                  <a:lnTo>
                    <a:pt x="322" y="11"/>
                  </a:lnTo>
                  <a:lnTo>
                    <a:pt x="306" y="35"/>
                  </a:lnTo>
                  <a:lnTo>
                    <a:pt x="290" y="25"/>
                  </a:lnTo>
                  <a:lnTo>
                    <a:pt x="30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3" name="Freeform 53"/>
            <p:cNvSpPr/>
            <p:nvPr/>
          </p:nvSpPr>
          <p:spPr bwMode="auto">
            <a:xfrm>
              <a:off x="2331304" y="6353034"/>
              <a:ext cx="71732" cy="83238"/>
            </a:xfrm>
            <a:custGeom>
              <a:avLst/>
              <a:gdLst>
                <a:gd name="T0" fmla="*/ 14 w 32"/>
                <a:gd name="T1" fmla="*/ 0 h 37"/>
                <a:gd name="T2" fmla="*/ 16 w 32"/>
                <a:gd name="T3" fmla="*/ 2 h 37"/>
                <a:gd name="T4" fmla="*/ 18 w 32"/>
                <a:gd name="T5" fmla="*/ 0 h 37"/>
                <a:gd name="T6" fmla="*/ 18 w 32"/>
                <a:gd name="T7" fmla="*/ 4 h 37"/>
                <a:gd name="T8" fmla="*/ 32 w 32"/>
                <a:gd name="T9" fmla="*/ 11 h 37"/>
                <a:gd name="T10" fmla="*/ 16 w 32"/>
                <a:gd name="T11" fmla="*/ 37 h 37"/>
                <a:gd name="T12" fmla="*/ 0 w 32"/>
                <a:gd name="T13" fmla="*/ 11 h 37"/>
                <a:gd name="T14" fmla="*/ 13 w 32"/>
                <a:gd name="T15" fmla="*/ 4 h 37"/>
                <a:gd name="T16" fmla="*/ 14 w 32"/>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7">
                  <a:moveTo>
                    <a:pt x="14" y="0"/>
                  </a:moveTo>
                  <a:lnTo>
                    <a:pt x="16" y="2"/>
                  </a:lnTo>
                  <a:lnTo>
                    <a:pt x="18" y="0"/>
                  </a:lnTo>
                  <a:lnTo>
                    <a:pt x="18" y="4"/>
                  </a:lnTo>
                  <a:lnTo>
                    <a:pt x="32" y="11"/>
                  </a:lnTo>
                  <a:lnTo>
                    <a:pt x="16" y="37"/>
                  </a:lnTo>
                  <a:lnTo>
                    <a:pt x="0" y="11"/>
                  </a:lnTo>
                  <a:lnTo>
                    <a:pt x="13" y="4"/>
                  </a:lnTo>
                  <a:lnTo>
                    <a:pt x="14"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4" name="Freeform 54"/>
            <p:cNvSpPr>
              <a:spLocks noEditPoints="1"/>
            </p:cNvSpPr>
            <p:nvPr/>
          </p:nvSpPr>
          <p:spPr bwMode="auto">
            <a:xfrm>
              <a:off x="1620705" y="5151717"/>
              <a:ext cx="715084" cy="1169822"/>
            </a:xfrm>
            <a:custGeom>
              <a:avLst/>
              <a:gdLst>
                <a:gd name="T0" fmla="*/ 305 w 319"/>
                <a:gd name="T1" fmla="*/ 487 h 520"/>
                <a:gd name="T2" fmla="*/ 319 w 319"/>
                <a:gd name="T3" fmla="*/ 511 h 520"/>
                <a:gd name="T4" fmla="*/ 303 w 319"/>
                <a:gd name="T5" fmla="*/ 520 h 520"/>
                <a:gd name="T6" fmla="*/ 289 w 319"/>
                <a:gd name="T7" fmla="*/ 496 h 520"/>
                <a:gd name="T8" fmla="*/ 305 w 319"/>
                <a:gd name="T9" fmla="*/ 487 h 520"/>
                <a:gd name="T10" fmla="*/ 277 w 319"/>
                <a:gd name="T11" fmla="*/ 438 h 520"/>
                <a:gd name="T12" fmla="*/ 291 w 319"/>
                <a:gd name="T13" fmla="*/ 463 h 520"/>
                <a:gd name="T14" fmla="*/ 274 w 319"/>
                <a:gd name="T15" fmla="*/ 471 h 520"/>
                <a:gd name="T16" fmla="*/ 260 w 319"/>
                <a:gd name="T17" fmla="*/ 447 h 520"/>
                <a:gd name="T18" fmla="*/ 277 w 319"/>
                <a:gd name="T19" fmla="*/ 438 h 520"/>
                <a:gd name="T20" fmla="*/ 248 w 319"/>
                <a:gd name="T21" fmla="*/ 389 h 520"/>
                <a:gd name="T22" fmla="*/ 261 w 319"/>
                <a:gd name="T23" fmla="*/ 414 h 520"/>
                <a:gd name="T24" fmla="*/ 246 w 319"/>
                <a:gd name="T25" fmla="*/ 424 h 520"/>
                <a:gd name="T26" fmla="*/ 230 w 319"/>
                <a:gd name="T27" fmla="*/ 400 h 520"/>
                <a:gd name="T28" fmla="*/ 248 w 319"/>
                <a:gd name="T29" fmla="*/ 389 h 520"/>
                <a:gd name="T30" fmla="*/ 220 w 319"/>
                <a:gd name="T31" fmla="*/ 340 h 520"/>
                <a:gd name="T32" fmla="*/ 234 w 319"/>
                <a:gd name="T33" fmla="*/ 365 h 520"/>
                <a:gd name="T34" fmla="*/ 216 w 319"/>
                <a:gd name="T35" fmla="*/ 375 h 520"/>
                <a:gd name="T36" fmla="*/ 202 w 319"/>
                <a:gd name="T37" fmla="*/ 351 h 520"/>
                <a:gd name="T38" fmla="*/ 220 w 319"/>
                <a:gd name="T39" fmla="*/ 340 h 520"/>
                <a:gd name="T40" fmla="*/ 190 w 319"/>
                <a:gd name="T41" fmla="*/ 292 h 520"/>
                <a:gd name="T42" fmla="*/ 204 w 319"/>
                <a:gd name="T43" fmla="*/ 316 h 520"/>
                <a:gd name="T44" fmla="*/ 188 w 319"/>
                <a:gd name="T45" fmla="*/ 326 h 520"/>
                <a:gd name="T46" fmla="*/ 172 w 319"/>
                <a:gd name="T47" fmla="*/ 302 h 520"/>
                <a:gd name="T48" fmla="*/ 190 w 319"/>
                <a:gd name="T49" fmla="*/ 292 h 520"/>
                <a:gd name="T50" fmla="*/ 160 w 319"/>
                <a:gd name="T51" fmla="*/ 243 h 520"/>
                <a:gd name="T52" fmla="*/ 176 w 319"/>
                <a:gd name="T53" fmla="*/ 267 h 520"/>
                <a:gd name="T54" fmla="*/ 158 w 319"/>
                <a:gd name="T55" fmla="*/ 278 h 520"/>
                <a:gd name="T56" fmla="*/ 144 w 319"/>
                <a:gd name="T57" fmla="*/ 253 h 520"/>
                <a:gd name="T58" fmla="*/ 160 w 319"/>
                <a:gd name="T59" fmla="*/ 243 h 520"/>
                <a:gd name="T60" fmla="*/ 132 w 319"/>
                <a:gd name="T61" fmla="*/ 196 h 520"/>
                <a:gd name="T62" fmla="*/ 146 w 319"/>
                <a:gd name="T63" fmla="*/ 218 h 520"/>
                <a:gd name="T64" fmla="*/ 131 w 319"/>
                <a:gd name="T65" fmla="*/ 229 h 520"/>
                <a:gd name="T66" fmla="*/ 115 w 319"/>
                <a:gd name="T67" fmla="*/ 204 h 520"/>
                <a:gd name="T68" fmla="*/ 132 w 319"/>
                <a:gd name="T69" fmla="*/ 196 h 520"/>
                <a:gd name="T70" fmla="*/ 103 w 319"/>
                <a:gd name="T71" fmla="*/ 147 h 520"/>
                <a:gd name="T72" fmla="*/ 118 w 319"/>
                <a:gd name="T73" fmla="*/ 171 h 520"/>
                <a:gd name="T74" fmla="*/ 101 w 319"/>
                <a:gd name="T75" fmla="*/ 180 h 520"/>
                <a:gd name="T76" fmla="*/ 87 w 319"/>
                <a:gd name="T77" fmla="*/ 155 h 520"/>
                <a:gd name="T78" fmla="*/ 103 w 319"/>
                <a:gd name="T79" fmla="*/ 147 h 520"/>
                <a:gd name="T80" fmla="*/ 75 w 319"/>
                <a:gd name="T81" fmla="*/ 98 h 520"/>
                <a:gd name="T82" fmla="*/ 89 w 319"/>
                <a:gd name="T83" fmla="*/ 122 h 520"/>
                <a:gd name="T84" fmla="*/ 71 w 319"/>
                <a:gd name="T85" fmla="*/ 131 h 520"/>
                <a:gd name="T86" fmla="*/ 57 w 319"/>
                <a:gd name="T87" fmla="*/ 108 h 520"/>
                <a:gd name="T88" fmla="*/ 75 w 319"/>
                <a:gd name="T89" fmla="*/ 98 h 520"/>
                <a:gd name="T90" fmla="*/ 45 w 319"/>
                <a:gd name="T91" fmla="*/ 49 h 520"/>
                <a:gd name="T92" fmla="*/ 61 w 319"/>
                <a:gd name="T93" fmla="*/ 73 h 520"/>
                <a:gd name="T94" fmla="*/ 43 w 319"/>
                <a:gd name="T95" fmla="*/ 84 h 520"/>
                <a:gd name="T96" fmla="*/ 29 w 319"/>
                <a:gd name="T97" fmla="*/ 59 h 520"/>
                <a:gd name="T98" fmla="*/ 45 w 319"/>
                <a:gd name="T99" fmla="*/ 49 h 520"/>
                <a:gd name="T100" fmla="*/ 17 w 319"/>
                <a:gd name="T101" fmla="*/ 0 h 520"/>
                <a:gd name="T102" fmla="*/ 31 w 319"/>
                <a:gd name="T103" fmla="*/ 25 h 520"/>
                <a:gd name="T104" fmla="*/ 14 w 319"/>
                <a:gd name="T105" fmla="*/ 35 h 520"/>
                <a:gd name="T106" fmla="*/ 0 w 319"/>
                <a:gd name="T107" fmla="*/ 11 h 520"/>
                <a:gd name="T108" fmla="*/ 17 w 319"/>
                <a:gd name="T10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 h="520">
                  <a:moveTo>
                    <a:pt x="305" y="487"/>
                  </a:moveTo>
                  <a:lnTo>
                    <a:pt x="319" y="511"/>
                  </a:lnTo>
                  <a:lnTo>
                    <a:pt x="303" y="520"/>
                  </a:lnTo>
                  <a:lnTo>
                    <a:pt x="289" y="496"/>
                  </a:lnTo>
                  <a:lnTo>
                    <a:pt x="305" y="487"/>
                  </a:lnTo>
                  <a:close/>
                  <a:moveTo>
                    <a:pt x="277" y="438"/>
                  </a:moveTo>
                  <a:lnTo>
                    <a:pt x="291" y="463"/>
                  </a:lnTo>
                  <a:lnTo>
                    <a:pt x="274" y="471"/>
                  </a:lnTo>
                  <a:lnTo>
                    <a:pt x="260" y="447"/>
                  </a:lnTo>
                  <a:lnTo>
                    <a:pt x="277" y="438"/>
                  </a:lnTo>
                  <a:close/>
                  <a:moveTo>
                    <a:pt x="248" y="389"/>
                  </a:moveTo>
                  <a:lnTo>
                    <a:pt x="261" y="414"/>
                  </a:lnTo>
                  <a:lnTo>
                    <a:pt x="246" y="424"/>
                  </a:lnTo>
                  <a:lnTo>
                    <a:pt x="230" y="400"/>
                  </a:lnTo>
                  <a:lnTo>
                    <a:pt x="248" y="389"/>
                  </a:lnTo>
                  <a:close/>
                  <a:moveTo>
                    <a:pt x="220" y="340"/>
                  </a:moveTo>
                  <a:lnTo>
                    <a:pt x="234" y="365"/>
                  </a:lnTo>
                  <a:lnTo>
                    <a:pt x="216" y="375"/>
                  </a:lnTo>
                  <a:lnTo>
                    <a:pt x="202" y="351"/>
                  </a:lnTo>
                  <a:lnTo>
                    <a:pt x="220" y="340"/>
                  </a:lnTo>
                  <a:close/>
                  <a:moveTo>
                    <a:pt x="190" y="292"/>
                  </a:moveTo>
                  <a:lnTo>
                    <a:pt x="204" y="316"/>
                  </a:lnTo>
                  <a:lnTo>
                    <a:pt x="188" y="326"/>
                  </a:lnTo>
                  <a:lnTo>
                    <a:pt x="172" y="302"/>
                  </a:lnTo>
                  <a:lnTo>
                    <a:pt x="190" y="292"/>
                  </a:lnTo>
                  <a:close/>
                  <a:moveTo>
                    <a:pt x="160" y="243"/>
                  </a:moveTo>
                  <a:lnTo>
                    <a:pt x="176" y="267"/>
                  </a:lnTo>
                  <a:lnTo>
                    <a:pt x="158" y="278"/>
                  </a:lnTo>
                  <a:lnTo>
                    <a:pt x="144" y="253"/>
                  </a:lnTo>
                  <a:lnTo>
                    <a:pt x="160" y="243"/>
                  </a:lnTo>
                  <a:close/>
                  <a:moveTo>
                    <a:pt x="132" y="196"/>
                  </a:moveTo>
                  <a:lnTo>
                    <a:pt x="146" y="218"/>
                  </a:lnTo>
                  <a:lnTo>
                    <a:pt x="131" y="229"/>
                  </a:lnTo>
                  <a:lnTo>
                    <a:pt x="115" y="204"/>
                  </a:lnTo>
                  <a:lnTo>
                    <a:pt x="132" y="196"/>
                  </a:lnTo>
                  <a:close/>
                  <a:moveTo>
                    <a:pt x="103" y="147"/>
                  </a:moveTo>
                  <a:lnTo>
                    <a:pt x="118" y="171"/>
                  </a:lnTo>
                  <a:lnTo>
                    <a:pt x="101" y="180"/>
                  </a:lnTo>
                  <a:lnTo>
                    <a:pt x="87" y="155"/>
                  </a:lnTo>
                  <a:lnTo>
                    <a:pt x="103" y="147"/>
                  </a:lnTo>
                  <a:close/>
                  <a:moveTo>
                    <a:pt x="75" y="98"/>
                  </a:moveTo>
                  <a:lnTo>
                    <a:pt x="89" y="122"/>
                  </a:lnTo>
                  <a:lnTo>
                    <a:pt x="71" y="131"/>
                  </a:lnTo>
                  <a:lnTo>
                    <a:pt x="57" y="108"/>
                  </a:lnTo>
                  <a:lnTo>
                    <a:pt x="75" y="98"/>
                  </a:lnTo>
                  <a:close/>
                  <a:moveTo>
                    <a:pt x="45" y="49"/>
                  </a:moveTo>
                  <a:lnTo>
                    <a:pt x="61" y="73"/>
                  </a:lnTo>
                  <a:lnTo>
                    <a:pt x="43" y="84"/>
                  </a:lnTo>
                  <a:lnTo>
                    <a:pt x="29" y="59"/>
                  </a:lnTo>
                  <a:lnTo>
                    <a:pt x="45" y="49"/>
                  </a:lnTo>
                  <a:close/>
                  <a:moveTo>
                    <a:pt x="17" y="0"/>
                  </a:moveTo>
                  <a:lnTo>
                    <a:pt x="31" y="25"/>
                  </a:lnTo>
                  <a:lnTo>
                    <a:pt x="14" y="35"/>
                  </a:lnTo>
                  <a:lnTo>
                    <a:pt x="0" y="11"/>
                  </a:lnTo>
                  <a:lnTo>
                    <a:pt x="17"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5" name="Freeform 55"/>
            <p:cNvSpPr/>
            <p:nvPr/>
          </p:nvSpPr>
          <p:spPr bwMode="auto">
            <a:xfrm>
              <a:off x="1553456" y="5061731"/>
              <a:ext cx="69492" cy="58491"/>
            </a:xfrm>
            <a:custGeom>
              <a:avLst/>
              <a:gdLst>
                <a:gd name="T0" fmla="*/ 0 w 31"/>
                <a:gd name="T1" fmla="*/ 0 h 26"/>
                <a:gd name="T2" fmla="*/ 31 w 31"/>
                <a:gd name="T3" fmla="*/ 0 h 26"/>
                <a:gd name="T4" fmla="*/ 31 w 31"/>
                <a:gd name="T5" fmla="*/ 14 h 26"/>
                <a:gd name="T6" fmla="*/ 31 w 31"/>
                <a:gd name="T7" fmla="*/ 16 h 26"/>
                <a:gd name="T8" fmla="*/ 31 w 31"/>
                <a:gd name="T9" fmla="*/ 17 h 26"/>
                <a:gd name="T10" fmla="*/ 31 w 31"/>
                <a:gd name="T11" fmla="*/ 19 h 26"/>
                <a:gd name="T12" fmla="*/ 28 w 31"/>
                <a:gd name="T13" fmla="*/ 19 h 26"/>
                <a:gd name="T14" fmla="*/ 16 w 31"/>
                <a:gd name="T15" fmla="*/ 26 h 26"/>
                <a:gd name="T16" fmla="*/ 0 w 3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0" y="0"/>
                  </a:moveTo>
                  <a:lnTo>
                    <a:pt x="31" y="0"/>
                  </a:lnTo>
                  <a:lnTo>
                    <a:pt x="31" y="14"/>
                  </a:lnTo>
                  <a:lnTo>
                    <a:pt x="31" y="16"/>
                  </a:lnTo>
                  <a:lnTo>
                    <a:pt x="31" y="17"/>
                  </a:lnTo>
                  <a:lnTo>
                    <a:pt x="31" y="19"/>
                  </a:lnTo>
                  <a:lnTo>
                    <a:pt x="28" y="19"/>
                  </a:lnTo>
                  <a:lnTo>
                    <a:pt x="16" y="26"/>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56" name="Freeform 56"/>
            <p:cNvSpPr>
              <a:spLocks noEditPoints="1"/>
            </p:cNvSpPr>
            <p:nvPr/>
          </p:nvSpPr>
          <p:spPr bwMode="auto">
            <a:xfrm>
              <a:off x="1683471" y="5061731"/>
              <a:ext cx="1369643" cy="42744"/>
            </a:xfrm>
            <a:custGeom>
              <a:avLst/>
              <a:gdLst>
                <a:gd name="T0" fmla="*/ 584 w 611"/>
                <a:gd name="T1" fmla="*/ 0 h 19"/>
                <a:gd name="T2" fmla="*/ 611 w 611"/>
                <a:gd name="T3" fmla="*/ 0 h 19"/>
                <a:gd name="T4" fmla="*/ 611 w 611"/>
                <a:gd name="T5" fmla="*/ 19 h 19"/>
                <a:gd name="T6" fmla="*/ 584 w 611"/>
                <a:gd name="T7" fmla="*/ 19 h 19"/>
                <a:gd name="T8" fmla="*/ 584 w 611"/>
                <a:gd name="T9" fmla="*/ 0 h 19"/>
                <a:gd name="T10" fmla="*/ 530 w 611"/>
                <a:gd name="T11" fmla="*/ 0 h 19"/>
                <a:gd name="T12" fmla="*/ 558 w 611"/>
                <a:gd name="T13" fmla="*/ 0 h 19"/>
                <a:gd name="T14" fmla="*/ 558 w 611"/>
                <a:gd name="T15" fmla="*/ 19 h 19"/>
                <a:gd name="T16" fmla="*/ 530 w 611"/>
                <a:gd name="T17" fmla="*/ 19 h 19"/>
                <a:gd name="T18" fmla="*/ 530 w 611"/>
                <a:gd name="T19" fmla="*/ 0 h 19"/>
                <a:gd name="T20" fmla="*/ 478 w 611"/>
                <a:gd name="T21" fmla="*/ 0 h 19"/>
                <a:gd name="T22" fmla="*/ 504 w 611"/>
                <a:gd name="T23" fmla="*/ 0 h 19"/>
                <a:gd name="T24" fmla="*/ 504 w 611"/>
                <a:gd name="T25" fmla="*/ 19 h 19"/>
                <a:gd name="T26" fmla="*/ 478 w 611"/>
                <a:gd name="T27" fmla="*/ 19 h 19"/>
                <a:gd name="T28" fmla="*/ 478 w 611"/>
                <a:gd name="T29" fmla="*/ 0 h 19"/>
                <a:gd name="T30" fmla="*/ 424 w 611"/>
                <a:gd name="T31" fmla="*/ 0 h 19"/>
                <a:gd name="T32" fmla="*/ 452 w 611"/>
                <a:gd name="T33" fmla="*/ 0 h 19"/>
                <a:gd name="T34" fmla="*/ 452 w 611"/>
                <a:gd name="T35" fmla="*/ 19 h 19"/>
                <a:gd name="T36" fmla="*/ 424 w 611"/>
                <a:gd name="T37" fmla="*/ 19 h 19"/>
                <a:gd name="T38" fmla="*/ 424 w 611"/>
                <a:gd name="T39" fmla="*/ 0 h 19"/>
                <a:gd name="T40" fmla="*/ 371 w 611"/>
                <a:gd name="T41" fmla="*/ 0 h 19"/>
                <a:gd name="T42" fmla="*/ 398 w 611"/>
                <a:gd name="T43" fmla="*/ 0 h 19"/>
                <a:gd name="T44" fmla="*/ 398 w 611"/>
                <a:gd name="T45" fmla="*/ 19 h 19"/>
                <a:gd name="T46" fmla="*/ 371 w 611"/>
                <a:gd name="T47" fmla="*/ 19 h 19"/>
                <a:gd name="T48" fmla="*/ 371 w 611"/>
                <a:gd name="T49" fmla="*/ 0 h 19"/>
                <a:gd name="T50" fmla="*/ 319 w 611"/>
                <a:gd name="T51" fmla="*/ 0 h 19"/>
                <a:gd name="T52" fmla="*/ 345 w 611"/>
                <a:gd name="T53" fmla="*/ 0 h 19"/>
                <a:gd name="T54" fmla="*/ 345 w 611"/>
                <a:gd name="T55" fmla="*/ 19 h 19"/>
                <a:gd name="T56" fmla="*/ 319 w 611"/>
                <a:gd name="T57" fmla="*/ 19 h 19"/>
                <a:gd name="T58" fmla="*/ 319 w 611"/>
                <a:gd name="T59" fmla="*/ 0 h 19"/>
                <a:gd name="T60" fmla="*/ 265 w 611"/>
                <a:gd name="T61" fmla="*/ 0 h 19"/>
                <a:gd name="T62" fmla="*/ 291 w 611"/>
                <a:gd name="T63" fmla="*/ 0 h 19"/>
                <a:gd name="T64" fmla="*/ 291 w 611"/>
                <a:gd name="T65" fmla="*/ 19 h 19"/>
                <a:gd name="T66" fmla="*/ 265 w 611"/>
                <a:gd name="T67" fmla="*/ 19 h 19"/>
                <a:gd name="T68" fmla="*/ 265 w 611"/>
                <a:gd name="T69" fmla="*/ 0 h 19"/>
                <a:gd name="T70" fmla="*/ 213 w 611"/>
                <a:gd name="T71" fmla="*/ 0 h 19"/>
                <a:gd name="T72" fmla="*/ 239 w 611"/>
                <a:gd name="T73" fmla="*/ 0 h 19"/>
                <a:gd name="T74" fmla="*/ 239 w 611"/>
                <a:gd name="T75" fmla="*/ 19 h 19"/>
                <a:gd name="T76" fmla="*/ 213 w 611"/>
                <a:gd name="T77" fmla="*/ 19 h 19"/>
                <a:gd name="T78" fmla="*/ 213 w 611"/>
                <a:gd name="T79" fmla="*/ 0 h 19"/>
                <a:gd name="T80" fmla="*/ 158 w 611"/>
                <a:gd name="T81" fmla="*/ 0 h 19"/>
                <a:gd name="T82" fmla="*/ 185 w 611"/>
                <a:gd name="T83" fmla="*/ 0 h 19"/>
                <a:gd name="T84" fmla="*/ 185 w 611"/>
                <a:gd name="T85" fmla="*/ 19 h 19"/>
                <a:gd name="T86" fmla="*/ 158 w 611"/>
                <a:gd name="T87" fmla="*/ 19 h 19"/>
                <a:gd name="T88" fmla="*/ 158 w 611"/>
                <a:gd name="T89" fmla="*/ 0 h 19"/>
                <a:gd name="T90" fmla="*/ 106 w 611"/>
                <a:gd name="T91" fmla="*/ 0 h 19"/>
                <a:gd name="T92" fmla="*/ 132 w 611"/>
                <a:gd name="T93" fmla="*/ 0 h 19"/>
                <a:gd name="T94" fmla="*/ 132 w 611"/>
                <a:gd name="T95" fmla="*/ 19 h 19"/>
                <a:gd name="T96" fmla="*/ 106 w 611"/>
                <a:gd name="T97" fmla="*/ 19 h 19"/>
                <a:gd name="T98" fmla="*/ 106 w 611"/>
                <a:gd name="T99" fmla="*/ 0 h 19"/>
                <a:gd name="T100" fmla="*/ 52 w 611"/>
                <a:gd name="T101" fmla="*/ 0 h 19"/>
                <a:gd name="T102" fmla="*/ 78 w 611"/>
                <a:gd name="T103" fmla="*/ 0 h 19"/>
                <a:gd name="T104" fmla="*/ 78 w 611"/>
                <a:gd name="T105" fmla="*/ 19 h 19"/>
                <a:gd name="T106" fmla="*/ 52 w 611"/>
                <a:gd name="T107" fmla="*/ 19 h 19"/>
                <a:gd name="T108" fmla="*/ 52 w 611"/>
                <a:gd name="T109" fmla="*/ 0 h 19"/>
                <a:gd name="T110" fmla="*/ 0 w 611"/>
                <a:gd name="T111" fmla="*/ 0 h 19"/>
                <a:gd name="T112" fmla="*/ 26 w 611"/>
                <a:gd name="T113" fmla="*/ 0 h 19"/>
                <a:gd name="T114" fmla="*/ 26 w 611"/>
                <a:gd name="T115" fmla="*/ 19 h 19"/>
                <a:gd name="T116" fmla="*/ 0 w 611"/>
                <a:gd name="T117" fmla="*/ 19 h 19"/>
                <a:gd name="T118" fmla="*/ 0 w 611"/>
                <a:gd name="T1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1" h="19">
                  <a:moveTo>
                    <a:pt x="584" y="0"/>
                  </a:moveTo>
                  <a:lnTo>
                    <a:pt x="611" y="0"/>
                  </a:lnTo>
                  <a:lnTo>
                    <a:pt x="611" y="19"/>
                  </a:lnTo>
                  <a:lnTo>
                    <a:pt x="584" y="19"/>
                  </a:lnTo>
                  <a:lnTo>
                    <a:pt x="584" y="0"/>
                  </a:lnTo>
                  <a:close/>
                  <a:moveTo>
                    <a:pt x="530" y="0"/>
                  </a:moveTo>
                  <a:lnTo>
                    <a:pt x="558" y="0"/>
                  </a:lnTo>
                  <a:lnTo>
                    <a:pt x="558" y="19"/>
                  </a:lnTo>
                  <a:lnTo>
                    <a:pt x="530" y="19"/>
                  </a:lnTo>
                  <a:lnTo>
                    <a:pt x="530" y="0"/>
                  </a:lnTo>
                  <a:close/>
                  <a:moveTo>
                    <a:pt x="478" y="0"/>
                  </a:moveTo>
                  <a:lnTo>
                    <a:pt x="504" y="0"/>
                  </a:lnTo>
                  <a:lnTo>
                    <a:pt x="504" y="19"/>
                  </a:lnTo>
                  <a:lnTo>
                    <a:pt x="478" y="19"/>
                  </a:lnTo>
                  <a:lnTo>
                    <a:pt x="478" y="0"/>
                  </a:lnTo>
                  <a:close/>
                  <a:moveTo>
                    <a:pt x="424" y="0"/>
                  </a:moveTo>
                  <a:lnTo>
                    <a:pt x="452" y="0"/>
                  </a:lnTo>
                  <a:lnTo>
                    <a:pt x="452" y="19"/>
                  </a:lnTo>
                  <a:lnTo>
                    <a:pt x="424" y="19"/>
                  </a:lnTo>
                  <a:lnTo>
                    <a:pt x="424" y="0"/>
                  </a:lnTo>
                  <a:close/>
                  <a:moveTo>
                    <a:pt x="371" y="0"/>
                  </a:moveTo>
                  <a:lnTo>
                    <a:pt x="398" y="0"/>
                  </a:lnTo>
                  <a:lnTo>
                    <a:pt x="398" y="19"/>
                  </a:lnTo>
                  <a:lnTo>
                    <a:pt x="371" y="19"/>
                  </a:lnTo>
                  <a:lnTo>
                    <a:pt x="371" y="0"/>
                  </a:lnTo>
                  <a:close/>
                  <a:moveTo>
                    <a:pt x="319" y="0"/>
                  </a:moveTo>
                  <a:lnTo>
                    <a:pt x="345" y="0"/>
                  </a:lnTo>
                  <a:lnTo>
                    <a:pt x="345" y="19"/>
                  </a:lnTo>
                  <a:lnTo>
                    <a:pt x="319" y="19"/>
                  </a:lnTo>
                  <a:lnTo>
                    <a:pt x="319" y="0"/>
                  </a:lnTo>
                  <a:close/>
                  <a:moveTo>
                    <a:pt x="265" y="0"/>
                  </a:moveTo>
                  <a:lnTo>
                    <a:pt x="291" y="0"/>
                  </a:lnTo>
                  <a:lnTo>
                    <a:pt x="291" y="19"/>
                  </a:lnTo>
                  <a:lnTo>
                    <a:pt x="265" y="19"/>
                  </a:lnTo>
                  <a:lnTo>
                    <a:pt x="265" y="0"/>
                  </a:lnTo>
                  <a:close/>
                  <a:moveTo>
                    <a:pt x="213" y="0"/>
                  </a:moveTo>
                  <a:lnTo>
                    <a:pt x="239" y="0"/>
                  </a:lnTo>
                  <a:lnTo>
                    <a:pt x="239" y="19"/>
                  </a:lnTo>
                  <a:lnTo>
                    <a:pt x="213" y="19"/>
                  </a:lnTo>
                  <a:lnTo>
                    <a:pt x="213" y="0"/>
                  </a:lnTo>
                  <a:close/>
                  <a:moveTo>
                    <a:pt x="158" y="0"/>
                  </a:moveTo>
                  <a:lnTo>
                    <a:pt x="185" y="0"/>
                  </a:lnTo>
                  <a:lnTo>
                    <a:pt x="185" y="19"/>
                  </a:lnTo>
                  <a:lnTo>
                    <a:pt x="158" y="19"/>
                  </a:lnTo>
                  <a:lnTo>
                    <a:pt x="158" y="0"/>
                  </a:lnTo>
                  <a:close/>
                  <a:moveTo>
                    <a:pt x="106" y="0"/>
                  </a:moveTo>
                  <a:lnTo>
                    <a:pt x="132" y="0"/>
                  </a:lnTo>
                  <a:lnTo>
                    <a:pt x="132" y="19"/>
                  </a:lnTo>
                  <a:lnTo>
                    <a:pt x="106" y="19"/>
                  </a:lnTo>
                  <a:lnTo>
                    <a:pt x="106" y="0"/>
                  </a:lnTo>
                  <a:close/>
                  <a:moveTo>
                    <a:pt x="52" y="0"/>
                  </a:moveTo>
                  <a:lnTo>
                    <a:pt x="78" y="0"/>
                  </a:lnTo>
                  <a:lnTo>
                    <a:pt x="78" y="19"/>
                  </a:lnTo>
                  <a:lnTo>
                    <a:pt x="52" y="19"/>
                  </a:lnTo>
                  <a:lnTo>
                    <a:pt x="52" y="0"/>
                  </a:lnTo>
                  <a:close/>
                  <a:moveTo>
                    <a:pt x="0" y="0"/>
                  </a:moveTo>
                  <a:lnTo>
                    <a:pt x="26" y="0"/>
                  </a:lnTo>
                  <a:lnTo>
                    <a:pt x="26" y="19"/>
                  </a:lnTo>
                  <a:lnTo>
                    <a:pt x="0" y="19"/>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grpSp>
      <p:sp>
        <p:nvSpPr>
          <p:cNvPr id="57" name="Freeform 57"/>
          <p:cNvSpPr/>
          <p:nvPr/>
        </p:nvSpPr>
        <p:spPr bwMode="auto">
          <a:xfrm>
            <a:off x="331127" y="289359"/>
            <a:ext cx="2759613" cy="2381354"/>
          </a:xfrm>
          <a:custGeom>
            <a:avLst/>
            <a:gdLst>
              <a:gd name="T0" fmla="*/ 217 w 555"/>
              <a:gd name="T1" fmla="*/ 0 h 369"/>
              <a:gd name="T2" fmla="*/ 339 w 555"/>
              <a:gd name="T3" fmla="*/ 0 h 369"/>
              <a:gd name="T4" fmla="*/ 555 w 555"/>
              <a:gd name="T5" fmla="*/ 369 h 369"/>
              <a:gd name="T6" fmla="*/ 0 w 555"/>
              <a:gd name="T7" fmla="*/ 369 h 369"/>
              <a:gd name="T8" fmla="*/ 217 w 555"/>
              <a:gd name="T9" fmla="*/ 0 h 369"/>
              <a:gd name="connsiteX0" fmla="*/ 3910 w 10000"/>
              <a:gd name="connsiteY0" fmla="*/ 0 h 10000"/>
              <a:gd name="connsiteX1" fmla="*/ 10000 w 10000"/>
              <a:gd name="connsiteY1" fmla="*/ 10000 h 10000"/>
              <a:gd name="connsiteX2" fmla="*/ 0 w 10000"/>
              <a:gd name="connsiteY2" fmla="*/ 10000 h 10000"/>
              <a:gd name="connsiteX3" fmla="*/ 3910 w 10000"/>
              <a:gd name="connsiteY3" fmla="*/ 0 h 10000"/>
              <a:gd name="connsiteX0-1" fmla="*/ 5475 w 10000"/>
              <a:gd name="connsiteY0-2" fmla="*/ 0 h 10451"/>
              <a:gd name="connsiteX1-3" fmla="*/ 10000 w 10000"/>
              <a:gd name="connsiteY1-4" fmla="*/ 10451 h 10451"/>
              <a:gd name="connsiteX2-5" fmla="*/ 0 w 10000"/>
              <a:gd name="connsiteY2-6" fmla="*/ 10451 h 10451"/>
              <a:gd name="connsiteX3-7" fmla="*/ 5475 w 10000"/>
              <a:gd name="connsiteY3-8" fmla="*/ 0 h 10451"/>
              <a:gd name="connsiteX0-9" fmla="*/ 5174 w 10000"/>
              <a:gd name="connsiteY0-10" fmla="*/ 0 h 10541"/>
              <a:gd name="connsiteX1-11" fmla="*/ 10000 w 10000"/>
              <a:gd name="connsiteY1-12" fmla="*/ 10541 h 10541"/>
              <a:gd name="connsiteX2-13" fmla="*/ 0 w 10000"/>
              <a:gd name="connsiteY2-14" fmla="*/ 10541 h 10541"/>
              <a:gd name="connsiteX3-15" fmla="*/ 5174 w 10000"/>
              <a:gd name="connsiteY3-16" fmla="*/ 0 h 10541"/>
              <a:gd name="connsiteX0-17" fmla="*/ 4820 w 10000"/>
              <a:gd name="connsiteY0-18" fmla="*/ 0 h 10541"/>
              <a:gd name="connsiteX1-19" fmla="*/ 10000 w 10000"/>
              <a:gd name="connsiteY1-20" fmla="*/ 10541 h 10541"/>
              <a:gd name="connsiteX2-21" fmla="*/ 0 w 10000"/>
              <a:gd name="connsiteY2-22" fmla="*/ 10541 h 10541"/>
              <a:gd name="connsiteX3-23" fmla="*/ 4820 w 10000"/>
              <a:gd name="connsiteY3-24" fmla="*/ 0 h 10541"/>
            </a:gdLst>
            <a:ahLst/>
            <a:cxnLst>
              <a:cxn ang="0">
                <a:pos x="connsiteX0-1" y="connsiteY0-2"/>
              </a:cxn>
              <a:cxn ang="0">
                <a:pos x="connsiteX1-3" y="connsiteY1-4"/>
              </a:cxn>
              <a:cxn ang="0">
                <a:pos x="connsiteX2-5" y="connsiteY2-6"/>
              </a:cxn>
              <a:cxn ang="0">
                <a:pos x="connsiteX3-7" y="connsiteY3-8"/>
              </a:cxn>
            </a:cxnLst>
            <a:rect l="l" t="t" r="r" b="b"/>
            <a:pathLst>
              <a:path w="10000" h="10541">
                <a:moveTo>
                  <a:pt x="4820" y="0"/>
                </a:moveTo>
                <a:lnTo>
                  <a:pt x="10000" y="10541"/>
                </a:lnTo>
                <a:lnTo>
                  <a:pt x="0" y="10541"/>
                </a:lnTo>
                <a:lnTo>
                  <a:pt x="4820" y="0"/>
                </a:lnTo>
                <a:close/>
              </a:path>
            </a:pathLst>
          </a:custGeom>
          <a:blipFill dpi="0" rotWithShape="1">
            <a:blip r:embed="rId1" cstate="print">
              <a:grayscl/>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1912" tIns="60955" rIns="121912" bIns="60955" numCol="1" anchor="t" anchorCtr="0" compatLnSpc="1"/>
          <a:lstStyle/>
          <a:p>
            <a:endParaRPr lang="zh-CN" altLang="en-US" sz="100"/>
          </a:p>
        </p:txBody>
      </p:sp>
      <p:sp>
        <p:nvSpPr>
          <p:cNvPr id="58" name="Freeform 58"/>
          <p:cNvSpPr/>
          <p:nvPr/>
        </p:nvSpPr>
        <p:spPr bwMode="auto">
          <a:xfrm>
            <a:off x="3120370" y="180"/>
            <a:ext cx="920304" cy="787083"/>
          </a:xfrm>
          <a:custGeom>
            <a:avLst/>
            <a:gdLst>
              <a:gd name="T0" fmla="*/ 0 w 433"/>
              <a:gd name="T1" fmla="*/ 0 h 369"/>
              <a:gd name="T2" fmla="*/ 433 w 433"/>
              <a:gd name="T3" fmla="*/ 0 h 369"/>
              <a:gd name="T4" fmla="*/ 217 w 433"/>
              <a:gd name="T5" fmla="*/ 369 h 369"/>
              <a:gd name="T6" fmla="*/ 0 w 433"/>
              <a:gd name="T7" fmla="*/ 0 h 369"/>
            </a:gdLst>
            <a:ahLst/>
            <a:cxnLst>
              <a:cxn ang="0">
                <a:pos x="T0" y="T1"/>
              </a:cxn>
              <a:cxn ang="0">
                <a:pos x="T2" y="T3"/>
              </a:cxn>
              <a:cxn ang="0">
                <a:pos x="T4" y="T5"/>
              </a:cxn>
              <a:cxn ang="0">
                <a:pos x="T6" y="T7"/>
              </a:cxn>
            </a:cxnLst>
            <a:rect l="0" t="0" r="r" b="b"/>
            <a:pathLst>
              <a:path w="433" h="369">
                <a:moveTo>
                  <a:pt x="0" y="0"/>
                </a:moveTo>
                <a:lnTo>
                  <a:pt x="433" y="0"/>
                </a:lnTo>
                <a:lnTo>
                  <a:pt x="217" y="369"/>
                </a:lnTo>
                <a:lnTo>
                  <a:pt x="0" y="0"/>
                </a:lnTo>
                <a:close/>
              </a:path>
            </a:pathLst>
          </a:custGeom>
          <a:solidFill>
            <a:srgbClr val="46B3CD"/>
          </a:solidFill>
          <a:ln w="0">
            <a:noFill/>
            <a:prstDash val="solid"/>
            <a:round/>
          </a:ln>
        </p:spPr>
        <p:txBody>
          <a:bodyPr vert="horz" wrap="square" lIns="121912" tIns="60955" rIns="121912" bIns="60955" numCol="1" anchor="t" anchorCtr="0" compatLnSpc="1"/>
          <a:lstStyle/>
          <a:p>
            <a:endParaRPr lang="zh-CN" altLang="en-US" sz="100"/>
          </a:p>
        </p:txBody>
      </p:sp>
      <p:sp>
        <p:nvSpPr>
          <p:cNvPr id="59" name="Freeform 59"/>
          <p:cNvSpPr/>
          <p:nvPr/>
        </p:nvSpPr>
        <p:spPr bwMode="auto">
          <a:xfrm>
            <a:off x="3581585" y="180"/>
            <a:ext cx="1179605" cy="787083"/>
          </a:xfrm>
          <a:custGeom>
            <a:avLst/>
            <a:gdLst>
              <a:gd name="T0" fmla="*/ 216 w 555"/>
              <a:gd name="T1" fmla="*/ 0 h 369"/>
              <a:gd name="T2" fmla="*/ 338 w 555"/>
              <a:gd name="T3" fmla="*/ 0 h 369"/>
              <a:gd name="T4" fmla="*/ 555 w 555"/>
              <a:gd name="T5" fmla="*/ 369 h 369"/>
              <a:gd name="T6" fmla="*/ 0 w 555"/>
              <a:gd name="T7" fmla="*/ 369 h 369"/>
              <a:gd name="T8" fmla="*/ 216 w 555"/>
              <a:gd name="T9" fmla="*/ 0 h 369"/>
            </a:gdLst>
            <a:ahLst/>
            <a:cxnLst>
              <a:cxn ang="0">
                <a:pos x="T0" y="T1"/>
              </a:cxn>
              <a:cxn ang="0">
                <a:pos x="T2" y="T3"/>
              </a:cxn>
              <a:cxn ang="0">
                <a:pos x="T4" y="T5"/>
              </a:cxn>
              <a:cxn ang="0">
                <a:pos x="T6" y="T7"/>
              </a:cxn>
              <a:cxn ang="0">
                <a:pos x="T8" y="T9"/>
              </a:cxn>
            </a:cxnLst>
            <a:rect l="0" t="0" r="r" b="b"/>
            <a:pathLst>
              <a:path w="555" h="369">
                <a:moveTo>
                  <a:pt x="216" y="0"/>
                </a:moveTo>
                <a:lnTo>
                  <a:pt x="338" y="0"/>
                </a:lnTo>
                <a:lnTo>
                  <a:pt x="555" y="369"/>
                </a:lnTo>
                <a:lnTo>
                  <a:pt x="0" y="369"/>
                </a:lnTo>
                <a:lnTo>
                  <a:pt x="216"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0" name="Freeform 60"/>
          <p:cNvSpPr/>
          <p:nvPr/>
        </p:nvSpPr>
        <p:spPr bwMode="auto">
          <a:xfrm>
            <a:off x="4761189" y="180"/>
            <a:ext cx="1179605" cy="787083"/>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1" name="Freeform 61"/>
          <p:cNvSpPr/>
          <p:nvPr/>
        </p:nvSpPr>
        <p:spPr bwMode="auto">
          <a:xfrm>
            <a:off x="972970" y="787262"/>
            <a:ext cx="1179605" cy="1011049"/>
          </a:xfrm>
          <a:custGeom>
            <a:avLst/>
            <a:gdLst>
              <a:gd name="T0" fmla="*/ 277 w 555"/>
              <a:gd name="T1" fmla="*/ 0 h 474"/>
              <a:gd name="T2" fmla="*/ 555 w 555"/>
              <a:gd name="T3" fmla="*/ 474 h 474"/>
              <a:gd name="T4" fmla="*/ 0 w 555"/>
              <a:gd name="T5" fmla="*/ 474 h 474"/>
              <a:gd name="T6" fmla="*/ 277 w 555"/>
              <a:gd name="T7" fmla="*/ 0 h 474"/>
            </a:gdLst>
            <a:ahLst/>
            <a:cxnLst>
              <a:cxn ang="0">
                <a:pos x="T0" y="T1"/>
              </a:cxn>
              <a:cxn ang="0">
                <a:pos x="T2" y="T3"/>
              </a:cxn>
              <a:cxn ang="0">
                <a:pos x="T4" y="T5"/>
              </a:cxn>
              <a:cxn ang="0">
                <a:pos x="T6" y="T7"/>
              </a:cxn>
            </a:cxnLst>
            <a:rect l="0" t="0" r="r" b="b"/>
            <a:pathLst>
              <a:path w="555" h="474">
                <a:moveTo>
                  <a:pt x="277" y="0"/>
                </a:moveTo>
                <a:lnTo>
                  <a:pt x="555" y="474"/>
                </a:lnTo>
                <a:lnTo>
                  <a:pt x="0" y="474"/>
                </a:lnTo>
                <a:lnTo>
                  <a:pt x="277"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2" name="Freeform 62"/>
          <p:cNvSpPr/>
          <p:nvPr/>
        </p:nvSpPr>
        <p:spPr bwMode="auto">
          <a:xfrm>
            <a:off x="2990721" y="787262"/>
            <a:ext cx="1179605" cy="1011049"/>
          </a:xfrm>
          <a:custGeom>
            <a:avLst/>
            <a:gdLst>
              <a:gd name="T0" fmla="*/ 278 w 555"/>
              <a:gd name="T1" fmla="*/ 0 h 474"/>
              <a:gd name="T2" fmla="*/ 555 w 555"/>
              <a:gd name="T3" fmla="*/ 474 h 474"/>
              <a:gd name="T4" fmla="*/ 0 w 555"/>
              <a:gd name="T5" fmla="*/ 474 h 474"/>
              <a:gd name="T6" fmla="*/ 278 w 555"/>
              <a:gd name="T7" fmla="*/ 0 h 474"/>
            </a:gdLst>
            <a:ahLst/>
            <a:cxnLst>
              <a:cxn ang="0">
                <a:pos x="T0" y="T1"/>
              </a:cxn>
              <a:cxn ang="0">
                <a:pos x="T2" y="T3"/>
              </a:cxn>
              <a:cxn ang="0">
                <a:pos x="T4" y="T5"/>
              </a:cxn>
              <a:cxn ang="0">
                <a:pos x="T6" y="T7"/>
              </a:cxn>
            </a:cxnLst>
            <a:rect l="0" t="0" r="r" b="b"/>
            <a:pathLst>
              <a:path w="555" h="474">
                <a:moveTo>
                  <a:pt x="278" y="0"/>
                </a:moveTo>
                <a:lnTo>
                  <a:pt x="555" y="474"/>
                </a:lnTo>
                <a:lnTo>
                  <a:pt x="0" y="474"/>
                </a:lnTo>
                <a:lnTo>
                  <a:pt x="27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3" name="Freeform 63"/>
          <p:cNvSpPr/>
          <p:nvPr/>
        </p:nvSpPr>
        <p:spPr bwMode="auto">
          <a:xfrm>
            <a:off x="3581585" y="787262"/>
            <a:ext cx="1179605" cy="1011049"/>
          </a:xfrm>
          <a:custGeom>
            <a:avLst/>
            <a:gdLst>
              <a:gd name="T0" fmla="*/ 0 w 555"/>
              <a:gd name="T1" fmla="*/ 0 h 474"/>
              <a:gd name="T2" fmla="*/ 555 w 555"/>
              <a:gd name="T3" fmla="*/ 0 h 474"/>
              <a:gd name="T4" fmla="*/ 277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7" y="474"/>
                </a:lnTo>
                <a:lnTo>
                  <a:pt x="0" y="0"/>
                </a:lnTo>
                <a:close/>
              </a:path>
            </a:pathLst>
          </a:custGeom>
          <a:solidFill>
            <a:srgbClr val="46B3CD"/>
          </a:solidFill>
          <a:ln w="0">
            <a:noFill/>
            <a:prstDash val="solid"/>
            <a:round/>
          </a:ln>
        </p:spPr>
        <p:txBody>
          <a:bodyPr vert="horz" wrap="square" lIns="121912" tIns="60955" rIns="121912" bIns="60955" numCol="1" anchor="t" anchorCtr="0" compatLnSpc="1"/>
          <a:lstStyle/>
          <a:p>
            <a:endParaRPr lang="zh-CN" altLang="en-US" sz="100"/>
          </a:p>
        </p:txBody>
      </p:sp>
      <p:sp>
        <p:nvSpPr>
          <p:cNvPr id="64" name="Freeform 64"/>
          <p:cNvSpPr/>
          <p:nvPr/>
        </p:nvSpPr>
        <p:spPr bwMode="auto">
          <a:xfrm>
            <a:off x="3882647" y="773553"/>
            <a:ext cx="1770470" cy="1517484"/>
          </a:xfrm>
          <a:custGeom>
            <a:avLst/>
            <a:gdLst>
              <a:gd name="T0" fmla="*/ 278 w 555"/>
              <a:gd name="T1" fmla="*/ 0 h 474"/>
              <a:gd name="T2" fmla="*/ 555 w 555"/>
              <a:gd name="T3" fmla="*/ 474 h 474"/>
              <a:gd name="T4" fmla="*/ 0 w 555"/>
              <a:gd name="T5" fmla="*/ 474 h 474"/>
              <a:gd name="T6" fmla="*/ 278 w 555"/>
              <a:gd name="T7" fmla="*/ 0 h 474"/>
            </a:gdLst>
            <a:ahLst/>
            <a:cxnLst>
              <a:cxn ang="0">
                <a:pos x="T0" y="T1"/>
              </a:cxn>
              <a:cxn ang="0">
                <a:pos x="T2" y="T3"/>
              </a:cxn>
              <a:cxn ang="0">
                <a:pos x="T4" y="T5"/>
              </a:cxn>
              <a:cxn ang="0">
                <a:pos x="T6" y="T7"/>
              </a:cxn>
            </a:cxnLst>
            <a:rect l="0" t="0" r="r" b="b"/>
            <a:pathLst>
              <a:path w="555" h="474">
                <a:moveTo>
                  <a:pt x="278" y="0"/>
                </a:moveTo>
                <a:lnTo>
                  <a:pt x="555" y="474"/>
                </a:lnTo>
                <a:lnTo>
                  <a:pt x="0" y="474"/>
                </a:lnTo>
                <a:lnTo>
                  <a:pt x="278" y="0"/>
                </a:lnTo>
                <a:close/>
              </a:path>
            </a:pathLst>
          </a:custGeom>
          <a:blipFill dpi="0" rotWithShape="1">
            <a:blip r:embed="rId2" cstate="print">
              <a:grayscl/>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5940794" y="787262"/>
            <a:ext cx="1179605" cy="1011049"/>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7" name="Freeform 67"/>
          <p:cNvSpPr/>
          <p:nvPr/>
        </p:nvSpPr>
        <p:spPr bwMode="auto">
          <a:xfrm>
            <a:off x="1565190" y="3899712"/>
            <a:ext cx="2269173" cy="1944928"/>
          </a:xfrm>
          <a:custGeom>
            <a:avLst/>
            <a:gdLst>
              <a:gd name="T0" fmla="*/ 277 w 555"/>
              <a:gd name="T1" fmla="*/ 0 h 474"/>
              <a:gd name="T2" fmla="*/ 555 w 555"/>
              <a:gd name="T3" fmla="*/ 474 h 474"/>
              <a:gd name="T4" fmla="*/ 0 w 555"/>
              <a:gd name="T5" fmla="*/ 474 h 474"/>
              <a:gd name="T6" fmla="*/ 277 w 555"/>
              <a:gd name="T7" fmla="*/ 0 h 474"/>
            </a:gdLst>
            <a:ahLst/>
            <a:cxnLst>
              <a:cxn ang="0">
                <a:pos x="T0" y="T1"/>
              </a:cxn>
              <a:cxn ang="0">
                <a:pos x="T2" y="T3"/>
              </a:cxn>
              <a:cxn ang="0">
                <a:pos x="T4" y="T5"/>
              </a:cxn>
              <a:cxn ang="0">
                <a:pos x="T6" y="T7"/>
              </a:cxn>
            </a:cxnLst>
            <a:rect l="0" t="0" r="r" b="b"/>
            <a:pathLst>
              <a:path w="555" h="474">
                <a:moveTo>
                  <a:pt x="277" y="0"/>
                </a:moveTo>
                <a:lnTo>
                  <a:pt x="555" y="474"/>
                </a:lnTo>
                <a:lnTo>
                  <a:pt x="0" y="474"/>
                </a:lnTo>
                <a:lnTo>
                  <a:pt x="277" y="0"/>
                </a:lnTo>
                <a:close/>
              </a:path>
            </a:pathLst>
          </a:custGeom>
          <a:blipFill dpi="0" rotWithShape="1">
            <a:blip r:embed="rId3" cstate="print">
              <a:grayscl/>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1912" tIns="60955" rIns="121912" bIns="60955" numCol="1" anchor="t" anchorCtr="0" compatLnSpc="1"/>
          <a:lstStyle/>
          <a:p>
            <a:endParaRPr lang="zh-CN" altLang="en-US" sz="100"/>
          </a:p>
        </p:txBody>
      </p:sp>
      <p:sp>
        <p:nvSpPr>
          <p:cNvPr id="68" name="Freeform 68"/>
          <p:cNvSpPr/>
          <p:nvPr/>
        </p:nvSpPr>
        <p:spPr bwMode="auto">
          <a:xfrm>
            <a:off x="1220251" y="5844640"/>
            <a:ext cx="1179605" cy="1013182"/>
          </a:xfrm>
          <a:custGeom>
            <a:avLst/>
            <a:gdLst>
              <a:gd name="T0" fmla="*/ 278 w 555"/>
              <a:gd name="T1" fmla="*/ 0 h 475"/>
              <a:gd name="T2" fmla="*/ 555 w 555"/>
              <a:gd name="T3" fmla="*/ 475 h 475"/>
              <a:gd name="T4" fmla="*/ 0 w 555"/>
              <a:gd name="T5" fmla="*/ 475 h 475"/>
              <a:gd name="T6" fmla="*/ 278 w 555"/>
              <a:gd name="T7" fmla="*/ 0 h 475"/>
            </a:gdLst>
            <a:ahLst/>
            <a:cxnLst>
              <a:cxn ang="0">
                <a:pos x="T0" y="T1"/>
              </a:cxn>
              <a:cxn ang="0">
                <a:pos x="T2" y="T3"/>
              </a:cxn>
              <a:cxn ang="0">
                <a:pos x="T4" y="T5"/>
              </a:cxn>
              <a:cxn ang="0">
                <a:pos x="T6" y="T7"/>
              </a:cxn>
            </a:cxnLst>
            <a:rect l="0" t="0" r="r" b="b"/>
            <a:pathLst>
              <a:path w="555" h="475">
                <a:moveTo>
                  <a:pt x="278" y="0"/>
                </a:moveTo>
                <a:lnTo>
                  <a:pt x="555" y="475"/>
                </a:lnTo>
                <a:lnTo>
                  <a:pt x="0" y="475"/>
                </a:lnTo>
                <a:lnTo>
                  <a:pt x="278"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9" name="Freeform 69"/>
          <p:cNvSpPr/>
          <p:nvPr/>
        </p:nvSpPr>
        <p:spPr bwMode="auto">
          <a:xfrm>
            <a:off x="5349928" y="5844640"/>
            <a:ext cx="1181729" cy="1013182"/>
          </a:xfrm>
          <a:custGeom>
            <a:avLst/>
            <a:gdLst>
              <a:gd name="T0" fmla="*/ 0 w 556"/>
              <a:gd name="T1" fmla="*/ 0 h 475"/>
              <a:gd name="T2" fmla="*/ 556 w 556"/>
              <a:gd name="T3" fmla="*/ 0 h 475"/>
              <a:gd name="T4" fmla="*/ 278 w 556"/>
              <a:gd name="T5" fmla="*/ 475 h 475"/>
              <a:gd name="T6" fmla="*/ 0 w 556"/>
              <a:gd name="T7" fmla="*/ 0 h 475"/>
            </a:gdLst>
            <a:ahLst/>
            <a:cxnLst>
              <a:cxn ang="0">
                <a:pos x="T0" y="T1"/>
              </a:cxn>
              <a:cxn ang="0">
                <a:pos x="T2" y="T3"/>
              </a:cxn>
              <a:cxn ang="0">
                <a:pos x="T4" y="T5"/>
              </a:cxn>
              <a:cxn ang="0">
                <a:pos x="T6" y="T7"/>
              </a:cxn>
            </a:cxnLst>
            <a:rect l="0" t="0" r="r" b="b"/>
            <a:pathLst>
              <a:path w="556" h="475">
                <a:moveTo>
                  <a:pt x="0" y="0"/>
                </a:moveTo>
                <a:lnTo>
                  <a:pt x="556" y="0"/>
                </a:lnTo>
                <a:lnTo>
                  <a:pt x="278" y="475"/>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0" name="Freeform 70"/>
          <p:cNvSpPr/>
          <p:nvPr/>
        </p:nvSpPr>
        <p:spPr bwMode="auto">
          <a:xfrm>
            <a:off x="346167" y="180"/>
            <a:ext cx="920304" cy="787083"/>
          </a:xfrm>
          <a:custGeom>
            <a:avLst/>
            <a:gdLst>
              <a:gd name="T0" fmla="*/ 0 w 433"/>
              <a:gd name="T1" fmla="*/ 0 h 369"/>
              <a:gd name="T2" fmla="*/ 433 w 433"/>
              <a:gd name="T3" fmla="*/ 0 h 369"/>
              <a:gd name="T4" fmla="*/ 216 w 433"/>
              <a:gd name="T5" fmla="*/ 369 h 369"/>
              <a:gd name="T6" fmla="*/ 0 w 433"/>
              <a:gd name="T7" fmla="*/ 0 h 369"/>
            </a:gdLst>
            <a:ahLst/>
            <a:cxnLst>
              <a:cxn ang="0">
                <a:pos x="T0" y="T1"/>
              </a:cxn>
              <a:cxn ang="0">
                <a:pos x="T2" y="T3"/>
              </a:cxn>
              <a:cxn ang="0">
                <a:pos x="T4" y="T5"/>
              </a:cxn>
              <a:cxn ang="0">
                <a:pos x="T6" y="T7"/>
              </a:cxn>
            </a:cxnLst>
            <a:rect l="0" t="0" r="r" b="b"/>
            <a:pathLst>
              <a:path w="433" h="369">
                <a:moveTo>
                  <a:pt x="0" y="0"/>
                </a:moveTo>
                <a:lnTo>
                  <a:pt x="433" y="0"/>
                </a:lnTo>
                <a:lnTo>
                  <a:pt x="216" y="369"/>
                </a:lnTo>
                <a:lnTo>
                  <a:pt x="0" y="0"/>
                </a:lnTo>
                <a:close/>
              </a:path>
            </a:pathLst>
          </a:custGeom>
          <a:solidFill>
            <a:srgbClr val="78D5EF"/>
          </a:solidFill>
          <a:ln w="0">
            <a:noFill/>
            <a:prstDash val="solid"/>
            <a:round/>
          </a:ln>
        </p:spPr>
        <p:txBody>
          <a:bodyPr vert="horz" wrap="square" lIns="121912" tIns="60955" rIns="121912" bIns="60955" numCol="1" anchor="t" anchorCtr="0" compatLnSpc="1"/>
          <a:lstStyle/>
          <a:p>
            <a:endParaRPr lang="zh-CN" altLang="en-US" sz="100"/>
          </a:p>
        </p:txBody>
      </p:sp>
      <p:sp>
        <p:nvSpPr>
          <p:cNvPr id="71" name="Freeform 71"/>
          <p:cNvSpPr/>
          <p:nvPr/>
        </p:nvSpPr>
        <p:spPr bwMode="auto">
          <a:xfrm>
            <a:off x="4299975" y="180"/>
            <a:ext cx="918178" cy="787083"/>
          </a:xfrm>
          <a:custGeom>
            <a:avLst/>
            <a:gdLst>
              <a:gd name="T0" fmla="*/ 0 w 432"/>
              <a:gd name="T1" fmla="*/ 0 h 369"/>
              <a:gd name="T2" fmla="*/ 432 w 432"/>
              <a:gd name="T3" fmla="*/ 0 h 369"/>
              <a:gd name="T4" fmla="*/ 217 w 432"/>
              <a:gd name="T5" fmla="*/ 369 h 369"/>
              <a:gd name="T6" fmla="*/ 0 w 432"/>
              <a:gd name="T7" fmla="*/ 0 h 369"/>
            </a:gdLst>
            <a:ahLst/>
            <a:cxnLst>
              <a:cxn ang="0">
                <a:pos x="T0" y="T1"/>
              </a:cxn>
              <a:cxn ang="0">
                <a:pos x="T2" y="T3"/>
              </a:cxn>
              <a:cxn ang="0">
                <a:pos x="T4" y="T5"/>
              </a:cxn>
              <a:cxn ang="0">
                <a:pos x="T6" y="T7"/>
              </a:cxn>
            </a:cxnLst>
            <a:rect l="0" t="0" r="r" b="b"/>
            <a:pathLst>
              <a:path w="432" h="369">
                <a:moveTo>
                  <a:pt x="0" y="0"/>
                </a:moveTo>
                <a:lnTo>
                  <a:pt x="432" y="0"/>
                </a:lnTo>
                <a:lnTo>
                  <a:pt x="217"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5481704" y="180"/>
            <a:ext cx="916053" cy="787083"/>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5940794" y="180"/>
            <a:ext cx="1179605" cy="787083"/>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84" name="任意多边形 83"/>
          <p:cNvSpPr/>
          <p:nvPr/>
        </p:nvSpPr>
        <p:spPr bwMode="auto">
          <a:xfrm>
            <a:off x="916318" y="2004831"/>
            <a:ext cx="3473240" cy="2980541"/>
          </a:xfrm>
          <a:custGeom>
            <a:avLst/>
            <a:gdLst>
              <a:gd name="connsiteX0" fmla="*/ 0 w 2490463"/>
              <a:gd name="connsiteY0" fmla="*/ 1068588 h 2137176"/>
              <a:gd name="connsiteX1" fmla="*/ 1244111 w 2490463"/>
              <a:gd name="connsiteY1" fmla="*/ 1068588 h 2137176"/>
              <a:gd name="connsiteX2" fmla="*/ 623176 w 2490463"/>
              <a:gd name="connsiteY2" fmla="*/ 2137176 h 2137176"/>
              <a:gd name="connsiteX3" fmla="*/ 1867287 w 2490463"/>
              <a:gd name="connsiteY3" fmla="*/ 0 h 2137176"/>
              <a:gd name="connsiteX4" fmla="*/ 2490463 w 2490463"/>
              <a:gd name="connsiteY4" fmla="*/ 1068588 h 2137176"/>
              <a:gd name="connsiteX5" fmla="*/ 1244111 w 2490463"/>
              <a:gd name="connsiteY5" fmla="*/ 1068588 h 213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0463" h="2137176">
                <a:moveTo>
                  <a:pt x="0" y="1068588"/>
                </a:moveTo>
                <a:lnTo>
                  <a:pt x="1244111" y="1068588"/>
                </a:lnTo>
                <a:lnTo>
                  <a:pt x="623176" y="2137176"/>
                </a:lnTo>
                <a:close/>
                <a:moveTo>
                  <a:pt x="1867287" y="0"/>
                </a:moveTo>
                <a:lnTo>
                  <a:pt x="2490463" y="1068588"/>
                </a:lnTo>
                <a:lnTo>
                  <a:pt x="1244111" y="1068588"/>
                </a:lnTo>
                <a:close/>
              </a:path>
            </a:pathLst>
          </a:custGeom>
          <a:blipFill dpi="0" rotWithShape="1">
            <a:blip r:embed="rId4" cstate="print">
              <a:grayscl/>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1912" tIns="60955" rIns="121912" bIns="60955" numCol="1" anchor="t" anchorCtr="0" compatLnSpc="1">
            <a:noAutofit/>
          </a:bodyPr>
          <a:lstStyle/>
          <a:p>
            <a:endParaRPr lang="zh-CN" altLang="en-US" sz="100"/>
          </a:p>
        </p:txBody>
      </p:sp>
      <p:sp>
        <p:nvSpPr>
          <p:cNvPr id="75" name="Freeform 75"/>
          <p:cNvSpPr/>
          <p:nvPr/>
        </p:nvSpPr>
        <p:spPr bwMode="auto">
          <a:xfrm>
            <a:off x="2990721" y="4833591"/>
            <a:ext cx="1179605" cy="1011049"/>
          </a:xfrm>
          <a:custGeom>
            <a:avLst/>
            <a:gdLst>
              <a:gd name="T0" fmla="*/ 278 w 555"/>
              <a:gd name="T1" fmla="*/ 0 h 474"/>
              <a:gd name="T2" fmla="*/ 555 w 555"/>
              <a:gd name="T3" fmla="*/ 474 h 474"/>
              <a:gd name="T4" fmla="*/ 0 w 555"/>
              <a:gd name="T5" fmla="*/ 474 h 474"/>
              <a:gd name="T6" fmla="*/ 278 w 555"/>
              <a:gd name="T7" fmla="*/ 0 h 474"/>
            </a:gdLst>
            <a:ahLst/>
            <a:cxnLst>
              <a:cxn ang="0">
                <a:pos x="T0" y="T1"/>
              </a:cxn>
              <a:cxn ang="0">
                <a:pos x="T2" y="T3"/>
              </a:cxn>
              <a:cxn ang="0">
                <a:pos x="T4" y="T5"/>
              </a:cxn>
              <a:cxn ang="0">
                <a:pos x="T6" y="T7"/>
              </a:cxn>
            </a:cxnLst>
            <a:rect l="0" t="0" r="r" b="b"/>
            <a:pathLst>
              <a:path w="555" h="474">
                <a:moveTo>
                  <a:pt x="278" y="0"/>
                </a:moveTo>
                <a:lnTo>
                  <a:pt x="555" y="474"/>
                </a:lnTo>
                <a:lnTo>
                  <a:pt x="0" y="474"/>
                </a:lnTo>
                <a:lnTo>
                  <a:pt x="278" y="0"/>
                </a:lnTo>
                <a:close/>
              </a:path>
            </a:pathLst>
          </a:custGeom>
          <a:solidFill>
            <a:srgbClr val="78D5EF"/>
          </a:solidFill>
          <a:ln w="0">
            <a:noFill/>
            <a:prstDash val="solid"/>
            <a:round/>
          </a:ln>
        </p:spPr>
        <p:txBody>
          <a:bodyPr vert="horz" wrap="square" lIns="121912" tIns="60955" rIns="121912" bIns="60955" numCol="1" anchor="t" anchorCtr="0" compatLnSpc="1"/>
          <a:lstStyle/>
          <a:p>
            <a:endParaRPr lang="zh-CN" altLang="en-US" sz="100"/>
          </a:p>
        </p:txBody>
      </p:sp>
      <p:sp>
        <p:nvSpPr>
          <p:cNvPr id="76" name="Freeform 76"/>
          <p:cNvSpPr/>
          <p:nvPr/>
        </p:nvSpPr>
        <p:spPr bwMode="auto">
          <a:xfrm>
            <a:off x="631513" y="5844640"/>
            <a:ext cx="1179605" cy="1013182"/>
          </a:xfrm>
          <a:custGeom>
            <a:avLst/>
            <a:gdLst>
              <a:gd name="T0" fmla="*/ 0 w 555"/>
              <a:gd name="T1" fmla="*/ 0 h 475"/>
              <a:gd name="T2" fmla="*/ 555 w 555"/>
              <a:gd name="T3" fmla="*/ 0 h 475"/>
              <a:gd name="T4" fmla="*/ 277 w 555"/>
              <a:gd name="T5" fmla="*/ 475 h 475"/>
              <a:gd name="T6" fmla="*/ 0 w 555"/>
              <a:gd name="T7" fmla="*/ 0 h 475"/>
            </a:gdLst>
            <a:ahLst/>
            <a:cxnLst>
              <a:cxn ang="0">
                <a:pos x="T0" y="T1"/>
              </a:cxn>
              <a:cxn ang="0">
                <a:pos x="T2" y="T3"/>
              </a:cxn>
              <a:cxn ang="0">
                <a:pos x="T4" y="T5"/>
              </a:cxn>
              <a:cxn ang="0">
                <a:pos x="T6" y="T7"/>
              </a:cxn>
            </a:cxnLst>
            <a:rect l="0" t="0" r="r" b="b"/>
            <a:pathLst>
              <a:path w="555" h="475">
                <a:moveTo>
                  <a:pt x="0" y="0"/>
                </a:moveTo>
                <a:lnTo>
                  <a:pt x="555" y="0"/>
                </a:lnTo>
                <a:lnTo>
                  <a:pt x="277" y="475"/>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7" name="Freeform 77"/>
          <p:cNvSpPr/>
          <p:nvPr/>
        </p:nvSpPr>
        <p:spPr bwMode="auto">
          <a:xfrm>
            <a:off x="2990721" y="5844640"/>
            <a:ext cx="1179605" cy="1013182"/>
          </a:xfrm>
          <a:custGeom>
            <a:avLst/>
            <a:gdLst>
              <a:gd name="T0" fmla="*/ 0 w 555"/>
              <a:gd name="T1" fmla="*/ 0 h 475"/>
              <a:gd name="T2" fmla="*/ 555 w 555"/>
              <a:gd name="T3" fmla="*/ 0 h 475"/>
              <a:gd name="T4" fmla="*/ 278 w 555"/>
              <a:gd name="T5" fmla="*/ 475 h 475"/>
              <a:gd name="T6" fmla="*/ 0 w 555"/>
              <a:gd name="T7" fmla="*/ 0 h 475"/>
            </a:gdLst>
            <a:ahLst/>
            <a:cxnLst>
              <a:cxn ang="0">
                <a:pos x="T0" y="T1"/>
              </a:cxn>
              <a:cxn ang="0">
                <a:pos x="T2" y="T3"/>
              </a:cxn>
              <a:cxn ang="0">
                <a:pos x="T4" y="T5"/>
              </a:cxn>
              <a:cxn ang="0">
                <a:pos x="T6" y="T7"/>
              </a:cxn>
            </a:cxnLst>
            <a:rect l="0" t="0" r="r" b="b"/>
            <a:pathLst>
              <a:path w="555" h="475">
                <a:moveTo>
                  <a:pt x="0" y="0"/>
                </a:moveTo>
                <a:lnTo>
                  <a:pt x="555" y="0"/>
                </a:lnTo>
                <a:lnTo>
                  <a:pt x="278" y="475"/>
                </a:lnTo>
                <a:lnTo>
                  <a:pt x="0" y="0"/>
                </a:lnTo>
                <a:close/>
              </a:path>
            </a:pathLst>
          </a:custGeom>
          <a:solidFill>
            <a:srgbClr val="78D5EF"/>
          </a:solidFill>
          <a:ln w="0">
            <a:noFill/>
            <a:prstDash val="solid"/>
            <a:round/>
          </a:ln>
        </p:spPr>
        <p:txBody>
          <a:bodyPr vert="horz" wrap="square" lIns="121912" tIns="60955" rIns="121912" bIns="60955" numCol="1" anchor="t" anchorCtr="0" compatLnSpc="1"/>
          <a:lstStyle/>
          <a:p>
            <a:endParaRPr lang="zh-CN" altLang="en-US" sz="100"/>
          </a:p>
        </p:txBody>
      </p:sp>
      <p:sp>
        <p:nvSpPr>
          <p:cNvPr id="78" name="Freeform 78"/>
          <p:cNvSpPr/>
          <p:nvPr/>
        </p:nvSpPr>
        <p:spPr bwMode="auto">
          <a:xfrm>
            <a:off x="4761189" y="5844640"/>
            <a:ext cx="1179605" cy="1013182"/>
          </a:xfrm>
          <a:custGeom>
            <a:avLst/>
            <a:gdLst>
              <a:gd name="T0" fmla="*/ 277 w 555"/>
              <a:gd name="T1" fmla="*/ 0 h 475"/>
              <a:gd name="T2" fmla="*/ 555 w 555"/>
              <a:gd name="T3" fmla="*/ 475 h 475"/>
              <a:gd name="T4" fmla="*/ 0 w 555"/>
              <a:gd name="T5" fmla="*/ 475 h 475"/>
              <a:gd name="T6" fmla="*/ 277 w 555"/>
              <a:gd name="T7" fmla="*/ 0 h 475"/>
            </a:gdLst>
            <a:ahLst/>
            <a:cxnLst>
              <a:cxn ang="0">
                <a:pos x="T0" y="T1"/>
              </a:cxn>
              <a:cxn ang="0">
                <a:pos x="T2" y="T3"/>
              </a:cxn>
              <a:cxn ang="0">
                <a:pos x="T4" y="T5"/>
              </a:cxn>
              <a:cxn ang="0">
                <a:pos x="T6" y="T7"/>
              </a:cxn>
            </a:cxnLst>
            <a:rect l="0" t="0" r="r" b="b"/>
            <a:pathLst>
              <a:path w="555" h="475">
                <a:moveTo>
                  <a:pt x="277" y="0"/>
                </a:moveTo>
                <a:lnTo>
                  <a:pt x="555" y="475"/>
                </a:lnTo>
                <a:lnTo>
                  <a:pt x="0" y="475"/>
                </a:lnTo>
                <a:lnTo>
                  <a:pt x="277" y="0"/>
                </a:lnTo>
                <a:close/>
              </a:path>
            </a:pathLst>
          </a:custGeom>
          <a:solidFill>
            <a:srgbClr val="78D5EF"/>
          </a:solidFill>
          <a:ln w="0">
            <a:noFill/>
            <a:prstDash val="solid"/>
            <a:round/>
          </a:ln>
        </p:spPr>
        <p:txBody>
          <a:bodyPr vert="horz" wrap="square" lIns="121912" tIns="60955" rIns="121912" bIns="60955" numCol="1" anchor="t" anchorCtr="0" compatLnSpc="1"/>
          <a:lstStyle/>
          <a:p>
            <a:endParaRPr lang="zh-CN" altLang="en-US" sz="100"/>
          </a:p>
        </p:txBody>
      </p:sp>
      <p:sp>
        <p:nvSpPr>
          <p:cNvPr id="80" name="矩形 259"/>
          <p:cNvSpPr>
            <a:spLocks noChangeArrowheads="1"/>
          </p:cNvSpPr>
          <p:nvPr/>
        </p:nvSpPr>
        <p:spPr bwMode="auto">
          <a:xfrm>
            <a:off x="5408517" y="3484201"/>
            <a:ext cx="5740075" cy="116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buNone/>
            </a:pPr>
            <a:r>
              <a:rPr lang="en-US" altLang="zh-CN" sz="7585" b="1" cap="all" dirty="0">
                <a:solidFill>
                  <a:schemeClr val="bg1">
                    <a:lumMod val="65000"/>
                  </a:schemeClr>
                </a:solidFill>
                <a:latin typeface="Arial" panose="020B0604020202020204" pitchFamily="34" charset="0"/>
                <a:cs typeface="Arial" panose="020B0604020202020204" pitchFamily="34" charset="0"/>
              </a:rPr>
              <a:t>Thank you</a:t>
            </a:r>
            <a:endParaRPr lang="zh-CN" altLang="en-US" sz="5690" cap="all" dirty="0">
              <a:solidFill>
                <a:schemeClr val="bg1">
                  <a:lumMod val="65000"/>
                </a:schemeClr>
              </a:solidFill>
              <a:latin typeface="Arial" panose="020B0604020202020204" pitchFamily="34" charset="0"/>
              <a:cs typeface="Arial" panose="020B0604020202020204" pitchFamily="34" charset="0"/>
            </a:endParaRPr>
          </a:p>
        </p:txBody>
      </p:sp>
      <p:sp>
        <p:nvSpPr>
          <p:cNvPr id="82" name="矩形 259"/>
          <p:cNvSpPr>
            <a:spLocks noChangeArrowheads="1"/>
          </p:cNvSpPr>
          <p:nvPr/>
        </p:nvSpPr>
        <p:spPr bwMode="auto">
          <a:xfrm>
            <a:off x="5481955" y="4576445"/>
            <a:ext cx="5496560" cy="408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dist">
              <a:buNone/>
            </a:pPr>
            <a:r>
              <a:rPr lang="zh-CN" altLang="en-US" sz="2655" dirty="0">
                <a:solidFill>
                  <a:schemeClr val="bg1">
                    <a:lumMod val="65000"/>
                  </a:schemeClr>
                </a:solidFill>
                <a:cs typeface="Arial" panose="020B0604020202020204" pitchFamily="34" charset="0"/>
              </a:rPr>
              <a:t>感谢聆听，批评指导</a:t>
            </a:r>
            <a:endParaRPr lang="zh-CN" altLang="en-US" sz="2655" dirty="0">
              <a:solidFill>
                <a:schemeClr val="bg1">
                  <a:lumMod val="65000"/>
                </a:schemeClr>
              </a:solidFill>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14:presetBounceEnd="40000">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75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12" dur="1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14:presetBounceEnd="40000">
                                      <p:stCondLst>
                                        <p:cond delay="250"/>
                                      </p:stCondLst>
                                      <p:childTnLst>
                                        <p:set>
                                          <p:cBhvr>
                                            <p:cTn id="14" dur="1" fill="hold">
                                              <p:stCondLst>
                                                <p:cond delay="0"/>
                                              </p:stCondLst>
                                            </p:cTn>
                                            <p:tgtEl>
                                              <p:spTgt spid="57"/>
                                            </p:tgtEl>
                                            <p:attrNameLst>
                                              <p:attrName>style.visibility</p:attrName>
                                            </p:attrNameLst>
                                          </p:cBhvr>
                                          <p:to>
                                            <p:strVal val="visible"/>
                                          </p:to>
                                        </p:set>
                                        <p:anim calcmode="lin" valueType="num" p14:bounceEnd="40000">
                                          <p:cBhvr additive="base">
                                            <p:cTn id="15" dur="1750" fill="hold"/>
                                            <p:tgtEl>
                                              <p:spTgt spid="57"/>
                                            </p:tgtEl>
                                            <p:attrNameLst>
                                              <p:attrName>ppt_x</p:attrName>
                                            </p:attrNameLst>
                                          </p:cBhvr>
                                          <p:tavLst>
                                            <p:tav tm="0">
                                              <p:val>
                                                <p:strVal val="0-#ppt_w/2"/>
                                              </p:val>
                                            </p:tav>
                                            <p:tav tm="100000">
                                              <p:val>
                                                <p:strVal val="#ppt_x"/>
                                              </p:val>
                                            </p:tav>
                                          </p:tavLst>
                                        </p:anim>
                                        <p:anim calcmode="lin" valueType="num" p14:bounceEnd="40000">
                                          <p:cBhvr additive="base">
                                            <p:cTn id="16" dur="175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8" accel="40000" fill="hold" grpId="0" nodeType="withEffect" p14:presetBounceEnd="40000">
                                      <p:stCondLst>
                                        <p:cond delay="500"/>
                                      </p:stCondLst>
                                      <p:childTnLst>
                                        <p:set>
                                          <p:cBhvr>
                                            <p:cTn id="18" dur="1" fill="hold">
                                              <p:stCondLst>
                                                <p:cond delay="0"/>
                                              </p:stCondLst>
                                            </p:cTn>
                                            <p:tgtEl>
                                              <p:spTgt spid="58"/>
                                            </p:tgtEl>
                                            <p:attrNameLst>
                                              <p:attrName>style.visibility</p:attrName>
                                            </p:attrNameLst>
                                          </p:cBhvr>
                                          <p:to>
                                            <p:strVal val="visible"/>
                                          </p:to>
                                        </p:set>
                                        <p:anim calcmode="lin" valueType="num" p14:bounceEnd="40000">
                                          <p:cBhvr additive="base">
                                            <p:cTn id="19" dur="1500" fill="hold"/>
                                            <p:tgtEl>
                                              <p:spTgt spid="58"/>
                                            </p:tgtEl>
                                            <p:attrNameLst>
                                              <p:attrName>ppt_x</p:attrName>
                                            </p:attrNameLst>
                                          </p:cBhvr>
                                          <p:tavLst>
                                            <p:tav tm="0">
                                              <p:val>
                                                <p:strVal val="0-#ppt_w/2"/>
                                              </p:val>
                                            </p:tav>
                                            <p:tav tm="100000">
                                              <p:val>
                                                <p:strVal val="#ppt_x"/>
                                              </p:val>
                                            </p:tav>
                                          </p:tavLst>
                                        </p:anim>
                                        <p:anim calcmode="lin" valueType="num" p14:bounceEnd="40000">
                                          <p:cBhvr additive="base">
                                            <p:cTn id="20" dur="1500" fill="hold"/>
                                            <p:tgtEl>
                                              <p:spTgt spid="58"/>
                                            </p:tgtEl>
                                            <p:attrNameLst>
                                              <p:attrName>ppt_y</p:attrName>
                                            </p:attrNameLst>
                                          </p:cBhvr>
                                          <p:tavLst>
                                            <p:tav tm="0">
                                              <p:val>
                                                <p:strVal val="#ppt_y"/>
                                              </p:val>
                                            </p:tav>
                                            <p:tav tm="100000">
                                              <p:val>
                                                <p:strVal val="#ppt_y"/>
                                              </p:val>
                                            </p:tav>
                                          </p:tavLst>
                                        </p:anim>
                                      </p:childTnLst>
                                    </p:cTn>
                                  </p:par>
                                  <p:par>
                                    <p:cTn id="21" presetID="2" presetClass="entr" presetSubtype="8" accel="40000" fill="hold" grpId="0" nodeType="withEffect" p14:presetBounceEnd="40000">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14:bounceEnd="40000">
                                          <p:cBhvr additive="base">
                                            <p:cTn id="23" dur="1500" fill="hold"/>
                                            <p:tgtEl>
                                              <p:spTgt spid="59"/>
                                            </p:tgtEl>
                                            <p:attrNameLst>
                                              <p:attrName>ppt_x</p:attrName>
                                            </p:attrNameLst>
                                          </p:cBhvr>
                                          <p:tavLst>
                                            <p:tav tm="0">
                                              <p:val>
                                                <p:strVal val="0-#ppt_w/2"/>
                                              </p:val>
                                            </p:tav>
                                            <p:tav tm="100000">
                                              <p:val>
                                                <p:strVal val="#ppt_x"/>
                                              </p:val>
                                            </p:tav>
                                          </p:tavLst>
                                        </p:anim>
                                        <p:anim calcmode="lin" valueType="num" p14:bounceEnd="40000">
                                          <p:cBhvr additive="base">
                                            <p:cTn id="24" dur="1500" fill="hold"/>
                                            <p:tgtEl>
                                              <p:spTgt spid="59"/>
                                            </p:tgtEl>
                                            <p:attrNameLst>
                                              <p:attrName>ppt_y</p:attrName>
                                            </p:attrNameLst>
                                          </p:cBhvr>
                                          <p:tavLst>
                                            <p:tav tm="0">
                                              <p:val>
                                                <p:strVal val="#ppt_y"/>
                                              </p:val>
                                            </p:tav>
                                            <p:tav tm="100000">
                                              <p:val>
                                                <p:strVal val="#ppt_y"/>
                                              </p:val>
                                            </p:tav>
                                          </p:tavLst>
                                        </p:anim>
                                      </p:childTnLst>
                                    </p:cTn>
                                  </p:par>
                                  <p:par>
                                    <p:cTn id="25" presetID="2" presetClass="entr" presetSubtype="8" accel="40000" fill="hold" grpId="0" nodeType="withEffect" p14:presetBounceEnd="40000">
                                      <p:stCondLst>
                                        <p:cond delay="250"/>
                                      </p:stCondLst>
                                      <p:childTnLst>
                                        <p:set>
                                          <p:cBhvr>
                                            <p:cTn id="26" dur="1" fill="hold">
                                              <p:stCondLst>
                                                <p:cond delay="0"/>
                                              </p:stCondLst>
                                            </p:cTn>
                                            <p:tgtEl>
                                              <p:spTgt spid="60"/>
                                            </p:tgtEl>
                                            <p:attrNameLst>
                                              <p:attrName>style.visibility</p:attrName>
                                            </p:attrNameLst>
                                          </p:cBhvr>
                                          <p:to>
                                            <p:strVal val="visible"/>
                                          </p:to>
                                        </p:set>
                                        <p:anim calcmode="lin" valueType="num" p14:bounceEnd="40000">
                                          <p:cBhvr additive="base">
                                            <p:cTn id="27" dur="1500" fill="hold"/>
                                            <p:tgtEl>
                                              <p:spTgt spid="60"/>
                                            </p:tgtEl>
                                            <p:attrNameLst>
                                              <p:attrName>ppt_x</p:attrName>
                                            </p:attrNameLst>
                                          </p:cBhvr>
                                          <p:tavLst>
                                            <p:tav tm="0">
                                              <p:val>
                                                <p:strVal val="0-#ppt_w/2"/>
                                              </p:val>
                                            </p:tav>
                                            <p:tav tm="100000">
                                              <p:val>
                                                <p:strVal val="#ppt_x"/>
                                              </p:val>
                                            </p:tav>
                                          </p:tavLst>
                                        </p:anim>
                                        <p:anim calcmode="lin" valueType="num" p14:bounceEnd="40000">
                                          <p:cBhvr additive="base">
                                            <p:cTn id="28" dur="1500" fill="hold"/>
                                            <p:tgtEl>
                                              <p:spTgt spid="60"/>
                                            </p:tgtEl>
                                            <p:attrNameLst>
                                              <p:attrName>ppt_y</p:attrName>
                                            </p:attrNameLst>
                                          </p:cBhvr>
                                          <p:tavLst>
                                            <p:tav tm="0">
                                              <p:val>
                                                <p:strVal val="#ppt_y"/>
                                              </p:val>
                                            </p:tav>
                                            <p:tav tm="100000">
                                              <p:val>
                                                <p:strVal val="#ppt_y"/>
                                              </p:val>
                                            </p:tav>
                                          </p:tavLst>
                                        </p:anim>
                                      </p:childTnLst>
                                    </p:cTn>
                                  </p:par>
                                  <p:par>
                                    <p:cTn id="29" presetID="2" presetClass="entr" presetSubtype="8" accel="40000" fill="hold" grpId="0" nodeType="withEffect" p14:presetBounceEnd="40000">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14:bounceEnd="40000">
                                          <p:cBhvr additive="base">
                                            <p:cTn id="31" dur="1500" fill="hold"/>
                                            <p:tgtEl>
                                              <p:spTgt spid="61"/>
                                            </p:tgtEl>
                                            <p:attrNameLst>
                                              <p:attrName>ppt_x</p:attrName>
                                            </p:attrNameLst>
                                          </p:cBhvr>
                                          <p:tavLst>
                                            <p:tav tm="0">
                                              <p:val>
                                                <p:strVal val="0-#ppt_w/2"/>
                                              </p:val>
                                            </p:tav>
                                            <p:tav tm="100000">
                                              <p:val>
                                                <p:strVal val="#ppt_x"/>
                                              </p:val>
                                            </p:tav>
                                          </p:tavLst>
                                        </p:anim>
                                        <p:anim calcmode="lin" valueType="num" p14:bounceEnd="40000">
                                          <p:cBhvr additive="base">
                                            <p:cTn id="32" dur="1500" fill="hold"/>
                                            <p:tgtEl>
                                              <p:spTgt spid="61"/>
                                            </p:tgtEl>
                                            <p:attrNameLst>
                                              <p:attrName>ppt_y</p:attrName>
                                            </p:attrNameLst>
                                          </p:cBhvr>
                                          <p:tavLst>
                                            <p:tav tm="0">
                                              <p:val>
                                                <p:strVal val="#ppt_y"/>
                                              </p:val>
                                            </p:tav>
                                            <p:tav tm="100000">
                                              <p:val>
                                                <p:strVal val="#ppt_y"/>
                                              </p:val>
                                            </p:tav>
                                          </p:tavLst>
                                        </p:anim>
                                      </p:childTnLst>
                                    </p:cTn>
                                  </p:par>
                                  <p:par>
                                    <p:cTn id="33" presetID="2" presetClass="entr" presetSubtype="8" accel="40000" fill="hold" grpId="0" nodeType="withEffect" p14:presetBounceEnd="40000">
                                      <p:stCondLst>
                                        <p:cond delay="500"/>
                                      </p:stCondLst>
                                      <p:childTnLst>
                                        <p:set>
                                          <p:cBhvr>
                                            <p:cTn id="34" dur="1" fill="hold">
                                              <p:stCondLst>
                                                <p:cond delay="0"/>
                                              </p:stCondLst>
                                            </p:cTn>
                                            <p:tgtEl>
                                              <p:spTgt spid="62"/>
                                            </p:tgtEl>
                                            <p:attrNameLst>
                                              <p:attrName>style.visibility</p:attrName>
                                            </p:attrNameLst>
                                          </p:cBhvr>
                                          <p:to>
                                            <p:strVal val="visible"/>
                                          </p:to>
                                        </p:set>
                                        <p:anim calcmode="lin" valueType="num" p14:bounceEnd="40000">
                                          <p:cBhvr additive="base">
                                            <p:cTn id="35" dur="1500" fill="hold"/>
                                            <p:tgtEl>
                                              <p:spTgt spid="62"/>
                                            </p:tgtEl>
                                            <p:attrNameLst>
                                              <p:attrName>ppt_x</p:attrName>
                                            </p:attrNameLst>
                                          </p:cBhvr>
                                          <p:tavLst>
                                            <p:tav tm="0">
                                              <p:val>
                                                <p:strVal val="0-#ppt_w/2"/>
                                              </p:val>
                                            </p:tav>
                                            <p:tav tm="100000">
                                              <p:val>
                                                <p:strVal val="#ppt_x"/>
                                              </p:val>
                                            </p:tav>
                                          </p:tavLst>
                                        </p:anim>
                                        <p:anim calcmode="lin" valueType="num" p14:bounceEnd="40000">
                                          <p:cBhvr additive="base">
                                            <p:cTn id="36" dur="1500" fill="hold"/>
                                            <p:tgtEl>
                                              <p:spTgt spid="62"/>
                                            </p:tgtEl>
                                            <p:attrNameLst>
                                              <p:attrName>ppt_y</p:attrName>
                                            </p:attrNameLst>
                                          </p:cBhvr>
                                          <p:tavLst>
                                            <p:tav tm="0">
                                              <p:val>
                                                <p:strVal val="#ppt_y"/>
                                              </p:val>
                                            </p:tav>
                                            <p:tav tm="100000">
                                              <p:val>
                                                <p:strVal val="#ppt_y"/>
                                              </p:val>
                                            </p:tav>
                                          </p:tavLst>
                                        </p:anim>
                                      </p:childTnLst>
                                    </p:cTn>
                                  </p:par>
                                  <p:par>
                                    <p:cTn id="37" presetID="2" presetClass="entr" presetSubtype="8" accel="40000" fill="hold" grpId="0" nodeType="withEffect" p14:presetBounceEnd="40000">
                                      <p:stCondLst>
                                        <p:cond delay="250"/>
                                      </p:stCondLst>
                                      <p:childTnLst>
                                        <p:set>
                                          <p:cBhvr>
                                            <p:cTn id="38" dur="1" fill="hold">
                                              <p:stCondLst>
                                                <p:cond delay="0"/>
                                              </p:stCondLst>
                                            </p:cTn>
                                            <p:tgtEl>
                                              <p:spTgt spid="63"/>
                                            </p:tgtEl>
                                            <p:attrNameLst>
                                              <p:attrName>style.visibility</p:attrName>
                                            </p:attrNameLst>
                                          </p:cBhvr>
                                          <p:to>
                                            <p:strVal val="visible"/>
                                          </p:to>
                                        </p:set>
                                        <p:anim calcmode="lin" valueType="num" p14:bounceEnd="40000">
                                          <p:cBhvr additive="base">
                                            <p:cTn id="39" dur="1750" fill="hold"/>
                                            <p:tgtEl>
                                              <p:spTgt spid="63"/>
                                            </p:tgtEl>
                                            <p:attrNameLst>
                                              <p:attrName>ppt_x</p:attrName>
                                            </p:attrNameLst>
                                          </p:cBhvr>
                                          <p:tavLst>
                                            <p:tav tm="0">
                                              <p:val>
                                                <p:strVal val="0-#ppt_w/2"/>
                                              </p:val>
                                            </p:tav>
                                            <p:tav tm="100000">
                                              <p:val>
                                                <p:strVal val="#ppt_x"/>
                                              </p:val>
                                            </p:tav>
                                          </p:tavLst>
                                        </p:anim>
                                        <p:anim calcmode="lin" valueType="num" p14:bounceEnd="40000">
                                          <p:cBhvr additive="base">
                                            <p:cTn id="40" dur="1750" fill="hold"/>
                                            <p:tgtEl>
                                              <p:spTgt spid="63"/>
                                            </p:tgtEl>
                                            <p:attrNameLst>
                                              <p:attrName>ppt_y</p:attrName>
                                            </p:attrNameLst>
                                          </p:cBhvr>
                                          <p:tavLst>
                                            <p:tav tm="0">
                                              <p:val>
                                                <p:strVal val="#ppt_y"/>
                                              </p:val>
                                            </p:tav>
                                            <p:tav tm="100000">
                                              <p:val>
                                                <p:strVal val="#ppt_y"/>
                                              </p:val>
                                            </p:tav>
                                          </p:tavLst>
                                        </p:anim>
                                      </p:childTnLst>
                                    </p:cTn>
                                  </p:par>
                                  <p:par>
                                    <p:cTn id="41" presetID="2" presetClass="entr" presetSubtype="8" accel="40000" fill="hold" grpId="0" nodeType="withEffect" p14:presetBounceEnd="40000">
                                      <p:stCondLst>
                                        <p:cond delay="250"/>
                                      </p:stCondLst>
                                      <p:childTnLst>
                                        <p:set>
                                          <p:cBhvr>
                                            <p:cTn id="42" dur="1" fill="hold">
                                              <p:stCondLst>
                                                <p:cond delay="0"/>
                                              </p:stCondLst>
                                            </p:cTn>
                                            <p:tgtEl>
                                              <p:spTgt spid="64"/>
                                            </p:tgtEl>
                                            <p:attrNameLst>
                                              <p:attrName>style.visibility</p:attrName>
                                            </p:attrNameLst>
                                          </p:cBhvr>
                                          <p:to>
                                            <p:strVal val="visible"/>
                                          </p:to>
                                        </p:set>
                                        <p:anim calcmode="lin" valueType="num" p14:bounceEnd="40000">
                                          <p:cBhvr additive="base">
                                            <p:cTn id="43" dur="1500" fill="hold"/>
                                            <p:tgtEl>
                                              <p:spTgt spid="64"/>
                                            </p:tgtEl>
                                            <p:attrNameLst>
                                              <p:attrName>ppt_x</p:attrName>
                                            </p:attrNameLst>
                                          </p:cBhvr>
                                          <p:tavLst>
                                            <p:tav tm="0">
                                              <p:val>
                                                <p:strVal val="0-#ppt_w/2"/>
                                              </p:val>
                                            </p:tav>
                                            <p:tav tm="100000">
                                              <p:val>
                                                <p:strVal val="#ppt_x"/>
                                              </p:val>
                                            </p:tav>
                                          </p:tavLst>
                                        </p:anim>
                                        <p:anim calcmode="lin" valueType="num" p14:bounceEnd="40000">
                                          <p:cBhvr additive="base">
                                            <p:cTn id="44" dur="1500" fill="hold"/>
                                            <p:tgtEl>
                                              <p:spTgt spid="64"/>
                                            </p:tgtEl>
                                            <p:attrNameLst>
                                              <p:attrName>ppt_y</p:attrName>
                                            </p:attrNameLst>
                                          </p:cBhvr>
                                          <p:tavLst>
                                            <p:tav tm="0">
                                              <p:val>
                                                <p:strVal val="#ppt_y"/>
                                              </p:val>
                                            </p:tav>
                                            <p:tav tm="100000">
                                              <p:val>
                                                <p:strVal val="#ppt_y"/>
                                              </p:val>
                                            </p:tav>
                                          </p:tavLst>
                                        </p:anim>
                                      </p:childTnLst>
                                    </p:cTn>
                                  </p:par>
                                  <p:par>
                                    <p:cTn id="45" presetID="2" presetClass="entr" presetSubtype="8" accel="40000" fill="hold" grpId="0" nodeType="withEffect" p14:presetBounceEnd="40000">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14:bounceEnd="40000">
                                          <p:cBhvr additive="base">
                                            <p:cTn id="47" dur="1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48" dur="1500" fill="hold"/>
                                            <p:tgtEl>
                                              <p:spTgt spid="65"/>
                                            </p:tgtEl>
                                            <p:attrNameLst>
                                              <p:attrName>ppt_y</p:attrName>
                                            </p:attrNameLst>
                                          </p:cBhvr>
                                          <p:tavLst>
                                            <p:tav tm="0">
                                              <p:val>
                                                <p:strVal val="#ppt_y"/>
                                              </p:val>
                                            </p:tav>
                                            <p:tav tm="100000">
                                              <p:val>
                                                <p:strVal val="#ppt_y"/>
                                              </p:val>
                                            </p:tav>
                                          </p:tavLst>
                                        </p:anim>
                                      </p:childTnLst>
                                    </p:cTn>
                                  </p:par>
                                  <p:par>
                                    <p:cTn id="49" presetID="2" presetClass="entr" presetSubtype="8" accel="40000" fill="hold" grpId="0" nodeType="withEffect" p14:presetBounceEnd="40000">
                                      <p:stCondLst>
                                        <p:cond delay="500"/>
                                      </p:stCondLst>
                                      <p:childTnLst>
                                        <p:set>
                                          <p:cBhvr>
                                            <p:cTn id="50" dur="1" fill="hold">
                                              <p:stCondLst>
                                                <p:cond delay="0"/>
                                              </p:stCondLst>
                                            </p:cTn>
                                            <p:tgtEl>
                                              <p:spTgt spid="67"/>
                                            </p:tgtEl>
                                            <p:attrNameLst>
                                              <p:attrName>style.visibility</p:attrName>
                                            </p:attrNameLst>
                                          </p:cBhvr>
                                          <p:to>
                                            <p:strVal val="visible"/>
                                          </p:to>
                                        </p:set>
                                        <p:anim calcmode="lin" valueType="num" p14:bounceEnd="40000">
                                          <p:cBhvr additive="base">
                                            <p:cTn id="51" dur="1500" fill="hold"/>
                                            <p:tgtEl>
                                              <p:spTgt spid="67"/>
                                            </p:tgtEl>
                                            <p:attrNameLst>
                                              <p:attrName>ppt_x</p:attrName>
                                            </p:attrNameLst>
                                          </p:cBhvr>
                                          <p:tavLst>
                                            <p:tav tm="0">
                                              <p:val>
                                                <p:strVal val="0-#ppt_w/2"/>
                                              </p:val>
                                            </p:tav>
                                            <p:tav tm="100000">
                                              <p:val>
                                                <p:strVal val="#ppt_x"/>
                                              </p:val>
                                            </p:tav>
                                          </p:tavLst>
                                        </p:anim>
                                        <p:anim calcmode="lin" valueType="num" p14:bounceEnd="40000">
                                          <p:cBhvr additive="base">
                                            <p:cTn id="52" dur="1500" fill="hold"/>
                                            <p:tgtEl>
                                              <p:spTgt spid="67"/>
                                            </p:tgtEl>
                                            <p:attrNameLst>
                                              <p:attrName>ppt_y</p:attrName>
                                            </p:attrNameLst>
                                          </p:cBhvr>
                                          <p:tavLst>
                                            <p:tav tm="0">
                                              <p:val>
                                                <p:strVal val="#ppt_y"/>
                                              </p:val>
                                            </p:tav>
                                            <p:tav tm="100000">
                                              <p:val>
                                                <p:strVal val="#ppt_y"/>
                                              </p:val>
                                            </p:tav>
                                          </p:tavLst>
                                        </p:anim>
                                      </p:childTnLst>
                                    </p:cTn>
                                  </p:par>
                                  <p:par>
                                    <p:cTn id="53" presetID="2" presetClass="entr" presetSubtype="8" accel="40000" fill="hold" grpId="0" nodeType="withEffect" p14:presetBounceEnd="40000">
                                      <p:stCondLst>
                                        <p:cond delay="250"/>
                                      </p:stCondLst>
                                      <p:childTnLst>
                                        <p:set>
                                          <p:cBhvr>
                                            <p:cTn id="54" dur="1" fill="hold">
                                              <p:stCondLst>
                                                <p:cond delay="0"/>
                                              </p:stCondLst>
                                            </p:cTn>
                                            <p:tgtEl>
                                              <p:spTgt spid="68"/>
                                            </p:tgtEl>
                                            <p:attrNameLst>
                                              <p:attrName>style.visibility</p:attrName>
                                            </p:attrNameLst>
                                          </p:cBhvr>
                                          <p:to>
                                            <p:strVal val="visible"/>
                                          </p:to>
                                        </p:set>
                                        <p:anim calcmode="lin" valueType="num" p14:bounceEnd="40000">
                                          <p:cBhvr additive="base">
                                            <p:cTn id="55" dur="1500" fill="hold"/>
                                            <p:tgtEl>
                                              <p:spTgt spid="68"/>
                                            </p:tgtEl>
                                            <p:attrNameLst>
                                              <p:attrName>ppt_x</p:attrName>
                                            </p:attrNameLst>
                                          </p:cBhvr>
                                          <p:tavLst>
                                            <p:tav tm="0">
                                              <p:val>
                                                <p:strVal val="0-#ppt_w/2"/>
                                              </p:val>
                                            </p:tav>
                                            <p:tav tm="100000">
                                              <p:val>
                                                <p:strVal val="#ppt_x"/>
                                              </p:val>
                                            </p:tav>
                                          </p:tavLst>
                                        </p:anim>
                                        <p:anim calcmode="lin" valueType="num" p14:bounceEnd="40000">
                                          <p:cBhvr additive="base">
                                            <p:cTn id="56" dur="1500" fill="hold"/>
                                            <p:tgtEl>
                                              <p:spTgt spid="68"/>
                                            </p:tgtEl>
                                            <p:attrNameLst>
                                              <p:attrName>ppt_y</p:attrName>
                                            </p:attrNameLst>
                                          </p:cBhvr>
                                          <p:tavLst>
                                            <p:tav tm="0">
                                              <p:val>
                                                <p:strVal val="#ppt_y"/>
                                              </p:val>
                                            </p:tav>
                                            <p:tav tm="100000">
                                              <p:val>
                                                <p:strVal val="#ppt_y"/>
                                              </p:val>
                                            </p:tav>
                                          </p:tavLst>
                                        </p:anim>
                                      </p:childTnLst>
                                    </p:cTn>
                                  </p:par>
                                  <p:par>
                                    <p:cTn id="57" presetID="2" presetClass="entr" presetSubtype="8" accel="40000" fill="hold" grpId="0" nodeType="withEffect" p14:presetBounceEnd="40000">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14:bounceEnd="40000">
                                          <p:cBhvr additive="base">
                                            <p:cTn id="59" dur="1500" fill="hold"/>
                                            <p:tgtEl>
                                              <p:spTgt spid="69"/>
                                            </p:tgtEl>
                                            <p:attrNameLst>
                                              <p:attrName>ppt_x</p:attrName>
                                            </p:attrNameLst>
                                          </p:cBhvr>
                                          <p:tavLst>
                                            <p:tav tm="0">
                                              <p:val>
                                                <p:strVal val="0-#ppt_w/2"/>
                                              </p:val>
                                            </p:tav>
                                            <p:tav tm="100000">
                                              <p:val>
                                                <p:strVal val="#ppt_x"/>
                                              </p:val>
                                            </p:tav>
                                          </p:tavLst>
                                        </p:anim>
                                        <p:anim calcmode="lin" valueType="num" p14:bounceEnd="40000">
                                          <p:cBhvr additive="base">
                                            <p:cTn id="60" dur="1500" fill="hold"/>
                                            <p:tgtEl>
                                              <p:spTgt spid="69"/>
                                            </p:tgtEl>
                                            <p:attrNameLst>
                                              <p:attrName>ppt_y</p:attrName>
                                            </p:attrNameLst>
                                          </p:cBhvr>
                                          <p:tavLst>
                                            <p:tav tm="0">
                                              <p:val>
                                                <p:strVal val="#ppt_y"/>
                                              </p:val>
                                            </p:tav>
                                            <p:tav tm="100000">
                                              <p:val>
                                                <p:strVal val="#ppt_y"/>
                                              </p:val>
                                            </p:tav>
                                          </p:tavLst>
                                        </p:anim>
                                      </p:childTnLst>
                                    </p:cTn>
                                  </p:par>
                                  <p:par>
                                    <p:cTn id="61" presetID="2" presetClass="entr" presetSubtype="8" accel="40000" fill="hold" grpId="0" nodeType="withEffect" p14:presetBounceEnd="40000">
                                      <p:stCondLst>
                                        <p:cond delay="250"/>
                                      </p:stCondLst>
                                      <p:childTnLst>
                                        <p:set>
                                          <p:cBhvr>
                                            <p:cTn id="62" dur="1" fill="hold">
                                              <p:stCondLst>
                                                <p:cond delay="0"/>
                                              </p:stCondLst>
                                            </p:cTn>
                                            <p:tgtEl>
                                              <p:spTgt spid="70"/>
                                            </p:tgtEl>
                                            <p:attrNameLst>
                                              <p:attrName>style.visibility</p:attrName>
                                            </p:attrNameLst>
                                          </p:cBhvr>
                                          <p:to>
                                            <p:strVal val="visible"/>
                                          </p:to>
                                        </p:set>
                                        <p:anim calcmode="lin" valueType="num" p14:bounceEnd="40000">
                                          <p:cBhvr additive="base">
                                            <p:cTn id="63" dur="1750" fill="hold"/>
                                            <p:tgtEl>
                                              <p:spTgt spid="70"/>
                                            </p:tgtEl>
                                            <p:attrNameLst>
                                              <p:attrName>ppt_x</p:attrName>
                                            </p:attrNameLst>
                                          </p:cBhvr>
                                          <p:tavLst>
                                            <p:tav tm="0">
                                              <p:val>
                                                <p:strVal val="0-#ppt_w/2"/>
                                              </p:val>
                                            </p:tav>
                                            <p:tav tm="100000">
                                              <p:val>
                                                <p:strVal val="#ppt_x"/>
                                              </p:val>
                                            </p:tav>
                                          </p:tavLst>
                                        </p:anim>
                                        <p:anim calcmode="lin" valueType="num" p14:bounceEnd="40000">
                                          <p:cBhvr additive="base">
                                            <p:cTn id="64" dur="1750" fill="hold"/>
                                            <p:tgtEl>
                                              <p:spTgt spid="70"/>
                                            </p:tgtEl>
                                            <p:attrNameLst>
                                              <p:attrName>ppt_y</p:attrName>
                                            </p:attrNameLst>
                                          </p:cBhvr>
                                          <p:tavLst>
                                            <p:tav tm="0">
                                              <p:val>
                                                <p:strVal val="#ppt_y"/>
                                              </p:val>
                                            </p:tav>
                                            <p:tav tm="100000">
                                              <p:val>
                                                <p:strVal val="#ppt_y"/>
                                              </p:val>
                                            </p:tav>
                                          </p:tavLst>
                                        </p:anim>
                                      </p:childTnLst>
                                    </p:cTn>
                                  </p:par>
                                  <p:par>
                                    <p:cTn id="65" presetID="2" presetClass="entr" presetSubtype="8" accel="40000" fill="hold" grpId="0" nodeType="withEffect" p14:presetBounceEnd="40000">
                                      <p:stCondLst>
                                        <p:cond delay="500"/>
                                      </p:stCondLst>
                                      <p:childTnLst>
                                        <p:set>
                                          <p:cBhvr>
                                            <p:cTn id="66" dur="1" fill="hold">
                                              <p:stCondLst>
                                                <p:cond delay="0"/>
                                              </p:stCondLst>
                                            </p:cTn>
                                            <p:tgtEl>
                                              <p:spTgt spid="71"/>
                                            </p:tgtEl>
                                            <p:attrNameLst>
                                              <p:attrName>style.visibility</p:attrName>
                                            </p:attrNameLst>
                                          </p:cBhvr>
                                          <p:to>
                                            <p:strVal val="visible"/>
                                          </p:to>
                                        </p:set>
                                        <p:anim calcmode="lin" valueType="num" p14:bounceEnd="40000">
                                          <p:cBhvr additive="base">
                                            <p:cTn id="67" dur="1500" fill="hold"/>
                                            <p:tgtEl>
                                              <p:spTgt spid="71"/>
                                            </p:tgtEl>
                                            <p:attrNameLst>
                                              <p:attrName>ppt_x</p:attrName>
                                            </p:attrNameLst>
                                          </p:cBhvr>
                                          <p:tavLst>
                                            <p:tav tm="0">
                                              <p:val>
                                                <p:strVal val="0-#ppt_w/2"/>
                                              </p:val>
                                            </p:tav>
                                            <p:tav tm="100000">
                                              <p:val>
                                                <p:strVal val="#ppt_x"/>
                                              </p:val>
                                            </p:tav>
                                          </p:tavLst>
                                        </p:anim>
                                        <p:anim calcmode="lin" valueType="num" p14:bounceEnd="40000">
                                          <p:cBhvr additive="base">
                                            <p:cTn id="68" dur="1500" fill="hold"/>
                                            <p:tgtEl>
                                              <p:spTgt spid="71"/>
                                            </p:tgtEl>
                                            <p:attrNameLst>
                                              <p:attrName>ppt_y</p:attrName>
                                            </p:attrNameLst>
                                          </p:cBhvr>
                                          <p:tavLst>
                                            <p:tav tm="0">
                                              <p:val>
                                                <p:strVal val="#ppt_y"/>
                                              </p:val>
                                            </p:tav>
                                            <p:tav tm="100000">
                                              <p:val>
                                                <p:strVal val="#ppt_y"/>
                                              </p:val>
                                            </p:tav>
                                          </p:tavLst>
                                        </p:anim>
                                      </p:childTnLst>
                                    </p:cTn>
                                  </p:par>
                                  <p:par>
                                    <p:cTn id="69" presetID="2" presetClass="entr" presetSubtype="8" accel="40000" fill="hold" grpId="0" nodeType="withEffect" p14:presetBounceEnd="40000">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14:bounceEnd="40000">
                                          <p:cBhvr additive="base">
                                            <p:cTn id="71" dur="1500" fill="hold"/>
                                            <p:tgtEl>
                                              <p:spTgt spid="72"/>
                                            </p:tgtEl>
                                            <p:attrNameLst>
                                              <p:attrName>ppt_x</p:attrName>
                                            </p:attrNameLst>
                                          </p:cBhvr>
                                          <p:tavLst>
                                            <p:tav tm="0">
                                              <p:val>
                                                <p:strVal val="0-#ppt_w/2"/>
                                              </p:val>
                                            </p:tav>
                                            <p:tav tm="100000">
                                              <p:val>
                                                <p:strVal val="#ppt_x"/>
                                              </p:val>
                                            </p:tav>
                                          </p:tavLst>
                                        </p:anim>
                                        <p:anim calcmode="lin" valueType="num" p14:bounceEnd="40000">
                                          <p:cBhvr additive="base">
                                            <p:cTn id="72" dur="1500" fill="hold"/>
                                            <p:tgtEl>
                                              <p:spTgt spid="72"/>
                                            </p:tgtEl>
                                            <p:attrNameLst>
                                              <p:attrName>ppt_y</p:attrName>
                                            </p:attrNameLst>
                                          </p:cBhvr>
                                          <p:tavLst>
                                            <p:tav tm="0">
                                              <p:val>
                                                <p:strVal val="#ppt_y"/>
                                              </p:val>
                                            </p:tav>
                                            <p:tav tm="100000">
                                              <p:val>
                                                <p:strVal val="#ppt_y"/>
                                              </p:val>
                                            </p:tav>
                                          </p:tavLst>
                                        </p:anim>
                                      </p:childTnLst>
                                    </p:cTn>
                                  </p:par>
                                  <p:par>
                                    <p:cTn id="73" presetID="2" presetClass="entr" presetSubtype="8" accel="40000" fill="hold" grpId="0" nodeType="withEffect" p14:presetBounceEnd="40000">
                                      <p:stCondLst>
                                        <p:cond delay="0"/>
                                      </p:stCondLst>
                                      <p:childTnLst>
                                        <p:set>
                                          <p:cBhvr>
                                            <p:cTn id="74" dur="1" fill="hold">
                                              <p:stCondLst>
                                                <p:cond delay="0"/>
                                              </p:stCondLst>
                                            </p:cTn>
                                            <p:tgtEl>
                                              <p:spTgt spid="73"/>
                                            </p:tgtEl>
                                            <p:attrNameLst>
                                              <p:attrName>style.visibility</p:attrName>
                                            </p:attrNameLst>
                                          </p:cBhvr>
                                          <p:to>
                                            <p:strVal val="visible"/>
                                          </p:to>
                                        </p:set>
                                        <p:anim calcmode="lin" valueType="num" p14:bounceEnd="40000">
                                          <p:cBhvr additive="base">
                                            <p:cTn id="75" dur="1500" fill="hold"/>
                                            <p:tgtEl>
                                              <p:spTgt spid="73"/>
                                            </p:tgtEl>
                                            <p:attrNameLst>
                                              <p:attrName>ppt_x</p:attrName>
                                            </p:attrNameLst>
                                          </p:cBhvr>
                                          <p:tavLst>
                                            <p:tav tm="0">
                                              <p:val>
                                                <p:strVal val="0-#ppt_w/2"/>
                                              </p:val>
                                            </p:tav>
                                            <p:tav tm="100000">
                                              <p:val>
                                                <p:strVal val="#ppt_x"/>
                                              </p:val>
                                            </p:tav>
                                          </p:tavLst>
                                        </p:anim>
                                        <p:anim calcmode="lin" valueType="num" p14:bounceEnd="40000">
                                          <p:cBhvr additive="base">
                                            <p:cTn id="76" dur="1500" fill="hold"/>
                                            <p:tgtEl>
                                              <p:spTgt spid="73"/>
                                            </p:tgtEl>
                                            <p:attrNameLst>
                                              <p:attrName>ppt_y</p:attrName>
                                            </p:attrNameLst>
                                          </p:cBhvr>
                                          <p:tavLst>
                                            <p:tav tm="0">
                                              <p:val>
                                                <p:strVal val="#ppt_y"/>
                                              </p:val>
                                            </p:tav>
                                            <p:tav tm="100000">
                                              <p:val>
                                                <p:strVal val="#ppt_y"/>
                                              </p:val>
                                            </p:tav>
                                          </p:tavLst>
                                        </p:anim>
                                      </p:childTnLst>
                                    </p:cTn>
                                  </p:par>
                                  <p:par>
                                    <p:cTn id="77" presetID="2" presetClass="entr" presetSubtype="8" accel="40000" fill="hold" grpId="0" nodeType="withEffect" p14:presetBounceEnd="40000">
                                      <p:stCondLst>
                                        <p:cond delay="0"/>
                                      </p:stCondLst>
                                      <p:childTnLst>
                                        <p:set>
                                          <p:cBhvr>
                                            <p:cTn id="78" dur="1" fill="hold">
                                              <p:stCondLst>
                                                <p:cond delay="0"/>
                                              </p:stCondLst>
                                            </p:cTn>
                                            <p:tgtEl>
                                              <p:spTgt spid="84"/>
                                            </p:tgtEl>
                                            <p:attrNameLst>
                                              <p:attrName>style.visibility</p:attrName>
                                            </p:attrNameLst>
                                          </p:cBhvr>
                                          <p:to>
                                            <p:strVal val="visible"/>
                                          </p:to>
                                        </p:set>
                                        <p:anim calcmode="lin" valueType="num" p14:bounceEnd="40000">
                                          <p:cBhvr additive="base">
                                            <p:cTn id="79" dur="1500" fill="hold"/>
                                            <p:tgtEl>
                                              <p:spTgt spid="84"/>
                                            </p:tgtEl>
                                            <p:attrNameLst>
                                              <p:attrName>ppt_x</p:attrName>
                                            </p:attrNameLst>
                                          </p:cBhvr>
                                          <p:tavLst>
                                            <p:tav tm="0">
                                              <p:val>
                                                <p:strVal val="0-#ppt_w/2"/>
                                              </p:val>
                                            </p:tav>
                                            <p:tav tm="100000">
                                              <p:val>
                                                <p:strVal val="#ppt_x"/>
                                              </p:val>
                                            </p:tav>
                                          </p:tavLst>
                                        </p:anim>
                                        <p:anim calcmode="lin" valueType="num" p14:bounceEnd="40000">
                                          <p:cBhvr additive="base">
                                            <p:cTn id="80" dur="1500" fill="hold"/>
                                            <p:tgtEl>
                                              <p:spTgt spid="84"/>
                                            </p:tgtEl>
                                            <p:attrNameLst>
                                              <p:attrName>ppt_y</p:attrName>
                                            </p:attrNameLst>
                                          </p:cBhvr>
                                          <p:tavLst>
                                            <p:tav tm="0">
                                              <p:val>
                                                <p:strVal val="#ppt_y"/>
                                              </p:val>
                                            </p:tav>
                                            <p:tav tm="100000">
                                              <p:val>
                                                <p:strVal val="#ppt_y"/>
                                              </p:val>
                                            </p:tav>
                                          </p:tavLst>
                                        </p:anim>
                                      </p:childTnLst>
                                    </p:cTn>
                                  </p:par>
                                  <p:par>
                                    <p:cTn id="81" presetID="2" presetClass="entr" presetSubtype="8" accel="40000" fill="hold" grpId="0" nodeType="withEffect" p14:presetBounceEnd="40000">
                                      <p:stCondLst>
                                        <p:cond delay="0"/>
                                      </p:stCondLst>
                                      <p:childTnLst>
                                        <p:set>
                                          <p:cBhvr>
                                            <p:cTn id="82" dur="1" fill="hold">
                                              <p:stCondLst>
                                                <p:cond delay="0"/>
                                              </p:stCondLst>
                                            </p:cTn>
                                            <p:tgtEl>
                                              <p:spTgt spid="75"/>
                                            </p:tgtEl>
                                            <p:attrNameLst>
                                              <p:attrName>style.visibility</p:attrName>
                                            </p:attrNameLst>
                                          </p:cBhvr>
                                          <p:to>
                                            <p:strVal val="visible"/>
                                          </p:to>
                                        </p:set>
                                        <p:anim calcmode="lin" valueType="num" p14:bounceEnd="40000">
                                          <p:cBhvr additive="base">
                                            <p:cTn id="83" dur="1500" fill="hold"/>
                                            <p:tgtEl>
                                              <p:spTgt spid="75"/>
                                            </p:tgtEl>
                                            <p:attrNameLst>
                                              <p:attrName>ppt_x</p:attrName>
                                            </p:attrNameLst>
                                          </p:cBhvr>
                                          <p:tavLst>
                                            <p:tav tm="0">
                                              <p:val>
                                                <p:strVal val="0-#ppt_w/2"/>
                                              </p:val>
                                            </p:tav>
                                            <p:tav tm="100000">
                                              <p:val>
                                                <p:strVal val="#ppt_x"/>
                                              </p:val>
                                            </p:tav>
                                          </p:tavLst>
                                        </p:anim>
                                        <p:anim calcmode="lin" valueType="num" p14:bounceEnd="40000">
                                          <p:cBhvr additive="base">
                                            <p:cTn id="84" dur="1500" fill="hold"/>
                                            <p:tgtEl>
                                              <p:spTgt spid="75"/>
                                            </p:tgtEl>
                                            <p:attrNameLst>
                                              <p:attrName>ppt_y</p:attrName>
                                            </p:attrNameLst>
                                          </p:cBhvr>
                                          <p:tavLst>
                                            <p:tav tm="0">
                                              <p:val>
                                                <p:strVal val="#ppt_y"/>
                                              </p:val>
                                            </p:tav>
                                            <p:tav tm="100000">
                                              <p:val>
                                                <p:strVal val="#ppt_y"/>
                                              </p:val>
                                            </p:tav>
                                          </p:tavLst>
                                        </p:anim>
                                      </p:childTnLst>
                                    </p:cTn>
                                  </p:par>
                                  <p:par>
                                    <p:cTn id="85" presetID="2" presetClass="entr" presetSubtype="8" accel="40000" fill="hold" grpId="0" nodeType="withEffect" p14:presetBounceEnd="40000">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14:bounceEnd="40000">
                                          <p:cBhvr additive="base">
                                            <p:cTn id="87" dur="1500" fill="hold"/>
                                            <p:tgtEl>
                                              <p:spTgt spid="76"/>
                                            </p:tgtEl>
                                            <p:attrNameLst>
                                              <p:attrName>ppt_x</p:attrName>
                                            </p:attrNameLst>
                                          </p:cBhvr>
                                          <p:tavLst>
                                            <p:tav tm="0">
                                              <p:val>
                                                <p:strVal val="0-#ppt_w/2"/>
                                              </p:val>
                                            </p:tav>
                                            <p:tav tm="100000">
                                              <p:val>
                                                <p:strVal val="#ppt_x"/>
                                              </p:val>
                                            </p:tav>
                                          </p:tavLst>
                                        </p:anim>
                                        <p:anim calcmode="lin" valueType="num" p14:bounceEnd="40000">
                                          <p:cBhvr additive="base">
                                            <p:cTn id="88" dur="1500" fill="hold"/>
                                            <p:tgtEl>
                                              <p:spTgt spid="76"/>
                                            </p:tgtEl>
                                            <p:attrNameLst>
                                              <p:attrName>ppt_y</p:attrName>
                                            </p:attrNameLst>
                                          </p:cBhvr>
                                          <p:tavLst>
                                            <p:tav tm="0">
                                              <p:val>
                                                <p:strVal val="#ppt_y"/>
                                              </p:val>
                                            </p:tav>
                                            <p:tav tm="100000">
                                              <p:val>
                                                <p:strVal val="#ppt_y"/>
                                              </p:val>
                                            </p:tav>
                                          </p:tavLst>
                                        </p:anim>
                                      </p:childTnLst>
                                    </p:cTn>
                                  </p:par>
                                  <p:par>
                                    <p:cTn id="89" presetID="2" presetClass="entr" presetSubtype="8" accel="40000" fill="hold" grpId="0" nodeType="withEffect" p14:presetBounceEnd="40000">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14:bounceEnd="40000">
                                          <p:cBhvr additive="base">
                                            <p:cTn id="91" dur="1500" fill="hold"/>
                                            <p:tgtEl>
                                              <p:spTgt spid="77"/>
                                            </p:tgtEl>
                                            <p:attrNameLst>
                                              <p:attrName>ppt_x</p:attrName>
                                            </p:attrNameLst>
                                          </p:cBhvr>
                                          <p:tavLst>
                                            <p:tav tm="0">
                                              <p:val>
                                                <p:strVal val="0-#ppt_w/2"/>
                                              </p:val>
                                            </p:tav>
                                            <p:tav tm="100000">
                                              <p:val>
                                                <p:strVal val="#ppt_x"/>
                                              </p:val>
                                            </p:tav>
                                          </p:tavLst>
                                        </p:anim>
                                        <p:anim calcmode="lin" valueType="num" p14:bounceEnd="40000">
                                          <p:cBhvr additive="base">
                                            <p:cTn id="92" dur="1500" fill="hold"/>
                                            <p:tgtEl>
                                              <p:spTgt spid="77"/>
                                            </p:tgtEl>
                                            <p:attrNameLst>
                                              <p:attrName>ppt_y</p:attrName>
                                            </p:attrNameLst>
                                          </p:cBhvr>
                                          <p:tavLst>
                                            <p:tav tm="0">
                                              <p:val>
                                                <p:strVal val="#ppt_y"/>
                                              </p:val>
                                            </p:tav>
                                            <p:tav tm="100000">
                                              <p:val>
                                                <p:strVal val="#ppt_y"/>
                                              </p:val>
                                            </p:tav>
                                          </p:tavLst>
                                        </p:anim>
                                      </p:childTnLst>
                                    </p:cTn>
                                  </p:par>
                                  <p:par>
                                    <p:cTn id="93" presetID="2" presetClass="entr" presetSubtype="8" accel="40000" fill="hold" grpId="0" nodeType="withEffect" p14:presetBounceEnd="40000">
                                      <p:stCondLst>
                                        <p:cond delay="0"/>
                                      </p:stCondLst>
                                      <p:childTnLst>
                                        <p:set>
                                          <p:cBhvr>
                                            <p:cTn id="94" dur="1" fill="hold">
                                              <p:stCondLst>
                                                <p:cond delay="0"/>
                                              </p:stCondLst>
                                            </p:cTn>
                                            <p:tgtEl>
                                              <p:spTgt spid="78"/>
                                            </p:tgtEl>
                                            <p:attrNameLst>
                                              <p:attrName>style.visibility</p:attrName>
                                            </p:attrNameLst>
                                          </p:cBhvr>
                                          <p:to>
                                            <p:strVal val="visible"/>
                                          </p:to>
                                        </p:set>
                                        <p:anim calcmode="lin" valueType="num" p14:bounceEnd="40000">
                                          <p:cBhvr additive="base">
                                            <p:cTn id="95" dur="1500" fill="hold"/>
                                            <p:tgtEl>
                                              <p:spTgt spid="78"/>
                                            </p:tgtEl>
                                            <p:attrNameLst>
                                              <p:attrName>ppt_x</p:attrName>
                                            </p:attrNameLst>
                                          </p:cBhvr>
                                          <p:tavLst>
                                            <p:tav tm="0">
                                              <p:val>
                                                <p:strVal val="0-#ppt_w/2"/>
                                              </p:val>
                                            </p:tav>
                                            <p:tav tm="100000">
                                              <p:val>
                                                <p:strVal val="#ppt_x"/>
                                              </p:val>
                                            </p:tav>
                                          </p:tavLst>
                                        </p:anim>
                                        <p:anim calcmode="lin" valueType="num" p14:bounceEnd="40000">
                                          <p:cBhvr additive="base">
                                            <p:cTn id="96" dur="1500" fill="hold"/>
                                            <p:tgtEl>
                                              <p:spTgt spid="78"/>
                                            </p:tgtEl>
                                            <p:attrNameLst>
                                              <p:attrName>ppt_y</p:attrName>
                                            </p:attrNameLst>
                                          </p:cBhvr>
                                          <p:tavLst>
                                            <p:tav tm="0">
                                              <p:val>
                                                <p:strVal val="#ppt_y"/>
                                              </p:val>
                                            </p:tav>
                                            <p:tav tm="100000">
                                              <p:val>
                                                <p:strVal val="#ppt_y"/>
                                              </p:val>
                                            </p:tav>
                                          </p:tavLst>
                                        </p:anim>
                                      </p:childTnLst>
                                    </p:cTn>
                                  </p:par>
                                </p:childTnLst>
                              </p:cTn>
                            </p:par>
                            <p:par>
                              <p:cTn id="97" fill="hold">
                                <p:stCondLst>
                                  <p:cond delay="1500"/>
                                </p:stCondLst>
                                <p:childTnLst>
                                  <p:par>
                                    <p:cTn id="98" presetID="41" presetClass="entr" presetSubtype="0" fill="hold" grpId="0" nodeType="afterEffect">
                                      <p:stCondLst>
                                        <p:cond delay="0"/>
                                      </p:stCondLst>
                                      <p:iterate type="lt">
                                        <p:tmPct val="10000"/>
                                      </p:iterate>
                                      <p:childTnLst>
                                        <p:set>
                                          <p:cBhvr>
                                            <p:cTn id="99" dur="1" fill="hold">
                                              <p:stCondLst>
                                                <p:cond delay="0"/>
                                              </p:stCondLst>
                                            </p:cTn>
                                            <p:tgtEl>
                                              <p:spTgt spid="80"/>
                                            </p:tgtEl>
                                            <p:attrNameLst>
                                              <p:attrName>style.visibility</p:attrName>
                                            </p:attrNameLst>
                                          </p:cBhvr>
                                          <p:to>
                                            <p:strVal val="visible"/>
                                          </p:to>
                                        </p:set>
                                        <p:anim calcmode="lin" valueType="num">
                                          <p:cBhvr>
                                            <p:cTn id="100" dur="5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101" dur="500" fill="hold"/>
                                            <p:tgtEl>
                                              <p:spTgt spid="80"/>
                                            </p:tgtEl>
                                            <p:attrNameLst>
                                              <p:attrName>ppt_y</p:attrName>
                                            </p:attrNameLst>
                                          </p:cBhvr>
                                          <p:tavLst>
                                            <p:tav tm="0">
                                              <p:val>
                                                <p:strVal val="#ppt_y"/>
                                              </p:val>
                                            </p:tav>
                                            <p:tav tm="100000">
                                              <p:val>
                                                <p:strVal val="#ppt_y"/>
                                              </p:val>
                                            </p:tav>
                                          </p:tavLst>
                                        </p:anim>
                                        <p:anim calcmode="lin" valueType="num">
                                          <p:cBhvr>
                                            <p:cTn id="102" dur="5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103" dur="5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104" dur="500" tmFilter="0,0; .5, 1; 1, 1"/>
                                            <p:tgtEl>
                                              <p:spTgt spid="80"/>
                                            </p:tgtEl>
                                          </p:cBhvr>
                                        </p:animEffect>
                                      </p:childTnLst>
                                    </p:cTn>
                                  </p:par>
                                </p:childTnLst>
                              </p:cTn>
                            </p:par>
                            <p:par>
                              <p:cTn id="105" fill="hold">
                                <p:stCondLst>
                                  <p:cond delay="2900"/>
                                </p:stCondLst>
                                <p:childTnLst>
                                  <p:par>
                                    <p:cTn id="106" presetID="26" presetClass="emph" presetSubtype="0" fill="hold" grpId="1" nodeType="afterEffect">
                                      <p:stCondLst>
                                        <p:cond delay="0"/>
                                      </p:stCondLst>
                                      <p:iterate type="lt">
                                        <p:tmPct val="0"/>
                                      </p:iterate>
                                      <p:childTnLst>
                                        <p:animEffect transition="out" filter="fade">
                                          <p:cBhvr>
                                            <p:cTn id="107" dur="500" tmFilter="0, 0; .2, .5; .8, .5; 1, 0"/>
                                            <p:tgtEl>
                                              <p:spTgt spid="80"/>
                                            </p:tgtEl>
                                          </p:cBhvr>
                                        </p:animEffect>
                                        <p:animScale>
                                          <p:cBhvr>
                                            <p:cTn id="108" dur="250" autoRev="1" fill="hold"/>
                                            <p:tgtEl>
                                              <p:spTgt spid="80"/>
                                            </p:tgtEl>
                                          </p:cBhvr>
                                          <p:by x="105000" y="105000"/>
                                        </p:animScale>
                                      </p:childTnLst>
                                    </p:cTn>
                                  </p:par>
                                </p:childTnLst>
                              </p:cTn>
                            </p:par>
                            <p:par>
                              <p:cTn id="109" fill="hold">
                                <p:stCondLst>
                                  <p:cond delay="3400"/>
                                </p:stCondLst>
                                <p:childTnLst>
                                  <p:par>
                                    <p:cTn id="110" presetID="41" presetClass="entr" presetSubtype="0" fill="hold" grpId="0" nodeType="afterEffect">
                                      <p:stCondLst>
                                        <p:cond delay="0"/>
                                      </p:stCondLst>
                                      <p:iterate type="lt">
                                        <p:tmPct val="10000"/>
                                      </p:iterate>
                                      <p:childTnLst>
                                        <p:set>
                                          <p:cBhvr>
                                            <p:cTn id="111" dur="1" fill="hold">
                                              <p:stCondLst>
                                                <p:cond delay="0"/>
                                              </p:stCondLst>
                                            </p:cTn>
                                            <p:tgtEl>
                                              <p:spTgt spid="82"/>
                                            </p:tgtEl>
                                            <p:attrNameLst>
                                              <p:attrName>style.visibility</p:attrName>
                                            </p:attrNameLst>
                                          </p:cBhvr>
                                          <p:to>
                                            <p:strVal val="visible"/>
                                          </p:to>
                                        </p:set>
                                        <p:anim calcmode="lin" valueType="num">
                                          <p:cBhvr>
                                            <p:cTn id="112" dur="50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113" dur="500" fill="hold"/>
                                            <p:tgtEl>
                                              <p:spTgt spid="82"/>
                                            </p:tgtEl>
                                            <p:attrNameLst>
                                              <p:attrName>ppt_y</p:attrName>
                                            </p:attrNameLst>
                                          </p:cBhvr>
                                          <p:tavLst>
                                            <p:tav tm="0">
                                              <p:val>
                                                <p:strVal val="#ppt_y"/>
                                              </p:val>
                                            </p:tav>
                                            <p:tav tm="100000">
                                              <p:val>
                                                <p:strVal val="#ppt_y"/>
                                              </p:val>
                                            </p:tav>
                                          </p:tavLst>
                                        </p:anim>
                                        <p:anim calcmode="lin" valueType="num">
                                          <p:cBhvr>
                                            <p:cTn id="114" dur="50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115" dur="500" fill="hold"/>
                                            <p:tgtEl>
                                              <p:spTgt spid="82"/>
                                            </p:tgtEl>
                                            <p:attrNameLst>
                                              <p:attrName>ppt_w</p:attrName>
                                            </p:attrNameLst>
                                          </p:cBhvr>
                                          <p:tavLst>
                                            <p:tav tm="0">
                                              <p:val>
                                                <p:strVal val="#ppt_w/10"/>
                                              </p:val>
                                            </p:tav>
                                            <p:tav tm="50000">
                                              <p:val>
                                                <p:strVal val="#ppt_w+.01"/>
                                              </p:val>
                                            </p:tav>
                                            <p:tav tm="100000">
                                              <p:val>
                                                <p:strVal val="#ppt_w"/>
                                              </p:val>
                                            </p:tav>
                                          </p:tavLst>
                                        </p:anim>
                                        <p:animEffect transition="in" filter="fade">
                                          <p:cBhvr>
                                            <p:cTn id="116" dur="500" tmFilter="0,0; .5, 1; 1, 1"/>
                                            <p:tgtEl>
                                              <p:spTgt spid="82"/>
                                            </p:tgtEl>
                                          </p:cBhvr>
                                        </p:animEffect>
                                      </p:childTnLst>
                                    </p:cTn>
                                  </p:par>
                                </p:childTnLst>
                              </p:cTn>
                            </p:par>
                            <p:par>
                              <p:cTn id="117" fill="hold">
                                <p:stCondLst>
                                  <p:cond delay="4300"/>
                                </p:stCondLst>
                                <p:childTnLst>
                                  <p:par>
                                    <p:cTn id="118" presetID="26" presetClass="emph" presetSubtype="0" fill="hold" grpId="1" nodeType="afterEffect">
                                      <p:stCondLst>
                                        <p:cond delay="0"/>
                                      </p:stCondLst>
                                      <p:iterate type="lt">
                                        <p:tmPct val="0"/>
                                      </p:iterate>
                                      <p:childTnLst>
                                        <p:animEffect transition="out" filter="fade">
                                          <p:cBhvr>
                                            <p:cTn id="119" dur="500" tmFilter="0, 0; .2, .5; .8, .5; 1, 0"/>
                                            <p:tgtEl>
                                              <p:spTgt spid="82"/>
                                            </p:tgtEl>
                                          </p:cBhvr>
                                        </p:animEffect>
                                        <p:animScale>
                                          <p:cBhvr>
                                            <p:cTn id="120" dur="250" autoRev="1" fill="hold"/>
                                            <p:tgtEl>
                                              <p:spTgt spid="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84" grpId="0" bldLvl="0" animBg="1"/>
          <p:bldP spid="75" grpId="0" bldLvl="0" animBg="1"/>
          <p:bldP spid="76" grpId="0" bldLvl="0" animBg="1"/>
          <p:bldP spid="77" grpId="0" bldLvl="0" animBg="1"/>
          <p:bldP spid="78" grpId="0" bldLvl="0" animBg="1"/>
          <p:bldP spid="80" grpId="0" bldLvl="0" animBg="1"/>
          <p:bldP spid="80" grpId="1" bldLvl="0" animBg="1"/>
          <p:bldP spid="82" grpId="0" bldLvl="0" animBg="1"/>
          <p:bldP spid="82"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50" fill="hold"/>
                                            <p:tgtEl>
                                              <p:spTgt spid="4"/>
                                            </p:tgtEl>
                                            <p:attrNameLst>
                                              <p:attrName>ppt_x</p:attrName>
                                            </p:attrNameLst>
                                          </p:cBhvr>
                                          <p:tavLst>
                                            <p:tav tm="0">
                                              <p:val>
                                                <p:strVal val="0-#ppt_w/2"/>
                                              </p:val>
                                            </p:tav>
                                            <p:tav tm="100000">
                                              <p:val>
                                                <p:strVal val="#ppt_x"/>
                                              </p:val>
                                            </p:tav>
                                          </p:tavLst>
                                        </p:anim>
                                        <p:anim calcmode="lin" valueType="num">
                                          <p:cBhvr additive="base">
                                            <p:cTn id="12" dur="1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stCondLst>
                                        <p:cond delay="25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1750" fill="hold"/>
                                            <p:tgtEl>
                                              <p:spTgt spid="57"/>
                                            </p:tgtEl>
                                            <p:attrNameLst>
                                              <p:attrName>ppt_x</p:attrName>
                                            </p:attrNameLst>
                                          </p:cBhvr>
                                          <p:tavLst>
                                            <p:tav tm="0">
                                              <p:val>
                                                <p:strVal val="0-#ppt_w/2"/>
                                              </p:val>
                                            </p:tav>
                                            <p:tav tm="100000">
                                              <p:val>
                                                <p:strVal val="#ppt_x"/>
                                              </p:val>
                                            </p:tav>
                                          </p:tavLst>
                                        </p:anim>
                                        <p:anim calcmode="lin" valueType="num">
                                          <p:cBhvr additive="base">
                                            <p:cTn id="16" dur="175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8" accel="40000" fill="hold" grpId="0" nodeType="withEffect">
                                      <p:stCondLst>
                                        <p:cond delay="50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500" fill="hold"/>
                                            <p:tgtEl>
                                              <p:spTgt spid="58"/>
                                            </p:tgtEl>
                                            <p:attrNameLst>
                                              <p:attrName>ppt_x</p:attrName>
                                            </p:attrNameLst>
                                          </p:cBhvr>
                                          <p:tavLst>
                                            <p:tav tm="0">
                                              <p:val>
                                                <p:strVal val="0-#ppt_w/2"/>
                                              </p:val>
                                            </p:tav>
                                            <p:tav tm="100000">
                                              <p:val>
                                                <p:strVal val="#ppt_x"/>
                                              </p:val>
                                            </p:tav>
                                          </p:tavLst>
                                        </p:anim>
                                        <p:anim calcmode="lin" valueType="num">
                                          <p:cBhvr additive="base">
                                            <p:cTn id="20" dur="1500" fill="hold"/>
                                            <p:tgtEl>
                                              <p:spTgt spid="58"/>
                                            </p:tgtEl>
                                            <p:attrNameLst>
                                              <p:attrName>ppt_y</p:attrName>
                                            </p:attrNameLst>
                                          </p:cBhvr>
                                          <p:tavLst>
                                            <p:tav tm="0">
                                              <p:val>
                                                <p:strVal val="#ppt_y"/>
                                              </p:val>
                                            </p:tav>
                                            <p:tav tm="100000">
                                              <p:val>
                                                <p:strVal val="#ppt_y"/>
                                              </p:val>
                                            </p:tav>
                                          </p:tavLst>
                                        </p:anim>
                                      </p:childTnLst>
                                    </p:cTn>
                                  </p:par>
                                  <p:par>
                                    <p:cTn id="21" presetID="2" presetClass="entr" presetSubtype="8" accel="4000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1500" fill="hold"/>
                                            <p:tgtEl>
                                              <p:spTgt spid="59"/>
                                            </p:tgtEl>
                                            <p:attrNameLst>
                                              <p:attrName>ppt_x</p:attrName>
                                            </p:attrNameLst>
                                          </p:cBhvr>
                                          <p:tavLst>
                                            <p:tav tm="0">
                                              <p:val>
                                                <p:strVal val="0-#ppt_w/2"/>
                                              </p:val>
                                            </p:tav>
                                            <p:tav tm="100000">
                                              <p:val>
                                                <p:strVal val="#ppt_x"/>
                                              </p:val>
                                            </p:tav>
                                          </p:tavLst>
                                        </p:anim>
                                        <p:anim calcmode="lin" valueType="num">
                                          <p:cBhvr additive="base">
                                            <p:cTn id="24" dur="1500" fill="hold"/>
                                            <p:tgtEl>
                                              <p:spTgt spid="59"/>
                                            </p:tgtEl>
                                            <p:attrNameLst>
                                              <p:attrName>ppt_y</p:attrName>
                                            </p:attrNameLst>
                                          </p:cBhvr>
                                          <p:tavLst>
                                            <p:tav tm="0">
                                              <p:val>
                                                <p:strVal val="#ppt_y"/>
                                              </p:val>
                                            </p:tav>
                                            <p:tav tm="100000">
                                              <p:val>
                                                <p:strVal val="#ppt_y"/>
                                              </p:val>
                                            </p:tav>
                                          </p:tavLst>
                                        </p:anim>
                                      </p:childTnLst>
                                    </p:cTn>
                                  </p:par>
                                  <p:par>
                                    <p:cTn id="25" presetID="2" presetClass="entr" presetSubtype="8" accel="40000" fill="hold" grpId="0" nodeType="withEffect">
                                      <p:stCondLst>
                                        <p:cond delay="25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1500" fill="hold"/>
                                            <p:tgtEl>
                                              <p:spTgt spid="60"/>
                                            </p:tgtEl>
                                            <p:attrNameLst>
                                              <p:attrName>ppt_x</p:attrName>
                                            </p:attrNameLst>
                                          </p:cBhvr>
                                          <p:tavLst>
                                            <p:tav tm="0">
                                              <p:val>
                                                <p:strVal val="0-#ppt_w/2"/>
                                              </p:val>
                                            </p:tav>
                                            <p:tav tm="100000">
                                              <p:val>
                                                <p:strVal val="#ppt_x"/>
                                              </p:val>
                                            </p:tav>
                                          </p:tavLst>
                                        </p:anim>
                                        <p:anim calcmode="lin" valueType="num">
                                          <p:cBhvr additive="base">
                                            <p:cTn id="28" dur="1500" fill="hold"/>
                                            <p:tgtEl>
                                              <p:spTgt spid="60"/>
                                            </p:tgtEl>
                                            <p:attrNameLst>
                                              <p:attrName>ppt_y</p:attrName>
                                            </p:attrNameLst>
                                          </p:cBhvr>
                                          <p:tavLst>
                                            <p:tav tm="0">
                                              <p:val>
                                                <p:strVal val="#ppt_y"/>
                                              </p:val>
                                            </p:tav>
                                            <p:tav tm="100000">
                                              <p:val>
                                                <p:strVal val="#ppt_y"/>
                                              </p:val>
                                            </p:tav>
                                          </p:tavLst>
                                        </p:anim>
                                      </p:childTnLst>
                                    </p:cTn>
                                  </p:par>
                                  <p:par>
                                    <p:cTn id="29" presetID="2" presetClass="entr" presetSubtype="8" accel="4000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1500" fill="hold"/>
                                            <p:tgtEl>
                                              <p:spTgt spid="61"/>
                                            </p:tgtEl>
                                            <p:attrNameLst>
                                              <p:attrName>ppt_x</p:attrName>
                                            </p:attrNameLst>
                                          </p:cBhvr>
                                          <p:tavLst>
                                            <p:tav tm="0">
                                              <p:val>
                                                <p:strVal val="0-#ppt_w/2"/>
                                              </p:val>
                                            </p:tav>
                                            <p:tav tm="100000">
                                              <p:val>
                                                <p:strVal val="#ppt_x"/>
                                              </p:val>
                                            </p:tav>
                                          </p:tavLst>
                                        </p:anim>
                                        <p:anim calcmode="lin" valueType="num">
                                          <p:cBhvr additive="base">
                                            <p:cTn id="32" dur="1500" fill="hold"/>
                                            <p:tgtEl>
                                              <p:spTgt spid="61"/>
                                            </p:tgtEl>
                                            <p:attrNameLst>
                                              <p:attrName>ppt_y</p:attrName>
                                            </p:attrNameLst>
                                          </p:cBhvr>
                                          <p:tavLst>
                                            <p:tav tm="0">
                                              <p:val>
                                                <p:strVal val="#ppt_y"/>
                                              </p:val>
                                            </p:tav>
                                            <p:tav tm="100000">
                                              <p:val>
                                                <p:strVal val="#ppt_y"/>
                                              </p:val>
                                            </p:tav>
                                          </p:tavLst>
                                        </p:anim>
                                      </p:childTnLst>
                                    </p:cTn>
                                  </p:par>
                                  <p:par>
                                    <p:cTn id="33" presetID="2" presetClass="entr" presetSubtype="8" accel="40000" fill="hold" grpId="0" nodeType="withEffect">
                                      <p:stCondLst>
                                        <p:cond delay="500"/>
                                      </p:stCondLst>
                                      <p:childTnLst>
                                        <p:set>
                                          <p:cBhvr>
                                            <p:cTn id="34" dur="1" fill="hold">
                                              <p:stCondLst>
                                                <p:cond delay="0"/>
                                              </p:stCondLst>
                                            </p:cTn>
                                            <p:tgtEl>
                                              <p:spTgt spid="62"/>
                                            </p:tgtEl>
                                            <p:attrNameLst>
                                              <p:attrName>style.visibility</p:attrName>
                                            </p:attrNameLst>
                                          </p:cBhvr>
                                          <p:to>
                                            <p:strVal val="visible"/>
                                          </p:to>
                                        </p:set>
                                        <p:anim calcmode="lin" valueType="num">
                                          <p:cBhvr additive="base">
                                            <p:cTn id="35" dur="1500" fill="hold"/>
                                            <p:tgtEl>
                                              <p:spTgt spid="62"/>
                                            </p:tgtEl>
                                            <p:attrNameLst>
                                              <p:attrName>ppt_x</p:attrName>
                                            </p:attrNameLst>
                                          </p:cBhvr>
                                          <p:tavLst>
                                            <p:tav tm="0">
                                              <p:val>
                                                <p:strVal val="0-#ppt_w/2"/>
                                              </p:val>
                                            </p:tav>
                                            <p:tav tm="100000">
                                              <p:val>
                                                <p:strVal val="#ppt_x"/>
                                              </p:val>
                                            </p:tav>
                                          </p:tavLst>
                                        </p:anim>
                                        <p:anim calcmode="lin" valueType="num">
                                          <p:cBhvr additive="base">
                                            <p:cTn id="36" dur="1500" fill="hold"/>
                                            <p:tgtEl>
                                              <p:spTgt spid="62"/>
                                            </p:tgtEl>
                                            <p:attrNameLst>
                                              <p:attrName>ppt_y</p:attrName>
                                            </p:attrNameLst>
                                          </p:cBhvr>
                                          <p:tavLst>
                                            <p:tav tm="0">
                                              <p:val>
                                                <p:strVal val="#ppt_y"/>
                                              </p:val>
                                            </p:tav>
                                            <p:tav tm="100000">
                                              <p:val>
                                                <p:strVal val="#ppt_y"/>
                                              </p:val>
                                            </p:tav>
                                          </p:tavLst>
                                        </p:anim>
                                      </p:childTnLst>
                                    </p:cTn>
                                  </p:par>
                                  <p:par>
                                    <p:cTn id="37" presetID="2" presetClass="entr" presetSubtype="8" accel="40000" fill="hold" grpId="0" nodeType="withEffect">
                                      <p:stCondLst>
                                        <p:cond delay="250"/>
                                      </p:stCondLst>
                                      <p:childTnLst>
                                        <p:set>
                                          <p:cBhvr>
                                            <p:cTn id="38" dur="1" fill="hold">
                                              <p:stCondLst>
                                                <p:cond delay="0"/>
                                              </p:stCondLst>
                                            </p:cTn>
                                            <p:tgtEl>
                                              <p:spTgt spid="63"/>
                                            </p:tgtEl>
                                            <p:attrNameLst>
                                              <p:attrName>style.visibility</p:attrName>
                                            </p:attrNameLst>
                                          </p:cBhvr>
                                          <p:to>
                                            <p:strVal val="visible"/>
                                          </p:to>
                                        </p:set>
                                        <p:anim calcmode="lin" valueType="num">
                                          <p:cBhvr additive="base">
                                            <p:cTn id="39" dur="1750" fill="hold"/>
                                            <p:tgtEl>
                                              <p:spTgt spid="63"/>
                                            </p:tgtEl>
                                            <p:attrNameLst>
                                              <p:attrName>ppt_x</p:attrName>
                                            </p:attrNameLst>
                                          </p:cBhvr>
                                          <p:tavLst>
                                            <p:tav tm="0">
                                              <p:val>
                                                <p:strVal val="0-#ppt_w/2"/>
                                              </p:val>
                                            </p:tav>
                                            <p:tav tm="100000">
                                              <p:val>
                                                <p:strVal val="#ppt_x"/>
                                              </p:val>
                                            </p:tav>
                                          </p:tavLst>
                                        </p:anim>
                                        <p:anim calcmode="lin" valueType="num">
                                          <p:cBhvr additive="base">
                                            <p:cTn id="40" dur="1750" fill="hold"/>
                                            <p:tgtEl>
                                              <p:spTgt spid="63"/>
                                            </p:tgtEl>
                                            <p:attrNameLst>
                                              <p:attrName>ppt_y</p:attrName>
                                            </p:attrNameLst>
                                          </p:cBhvr>
                                          <p:tavLst>
                                            <p:tav tm="0">
                                              <p:val>
                                                <p:strVal val="#ppt_y"/>
                                              </p:val>
                                            </p:tav>
                                            <p:tav tm="100000">
                                              <p:val>
                                                <p:strVal val="#ppt_y"/>
                                              </p:val>
                                            </p:tav>
                                          </p:tavLst>
                                        </p:anim>
                                      </p:childTnLst>
                                    </p:cTn>
                                  </p:par>
                                  <p:par>
                                    <p:cTn id="41" presetID="2" presetClass="entr" presetSubtype="8" accel="40000" fill="hold" grpId="0" nodeType="withEffect">
                                      <p:stCondLst>
                                        <p:cond delay="25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1500" fill="hold"/>
                                            <p:tgtEl>
                                              <p:spTgt spid="64"/>
                                            </p:tgtEl>
                                            <p:attrNameLst>
                                              <p:attrName>ppt_x</p:attrName>
                                            </p:attrNameLst>
                                          </p:cBhvr>
                                          <p:tavLst>
                                            <p:tav tm="0">
                                              <p:val>
                                                <p:strVal val="0-#ppt_w/2"/>
                                              </p:val>
                                            </p:tav>
                                            <p:tav tm="100000">
                                              <p:val>
                                                <p:strVal val="#ppt_x"/>
                                              </p:val>
                                            </p:tav>
                                          </p:tavLst>
                                        </p:anim>
                                        <p:anim calcmode="lin" valueType="num">
                                          <p:cBhvr additive="base">
                                            <p:cTn id="44" dur="1500" fill="hold"/>
                                            <p:tgtEl>
                                              <p:spTgt spid="64"/>
                                            </p:tgtEl>
                                            <p:attrNameLst>
                                              <p:attrName>ppt_y</p:attrName>
                                            </p:attrNameLst>
                                          </p:cBhvr>
                                          <p:tavLst>
                                            <p:tav tm="0">
                                              <p:val>
                                                <p:strVal val="#ppt_y"/>
                                              </p:val>
                                            </p:tav>
                                            <p:tav tm="100000">
                                              <p:val>
                                                <p:strVal val="#ppt_y"/>
                                              </p:val>
                                            </p:tav>
                                          </p:tavLst>
                                        </p:anim>
                                      </p:childTnLst>
                                    </p:cTn>
                                  </p:par>
                                  <p:par>
                                    <p:cTn id="45" presetID="2" presetClass="entr" presetSubtype="8" accel="4000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1500" fill="hold"/>
                                            <p:tgtEl>
                                              <p:spTgt spid="65"/>
                                            </p:tgtEl>
                                            <p:attrNameLst>
                                              <p:attrName>ppt_x</p:attrName>
                                            </p:attrNameLst>
                                          </p:cBhvr>
                                          <p:tavLst>
                                            <p:tav tm="0">
                                              <p:val>
                                                <p:strVal val="0-#ppt_w/2"/>
                                              </p:val>
                                            </p:tav>
                                            <p:tav tm="100000">
                                              <p:val>
                                                <p:strVal val="#ppt_x"/>
                                              </p:val>
                                            </p:tav>
                                          </p:tavLst>
                                        </p:anim>
                                        <p:anim calcmode="lin" valueType="num">
                                          <p:cBhvr additive="base">
                                            <p:cTn id="48" dur="1500" fill="hold"/>
                                            <p:tgtEl>
                                              <p:spTgt spid="65"/>
                                            </p:tgtEl>
                                            <p:attrNameLst>
                                              <p:attrName>ppt_y</p:attrName>
                                            </p:attrNameLst>
                                          </p:cBhvr>
                                          <p:tavLst>
                                            <p:tav tm="0">
                                              <p:val>
                                                <p:strVal val="#ppt_y"/>
                                              </p:val>
                                            </p:tav>
                                            <p:tav tm="100000">
                                              <p:val>
                                                <p:strVal val="#ppt_y"/>
                                              </p:val>
                                            </p:tav>
                                          </p:tavLst>
                                        </p:anim>
                                      </p:childTnLst>
                                    </p:cTn>
                                  </p:par>
                                  <p:par>
                                    <p:cTn id="49" presetID="2" presetClass="entr" presetSubtype="8" accel="40000" fill="hold" grpId="0" nodeType="withEffect">
                                      <p:stCondLst>
                                        <p:cond delay="500"/>
                                      </p:stCondLst>
                                      <p:childTnLst>
                                        <p:set>
                                          <p:cBhvr>
                                            <p:cTn id="50" dur="1" fill="hold">
                                              <p:stCondLst>
                                                <p:cond delay="0"/>
                                              </p:stCondLst>
                                            </p:cTn>
                                            <p:tgtEl>
                                              <p:spTgt spid="67"/>
                                            </p:tgtEl>
                                            <p:attrNameLst>
                                              <p:attrName>style.visibility</p:attrName>
                                            </p:attrNameLst>
                                          </p:cBhvr>
                                          <p:to>
                                            <p:strVal val="visible"/>
                                          </p:to>
                                        </p:set>
                                        <p:anim calcmode="lin" valueType="num">
                                          <p:cBhvr additive="base">
                                            <p:cTn id="51" dur="1500" fill="hold"/>
                                            <p:tgtEl>
                                              <p:spTgt spid="67"/>
                                            </p:tgtEl>
                                            <p:attrNameLst>
                                              <p:attrName>ppt_x</p:attrName>
                                            </p:attrNameLst>
                                          </p:cBhvr>
                                          <p:tavLst>
                                            <p:tav tm="0">
                                              <p:val>
                                                <p:strVal val="0-#ppt_w/2"/>
                                              </p:val>
                                            </p:tav>
                                            <p:tav tm="100000">
                                              <p:val>
                                                <p:strVal val="#ppt_x"/>
                                              </p:val>
                                            </p:tav>
                                          </p:tavLst>
                                        </p:anim>
                                        <p:anim calcmode="lin" valueType="num">
                                          <p:cBhvr additive="base">
                                            <p:cTn id="52" dur="1500" fill="hold"/>
                                            <p:tgtEl>
                                              <p:spTgt spid="67"/>
                                            </p:tgtEl>
                                            <p:attrNameLst>
                                              <p:attrName>ppt_y</p:attrName>
                                            </p:attrNameLst>
                                          </p:cBhvr>
                                          <p:tavLst>
                                            <p:tav tm="0">
                                              <p:val>
                                                <p:strVal val="#ppt_y"/>
                                              </p:val>
                                            </p:tav>
                                            <p:tav tm="100000">
                                              <p:val>
                                                <p:strVal val="#ppt_y"/>
                                              </p:val>
                                            </p:tav>
                                          </p:tavLst>
                                        </p:anim>
                                      </p:childTnLst>
                                    </p:cTn>
                                  </p:par>
                                  <p:par>
                                    <p:cTn id="53" presetID="2" presetClass="entr" presetSubtype="8" accel="40000" fill="hold" grpId="0" nodeType="withEffect">
                                      <p:stCondLst>
                                        <p:cond delay="250"/>
                                      </p:stCondLst>
                                      <p:childTnLst>
                                        <p:set>
                                          <p:cBhvr>
                                            <p:cTn id="54" dur="1" fill="hold">
                                              <p:stCondLst>
                                                <p:cond delay="0"/>
                                              </p:stCondLst>
                                            </p:cTn>
                                            <p:tgtEl>
                                              <p:spTgt spid="68"/>
                                            </p:tgtEl>
                                            <p:attrNameLst>
                                              <p:attrName>style.visibility</p:attrName>
                                            </p:attrNameLst>
                                          </p:cBhvr>
                                          <p:to>
                                            <p:strVal val="visible"/>
                                          </p:to>
                                        </p:set>
                                        <p:anim calcmode="lin" valueType="num">
                                          <p:cBhvr additive="base">
                                            <p:cTn id="55" dur="1500" fill="hold"/>
                                            <p:tgtEl>
                                              <p:spTgt spid="68"/>
                                            </p:tgtEl>
                                            <p:attrNameLst>
                                              <p:attrName>ppt_x</p:attrName>
                                            </p:attrNameLst>
                                          </p:cBhvr>
                                          <p:tavLst>
                                            <p:tav tm="0">
                                              <p:val>
                                                <p:strVal val="0-#ppt_w/2"/>
                                              </p:val>
                                            </p:tav>
                                            <p:tav tm="100000">
                                              <p:val>
                                                <p:strVal val="#ppt_x"/>
                                              </p:val>
                                            </p:tav>
                                          </p:tavLst>
                                        </p:anim>
                                        <p:anim calcmode="lin" valueType="num">
                                          <p:cBhvr additive="base">
                                            <p:cTn id="56" dur="1500" fill="hold"/>
                                            <p:tgtEl>
                                              <p:spTgt spid="68"/>
                                            </p:tgtEl>
                                            <p:attrNameLst>
                                              <p:attrName>ppt_y</p:attrName>
                                            </p:attrNameLst>
                                          </p:cBhvr>
                                          <p:tavLst>
                                            <p:tav tm="0">
                                              <p:val>
                                                <p:strVal val="#ppt_y"/>
                                              </p:val>
                                            </p:tav>
                                            <p:tav tm="100000">
                                              <p:val>
                                                <p:strVal val="#ppt_y"/>
                                              </p:val>
                                            </p:tav>
                                          </p:tavLst>
                                        </p:anim>
                                      </p:childTnLst>
                                    </p:cTn>
                                  </p:par>
                                  <p:par>
                                    <p:cTn id="57" presetID="2" presetClass="entr" presetSubtype="8" accel="4000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additive="base">
                                            <p:cTn id="59" dur="1500" fill="hold"/>
                                            <p:tgtEl>
                                              <p:spTgt spid="69"/>
                                            </p:tgtEl>
                                            <p:attrNameLst>
                                              <p:attrName>ppt_x</p:attrName>
                                            </p:attrNameLst>
                                          </p:cBhvr>
                                          <p:tavLst>
                                            <p:tav tm="0">
                                              <p:val>
                                                <p:strVal val="0-#ppt_w/2"/>
                                              </p:val>
                                            </p:tav>
                                            <p:tav tm="100000">
                                              <p:val>
                                                <p:strVal val="#ppt_x"/>
                                              </p:val>
                                            </p:tav>
                                          </p:tavLst>
                                        </p:anim>
                                        <p:anim calcmode="lin" valueType="num">
                                          <p:cBhvr additive="base">
                                            <p:cTn id="60" dur="1500" fill="hold"/>
                                            <p:tgtEl>
                                              <p:spTgt spid="69"/>
                                            </p:tgtEl>
                                            <p:attrNameLst>
                                              <p:attrName>ppt_y</p:attrName>
                                            </p:attrNameLst>
                                          </p:cBhvr>
                                          <p:tavLst>
                                            <p:tav tm="0">
                                              <p:val>
                                                <p:strVal val="#ppt_y"/>
                                              </p:val>
                                            </p:tav>
                                            <p:tav tm="100000">
                                              <p:val>
                                                <p:strVal val="#ppt_y"/>
                                              </p:val>
                                            </p:tav>
                                          </p:tavLst>
                                        </p:anim>
                                      </p:childTnLst>
                                    </p:cTn>
                                  </p:par>
                                  <p:par>
                                    <p:cTn id="61" presetID="2" presetClass="entr" presetSubtype="8" accel="40000" fill="hold" grpId="0" nodeType="withEffect">
                                      <p:stCondLst>
                                        <p:cond delay="25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1750" fill="hold"/>
                                            <p:tgtEl>
                                              <p:spTgt spid="70"/>
                                            </p:tgtEl>
                                            <p:attrNameLst>
                                              <p:attrName>ppt_x</p:attrName>
                                            </p:attrNameLst>
                                          </p:cBhvr>
                                          <p:tavLst>
                                            <p:tav tm="0">
                                              <p:val>
                                                <p:strVal val="0-#ppt_w/2"/>
                                              </p:val>
                                            </p:tav>
                                            <p:tav tm="100000">
                                              <p:val>
                                                <p:strVal val="#ppt_x"/>
                                              </p:val>
                                            </p:tav>
                                          </p:tavLst>
                                        </p:anim>
                                        <p:anim calcmode="lin" valueType="num">
                                          <p:cBhvr additive="base">
                                            <p:cTn id="64" dur="1750" fill="hold"/>
                                            <p:tgtEl>
                                              <p:spTgt spid="70"/>
                                            </p:tgtEl>
                                            <p:attrNameLst>
                                              <p:attrName>ppt_y</p:attrName>
                                            </p:attrNameLst>
                                          </p:cBhvr>
                                          <p:tavLst>
                                            <p:tav tm="0">
                                              <p:val>
                                                <p:strVal val="#ppt_y"/>
                                              </p:val>
                                            </p:tav>
                                            <p:tav tm="100000">
                                              <p:val>
                                                <p:strVal val="#ppt_y"/>
                                              </p:val>
                                            </p:tav>
                                          </p:tavLst>
                                        </p:anim>
                                      </p:childTnLst>
                                    </p:cTn>
                                  </p:par>
                                  <p:par>
                                    <p:cTn id="65" presetID="2" presetClass="entr" presetSubtype="8" accel="40000" fill="hold" grpId="0" nodeType="withEffect">
                                      <p:stCondLst>
                                        <p:cond delay="500"/>
                                      </p:stCondLst>
                                      <p:childTnLst>
                                        <p:set>
                                          <p:cBhvr>
                                            <p:cTn id="66" dur="1" fill="hold">
                                              <p:stCondLst>
                                                <p:cond delay="0"/>
                                              </p:stCondLst>
                                            </p:cTn>
                                            <p:tgtEl>
                                              <p:spTgt spid="71"/>
                                            </p:tgtEl>
                                            <p:attrNameLst>
                                              <p:attrName>style.visibility</p:attrName>
                                            </p:attrNameLst>
                                          </p:cBhvr>
                                          <p:to>
                                            <p:strVal val="visible"/>
                                          </p:to>
                                        </p:set>
                                        <p:anim calcmode="lin" valueType="num">
                                          <p:cBhvr additive="base">
                                            <p:cTn id="67" dur="1500" fill="hold"/>
                                            <p:tgtEl>
                                              <p:spTgt spid="71"/>
                                            </p:tgtEl>
                                            <p:attrNameLst>
                                              <p:attrName>ppt_x</p:attrName>
                                            </p:attrNameLst>
                                          </p:cBhvr>
                                          <p:tavLst>
                                            <p:tav tm="0">
                                              <p:val>
                                                <p:strVal val="0-#ppt_w/2"/>
                                              </p:val>
                                            </p:tav>
                                            <p:tav tm="100000">
                                              <p:val>
                                                <p:strVal val="#ppt_x"/>
                                              </p:val>
                                            </p:tav>
                                          </p:tavLst>
                                        </p:anim>
                                        <p:anim calcmode="lin" valueType="num">
                                          <p:cBhvr additive="base">
                                            <p:cTn id="68" dur="1500" fill="hold"/>
                                            <p:tgtEl>
                                              <p:spTgt spid="71"/>
                                            </p:tgtEl>
                                            <p:attrNameLst>
                                              <p:attrName>ppt_y</p:attrName>
                                            </p:attrNameLst>
                                          </p:cBhvr>
                                          <p:tavLst>
                                            <p:tav tm="0">
                                              <p:val>
                                                <p:strVal val="#ppt_y"/>
                                              </p:val>
                                            </p:tav>
                                            <p:tav tm="100000">
                                              <p:val>
                                                <p:strVal val="#ppt_y"/>
                                              </p:val>
                                            </p:tav>
                                          </p:tavLst>
                                        </p:anim>
                                      </p:childTnLst>
                                    </p:cTn>
                                  </p:par>
                                  <p:par>
                                    <p:cTn id="69" presetID="2" presetClass="entr" presetSubtype="8" accel="4000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1500" fill="hold"/>
                                            <p:tgtEl>
                                              <p:spTgt spid="72"/>
                                            </p:tgtEl>
                                            <p:attrNameLst>
                                              <p:attrName>ppt_x</p:attrName>
                                            </p:attrNameLst>
                                          </p:cBhvr>
                                          <p:tavLst>
                                            <p:tav tm="0">
                                              <p:val>
                                                <p:strVal val="0-#ppt_w/2"/>
                                              </p:val>
                                            </p:tav>
                                            <p:tav tm="100000">
                                              <p:val>
                                                <p:strVal val="#ppt_x"/>
                                              </p:val>
                                            </p:tav>
                                          </p:tavLst>
                                        </p:anim>
                                        <p:anim calcmode="lin" valueType="num">
                                          <p:cBhvr additive="base">
                                            <p:cTn id="72" dur="1500" fill="hold"/>
                                            <p:tgtEl>
                                              <p:spTgt spid="72"/>
                                            </p:tgtEl>
                                            <p:attrNameLst>
                                              <p:attrName>ppt_y</p:attrName>
                                            </p:attrNameLst>
                                          </p:cBhvr>
                                          <p:tavLst>
                                            <p:tav tm="0">
                                              <p:val>
                                                <p:strVal val="#ppt_y"/>
                                              </p:val>
                                            </p:tav>
                                            <p:tav tm="100000">
                                              <p:val>
                                                <p:strVal val="#ppt_y"/>
                                              </p:val>
                                            </p:tav>
                                          </p:tavLst>
                                        </p:anim>
                                      </p:childTnLst>
                                    </p:cTn>
                                  </p:par>
                                  <p:par>
                                    <p:cTn id="73" presetID="2" presetClass="entr" presetSubtype="8" accel="40000" fill="hold" grpId="0" nodeType="withEffect">
                                      <p:stCondLst>
                                        <p:cond delay="0"/>
                                      </p:stCondLst>
                                      <p:childTnLst>
                                        <p:set>
                                          <p:cBhvr>
                                            <p:cTn id="74" dur="1" fill="hold">
                                              <p:stCondLst>
                                                <p:cond delay="0"/>
                                              </p:stCondLst>
                                            </p:cTn>
                                            <p:tgtEl>
                                              <p:spTgt spid="73"/>
                                            </p:tgtEl>
                                            <p:attrNameLst>
                                              <p:attrName>style.visibility</p:attrName>
                                            </p:attrNameLst>
                                          </p:cBhvr>
                                          <p:to>
                                            <p:strVal val="visible"/>
                                          </p:to>
                                        </p:set>
                                        <p:anim calcmode="lin" valueType="num">
                                          <p:cBhvr additive="base">
                                            <p:cTn id="75" dur="1500" fill="hold"/>
                                            <p:tgtEl>
                                              <p:spTgt spid="73"/>
                                            </p:tgtEl>
                                            <p:attrNameLst>
                                              <p:attrName>ppt_x</p:attrName>
                                            </p:attrNameLst>
                                          </p:cBhvr>
                                          <p:tavLst>
                                            <p:tav tm="0">
                                              <p:val>
                                                <p:strVal val="0-#ppt_w/2"/>
                                              </p:val>
                                            </p:tav>
                                            <p:tav tm="100000">
                                              <p:val>
                                                <p:strVal val="#ppt_x"/>
                                              </p:val>
                                            </p:tav>
                                          </p:tavLst>
                                        </p:anim>
                                        <p:anim calcmode="lin" valueType="num">
                                          <p:cBhvr additive="base">
                                            <p:cTn id="76" dur="1500" fill="hold"/>
                                            <p:tgtEl>
                                              <p:spTgt spid="73"/>
                                            </p:tgtEl>
                                            <p:attrNameLst>
                                              <p:attrName>ppt_y</p:attrName>
                                            </p:attrNameLst>
                                          </p:cBhvr>
                                          <p:tavLst>
                                            <p:tav tm="0">
                                              <p:val>
                                                <p:strVal val="#ppt_y"/>
                                              </p:val>
                                            </p:tav>
                                            <p:tav tm="100000">
                                              <p:val>
                                                <p:strVal val="#ppt_y"/>
                                              </p:val>
                                            </p:tav>
                                          </p:tavLst>
                                        </p:anim>
                                      </p:childTnLst>
                                    </p:cTn>
                                  </p:par>
                                  <p:par>
                                    <p:cTn id="77" presetID="2" presetClass="entr" presetSubtype="8" accel="40000" fill="hold" grpId="0" nodeType="withEffect">
                                      <p:stCondLst>
                                        <p:cond delay="0"/>
                                      </p:stCondLst>
                                      <p:childTnLst>
                                        <p:set>
                                          <p:cBhvr>
                                            <p:cTn id="78" dur="1" fill="hold">
                                              <p:stCondLst>
                                                <p:cond delay="0"/>
                                              </p:stCondLst>
                                            </p:cTn>
                                            <p:tgtEl>
                                              <p:spTgt spid="84"/>
                                            </p:tgtEl>
                                            <p:attrNameLst>
                                              <p:attrName>style.visibility</p:attrName>
                                            </p:attrNameLst>
                                          </p:cBhvr>
                                          <p:to>
                                            <p:strVal val="visible"/>
                                          </p:to>
                                        </p:set>
                                        <p:anim calcmode="lin" valueType="num">
                                          <p:cBhvr additive="base">
                                            <p:cTn id="79" dur="1500" fill="hold"/>
                                            <p:tgtEl>
                                              <p:spTgt spid="84"/>
                                            </p:tgtEl>
                                            <p:attrNameLst>
                                              <p:attrName>ppt_x</p:attrName>
                                            </p:attrNameLst>
                                          </p:cBhvr>
                                          <p:tavLst>
                                            <p:tav tm="0">
                                              <p:val>
                                                <p:strVal val="0-#ppt_w/2"/>
                                              </p:val>
                                            </p:tav>
                                            <p:tav tm="100000">
                                              <p:val>
                                                <p:strVal val="#ppt_x"/>
                                              </p:val>
                                            </p:tav>
                                          </p:tavLst>
                                        </p:anim>
                                        <p:anim calcmode="lin" valueType="num">
                                          <p:cBhvr additive="base">
                                            <p:cTn id="80" dur="1500" fill="hold"/>
                                            <p:tgtEl>
                                              <p:spTgt spid="84"/>
                                            </p:tgtEl>
                                            <p:attrNameLst>
                                              <p:attrName>ppt_y</p:attrName>
                                            </p:attrNameLst>
                                          </p:cBhvr>
                                          <p:tavLst>
                                            <p:tav tm="0">
                                              <p:val>
                                                <p:strVal val="#ppt_y"/>
                                              </p:val>
                                            </p:tav>
                                            <p:tav tm="100000">
                                              <p:val>
                                                <p:strVal val="#ppt_y"/>
                                              </p:val>
                                            </p:tav>
                                          </p:tavLst>
                                        </p:anim>
                                      </p:childTnLst>
                                    </p:cTn>
                                  </p:par>
                                  <p:par>
                                    <p:cTn id="81" presetID="2" presetClass="entr" presetSubtype="8" accel="4000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 calcmode="lin" valueType="num">
                                          <p:cBhvr additive="base">
                                            <p:cTn id="83" dur="1500" fill="hold"/>
                                            <p:tgtEl>
                                              <p:spTgt spid="75"/>
                                            </p:tgtEl>
                                            <p:attrNameLst>
                                              <p:attrName>ppt_x</p:attrName>
                                            </p:attrNameLst>
                                          </p:cBhvr>
                                          <p:tavLst>
                                            <p:tav tm="0">
                                              <p:val>
                                                <p:strVal val="0-#ppt_w/2"/>
                                              </p:val>
                                            </p:tav>
                                            <p:tav tm="100000">
                                              <p:val>
                                                <p:strVal val="#ppt_x"/>
                                              </p:val>
                                            </p:tav>
                                          </p:tavLst>
                                        </p:anim>
                                        <p:anim calcmode="lin" valueType="num">
                                          <p:cBhvr additive="base">
                                            <p:cTn id="84" dur="1500" fill="hold"/>
                                            <p:tgtEl>
                                              <p:spTgt spid="75"/>
                                            </p:tgtEl>
                                            <p:attrNameLst>
                                              <p:attrName>ppt_y</p:attrName>
                                            </p:attrNameLst>
                                          </p:cBhvr>
                                          <p:tavLst>
                                            <p:tav tm="0">
                                              <p:val>
                                                <p:strVal val="#ppt_y"/>
                                              </p:val>
                                            </p:tav>
                                            <p:tav tm="100000">
                                              <p:val>
                                                <p:strVal val="#ppt_y"/>
                                              </p:val>
                                            </p:tav>
                                          </p:tavLst>
                                        </p:anim>
                                      </p:childTnLst>
                                    </p:cTn>
                                  </p:par>
                                  <p:par>
                                    <p:cTn id="85" presetID="2" presetClass="entr" presetSubtype="8" accel="40000"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additive="base">
                                            <p:cTn id="87" dur="1500" fill="hold"/>
                                            <p:tgtEl>
                                              <p:spTgt spid="76"/>
                                            </p:tgtEl>
                                            <p:attrNameLst>
                                              <p:attrName>ppt_x</p:attrName>
                                            </p:attrNameLst>
                                          </p:cBhvr>
                                          <p:tavLst>
                                            <p:tav tm="0">
                                              <p:val>
                                                <p:strVal val="0-#ppt_w/2"/>
                                              </p:val>
                                            </p:tav>
                                            <p:tav tm="100000">
                                              <p:val>
                                                <p:strVal val="#ppt_x"/>
                                              </p:val>
                                            </p:tav>
                                          </p:tavLst>
                                        </p:anim>
                                        <p:anim calcmode="lin" valueType="num">
                                          <p:cBhvr additive="base">
                                            <p:cTn id="88" dur="1500" fill="hold"/>
                                            <p:tgtEl>
                                              <p:spTgt spid="76"/>
                                            </p:tgtEl>
                                            <p:attrNameLst>
                                              <p:attrName>ppt_y</p:attrName>
                                            </p:attrNameLst>
                                          </p:cBhvr>
                                          <p:tavLst>
                                            <p:tav tm="0">
                                              <p:val>
                                                <p:strVal val="#ppt_y"/>
                                              </p:val>
                                            </p:tav>
                                            <p:tav tm="100000">
                                              <p:val>
                                                <p:strVal val="#ppt_y"/>
                                              </p:val>
                                            </p:tav>
                                          </p:tavLst>
                                        </p:anim>
                                      </p:childTnLst>
                                    </p:cTn>
                                  </p:par>
                                  <p:par>
                                    <p:cTn id="89" presetID="2" presetClass="entr" presetSubtype="8" accel="40000"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additive="base">
                                            <p:cTn id="91" dur="1500" fill="hold"/>
                                            <p:tgtEl>
                                              <p:spTgt spid="77"/>
                                            </p:tgtEl>
                                            <p:attrNameLst>
                                              <p:attrName>ppt_x</p:attrName>
                                            </p:attrNameLst>
                                          </p:cBhvr>
                                          <p:tavLst>
                                            <p:tav tm="0">
                                              <p:val>
                                                <p:strVal val="0-#ppt_w/2"/>
                                              </p:val>
                                            </p:tav>
                                            <p:tav tm="100000">
                                              <p:val>
                                                <p:strVal val="#ppt_x"/>
                                              </p:val>
                                            </p:tav>
                                          </p:tavLst>
                                        </p:anim>
                                        <p:anim calcmode="lin" valueType="num">
                                          <p:cBhvr additive="base">
                                            <p:cTn id="92" dur="1500" fill="hold"/>
                                            <p:tgtEl>
                                              <p:spTgt spid="77"/>
                                            </p:tgtEl>
                                            <p:attrNameLst>
                                              <p:attrName>ppt_y</p:attrName>
                                            </p:attrNameLst>
                                          </p:cBhvr>
                                          <p:tavLst>
                                            <p:tav tm="0">
                                              <p:val>
                                                <p:strVal val="#ppt_y"/>
                                              </p:val>
                                            </p:tav>
                                            <p:tav tm="100000">
                                              <p:val>
                                                <p:strVal val="#ppt_y"/>
                                              </p:val>
                                            </p:tav>
                                          </p:tavLst>
                                        </p:anim>
                                      </p:childTnLst>
                                    </p:cTn>
                                  </p:par>
                                  <p:par>
                                    <p:cTn id="93" presetID="2" presetClass="entr" presetSubtype="8" accel="40000" fill="hold" grpId="0" nodeType="withEffect">
                                      <p:stCondLst>
                                        <p:cond delay="0"/>
                                      </p:stCondLst>
                                      <p:childTnLst>
                                        <p:set>
                                          <p:cBhvr>
                                            <p:cTn id="94" dur="1" fill="hold">
                                              <p:stCondLst>
                                                <p:cond delay="0"/>
                                              </p:stCondLst>
                                            </p:cTn>
                                            <p:tgtEl>
                                              <p:spTgt spid="78"/>
                                            </p:tgtEl>
                                            <p:attrNameLst>
                                              <p:attrName>style.visibility</p:attrName>
                                            </p:attrNameLst>
                                          </p:cBhvr>
                                          <p:to>
                                            <p:strVal val="visible"/>
                                          </p:to>
                                        </p:set>
                                        <p:anim calcmode="lin" valueType="num">
                                          <p:cBhvr additive="base">
                                            <p:cTn id="95" dur="1500" fill="hold"/>
                                            <p:tgtEl>
                                              <p:spTgt spid="78"/>
                                            </p:tgtEl>
                                            <p:attrNameLst>
                                              <p:attrName>ppt_x</p:attrName>
                                            </p:attrNameLst>
                                          </p:cBhvr>
                                          <p:tavLst>
                                            <p:tav tm="0">
                                              <p:val>
                                                <p:strVal val="0-#ppt_w/2"/>
                                              </p:val>
                                            </p:tav>
                                            <p:tav tm="100000">
                                              <p:val>
                                                <p:strVal val="#ppt_x"/>
                                              </p:val>
                                            </p:tav>
                                          </p:tavLst>
                                        </p:anim>
                                        <p:anim calcmode="lin" valueType="num">
                                          <p:cBhvr additive="base">
                                            <p:cTn id="96" dur="1500" fill="hold"/>
                                            <p:tgtEl>
                                              <p:spTgt spid="78"/>
                                            </p:tgtEl>
                                            <p:attrNameLst>
                                              <p:attrName>ppt_y</p:attrName>
                                            </p:attrNameLst>
                                          </p:cBhvr>
                                          <p:tavLst>
                                            <p:tav tm="0">
                                              <p:val>
                                                <p:strVal val="#ppt_y"/>
                                              </p:val>
                                            </p:tav>
                                            <p:tav tm="100000">
                                              <p:val>
                                                <p:strVal val="#ppt_y"/>
                                              </p:val>
                                            </p:tav>
                                          </p:tavLst>
                                        </p:anim>
                                      </p:childTnLst>
                                    </p:cTn>
                                  </p:par>
                                </p:childTnLst>
                              </p:cTn>
                            </p:par>
                            <p:par>
                              <p:cTn id="97" fill="hold">
                                <p:stCondLst>
                                  <p:cond delay="1500"/>
                                </p:stCondLst>
                                <p:childTnLst>
                                  <p:par>
                                    <p:cTn id="98" presetID="41" presetClass="entr" presetSubtype="0" fill="hold" grpId="0" nodeType="afterEffect">
                                      <p:stCondLst>
                                        <p:cond delay="0"/>
                                      </p:stCondLst>
                                      <p:iterate type="lt">
                                        <p:tmPct val="10000"/>
                                      </p:iterate>
                                      <p:childTnLst>
                                        <p:set>
                                          <p:cBhvr>
                                            <p:cTn id="99" dur="1" fill="hold">
                                              <p:stCondLst>
                                                <p:cond delay="0"/>
                                              </p:stCondLst>
                                            </p:cTn>
                                            <p:tgtEl>
                                              <p:spTgt spid="80"/>
                                            </p:tgtEl>
                                            <p:attrNameLst>
                                              <p:attrName>style.visibility</p:attrName>
                                            </p:attrNameLst>
                                          </p:cBhvr>
                                          <p:to>
                                            <p:strVal val="visible"/>
                                          </p:to>
                                        </p:set>
                                        <p:anim calcmode="lin" valueType="num">
                                          <p:cBhvr>
                                            <p:cTn id="100" dur="5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101" dur="500" fill="hold"/>
                                            <p:tgtEl>
                                              <p:spTgt spid="80"/>
                                            </p:tgtEl>
                                            <p:attrNameLst>
                                              <p:attrName>ppt_y</p:attrName>
                                            </p:attrNameLst>
                                          </p:cBhvr>
                                          <p:tavLst>
                                            <p:tav tm="0">
                                              <p:val>
                                                <p:strVal val="#ppt_y"/>
                                              </p:val>
                                            </p:tav>
                                            <p:tav tm="100000">
                                              <p:val>
                                                <p:strVal val="#ppt_y"/>
                                              </p:val>
                                            </p:tav>
                                          </p:tavLst>
                                        </p:anim>
                                        <p:anim calcmode="lin" valueType="num">
                                          <p:cBhvr>
                                            <p:cTn id="102" dur="5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103" dur="5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104" dur="500" tmFilter="0,0; .5, 1; 1, 1"/>
                                            <p:tgtEl>
                                              <p:spTgt spid="80"/>
                                            </p:tgtEl>
                                          </p:cBhvr>
                                        </p:animEffect>
                                      </p:childTnLst>
                                    </p:cTn>
                                  </p:par>
                                </p:childTnLst>
                              </p:cTn>
                            </p:par>
                            <p:par>
                              <p:cTn id="105" fill="hold">
                                <p:stCondLst>
                                  <p:cond delay="2900"/>
                                </p:stCondLst>
                                <p:childTnLst>
                                  <p:par>
                                    <p:cTn id="106" presetID="26" presetClass="emph" presetSubtype="0" fill="hold" grpId="1" nodeType="afterEffect">
                                      <p:stCondLst>
                                        <p:cond delay="0"/>
                                      </p:stCondLst>
                                      <p:iterate type="lt">
                                        <p:tmPct val="0"/>
                                      </p:iterate>
                                      <p:childTnLst>
                                        <p:animEffect transition="out" filter="fade">
                                          <p:cBhvr>
                                            <p:cTn id="107" dur="500" tmFilter="0, 0; .2, .5; .8, .5; 1, 0"/>
                                            <p:tgtEl>
                                              <p:spTgt spid="80"/>
                                            </p:tgtEl>
                                          </p:cBhvr>
                                        </p:animEffect>
                                        <p:animScale>
                                          <p:cBhvr>
                                            <p:cTn id="108" dur="250" autoRev="1" fill="hold"/>
                                            <p:tgtEl>
                                              <p:spTgt spid="80"/>
                                            </p:tgtEl>
                                          </p:cBhvr>
                                          <p:by x="105000" y="105000"/>
                                        </p:animScale>
                                      </p:childTnLst>
                                    </p:cTn>
                                  </p:par>
                                </p:childTnLst>
                              </p:cTn>
                            </p:par>
                            <p:par>
                              <p:cTn id="109" fill="hold">
                                <p:stCondLst>
                                  <p:cond delay="3400"/>
                                </p:stCondLst>
                                <p:childTnLst>
                                  <p:par>
                                    <p:cTn id="110" presetID="41" presetClass="entr" presetSubtype="0" fill="hold" grpId="0" nodeType="afterEffect">
                                      <p:stCondLst>
                                        <p:cond delay="0"/>
                                      </p:stCondLst>
                                      <p:iterate type="lt">
                                        <p:tmPct val="10000"/>
                                      </p:iterate>
                                      <p:childTnLst>
                                        <p:set>
                                          <p:cBhvr>
                                            <p:cTn id="111" dur="1" fill="hold">
                                              <p:stCondLst>
                                                <p:cond delay="0"/>
                                              </p:stCondLst>
                                            </p:cTn>
                                            <p:tgtEl>
                                              <p:spTgt spid="82"/>
                                            </p:tgtEl>
                                            <p:attrNameLst>
                                              <p:attrName>style.visibility</p:attrName>
                                            </p:attrNameLst>
                                          </p:cBhvr>
                                          <p:to>
                                            <p:strVal val="visible"/>
                                          </p:to>
                                        </p:set>
                                        <p:anim calcmode="lin" valueType="num">
                                          <p:cBhvr>
                                            <p:cTn id="112" dur="50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113" dur="500" fill="hold"/>
                                            <p:tgtEl>
                                              <p:spTgt spid="82"/>
                                            </p:tgtEl>
                                            <p:attrNameLst>
                                              <p:attrName>ppt_y</p:attrName>
                                            </p:attrNameLst>
                                          </p:cBhvr>
                                          <p:tavLst>
                                            <p:tav tm="0">
                                              <p:val>
                                                <p:strVal val="#ppt_y"/>
                                              </p:val>
                                            </p:tav>
                                            <p:tav tm="100000">
                                              <p:val>
                                                <p:strVal val="#ppt_y"/>
                                              </p:val>
                                            </p:tav>
                                          </p:tavLst>
                                        </p:anim>
                                        <p:anim calcmode="lin" valueType="num">
                                          <p:cBhvr>
                                            <p:cTn id="114" dur="50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115" dur="500" fill="hold"/>
                                            <p:tgtEl>
                                              <p:spTgt spid="82"/>
                                            </p:tgtEl>
                                            <p:attrNameLst>
                                              <p:attrName>ppt_w</p:attrName>
                                            </p:attrNameLst>
                                          </p:cBhvr>
                                          <p:tavLst>
                                            <p:tav tm="0">
                                              <p:val>
                                                <p:strVal val="#ppt_w/10"/>
                                              </p:val>
                                            </p:tav>
                                            <p:tav tm="50000">
                                              <p:val>
                                                <p:strVal val="#ppt_w+.01"/>
                                              </p:val>
                                            </p:tav>
                                            <p:tav tm="100000">
                                              <p:val>
                                                <p:strVal val="#ppt_w"/>
                                              </p:val>
                                            </p:tav>
                                          </p:tavLst>
                                        </p:anim>
                                        <p:animEffect transition="in" filter="fade">
                                          <p:cBhvr>
                                            <p:cTn id="116" dur="500" tmFilter="0,0; .5, 1; 1, 1"/>
                                            <p:tgtEl>
                                              <p:spTgt spid="82"/>
                                            </p:tgtEl>
                                          </p:cBhvr>
                                        </p:animEffect>
                                      </p:childTnLst>
                                    </p:cTn>
                                  </p:par>
                                </p:childTnLst>
                              </p:cTn>
                            </p:par>
                            <p:par>
                              <p:cTn id="117" fill="hold">
                                <p:stCondLst>
                                  <p:cond delay="4300"/>
                                </p:stCondLst>
                                <p:childTnLst>
                                  <p:par>
                                    <p:cTn id="118" presetID="26" presetClass="emph" presetSubtype="0" fill="hold" grpId="1" nodeType="afterEffect">
                                      <p:stCondLst>
                                        <p:cond delay="0"/>
                                      </p:stCondLst>
                                      <p:iterate type="lt">
                                        <p:tmPct val="0"/>
                                      </p:iterate>
                                      <p:childTnLst>
                                        <p:animEffect transition="out" filter="fade">
                                          <p:cBhvr>
                                            <p:cTn id="119" dur="500" tmFilter="0, 0; .2, .5; .8, .5; 1, 0"/>
                                            <p:tgtEl>
                                              <p:spTgt spid="82"/>
                                            </p:tgtEl>
                                          </p:cBhvr>
                                        </p:animEffect>
                                        <p:animScale>
                                          <p:cBhvr>
                                            <p:cTn id="120" dur="250" autoRev="1" fill="hold"/>
                                            <p:tgtEl>
                                              <p:spTgt spid="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84" grpId="0" bldLvl="0" animBg="1"/>
          <p:bldP spid="75" grpId="0" bldLvl="0" animBg="1"/>
          <p:bldP spid="76" grpId="0" bldLvl="0" animBg="1"/>
          <p:bldP spid="77" grpId="0" bldLvl="0" animBg="1"/>
          <p:bldP spid="78" grpId="0" bldLvl="0" animBg="1"/>
          <p:bldP spid="80" grpId="0" bldLvl="0" animBg="1"/>
          <p:bldP spid="80" grpId="1" bldLvl="0" animBg="1"/>
          <p:bldP spid="82" grpId="0" bldLvl="0" animBg="1"/>
          <p:bldP spid="82" grpId="1" bldLvl="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关于商务谈判的概述</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grpSp>
        <p:nvGrpSpPr>
          <p:cNvPr id="15" name="Group 4"/>
          <p:cNvGrpSpPr>
            <a:grpSpLocks noChangeAspect="1"/>
          </p:cNvGrpSpPr>
          <p:nvPr/>
        </p:nvGrpSpPr>
        <p:grpSpPr bwMode="auto">
          <a:xfrm>
            <a:off x="4092963" y="2648811"/>
            <a:ext cx="4029619" cy="3129554"/>
            <a:chOff x="2329" y="786"/>
            <a:chExt cx="3022" cy="2347"/>
          </a:xfrm>
        </p:grpSpPr>
        <p:sp>
          <p:nvSpPr>
            <p:cNvPr id="16" name="Freeform 5"/>
            <p:cNvSpPr/>
            <p:nvPr/>
          </p:nvSpPr>
          <p:spPr bwMode="auto">
            <a:xfrm>
              <a:off x="3462" y="1393"/>
              <a:ext cx="389" cy="1740"/>
            </a:xfrm>
            <a:custGeom>
              <a:avLst/>
              <a:gdLst>
                <a:gd name="T0" fmla="*/ 0 w 164"/>
                <a:gd name="T1" fmla="*/ 1140 h 1222"/>
                <a:gd name="T2" fmla="*/ 0 w 164"/>
                <a:gd name="T3" fmla="*/ 1140 h 1222"/>
                <a:gd name="T4" fmla="*/ 82 w 164"/>
                <a:gd name="T5" fmla="*/ 1222 h 1222"/>
                <a:gd name="T6" fmla="*/ 82 w 164"/>
                <a:gd name="T7" fmla="*/ 1222 h 1222"/>
                <a:gd name="T8" fmla="*/ 164 w 164"/>
                <a:gd name="T9" fmla="*/ 1140 h 1222"/>
                <a:gd name="T10" fmla="*/ 164 w 164"/>
                <a:gd name="T11" fmla="*/ 1140 h 1222"/>
                <a:gd name="T12" fmla="*/ 164 w 164"/>
                <a:gd name="T13" fmla="*/ 0 h 1222"/>
                <a:gd name="connsiteX0" fmla="*/ 0 w 10000"/>
                <a:gd name="connsiteY0" fmla="*/ 9830 h 10501"/>
                <a:gd name="connsiteX1" fmla="*/ 0 w 10000"/>
                <a:gd name="connsiteY1" fmla="*/ 9830 h 10501"/>
                <a:gd name="connsiteX2" fmla="*/ 5000 w 10000"/>
                <a:gd name="connsiteY2" fmla="*/ 10501 h 10501"/>
                <a:gd name="connsiteX3" fmla="*/ 5000 w 10000"/>
                <a:gd name="connsiteY3" fmla="*/ 10501 h 10501"/>
                <a:gd name="connsiteX4" fmla="*/ 10000 w 10000"/>
                <a:gd name="connsiteY4" fmla="*/ 9830 h 10501"/>
                <a:gd name="connsiteX5" fmla="*/ 10000 w 10000"/>
                <a:gd name="connsiteY5" fmla="*/ 9830 h 10501"/>
                <a:gd name="connsiteX6" fmla="*/ 10000 w 10000"/>
                <a:gd name="connsiteY6" fmla="*/ 0 h 10501"/>
                <a:gd name="connsiteX0-1" fmla="*/ 0 w 10000"/>
                <a:gd name="connsiteY0-2" fmla="*/ 5342 h 6013"/>
                <a:gd name="connsiteX1-3" fmla="*/ 0 w 10000"/>
                <a:gd name="connsiteY1-4" fmla="*/ 5342 h 6013"/>
                <a:gd name="connsiteX2-5" fmla="*/ 5000 w 10000"/>
                <a:gd name="connsiteY2-6" fmla="*/ 6013 h 6013"/>
                <a:gd name="connsiteX3-7" fmla="*/ 5000 w 10000"/>
                <a:gd name="connsiteY3-8" fmla="*/ 6013 h 6013"/>
                <a:gd name="connsiteX4-9" fmla="*/ 10000 w 10000"/>
                <a:gd name="connsiteY4-10" fmla="*/ 5342 h 6013"/>
                <a:gd name="connsiteX5-11" fmla="*/ 10000 w 10000"/>
                <a:gd name="connsiteY5-12" fmla="*/ 5342 h 6013"/>
                <a:gd name="connsiteX6-13" fmla="*/ 10000 w 10000"/>
                <a:gd name="connsiteY6-14" fmla="*/ 0 h 6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6013">
                  <a:moveTo>
                    <a:pt x="0" y="5342"/>
                  </a:moveTo>
                  <a:lnTo>
                    <a:pt x="0" y="5342"/>
                  </a:lnTo>
                  <a:cubicBezTo>
                    <a:pt x="0" y="5710"/>
                    <a:pt x="2256" y="6013"/>
                    <a:pt x="5000" y="6013"/>
                  </a:cubicBezTo>
                  <a:lnTo>
                    <a:pt x="5000" y="6013"/>
                  </a:lnTo>
                  <a:cubicBezTo>
                    <a:pt x="7805" y="6013"/>
                    <a:pt x="10000" y="5710"/>
                    <a:pt x="10000" y="5342"/>
                  </a:cubicBezTo>
                  <a:lnTo>
                    <a:pt x="10000" y="5342"/>
                  </a:lnTo>
                  <a:lnTo>
                    <a:pt x="10000" y="0"/>
                  </a:lnTo>
                </a:path>
              </a:pathLst>
            </a:custGeom>
            <a:noFill/>
            <a:ln w="101600" cap="rnd">
              <a:solidFill>
                <a:srgbClr val="B3B3B3"/>
              </a:solidFill>
              <a:prstDash val="solid"/>
              <a:round/>
            </a:ln>
          </p:spPr>
          <p:txBody>
            <a:bodyPr vert="horz" wrap="square" lIns="34285" tIns="17143" rIns="34285" bIns="17143" numCol="1" anchor="t" anchorCtr="0" compatLnSpc="1"/>
            <a:lstStyle/>
            <a:p>
              <a:pPr>
                <a:lnSpc>
                  <a:spcPct val="120000"/>
                </a:lnSpc>
              </a:pPr>
              <a:endParaRPr lang="en-US" sz="1500">
                <a:latin typeface="微软雅黑" panose="020B0503020204020204" charset="-122"/>
                <a:ea typeface="微软雅黑" panose="020B0503020204020204" charset="-122"/>
                <a:sym typeface="Arial" panose="020B0604020202020204" pitchFamily="34" charset="0"/>
              </a:endParaRPr>
            </a:p>
          </p:txBody>
        </p:sp>
        <p:sp>
          <p:nvSpPr>
            <p:cNvPr id="17" name="Freeform 6"/>
            <p:cNvSpPr/>
            <p:nvPr/>
          </p:nvSpPr>
          <p:spPr bwMode="auto">
            <a:xfrm>
              <a:off x="3841" y="786"/>
              <a:ext cx="1510" cy="1346"/>
            </a:xfrm>
            <a:custGeom>
              <a:avLst/>
              <a:gdLst>
                <a:gd name="T0" fmla="*/ 0 w 638"/>
                <a:gd name="T1" fmla="*/ 0 h 568"/>
                <a:gd name="T2" fmla="*/ 0 w 638"/>
                <a:gd name="T3" fmla="*/ 568 h 568"/>
                <a:gd name="T4" fmla="*/ 159 w 638"/>
                <a:gd name="T5" fmla="*/ 484 h 568"/>
                <a:gd name="T6" fmla="*/ 319 w 638"/>
                <a:gd name="T7" fmla="*/ 568 h 568"/>
                <a:gd name="T8" fmla="*/ 479 w 638"/>
                <a:gd name="T9" fmla="*/ 484 h 568"/>
                <a:gd name="T10" fmla="*/ 638 w 638"/>
                <a:gd name="T11" fmla="*/ 567 h 568"/>
                <a:gd name="T12" fmla="*/ 0 w 638"/>
                <a:gd name="T13" fmla="*/ 0 h 568"/>
              </a:gdLst>
              <a:ahLst/>
              <a:cxnLst>
                <a:cxn ang="0">
                  <a:pos x="T0" y="T1"/>
                </a:cxn>
                <a:cxn ang="0">
                  <a:pos x="T2" y="T3"/>
                </a:cxn>
                <a:cxn ang="0">
                  <a:pos x="T4" y="T5"/>
                </a:cxn>
                <a:cxn ang="0">
                  <a:pos x="T6" y="T7"/>
                </a:cxn>
                <a:cxn ang="0">
                  <a:pos x="T8" y="T9"/>
                </a:cxn>
                <a:cxn ang="0">
                  <a:pos x="T10" y="T11"/>
                </a:cxn>
                <a:cxn ang="0">
                  <a:pos x="T12" y="T13"/>
                </a:cxn>
              </a:cxnLst>
              <a:rect l="0" t="0" r="r" b="b"/>
              <a:pathLst>
                <a:path w="638" h="568">
                  <a:moveTo>
                    <a:pt x="0" y="0"/>
                  </a:moveTo>
                  <a:cubicBezTo>
                    <a:pt x="0" y="568"/>
                    <a:pt x="0" y="568"/>
                    <a:pt x="0" y="568"/>
                  </a:cubicBezTo>
                  <a:cubicBezTo>
                    <a:pt x="35" y="517"/>
                    <a:pt x="93" y="484"/>
                    <a:pt x="159" y="484"/>
                  </a:cubicBezTo>
                  <a:cubicBezTo>
                    <a:pt x="226" y="484"/>
                    <a:pt x="284" y="517"/>
                    <a:pt x="319" y="568"/>
                  </a:cubicBezTo>
                  <a:cubicBezTo>
                    <a:pt x="354" y="517"/>
                    <a:pt x="412" y="484"/>
                    <a:pt x="479" y="484"/>
                  </a:cubicBezTo>
                  <a:cubicBezTo>
                    <a:pt x="545" y="484"/>
                    <a:pt x="603" y="517"/>
                    <a:pt x="638" y="567"/>
                  </a:cubicBezTo>
                  <a:cubicBezTo>
                    <a:pt x="601" y="248"/>
                    <a:pt x="329" y="0"/>
                    <a:pt x="0" y="0"/>
                  </a:cubicBezTo>
                  <a:close/>
                </a:path>
              </a:pathLst>
            </a:custGeom>
            <a:solidFill>
              <a:srgbClr val="4BC1DD"/>
            </a:solidFill>
            <a:ln>
              <a:noFill/>
            </a:ln>
          </p:spPr>
          <p:txBody>
            <a:bodyPr vert="horz" wrap="square" lIns="34285" tIns="17143" rIns="34285" bIns="17143" numCol="1" anchor="t" anchorCtr="0" compatLnSpc="1"/>
            <a:lstStyle/>
            <a:p>
              <a:pPr>
                <a:lnSpc>
                  <a:spcPct val="120000"/>
                </a:lnSpc>
              </a:pPr>
              <a:endParaRPr lang="en-US" sz="1500">
                <a:latin typeface="微软雅黑" panose="020B0503020204020204" charset="-122"/>
                <a:ea typeface="微软雅黑" panose="020B0503020204020204" charset="-122"/>
                <a:sym typeface="Arial" panose="020B0604020202020204" pitchFamily="34" charset="0"/>
              </a:endParaRPr>
            </a:p>
          </p:txBody>
        </p:sp>
        <p:sp>
          <p:nvSpPr>
            <p:cNvPr id="18" name="Freeform 7"/>
            <p:cNvSpPr/>
            <p:nvPr/>
          </p:nvSpPr>
          <p:spPr bwMode="auto">
            <a:xfrm>
              <a:off x="2329" y="786"/>
              <a:ext cx="1512" cy="1346"/>
            </a:xfrm>
            <a:custGeom>
              <a:avLst/>
              <a:gdLst>
                <a:gd name="T0" fmla="*/ 639 w 639"/>
                <a:gd name="T1" fmla="*/ 0 h 568"/>
                <a:gd name="T2" fmla="*/ 639 w 639"/>
                <a:gd name="T3" fmla="*/ 0 h 568"/>
                <a:gd name="T4" fmla="*/ 0 w 639"/>
                <a:gd name="T5" fmla="*/ 568 h 568"/>
                <a:gd name="T6" fmla="*/ 160 w 639"/>
                <a:gd name="T7" fmla="*/ 484 h 568"/>
                <a:gd name="T8" fmla="*/ 320 w 639"/>
                <a:gd name="T9" fmla="*/ 568 h 568"/>
                <a:gd name="T10" fmla="*/ 479 w 639"/>
                <a:gd name="T11" fmla="*/ 484 h 568"/>
                <a:gd name="T12" fmla="*/ 639 w 639"/>
                <a:gd name="T13" fmla="*/ 568 h 568"/>
                <a:gd name="T14" fmla="*/ 639 w 639"/>
                <a:gd name="T15" fmla="*/ 0 h 5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568">
                  <a:moveTo>
                    <a:pt x="639" y="0"/>
                  </a:moveTo>
                  <a:cubicBezTo>
                    <a:pt x="639" y="0"/>
                    <a:pt x="639" y="0"/>
                    <a:pt x="639" y="0"/>
                  </a:cubicBezTo>
                  <a:cubicBezTo>
                    <a:pt x="309" y="0"/>
                    <a:pt x="37" y="248"/>
                    <a:pt x="0" y="568"/>
                  </a:cubicBezTo>
                  <a:cubicBezTo>
                    <a:pt x="35" y="517"/>
                    <a:pt x="94" y="484"/>
                    <a:pt x="160" y="484"/>
                  </a:cubicBezTo>
                  <a:cubicBezTo>
                    <a:pt x="226" y="484"/>
                    <a:pt x="285" y="517"/>
                    <a:pt x="320" y="568"/>
                  </a:cubicBezTo>
                  <a:cubicBezTo>
                    <a:pt x="355" y="517"/>
                    <a:pt x="413" y="484"/>
                    <a:pt x="479" y="484"/>
                  </a:cubicBezTo>
                  <a:cubicBezTo>
                    <a:pt x="545" y="484"/>
                    <a:pt x="604" y="517"/>
                    <a:pt x="639" y="568"/>
                  </a:cubicBezTo>
                  <a:lnTo>
                    <a:pt x="639" y="0"/>
                  </a:lnTo>
                  <a:close/>
                </a:path>
              </a:pathLst>
            </a:custGeom>
            <a:solidFill>
              <a:srgbClr val="BFBFBF"/>
            </a:solidFill>
            <a:ln>
              <a:noFill/>
            </a:ln>
          </p:spPr>
          <p:txBody>
            <a:bodyPr vert="horz" wrap="square" lIns="34285" tIns="17143" rIns="34285" bIns="17143" numCol="1" anchor="t" anchorCtr="0" compatLnSpc="1"/>
            <a:lstStyle/>
            <a:p>
              <a:pPr>
                <a:lnSpc>
                  <a:spcPct val="120000"/>
                </a:lnSpc>
              </a:pPr>
              <a:endParaRPr lang="en-US" sz="1500">
                <a:latin typeface="微软雅黑" panose="020B0503020204020204" charset="-122"/>
                <a:ea typeface="微软雅黑" panose="020B0503020204020204" charset="-122"/>
                <a:sym typeface="Arial" panose="020B0604020202020204" pitchFamily="34" charset="0"/>
              </a:endParaRPr>
            </a:p>
          </p:txBody>
        </p:sp>
        <p:sp>
          <p:nvSpPr>
            <p:cNvPr id="19" name="Freeform 8"/>
            <p:cNvSpPr/>
            <p:nvPr/>
          </p:nvSpPr>
          <p:spPr bwMode="auto">
            <a:xfrm>
              <a:off x="3083" y="786"/>
              <a:ext cx="755" cy="1341"/>
            </a:xfrm>
            <a:custGeom>
              <a:avLst/>
              <a:gdLst>
                <a:gd name="T0" fmla="*/ 161 w 319"/>
                <a:gd name="T1" fmla="*/ 484 h 566"/>
                <a:gd name="T2" fmla="*/ 319 w 319"/>
                <a:gd name="T3" fmla="*/ 565 h 566"/>
                <a:gd name="T4" fmla="*/ 319 w 319"/>
                <a:gd name="T5" fmla="*/ 0 h 566"/>
                <a:gd name="T6" fmla="*/ 317 w 319"/>
                <a:gd name="T7" fmla="*/ 0 h 566"/>
                <a:gd name="T8" fmla="*/ 0 w 319"/>
                <a:gd name="T9" fmla="*/ 565 h 566"/>
                <a:gd name="T10" fmla="*/ 0 w 319"/>
                <a:gd name="T11" fmla="*/ 566 h 566"/>
                <a:gd name="T12" fmla="*/ 5 w 319"/>
                <a:gd name="T13" fmla="*/ 564 h 566"/>
                <a:gd name="T14" fmla="*/ 161 w 319"/>
                <a:gd name="T15" fmla="*/ 484 h 5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566">
                  <a:moveTo>
                    <a:pt x="161" y="484"/>
                  </a:moveTo>
                  <a:cubicBezTo>
                    <a:pt x="226" y="484"/>
                    <a:pt x="284" y="516"/>
                    <a:pt x="319" y="565"/>
                  </a:cubicBezTo>
                  <a:cubicBezTo>
                    <a:pt x="319" y="0"/>
                    <a:pt x="319" y="0"/>
                    <a:pt x="319" y="0"/>
                  </a:cubicBezTo>
                  <a:cubicBezTo>
                    <a:pt x="318" y="0"/>
                    <a:pt x="318" y="0"/>
                    <a:pt x="317" y="0"/>
                  </a:cubicBezTo>
                  <a:cubicBezTo>
                    <a:pt x="153" y="2"/>
                    <a:pt x="19" y="248"/>
                    <a:pt x="0" y="565"/>
                  </a:cubicBezTo>
                  <a:cubicBezTo>
                    <a:pt x="0" y="566"/>
                    <a:pt x="0" y="566"/>
                    <a:pt x="0" y="566"/>
                  </a:cubicBezTo>
                  <a:cubicBezTo>
                    <a:pt x="2" y="563"/>
                    <a:pt x="3" y="563"/>
                    <a:pt x="5" y="564"/>
                  </a:cubicBezTo>
                  <a:cubicBezTo>
                    <a:pt x="40" y="515"/>
                    <a:pt x="97" y="484"/>
                    <a:pt x="161" y="484"/>
                  </a:cubicBezTo>
                  <a:close/>
                </a:path>
              </a:pathLst>
            </a:custGeom>
            <a:solidFill>
              <a:srgbClr val="4BC1DD"/>
            </a:solidFill>
            <a:ln>
              <a:noFill/>
            </a:ln>
          </p:spPr>
          <p:txBody>
            <a:bodyPr vert="horz" wrap="square" lIns="34285" tIns="17143" rIns="34285" bIns="17143" numCol="1" anchor="t" anchorCtr="0" compatLnSpc="1"/>
            <a:lstStyle/>
            <a:p>
              <a:pPr>
                <a:lnSpc>
                  <a:spcPct val="120000"/>
                </a:lnSpc>
              </a:pPr>
              <a:endParaRPr lang="en-US" sz="1500">
                <a:latin typeface="微软雅黑" panose="020B0503020204020204" charset="-122"/>
                <a:ea typeface="微软雅黑" panose="020B0503020204020204" charset="-122"/>
                <a:sym typeface="Arial" panose="020B0604020202020204" pitchFamily="34" charset="0"/>
              </a:endParaRPr>
            </a:p>
          </p:txBody>
        </p:sp>
        <p:sp>
          <p:nvSpPr>
            <p:cNvPr id="20" name="Freeform 9"/>
            <p:cNvSpPr/>
            <p:nvPr/>
          </p:nvSpPr>
          <p:spPr bwMode="auto">
            <a:xfrm>
              <a:off x="3838" y="786"/>
              <a:ext cx="755" cy="1346"/>
            </a:xfrm>
            <a:custGeom>
              <a:avLst/>
              <a:gdLst>
                <a:gd name="T0" fmla="*/ 0 w 319"/>
                <a:gd name="T1" fmla="*/ 568 h 568"/>
                <a:gd name="T2" fmla="*/ 5 w 319"/>
                <a:gd name="T3" fmla="*/ 561 h 568"/>
                <a:gd name="T4" fmla="*/ 159 w 319"/>
                <a:gd name="T5" fmla="*/ 484 h 568"/>
                <a:gd name="T6" fmla="*/ 316 w 319"/>
                <a:gd name="T7" fmla="*/ 563 h 568"/>
                <a:gd name="T8" fmla="*/ 319 w 319"/>
                <a:gd name="T9" fmla="*/ 568 h 568"/>
                <a:gd name="T10" fmla="*/ 319 w 319"/>
                <a:gd name="T11" fmla="*/ 568 h 568"/>
                <a:gd name="T12" fmla="*/ 0 w 319"/>
                <a:gd name="T13" fmla="*/ 0 h 568"/>
                <a:gd name="T14" fmla="*/ 0 w 319"/>
                <a:gd name="T15" fmla="*/ 0 h 568"/>
                <a:gd name="T16" fmla="*/ 0 w 319"/>
                <a:gd name="T17"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9" h="568">
                  <a:moveTo>
                    <a:pt x="0" y="568"/>
                  </a:moveTo>
                  <a:cubicBezTo>
                    <a:pt x="1" y="563"/>
                    <a:pt x="3" y="561"/>
                    <a:pt x="5" y="561"/>
                  </a:cubicBezTo>
                  <a:cubicBezTo>
                    <a:pt x="40" y="514"/>
                    <a:pt x="96" y="484"/>
                    <a:pt x="159" y="484"/>
                  </a:cubicBezTo>
                  <a:cubicBezTo>
                    <a:pt x="224" y="484"/>
                    <a:pt x="280" y="515"/>
                    <a:pt x="316" y="563"/>
                  </a:cubicBezTo>
                  <a:cubicBezTo>
                    <a:pt x="317" y="564"/>
                    <a:pt x="318" y="565"/>
                    <a:pt x="319" y="568"/>
                  </a:cubicBezTo>
                  <a:cubicBezTo>
                    <a:pt x="319" y="568"/>
                    <a:pt x="319" y="568"/>
                    <a:pt x="319" y="568"/>
                  </a:cubicBezTo>
                  <a:cubicBezTo>
                    <a:pt x="300" y="248"/>
                    <a:pt x="165" y="0"/>
                    <a:pt x="0" y="0"/>
                  </a:cubicBezTo>
                  <a:cubicBezTo>
                    <a:pt x="0" y="0"/>
                    <a:pt x="0" y="0"/>
                    <a:pt x="0" y="0"/>
                  </a:cubicBezTo>
                  <a:lnTo>
                    <a:pt x="0" y="568"/>
                  </a:lnTo>
                  <a:close/>
                </a:path>
              </a:pathLst>
            </a:custGeom>
            <a:solidFill>
              <a:srgbClr val="BFBFBF"/>
            </a:solidFill>
            <a:ln>
              <a:noFill/>
            </a:ln>
          </p:spPr>
          <p:txBody>
            <a:bodyPr vert="horz" wrap="square" lIns="34285" tIns="17143" rIns="34285" bIns="17143" numCol="1" anchor="t" anchorCtr="0" compatLnSpc="1"/>
            <a:lstStyle/>
            <a:p>
              <a:pPr>
                <a:lnSpc>
                  <a:spcPct val="120000"/>
                </a:lnSpc>
              </a:pPr>
              <a:endParaRPr lang="en-US" sz="1500">
                <a:latin typeface="微软雅黑" panose="020B0503020204020204" charset="-122"/>
                <a:ea typeface="微软雅黑" panose="020B0503020204020204" charset="-122"/>
                <a:sym typeface="Arial" panose="020B0604020202020204" pitchFamily="34" charset="0"/>
              </a:endParaRPr>
            </a:p>
          </p:txBody>
        </p:sp>
      </p:grpSp>
      <p:sp>
        <p:nvSpPr>
          <p:cNvPr id="22" name="Text Placeholder 2"/>
          <p:cNvSpPr txBox="1"/>
          <p:nvPr/>
        </p:nvSpPr>
        <p:spPr>
          <a:xfrm>
            <a:off x="1717854" y="2163117"/>
            <a:ext cx="2253594" cy="595891"/>
          </a:xfrm>
          <a:prstGeom prst="rect">
            <a:avLst/>
          </a:prstGeom>
        </p:spPr>
        <p:txBody>
          <a:bodyPr vert="horz" lIns="0" tIns="0" rIns="0" bIns="0"/>
          <a:lstStyle>
            <a:lvl1pPr marL="0" indent="0" algn="r" defTabSz="914400" rtl="0" eaLnBrk="1" latinLnBrk="0" hangingPunct="1">
              <a:lnSpc>
                <a:spcPct val="120000"/>
              </a:lnSpc>
              <a:spcBef>
                <a:spcPts val="0"/>
              </a:spcBef>
              <a:buFont typeface="Arial" panose="020B0604020202020204" pitchFamily="34" charset="0"/>
              <a:buNone/>
              <a:defRPr sz="1185" b="0" kern="1200" baseline="0">
                <a:solidFill>
                  <a:schemeClr val="tx1">
                    <a:lumMod val="50000"/>
                    <a:lumOff val="50000"/>
                  </a:schemeClr>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sz="15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商务谈判一般以价格为核心进行</a:t>
            </a:r>
            <a:endParaRPr lang="en-US" altLang="zh-CN" sz="15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23" name="Rounded Rectangle 11"/>
          <p:cNvSpPr>
            <a:spLocks noChangeAspect="1"/>
          </p:cNvSpPr>
          <p:nvPr/>
        </p:nvSpPr>
        <p:spPr>
          <a:xfrm>
            <a:off x="4161770" y="2037948"/>
            <a:ext cx="719945" cy="720645"/>
          </a:xfrm>
          <a:prstGeom prst="roundRect">
            <a:avLst>
              <a:gd name="adj" fmla="val 0"/>
            </a:avLst>
          </a:prstGeom>
          <a:solidFill>
            <a:srgbClr val="4BC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90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24" name="Text Placeholder 7"/>
          <p:cNvSpPr txBox="1"/>
          <p:nvPr/>
        </p:nvSpPr>
        <p:spPr>
          <a:xfrm>
            <a:off x="4219498" y="2129230"/>
            <a:ext cx="582794" cy="480955"/>
          </a:xfrm>
          <a:prstGeom prst="rect">
            <a:avLst/>
          </a:prstGeom>
        </p:spPr>
        <p:txBody>
          <a:bodyPr vert="horz" lIns="0" tIns="98502" rIns="0" bIns="98502" anchor="ctr"/>
          <a:lstStyle>
            <a:lvl1pPr marL="0" indent="0" algn="ctr" defTabSz="914400" rtl="0" eaLnBrk="1" latinLnBrk="0" hangingPunct="1">
              <a:lnSpc>
                <a:spcPct val="100000"/>
              </a:lnSpc>
              <a:spcBef>
                <a:spcPts val="0"/>
              </a:spcBef>
              <a:buFont typeface="Arial" panose="020B0604020202020204" pitchFamily="34" charset="0"/>
              <a:buNone/>
              <a:defRPr sz="158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s-ES_tradnl" sz="1500" dirty="0">
                <a:latin typeface="微软雅黑" panose="020B0503020204020204" charset="-122"/>
                <a:ea typeface="微软雅黑" panose="020B0503020204020204" charset="-122"/>
                <a:sym typeface="Arial" panose="020B0604020202020204" pitchFamily="34" charset="0"/>
              </a:rPr>
              <a:t>01</a:t>
            </a:r>
            <a:endParaRPr lang="es-ES_tradnl" sz="1500" dirty="0">
              <a:latin typeface="微软雅黑" panose="020B0503020204020204" charset="-122"/>
              <a:ea typeface="微软雅黑" panose="020B0503020204020204" charset="-122"/>
              <a:sym typeface="Arial" panose="020B0604020202020204" pitchFamily="34" charset="0"/>
            </a:endParaRPr>
          </a:p>
        </p:txBody>
      </p:sp>
      <p:sp>
        <p:nvSpPr>
          <p:cNvPr id="26" name="Text Placeholder 2"/>
          <p:cNvSpPr txBox="1"/>
          <p:nvPr/>
        </p:nvSpPr>
        <p:spPr>
          <a:xfrm>
            <a:off x="8415804" y="2176452"/>
            <a:ext cx="2283874" cy="582129"/>
          </a:xfrm>
          <a:prstGeom prst="rect">
            <a:avLst/>
          </a:prstGeom>
        </p:spPr>
        <p:txBody>
          <a:bodyPr vert="horz" lIns="0" tIns="0" rIns="0" bIns="0"/>
          <a:lstStyle>
            <a:lvl1pPr marL="0" indent="0" algn="l" defTabSz="914400" rtl="0" eaLnBrk="1" latinLnBrk="0" hangingPunct="1">
              <a:lnSpc>
                <a:spcPct val="120000"/>
              </a:lnSpc>
              <a:spcBef>
                <a:spcPts val="0"/>
              </a:spcBef>
              <a:buFont typeface="Arial" panose="020B0604020202020204" pitchFamily="34" charset="0"/>
              <a:buNone/>
              <a:defRPr sz="1185" b="0" kern="1200" baseline="0">
                <a:solidFill>
                  <a:schemeClr val="tx1">
                    <a:lumMod val="50000"/>
                    <a:lumOff val="50000"/>
                  </a:schemeClr>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sz="15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商务谈判是一个过程</a:t>
            </a:r>
            <a:endParaRPr lang="en-US" altLang="zh-CN" sz="15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27" name="Rounded Rectangle 23"/>
          <p:cNvSpPr>
            <a:spLocks noChangeAspect="1"/>
          </p:cNvSpPr>
          <p:nvPr/>
        </p:nvSpPr>
        <p:spPr>
          <a:xfrm>
            <a:off x="7561161" y="2037948"/>
            <a:ext cx="719945" cy="720645"/>
          </a:xfrm>
          <a:prstGeom prst="roundRect">
            <a:avLst>
              <a:gd name="adj" fmla="val 0"/>
            </a:avLst>
          </a:prstGeom>
          <a:solidFill>
            <a:srgbClr val="4BC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90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28" name="Text Placeholder 7"/>
          <p:cNvSpPr txBox="1"/>
          <p:nvPr/>
        </p:nvSpPr>
        <p:spPr>
          <a:xfrm>
            <a:off x="7618887" y="2129230"/>
            <a:ext cx="582794" cy="480955"/>
          </a:xfrm>
          <a:prstGeom prst="rect">
            <a:avLst/>
          </a:prstGeom>
        </p:spPr>
        <p:txBody>
          <a:bodyPr vert="horz" lIns="0" tIns="98502" rIns="0" bIns="98502" anchor="ctr"/>
          <a:lstStyle>
            <a:lvl1pPr marL="0" indent="0" algn="ctr" defTabSz="914400" rtl="0" eaLnBrk="1" latinLnBrk="0" hangingPunct="1">
              <a:lnSpc>
                <a:spcPct val="100000"/>
              </a:lnSpc>
              <a:spcBef>
                <a:spcPts val="0"/>
              </a:spcBef>
              <a:buFont typeface="Arial" panose="020B0604020202020204" pitchFamily="34" charset="0"/>
              <a:buNone/>
              <a:defRPr sz="158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s-ES_tradnl" sz="1500" dirty="0">
                <a:latin typeface="微软雅黑" panose="020B0503020204020204" charset="-122"/>
                <a:ea typeface="微软雅黑" panose="020B0503020204020204" charset="-122"/>
                <a:sym typeface="Arial" panose="020B0604020202020204" pitchFamily="34" charset="0"/>
              </a:rPr>
              <a:t>02</a:t>
            </a:r>
            <a:endParaRPr lang="es-ES_tradnl" sz="1500" dirty="0">
              <a:latin typeface="微软雅黑" panose="020B0503020204020204" charset="-122"/>
              <a:ea typeface="微软雅黑" panose="020B0503020204020204" charset="-122"/>
              <a:sym typeface="Arial" panose="020B0604020202020204" pitchFamily="34" charset="0"/>
            </a:endParaRPr>
          </a:p>
        </p:txBody>
      </p:sp>
      <p:sp>
        <p:nvSpPr>
          <p:cNvPr id="30" name="Text Placeholder 2"/>
          <p:cNvSpPr txBox="1"/>
          <p:nvPr/>
        </p:nvSpPr>
        <p:spPr>
          <a:xfrm>
            <a:off x="1717854" y="4898990"/>
            <a:ext cx="2253594" cy="595891"/>
          </a:xfrm>
          <a:prstGeom prst="rect">
            <a:avLst/>
          </a:prstGeom>
        </p:spPr>
        <p:txBody>
          <a:bodyPr vert="horz" lIns="0" tIns="0" rIns="0" bIns="0"/>
          <a:lstStyle>
            <a:lvl1pPr marL="0" indent="0" algn="l" defTabSz="914400" rtl="0" eaLnBrk="1" latinLnBrk="0" hangingPunct="1">
              <a:lnSpc>
                <a:spcPct val="120000"/>
              </a:lnSpc>
              <a:spcBef>
                <a:spcPts val="0"/>
              </a:spcBef>
              <a:buFont typeface="Arial" panose="020B0604020202020204" pitchFamily="34" charset="0"/>
              <a:buNone/>
              <a:defRPr sz="1185" b="0" kern="1200" baseline="0">
                <a:solidFill>
                  <a:schemeClr val="tx1">
                    <a:lumMod val="50000"/>
                    <a:lumOff val="50000"/>
                  </a:schemeClr>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en-US" altLang="zh-CN" sz="15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谈判两方的双重利益关系决定了谈判必然是一个合作与冲突兼而有之的过程</a:t>
            </a:r>
            <a:endParaRPr lang="en-US" altLang="zh-CN" sz="15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4" name="Rounded Rectangle 27"/>
          <p:cNvSpPr>
            <a:spLocks noChangeAspect="1"/>
          </p:cNvSpPr>
          <p:nvPr/>
        </p:nvSpPr>
        <p:spPr>
          <a:xfrm>
            <a:off x="4112965" y="4836686"/>
            <a:ext cx="719945" cy="720645"/>
          </a:xfrm>
          <a:prstGeom prst="roundRect">
            <a:avLst>
              <a:gd name="adj" fmla="val 0"/>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90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32" name="Text Placeholder 7"/>
          <p:cNvSpPr txBox="1"/>
          <p:nvPr/>
        </p:nvSpPr>
        <p:spPr>
          <a:xfrm>
            <a:off x="4170693" y="4927968"/>
            <a:ext cx="582794" cy="480955"/>
          </a:xfrm>
          <a:prstGeom prst="rect">
            <a:avLst/>
          </a:prstGeom>
        </p:spPr>
        <p:txBody>
          <a:bodyPr vert="horz" lIns="0" tIns="98502" rIns="0" bIns="98502" anchor="ctr"/>
          <a:lstStyle>
            <a:lvl1pPr marL="0" indent="0" algn="ctr" defTabSz="914400" rtl="0" eaLnBrk="1" latinLnBrk="0" hangingPunct="1">
              <a:lnSpc>
                <a:spcPct val="100000"/>
              </a:lnSpc>
              <a:spcBef>
                <a:spcPts val="0"/>
              </a:spcBef>
              <a:buFont typeface="Arial" panose="020B0604020202020204" pitchFamily="34" charset="0"/>
              <a:buNone/>
              <a:defRPr sz="158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s-ES_tradnl" sz="1500" dirty="0">
                <a:latin typeface="微软雅黑" panose="020B0503020204020204" charset="-122"/>
                <a:ea typeface="微软雅黑" panose="020B0503020204020204" charset="-122"/>
                <a:sym typeface="Arial" panose="020B0604020202020204" pitchFamily="34" charset="0"/>
              </a:rPr>
              <a:t>03</a:t>
            </a:r>
            <a:endParaRPr lang="es-ES_tradnl" sz="1500" dirty="0">
              <a:latin typeface="微软雅黑" panose="020B0503020204020204" charset="-122"/>
              <a:ea typeface="微软雅黑" panose="020B0503020204020204" charset="-122"/>
              <a:sym typeface="Arial" panose="020B0604020202020204" pitchFamily="34" charset="0"/>
            </a:endParaRPr>
          </a:p>
        </p:txBody>
      </p:sp>
      <p:sp>
        <p:nvSpPr>
          <p:cNvPr id="34" name="Text Placeholder 2"/>
          <p:cNvSpPr txBox="1"/>
          <p:nvPr/>
        </p:nvSpPr>
        <p:spPr>
          <a:xfrm>
            <a:off x="8415655" y="4877435"/>
            <a:ext cx="2467610" cy="582295"/>
          </a:xfrm>
          <a:prstGeom prst="rect">
            <a:avLst/>
          </a:prstGeom>
        </p:spPr>
        <p:txBody>
          <a:bodyPr vert="horz" lIns="0" tIns="0" rIns="0" bIns="0"/>
          <a:lstStyle>
            <a:lvl1pPr marL="0" indent="0" algn="l" defTabSz="914400" rtl="0" eaLnBrk="1" latinLnBrk="0" hangingPunct="1">
              <a:lnSpc>
                <a:spcPct val="120000"/>
              </a:lnSpc>
              <a:spcBef>
                <a:spcPts val="0"/>
              </a:spcBef>
              <a:buFont typeface="Arial" panose="020B0604020202020204" pitchFamily="34" charset="0"/>
              <a:buNone/>
              <a:defRPr sz="1185" b="0" kern="1200" baseline="0">
                <a:solidFill>
                  <a:schemeClr val="tx1">
                    <a:lumMod val="50000"/>
                    <a:lumOff val="50000"/>
                  </a:schemeClr>
                </a:solidFill>
                <a:latin typeface="Lato Regular"/>
                <a:ea typeface="+mn-ea"/>
                <a:cs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sz="15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谈判最后的利益的确定，取决于双方的实力、客观形势、谈判策略技巧的运用</a:t>
            </a:r>
            <a:endParaRPr lang="en-US" altLang="zh-CN" sz="15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35" name="Rounded Rectangle 16"/>
          <p:cNvSpPr>
            <a:spLocks noChangeAspect="1"/>
          </p:cNvSpPr>
          <p:nvPr/>
        </p:nvSpPr>
        <p:spPr>
          <a:xfrm>
            <a:off x="7561161" y="4836686"/>
            <a:ext cx="719945" cy="720645"/>
          </a:xfrm>
          <a:prstGeom prst="roundRect">
            <a:avLst>
              <a:gd name="adj" fmla="val 0"/>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90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36" name="Text Placeholder 7"/>
          <p:cNvSpPr txBox="1"/>
          <p:nvPr/>
        </p:nvSpPr>
        <p:spPr>
          <a:xfrm>
            <a:off x="7618887" y="4927968"/>
            <a:ext cx="582794" cy="480955"/>
          </a:xfrm>
          <a:prstGeom prst="rect">
            <a:avLst/>
          </a:prstGeom>
        </p:spPr>
        <p:txBody>
          <a:bodyPr vert="horz" lIns="0" tIns="98502" rIns="0" bIns="98502" anchor="ctr"/>
          <a:lstStyle>
            <a:lvl1pPr marL="0" indent="0" algn="ctr" defTabSz="914400" rtl="0" eaLnBrk="1" latinLnBrk="0" hangingPunct="1">
              <a:lnSpc>
                <a:spcPct val="100000"/>
              </a:lnSpc>
              <a:spcBef>
                <a:spcPts val="0"/>
              </a:spcBef>
              <a:buFont typeface="Arial" panose="020B0604020202020204" pitchFamily="34" charset="0"/>
              <a:buNone/>
              <a:defRPr sz="1580" b="1" kern="1200">
                <a:solidFill>
                  <a:schemeClr val="bg1"/>
                </a:solidFill>
                <a:latin typeface="FontAwesome"/>
                <a:ea typeface="+mn-ea"/>
                <a:cs typeface="FontAwesom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s-ES_tradnl" sz="1500" dirty="0">
                <a:latin typeface="微软雅黑" panose="020B0503020204020204" charset="-122"/>
                <a:ea typeface="微软雅黑" panose="020B0503020204020204" charset="-122"/>
                <a:sym typeface="Arial" panose="020B0604020202020204" pitchFamily="34" charset="0"/>
              </a:rPr>
              <a:t>04</a:t>
            </a:r>
            <a:endParaRPr lang="es-ES_tradnl" sz="1500" dirty="0">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3" presetClass="entr" presetSubtype="16" fill="hold" grpId="0" nodeType="withEffect">
                                  <p:stCondLst>
                                    <p:cond delay="200"/>
                                  </p:stCondLst>
                                  <p:childTnLst>
                                    <p:set>
                                      <p:cBhvr>
                                        <p:cTn id="9" dur="1" fill="hold">
                                          <p:stCondLst>
                                            <p:cond delay="0"/>
                                          </p:stCondLst>
                                        </p:cTn>
                                        <p:tgtEl>
                                          <p:spTgt spid="22">
                                            <p:txEl>
                                              <p:pRg st="0" end="0"/>
                                            </p:txEl>
                                          </p:spTgt>
                                        </p:tgtEl>
                                        <p:attrNameLst>
                                          <p:attrName>style.visibility</p:attrName>
                                        </p:attrNameLst>
                                      </p:cBhvr>
                                      <p:to>
                                        <p:strVal val="visible"/>
                                      </p:to>
                                    </p:set>
                                    <p:anim calcmode="lin" valueType="num">
                                      <p:cBhvr>
                                        <p:cTn id="1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2">
                                            <p:txEl>
                                              <p:pRg st="0" end="0"/>
                                            </p:txEl>
                                          </p:spTgt>
                                        </p:tgtEl>
                                        <p:attrNameLst>
                                          <p:attrName>ppt_h</p:attrName>
                                        </p:attrNameLst>
                                      </p:cBhvr>
                                      <p:tavLst>
                                        <p:tav tm="0">
                                          <p:val>
                                            <p:fltVal val="0"/>
                                          </p:val>
                                        </p:tav>
                                        <p:tav tm="100000">
                                          <p:val>
                                            <p:strVal val="#ppt_h"/>
                                          </p:val>
                                        </p:tav>
                                      </p:tavLst>
                                    </p:anim>
                                  </p:childTnLst>
                                </p:cTn>
                              </p:par>
                              <p:par>
                                <p:cTn id="12" presetID="53" presetClass="entr" presetSubtype="1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ntr" presetSubtype="16" fill="hold" grpId="0" nodeType="withEffect">
                                  <p:stCondLst>
                                    <p:cond delay="200"/>
                                  </p:stCondLst>
                                  <p:childTnLst>
                                    <p:set>
                                      <p:cBhvr>
                                        <p:cTn id="18" dur="1" fill="hold">
                                          <p:stCondLst>
                                            <p:cond delay="0"/>
                                          </p:stCondLst>
                                        </p:cTn>
                                        <p:tgtEl>
                                          <p:spTgt spid="24">
                                            <p:txEl>
                                              <p:pRg st="0" end="0"/>
                                            </p:txEl>
                                          </p:spTgt>
                                        </p:tgtEl>
                                        <p:attrNameLst>
                                          <p:attrName>style.visibility</p:attrName>
                                        </p:attrNameLst>
                                      </p:cBhvr>
                                      <p:to>
                                        <p:strVal val="visible"/>
                                      </p:to>
                                    </p:set>
                                    <p:anim calcmode="lin" valueType="num">
                                      <p:cBhvr>
                                        <p:cTn id="19"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4">
                                            <p:txEl>
                                              <p:pRg st="0" end="0"/>
                                            </p:txEl>
                                          </p:spTgt>
                                        </p:tgtEl>
                                      </p:cBhvr>
                                    </p:animEffect>
                                  </p:childTnLst>
                                </p:cTn>
                              </p:par>
                              <p:par>
                                <p:cTn id="22" presetID="23" presetClass="entr" presetSubtype="16" fill="hold" grpId="0" nodeType="withEffect">
                                  <p:stCondLst>
                                    <p:cond delay="200"/>
                                  </p:stCondLst>
                                  <p:childTnLst>
                                    <p:set>
                                      <p:cBhvr>
                                        <p:cTn id="23" dur="1" fill="hold">
                                          <p:stCondLst>
                                            <p:cond delay="0"/>
                                          </p:stCondLst>
                                        </p:cTn>
                                        <p:tgtEl>
                                          <p:spTgt spid="26">
                                            <p:txEl>
                                              <p:pRg st="0" end="0"/>
                                            </p:txEl>
                                          </p:spTgt>
                                        </p:tgtEl>
                                        <p:attrNameLst>
                                          <p:attrName>style.visibility</p:attrName>
                                        </p:attrNameLst>
                                      </p:cBhvr>
                                      <p:to>
                                        <p:strVal val="visible"/>
                                      </p:to>
                                    </p:set>
                                    <p:anim calcmode="lin" valueType="num">
                                      <p:cBhvr>
                                        <p:cTn id="24"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6">
                                            <p:txEl>
                                              <p:pRg st="0" end="0"/>
                                            </p:txEl>
                                          </p:spTgt>
                                        </p:tgtEl>
                                        <p:attrNameLst>
                                          <p:attrName>ppt_h</p:attrName>
                                        </p:attrNameLst>
                                      </p:cBhvr>
                                      <p:tavLst>
                                        <p:tav tm="0">
                                          <p:val>
                                            <p:fltVal val="0"/>
                                          </p:val>
                                        </p:tav>
                                        <p:tav tm="100000">
                                          <p:val>
                                            <p:strVal val="#ppt_h"/>
                                          </p:val>
                                        </p:tav>
                                      </p:tavLst>
                                    </p:anim>
                                  </p:childTnLst>
                                </p:cTn>
                              </p:par>
                              <p:par>
                                <p:cTn id="26" presetID="53" presetClass="entr" presetSubtype="16" fill="hold" grpId="0" nodeType="withEffect">
                                  <p:stCondLst>
                                    <p:cond delay="20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53" presetClass="entr" presetSubtype="16" fill="hold" grpId="0" nodeType="withEffect">
                                  <p:stCondLst>
                                    <p:cond delay="200"/>
                                  </p:stCondLst>
                                  <p:childTnLst>
                                    <p:set>
                                      <p:cBhvr>
                                        <p:cTn id="32" dur="1" fill="hold">
                                          <p:stCondLst>
                                            <p:cond delay="0"/>
                                          </p:stCondLst>
                                        </p:cTn>
                                        <p:tgtEl>
                                          <p:spTgt spid="28">
                                            <p:txEl>
                                              <p:pRg st="0" end="0"/>
                                            </p:txEl>
                                          </p:spTgt>
                                        </p:tgtEl>
                                        <p:attrNameLst>
                                          <p:attrName>style.visibility</p:attrName>
                                        </p:attrNameLst>
                                      </p:cBhvr>
                                      <p:to>
                                        <p:strVal val="visible"/>
                                      </p:to>
                                    </p:set>
                                    <p:anim calcmode="lin" valueType="num">
                                      <p:cBhvr>
                                        <p:cTn id="33"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8">
                                            <p:txEl>
                                              <p:pRg st="0" end="0"/>
                                            </p:txEl>
                                          </p:spTgt>
                                        </p:tgtEl>
                                      </p:cBhvr>
                                    </p:animEffect>
                                  </p:childTnLst>
                                </p:cTn>
                              </p:par>
                              <p:par>
                                <p:cTn id="36" presetID="23" presetClass="entr" presetSubtype="16" fill="hold" grpId="0" nodeType="withEffect">
                                  <p:stCondLst>
                                    <p:cond delay="200"/>
                                  </p:stCondLst>
                                  <p:childTnLst>
                                    <p:set>
                                      <p:cBhvr>
                                        <p:cTn id="37" dur="1" fill="hold">
                                          <p:stCondLst>
                                            <p:cond delay="0"/>
                                          </p:stCondLst>
                                        </p:cTn>
                                        <p:tgtEl>
                                          <p:spTgt spid="30">
                                            <p:txEl>
                                              <p:pRg st="0" end="0"/>
                                            </p:txEl>
                                          </p:spTgt>
                                        </p:tgtEl>
                                        <p:attrNameLst>
                                          <p:attrName>style.visibility</p:attrName>
                                        </p:attrNameLst>
                                      </p:cBhvr>
                                      <p:to>
                                        <p:strVal val="visible"/>
                                      </p:to>
                                    </p:set>
                                    <p:anim calcmode="lin" valueType="num">
                                      <p:cBhvr>
                                        <p:cTn id="38"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0">
                                            <p:txEl>
                                              <p:pRg st="0" end="0"/>
                                            </p:txEl>
                                          </p:spTgt>
                                        </p:tgtEl>
                                        <p:attrNameLst>
                                          <p:attrName>ppt_h</p:attrName>
                                        </p:attrNameLst>
                                      </p:cBhvr>
                                      <p:tavLst>
                                        <p:tav tm="0">
                                          <p:val>
                                            <p:fltVal val="0"/>
                                          </p:val>
                                        </p:tav>
                                        <p:tav tm="100000">
                                          <p:val>
                                            <p:strVal val="#ppt_h"/>
                                          </p:val>
                                        </p:tav>
                                      </p:tavLst>
                                    </p:anim>
                                  </p:childTnLst>
                                </p:cTn>
                              </p:par>
                              <p:par>
                                <p:cTn id="40" presetID="53" presetClass="entr" presetSubtype="16" fill="hold" grpId="0" nodeType="withEffect">
                                  <p:stCondLst>
                                    <p:cond delay="20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32">
                                            <p:txEl>
                                              <p:pRg st="0" end="0"/>
                                            </p:txEl>
                                          </p:spTgt>
                                        </p:tgtEl>
                                        <p:attrNameLst>
                                          <p:attrName>style.visibility</p:attrName>
                                        </p:attrNameLst>
                                      </p:cBhvr>
                                      <p:to>
                                        <p:strVal val="visible"/>
                                      </p:to>
                                    </p:set>
                                    <p:anim calcmode="lin" valueType="num">
                                      <p:cBhvr>
                                        <p:cTn id="4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2">
                                            <p:txEl>
                                              <p:pRg st="0" end="0"/>
                                            </p:txEl>
                                          </p:spTgt>
                                        </p:tgtEl>
                                      </p:cBhvr>
                                    </p:animEffect>
                                  </p:childTnLst>
                                </p:cTn>
                              </p:par>
                              <p:par>
                                <p:cTn id="50" presetID="23" presetClass="entr" presetSubtype="16" fill="hold" grpId="0" nodeType="withEffect">
                                  <p:stCondLst>
                                    <p:cond delay="200"/>
                                  </p:stCondLst>
                                  <p:childTnLst>
                                    <p:set>
                                      <p:cBhvr>
                                        <p:cTn id="51" dur="1" fill="hold">
                                          <p:stCondLst>
                                            <p:cond delay="0"/>
                                          </p:stCondLst>
                                        </p:cTn>
                                        <p:tgtEl>
                                          <p:spTgt spid="34">
                                            <p:txEl>
                                              <p:pRg st="0" end="0"/>
                                            </p:txEl>
                                          </p:spTgt>
                                        </p:tgtEl>
                                        <p:attrNameLst>
                                          <p:attrName>style.visibility</p:attrName>
                                        </p:attrNameLst>
                                      </p:cBhvr>
                                      <p:to>
                                        <p:strVal val="visible"/>
                                      </p:to>
                                    </p:set>
                                    <p:anim calcmode="lin" valueType="num">
                                      <p:cBhvr>
                                        <p:cTn id="52"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4">
                                            <p:txEl>
                                              <p:pRg st="0" end="0"/>
                                            </p:txEl>
                                          </p:spTgt>
                                        </p:tgtEl>
                                        <p:attrNameLst>
                                          <p:attrName>ppt_h</p:attrName>
                                        </p:attrNameLst>
                                      </p:cBhvr>
                                      <p:tavLst>
                                        <p:tav tm="0">
                                          <p:val>
                                            <p:fltVal val="0"/>
                                          </p:val>
                                        </p:tav>
                                        <p:tav tm="100000">
                                          <p:val>
                                            <p:strVal val="#ppt_h"/>
                                          </p:val>
                                        </p:tav>
                                      </p:tavLst>
                                    </p:anim>
                                  </p:childTnLst>
                                </p:cTn>
                              </p:par>
                              <p:par>
                                <p:cTn id="54" presetID="53" presetClass="entr" presetSubtype="16" fill="hold" grpId="0" nodeType="withEffect">
                                  <p:stCondLst>
                                    <p:cond delay="20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par>
                                <p:cTn id="59" presetID="53" presetClass="entr" presetSubtype="16" fill="hold" grpId="0" nodeType="withEffect">
                                  <p:stCondLst>
                                    <p:cond delay="200"/>
                                  </p:stCondLst>
                                  <p:childTnLst>
                                    <p:set>
                                      <p:cBhvr>
                                        <p:cTn id="60" dur="1" fill="hold">
                                          <p:stCondLst>
                                            <p:cond delay="0"/>
                                          </p:stCondLst>
                                        </p:cTn>
                                        <p:tgtEl>
                                          <p:spTgt spid="36">
                                            <p:txEl>
                                              <p:pRg st="0" end="0"/>
                                            </p:txEl>
                                          </p:spTgt>
                                        </p:tgtEl>
                                        <p:attrNameLst>
                                          <p:attrName>style.visibility</p:attrName>
                                        </p:attrNameLst>
                                      </p:cBhvr>
                                      <p:to>
                                        <p:strVal val="visible"/>
                                      </p:to>
                                    </p:set>
                                    <p:anim calcmode="lin" valueType="num">
                                      <p:cBhvr>
                                        <p:cTn id="61"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23" presetClass="entr" presetSubtype="16"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childTnLst>
                </p:cTn>
              </p:par>
            </p:tnLst>
          </p:tmpl>
        </p:tmplLst>
      </p:bldP>
      <p:bldP spid="23" grpId="0" bldLvl="0" animBg="1"/>
      <p:bldP spid="24" grpId="0" build="p">
        <p:tmplLst>
          <p:tmpl lvl="1">
            <p:tnLst>
              <p:par>
                <p:cTn presetID="53" presetClass="entr" presetSubtype="16"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6" grpId="0" build="p">
        <p:tmplLst>
          <p:tmpl lvl="1">
            <p:tnLst>
              <p:par>
                <p:cTn presetID="23" presetClass="entr" presetSubtype="16"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childTnLst>
                </p:cTn>
              </p:par>
            </p:tnLst>
          </p:tmpl>
        </p:tmplLst>
      </p:bldP>
      <p:bldP spid="27" grpId="0" bldLvl="0" animBg="1"/>
      <p:bldP spid="28" grpId="0" build="p">
        <p:tmplLst>
          <p:tmpl lvl="1">
            <p:tnLst>
              <p:par>
                <p:cTn presetID="53" presetClass="entr" presetSubtype="16"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30" grpId="0" build="p">
        <p:tmplLst>
          <p:tmpl lvl="1">
            <p:tnLst>
              <p:par>
                <p:cTn presetID="23" presetClass="entr" presetSubtype="16"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childTnLst>
                </p:cTn>
              </p:par>
            </p:tnLst>
          </p:tmpl>
        </p:tmplLst>
      </p:bldP>
      <p:bldP spid="4" grpId="0" bldLvl="0" animBg="1"/>
      <p:bldP spid="32" grpId="0" build="p">
        <p:tmplLst>
          <p:tmpl lvl="1">
            <p:tnLst>
              <p:par>
                <p:cTn presetID="53" presetClass="entr" presetSubtype="16"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4" grpId="0" build="p">
        <p:tmplLst>
          <p:tmpl lvl="1">
            <p:tnLst>
              <p:par>
                <p:cTn presetID="23" presetClass="entr" presetSubtype="16"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childTnLst>
                </p:cTn>
              </p:par>
            </p:tnLst>
          </p:tmpl>
        </p:tmplLst>
      </p:bldP>
      <p:bldP spid="35" grpId="0" bldLvl="0" animBg="1"/>
      <p:bldP spid="36" grpId="0" build="p">
        <p:tmplLst>
          <p:tmpl lvl="1">
            <p:tnLst>
              <p:par>
                <p:cTn presetID="53" presetClass="entr" presetSubtype="16"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关于商务谈判的概述</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50" name="TextBox 26"/>
          <p:cNvSpPr txBox="1"/>
          <p:nvPr/>
        </p:nvSpPr>
        <p:spPr>
          <a:xfrm>
            <a:off x="8713470" y="1885950"/>
            <a:ext cx="2056765" cy="368935"/>
          </a:xfrm>
          <a:prstGeom prst="rect">
            <a:avLst/>
          </a:prstGeom>
          <a:noFill/>
        </p:spPr>
        <p:txBody>
          <a:bodyPr wrap="square" lIns="0" tIns="0" rIns="0" bIns="0" rtlCol="0" anchor="t">
            <a:spAutoFit/>
          </a:bodyPr>
          <a:lstStyle/>
          <a:p>
            <a:pPr>
              <a:lnSpc>
                <a:spcPct val="120000"/>
              </a:lnSpc>
            </a:pPr>
            <a:r>
              <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rPr>
              <a:t>时效性原则</a:t>
            </a:r>
            <a:endPar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53" name="TextBox 29"/>
          <p:cNvSpPr txBox="1"/>
          <p:nvPr/>
        </p:nvSpPr>
        <p:spPr>
          <a:xfrm>
            <a:off x="8713470" y="2917825"/>
            <a:ext cx="2056765" cy="368935"/>
          </a:xfrm>
          <a:prstGeom prst="rect">
            <a:avLst/>
          </a:prstGeom>
          <a:noFill/>
        </p:spPr>
        <p:txBody>
          <a:bodyPr wrap="square" lIns="0" tIns="0" rIns="0" bIns="0" rtlCol="0" anchor="t">
            <a:spAutoFit/>
          </a:bodyPr>
          <a:lstStyle/>
          <a:p>
            <a:pPr>
              <a:lnSpc>
                <a:spcPct val="120000"/>
              </a:lnSpc>
            </a:pPr>
            <a:r>
              <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rPr>
              <a:t>最低目标原则</a:t>
            </a:r>
            <a:endPar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57" name="TextBox 32"/>
          <p:cNvSpPr txBox="1"/>
          <p:nvPr/>
        </p:nvSpPr>
        <p:spPr>
          <a:xfrm>
            <a:off x="8713470" y="4001770"/>
            <a:ext cx="2056765" cy="368935"/>
          </a:xfrm>
          <a:prstGeom prst="rect">
            <a:avLst/>
          </a:prstGeom>
          <a:noFill/>
        </p:spPr>
        <p:txBody>
          <a:bodyPr wrap="square" lIns="0" tIns="0" rIns="0" bIns="0" rtlCol="0" anchor="t">
            <a:spAutoFit/>
          </a:bodyPr>
          <a:lstStyle/>
          <a:p>
            <a:pPr>
              <a:lnSpc>
                <a:spcPct val="120000"/>
              </a:lnSpc>
            </a:pPr>
            <a:r>
              <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rPr>
              <a:t>求同存异原则</a:t>
            </a:r>
            <a:endPar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4" name="TextBox 35"/>
          <p:cNvSpPr txBox="1"/>
          <p:nvPr/>
        </p:nvSpPr>
        <p:spPr>
          <a:xfrm>
            <a:off x="8713470" y="5059045"/>
            <a:ext cx="2056765" cy="368935"/>
          </a:xfrm>
          <a:prstGeom prst="rect">
            <a:avLst/>
          </a:prstGeom>
          <a:noFill/>
        </p:spPr>
        <p:txBody>
          <a:bodyPr wrap="square" lIns="0" tIns="0" rIns="0" bIns="0" rtlCol="0" anchor="t">
            <a:spAutoFit/>
          </a:bodyPr>
          <a:lstStyle/>
          <a:p>
            <a:pPr>
              <a:lnSpc>
                <a:spcPct val="120000"/>
              </a:lnSpc>
            </a:pPr>
            <a:r>
              <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rPr>
              <a:t>请替换文字内容</a:t>
            </a:r>
            <a:endParaRPr lang="zh-CN" altLang="en-US" sz="20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63" name="TextBox 38"/>
          <p:cNvSpPr txBox="1"/>
          <p:nvPr/>
        </p:nvSpPr>
        <p:spPr>
          <a:xfrm>
            <a:off x="1423035" y="1868805"/>
            <a:ext cx="2056765" cy="368935"/>
          </a:xfrm>
          <a:prstGeom prst="rect">
            <a:avLst/>
          </a:prstGeom>
          <a:noFill/>
        </p:spPr>
        <p:txBody>
          <a:bodyPr wrap="square" lIns="0" tIns="0" rIns="0" bIns="0" rtlCol="0" anchor="t">
            <a:spAutoFit/>
          </a:bodyPr>
          <a:lstStyle/>
          <a:p>
            <a:pPr algn="r">
              <a:lnSpc>
                <a:spcPct val="120000"/>
              </a:lnSpc>
            </a:pPr>
            <a:r>
              <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rPr>
              <a:t>守法原则</a:t>
            </a:r>
            <a:endPar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66" name="TextBox 41"/>
          <p:cNvSpPr txBox="1"/>
          <p:nvPr/>
        </p:nvSpPr>
        <p:spPr>
          <a:xfrm>
            <a:off x="1454785" y="2914015"/>
            <a:ext cx="2056765" cy="368935"/>
          </a:xfrm>
          <a:prstGeom prst="rect">
            <a:avLst/>
          </a:prstGeom>
          <a:noFill/>
        </p:spPr>
        <p:txBody>
          <a:bodyPr wrap="square" lIns="0" tIns="0" rIns="0" bIns="0" rtlCol="0" anchor="t">
            <a:spAutoFit/>
          </a:bodyPr>
          <a:lstStyle/>
          <a:p>
            <a:pPr algn="r">
              <a:lnSpc>
                <a:spcPct val="120000"/>
              </a:lnSpc>
            </a:pPr>
            <a:r>
              <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rPr>
              <a:t>平等互利原则</a:t>
            </a:r>
            <a:endPar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69" name="TextBox 44"/>
          <p:cNvSpPr txBox="1"/>
          <p:nvPr/>
        </p:nvSpPr>
        <p:spPr>
          <a:xfrm>
            <a:off x="1454785" y="3967480"/>
            <a:ext cx="2056765" cy="368935"/>
          </a:xfrm>
          <a:prstGeom prst="rect">
            <a:avLst/>
          </a:prstGeom>
          <a:noFill/>
        </p:spPr>
        <p:txBody>
          <a:bodyPr wrap="square" lIns="0" tIns="0" rIns="0" bIns="0" rtlCol="0" anchor="t">
            <a:spAutoFit/>
          </a:bodyPr>
          <a:lstStyle/>
          <a:p>
            <a:pPr algn="r">
              <a:lnSpc>
                <a:spcPct val="120000"/>
              </a:lnSpc>
            </a:pPr>
            <a:r>
              <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rPr>
              <a:t>诚信原则</a:t>
            </a:r>
            <a:endPar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5" name="TextBox 47"/>
          <p:cNvSpPr txBox="1"/>
          <p:nvPr/>
        </p:nvSpPr>
        <p:spPr>
          <a:xfrm>
            <a:off x="1454785" y="5029200"/>
            <a:ext cx="2056765" cy="368935"/>
          </a:xfrm>
          <a:prstGeom prst="rect">
            <a:avLst/>
          </a:prstGeom>
          <a:noFill/>
        </p:spPr>
        <p:txBody>
          <a:bodyPr wrap="square" lIns="0" tIns="0" rIns="0" bIns="0" rtlCol="0" anchor="t">
            <a:spAutoFit/>
          </a:bodyPr>
          <a:lstStyle/>
          <a:p>
            <a:pPr algn="r">
              <a:lnSpc>
                <a:spcPct val="120000"/>
              </a:lnSpc>
            </a:pPr>
            <a:r>
              <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rPr>
              <a:t>公平竞争原则</a:t>
            </a:r>
            <a:endParaRPr lang="zh-CN" altLang="en-US" sz="200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nvGrpSpPr>
          <p:cNvPr id="74" name="Group 108"/>
          <p:cNvGrpSpPr/>
          <p:nvPr/>
        </p:nvGrpSpPr>
        <p:grpSpPr>
          <a:xfrm>
            <a:off x="3670900" y="4018129"/>
            <a:ext cx="625362" cy="607458"/>
            <a:chOff x="6299532" y="3384456"/>
            <a:chExt cx="469021" cy="455593"/>
          </a:xfrm>
        </p:grpSpPr>
        <p:sp>
          <p:nvSpPr>
            <p:cNvPr id="75" name="Oval 50"/>
            <p:cNvSpPr>
              <a:spLocks noChangeAspect="1"/>
            </p:cNvSpPr>
            <p:nvPr/>
          </p:nvSpPr>
          <p:spPr>
            <a:xfrm>
              <a:off x="6299532" y="3384456"/>
              <a:ext cx="469021" cy="455593"/>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6"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77" name="Group 111"/>
          <p:cNvGrpSpPr/>
          <p:nvPr/>
        </p:nvGrpSpPr>
        <p:grpSpPr>
          <a:xfrm>
            <a:off x="3670900" y="5075899"/>
            <a:ext cx="625362" cy="607458"/>
            <a:chOff x="630683" y="4190009"/>
            <a:chExt cx="469021" cy="455593"/>
          </a:xfrm>
        </p:grpSpPr>
        <p:sp>
          <p:nvSpPr>
            <p:cNvPr id="78" name="Oval 53"/>
            <p:cNvSpPr>
              <a:spLocks noChangeAspect="1"/>
            </p:cNvSpPr>
            <p:nvPr/>
          </p:nvSpPr>
          <p:spPr>
            <a:xfrm>
              <a:off x="630683" y="4190009"/>
              <a:ext cx="469021" cy="455593"/>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79"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80" name="Group 114"/>
          <p:cNvGrpSpPr/>
          <p:nvPr/>
        </p:nvGrpSpPr>
        <p:grpSpPr>
          <a:xfrm>
            <a:off x="3670900" y="2960359"/>
            <a:ext cx="625362" cy="607458"/>
            <a:chOff x="3425803" y="3384456"/>
            <a:chExt cx="469021" cy="455593"/>
          </a:xfrm>
        </p:grpSpPr>
        <p:sp>
          <p:nvSpPr>
            <p:cNvPr id="81" name="Oval 56"/>
            <p:cNvSpPr>
              <a:spLocks noChangeAspect="1"/>
            </p:cNvSpPr>
            <p:nvPr/>
          </p:nvSpPr>
          <p:spPr>
            <a:xfrm>
              <a:off x="3425803" y="3384456"/>
              <a:ext cx="469021" cy="455593"/>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82"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83" name="Group 117"/>
          <p:cNvGrpSpPr/>
          <p:nvPr/>
        </p:nvGrpSpPr>
        <p:grpSpPr>
          <a:xfrm>
            <a:off x="3670900" y="1886080"/>
            <a:ext cx="625362" cy="607458"/>
            <a:chOff x="630683" y="3383511"/>
            <a:chExt cx="469021" cy="455593"/>
          </a:xfrm>
        </p:grpSpPr>
        <p:sp>
          <p:nvSpPr>
            <p:cNvPr id="84" name="Oval 59"/>
            <p:cNvSpPr>
              <a:spLocks noChangeAspect="1"/>
            </p:cNvSpPr>
            <p:nvPr/>
          </p:nvSpPr>
          <p:spPr>
            <a:xfrm>
              <a:off x="630683" y="3383511"/>
              <a:ext cx="469021" cy="455593"/>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85" name="Freeform 117"/>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86" name="Group 120"/>
          <p:cNvGrpSpPr/>
          <p:nvPr/>
        </p:nvGrpSpPr>
        <p:grpSpPr>
          <a:xfrm>
            <a:off x="7913064" y="1902590"/>
            <a:ext cx="625362" cy="607458"/>
            <a:chOff x="3428938" y="4190009"/>
            <a:chExt cx="469021" cy="455593"/>
          </a:xfrm>
        </p:grpSpPr>
        <p:sp>
          <p:nvSpPr>
            <p:cNvPr id="87" name="Oval 62"/>
            <p:cNvSpPr>
              <a:spLocks noChangeAspect="1"/>
            </p:cNvSpPr>
            <p:nvPr/>
          </p:nvSpPr>
          <p:spPr>
            <a:xfrm>
              <a:off x="3428938" y="4190009"/>
              <a:ext cx="469021" cy="455593"/>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00"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102" name="Group 123"/>
          <p:cNvGrpSpPr/>
          <p:nvPr/>
        </p:nvGrpSpPr>
        <p:grpSpPr>
          <a:xfrm>
            <a:off x="7913064" y="2960359"/>
            <a:ext cx="625362" cy="607458"/>
            <a:chOff x="6299532" y="4190009"/>
            <a:chExt cx="469021" cy="455593"/>
          </a:xfrm>
        </p:grpSpPr>
        <p:sp>
          <p:nvSpPr>
            <p:cNvPr id="103" name="Oval 65"/>
            <p:cNvSpPr>
              <a:spLocks noChangeAspect="1"/>
            </p:cNvSpPr>
            <p:nvPr/>
          </p:nvSpPr>
          <p:spPr>
            <a:xfrm>
              <a:off x="6299532" y="4190009"/>
              <a:ext cx="469021" cy="455593"/>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04" name="Freeform 63"/>
            <p:cNvSpPr>
              <a:spLocks noEditPoints="1"/>
            </p:cNvSpPr>
            <p:nvPr/>
          </p:nvSpPr>
          <p:spPr bwMode="auto">
            <a:xfrm>
              <a:off x="6386874" y="4310694"/>
              <a:ext cx="294337" cy="214222"/>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105" name="Group 126"/>
          <p:cNvGrpSpPr/>
          <p:nvPr/>
        </p:nvGrpSpPr>
        <p:grpSpPr>
          <a:xfrm>
            <a:off x="7913064" y="5075899"/>
            <a:ext cx="625362" cy="607458"/>
            <a:chOff x="7501792" y="3621100"/>
            <a:chExt cx="469021" cy="455593"/>
          </a:xfrm>
        </p:grpSpPr>
        <p:sp>
          <p:nvSpPr>
            <p:cNvPr id="106" name="Oval 68"/>
            <p:cNvSpPr>
              <a:spLocks noChangeAspect="1"/>
            </p:cNvSpPr>
            <p:nvPr/>
          </p:nvSpPr>
          <p:spPr>
            <a:xfrm>
              <a:off x="7501792" y="3621100"/>
              <a:ext cx="469021" cy="455593"/>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07" name="Freeform 135"/>
            <p:cNvSpPr>
              <a:spLocks noEditPoints="1"/>
            </p:cNvSpPr>
            <p:nvPr/>
          </p:nvSpPr>
          <p:spPr bwMode="auto">
            <a:xfrm>
              <a:off x="7610890" y="3731421"/>
              <a:ext cx="250825" cy="23495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108" name="Group 129"/>
          <p:cNvGrpSpPr/>
          <p:nvPr/>
        </p:nvGrpSpPr>
        <p:grpSpPr>
          <a:xfrm>
            <a:off x="7913064" y="4018129"/>
            <a:ext cx="625362" cy="607458"/>
            <a:chOff x="7501792" y="2878680"/>
            <a:chExt cx="469021" cy="455593"/>
          </a:xfrm>
        </p:grpSpPr>
        <p:sp>
          <p:nvSpPr>
            <p:cNvPr id="109" name="Oval 71"/>
            <p:cNvSpPr>
              <a:spLocks noChangeAspect="1"/>
            </p:cNvSpPr>
            <p:nvPr/>
          </p:nvSpPr>
          <p:spPr>
            <a:xfrm>
              <a:off x="7501792" y="2878680"/>
              <a:ext cx="469021" cy="455593"/>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10" name="Freeform 53"/>
            <p:cNvSpPr/>
            <p:nvPr/>
          </p:nvSpPr>
          <p:spPr bwMode="auto">
            <a:xfrm>
              <a:off x="7580281" y="2990787"/>
              <a:ext cx="312043" cy="231379"/>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121919" tIns="60959" rIns="121919" bIns="60959" numCol="1" anchor="t" anchorCtr="0" compatLnSpc="1"/>
            <a:lstStyle/>
            <a:p>
              <a:pPr>
                <a:lnSpc>
                  <a:spcPct val="120000"/>
                </a:lnSpc>
              </a:pPr>
              <a:endParaRPr lang="en-US" sz="76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grpSp>
      <p:pic>
        <p:nvPicPr>
          <p:cNvPr id="6" name="图片 5" descr="f7f06d9794ebf9fffc5ce3d16dbe2495"/>
          <p:cNvPicPr>
            <a:picLocks noChangeAspect="1"/>
          </p:cNvPicPr>
          <p:nvPr/>
        </p:nvPicPr>
        <p:blipFill>
          <a:blip r:embed="rId1"/>
          <a:stretch>
            <a:fillRect/>
          </a:stretch>
        </p:blipFill>
        <p:spPr>
          <a:xfrm>
            <a:off x="4025900" y="1447800"/>
            <a:ext cx="3527425" cy="453580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par>
                                <p:cTn id="15" presetID="53" presetClass="entr" presetSubtype="16"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0"/>
                                  </p:stCondLst>
                                  <p:childTnLst>
                                    <p:set>
                                      <p:cBhvr>
                                        <p:cTn id="21" dur="1" fill="hold">
                                          <p:stCondLst>
                                            <p:cond delay="0"/>
                                          </p:stCondLst>
                                        </p:cTn>
                                        <p:tgtEl>
                                          <p:spTgt spid="74"/>
                                        </p:tgtEl>
                                        <p:attrNameLst>
                                          <p:attrName>style.visibility</p:attrName>
                                        </p:attrNameLst>
                                      </p:cBhvr>
                                      <p:to>
                                        <p:strVal val="visible"/>
                                      </p:to>
                                    </p:set>
                                    <p:anim calcmode="lin" valueType="num">
                                      <p:cBhvr>
                                        <p:cTn id="22" dur="500" fill="hold"/>
                                        <p:tgtEl>
                                          <p:spTgt spid="74"/>
                                        </p:tgtEl>
                                        <p:attrNameLst>
                                          <p:attrName>ppt_w</p:attrName>
                                        </p:attrNameLst>
                                      </p:cBhvr>
                                      <p:tavLst>
                                        <p:tav tm="0">
                                          <p:val>
                                            <p:fltVal val="0"/>
                                          </p:val>
                                        </p:tav>
                                        <p:tav tm="100000">
                                          <p:val>
                                            <p:strVal val="#ppt_w"/>
                                          </p:val>
                                        </p:tav>
                                      </p:tavLst>
                                    </p:anim>
                                    <p:anim calcmode="lin" valueType="num">
                                      <p:cBhvr>
                                        <p:cTn id="23" dur="500" fill="hold"/>
                                        <p:tgtEl>
                                          <p:spTgt spid="74"/>
                                        </p:tgtEl>
                                        <p:attrNameLst>
                                          <p:attrName>ppt_h</p:attrName>
                                        </p:attrNameLst>
                                      </p:cBhvr>
                                      <p:tavLst>
                                        <p:tav tm="0">
                                          <p:val>
                                            <p:fltVal val="0"/>
                                          </p:val>
                                        </p:tav>
                                        <p:tav tm="100000">
                                          <p:val>
                                            <p:strVal val="#ppt_h"/>
                                          </p:val>
                                        </p:tav>
                                      </p:tavLst>
                                    </p:anim>
                                    <p:animEffect transition="in" filter="fade">
                                      <p:cBhvr>
                                        <p:cTn id="24" dur="500"/>
                                        <p:tgtEl>
                                          <p:spTgt spid="74"/>
                                        </p:tgtEl>
                                      </p:cBhvr>
                                    </p:animEffect>
                                  </p:childTnLst>
                                </p:cTn>
                              </p:par>
                              <p:par>
                                <p:cTn id="25" presetID="53" presetClass="entr" presetSubtype="16"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 calcmode="lin" valueType="num">
                                      <p:cBhvr>
                                        <p:cTn id="27" dur="500" fill="hold"/>
                                        <p:tgtEl>
                                          <p:spTgt spid="77"/>
                                        </p:tgtEl>
                                        <p:attrNameLst>
                                          <p:attrName>ppt_w</p:attrName>
                                        </p:attrNameLst>
                                      </p:cBhvr>
                                      <p:tavLst>
                                        <p:tav tm="0">
                                          <p:val>
                                            <p:fltVal val="0"/>
                                          </p:val>
                                        </p:tav>
                                        <p:tav tm="100000">
                                          <p:val>
                                            <p:strVal val="#ppt_w"/>
                                          </p:val>
                                        </p:tav>
                                      </p:tavLst>
                                    </p:anim>
                                    <p:anim calcmode="lin" valueType="num">
                                      <p:cBhvr>
                                        <p:cTn id="28" dur="500" fill="hold"/>
                                        <p:tgtEl>
                                          <p:spTgt spid="77"/>
                                        </p:tgtEl>
                                        <p:attrNameLst>
                                          <p:attrName>ppt_h</p:attrName>
                                        </p:attrNameLst>
                                      </p:cBhvr>
                                      <p:tavLst>
                                        <p:tav tm="0">
                                          <p:val>
                                            <p:fltVal val="0"/>
                                          </p:val>
                                        </p:tav>
                                        <p:tav tm="100000">
                                          <p:val>
                                            <p:strVal val="#ppt_h"/>
                                          </p:val>
                                        </p:tav>
                                      </p:tavLst>
                                    </p:anim>
                                    <p:animEffect transition="in" filter="fade">
                                      <p:cBhvr>
                                        <p:cTn id="29" dur="500"/>
                                        <p:tgtEl>
                                          <p:spTgt spid="77"/>
                                        </p:tgtEl>
                                      </p:cBhvr>
                                    </p:animEffect>
                                  </p:childTnLst>
                                </p:cTn>
                              </p:par>
                              <p:par>
                                <p:cTn id="30" presetID="53" presetClass="entr" presetSubtype="16" fill="hold" nodeType="withEffect">
                                  <p:stCondLst>
                                    <p:cond delay="0"/>
                                  </p:stCondLst>
                                  <p:childTnLst>
                                    <p:set>
                                      <p:cBhvr>
                                        <p:cTn id="31" dur="1" fill="hold">
                                          <p:stCondLst>
                                            <p:cond delay="0"/>
                                          </p:stCondLst>
                                        </p:cTn>
                                        <p:tgtEl>
                                          <p:spTgt spid="86"/>
                                        </p:tgtEl>
                                        <p:attrNameLst>
                                          <p:attrName>style.visibility</p:attrName>
                                        </p:attrNameLst>
                                      </p:cBhvr>
                                      <p:to>
                                        <p:strVal val="visible"/>
                                      </p:to>
                                    </p:set>
                                    <p:anim calcmode="lin" valueType="num">
                                      <p:cBhvr>
                                        <p:cTn id="32" dur="500" fill="hold"/>
                                        <p:tgtEl>
                                          <p:spTgt spid="86"/>
                                        </p:tgtEl>
                                        <p:attrNameLst>
                                          <p:attrName>ppt_w</p:attrName>
                                        </p:attrNameLst>
                                      </p:cBhvr>
                                      <p:tavLst>
                                        <p:tav tm="0">
                                          <p:val>
                                            <p:fltVal val="0"/>
                                          </p:val>
                                        </p:tav>
                                        <p:tav tm="100000">
                                          <p:val>
                                            <p:strVal val="#ppt_w"/>
                                          </p:val>
                                        </p:tav>
                                      </p:tavLst>
                                    </p:anim>
                                    <p:anim calcmode="lin" valueType="num">
                                      <p:cBhvr>
                                        <p:cTn id="33" dur="500" fill="hold"/>
                                        <p:tgtEl>
                                          <p:spTgt spid="86"/>
                                        </p:tgtEl>
                                        <p:attrNameLst>
                                          <p:attrName>ppt_h</p:attrName>
                                        </p:attrNameLst>
                                      </p:cBhvr>
                                      <p:tavLst>
                                        <p:tav tm="0">
                                          <p:val>
                                            <p:fltVal val="0"/>
                                          </p:val>
                                        </p:tav>
                                        <p:tav tm="100000">
                                          <p:val>
                                            <p:strVal val="#ppt_h"/>
                                          </p:val>
                                        </p:tav>
                                      </p:tavLst>
                                    </p:anim>
                                    <p:animEffect transition="in" filter="fade">
                                      <p:cBhvr>
                                        <p:cTn id="34" dur="500"/>
                                        <p:tgtEl>
                                          <p:spTgt spid="86"/>
                                        </p:tgtEl>
                                      </p:cBhvr>
                                    </p:animEffect>
                                  </p:childTnLst>
                                </p:cTn>
                              </p:par>
                              <p:par>
                                <p:cTn id="35" presetID="53" presetClass="entr" presetSubtype="16"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500" fill="hold"/>
                                        <p:tgtEl>
                                          <p:spTgt spid="102"/>
                                        </p:tgtEl>
                                        <p:attrNameLst>
                                          <p:attrName>ppt_w</p:attrName>
                                        </p:attrNameLst>
                                      </p:cBhvr>
                                      <p:tavLst>
                                        <p:tav tm="0">
                                          <p:val>
                                            <p:fltVal val="0"/>
                                          </p:val>
                                        </p:tav>
                                        <p:tav tm="100000">
                                          <p:val>
                                            <p:strVal val="#ppt_w"/>
                                          </p:val>
                                        </p:tav>
                                      </p:tavLst>
                                    </p:anim>
                                    <p:anim calcmode="lin" valueType="num">
                                      <p:cBhvr>
                                        <p:cTn id="38" dur="500" fill="hold"/>
                                        <p:tgtEl>
                                          <p:spTgt spid="102"/>
                                        </p:tgtEl>
                                        <p:attrNameLst>
                                          <p:attrName>ppt_h</p:attrName>
                                        </p:attrNameLst>
                                      </p:cBhvr>
                                      <p:tavLst>
                                        <p:tav tm="0">
                                          <p:val>
                                            <p:fltVal val="0"/>
                                          </p:val>
                                        </p:tav>
                                        <p:tav tm="100000">
                                          <p:val>
                                            <p:strVal val="#ppt_h"/>
                                          </p:val>
                                        </p:tav>
                                      </p:tavLst>
                                    </p:anim>
                                    <p:animEffect transition="in" filter="fade">
                                      <p:cBhvr>
                                        <p:cTn id="39" dur="500"/>
                                        <p:tgtEl>
                                          <p:spTgt spid="102"/>
                                        </p:tgtEl>
                                      </p:cBhvr>
                                    </p:animEffect>
                                  </p:childTnLst>
                                </p:cTn>
                              </p:par>
                              <p:par>
                                <p:cTn id="40" presetID="53" presetClass="entr" presetSubtype="16"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 calcmode="lin" valueType="num">
                                      <p:cBhvr>
                                        <p:cTn id="42" dur="500" fill="hold"/>
                                        <p:tgtEl>
                                          <p:spTgt spid="108"/>
                                        </p:tgtEl>
                                        <p:attrNameLst>
                                          <p:attrName>ppt_w</p:attrName>
                                        </p:attrNameLst>
                                      </p:cBhvr>
                                      <p:tavLst>
                                        <p:tav tm="0">
                                          <p:val>
                                            <p:fltVal val="0"/>
                                          </p:val>
                                        </p:tav>
                                        <p:tav tm="100000">
                                          <p:val>
                                            <p:strVal val="#ppt_w"/>
                                          </p:val>
                                        </p:tav>
                                      </p:tavLst>
                                    </p:anim>
                                    <p:anim calcmode="lin" valueType="num">
                                      <p:cBhvr>
                                        <p:cTn id="43" dur="500" fill="hold"/>
                                        <p:tgtEl>
                                          <p:spTgt spid="108"/>
                                        </p:tgtEl>
                                        <p:attrNameLst>
                                          <p:attrName>ppt_h</p:attrName>
                                        </p:attrNameLst>
                                      </p:cBhvr>
                                      <p:tavLst>
                                        <p:tav tm="0">
                                          <p:val>
                                            <p:fltVal val="0"/>
                                          </p:val>
                                        </p:tav>
                                        <p:tav tm="100000">
                                          <p:val>
                                            <p:strVal val="#ppt_h"/>
                                          </p:val>
                                        </p:tav>
                                      </p:tavLst>
                                    </p:anim>
                                    <p:animEffect transition="in" filter="fade">
                                      <p:cBhvr>
                                        <p:cTn id="44" dur="500"/>
                                        <p:tgtEl>
                                          <p:spTgt spid="108"/>
                                        </p:tgtEl>
                                      </p:cBhvr>
                                    </p:animEffect>
                                  </p:childTnLst>
                                </p:cTn>
                              </p:par>
                              <p:par>
                                <p:cTn id="45" presetID="53" presetClass="entr" presetSubtype="16" fill="hold" nodeType="withEffect">
                                  <p:stCondLst>
                                    <p:cond delay="0"/>
                                  </p:stCondLst>
                                  <p:childTnLst>
                                    <p:set>
                                      <p:cBhvr>
                                        <p:cTn id="46" dur="1" fill="hold">
                                          <p:stCondLst>
                                            <p:cond delay="0"/>
                                          </p:stCondLst>
                                        </p:cTn>
                                        <p:tgtEl>
                                          <p:spTgt spid="105"/>
                                        </p:tgtEl>
                                        <p:attrNameLst>
                                          <p:attrName>style.visibility</p:attrName>
                                        </p:attrNameLst>
                                      </p:cBhvr>
                                      <p:to>
                                        <p:strVal val="visible"/>
                                      </p:to>
                                    </p:set>
                                    <p:anim calcmode="lin" valueType="num">
                                      <p:cBhvr>
                                        <p:cTn id="47" dur="500" fill="hold"/>
                                        <p:tgtEl>
                                          <p:spTgt spid="105"/>
                                        </p:tgtEl>
                                        <p:attrNameLst>
                                          <p:attrName>ppt_w</p:attrName>
                                        </p:attrNameLst>
                                      </p:cBhvr>
                                      <p:tavLst>
                                        <p:tav tm="0">
                                          <p:val>
                                            <p:fltVal val="0"/>
                                          </p:val>
                                        </p:tav>
                                        <p:tav tm="100000">
                                          <p:val>
                                            <p:strVal val="#ppt_w"/>
                                          </p:val>
                                        </p:tav>
                                      </p:tavLst>
                                    </p:anim>
                                    <p:anim calcmode="lin" valueType="num">
                                      <p:cBhvr>
                                        <p:cTn id="48" dur="500" fill="hold"/>
                                        <p:tgtEl>
                                          <p:spTgt spid="105"/>
                                        </p:tgtEl>
                                        <p:attrNameLst>
                                          <p:attrName>ppt_h</p:attrName>
                                        </p:attrNameLst>
                                      </p:cBhvr>
                                      <p:tavLst>
                                        <p:tav tm="0">
                                          <p:val>
                                            <p:fltVal val="0"/>
                                          </p:val>
                                        </p:tav>
                                        <p:tav tm="100000">
                                          <p:val>
                                            <p:strVal val="#ppt_h"/>
                                          </p:val>
                                        </p:tav>
                                      </p:tavLst>
                                    </p:anim>
                                    <p:animEffect transition="in" filter="fade">
                                      <p:cBhvr>
                                        <p:cTn id="4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关于商务谈判的概述</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cxnSp>
        <p:nvCxnSpPr>
          <p:cNvPr id="37" name="直接连接符 36"/>
          <p:cNvCxnSpPr/>
          <p:nvPr/>
        </p:nvCxnSpPr>
        <p:spPr>
          <a:xfrm>
            <a:off x="1257663" y="3852030"/>
            <a:ext cx="9591466" cy="0"/>
          </a:xfrm>
          <a:prstGeom prst="line">
            <a:avLst/>
          </a:prstGeom>
          <a:ln w="19050">
            <a:solidFill>
              <a:srgbClr val="5DB3CB"/>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2031539" y="3771970"/>
            <a:ext cx="172819" cy="172819"/>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39" name="椭圆 38"/>
          <p:cNvSpPr/>
          <p:nvPr/>
        </p:nvSpPr>
        <p:spPr>
          <a:xfrm>
            <a:off x="4040562" y="3771970"/>
            <a:ext cx="172819" cy="1728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40" name="椭圆 39"/>
          <p:cNvSpPr/>
          <p:nvPr/>
        </p:nvSpPr>
        <p:spPr>
          <a:xfrm>
            <a:off x="6057205" y="3765620"/>
            <a:ext cx="172819" cy="172819"/>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41" name="椭圆 40"/>
          <p:cNvSpPr/>
          <p:nvPr/>
        </p:nvSpPr>
        <p:spPr>
          <a:xfrm>
            <a:off x="7976009" y="3765620"/>
            <a:ext cx="172819" cy="1728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42" name="椭圆 41"/>
          <p:cNvSpPr/>
          <p:nvPr/>
        </p:nvSpPr>
        <p:spPr>
          <a:xfrm>
            <a:off x="9816023" y="3765620"/>
            <a:ext cx="172819" cy="172819"/>
          </a:xfrm>
          <a:prstGeom prst="ellipse">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43" name="Freeform 36"/>
          <p:cNvSpPr>
            <a:spLocks noEditPoints="1"/>
          </p:cNvSpPr>
          <p:nvPr/>
        </p:nvSpPr>
        <p:spPr bwMode="auto">
          <a:xfrm rot="16200000">
            <a:off x="703441" y="3616044"/>
            <a:ext cx="503460" cy="474524"/>
          </a:xfrm>
          <a:custGeom>
            <a:avLst/>
            <a:gdLst/>
            <a:ahLst/>
            <a:cxnLst>
              <a:cxn ang="0">
                <a:pos x="40" y="21"/>
              </a:cxn>
              <a:cxn ang="0">
                <a:pos x="38" y="23"/>
              </a:cxn>
              <a:cxn ang="0">
                <a:pos x="37" y="23"/>
              </a:cxn>
              <a:cxn ang="0">
                <a:pos x="36" y="23"/>
              </a:cxn>
              <a:cxn ang="0">
                <a:pos x="20" y="7"/>
              </a:cxn>
              <a:cxn ang="0">
                <a:pos x="4" y="23"/>
              </a:cxn>
              <a:cxn ang="0">
                <a:pos x="3" y="23"/>
              </a:cxn>
              <a:cxn ang="0">
                <a:pos x="2" y="23"/>
              </a:cxn>
              <a:cxn ang="0">
                <a:pos x="0" y="21"/>
              </a:cxn>
              <a:cxn ang="0">
                <a:pos x="0" y="20"/>
              </a:cxn>
              <a:cxn ang="0">
                <a:pos x="0" y="19"/>
              </a:cxn>
              <a:cxn ang="0">
                <a:pos x="19" y="0"/>
              </a:cxn>
              <a:cxn ang="0">
                <a:pos x="20" y="0"/>
              </a:cxn>
              <a:cxn ang="0">
                <a:pos x="21" y="0"/>
              </a:cxn>
              <a:cxn ang="0">
                <a:pos x="40" y="19"/>
              </a:cxn>
              <a:cxn ang="0">
                <a:pos x="40" y="20"/>
              </a:cxn>
              <a:cxn ang="0">
                <a:pos x="40" y="21"/>
              </a:cxn>
              <a:cxn ang="0">
                <a:pos x="40" y="36"/>
              </a:cxn>
              <a:cxn ang="0">
                <a:pos x="38" y="38"/>
              </a:cxn>
              <a:cxn ang="0">
                <a:pos x="37" y="38"/>
              </a:cxn>
              <a:cxn ang="0">
                <a:pos x="36" y="38"/>
              </a:cxn>
              <a:cxn ang="0">
                <a:pos x="20" y="22"/>
              </a:cxn>
              <a:cxn ang="0">
                <a:pos x="4" y="38"/>
              </a:cxn>
              <a:cxn ang="0">
                <a:pos x="3" y="38"/>
              </a:cxn>
              <a:cxn ang="0">
                <a:pos x="2" y="38"/>
              </a:cxn>
              <a:cxn ang="0">
                <a:pos x="0" y="36"/>
              </a:cxn>
              <a:cxn ang="0">
                <a:pos x="0" y="35"/>
              </a:cxn>
              <a:cxn ang="0">
                <a:pos x="0" y="34"/>
              </a:cxn>
              <a:cxn ang="0">
                <a:pos x="19" y="15"/>
              </a:cxn>
              <a:cxn ang="0">
                <a:pos x="20" y="15"/>
              </a:cxn>
              <a:cxn ang="0">
                <a:pos x="21" y="15"/>
              </a:cxn>
              <a:cxn ang="0">
                <a:pos x="40" y="34"/>
              </a:cxn>
              <a:cxn ang="0">
                <a:pos x="40" y="35"/>
              </a:cxn>
              <a:cxn ang="0">
                <a:pos x="40" y="36"/>
              </a:cxn>
            </a:cxnLst>
            <a:rect l="0" t="0" r="r" b="b"/>
            <a:pathLst>
              <a:path w="40" h="38">
                <a:moveTo>
                  <a:pt x="40" y="21"/>
                </a:moveTo>
                <a:cubicBezTo>
                  <a:pt x="38" y="23"/>
                  <a:pt x="38" y="23"/>
                  <a:pt x="38" y="23"/>
                </a:cubicBezTo>
                <a:cubicBezTo>
                  <a:pt x="37" y="23"/>
                  <a:pt x="37" y="23"/>
                  <a:pt x="37" y="23"/>
                </a:cubicBezTo>
                <a:cubicBezTo>
                  <a:pt x="36" y="23"/>
                  <a:pt x="36" y="23"/>
                  <a:pt x="36" y="23"/>
                </a:cubicBezTo>
                <a:cubicBezTo>
                  <a:pt x="20" y="7"/>
                  <a:pt x="20" y="7"/>
                  <a:pt x="20" y="7"/>
                </a:cubicBezTo>
                <a:cubicBezTo>
                  <a:pt x="4" y="23"/>
                  <a:pt x="4" y="23"/>
                  <a:pt x="4" y="23"/>
                </a:cubicBezTo>
                <a:cubicBezTo>
                  <a:pt x="4" y="23"/>
                  <a:pt x="4" y="23"/>
                  <a:pt x="3" y="23"/>
                </a:cubicBezTo>
                <a:cubicBezTo>
                  <a:pt x="3" y="23"/>
                  <a:pt x="3" y="23"/>
                  <a:pt x="2" y="23"/>
                </a:cubicBezTo>
                <a:cubicBezTo>
                  <a:pt x="0" y="21"/>
                  <a:pt x="0" y="21"/>
                  <a:pt x="0" y="21"/>
                </a:cubicBezTo>
                <a:cubicBezTo>
                  <a:pt x="0" y="20"/>
                  <a:pt x="0" y="20"/>
                  <a:pt x="0" y="20"/>
                </a:cubicBezTo>
                <a:cubicBezTo>
                  <a:pt x="0" y="19"/>
                  <a:pt x="0" y="19"/>
                  <a:pt x="0" y="19"/>
                </a:cubicBezTo>
                <a:cubicBezTo>
                  <a:pt x="19" y="0"/>
                  <a:pt x="19" y="0"/>
                  <a:pt x="19" y="0"/>
                </a:cubicBezTo>
                <a:cubicBezTo>
                  <a:pt x="19" y="0"/>
                  <a:pt x="20" y="0"/>
                  <a:pt x="20" y="0"/>
                </a:cubicBezTo>
                <a:cubicBezTo>
                  <a:pt x="20" y="0"/>
                  <a:pt x="21" y="0"/>
                  <a:pt x="21" y="0"/>
                </a:cubicBezTo>
                <a:cubicBezTo>
                  <a:pt x="40" y="19"/>
                  <a:pt x="40" y="19"/>
                  <a:pt x="40" y="19"/>
                </a:cubicBezTo>
                <a:cubicBezTo>
                  <a:pt x="40" y="19"/>
                  <a:pt x="40" y="19"/>
                  <a:pt x="40" y="20"/>
                </a:cubicBezTo>
                <a:cubicBezTo>
                  <a:pt x="40" y="20"/>
                  <a:pt x="40" y="20"/>
                  <a:pt x="40" y="21"/>
                </a:cubicBezTo>
                <a:close/>
                <a:moveTo>
                  <a:pt x="40" y="36"/>
                </a:moveTo>
                <a:cubicBezTo>
                  <a:pt x="38" y="38"/>
                  <a:pt x="38" y="38"/>
                  <a:pt x="38" y="38"/>
                </a:cubicBezTo>
                <a:cubicBezTo>
                  <a:pt x="37" y="38"/>
                  <a:pt x="37" y="38"/>
                  <a:pt x="37" y="38"/>
                </a:cubicBezTo>
                <a:cubicBezTo>
                  <a:pt x="36" y="38"/>
                  <a:pt x="36" y="38"/>
                  <a:pt x="36" y="38"/>
                </a:cubicBezTo>
                <a:cubicBezTo>
                  <a:pt x="20" y="22"/>
                  <a:pt x="20" y="22"/>
                  <a:pt x="20" y="22"/>
                </a:cubicBezTo>
                <a:cubicBezTo>
                  <a:pt x="4" y="38"/>
                  <a:pt x="4" y="38"/>
                  <a:pt x="4" y="38"/>
                </a:cubicBezTo>
                <a:cubicBezTo>
                  <a:pt x="4" y="38"/>
                  <a:pt x="4" y="38"/>
                  <a:pt x="3" y="38"/>
                </a:cubicBezTo>
                <a:cubicBezTo>
                  <a:pt x="3" y="38"/>
                  <a:pt x="3" y="38"/>
                  <a:pt x="2" y="38"/>
                </a:cubicBezTo>
                <a:cubicBezTo>
                  <a:pt x="0" y="36"/>
                  <a:pt x="0" y="36"/>
                  <a:pt x="0" y="36"/>
                </a:cubicBezTo>
                <a:cubicBezTo>
                  <a:pt x="0" y="36"/>
                  <a:pt x="0" y="35"/>
                  <a:pt x="0" y="35"/>
                </a:cubicBezTo>
                <a:cubicBezTo>
                  <a:pt x="0" y="35"/>
                  <a:pt x="0" y="34"/>
                  <a:pt x="0" y="34"/>
                </a:cubicBezTo>
                <a:cubicBezTo>
                  <a:pt x="19" y="15"/>
                  <a:pt x="19" y="15"/>
                  <a:pt x="19" y="15"/>
                </a:cubicBezTo>
                <a:cubicBezTo>
                  <a:pt x="19" y="15"/>
                  <a:pt x="20" y="15"/>
                  <a:pt x="20" y="15"/>
                </a:cubicBezTo>
                <a:cubicBezTo>
                  <a:pt x="20" y="15"/>
                  <a:pt x="21" y="15"/>
                  <a:pt x="21" y="15"/>
                </a:cubicBezTo>
                <a:cubicBezTo>
                  <a:pt x="40" y="34"/>
                  <a:pt x="40" y="34"/>
                  <a:pt x="40" y="34"/>
                </a:cubicBezTo>
                <a:cubicBezTo>
                  <a:pt x="40" y="34"/>
                  <a:pt x="40" y="35"/>
                  <a:pt x="40" y="35"/>
                </a:cubicBezTo>
                <a:cubicBezTo>
                  <a:pt x="40" y="35"/>
                  <a:pt x="40" y="36"/>
                  <a:pt x="40" y="36"/>
                </a:cubicBezTo>
                <a:close/>
              </a:path>
            </a:pathLst>
          </a:custGeom>
          <a:solidFill>
            <a:srgbClr val="BFBFBF"/>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sp>
        <p:nvSpPr>
          <p:cNvPr id="44" name="Freeform 36"/>
          <p:cNvSpPr>
            <a:spLocks noEditPoints="1"/>
          </p:cNvSpPr>
          <p:nvPr/>
        </p:nvSpPr>
        <p:spPr bwMode="auto">
          <a:xfrm rot="5400000" flipH="1">
            <a:off x="10921071" y="3589319"/>
            <a:ext cx="503460" cy="474524"/>
          </a:xfrm>
          <a:custGeom>
            <a:avLst/>
            <a:gdLst/>
            <a:ahLst/>
            <a:cxnLst>
              <a:cxn ang="0">
                <a:pos x="40" y="21"/>
              </a:cxn>
              <a:cxn ang="0">
                <a:pos x="38" y="23"/>
              </a:cxn>
              <a:cxn ang="0">
                <a:pos x="37" y="23"/>
              </a:cxn>
              <a:cxn ang="0">
                <a:pos x="36" y="23"/>
              </a:cxn>
              <a:cxn ang="0">
                <a:pos x="20" y="7"/>
              </a:cxn>
              <a:cxn ang="0">
                <a:pos x="4" y="23"/>
              </a:cxn>
              <a:cxn ang="0">
                <a:pos x="3" y="23"/>
              </a:cxn>
              <a:cxn ang="0">
                <a:pos x="2" y="23"/>
              </a:cxn>
              <a:cxn ang="0">
                <a:pos x="0" y="21"/>
              </a:cxn>
              <a:cxn ang="0">
                <a:pos x="0" y="20"/>
              </a:cxn>
              <a:cxn ang="0">
                <a:pos x="0" y="19"/>
              </a:cxn>
              <a:cxn ang="0">
                <a:pos x="19" y="0"/>
              </a:cxn>
              <a:cxn ang="0">
                <a:pos x="20" y="0"/>
              </a:cxn>
              <a:cxn ang="0">
                <a:pos x="21" y="0"/>
              </a:cxn>
              <a:cxn ang="0">
                <a:pos x="40" y="19"/>
              </a:cxn>
              <a:cxn ang="0">
                <a:pos x="40" y="20"/>
              </a:cxn>
              <a:cxn ang="0">
                <a:pos x="40" y="21"/>
              </a:cxn>
              <a:cxn ang="0">
                <a:pos x="40" y="36"/>
              </a:cxn>
              <a:cxn ang="0">
                <a:pos x="38" y="38"/>
              </a:cxn>
              <a:cxn ang="0">
                <a:pos x="37" y="38"/>
              </a:cxn>
              <a:cxn ang="0">
                <a:pos x="36" y="38"/>
              </a:cxn>
              <a:cxn ang="0">
                <a:pos x="20" y="22"/>
              </a:cxn>
              <a:cxn ang="0">
                <a:pos x="4" y="38"/>
              </a:cxn>
              <a:cxn ang="0">
                <a:pos x="3" y="38"/>
              </a:cxn>
              <a:cxn ang="0">
                <a:pos x="2" y="38"/>
              </a:cxn>
              <a:cxn ang="0">
                <a:pos x="0" y="36"/>
              </a:cxn>
              <a:cxn ang="0">
                <a:pos x="0" y="35"/>
              </a:cxn>
              <a:cxn ang="0">
                <a:pos x="0" y="34"/>
              </a:cxn>
              <a:cxn ang="0">
                <a:pos x="19" y="15"/>
              </a:cxn>
              <a:cxn ang="0">
                <a:pos x="20" y="15"/>
              </a:cxn>
              <a:cxn ang="0">
                <a:pos x="21" y="15"/>
              </a:cxn>
              <a:cxn ang="0">
                <a:pos x="40" y="34"/>
              </a:cxn>
              <a:cxn ang="0">
                <a:pos x="40" y="35"/>
              </a:cxn>
              <a:cxn ang="0">
                <a:pos x="40" y="36"/>
              </a:cxn>
            </a:cxnLst>
            <a:rect l="0" t="0" r="r" b="b"/>
            <a:pathLst>
              <a:path w="40" h="38">
                <a:moveTo>
                  <a:pt x="40" y="21"/>
                </a:moveTo>
                <a:cubicBezTo>
                  <a:pt x="38" y="23"/>
                  <a:pt x="38" y="23"/>
                  <a:pt x="38" y="23"/>
                </a:cubicBezTo>
                <a:cubicBezTo>
                  <a:pt x="37" y="23"/>
                  <a:pt x="37" y="23"/>
                  <a:pt x="37" y="23"/>
                </a:cubicBezTo>
                <a:cubicBezTo>
                  <a:pt x="36" y="23"/>
                  <a:pt x="36" y="23"/>
                  <a:pt x="36" y="23"/>
                </a:cubicBezTo>
                <a:cubicBezTo>
                  <a:pt x="20" y="7"/>
                  <a:pt x="20" y="7"/>
                  <a:pt x="20" y="7"/>
                </a:cubicBezTo>
                <a:cubicBezTo>
                  <a:pt x="4" y="23"/>
                  <a:pt x="4" y="23"/>
                  <a:pt x="4" y="23"/>
                </a:cubicBezTo>
                <a:cubicBezTo>
                  <a:pt x="4" y="23"/>
                  <a:pt x="4" y="23"/>
                  <a:pt x="3" y="23"/>
                </a:cubicBezTo>
                <a:cubicBezTo>
                  <a:pt x="3" y="23"/>
                  <a:pt x="3" y="23"/>
                  <a:pt x="2" y="23"/>
                </a:cubicBezTo>
                <a:cubicBezTo>
                  <a:pt x="0" y="21"/>
                  <a:pt x="0" y="21"/>
                  <a:pt x="0" y="21"/>
                </a:cubicBezTo>
                <a:cubicBezTo>
                  <a:pt x="0" y="20"/>
                  <a:pt x="0" y="20"/>
                  <a:pt x="0" y="20"/>
                </a:cubicBezTo>
                <a:cubicBezTo>
                  <a:pt x="0" y="19"/>
                  <a:pt x="0" y="19"/>
                  <a:pt x="0" y="19"/>
                </a:cubicBezTo>
                <a:cubicBezTo>
                  <a:pt x="19" y="0"/>
                  <a:pt x="19" y="0"/>
                  <a:pt x="19" y="0"/>
                </a:cubicBezTo>
                <a:cubicBezTo>
                  <a:pt x="19" y="0"/>
                  <a:pt x="20" y="0"/>
                  <a:pt x="20" y="0"/>
                </a:cubicBezTo>
                <a:cubicBezTo>
                  <a:pt x="20" y="0"/>
                  <a:pt x="21" y="0"/>
                  <a:pt x="21" y="0"/>
                </a:cubicBezTo>
                <a:cubicBezTo>
                  <a:pt x="40" y="19"/>
                  <a:pt x="40" y="19"/>
                  <a:pt x="40" y="19"/>
                </a:cubicBezTo>
                <a:cubicBezTo>
                  <a:pt x="40" y="19"/>
                  <a:pt x="40" y="19"/>
                  <a:pt x="40" y="20"/>
                </a:cubicBezTo>
                <a:cubicBezTo>
                  <a:pt x="40" y="20"/>
                  <a:pt x="40" y="20"/>
                  <a:pt x="40" y="21"/>
                </a:cubicBezTo>
                <a:close/>
                <a:moveTo>
                  <a:pt x="40" y="36"/>
                </a:moveTo>
                <a:cubicBezTo>
                  <a:pt x="38" y="38"/>
                  <a:pt x="38" y="38"/>
                  <a:pt x="38" y="38"/>
                </a:cubicBezTo>
                <a:cubicBezTo>
                  <a:pt x="37" y="38"/>
                  <a:pt x="37" y="38"/>
                  <a:pt x="37" y="38"/>
                </a:cubicBezTo>
                <a:cubicBezTo>
                  <a:pt x="36" y="38"/>
                  <a:pt x="36" y="38"/>
                  <a:pt x="36" y="38"/>
                </a:cubicBezTo>
                <a:cubicBezTo>
                  <a:pt x="20" y="22"/>
                  <a:pt x="20" y="22"/>
                  <a:pt x="20" y="22"/>
                </a:cubicBezTo>
                <a:cubicBezTo>
                  <a:pt x="4" y="38"/>
                  <a:pt x="4" y="38"/>
                  <a:pt x="4" y="38"/>
                </a:cubicBezTo>
                <a:cubicBezTo>
                  <a:pt x="4" y="38"/>
                  <a:pt x="4" y="38"/>
                  <a:pt x="3" y="38"/>
                </a:cubicBezTo>
                <a:cubicBezTo>
                  <a:pt x="3" y="38"/>
                  <a:pt x="3" y="38"/>
                  <a:pt x="2" y="38"/>
                </a:cubicBezTo>
                <a:cubicBezTo>
                  <a:pt x="0" y="36"/>
                  <a:pt x="0" y="36"/>
                  <a:pt x="0" y="36"/>
                </a:cubicBezTo>
                <a:cubicBezTo>
                  <a:pt x="0" y="36"/>
                  <a:pt x="0" y="35"/>
                  <a:pt x="0" y="35"/>
                </a:cubicBezTo>
                <a:cubicBezTo>
                  <a:pt x="0" y="35"/>
                  <a:pt x="0" y="34"/>
                  <a:pt x="0" y="34"/>
                </a:cubicBezTo>
                <a:cubicBezTo>
                  <a:pt x="19" y="15"/>
                  <a:pt x="19" y="15"/>
                  <a:pt x="19" y="15"/>
                </a:cubicBezTo>
                <a:cubicBezTo>
                  <a:pt x="19" y="15"/>
                  <a:pt x="20" y="15"/>
                  <a:pt x="20" y="15"/>
                </a:cubicBezTo>
                <a:cubicBezTo>
                  <a:pt x="20" y="15"/>
                  <a:pt x="21" y="15"/>
                  <a:pt x="21" y="15"/>
                </a:cubicBezTo>
                <a:cubicBezTo>
                  <a:pt x="40" y="34"/>
                  <a:pt x="40" y="34"/>
                  <a:pt x="40" y="34"/>
                </a:cubicBezTo>
                <a:cubicBezTo>
                  <a:pt x="40" y="34"/>
                  <a:pt x="40" y="35"/>
                  <a:pt x="40" y="35"/>
                </a:cubicBezTo>
                <a:cubicBezTo>
                  <a:pt x="40" y="35"/>
                  <a:pt x="40" y="36"/>
                  <a:pt x="40" y="36"/>
                </a:cubicBezTo>
                <a:close/>
              </a:path>
            </a:pathLst>
          </a:custGeom>
          <a:solidFill>
            <a:srgbClr val="BFBFBF"/>
          </a:solidFill>
          <a:ln w="9525">
            <a:noFill/>
            <a:round/>
          </a:ln>
        </p:spPr>
        <p:txBody>
          <a:bodyPr vert="horz" wrap="square" lIns="109728" tIns="54864" rIns="109728" bIns="54864" numCol="1" anchor="t" anchorCtr="0" compatLnSpc="1"/>
          <a:lstStyle/>
          <a:p>
            <a:endParaRPr lang="en-US" sz="2160">
              <a:solidFill>
                <a:schemeClr val="tx1"/>
              </a:solidFill>
              <a:latin typeface="微软雅黑" panose="020B0503020204020204" charset="-122"/>
              <a:ea typeface="微软雅黑" panose="020B0503020204020204" charset="-122"/>
            </a:endParaRPr>
          </a:p>
        </p:txBody>
      </p:sp>
      <p:sp>
        <p:nvSpPr>
          <p:cNvPr id="45" name="泪滴形 44"/>
          <p:cNvSpPr/>
          <p:nvPr/>
        </p:nvSpPr>
        <p:spPr>
          <a:xfrm rot="8043672">
            <a:off x="1886463" y="3076404"/>
            <a:ext cx="484780" cy="484780"/>
          </a:xfrm>
          <a:prstGeom prst="teardrop">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dirty="0">
              <a:solidFill>
                <a:schemeClr val="tx1"/>
              </a:solidFill>
              <a:latin typeface="微软雅黑" panose="020B0503020204020204" charset="-122"/>
              <a:ea typeface="微软雅黑" panose="020B0503020204020204" charset="-122"/>
            </a:endParaRPr>
          </a:p>
        </p:txBody>
      </p:sp>
      <p:sp>
        <p:nvSpPr>
          <p:cNvPr id="46" name="泪滴形 45"/>
          <p:cNvSpPr/>
          <p:nvPr/>
        </p:nvSpPr>
        <p:spPr>
          <a:xfrm rot="13556328" flipV="1">
            <a:off x="3888391" y="4117708"/>
            <a:ext cx="484780" cy="484780"/>
          </a:xfrm>
          <a:prstGeom prst="teardrop">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47" name="泪滴形 46"/>
          <p:cNvSpPr/>
          <p:nvPr/>
        </p:nvSpPr>
        <p:spPr>
          <a:xfrm rot="8043672">
            <a:off x="5900963" y="3076404"/>
            <a:ext cx="484780" cy="484780"/>
          </a:xfrm>
          <a:prstGeom prst="teardrop">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48" name="泪滴形 47"/>
          <p:cNvSpPr/>
          <p:nvPr/>
        </p:nvSpPr>
        <p:spPr>
          <a:xfrm rot="8043672">
            <a:off x="9660043" y="3070054"/>
            <a:ext cx="484780" cy="484780"/>
          </a:xfrm>
          <a:prstGeom prst="teardrop">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49" name="泪滴形 48"/>
          <p:cNvSpPr/>
          <p:nvPr/>
        </p:nvSpPr>
        <p:spPr>
          <a:xfrm rot="13556328" flipV="1">
            <a:off x="7820028" y="4117708"/>
            <a:ext cx="484780" cy="484780"/>
          </a:xfrm>
          <a:prstGeom prst="teardrop">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latin typeface="微软雅黑" panose="020B0503020204020204" charset="-122"/>
              <a:ea typeface="微软雅黑" panose="020B0503020204020204" charset="-122"/>
            </a:endParaRPr>
          </a:p>
        </p:txBody>
      </p:sp>
      <p:sp>
        <p:nvSpPr>
          <p:cNvPr id="50" name="TextBox 24"/>
          <p:cNvSpPr txBox="1"/>
          <p:nvPr/>
        </p:nvSpPr>
        <p:spPr>
          <a:xfrm>
            <a:off x="1786107" y="4096410"/>
            <a:ext cx="685492" cy="349250"/>
          </a:xfrm>
          <a:prstGeom prst="rect">
            <a:avLst/>
          </a:prstGeom>
          <a:noFill/>
        </p:spPr>
        <p:txBody>
          <a:bodyPr wrap="square" rtlCol="0">
            <a:spAutoFit/>
          </a:bodyPr>
          <a:lstStyle/>
          <a:p>
            <a:r>
              <a:rPr lang="zh-CN" altLang="en-US" sz="1680" b="1" dirty="0">
                <a:solidFill>
                  <a:schemeClr val="tx1"/>
                </a:solidFill>
                <a:latin typeface="微软雅黑" panose="020B0503020204020204" charset="-122"/>
                <a:ea typeface="微软雅黑" panose="020B0503020204020204" charset="-122"/>
              </a:rPr>
              <a:t>生理</a:t>
            </a:r>
            <a:endParaRPr lang="zh-CN" altLang="en-US" sz="1680" b="1" dirty="0">
              <a:solidFill>
                <a:schemeClr val="tx1"/>
              </a:solidFill>
              <a:latin typeface="微软雅黑" panose="020B0503020204020204" charset="-122"/>
              <a:ea typeface="微软雅黑" panose="020B0503020204020204" charset="-122"/>
            </a:endParaRPr>
          </a:p>
        </p:txBody>
      </p:sp>
      <p:sp>
        <p:nvSpPr>
          <p:cNvPr id="51" name="TextBox 25"/>
          <p:cNvSpPr txBox="1"/>
          <p:nvPr/>
        </p:nvSpPr>
        <p:spPr>
          <a:xfrm>
            <a:off x="1124339" y="2282678"/>
            <a:ext cx="2663698" cy="607695"/>
          </a:xfrm>
          <a:prstGeom prst="rect">
            <a:avLst/>
          </a:prstGeom>
          <a:noFill/>
        </p:spPr>
        <p:txBody>
          <a:bodyPr wrap="square" rtlCol="0">
            <a:spAutoFit/>
          </a:bodyPr>
          <a:lstStyle/>
          <a:p>
            <a:r>
              <a:rPr lang="zh-CN" altLang="en-US" sz="1680" dirty="0">
                <a:solidFill>
                  <a:schemeClr val="tx1"/>
                </a:solidFill>
                <a:latin typeface="微软雅黑" panose="020B0503020204020204" charset="-122"/>
                <a:ea typeface="微软雅黑" panose="020B0503020204020204" charset="-122"/>
              </a:rPr>
              <a:t>最原始、最基础的需要，推动人们行动的强大动力</a:t>
            </a:r>
            <a:endParaRPr lang="zh-CN" altLang="en-US" sz="1680" dirty="0">
              <a:solidFill>
                <a:schemeClr val="tx1"/>
              </a:solidFill>
              <a:latin typeface="微软雅黑" panose="020B0503020204020204" charset="-122"/>
              <a:ea typeface="微软雅黑" panose="020B0503020204020204" charset="-122"/>
            </a:endParaRPr>
          </a:p>
        </p:txBody>
      </p:sp>
      <p:sp>
        <p:nvSpPr>
          <p:cNvPr id="52" name="TextBox 26"/>
          <p:cNvSpPr txBox="1"/>
          <p:nvPr/>
        </p:nvSpPr>
        <p:spPr>
          <a:xfrm>
            <a:off x="3788034" y="3144558"/>
            <a:ext cx="685492" cy="349250"/>
          </a:xfrm>
          <a:prstGeom prst="rect">
            <a:avLst/>
          </a:prstGeom>
          <a:noFill/>
        </p:spPr>
        <p:txBody>
          <a:bodyPr wrap="square" rtlCol="0">
            <a:spAutoFit/>
          </a:bodyPr>
          <a:lstStyle/>
          <a:p>
            <a:r>
              <a:rPr lang="zh-CN" altLang="en-US" sz="1680" b="1" dirty="0">
                <a:solidFill>
                  <a:schemeClr val="tx1"/>
                </a:solidFill>
                <a:latin typeface="微软雅黑" panose="020B0503020204020204" charset="-122"/>
                <a:ea typeface="微软雅黑" panose="020B0503020204020204" charset="-122"/>
              </a:rPr>
              <a:t>安全 </a:t>
            </a:r>
            <a:endParaRPr lang="zh-CN" altLang="en-US" sz="1680" b="1" dirty="0">
              <a:solidFill>
                <a:schemeClr val="tx1"/>
              </a:solidFill>
              <a:latin typeface="微软雅黑" panose="020B0503020204020204" charset="-122"/>
              <a:ea typeface="微软雅黑" panose="020B0503020204020204" charset="-122"/>
            </a:endParaRPr>
          </a:p>
        </p:txBody>
      </p:sp>
      <p:sp>
        <p:nvSpPr>
          <p:cNvPr id="53" name="TextBox 27"/>
          <p:cNvSpPr txBox="1"/>
          <p:nvPr/>
        </p:nvSpPr>
        <p:spPr>
          <a:xfrm>
            <a:off x="3504312" y="4702843"/>
            <a:ext cx="1555373" cy="866140"/>
          </a:xfrm>
          <a:prstGeom prst="rect">
            <a:avLst/>
          </a:prstGeom>
          <a:noFill/>
        </p:spPr>
        <p:txBody>
          <a:bodyPr wrap="square" rtlCol="0">
            <a:spAutoFit/>
          </a:bodyPr>
          <a:lstStyle/>
          <a:p>
            <a:r>
              <a:rPr lang="en-US" altLang="zh-CN" sz="1680" dirty="0">
                <a:solidFill>
                  <a:schemeClr val="tx1"/>
                </a:solidFill>
                <a:latin typeface="微软雅黑" panose="020B0503020204020204" charset="-122"/>
                <a:ea typeface="微软雅黑" panose="020B0503020204020204" charset="-122"/>
              </a:rPr>
              <a:t>1.</a:t>
            </a:r>
            <a:r>
              <a:rPr lang="zh-CN" altLang="en-US" sz="1680" dirty="0">
                <a:solidFill>
                  <a:schemeClr val="tx1"/>
                </a:solidFill>
                <a:latin typeface="微软雅黑" panose="020B0503020204020204" charset="-122"/>
                <a:ea typeface="微软雅黑" panose="020B0503020204020204" charset="-122"/>
              </a:rPr>
              <a:t>物质上的</a:t>
            </a:r>
            <a:endParaRPr lang="zh-CN" altLang="en-US" sz="1680" dirty="0">
              <a:solidFill>
                <a:schemeClr val="tx1"/>
              </a:solidFill>
              <a:latin typeface="微软雅黑" panose="020B0503020204020204" charset="-122"/>
              <a:ea typeface="微软雅黑" panose="020B0503020204020204" charset="-122"/>
            </a:endParaRPr>
          </a:p>
          <a:p>
            <a:r>
              <a:rPr lang="en-US" altLang="zh-CN" sz="1680" dirty="0">
                <a:solidFill>
                  <a:schemeClr val="tx1"/>
                </a:solidFill>
                <a:latin typeface="微软雅黑" panose="020B0503020204020204" charset="-122"/>
                <a:ea typeface="微软雅黑" panose="020B0503020204020204" charset="-122"/>
              </a:rPr>
              <a:t>2.</a:t>
            </a:r>
            <a:r>
              <a:rPr lang="zh-CN" altLang="en-US" sz="1680" dirty="0">
                <a:solidFill>
                  <a:schemeClr val="tx1"/>
                </a:solidFill>
                <a:latin typeface="微软雅黑" panose="020B0503020204020204" charset="-122"/>
                <a:ea typeface="微软雅黑" panose="020B0503020204020204" charset="-122"/>
              </a:rPr>
              <a:t>经济上的</a:t>
            </a:r>
            <a:endParaRPr lang="zh-CN" altLang="en-US" sz="1680" dirty="0">
              <a:solidFill>
                <a:schemeClr val="tx1"/>
              </a:solidFill>
              <a:latin typeface="微软雅黑" panose="020B0503020204020204" charset="-122"/>
              <a:ea typeface="微软雅黑" panose="020B0503020204020204" charset="-122"/>
            </a:endParaRPr>
          </a:p>
          <a:p>
            <a:r>
              <a:rPr lang="en-US" altLang="zh-CN" sz="1680" dirty="0">
                <a:solidFill>
                  <a:schemeClr val="tx1"/>
                </a:solidFill>
                <a:latin typeface="微软雅黑" panose="020B0503020204020204" charset="-122"/>
                <a:ea typeface="微软雅黑" panose="020B0503020204020204" charset="-122"/>
              </a:rPr>
              <a:t>3.</a:t>
            </a:r>
            <a:r>
              <a:rPr lang="zh-CN" altLang="en-US" sz="1680" dirty="0">
                <a:solidFill>
                  <a:schemeClr val="tx1"/>
                </a:solidFill>
                <a:latin typeface="微软雅黑" panose="020B0503020204020204" charset="-122"/>
                <a:ea typeface="微软雅黑" panose="020B0503020204020204" charset="-122"/>
              </a:rPr>
              <a:t>心理上的</a:t>
            </a:r>
            <a:endParaRPr lang="zh-CN" altLang="en-US" sz="1680" dirty="0">
              <a:solidFill>
                <a:schemeClr val="tx1"/>
              </a:solidFill>
              <a:latin typeface="微软雅黑" panose="020B0503020204020204" charset="-122"/>
              <a:ea typeface="微软雅黑" panose="020B0503020204020204" charset="-122"/>
            </a:endParaRPr>
          </a:p>
        </p:txBody>
      </p:sp>
      <p:sp>
        <p:nvSpPr>
          <p:cNvPr id="55" name="TextBox 28"/>
          <p:cNvSpPr txBox="1"/>
          <p:nvPr/>
        </p:nvSpPr>
        <p:spPr>
          <a:xfrm>
            <a:off x="5843157" y="4017352"/>
            <a:ext cx="685492" cy="349250"/>
          </a:xfrm>
          <a:prstGeom prst="rect">
            <a:avLst/>
          </a:prstGeom>
          <a:noFill/>
        </p:spPr>
        <p:txBody>
          <a:bodyPr wrap="square" rtlCol="0">
            <a:spAutoFit/>
          </a:bodyPr>
          <a:lstStyle/>
          <a:p>
            <a:r>
              <a:rPr lang="zh-CN" altLang="en-US" sz="1680" b="1" dirty="0">
                <a:solidFill>
                  <a:schemeClr val="tx1"/>
                </a:solidFill>
                <a:latin typeface="微软雅黑" panose="020B0503020204020204" charset="-122"/>
                <a:ea typeface="微软雅黑" panose="020B0503020204020204" charset="-122"/>
              </a:rPr>
              <a:t>社交 </a:t>
            </a:r>
            <a:endParaRPr lang="zh-CN" altLang="en-US" sz="1680" b="1" dirty="0">
              <a:solidFill>
                <a:schemeClr val="tx1"/>
              </a:solidFill>
              <a:latin typeface="微软雅黑" panose="020B0503020204020204" charset="-122"/>
              <a:ea typeface="微软雅黑" panose="020B0503020204020204" charset="-122"/>
            </a:endParaRPr>
          </a:p>
        </p:txBody>
      </p:sp>
      <p:sp>
        <p:nvSpPr>
          <p:cNvPr id="56" name="TextBox 29"/>
          <p:cNvSpPr txBox="1"/>
          <p:nvPr/>
        </p:nvSpPr>
        <p:spPr>
          <a:xfrm>
            <a:off x="4884357" y="2282678"/>
            <a:ext cx="2921725" cy="607695"/>
          </a:xfrm>
          <a:prstGeom prst="rect">
            <a:avLst/>
          </a:prstGeom>
          <a:noFill/>
        </p:spPr>
        <p:txBody>
          <a:bodyPr wrap="square" rtlCol="0">
            <a:spAutoFit/>
          </a:bodyPr>
          <a:lstStyle/>
          <a:p>
            <a:r>
              <a:rPr lang="en-US" altLang="zh-CN" sz="1680" dirty="0">
                <a:solidFill>
                  <a:schemeClr val="tx1"/>
                </a:solidFill>
                <a:latin typeface="微软雅黑" panose="020B0503020204020204" charset="-122"/>
                <a:ea typeface="微软雅黑" panose="020B0503020204020204" charset="-122"/>
              </a:rPr>
              <a:t>1.</a:t>
            </a:r>
            <a:r>
              <a:rPr lang="zh-CN" altLang="en-US" sz="1680" dirty="0">
                <a:solidFill>
                  <a:schemeClr val="tx1"/>
                </a:solidFill>
                <a:latin typeface="微软雅黑" panose="020B0503020204020204" charset="-122"/>
                <a:ea typeface="微软雅黑" panose="020B0503020204020204" charset="-122"/>
              </a:rPr>
              <a:t>社交欲：希望得到互爱</a:t>
            </a:r>
            <a:endParaRPr lang="zh-CN" altLang="en-US" sz="1680" dirty="0">
              <a:solidFill>
                <a:schemeClr val="tx1"/>
              </a:solidFill>
              <a:latin typeface="微软雅黑" panose="020B0503020204020204" charset="-122"/>
              <a:ea typeface="微软雅黑" panose="020B0503020204020204" charset="-122"/>
            </a:endParaRPr>
          </a:p>
          <a:p>
            <a:r>
              <a:rPr lang="en-US" altLang="zh-CN" sz="1680" dirty="0">
                <a:solidFill>
                  <a:schemeClr val="tx1"/>
                </a:solidFill>
                <a:latin typeface="微软雅黑" panose="020B0503020204020204" charset="-122"/>
                <a:ea typeface="微软雅黑" panose="020B0503020204020204" charset="-122"/>
              </a:rPr>
              <a:t>2.</a:t>
            </a:r>
            <a:r>
              <a:rPr lang="zh-CN" altLang="en-US" sz="1680" dirty="0">
                <a:solidFill>
                  <a:schemeClr val="tx1"/>
                </a:solidFill>
                <a:latin typeface="微软雅黑" panose="020B0503020204020204" charset="-122"/>
                <a:ea typeface="微软雅黑" panose="020B0503020204020204" charset="-122"/>
              </a:rPr>
              <a:t>归属感：希望有所归属</a:t>
            </a:r>
            <a:endParaRPr lang="zh-CN" altLang="en-US" sz="1680" dirty="0">
              <a:solidFill>
                <a:schemeClr val="tx1"/>
              </a:solidFill>
              <a:latin typeface="微软雅黑" panose="020B0503020204020204" charset="-122"/>
              <a:ea typeface="微软雅黑" panose="020B0503020204020204" charset="-122"/>
            </a:endParaRPr>
          </a:p>
        </p:txBody>
      </p:sp>
      <p:sp>
        <p:nvSpPr>
          <p:cNvPr id="57" name="TextBox 30"/>
          <p:cNvSpPr txBox="1"/>
          <p:nvPr/>
        </p:nvSpPr>
        <p:spPr>
          <a:xfrm>
            <a:off x="7744168" y="3230966"/>
            <a:ext cx="685492" cy="349250"/>
          </a:xfrm>
          <a:prstGeom prst="rect">
            <a:avLst/>
          </a:prstGeom>
          <a:noFill/>
        </p:spPr>
        <p:txBody>
          <a:bodyPr wrap="square" rtlCol="0">
            <a:spAutoFit/>
          </a:bodyPr>
          <a:lstStyle/>
          <a:p>
            <a:r>
              <a:rPr lang="zh-CN" altLang="en-US" sz="1680" b="1" dirty="0">
                <a:solidFill>
                  <a:schemeClr val="tx1"/>
                </a:solidFill>
                <a:latin typeface="微软雅黑" panose="020B0503020204020204" charset="-122"/>
                <a:ea typeface="微软雅黑" panose="020B0503020204020204" charset="-122"/>
              </a:rPr>
              <a:t>尊重</a:t>
            </a:r>
            <a:endParaRPr lang="zh-CN" altLang="en-US" sz="1680" b="1" dirty="0">
              <a:solidFill>
                <a:schemeClr val="tx1"/>
              </a:solidFill>
              <a:latin typeface="微软雅黑" panose="020B0503020204020204" charset="-122"/>
              <a:ea typeface="微软雅黑" panose="020B0503020204020204" charset="-122"/>
            </a:endParaRPr>
          </a:p>
        </p:txBody>
      </p:sp>
      <p:sp>
        <p:nvSpPr>
          <p:cNvPr id="58" name="TextBox 31"/>
          <p:cNvSpPr txBox="1"/>
          <p:nvPr/>
        </p:nvSpPr>
        <p:spPr>
          <a:xfrm>
            <a:off x="6701467" y="4702843"/>
            <a:ext cx="2943330" cy="607695"/>
          </a:xfrm>
          <a:prstGeom prst="rect">
            <a:avLst/>
          </a:prstGeom>
          <a:noFill/>
        </p:spPr>
        <p:txBody>
          <a:bodyPr wrap="square" rtlCol="0">
            <a:spAutoFit/>
          </a:bodyPr>
          <a:lstStyle/>
          <a:p>
            <a:r>
              <a:rPr lang="en-US" altLang="zh-CN" sz="1680" dirty="0">
                <a:solidFill>
                  <a:schemeClr val="tx1"/>
                </a:solidFill>
                <a:latin typeface="微软雅黑" panose="020B0503020204020204" charset="-122"/>
                <a:ea typeface="微软雅黑" panose="020B0503020204020204" charset="-122"/>
              </a:rPr>
              <a:t>1</a:t>
            </a:r>
            <a:r>
              <a:rPr lang="zh-CN" altLang="en-US" sz="1680" dirty="0">
                <a:solidFill>
                  <a:schemeClr val="tx1"/>
                </a:solidFill>
                <a:latin typeface="微软雅黑" panose="020B0503020204020204" charset="-122"/>
                <a:ea typeface="微软雅黑" panose="020B0503020204020204" charset="-122"/>
              </a:rPr>
              <a:t>自尊需要：积极性的源泉</a:t>
            </a:r>
            <a:endParaRPr lang="zh-CN" altLang="en-US" sz="1680" dirty="0">
              <a:solidFill>
                <a:schemeClr val="tx1"/>
              </a:solidFill>
              <a:latin typeface="微软雅黑" panose="020B0503020204020204" charset="-122"/>
              <a:ea typeface="微软雅黑" panose="020B0503020204020204" charset="-122"/>
            </a:endParaRPr>
          </a:p>
          <a:p>
            <a:r>
              <a:rPr lang="en-US" altLang="zh-CN" sz="1680" dirty="0">
                <a:solidFill>
                  <a:schemeClr val="tx1"/>
                </a:solidFill>
                <a:latin typeface="微软雅黑" panose="020B0503020204020204" charset="-122"/>
                <a:ea typeface="微软雅黑" panose="020B0503020204020204" charset="-122"/>
              </a:rPr>
              <a:t>2.</a:t>
            </a:r>
            <a:r>
              <a:rPr lang="zh-CN" altLang="en-US" sz="1680" dirty="0">
                <a:solidFill>
                  <a:schemeClr val="tx1"/>
                </a:solidFill>
                <a:latin typeface="微软雅黑" panose="020B0503020204020204" charset="-122"/>
                <a:ea typeface="微软雅黑" panose="020B0503020204020204" charset="-122"/>
              </a:rPr>
              <a:t>他尊需要：对低位的需要</a:t>
            </a:r>
            <a:endParaRPr lang="zh-CN" altLang="en-US" sz="1680" dirty="0">
              <a:solidFill>
                <a:schemeClr val="tx1"/>
              </a:solidFill>
              <a:latin typeface="微软雅黑" panose="020B0503020204020204" charset="-122"/>
              <a:ea typeface="微软雅黑" panose="020B0503020204020204" charset="-122"/>
            </a:endParaRPr>
          </a:p>
        </p:txBody>
      </p:sp>
      <p:sp>
        <p:nvSpPr>
          <p:cNvPr id="59" name="TextBox 32"/>
          <p:cNvSpPr txBox="1"/>
          <p:nvPr/>
        </p:nvSpPr>
        <p:spPr>
          <a:xfrm>
            <a:off x="9380165" y="4017352"/>
            <a:ext cx="1120432" cy="349250"/>
          </a:xfrm>
          <a:prstGeom prst="rect">
            <a:avLst/>
          </a:prstGeom>
          <a:noFill/>
        </p:spPr>
        <p:txBody>
          <a:bodyPr wrap="square" rtlCol="0">
            <a:spAutoFit/>
          </a:bodyPr>
          <a:lstStyle/>
          <a:p>
            <a:r>
              <a:rPr lang="zh-CN" altLang="en-US" sz="1680" b="1" dirty="0">
                <a:solidFill>
                  <a:schemeClr val="tx1"/>
                </a:solidFill>
                <a:latin typeface="微软雅黑" panose="020B0503020204020204" charset="-122"/>
                <a:ea typeface="微软雅黑" panose="020B0503020204020204" charset="-122"/>
              </a:rPr>
              <a:t>自我价值</a:t>
            </a:r>
            <a:endParaRPr lang="zh-CN" altLang="en-US" sz="1680" b="1" dirty="0">
              <a:solidFill>
                <a:schemeClr val="tx1"/>
              </a:solidFill>
              <a:latin typeface="微软雅黑" panose="020B0503020204020204" charset="-122"/>
              <a:ea typeface="微软雅黑" panose="020B0503020204020204" charset="-122"/>
            </a:endParaRPr>
          </a:p>
        </p:txBody>
      </p:sp>
      <p:sp>
        <p:nvSpPr>
          <p:cNvPr id="4" name="TextBox 33"/>
          <p:cNvSpPr txBox="1"/>
          <p:nvPr/>
        </p:nvSpPr>
        <p:spPr>
          <a:xfrm>
            <a:off x="8343250" y="2282678"/>
            <a:ext cx="2929644" cy="607695"/>
          </a:xfrm>
          <a:prstGeom prst="rect">
            <a:avLst/>
          </a:prstGeom>
          <a:noFill/>
        </p:spPr>
        <p:txBody>
          <a:bodyPr wrap="square" rtlCol="0">
            <a:spAutoFit/>
          </a:bodyPr>
          <a:lstStyle/>
          <a:p>
            <a:r>
              <a:rPr lang="zh-CN" altLang="en-US" sz="1680" dirty="0">
                <a:solidFill>
                  <a:schemeClr val="tx1"/>
                </a:solidFill>
                <a:latin typeface="微软雅黑" panose="020B0503020204020204" charset="-122"/>
                <a:ea typeface="微软雅黑" panose="020B0503020204020204" charset="-122"/>
              </a:rPr>
              <a:t>充分体现个人（或群体）思想、兴趣、能力和意志等</a:t>
            </a:r>
            <a:endParaRPr lang="zh-CN" altLang="en-US" sz="168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0-#ppt_w/2"/>
                                          </p:val>
                                        </p:tav>
                                        <p:tav tm="100000">
                                          <p:val>
                                            <p:strVal val="#ppt_x"/>
                                          </p:val>
                                        </p:tav>
                                      </p:tavLst>
                                    </p:anim>
                                    <p:anim calcmode="lin" valueType="num">
                                      <p:cBhvr additive="base">
                                        <p:cTn id="12" dur="500" fill="hold"/>
                                        <p:tgtEl>
                                          <p:spTgt spid="44"/>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outVertical)">
                                      <p:cBhvr>
                                        <p:cTn id="15" dur="500"/>
                                        <p:tgtEl>
                                          <p:spTgt spid="37"/>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anim calcmode="lin" valueType="num">
                                      <p:cBhvr>
                                        <p:cTn id="19" dur="500" fill="hold"/>
                                        <p:tgtEl>
                                          <p:spTgt spid="38"/>
                                        </p:tgtEl>
                                        <p:attrNameLst>
                                          <p:attrName>ppt_x</p:attrName>
                                        </p:attrNameLst>
                                      </p:cBhvr>
                                      <p:tavLst>
                                        <p:tav tm="0">
                                          <p:val>
                                            <p:strVal val="#ppt_x"/>
                                          </p:val>
                                        </p:tav>
                                        <p:tav tm="100000">
                                          <p:val>
                                            <p:strVal val="#ppt_x"/>
                                          </p:val>
                                        </p:tav>
                                      </p:tavLst>
                                    </p:anim>
                                    <p:anim calcmode="lin" valueType="num">
                                      <p:cBhvr>
                                        <p:cTn id="20" dur="500" fill="hold"/>
                                        <p:tgtEl>
                                          <p:spTgt spid="3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up)">
                                      <p:cBhvr>
                                        <p:cTn id="31" dur="500"/>
                                        <p:tgtEl>
                                          <p:spTgt spid="51"/>
                                        </p:tgtEl>
                                      </p:cBhvr>
                                    </p:animEffect>
                                  </p:childTnLst>
                                </p:cTn>
                              </p:par>
                              <p:par>
                                <p:cTn id="32" presetID="47"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anim calcmode="lin" valueType="num">
                                      <p:cBhvr>
                                        <p:cTn id="35" dur="500" fill="hold"/>
                                        <p:tgtEl>
                                          <p:spTgt spid="39"/>
                                        </p:tgtEl>
                                        <p:attrNameLst>
                                          <p:attrName>ppt_x</p:attrName>
                                        </p:attrNameLst>
                                      </p:cBhvr>
                                      <p:tavLst>
                                        <p:tav tm="0">
                                          <p:val>
                                            <p:strVal val="#ppt_x"/>
                                          </p:val>
                                        </p:tav>
                                        <p:tav tm="100000">
                                          <p:val>
                                            <p:strVal val="#ppt_x"/>
                                          </p:val>
                                        </p:tav>
                                      </p:tavLst>
                                    </p:anim>
                                    <p:anim calcmode="lin" valueType="num">
                                      <p:cBhvr>
                                        <p:cTn id="36" dur="500" fill="hold"/>
                                        <p:tgtEl>
                                          <p:spTgt spid="3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up)">
                                      <p:cBhvr>
                                        <p:cTn id="47" dur="500"/>
                                        <p:tgtEl>
                                          <p:spTgt spid="53"/>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anim calcmode="lin" valueType="num">
                                      <p:cBhvr>
                                        <p:cTn id="51" dur="500" fill="hold"/>
                                        <p:tgtEl>
                                          <p:spTgt spid="40"/>
                                        </p:tgtEl>
                                        <p:attrNameLst>
                                          <p:attrName>ppt_x</p:attrName>
                                        </p:attrNameLst>
                                      </p:cBhvr>
                                      <p:tavLst>
                                        <p:tav tm="0">
                                          <p:val>
                                            <p:strVal val="#ppt_x"/>
                                          </p:val>
                                        </p:tav>
                                        <p:tav tm="100000">
                                          <p:val>
                                            <p:strVal val="#ppt_x"/>
                                          </p:val>
                                        </p:tav>
                                      </p:tavLst>
                                    </p:anim>
                                    <p:anim calcmode="lin" valueType="num">
                                      <p:cBhvr>
                                        <p:cTn id="52" dur="500" fill="hold"/>
                                        <p:tgtEl>
                                          <p:spTgt spid="40"/>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anim calcmode="lin" valueType="num">
                                      <p:cBhvr>
                                        <p:cTn id="56" dur="500" fill="hold"/>
                                        <p:tgtEl>
                                          <p:spTgt spid="47"/>
                                        </p:tgtEl>
                                        <p:attrNameLst>
                                          <p:attrName>ppt_x</p:attrName>
                                        </p:attrNameLst>
                                      </p:cBhvr>
                                      <p:tavLst>
                                        <p:tav tm="0">
                                          <p:val>
                                            <p:strVal val="#ppt_x"/>
                                          </p:val>
                                        </p:tav>
                                        <p:tav tm="100000">
                                          <p:val>
                                            <p:strVal val="#ppt_x"/>
                                          </p:val>
                                        </p:tav>
                                      </p:tavLst>
                                    </p:anim>
                                    <p:anim calcmode="lin" valueType="num">
                                      <p:cBhvr>
                                        <p:cTn id="57" dur="500" fill="hold"/>
                                        <p:tgtEl>
                                          <p:spTgt spid="47"/>
                                        </p:tgtEl>
                                        <p:attrNameLst>
                                          <p:attrName>ppt_y</p:attrName>
                                        </p:attrNameLst>
                                      </p:cBhvr>
                                      <p:tavLst>
                                        <p:tav tm="0">
                                          <p:val>
                                            <p:strVal val="#ppt_y-.1"/>
                                          </p:val>
                                        </p:tav>
                                        <p:tav tm="100000">
                                          <p:val>
                                            <p:strVal val="#ppt_y"/>
                                          </p:val>
                                        </p:tav>
                                      </p:tavLst>
                                    </p:anim>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wipe(up)">
                                      <p:cBhvr>
                                        <p:cTn id="63" dur="500"/>
                                        <p:tgtEl>
                                          <p:spTgt spid="56"/>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anim calcmode="lin" valueType="num">
                                      <p:cBhvr>
                                        <p:cTn id="67" dur="500" fill="hold"/>
                                        <p:tgtEl>
                                          <p:spTgt spid="41"/>
                                        </p:tgtEl>
                                        <p:attrNameLst>
                                          <p:attrName>ppt_x</p:attrName>
                                        </p:attrNameLst>
                                      </p:cBhvr>
                                      <p:tavLst>
                                        <p:tav tm="0">
                                          <p:val>
                                            <p:strVal val="#ppt_x"/>
                                          </p:val>
                                        </p:tav>
                                        <p:tav tm="100000">
                                          <p:val>
                                            <p:strVal val="#ppt_x"/>
                                          </p:val>
                                        </p:tav>
                                      </p:tavLst>
                                    </p:anim>
                                    <p:anim calcmode="lin" valueType="num">
                                      <p:cBhvr>
                                        <p:cTn id="68" dur="500" fill="hold"/>
                                        <p:tgtEl>
                                          <p:spTgt spid="4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anim calcmode="lin" valueType="num">
                                      <p:cBhvr>
                                        <p:cTn id="72" dur="500" fill="hold"/>
                                        <p:tgtEl>
                                          <p:spTgt spid="49"/>
                                        </p:tgtEl>
                                        <p:attrNameLst>
                                          <p:attrName>ppt_x</p:attrName>
                                        </p:attrNameLst>
                                      </p:cBhvr>
                                      <p:tavLst>
                                        <p:tav tm="0">
                                          <p:val>
                                            <p:strVal val="#ppt_x"/>
                                          </p:val>
                                        </p:tav>
                                        <p:tav tm="100000">
                                          <p:val>
                                            <p:strVal val="#ppt_x"/>
                                          </p:val>
                                        </p:tav>
                                      </p:tavLst>
                                    </p:anim>
                                    <p:anim calcmode="lin" valueType="num">
                                      <p:cBhvr>
                                        <p:cTn id="73" dur="500" fill="hold"/>
                                        <p:tgtEl>
                                          <p:spTgt spid="49"/>
                                        </p:tgtEl>
                                        <p:attrNameLst>
                                          <p:attrName>ppt_y</p:attrName>
                                        </p:attrNameLst>
                                      </p:cBhvr>
                                      <p:tavLst>
                                        <p:tav tm="0">
                                          <p:val>
                                            <p:strVal val="#ppt_y+.1"/>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wipe(up)">
                                      <p:cBhvr>
                                        <p:cTn id="79" dur="500"/>
                                        <p:tgtEl>
                                          <p:spTgt spid="5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anim calcmode="lin" valueType="num">
                                      <p:cBhvr>
                                        <p:cTn id="83" dur="500" fill="hold"/>
                                        <p:tgtEl>
                                          <p:spTgt spid="42"/>
                                        </p:tgtEl>
                                        <p:attrNameLst>
                                          <p:attrName>ppt_x</p:attrName>
                                        </p:attrNameLst>
                                      </p:cBhvr>
                                      <p:tavLst>
                                        <p:tav tm="0">
                                          <p:val>
                                            <p:strVal val="#ppt_x"/>
                                          </p:val>
                                        </p:tav>
                                        <p:tav tm="100000">
                                          <p:val>
                                            <p:strVal val="#ppt_x"/>
                                          </p:val>
                                        </p:tav>
                                      </p:tavLst>
                                    </p:anim>
                                    <p:anim calcmode="lin" valueType="num">
                                      <p:cBhvr>
                                        <p:cTn id="84" dur="500" fill="hold"/>
                                        <p:tgtEl>
                                          <p:spTgt spid="42"/>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anim calcmode="lin" valueType="num">
                                      <p:cBhvr>
                                        <p:cTn id="88" dur="500" fill="hold"/>
                                        <p:tgtEl>
                                          <p:spTgt spid="48"/>
                                        </p:tgtEl>
                                        <p:attrNameLst>
                                          <p:attrName>ppt_x</p:attrName>
                                        </p:attrNameLst>
                                      </p:cBhvr>
                                      <p:tavLst>
                                        <p:tav tm="0">
                                          <p:val>
                                            <p:strVal val="#ppt_x"/>
                                          </p:val>
                                        </p:tav>
                                        <p:tav tm="100000">
                                          <p:val>
                                            <p:strVal val="#ppt_x"/>
                                          </p:val>
                                        </p:tav>
                                      </p:tavLst>
                                    </p:anim>
                                    <p:anim calcmode="lin" valueType="num">
                                      <p:cBhvr>
                                        <p:cTn id="89" dur="500" fill="hold"/>
                                        <p:tgtEl>
                                          <p:spTgt spid="48"/>
                                        </p:tgtEl>
                                        <p:attrNameLst>
                                          <p:attrName>ppt_y</p:attrName>
                                        </p:attrNameLst>
                                      </p:cBhvr>
                                      <p:tavLst>
                                        <p:tav tm="0">
                                          <p:val>
                                            <p:strVal val="#ppt_y-.1"/>
                                          </p:val>
                                        </p:tav>
                                        <p:tav tm="100000">
                                          <p:val>
                                            <p:strVal val="#ppt_y"/>
                                          </p:val>
                                        </p:tav>
                                      </p:tavLst>
                                    </p:anim>
                                  </p:childTnLst>
                                </p:cTn>
                              </p:par>
                              <p:par>
                                <p:cTn id="90" presetID="10" presetClass="entr" presetSubtype="0" fill="hold" grpId="0" nodeType="with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wipe(up)">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p:bldP spid="51" grpId="0"/>
      <p:bldP spid="52" grpId="0"/>
      <p:bldP spid="53" grpId="0"/>
      <p:bldP spid="55" grpId="0"/>
      <p:bldP spid="56" grpId="0"/>
      <p:bldP spid="57" grpId="0"/>
      <p:bldP spid="58" grpId="0"/>
      <p:bldP spid="59"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7"/>
          <p:cNvSpPr/>
          <p:nvPr/>
        </p:nvSpPr>
        <p:spPr>
          <a:xfrm>
            <a:off x="3100733" y="190"/>
            <a:ext cx="9091533" cy="6857624"/>
          </a:xfrm>
          <a:custGeom>
            <a:avLst/>
            <a:gdLst>
              <a:gd name="connsiteX0" fmla="*/ 0 w 7664245"/>
              <a:gd name="connsiteY0" fmla="*/ 0 h 6858000"/>
              <a:gd name="connsiteX1" fmla="*/ 7664245 w 7664245"/>
              <a:gd name="connsiteY1" fmla="*/ 0 h 6858000"/>
              <a:gd name="connsiteX2" fmla="*/ 7664245 w 7664245"/>
              <a:gd name="connsiteY2" fmla="*/ 6858000 h 6858000"/>
              <a:gd name="connsiteX3" fmla="*/ 0 w 7664245"/>
              <a:gd name="connsiteY3" fmla="*/ 6858000 h 6858000"/>
              <a:gd name="connsiteX4" fmla="*/ 0 w 7664245"/>
              <a:gd name="connsiteY4" fmla="*/ 0 h 6858000"/>
              <a:gd name="connsiteX0-1" fmla="*/ 3657600 w 7664245"/>
              <a:gd name="connsiteY0-2" fmla="*/ 0 h 6858000"/>
              <a:gd name="connsiteX1-3" fmla="*/ 7664245 w 7664245"/>
              <a:gd name="connsiteY1-4" fmla="*/ 0 h 6858000"/>
              <a:gd name="connsiteX2-5" fmla="*/ 7664245 w 7664245"/>
              <a:gd name="connsiteY2-6" fmla="*/ 6858000 h 6858000"/>
              <a:gd name="connsiteX3-7" fmla="*/ 0 w 7664245"/>
              <a:gd name="connsiteY3-8" fmla="*/ 6858000 h 6858000"/>
              <a:gd name="connsiteX4-9" fmla="*/ 3657600 w 7664245"/>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64245" h="6858000">
                <a:moveTo>
                  <a:pt x="3657600" y="0"/>
                </a:moveTo>
                <a:lnTo>
                  <a:pt x="7664245" y="0"/>
                </a:lnTo>
                <a:lnTo>
                  <a:pt x="7664245" y="6858000"/>
                </a:lnTo>
                <a:lnTo>
                  <a:pt x="0" y="6858000"/>
                </a:lnTo>
                <a:lnTo>
                  <a:pt x="3657600" y="0"/>
                </a:lnTo>
                <a:close/>
              </a:path>
            </a:pathLst>
          </a:custGeom>
          <a:blipFill dpi="0" rotWithShape="1">
            <a:blip r:embed="rId1">
              <a:grayscl/>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lnSpc>
                <a:spcPct val="120000"/>
              </a:lnSpc>
            </a:pPr>
            <a:endParaRPr lang="en-GB" sz="100">
              <a:solidFill>
                <a:schemeClr val="tx1">
                  <a:lumMod val="65000"/>
                  <a:lumOff val="3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0" name="Pentagon 33"/>
          <p:cNvSpPr/>
          <p:nvPr/>
        </p:nvSpPr>
        <p:spPr>
          <a:xfrm>
            <a:off x="899577" y="2225875"/>
            <a:ext cx="607481" cy="364092"/>
          </a:xfrm>
          <a:prstGeom prst="homePlate">
            <a:avLst/>
          </a:prstGeom>
          <a:solidFill>
            <a:srgbClr val="4BC1DD"/>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lnSpc>
                <a:spcPct val="120000"/>
              </a:lnSpc>
            </a:pPr>
            <a:r>
              <a:rPr lang="en-US" sz="2000" dirty="0">
                <a:solidFill>
                  <a:schemeClr val="bg1"/>
                </a:solidFill>
                <a:latin typeface="Arial" panose="020B0604020202020204" pitchFamily="34" charset="0"/>
                <a:ea typeface="微软雅黑" panose="020B0503020204020204" charset="-122"/>
                <a:cs typeface="+mn-ea"/>
                <a:sym typeface="Arial" panose="020B0604020202020204" pitchFamily="34" charset="0"/>
              </a:rPr>
              <a:t>01</a:t>
            </a:r>
            <a:endParaRPr lang="en-US" sz="20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1" name="Rectangle 34"/>
          <p:cNvSpPr/>
          <p:nvPr/>
        </p:nvSpPr>
        <p:spPr>
          <a:xfrm>
            <a:off x="1507336" y="2100321"/>
            <a:ext cx="3110177" cy="661670"/>
          </a:xfrm>
          <a:prstGeom prst="rect">
            <a:avLst/>
          </a:prstGeom>
        </p:spPr>
        <p:txBody>
          <a:bodyPr wrap="square" lIns="91434" tIns="45718" rIns="91434" bIns="45718">
            <a:spAutoFit/>
          </a:bodyPr>
          <a:lstStyle/>
          <a:p>
            <a:pPr>
              <a:lnSpc>
                <a:spcPct val="120000"/>
              </a:lnSpc>
            </a:pPr>
            <a:r>
              <a:rPr lang="en-US" altLang="zh-CN" sz="1900" b="1"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当事人</a:t>
            </a:r>
            <a:endParaRPr lang="en-US" altLang="zh-CN" sz="1900" b="1"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a:p>
            <a:pPr>
              <a:lnSpc>
                <a:spcPct val="120000"/>
              </a:lnSpc>
            </a:pPr>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即谈判的关系人，代表各方利益谈判的人员</a:t>
            </a:r>
            <a:endPar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42" name="Pentagon 36"/>
          <p:cNvSpPr/>
          <p:nvPr/>
        </p:nvSpPr>
        <p:spPr>
          <a:xfrm>
            <a:off x="899577" y="3103717"/>
            <a:ext cx="607481" cy="364092"/>
          </a:xfrm>
          <a:prstGeom prst="homePlate">
            <a:avLst/>
          </a:prstGeom>
          <a:solidFill>
            <a:schemeClr val="accent3"/>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lnSpc>
                <a:spcPct val="120000"/>
              </a:lnSpc>
            </a:pPr>
            <a:r>
              <a:rPr lang="en-US" sz="2000" dirty="0">
                <a:solidFill>
                  <a:schemeClr val="bg1"/>
                </a:solidFill>
                <a:latin typeface="Arial" panose="020B0604020202020204" pitchFamily="34" charset="0"/>
                <a:ea typeface="微软雅黑" panose="020B0503020204020204" charset="-122"/>
                <a:cs typeface="+mn-ea"/>
                <a:sym typeface="Arial" panose="020B0604020202020204" pitchFamily="34" charset="0"/>
              </a:rPr>
              <a:t>02</a:t>
            </a:r>
            <a:endParaRPr lang="en-US" sz="20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3" name="Rectangle 37"/>
          <p:cNvSpPr/>
          <p:nvPr/>
        </p:nvSpPr>
        <p:spPr>
          <a:xfrm>
            <a:off x="1507338" y="2978161"/>
            <a:ext cx="2962546" cy="883285"/>
          </a:xfrm>
          <a:prstGeom prst="rect">
            <a:avLst/>
          </a:prstGeom>
        </p:spPr>
        <p:txBody>
          <a:bodyPr wrap="square" lIns="91434" tIns="45718" rIns="91434" bIns="45718">
            <a:spAutoFit/>
          </a:bodyPr>
          <a:lstStyle/>
          <a:p>
            <a:pPr>
              <a:lnSpc>
                <a:spcPct val="120000"/>
              </a:lnSpc>
            </a:pPr>
            <a:r>
              <a:rPr lang="en-US" altLang="zh-CN" sz="1900" b="1" dirty="0">
                <a:solidFill>
                  <a:schemeClr val="tx1">
                    <a:lumMod val="75000"/>
                    <a:lumOff val="25000"/>
                  </a:schemeClr>
                </a:solidFill>
                <a:effectLst/>
                <a:latin typeface="微软雅黑" panose="020B0503020204020204" charset="-122"/>
                <a:ea typeface="微软雅黑" panose="020B0503020204020204" charset="-122"/>
                <a:cs typeface="+mn-ea"/>
                <a:sym typeface="Arial" panose="020B0604020202020204" pitchFamily="34" charset="0"/>
              </a:rPr>
              <a:t>接受点</a:t>
            </a:r>
            <a:endParaRPr lang="en-US" altLang="zh-CN" sz="1900" b="1" dirty="0">
              <a:solidFill>
                <a:schemeClr val="tx1">
                  <a:lumMod val="75000"/>
                  <a:lumOff val="25000"/>
                </a:schemeClr>
              </a:solidFill>
              <a:effectLst/>
              <a:latin typeface="微软雅黑" panose="020B0503020204020204" charset="-122"/>
              <a:ea typeface="微软雅黑" panose="020B0503020204020204" charset="-122"/>
              <a:cs typeface="+mn-ea"/>
              <a:sym typeface="Arial" panose="020B0604020202020204" pitchFamily="34" charset="0"/>
            </a:endParaRPr>
          </a:p>
          <a:p>
            <a:pPr>
              <a:lnSpc>
                <a:spcPct val="120000"/>
              </a:lnSpc>
            </a:pPr>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即当事人都谋求的，能为各方接受的条件。协商-达成一致意见-协议</a:t>
            </a:r>
            <a:endPar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44" name="Pentagon 39"/>
          <p:cNvSpPr/>
          <p:nvPr/>
        </p:nvSpPr>
        <p:spPr>
          <a:xfrm>
            <a:off x="899577" y="4022200"/>
            <a:ext cx="607481" cy="364092"/>
          </a:xfrm>
          <a:prstGeom prst="homePlate">
            <a:avLst/>
          </a:prstGeom>
          <a:solidFill>
            <a:srgbClr val="4BC1DD"/>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lnSpc>
                <a:spcPct val="120000"/>
              </a:lnSpc>
            </a:pPr>
            <a:r>
              <a:rPr lang="en-US" sz="2000" dirty="0">
                <a:solidFill>
                  <a:schemeClr val="bg1"/>
                </a:solidFill>
                <a:latin typeface="Arial" panose="020B0604020202020204" pitchFamily="34" charset="0"/>
                <a:ea typeface="微软雅黑" panose="020B0503020204020204" charset="-122"/>
                <a:cs typeface="+mn-ea"/>
                <a:sym typeface="Arial" panose="020B0604020202020204" pitchFamily="34" charset="0"/>
              </a:rPr>
              <a:t>03</a:t>
            </a:r>
            <a:endParaRPr lang="en-US" sz="20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5" name="Rectangle 40"/>
          <p:cNvSpPr/>
          <p:nvPr/>
        </p:nvSpPr>
        <p:spPr>
          <a:xfrm>
            <a:off x="1507339" y="3896644"/>
            <a:ext cx="2448422" cy="883285"/>
          </a:xfrm>
          <a:prstGeom prst="rect">
            <a:avLst/>
          </a:prstGeom>
        </p:spPr>
        <p:txBody>
          <a:bodyPr wrap="square" lIns="91434" tIns="45718" rIns="91434" bIns="45718">
            <a:spAutoFit/>
          </a:bodyPr>
          <a:lstStyle/>
          <a:p>
            <a:pPr>
              <a:lnSpc>
                <a:spcPct val="120000"/>
              </a:lnSpc>
            </a:pPr>
            <a:r>
              <a:rPr lang="en-US" altLang="zh-CN" sz="1900" b="1"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分歧点</a:t>
            </a:r>
            <a:endParaRPr lang="en-US" altLang="zh-CN" sz="1900" b="1"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a:p>
            <a:pPr>
              <a:lnSpc>
                <a:spcPct val="120000"/>
              </a:lnSpc>
            </a:pPr>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当事人之间为“需求”或“利害得失”协商的标的。</a:t>
            </a:r>
            <a:endPar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nvGrpSpPr>
          <p:cNvPr id="146" name="Group 3"/>
          <p:cNvGrpSpPr/>
          <p:nvPr/>
        </p:nvGrpSpPr>
        <p:grpSpPr>
          <a:xfrm>
            <a:off x="5032717" y="1742228"/>
            <a:ext cx="2107381" cy="914350"/>
            <a:chOff x="5621315" y="2514600"/>
            <a:chExt cx="2107496" cy="914400"/>
          </a:xfrm>
          <a:solidFill>
            <a:schemeClr val="bg1"/>
          </a:solidFill>
        </p:grpSpPr>
        <p:sp>
          <p:nvSpPr>
            <p:cNvPr id="147" name="Parallelogram 14"/>
            <p:cNvSpPr/>
            <p:nvPr/>
          </p:nvSpPr>
          <p:spPr>
            <a:xfrm>
              <a:off x="5621315" y="2514600"/>
              <a:ext cx="2107496" cy="914400"/>
            </a:xfrm>
            <a:prstGeom prst="parallelogram">
              <a:avLst>
                <a:gd name="adj" fmla="val 52419"/>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00">
                <a:solidFill>
                  <a:schemeClr val="tx1">
                    <a:lumMod val="65000"/>
                    <a:lumOff val="3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8" name="AutoShape 59"/>
            <p:cNvSpPr/>
            <p:nvPr/>
          </p:nvSpPr>
          <p:spPr bwMode="auto">
            <a:xfrm>
              <a:off x="6442494" y="2777487"/>
              <a:ext cx="465138" cy="46434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9" tIns="25399" rIns="25399" bIns="25399" anchor="ctr"/>
            <a:lstStyle/>
            <a:p>
              <a:pPr algn="ctr" defTabSz="240665" hangingPunct="0">
                <a:lnSpc>
                  <a:spcPct val="120000"/>
                </a:lnSpc>
              </a:pPr>
              <a:endParaRPr lang="en-US" sz="100">
                <a:solidFill>
                  <a:schemeClr val="tx1">
                    <a:lumMod val="65000"/>
                    <a:lumOff val="3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54" name="Group 5"/>
          <p:cNvGrpSpPr/>
          <p:nvPr/>
        </p:nvGrpSpPr>
        <p:grpSpPr>
          <a:xfrm>
            <a:off x="3865481" y="4150667"/>
            <a:ext cx="2107381" cy="914350"/>
            <a:chOff x="4454013" y="4923170"/>
            <a:chExt cx="2107496" cy="914400"/>
          </a:xfrm>
          <a:solidFill>
            <a:schemeClr val="bg1"/>
          </a:solidFill>
        </p:grpSpPr>
        <p:sp>
          <p:nvSpPr>
            <p:cNvPr id="155" name="Parallelogram 16"/>
            <p:cNvSpPr/>
            <p:nvPr/>
          </p:nvSpPr>
          <p:spPr>
            <a:xfrm>
              <a:off x="4454013" y="4923170"/>
              <a:ext cx="2107496" cy="914400"/>
            </a:xfrm>
            <a:prstGeom prst="parallelogram">
              <a:avLst>
                <a:gd name="adj" fmla="val 52419"/>
              </a:avLst>
            </a:prstGeom>
            <a:solidFill>
              <a:srgbClr val="4BC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00">
                <a:solidFill>
                  <a:schemeClr val="tx1">
                    <a:lumMod val="65000"/>
                    <a:lumOff val="3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156" name="Group 45"/>
            <p:cNvGrpSpPr/>
            <p:nvPr/>
          </p:nvGrpSpPr>
          <p:grpSpPr>
            <a:xfrm>
              <a:off x="5348217" y="5147801"/>
              <a:ext cx="319088" cy="465138"/>
              <a:chOff x="3582988" y="3510757"/>
              <a:chExt cx="319088" cy="465138"/>
            </a:xfrm>
            <a:grpFill/>
          </p:grpSpPr>
          <p:sp>
            <p:nvSpPr>
              <p:cNvPr id="157"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81"/>
                      <a:pt x="8839" y="19406"/>
                    </a:cubicBezTo>
                    <a:lnTo>
                      <a:pt x="13000" y="19048"/>
                    </a:lnTo>
                    <a:cubicBezTo>
                      <a:pt x="12398" y="2018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9" tIns="25399" rIns="25399" bIns="25399" anchor="ctr"/>
              <a:lstStyle/>
              <a:p>
                <a:pPr algn="ctr" defTabSz="240665" hangingPunct="0">
                  <a:lnSpc>
                    <a:spcPct val="120000"/>
                  </a:lnSpc>
                </a:pPr>
                <a:endParaRPr lang="en-US" sz="100">
                  <a:solidFill>
                    <a:schemeClr val="tx1">
                      <a:lumMod val="65000"/>
                      <a:lumOff val="3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8"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9" tIns="25399" rIns="25399" bIns="25399" anchor="ctr"/>
              <a:lstStyle/>
              <a:p>
                <a:pPr algn="ctr" defTabSz="240665" hangingPunct="0">
                  <a:lnSpc>
                    <a:spcPct val="120000"/>
                  </a:lnSpc>
                </a:pPr>
                <a:endParaRPr lang="en-US" sz="100">
                  <a:solidFill>
                    <a:schemeClr val="tx1">
                      <a:lumMod val="65000"/>
                      <a:lumOff val="3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grpSp>
        <p:nvGrpSpPr>
          <p:cNvPr id="159" name="Group 4"/>
          <p:cNvGrpSpPr/>
          <p:nvPr/>
        </p:nvGrpSpPr>
        <p:grpSpPr>
          <a:xfrm>
            <a:off x="4453687" y="2946447"/>
            <a:ext cx="2107381" cy="914350"/>
            <a:chOff x="5042252" y="3718885"/>
            <a:chExt cx="2107496" cy="914400"/>
          </a:xfrm>
          <a:solidFill>
            <a:schemeClr val="bg1"/>
          </a:solidFill>
        </p:grpSpPr>
        <p:sp>
          <p:nvSpPr>
            <p:cNvPr id="160" name="Parallelogram 15"/>
            <p:cNvSpPr/>
            <p:nvPr/>
          </p:nvSpPr>
          <p:spPr>
            <a:xfrm>
              <a:off x="5042252" y="3718885"/>
              <a:ext cx="2107496" cy="914400"/>
            </a:xfrm>
            <a:prstGeom prst="parallelogram">
              <a:avLst>
                <a:gd name="adj" fmla="val 52419"/>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00">
                <a:solidFill>
                  <a:schemeClr val="tx1">
                    <a:lumMod val="65000"/>
                    <a:lumOff val="3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161" name="Group 48"/>
            <p:cNvGrpSpPr/>
            <p:nvPr/>
          </p:nvGrpSpPr>
          <p:grpSpPr>
            <a:xfrm>
              <a:off x="5863431" y="3980425"/>
              <a:ext cx="465138" cy="391319"/>
              <a:chOff x="5368132" y="2625725"/>
              <a:chExt cx="465138" cy="391319"/>
            </a:xfrm>
            <a:grpFill/>
          </p:grpSpPr>
          <p:sp>
            <p:nvSpPr>
              <p:cNvPr id="162"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9" tIns="25399" rIns="25399" bIns="25399" anchor="ctr"/>
              <a:lstStyle/>
              <a:p>
                <a:pPr algn="ctr" defTabSz="240665" hangingPunct="0">
                  <a:lnSpc>
                    <a:spcPct val="120000"/>
                  </a:lnSpc>
                </a:pPr>
                <a:endParaRPr lang="en-US" sz="1465">
                  <a:solidFill>
                    <a:schemeClr val="tx1">
                      <a:lumMod val="65000"/>
                      <a:lumOff val="3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163"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9" tIns="25399" rIns="25399" bIns="25399" anchor="ctr"/>
              <a:lstStyle/>
              <a:p>
                <a:pPr algn="ctr" defTabSz="240665" hangingPunct="0">
                  <a:lnSpc>
                    <a:spcPct val="120000"/>
                  </a:lnSpc>
                </a:pPr>
                <a:endParaRPr lang="en-US" sz="1465">
                  <a:solidFill>
                    <a:schemeClr val="tx1">
                      <a:lumMod val="65000"/>
                      <a:lumOff val="3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164"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9" tIns="25399" rIns="25399" bIns="25399" anchor="ctr"/>
              <a:lstStyle/>
              <a:p>
                <a:pPr algn="ctr" defTabSz="240665" hangingPunct="0">
                  <a:lnSpc>
                    <a:spcPct val="120000"/>
                  </a:lnSpc>
                </a:pPr>
                <a:endParaRPr lang="en-US" sz="1465">
                  <a:solidFill>
                    <a:schemeClr val="tx1">
                      <a:lumMod val="65000"/>
                      <a:lumOff val="3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关于商务谈判的概述</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strips(downLeft)">
                                      <p:cBhvr>
                                        <p:cTn id="7" dur="500"/>
                                        <p:tgtEl>
                                          <p:spTgt spid="137"/>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additive="base">
                                        <p:cTn id="11" dur="500" fill="hold"/>
                                        <p:tgtEl>
                                          <p:spTgt spid="146"/>
                                        </p:tgtEl>
                                        <p:attrNameLst>
                                          <p:attrName>ppt_x</p:attrName>
                                        </p:attrNameLst>
                                      </p:cBhvr>
                                      <p:tavLst>
                                        <p:tav tm="0">
                                          <p:val>
                                            <p:strVal val="1+#ppt_w/2"/>
                                          </p:val>
                                        </p:tav>
                                        <p:tav tm="100000">
                                          <p:val>
                                            <p:strVal val="#ppt_x"/>
                                          </p:val>
                                        </p:tav>
                                      </p:tavLst>
                                    </p:anim>
                                    <p:anim calcmode="lin" valueType="num">
                                      <p:cBhvr additive="base">
                                        <p:cTn id="12" dur="500" fill="hold"/>
                                        <p:tgtEl>
                                          <p:spTgt spid="14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3" fill="hold" nodeType="afterEffect">
                                  <p:stCondLst>
                                    <p:cond delay="0"/>
                                  </p:stCondLst>
                                  <p:childTnLst>
                                    <p:set>
                                      <p:cBhvr>
                                        <p:cTn id="15" dur="1" fill="hold">
                                          <p:stCondLst>
                                            <p:cond delay="0"/>
                                          </p:stCondLst>
                                        </p:cTn>
                                        <p:tgtEl>
                                          <p:spTgt spid="159"/>
                                        </p:tgtEl>
                                        <p:attrNameLst>
                                          <p:attrName>style.visibility</p:attrName>
                                        </p:attrNameLst>
                                      </p:cBhvr>
                                      <p:to>
                                        <p:strVal val="visible"/>
                                      </p:to>
                                    </p:set>
                                    <p:anim calcmode="lin" valueType="num">
                                      <p:cBhvr additive="base">
                                        <p:cTn id="16" dur="500" fill="hold"/>
                                        <p:tgtEl>
                                          <p:spTgt spid="159"/>
                                        </p:tgtEl>
                                        <p:attrNameLst>
                                          <p:attrName>ppt_x</p:attrName>
                                        </p:attrNameLst>
                                      </p:cBhvr>
                                      <p:tavLst>
                                        <p:tav tm="0">
                                          <p:val>
                                            <p:strVal val="1+#ppt_w/2"/>
                                          </p:val>
                                        </p:tav>
                                        <p:tav tm="100000">
                                          <p:val>
                                            <p:strVal val="#ppt_x"/>
                                          </p:val>
                                        </p:tav>
                                      </p:tavLst>
                                    </p:anim>
                                    <p:anim calcmode="lin" valueType="num">
                                      <p:cBhvr additive="base">
                                        <p:cTn id="17" dur="500" fill="hold"/>
                                        <p:tgtEl>
                                          <p:spTgt spid="15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3" fill="hold" nodeType="afterEffect">
                                  <p:stCondLst>
                                    <p:cond delay="0"/>
                                  </p:stCondLst>
                                  <p:childTnLst>
                                    <p:set>
                                      <p:cBhvr>
                                        <p:cTn id="20" dur="1" fill="hold">
                                          <p:stCondLst>
                                            <p:cond delay="0"/>
                                          </p:stCondLst>
                                        </p:cTn>
                                        <p:tgtEl>
                                          <p:spTgt spid="154"/>
                                        </p:tgtEl>
                                        <p:attrNameLst>
                                          <p:attrName>style.visibility</p:attrName>
                                        </p:attrNameLst>
                                      </p:cBhvr>
                                      <p:to>
                                        <p:strVal val="visible"/>
                                      </p:to>
                                    </p:set>
                                    <p:anim calcmode="lin" valueType="num">
                                      <p:cBhvr additive="base">
                                        <p:cTn id="21" dur="500" fill="hold"/>
                                        <p:tgtEl>
                                          <p:spTgt spid="154"/>
                                        </p:tgtEl>
                                        <p:attrNameLst>
                                          <p:attrName>ppt_x</p:attrName>
                                        </p:attrNameLst>
                                      </p:cBhvr>
                                      <p:tavLst>
                                        <p:tav tm="0">
                                          <p:val>
                                            <p:strVal val="1+#ppt_w/2"/>
                                          </p:val>
                                        </p:tav>
                                        <p:tav tm="100000">
                                          <p:val>
                                            <p:strVal val="#ppt_x"/>
                                          </p:val>
                                        </p:tav>
                                      </p:tavLst>
                                    </p:anim>
                                    <p:anim calcmode="lin" valueType="num">
                                      <p:cBhvr additive="base">
                                        <p:cTn id="22" dur="500" fill="hold"/>
                                        <p:tgtEl>
                                          <p:spTgt spid="15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140"/>
                                        </p:tgtEl>
                                        <p:attrNameLst>
                                          <p:attrName>style.visibility</p:attrName>
                                        </p:attrNameLst>
                                      </p:cBhvr>
                                      <p:to>
                                        <p:strVal val="visible"/>
                                      </p:to>
                                    </p:set>
                                    <p:anim calcmode="lin" valueType="num">
                                      <p:cBhvr additive="base">
                                        <p:cTn id="26" dur="500" fill="hold"/>
                                        <p:tgtEl>
                                          <p:spTgt spid="140"/>
                                        </p:tgtEl>
                                        <p:attrNameLst>
                                          <p:attrName>ppt_x</p:attrName>
                                        </p:attrNameLst>
                                      </p:cBhvr>
                                      <p:tavLst>
                                        <p:tav tm="0">
                                          <p:val>
                                            <p:strVal val="0-#ppt_w/2"/>
                                          </p:val>
                                        </p:tav>
                                        <p:tav tm="100000">
                                          <p:val>
                                            <p:strVal val="#ppt_x"/>
                                          </p:val>
                                        </p:tav>
                                      </p:tavLst>
                                    </p:anim>
                                    <p:anim calcmode="lin" valueType="num">
                                      <p:cBhvr additive="base">
                                        <p:cTn id="27" dur="500" fill="hold"/>
                                        <p:tgtEl>
                                          <p:spTgt spid="140"/>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500"/>
                                        <p:tgtEl>
                                          <p:spTgt spid="141"/>
                                        </p:tgtEl>
                                      </p:cBhvr>
                                    </p:animEffect>
                                  </p:childTnLst>
                                </p:cTn>
                              </p:par>
                            </p:childTnLst>
                          </p:cTn>
                        </p:par>
                        <p:par>
                          <p:cTn id="32" fill="hold">
                            <p:stCondLst>
                              <p:cond delay="3000"/>
                            </p:stCondLst>
                            <p:childTnLst>
                              <p:par>
                                <p:cTn id="33" presetID="2" presetClass="entr" presetSubtype="8" fill="hold" grpId="0" nodeType="afterEffect">
                                  <p:stCondLst>
                                    <p:cond delay="0"/>
                                  </p:stCondLst>
                                  <p:childTnLst>
                                    <p:set>
                                      <p:cBhvr>
                                        <p:cTn id="34" dur="1" fill="hold">
                                          <p:stCondLst>
                                            <p:cond delay="0"/>
                                          </p:stCondLst>
                                        </p:cTn>
                                        <p:tgtEl>
                                          <p:spTgt spid="142"/>
                                        </p:tgtEl>
                                        <p:attrNameLst>
                                          <p:attrName>style.visibility</p:attrName>
                                        </p:attrNameLst>
                                      </p:cBhvr>
                                      <p:to>
                                        <p:strVal val="visible"/>
                                      </p:to>
                                    </p:set>
                                    <p:anim calcmode="lin" valueType="num">
                                      <p:cBhvr additive="base">
                                        <p:cTn id="35" dur="500" fill="hold"/>
                                        <p:tgtEl>
                                          <p:spTgt spid="142"/>
                                        </p:tgtEl>
                                        <p:attrNameLst>
                                          <p:attrName>ppt_x</p:attrName>
                                        </p:attrNameLst>
                                      </p:cBhvr>
                                      <p:tavLst>
                                        <p:tav tm="0">
                                          <p:val>
                                            <p:strVal val="0-#ppt_w/2"/>
                                          </p:val>
                                        </p:tav>
                                        <p:tav tm="100000">
                                          <p:val>
                                            <p:strVal val="#ppt_x"/>
                                          </p:val>
                                        </p:tav>
                                      </p:tavLst>
                                    </p:anim>
                                    <p:anim calcmode="lin" valueType="num">
                                      <p:cBhvr additive="base">
                                        <p:cTn id="36" dur="500" fill="hold"/>
                                        <p:tgtEl>
                                          <p:spTgt spid="142"/>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43"/>
                                        </p:tgtEl>
                                        <p:attrNameLst>
                                          <p:attrName>style.visibility</p:attrName>
                                        </p:attrNameLst>
                                      </p:cBhvr>
                                      <p:to>
                                        <p:strVal val="visible"/>
                                      </p:to>
                                    </p:set>
                                    <p:animEffect transition="in" filter="fade">
                                      <p:cBhvr>
                                        <p:cTn id="40" dur="500"/>
                                        <p:tgtEl>
                                          <p:spTgt spid="143"/>
                                        </p:tgtEl>
                                      </p:cBhvr>
                                    </p:animEffect>
                                  </p:childTnLst>
                                </p:cTn>
                              </p:par>
                            </p:childTnLst>
                          </p:cTn>
                        </p:par>
                        <p:par>
                          <p:cTn id="41" fill="hold">
                            <p:stCondLst>
                              <p:cond delay="4000"/>
                            </p:stCondLst>
                            <p:childTnLst>
                              <p:par>
                                <p:cTn id="42" presetID="2" presetClass="entr" presetSubtype="8" fill="hold" grpId="0" nodeType="afterEffect">
                                  <p:stCondLst>
                                    <p:cond delay="0"/>
                                  </p:stCondLst>
                                  <p:childTnLst>
                                    <p:set>
                                      <p:cBhvr>
                                        <p:cTn id="43" dur="1" fill="hold">
                                          <p:stCondLst>
                                            <p:cond delay="0"/>
                                          </p:stCondLst>
                                        </p:cTn>
                                        <p:tgtEl>
                                          <p:spTgt spid="144"/>
                                        </p:tgtEl>
                                        <p:attrNameLst>
                                          <p:attrName>style.visibility</p:attrName>
                                        </p:attrNameLst>
                                      </p:cBhvr>
                                      <p:to>
                                        <p:strVal val="visible"/>
                                      </p:to>
                                    </p:set>
                                    <p:anim calcmode="lin" valueType="num">
                                      <p:cBhvr additive="base">
                                        <p:cTn id="44" dur="500" fill="hold"/>
                                        <p:tgtEl>
                                          <p:spTgt spid="144"/>
                                        </p:tgtEl>
                                        <p:attrNameLst>
                                          <p:attrName>ppt_x</p:attrName>
                                        </p:attrNameLst>
                                      </p:cBhvr>
                                      <p:tavLst>
                                        <p:tav tm="0">
                                          <p:val>
                                            <p:strVal val="0-#ppt_w/2"/>
                                          </p:val>
                                        </p:tav>
                                        <p:tav tm="100000">
                                          <p:val>
                                            <p:strVal val="#ppt_x"/>
                                          </p:val>
                                        </p:tav>
                                      </p:tavLst>
                                    </p:anim>
                                    <p:anim calcmode="lin" valueType="num">
                                      <p:cBhvr additive="base">
                                        <p:cTn id="45" dur="500" fill="hold"/>
                                        <p:tgtEl>
                                          <p:spTgt spid="144"/>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45"/>
                                        </p:tgtEl>
                                        <p:attrNameLst>
                                          <p:attrName>style.visibility</p:attrName>
                                        </p:attrNameLst>
                                      </p:cBhvr>
                                      <p:to>
                                        <p:strVal val="visible"/>
                                      </p:to>
                                    </p:set>
                                    <p:animEffect transition="in" filter="fade">
                                      <p:cBhvr>
                                        <p:cTn id="49"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bldLvl="0" animBg="1"/>
      <p:bldP spid="140" grpId="0" bldLvl="0" animBg="1"/>
      <p:bldP spid="141" grpId="0"/>
      <p:bldP spid="142" grpId="0" bldLvl="0" animBg="1"/>
      <p:bldP spid="143" grpId="0"/>
      <p:bldP spid="144" grpId="0" bldLvl="0" animBg="1"/>
      <p:bldP spid="1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01"/>
          <p:cNvSpPr/>
          <p:nvPr/>
        </p:nvSpPr>
        <p:spPr bwMode="auto">
          <a:xfrm flipV="1">
            <a:off x="3242593" y="2623185"/>
            <a:ext cx="5708015" cy="575310"/>
          </a:xfrm>
          <a:custGeom>
            <a:avLst/>
            <a:gdLst>
              <a:gd name="T0" fmla="*/ 909 w 909"/>
              <a:gd name="T1" fmla="*/ 131 h 131"/>
              <a:gd name="T2" fmla="*/ 134 w 909"/>
              <a:gd name="T3" fmla="*/ 131 h 131"/>
              <a:gd name="T4" fmla="*/ 0 w 909"/>
              <a:gd name="T5" fmla="*/ 0 h 131"/>
              <a:gd name="T6" fmla="*/ 760 w 909"/>
              <a:gd name="T7" fmla="*/ 0 h 131"/>
              <a:gd name="T8" fmla="*/ 909 w 909"/>
              <a:gd name="T9" fmla="*/ 131 h 131"/>
            </a:gdLst>
            <a:ahLst/>
            <a:cxnLst>
              <a:cxn ang="0">
                <a:pos x="T0" y="T1"/>
              </a:cxn>
              <a:cxn ang="0">
                <a:pos x="T2" y="T3"/>
              </a:cxn>
              <a:cxn ang="0">
                <a:pos x="T4" y="T5"/>
              </a:cxn>
              <a:cxn ang="0">
                <a:pos x="T6" y="T7"/>
              </a:cxn>
              <a:cxn ang="0">
                <a:pos x="T8" y="T9"/>
              </a:cxn>
            </a:cxnLst>
            <a:rect l="0" t="0" r="r" b="b"/>
            <a:pathLst>
              <a:path w="909" h="131">
                <a:moveTo>
                  <a:pt x="909" y="131"/>
                </a:moveTo>
                <a:lnTo>
                  <a:pt x="134" y="131"/>
                </a:lnTo>
                <a:lnTo>
                  <a:pt x="0" y="0"/>
                </a:lnTo>
                <a:lnTo>
                  <a:pt x="760" y="0"/>
                </a:lnTo>
                <a:lnTo>
                  <a:pt x="909" y="131"/>
                </a:lnTo>
                <a:close/>
              </a:path>
            </a:pathLst>
          </a:custGeom>
          <a:solidFill>
            <a:srgbClr val="4BC1DD"/>
          </a:solidFill>
          <a:ln>
            <a:noFill/>
          </a:ln>
        </p:spPr>
        <p:txBody>
          <a:bodyPr vert="horz" wrap="square" lIns="121919" tIns="60959" rIns="121919" bIns="60959" numCol="1" anchor="t" anchorCtr="0" compatLnSpc="1"/>
          <a:lstStyle/>
          <a:p>
            <a:endParaRPr lang="zh-CN" altLang="en-US" sz="100"/>
          </a:p>
        </p:txBody>
      </p:sp>
      <p:sp>
        <p:nvSpPr>
          <p:cNvPr id="13" name="文本框 12"/>
          <p:cNvSpPr txBox="1"/>
          <p:nvPr/>
        </p:nvSpPr>
        <p:spPr>
          <a:xfrm>
            <a:off x="5421732" y="1476954"/>
            <a:ext cx="1349736" cy="1142365"/>
          </a:xfrm>
          <a:prstGeom prst="rect">
            <a:avLst/>
          </a:prstGeom>
          <a:noFill/>
        </p:spPr>
        <p:txBody>
          <a:bodyPr wrap="square" rtlCol="0">
            <a:spAutoFit/>
          </a:bodyPr>
          <a:lstStyle/>
          <a:p>
            <a:pPr algn="ctr"/>
            <a:r>
              <a:rPr lang="en-US" altLang="zh-CN" sz="6825" dirty="0">
                <a:solidFill>
                  <a:srgbClr val="4BC1DD"/>
                </a:solidFill>
                <a:latin typeface="Impact" panose="020B0806030902050204" pitchFamily="34" charset="0"/>
                <a:ea typeface="微软雅黑" panose="020B0503020204020204" charset="-122"/>
                <a:cs typeface="+mn-ea"/>
                <a:sym typeface="Arial" panose="020B0604020202020204" pitchFamily="34" charset="0"/>
              </a:rPr>
              <a:t>02</a:t>
            </a:r>
            <a:endParaRPr lang="en-US" altLang="zh-CN" sz="6825" dirty="0">
              <a:solidFill>
                <a:srgbClr val="4BC1DD"/>
              </a:solidFill>
              <a:latin typeface="Impact" panose="020B0806030902050204" pitchFamily="34" charset="0"/>
              <a:ea typeface="微软雅黑" panose="020B0503020204020204" charset="-122"/>
              <a:cs typeface="+mn-ea"/>
              <a:sym typeface="Arial" panose="020B0604020202020204" pitchFamily="34" charset="0"/>
            </a:endParaRPr>
          </a:p>
        </p:txBody>
      </p:sp>
      <p:sp>
        <p:nvSpPr>
          <p:cNvPr id="21" name="矩形 20"/>
          <p:cNvSpPr/>
          <p:nvPr/>
        </p:nvSpPr>
        <p:spPr>
          <a:xfrm>
            <a:off x="4126195" y="2647950"/>
            <a:ext cx="3940810" cy="525780"/>
          </a:xfrm>
          <a:prstGeom prst="rect">
            <a:avLst/>
          </a:prstGeom>
        </p:spPr>
        <p:txBody>
          <a:bodyPr wrap="square" lIns="0" tIns="0" rIns="0" bIns="0">
            <a:spAutoFit/>
          </a:bodyPr>
          <a:lstStyle/>
          <a:p>
            <a:pPr algn="ctr"/>
            <a:r>
              <a:rPr lang="zh-CN" altLang="en-US" sz="3415" dirty="0">
                <a:solidFill>
                  <a:schemeClr val="bg1"/>
                </a:solidFill>
                <a:latin typeface="Arial" panose="020B0604020202020204" pitchFamily="34" charset="0"/>
                <a:ea typeface="微软雅黑" panose="020B0503020204020204" charset="-122"/>
                <a:cs typeface="+mn-ea"/>
                <a:sym typeface="Arial" panose="020B0604020202020204" pitchFamily="34" charset="0"/>
              </a:rPr>
              <a:t>商务谈判准备与过程</a:t>
            </a:r>
            <a:endParaRPr lang="zh-CN" altLang="en-US" sz="341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TextBox 11"/>
          <p:cNvSpPr txBox="1"/>
          <p:nvPr/>
        </p:nvSpPr>
        <p:spPr>
          <a:xfrm>
            <a:off x="4099769" y="3394376"/>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TextBox 11"/>
          <p:cNvSpPr txBox="1"/>
          <p:nvPr/>
        </p:nvSpPr>
        <p:spPr>
          <a:xfrm>
            <a:off x="6192352" y="3394376"/>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4" name="TextBox 11"/>
          <p:cNvSpPr txBox="1"/>
          <p:nvPr/>
        </p:nvSpPr>
        <p:spPr>
          <a:xfrm>
            <a:off x="4099769" y="3708125"/>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TextBox 11"/>
          <p:cNvSpPr txBox="1"/>
          <p:nvPr/>
        </p:nvSpPr>
        <p:spPr>
          <a:xfrm>
            <a:off x="6192352" y="3708125"/>
            <a:ext cx="1715770" cy="233045"/>
          </a:xfrm>
          <a:prstGeom prst="rect">
            <a:avLst/>
          </a:prstGeom>
          <a:noFill/>
        </p:spPr>
        <p:txBody>
          <a:bodyPr wrap="none" lIns="0" tIns="0" rIns="0" bIns="0" rtlCol="0">
            <a:spAutoFit/>
          </a:bodyPr>
          <a:lstStyle/>
          <a:p>
            <a:pPr marL="171450" lvl="1" indent="-171450">
              <a:buFont typeface="Arial" panose="020B0604020202020204" pitchFamily="34" charset="0"/>
              <a:buChar char="•"/>
            </a:pPr>
            <a:r>
              <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添加相关标题文字</a:t>
            </a:r>
            <a:endParaRPr lang="zh-CN" altLang="en-US" sz="151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3" name="图片 2" descr="b33688921211e2266de3e1d8fb817add"/>
          <p:cNvPicPr>
            <a:picLocks noChangeAspect="1"/>
          </p:cNvPicPr>
          <p:nvPr/>
        </p:nvPicPr>
        <p:blipFill>
          <a:blip r:embed="rId1"/>
          <a:stretch>
            <a:fillRect/>
          </a:stretch>
        </p:blipFill>
        <p:spPr>
          <a:xfrm>
            <a:off x="-60325" y="4761230"/>
            <a:ext cx="12312018" cy="21272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strVal val="4*#ppt_w"/>
                                          </p:val>
                                        </p:tav>
                                        <p:tav tm="100000">
                                          <p:val>
                                            <p:strVal val="#ppt_w"/>
                                          </p:val>
                                        </p:tav>
                                      </p:tavLst>
                                    </p:anim>
                                    <p:anim calcmode="lin" valueType="num">
                                      <p:cBhvr>
                                        <p:cTn id="18" dur="500" fill="hold"/>
                                        <p:tgtEl>
                                          <p:spTgt spid="21"/>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p:tgtEl>
                                          <p:spTgt spid="22"/>
                                        </p:tgtEl>
                                        <p:attrNameLst>
                                          <p:attrName>ppt_x</p:attrName>
                                        </p:attrNameLst>
                                      </p:cBhvr>
                                      <p:tavLst>
                                        <p:tav tm="0">
                                          <p:val>
                                            <p:strVal val="#ppt_x-#ppt_w*1.125000"/>
                                          </p:val>
                                        </p:tav>
                                        <p:tav tm="100000">
                                          <p:val>
                                            <p:strVal val="#ppt_x"/>
                                          </p:val>
                                        </p:tav>
                                      </p:tavLst>
                                    </p:anim>
                                    <p:animEffect transition="in" filter="wipe(right)">
                                      <p:cBhvr>
                                        <p:cTn id="23" dur="500"/>
                                        <p:tgtEl>
                                          <p:spTgt spid="22"/>
                                        </p:tgtEl>
                                      </p:cBhvr>
                                    </p:animEffect>
                                  </p:childTnLst>
                                </p:cTn>
                              </p:par>
                            </p:childTnLst>
                          </p:cTn>
                        </p:par>
                        <p:par>
                          <p:cTn id="24" fill="hold">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par>
                          <p:cTn id="29" fill="hold">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p:tgtEl>
                                          <p:spTgt spid="24"/>
                                        </p:tgtEl>
                                        <p:attrNameLst>
                                          <p:attrName>ppt_x</p:attrName>
                                        </p:attrNameLst>
                                      </p:cBhvr>
                                      <p:tavLst>
                                        <p:tav tm="0">
                                          <p:val>
                                            <p:strVal val="#ppt_x-#ppt_w*1.125000"/>
                                          </p:val>
                                        </p:tav>
                                        <p:tav tm="100000">
                                          <p:val>
                                            <p:strVal val="#ppt_x"/>
                                          </p:val>
                                        </p:tav>
                                      </p:tavLst>
                                    </p:anim>
                                    <p:animEffect transition="in" filter="wipe(right)">
                                      <p:cBhvr>
                                        <p:cTn id="33" dur="500"/>
                                        <p:tgtEl>
                                          <p:spTgt spid="24"/>
                                        </p:tgtEl>
                                      </p:cBhvr>
                                    </p:animEffect>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p:tgtEl>
                                          <p:spTgt spid="25"/>
                                        </p:tgtEl>
                                        <p:attrNameLst>
                                          <p:attrName>ppt_x</p:attrName>
                                        </p:attrNameLst>
                                      </p:cBhvr>
                                      <p:tavLst>
                                        <p:tav tm="0">
                                          <p:val>
                                            <p:strVal val="#ppt_x-#ppt_w*1.125000"/>
                                          </p:val>
                                        </p:tav>
                                        <p:tav tm="100000">
                                          <p:val>
                                            <p:strVal val="#ppt_x"/>
                                          </p:val>
                                        </p:tav>
                                      </p:tavLst>
                                    </p:anim>
                                    <p:animEffect transition="in" filter="wipe(right)">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3" grpId="0"/>
      <p:bldP spid="21"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p:cNvSpPr txBox="1"/>
          <p:nvPr/>
        </p:nvSpPr>
        <p:spPr>
          <a:xfrm>
            <a:off x="938883" y="32800"/>
            <a:ext cx="3072510" cy="617220"/>
          </a:xfrm>
          <a:prstGeom prst="rect">
            <a:avLst/>
          </a:prstGeom>
          <a:noFill/>
        </p:spPr>
        <p:txBody>
          <a:bodyPr wrap="square" rtlCol="0">
            <a:spAutoFit/>
          </a:bodyPr>
          <a:lstStyle/>
          <a:p>
            <a:pPr>
              <a:lnSpc>
                <a:spcPct val="150000"/>
              </a:lnSpc>
            </a:pPr>
            <a:r>
              <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rPr>
              <a:t>商务谈判准备与过程</a:t>
            </a:r>
            <a:endParaRPr lang="en-US" altLang="zh-CN" sz="2275" b="1" dirty="0">
              <a:solidFill>
                <a:schemeClr val="tx1">
                  <a:lumMod val="75000"/>
                  <a:lumOff val="25000"/>
                </a:schemeClr>
              </a:solidFill>
              <a:latin typeface="Impact" panose="020B0806030902050204" pitchFamily="34" charset="0"/>
              <a:ea typeface="微软雅黑" panose="020B0503020204020204" charset="-122"/>
              <a:cs typeface="+mn-ea"/>
              <a:sym typeface="+mn-lt"/>
            </a:endParaRPr>
          </a:p>
        </p:txBody>
      </p:sp>
      <p:cxnSp>
        <p:nvCxnSpPr>
          <p:cNvPr id="2" name="直接连接符 1"/>
          <p:cNvCxnSpPr/>
          <p:nvPr/>
        </p:nvCxnSpPr>
        <p:spPr>
          <a:xfrm flipV="1">
            <a:off x="3668395" y="366395"/>
            <a:ext cx="8508365" cy="26035"/>
          </a:xfrm>
          <a:prstGeom prst="line">
            <a:avLst/>
          </a:prstGeom>
          <a:ln>
            <a:solidFill>
              <a:srgbClr val="4BC1DD"/>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1270" y="6781165"/>
            <a:ext cx="12176760" cy="6985"/>
          </a:xfrm>
          <a:prstGeom prst="line">
            <a:avLst/>
          </a:prstGeom>
          <a:ln w="25400">
            <a:solidFill>
              <a:srgbClr val="4BC1DD"/>
            </a:solidFill>
          </a:ln>
        </p:spPr>
        <p:style>
          <a:lnRef idx="1">
            <a:schemeClr val="accent1"/>
          </a:lnRef>
          <a:fillRef idx="0">
            <a:schemeClr val="accent1"/>
          </a:fillRef>
          <a:effectRef idx="0">
            <a:schemeClr val="accent1"/>
          </a:effectRef>
          <a:fontRef idx="minor">
            <a:schemeClr val="tx1"/>
          </a:fontRef>
        </p:style>
      </p:cxnSp>
      <p:sp>
        <p:nvSpPr>
          <p:cNvPr id="60" name="Freeform 60"/>
          <p:cNvSpPr/>
          <p:nvPr/>
        </p:nvSpPr>
        <p:spPr bwMode="auto">
          <a:xfrm>
            <a:off x="-59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65" name="Freeform 65"/>
          <p:cNvSpPr/>
          <p:nvPr/>
        </p:nvSpPr>
        <p:spPr bwMode="auto">
          <a:xfrm>
            <a:off x="440055" y="366395"/>
            <a:ext cx="499110" cy="427355"/>
          </a:xfrm>
          <a:custGeom>
            <a:avLst/>
            <a:gdLst>
              <a:gd name="T0" fmla="*/ 0 w 555"/>
              <a:gd name="T1" fmla="*/ 0 h 474"/>
              <a:gd name="T2" fmla="*/ 555 w 555"/>
              <a:gd name="T3" fmla="*/ 0 h 474"/>
              <a:gd name="T4" fmla="*/ 278 w 555"/>
              <a:gd name="T5" fmla="*/ 474 h 474"/>
              <a:gd name="T6" fmla="*/ 0 w 555"/>
              <a:gd name="T7" fmla="*/ 0 h 474"/>
            </a:gdLst>
            <a:ahLst/>
            <a:cxnLst>
              <a:cxn ang="0">
                <a:pos x="T0" y="T1"/>
              </a:cxn>
              <a:cxn ang="0">
                <a:pos x="T2" y="T3"/>
              </a:cxn>
              <a:cxn ang="0">
                <a:pos x="T4" y="T5"/>
              </a:cxn>
              <a:cxn ang="0">
                <a:pos x="T6" y="T7"/>
              </a:cxn>
            </a:cxnLst>
            <a:rect l="0" t="0" r="r" b="b"/>
            <a:pathLst>
              <a:path w="555" h="474">
                <a:moveTo>
                  <a:pt x="0" y="0"/>
                </a:moveTo>
                <a:lnTo>
                  <a:pt x="555" y="0"/>
                </a:lnTo>
                <a:lnTo>
                  <a:pt x="278" y="474"/>
                </a:lnTo>
                <a:lnTo>
                  <a:pt x="0" y="0"/>
                </a:lnTo>
                <a:close/>
              </a:path>
            </a:pathLst>
          </a:custGeom>
          <a:solidFill>
            <a:srgbClr val="89E2F0"/>
          </a:solidFill>
          <a:ln w="0">
            <a:noFill/>
            <a:prstDash val="solid"/>
            <a:round/>
          </a:ln>
        </p:spPr>
        <p:txBody>
          <a:bodyPr vert="horz" wrap="square" lIns="121912" tIns="60955" rIns="121912" bIns="60955" numCol="1" anchor="t" anchorCtr="0" compatLnSpc="1"/>
          <a:lstStyle/>
          <a:p>
            <a:endParaRPr lang="zh-CN" altLang="en-US" sz="100"/>
          </a:p>
        </p:txBody>
      </p:sp>
      <p:sp>
        <p:nvSpPr>
          <p:cNvPr id="72" name="Freeform 72"/>
          <p:cNvSpPr/>
          <p:nvPr/>
        </p:nvSpPr>
        <p:spPr bwMode="auto">
          <a:xfrm>
            <a:off x="250190" y="33020"/>
            <a:ext cx="387985" cy="333375"/>
          </a:xfrm>
          <a:custGeom>
            <a:avLst/>
            <a:gdLst>
              <a:gd name="T0" fmla="*/ 0 w 431"/>
              <a:gd name="T1" fmla="*/ 0 h 369"/>
              <a:gd name="T2" fmla="*/ 431 w 431"/>
              <a:gd name="T3" fmla="*/ 0 h 369"/>
              <a:gd name="T4" fmla="*/ 216 w 431"/>
              <a:gd name="T5" fmla="*/ 369 h 369"/>
              <a:gd name="T6" fmla="*/ 0 w 431"/>
              <a:gd name="T7" fmla="*/ 0 h 369"/>
            </a:gdLst>
            <a:ahLst/>
            <a:cxnLst>
              <a:cxn ang="0">
                <a:pos x="T0" y="T1"/>
              </a:cxn>
              <a:cxn ang="0">
                <a:pos x="T2" y="T3"/>
              </a:cxn>
              <a:cxn ang="0">
                <a:pos x="T4" y="T5"/>
              </a:cxn>
              <a:cxn ang="0">
                <a:pos x="T6" y="T7"/>
              </a:cxn>
            </a:cxnLst>
            <a:rect l="0" t="0" r="r" b="b"/>
            <a:pathLst>
              <a:path w="431" h="369">
                <a:moveTo>
                  <a:pt x="0" y="0"/>
                </a:moveTo>
                <a:lnTo>
                  <a:pt x="431" y="0"/>
                </a:lnTo>
                <a:lnTo>
                  <a:pt x="216" y="369"/>
                </a:lnTo>
                <a:lnTo>
                  <a:pt x="0"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sp>
        <p:nvSpPr>
          <p:cNvPr id="73" name="Freeform 73"/>
          <p:cNvSpPr/>
          <p:nvPr/>
        </p:nvSpPr>
        <p:spPr bwMode="auto">
          <a:xfrm>
            <a:off x="440055" y="33020"/>
            <a:ext cx="499110" cy="333375"/>
          </a:xfrm>
          <a:custGeom>
            <a:avLst/>
            <a:gdLst>
              <a:gd name="T0" fmla="*/ 215 w 555"/>
              <a:gd name="T1" fmla="*/ 0 h 369"/>
              <a:gd name="T2" fmla="*/ 339 w 555"/>
              <a:gd name="T3" fmla="*/ 0 h 369"/>
              <a:gd name="T4" fmla="*/ 555 w 555"/>
              <a:gd name="T5" fmla="*/ 369 h 369"/>
              <a:gd name="T6" fmla="*/ 0 w 555"/>
              <a:gd name="T7" fmla="*/ 369 h 369"/>
              <a:gd name="T8" fmla="*/ 215 w 555"/>
              <a:gd name="T9" fmla="*/ 0 h 369"/>
            </a:gdLst>
            <a:ahLst/>
            <a:cxnLst>
              <a:cxn ang="0">
                <a:pos x="T0" y="T1"/>
              </a:cxn>
              <a:cxn ang="0">
                <a:pos x="T2" y="T3"/>
              </a:cxn>
              <a:cxn ang="0">
                <a:pos x="T4" y="T5"/>
              </a:cxn>
              <a:cxn ang="0">
                <a:pos x="T6" y="T7"/>
              </a:cxn>
              <a:cxn ang="0">
                <a:pos x="T8" y="T9"/>
              </a:cxn>
            </a:cxnLst>
            <a:rect l="0" t="0" r="r" b="b"/>
            <a:pathLst>
              <a:path w="555" h="369">
                <a:moveTo>
                  <a:pt x="215" y="0"/>
                </a:moveTo>
                <a:lnTo>
                  <a:pt x="339" y="0"/>
                </a:lnTo>
                <a:lnTo>
                  <a:pt x="555" y="369"/>
                </a:lnTo>
                <a:lnTo>
                  <a:pt x="0" y="369"/>
                </a:lnTo>
                <a:lnTo>
                  <a:pt x="215" y="0"/>
                </a:lnTo>
                <a:close/>
              </a:path>
            </a:pathLst>
          </a:custGeom>
          <a:solidFill>
            <a:srgbClr val="D6F9F9"/>
          </a:solidFill>
          <a:ln w="0">
            <a:noFill/>
            <a:prstDash val="solid"/>
            <a:round/>
          </a:ln>
        </p:spPr>
        <p:txBody>
          <a:bodyPr vert="horz" wrap="square" lIns="121912" tIns="60955" rIns="121912" bIns="60955" numCol="1" anchor="t" anchorCtr="0" compatLnSpc="1"/>
          <a:lstStyle/>
          <a:p>
            <a:endParaRPr lang="zh-CN" altLang="en-US" sz="100"/>
          </a:p>
        </p:txBody>
      </p:sp>
      <p:grpSp>
        <p:nvGrpSpPr>
          <p:cNvPr id="14" name="ad16b59c-c7c1-4f8a-adca-69ff34436f27"/>
          <p:cNvGrpSpPr>
            <a:grpSpLocks noChangeAspect="1"/>
          </p:cNvGrpSpPr>
          <p:nvPr/>
        </p:nvGrpSpPr>
        <p:grpSpPr>
          <a:xfrm>
            <a:off x="1271552" y="1841500"/>
            <a:ext cx="9648896" cy="3974751"/>
            <a:chOff x="860525" y="1557219"/>
            <a:chExt cx="10470950" cy="4313388"/>
          </a:xfrm>
        </p:grpSpPr>
        <p:grpSp>
          <p:nvGrpSpPr>
            <p:cNvPr id="15" name="Group 1"/>
            <p:cNvGrpSpPr/>
            <p:nvPr/>
          </p:nvGrpSpPr>
          <p:grpSpPr>
            <a:xfrm>
              <a:off x="4556397" y="1557219"/>
              <a:ext cx="3078516" cy="4313388"/>
              <a:chOff x="4556397" y="1557219"/>
              <a:chExt cx="3078516" cy="4313388"/>
            </a:xfrm>
          </p:grpSpPr>
          <p:sp>
            <p:nvSpPr>
              <p:cNvPr id="18" name="iS1ide-Rectangle 10"/>
              <p:cNvSpPr/>
              <p:nvPr/>
            </p:nvSpPr>
            <p:spPr>
              <a:xfrm>
                <a:off x="4557087" y="1557908"/>
                <a:ext cx="3077826" cy="4312699"/>
              </a:xfrm>
              <a:prstGeom prst="rect">
                <a:avLst/>
              </a:prstGeom>
              <a:noFill/>
              <a:ln w="381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a:bodyPr>
              <a:lstStyle/>
              <a:p>
                <a:pPr algn="ctr">
                  <a:lnSpc>
                    <a:spcPct val="120000"/>
                  </a:lnSpc>
                </a:pPr>
                <a:endParaRPr lang="zh-CN" altLang="en-US" sz="1400" dirty="0">
                  <a:solidFill>
                    <a:schemeClr val="dk1">
                      <a:lumMod val="100000"/>
                    </a:schemeClr>
                  </a:solidFill>
                  <a:latin typeface="微软雅黑" panose="020B0503020204020204" charset="-122"/>
                  <a:ea typeface="微软雅黑" panose="020B0503020204020204" charset="-122"/>
                </a:endParaRPr>
              </a:p>
            </p:txBody>
          </p:sp>
          <p:sp>
            <p:nvSpPr>
              <p:cNvPr id="19" name="iS1ide-Right Triangle 11"/>
              <p:cNvSpPr/>
              <p:nvPr/>
            </p:nvSpPr>
            <p:spPr>
              <a:xfrm rot="5400000">
                <a:off x="4556397" y="1557219"/>
                <a:ext cx="1198892" cy="1198892"/>
              </a:xfrm>
              <a:prstGeom prst="rtTriangle">
                <a:avLst/>
              </a:prstGeom>
              <a:solidFill>
                <a:srgbClr val="BFBFBF"/>
              </a:solidFill>
              <a:ln w="381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a:latin typeface="微软雅黑" panose="020B0503020204020204" charset="-122"/>
                  <a:ea typeface="微软雅黑" panose="020B0503020204020204" charset="-122"/>
                </a:endParaRPr>
              </a:p>
            </p:txBody>
          </p:sp>
          <p:sp>
            <p:nvSpPr>
              <p:cNvPr id="20" name="iS1ide-Right Triangle 12"/>
              <p:cNvSpPr/>
              <p:nvPr/>
            </p:nvSpPr>
            <p:spPr>
              <a:xfrm rot="16200000">
                <a:off x="6341062" y="4576756"/>
                <a:ext cx="1293162" cy="1293162"/>
              </a:xfrm>
              <a:prstGeom prst="rtTriangle">
                <a:avLst/>
              </a:prstGeom>
              <a:solidFill>
                <a:srgbClr val="BFBFBF"/>
              </a:solidFill>
              <a:ln w="381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a:latin typeface="微软雅黑" panose="020B0503020204020204" charset="-122"/>
                  <a:ea typeface="微软雅黑" panose="020B0503020204020204" charset="-122"/>
                </a:endParaRPr>
              </a:p>
            </p:txBody>
          </p:sp>
          <p:sp>
            <p:nvSpPr>
              <p:cNvPr id="22" name="iS1ide-TextBox 26"/>
              <p:cNvSpPr txBox="1"/>
              <p:nvPr/>
            </p:nvSpPr>
            <p:spPr>
              <a:xfrm rot="18969360">
                <a:off x="4745431" y="1729163"/>
                <a:ext cx="470000" cy="400110"/>
              </a:xfrm>
              <a:prstGeom prst="rect">
                <a:avLst/>
              </a:prstGeom>
              <a:noFill/>
            </p:spPr>
            <p:txBody>
              <a:bodyPr wrap="none">
                <a:normAutofit fontScale="92500" lnSpcReduction="20000"/>
              </a:bodyPr>
              <a:lstStyle/>
              <a:p>
                <a:pPr algn="ctr"/>
                <a:r>
                  <a:rPr lang="en-US" altLang="zh-CN" sz="2400">
                    <a:solidFill>
                      <a:schemeClr val="bg1"/>
                    </a:solidFill>
                    <a:latin typeface="微软雅黑" panose="020B0503020204020204" charset="-122"/>
                    <a:ea typeface="微软雅黑" panose="020B0503020204020204" charset="-122"/>
                  </a:rPr>
                  <a:t>02</a:t>
                </a:r>
                <a:endParaRPr lang="en-US" altLang="zh-CN" sz="2400">
                  <a:solidFill>
                    <a:schemeClr val="bg1"/>
                  </a:solidFill>
                  <a:latin typeface="微软雅黑" panose="020B0503020204020204" charset="-122"/>
                  <a:ea typeface="微软雅黑" panose="020B0503020204020204" charset="-122"/>
                </a:endParaRPr>
              </a:p>
            </p:txBody>
          </p:sp>
          <p:sp>
            <p:nvSpPr>
              <p:cNvPr id="23" name="iS1ide-Freeform: Shape 28"/>
              <p:cNvSpPr>
                <a:spLocks noChangeAspect="1"/>
              </p:cNvSpPr>
              <p:nvPr/>
            </p:nvSpPr>
            <p:spPr bwMode="auto">
              <a:xfrm>
                <a:off x="7019138" y="5381625"/>
                <a:ext cx="529992" cy="298880"/>
              </a:xfrm>
              <a:custGeom>
                <a:avLst/>
                <a:gdLst>
                  <a:gd name="connsiteX0" fmla="*/ 423056 w 508000"/>
                  <a:gd name="connsiteY0" fmla="*/ 218190 h 286478"/>
                  <a:gd name="connsiteX1" fmla="*/ 474689 w 508000"/>
                  <a:gd name="connsiteY1" fmla="*/ 218190 h 286478"/>
                  <a:gd name="connsiteX2" fmla="*/ 474689 w 508000"/>
                  <a:gd name="connsiteY2" fmla="*/ 286478 h 286478"/>
                  <a:gd name="connsiteX3" fmla="*/ 423056 w 508000"/>
                  <a:gd name="connsiteY3" fmla="*/ 286478 h 286478"/>
                  <a:gd name="connsiteX4" fmla="*/ 39974 w 508000"/>
                  <a:gd name="connsiteY4" fmla="*/ 213193 h 286478"/>
                  <a:gd name="connsiteX5" fmla="*/ 96603 w 508000"/>
                  <a:gd name="connsiteY5" fmla="*/ 213193 h 286478"/>
                  <a:gd name="connsiteX6" fmla="*/ 96603 w 508000"/>
                  <a:gd name="connsiteY6" fmla="*/ 283147 h 286478"/>
                  <a:gd name="connsiteX7" fmla="*/ 39974 w 508000"/>
                  <a:gd name="connsiteY7" fmla="*/ 283147 h 286478"/>
                  <a:gd name="connsiteX8" fmla="*/ 124918 w 508000"/>
                  <a:gd name="connsiteY8" fmla="*/ 209862 h 286478"/>
                  <a:gd name="connsiteX9" fmla="*/ 398072 w 508000"/>
                  <a:gd name="connsiteY9" fmla="*/ 209862 h 286478"/>
                  <a:gd name="connsiteX10" fmla="*/ 398072 w 508000"/>
                  <a:gd name="connsiteY10" fmla="*/ 241508 h 286478"/>
                  <a:gd name="connsiteX11" fmla="*/ 124918 w 508000"/>
                  <a:gd name="connsiteY11" fmla="*/ 241508 h 286478"/>
                  <a:gd name="connsiteX12" fmla="*/ 333115 w 508000"/>
                  <a:gd name="connsiteY12" fmla="*/ 131580 h 286478"/>
                  <a:gd name="connsiteX13" fmla="*/ 451370 w 508000"/>
                  <a:gd name="connsiteY13" fmla="*/ 131580 h 286478"/>
                  <a:gd name="connsiteX14" fmla="*/ 451370 w 508000"/>
                  <a:gd name="connsiteY14" fmla="*/ 176551 h 286478"/>
                  <a:gd name="connsiteX15" fmla="*/ 366426 w 508000"/>
                  <a:gd name="connsiteY15" fmla="*/ 176551 h 286478"/>
                  <a:gd name="connsiteX16" fmla="*/ 68289 w 508000"/>
                  <a:gd name="connsiteY16" fmla="*/ 131580 h 286478"/>
                  <a:gd name="connsiteX17" fmla="*/ 179882 w 508000"/>
                  <a:gd name="connsiteY17" fmla="*/ 131580 h 286478"/>
                  <a:gd name="connsiteX18" fmla="*/ 148236 w 508000"/>
                  <a:gd name="connsiteY18" fmla="*/ 176551 h 286478"/>
                  <a:gd name="connsiteX19" fmla="*/ 68289 w 508000"/>
                  <a:gd name="connsiteY19" fmla="*/ 176551 h 286478"/>
                  <a:gd name="connsiteX20" fmla="*/ 54964 w 508000"/>
                  <a:gd name="connsiteY20" fmla="*/ 123252 h 286478"/>
                  <a:gd name="connsiteX21" fmla="*/ 54964 w 508000"/>
                  <a:gd name="connsiteY21" fmla="*/ 179882 h 286478"/>
                  <a:gd name="connsiteX22" fmla="*/ 459698 w 508000"/>
                  <a:gd name="connsiteY22" fmla="*/ 179882 h 286478"/>
                  <a:gd name="connsiteX23" fmla="*/ 459698 w 508000"/>
                  <a:gd name="connsiteY23" fmla="*/ 123252 h 286478"/>
                  <a:gd name="connsiteX24" fmla="*/ 159895 w 508000"/>
                  <a:gd name="connsiteY24" fmla="*/ 16656 h 286478"/>
                  <a:gd name="connsiteX25" fmla="*/ 116590 w 508000"/>
                  <a:gd name="connsiteY25" fmla="*/ 78282 h 286478"/>
                  <a:gd name="connsiteX26" fmla="*/ 398072 w 508000"/>
                  <a:gd name="connsiteY26" fmla="*/ 78282 h 286478"/>
                  <a:gd name="connsiteX27" fmla="*/ 354767 w 508000"/>
                  <a:gd name="connsiteY27" fmla="*/ 16656 h 286478"/>
                  <a:gd name="connsiteX28" fmla="*/ 153233 w 508000"/>
                  <a:gd name="connsiteY28" fmla="*/ 0 h 286478"/>
                  <a:gd name="connsiteX29" fmla="*/ 361430 w 508000"/>
                  <a:gd name="connsiteY29" fmla="*/ 0 h 286478"/>
                  <a:gd name="connsiteX30" fmla="*/ 423056 w 508000"/>
                  <a:gd name="connsiteY30" fmla="*/ 86610 h 286478"/>
                  <a:gd name="connsiteX31" fmla="*/ 443043 w 508000"/>
                  <a:gd name="connsiteY31" fmla="*/ 86610 h 286478"/>
                  <a:gd name="connsiteX32" fmla="*/ 443043 w 508000"/>
                  <a:gd name="connsiteY32" fmla="*/ 49967 h 286478"/>
                  <a:gd name="connsiteX33" fmla="*/ 508000 w 508000"/>
                  <a:gd name="connsiteY33" fmla="*/ 49967 h 286478"/>
                  <a:gd name="connsiteX34" fmla="*/ 508000 w 508000"/>
                  <a:gd name="connsiteY34" fmla="*/ 86610 h 286478"/>
                  <a:gd name="connsiteX35" fmla="*/ 466361 w 508000"/>
                  <a:gd name="connsiteY35" fmla="*/ 86610 h 286478"/>
                  <a:gd name="connsiteX36" fmla="*/ 466361 w 508000"/>
                  <a:gd name="connsiteY36" fmla="*/ 106597 h 286478"/>
                  <a:gd name="connsiteX37" fmla="*/ 474689 w 508000"/>
                  <a:gd name="connsiteY37" fmla="*/ 106597 h 286478"/>
                  <a:gd name="connsiteX38" fmla="*/ 474689 w 508000"/>
                  <a:gd name="connsiteY38" fmla="*/ 201834 h 286478"/>
                  <a:gd name="connsiteX39" fmla="*/ 39974 w 508000"/>
                  <a:gd name="connsiteY39" fmla="*/ 201834 h 286478"/>
                  <a:gd name="connsiteX40" fmla="*/ 39974 w 508000"/>
                  <a:gd name="connsiteY40" fmla="*/ 106597 h 286478"/>
                  <a:gd name="connsiteX41" fmla="*/ 48302 w 508000"/>
                  <a:gd name="connsiteY41" fmla="*/ 106597 h 286478"/>
                  <a:gd name="connsiteX42" fmla="*/ 48302 w 508000"/>
                  <a:gd name="connsiteY42" fmla="*/ 86610 h 286478"/>
                  <a:gd name="connsiteX43" fmla="*/ 0 w 508000"/>
                  <a:gd name="connsiteY43" fmla="*/ 86610 h 286478"/>
                  <a:gd name="connsiteX44" fmla="*/ 0 w 508000"/>
                  <a:gd name="connsiteY44" fmla="*/ 49967 h 286478"/>
                  <a:gd name="connsiteX45" fmla="*/ 63292 w 508000"/>
                  <a:gd name="connsiteY45" fmla="*/ 49967 h 286478"/>
                  <a:gd name="connsiteX46" fmla="*/ 63292 w 508000"/>
                  <a:gd name="connsiteY46" fmla="*/ 86610 h 286478"/>
                  <a:gd name="connsiteX47" fmla="*/ 91607 w 508000"/>
                  <a:gd name="connsiteY47" fmla="*/ 86610 h 28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8000" h="286478">
                    <a:moveTo>
                      <a:pt x="423056" y="218190"/>
                    </a:moveTo>
                    <a:lnTo>
                      <a:pt x="474689" y="218190"/>
                    </a:lnTo>
                    <a:lnTo>
                      <a:pt x="474689" y="286478"/>
                    </a:lnTo>
                    <a:lnTo>
                      <a:pt x="423056" y="286478"/>
                    </a:lnTo>
                    <a:close/>
                    <a:moveTo>
                      <a:pt x="39974" y="213193"/>
                    </a:moveTo>
                    <a:lnTo>
                      <a:pt x="96603" y="213193"/>
                    </a:lnTo>
                    <a:lnTo>
                      <a:pt x="96603" y="283147"/>
                    </a:lnTo>
                    <a:lnTo>
                      <a:pt x="39974" y="283147"/>
                    </a:lnTo>
                    <a:close/>
                    <a:moveTo>
                      <a:pt x="124918" y="209862"/>
                    </a:moveTo>
                    <a:lnTo>
                      <a:pt x="398072" y="209862"/>
                    </a:lnTo>
                    <a:lnTo>
                      <a:pt x="398072" y="241508"/>
                    </a:lnTo>
                    <a:lnTo>
                      <a:pt x="124918" y="241508"/>
                    </a:lnTo>
                    <a:close/>
                    <a:moveTo>
                      <a:pt x="333115" y="131580"/>
                    </a:moveTo>
                    <a:lnTo>
                      <a:pt x="451370" y="131580"/>
                    </a:lnTo>
                    <a:lnTo>
                      <a:pt x="451370" y="176551"/>
                    </a:lnTo>
                    <a:lnTo>
                      <a:pt x="366426" y="176551"/>
                    </a:lnTo>
                    <a:close/>
                    <a:moveTo>
                      <a:pt x="68289" y="131580"/>
                    </a:moveTo>
                    <a:lnTo>
                      <a:pt x="179882" y="131580"/>
                    </a:lnTo>
                    <a:lnTo>
                      <a:pt x="148236" y="176551"/>
                    </a:lnTo>
                    <a:lnTo>
                      <a:pt x="68289" y="176551"/>
                    </a:lnTo>
                    <a:close/>
                    <a:moveTo>
                      <a:pt x="54964" y="123252"/>
                    </a:moveTo>
                    <a:lnTo>
                      <a:pt x="54964" y="179882"/>
                    </a:lnTo>
                    <a:lnTo>
                      <a:pt x="459698" y="179882"/>
                    </a:lnTo>
                    <a:lnTo>
                      <a:pt x="459698" y="123252"/>
                    </a:lnTo>
                    <a:close/>
                    <a:moveTo>
                      <a:pt x="159895" y="16656"/>
                    </a:moveTo>
                    <a:lnTo>
                      <a:pt x="116590" y="78282"/>
                    </a:lnTo>
                    <a:lnTo>
                      <a:pt x="398072" y="78282"/>
                    </a:lnTo>
                    <a:lnTo>
                      <a:pt x="354767" y="16656"/>
                    </a:lnTo>
                    <a:close/>
                    <a:moveTo>
                      <a:pt x="153233" y="0"/>
                    </a:moveTo>
                    <a:lnTo>
                      <a:pt x="361430" y="0"/>
                    </a:lnTo>
                    <a:lnTo>
                      <a:pt x="423056" y="86610"/>
                    </a:lnTo>
                    <a:lnTo>
                      <a:pt x="443043" y="86610"/>
                    </a:lnTo>
                    <a:lnTo>
                      <a:pt x="443043" y="49967"/>
                    </a:lnTo>
                    <a:lnTo>
                      <a:pt x="508000" y="49967"/>
                    </a:lnTo>
                    <a:lnTo>
                      <a:pt x="508000" y="86610"/>
                    </a:lnTo>
                    <a:lnTo>
                      <a:pt x="466361" y="86610"/>
                    </a:lnTo>
                    <a:lnTo>
                      <a:pt x="466361" y="106597"/>
                    </a:lnTo>
                    <a:lnTo>
                      <a:pt x="474689" y="106597"/>
                    </a:lnTo>
                    <a:lnTo>
                      <a:pt x="474689" y="201834"/>
                    </a:lnTo>
                    <a:lnTo>
                      <a:pt x="39974" y="201834"/>
                    </a:lnTo>
                    <a:lnTo>
                      <a:pt x="39974" y="106597"/>
                    </a:lnTo>
                    <a:lnTo>
                      <a:pt x="48302" y="106597"/>
                    </a:lnTo>
                    <a:lnTo>
                      <a:pt x="48302" y="86610"/>
                    </a:lnTo>
                    <a:lnTo>
                      <a:pt x="0" y="86610"/>
                    </a:lnTo>
                    <a:lnTo>
                      <a:pt x="0" y="49967"/>
                    </a:lnTo>
                    <a:lnTo>
                      <a:pt x="63292" y="49967"/>
                    </a:lnTo>
                    <a:lnTo>
                      <a:pt x="63292" y="86610"/>
                    </a:lnTo>
                    <a:lnTo>
                      <a:pt x="91607" y="86610"/>
                    </a:lnTo>
                    <a:close/>
                  </a:path>
                </a:pathLst>
              </a:custGeom>
              <a:solidFill>
                <a:schemeClr val="bg1"/>
              </a:solidFill>
              <a:ln>
                <a:noFill/>
              </a:ln>
            </p:spPr>
            <p:txBody>
              <a:bodyPr anchor="ctr"/>
              <a:lstStyle/>
              <a:p>
                <a:pPr algn="ctr"/>
                <a:endParaRPr sz="2000">
                  <a:latin typeface="微软雅黑" panose="020B0503020204020204" charset="-122"/>
                  <a:ea typeface="微软雅黑" panose="020B0503020204020204" charset="-122"/>
                </a:endParaRPr>
              </a:p>
            </p:txBody>
          </p:sp>
        </p:grpSp>
        <p:grpSp>
          <p:nvGrpSpPr>
            <p:cNvPr id="16" name="Group 6"/>
            <p:cNvGrpSpPr/>
            <p:nvPr/>
          </p:nvGrpSpPr>
          <p:grpSpPr>
            <a:xfrm>
              <a:off x="860525" y="1557908"/>
              <a:ext cx="3077827" cy="4312699"/>
              <a:chOff x="860525" y="1557908"/>
              <a:chExt cx="3077827" cy="4312699"/>
            </a:xfrm>
          </p:grpSpPr>
          <p:sp>
            <p:nvSpPr>
              <p:cNvPr id="17" name="iS1ide-Rectangle 3"/>
              <p:cNvSpPr/>
              <p:nvPr/>
            </p:nvSpPr>
            <p:spPr>
              <a:xfrm>
                <a:off x="860526" y="1557908"/>
                <a:ext cx="3077826" cy="4312699"/>
              </a:xfrm>
              <a:prstGeom prst="rect">
                <a:avLst/>
              </a:prstGeom>
              <a:noFill/>
              <a:ln w="38100">
                <a:solidFill>
                  <a:srgbClr val="4BC1DD"/>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a:bodyPr>
              <a:lstStyle/>
              <a:p>
                <a:pPr algn="ctr">
                  <a:lnSpc>
                    <a:spcPct val="120000"/>
                  </a:lnSpc>
                </a:pPr>
                <a:endParaRPr lang="zh-CN" altLang="en-US" sz="1400" dirty="0">
                  <a:solidFill>
                    <a:schemeClr val="dk1">
                      <a:lumMod val="100000"/>
                    </a:schemeClr>
                  </a:solidFill>
                  <a:latin typeface="微软雅黑" panose="020B0503020204020204" charset="-122"/>
                  <a:ea typeface="微软雅黑" panose="020B0503020204020204" charset="-122"/>
                </a:endParaRPr>
              </a:p>
            </p:txBody>
          </p:sp>
          <p:sp>
            <p:nvSpPr>
              <p:cNvPr id="21" name="iS1ide-Right Triangle 4"/>
              <p:cNvSpPr/>
              <p:nvPr/>
            </p:nvSpPr>
            <p:spPr>
              <a:xfrm rot="5400000">
                <a:off x="860525" y="1557908"/>
                <a:ext cx="1198892" cy="1198892"/>
              </a:xfrm>
              <a:prstGeom prst="rtTriangle">
                <a:avLst/>
              </a:prstGeom>
              <a:solidFill>
                <a:srgbClr val="4BC1DD"/>
              </a:solidFill>
              <a:ln w="38100">
                <a:solidFill>
                  <a:srgbClr val="4BC1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a:latin typeface="微软雅黑" panose="020B0503020204020204" charset="-122"/>
                  <a:ea typeface="微软雅黑" panose="020B0503020204020204" charset="-122"/>
                </a:endParaRPr>
              </a:p>
            </p:txBody>
          </p:sp>
          <p:sp>
            <p:nvSpPr>
              <p:cNvPr id="24" name="iS1ide-Right Triangle 5"/>
              <p:cNvSpPr/>
              <p:nvPr/>
            </p:nvSpPr>
            <p:spPr>
              <a:xfrm rot="16200000">
                <a:off x="2645190" y="4577445"/>
                <a:ext cx="1293162" cy="1293162"/>
              </a:xfrm>
              <a:prstGeom prst="rtTriangle">
                <a:avLst/>
              </a:prstGeom>
              <a:solidFill>
                <a:srgbClr val="4BC1DD"/>
              </a:solidFill>
              <a:ln w="38100">
                <a:solidFill>
                  <a:srgbClr val="4BC1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a:latin typeface="微软雅黑" panose="020B0503020204020204" charset="-122"/>
                  <a:ea typeface="微软雅黑" panose="020B0503020204020204" charset="-122"/>
                </a:endParaRPr>
              </a:p>
            </p:txBody>
          </p:sp>
          <p:sp>
            <p:nvSpPr>
              <p:cNvPr id="25" name="iS1ide-TextBox 25"/>
              <p:cNvSpPr txBox="1"/>
              <p:nvPr/>
            </p:nvSpPr>
            <p:spPr>
              <a:xfrm rot="18969360">
                <a:off x="933595" y="1729163"/>
                <a:ext cx="470000" cy="400110"/>
              </a:xfrm>
              <a:prstGeom prst="rect">
                <a:avLst/>
              </a:prstGeom>
              <a:noFill/>
            </p:spPr>
            <p:txBody>
              <a:bodyPr wrap="none">
                <a:normAutofit fontScale="92500" lnSpcReduction="20000"/>
              </a:bodyPr>
              <a:lstStyle/>
              <a:p>
                <a:pPr algn="ctr"/>
                <a:r>
                  <a:rPr lang="en-US" altLang="zh-CN" sz="2400">
                    <a:solidFill>
                      <a:schemeClr val="bg1"/>
                    </a:solidFill>
                    <a:latin typeface="微软雅黑" panose="020B0503020204020204" charset="-122"/>
                    <a:ea typeface="微软雅黑" panose="020B0503020204020204" charset="-122"/>
                  </a:rPr>
                  <a:t>01</a:t>
                </a:r>
                <a:endParaRPr lang="en-US" altLang="zh-CN" sz="2400">
                  <a:solidFill>
                    <a:schemeClr val="bg1"/>
                  </a:solidFill>
                  <a:latin typeface="微软雅黑" panose="020B0503020204020204" charset="-122"/>
                  <a:ea typeface="微软雅黑" panose="020B0503020204020204" charset="-122"/>
                </a:endParaRPr>
              </a:p>
            </p:txBody>
          </p:sp>
          <p:sp>
            <p:nvSpPr>
              <p:cNvPr id="26" name="iS1ide-Freeform: Shape 29"/>
              <p:cNvSpPr>
                <a:spLocks noChangeAspect="1"/>
              </p:cNvSpPr>
              <p:nvPr/>
            </p:nvSpPr>
            <p:spPr bwMode="auto">
              <a:xfrm>
                <a:off x="3222635" y="5362810"/>
                <a:ext cx="529992" cy="330302"/>
              </a:xfrm>
              <a:custGeom>
                <a:avLst/>
                <a:gdLst>
                  <a:gd name="T0" fmla="*/ 320 w 1962"/>
                  <a:gd name="T1" fmla="*/ 1189 h 1222"/>
                  <a:gd name="T2" fmla="*/ 2 w 1962"/>
                  <a:gd name="T3" fmla="*/ 1124 h 1222"/>
                  <a:gd name="T4" fmla="*/ 24 w 1962"/>
                  <a:gd name="T5" fmla="*/ 1071 h 1222"/>
                  <a:gd name="T6" fmla="*/ 369 w 1962"/>
                  <a:gd name="T7" fmla="*/ 1082 h 1222"/>
                  <a:gd name="T8" fmla="*/ 231 w 1962"/>
                  <a:gd name="T9" fmla="*/ 789 h 1222"/>
                  <a:gd name="T10" fmla="*/ 190 w 1962"/>
                  <a:gd name="T11" fmla="*/ 814 h 1222"/>
                  <a:gd name="T12" fmla="*/ 369 w 1962"/>
                  <a:gd name="T13" fmla="*/ 1082 h 1222"/>
                  <a:gd name="T14" fmla="*/ 1738 w 1962"/>
                  <a:gd name="T15" fmla="*/ 1220 h 1222"/>
                  <a:gd name="T16" fmla="*/ 1694 w 1962"/>
                  <a:gd name="T17" fmla="*/ 1132 h 1222"/>
                  <a:gd name="T18" fmla="*/ 695 w 1962"/>
                  <a:gd name="T19" fmla="*/ 1145 h 1222"/>
                  <a:gd name="T20" fmla="*/ 656 w 1962"/>
                  <a:gd name="T21" fmla="*/ 1220 h 1222"/>
                  <a:gd name="T22" fmla="*/ 361 w 1962"/>
                  <a:gd name="T23" fmla="*/ 1189 h 1222"/>
                  <a:gd name="T24" fmla="*/ 433 w 1962"/>
                  <a:gd name="T25" fmla="*/ 1162 h 1222"/>
                  <a:gd name="T26" fmla="*/ 425 w 1962"/>
                  <a:gd name="T27" fmla="*/ 676 h 1222"/>
                  <a:gd name="T28" fmla="*/ 775 w 1962"/>
                  <a:gd name="T29" fmla="*/ 55 h 1222"/>
                  <a:gd name="T30" fmla="*/ 1612 w 1962"/>
                  <a:gd name="T31" fmla="*/ 102 h 1222"/>
                  <a:gd name="T32" fmla="*/ 1922 w 1962"/>
                  <a:gd name="T33" fmla="*/ 693 h 1222"/>
                  <a:gd name="T34" fmla="*/ 1960 w 1962"/>
                  <a:gd name="T35" fmla="*/ 1167 h 1222"/>
                  <a:gd name="T36" fmla="*/ 610 w 1962"/>
                  <a:gd name="T37" fmla="*/ 646 h 1222"/>
                  <a:gd name="T38" fmla="*/ 1515 w 1962"/>
                  <a:gd name="T39" fmla="*/ 237 h 1222"/>
                  <a:gd name="T40" fmla="*/ 1379 w 1962"/>
                  <a:gd name="T41" fmla="*/ 168 h 1222"/>
                  <a:gd name="T42" fmla="*/ 742 w 1962"/>
                  <a:gd name="T43" fmla="*/ 298 h 1222"/>
                  <a:gd name="T44" fmla="*/ 778 w 1962"/>
                  <a:gd name="T45" fmla="*/ 877 h 1222"/>
                  <a:gd name="T46" fmla="*/ 546 w 1962"/>
                  <a:gd name="T47" fmla="*/ 897 h 1222"/>
                  <a:gd name="T48" fmla="*/ 778 w 1962"/>
                  <a:gd name="T49" fmla="*/ 877 h 1222"/>
                  <a:gd name="T50" fmla="*/ 1672 w 1962"/>
                  <a:gd name="T51" fmla="*/ 689 h 1222"/>
                  <a:gd name="T52" fmla="*/ 1691 w 1962"/>
                  <a:gd name="T53" fmla="*/ 924 h 1222"/>
                  <a:gd name="T54" fmla="*/ 82 w 1962"/>
                  <a:gd name="T55" fmla="*/ 847 h 1222"/>
                  <a:gd name="T56" fmla="*/ 33 w 1962"/>
                  <a:gd name="T57" fmla="*/ 888 h 1222"/>
                  <a:gd name="T58" fmla="*/ 333 w 1962"/>
                  <a:gd name="T59" fmla="*/ 1157 h 1222"/>
                  <a:gd name="T60" fmla="*/ 82 w 1962"/>
                  <a:gd name="T61" fmla="*/ 847 h 1222"/>
                  <a:gd name="T62" fmla="*/ 82 w 1962"/>
                  <a:gd name="T63" fmla="*/ 847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2" h="1222">
                    <a:moveTo>
                      <a:pt x="49" y="1079"/>
                    </a:moveTo>
                    <a:cubicBezTo>
                      <a:pt x="320" y="1189"/>
                      <a:pt x="320" y="1189"/>
                      <a:pt x="320" y="1189"/>
                    </a:cubicBezTo>
                    <a:cubicBezTo>
                      <a:pt x="30" y="1151"/>
                      <a:pt x="30" y="1151"/>
                      <a:pt x="30" y="1151"/>
                    </a:cubicBezTo>
                    <a:cubicBezTo>
                      <a:pt x="8" y="1149"/>
                      <a:pt x="0" y="1137"/>
                      <a:pt x="2" y="1124"/>
                    </a:cubicBezTo>
                    <a:cubicBezTo>
                      <a:pt x="13" y="1085"/>
                      <a:pt x="13" y="1085"/>
                      <a:pt x="13" y="1085"/>
                    </a:cubicBezTo>
                    <a:cubicBezTo>
                      <a:pt x="13" y="1077"/>
                      <a:pt x="19" y="1074"/>
                      <a:pt x="24" y="1071"/>
                    </a:cubicBezTo>
                    <a:cubicBezTo>
                      <a:pt x="33" y="1068"/>
                      <a:pt x="41" y="1071"/>
                      <a:pt x="49" y="1079"/>
                    </a:cubicBezTo>
                    <a:close/>
                    <a:moveTo>
                      <a:pt x="369" y="1082"/>
                    </a:moveTo>
                    <a:cubicBezTo>
                      <a:pt x="256" y="811"/>
                      <a:pt x="256" y="811"/>
                      <a:pt x="256" y="811"/>
                    </a:cubicBezTo>
                    <a:cubicBezTo>
                      <a:pt x="248" y="797"/>
                      <a:pt x="239" y="789"/>
                      <a:pt x="231" y="789"/>
                    </a:cubicBezTo>
                    <a:cubicBezTo>
                      <a:pt x="228" y="789"/>
                      <a:pt x="225" y="789"/>
                      <a:pt x="223" y="792"/>
                    </a:cubicBezTo>
                    <a:cubicBezTo>
                      <a:pt x="190" y="814"/>
                      <a:pt x="190" y="814"/>
                      <a:pt x="190" y="814"/>
                    </a:cubicBezTo>
                    <a:cubicBezTo>
                      <a:pt x="176" y="822"/>
                      <a:pt x="179" y="836"/>
                      <a:pt x="193" y="850"/>
                    </a:cubicBezTo>
                    <a:lnTo>
                      <a:pt x="369" y="1082"/>
                    </a:lnTo>
                    <a:close/>
                    <a:moveTo>
                      <a:pt x="1926" y="1206"/>
                    </a:moveTo>
                    <a:cubicBezTo>
                      <a:pt x="1738" y="1220"/>
                      <a:pt x="1738" y="1220"/>
                      <a:pt x="1738" y="1220"/>
                    </a:cubicBezTo>
                    <a:cubicBezTo>
                      <a:pt x="1716" y="1222"/>
                      <a:pt x="1702" y="1206"/>
                      <a:pt x="1700" y="1187"/>
                    </a:cubicBezTo>
                    <a:cubicBezTo>
                      <a:pt x="1694" y="1132"/>
                      <a:pt x="1694" y="1132"/>
                      <a:pt x="1694" y="1132"/>
                    </a:cubicBezTo>
                    <a:cubicBezTo>
                      <a:pt x="1689" y="1068"/>
                      <a:pt x="1689" y="1068"/>
                      <a:pt x="1689" y="1068"/>
                    </a:cubicBezTo>
                    <a:cubicBezTo>
                      <a:pt x="695" y="1145"/>
                      <a:pt x="695" y="1145"/>
                      <a:pt x="695" y="1145"/>
                    </a:cubicBezTo>
                    <a:cubicBezTo>
                      <a:pt x="698" y="1178"/>
                      <a:pt x="698" y="1178"/>
                      <a:pt x="698" y="1178"/>
                    </a:cubicBezTo>
                    <a:cubicBezTo>
                      <a:pt x="700" y="1214"/>
                      <a:pt x="681" y="1220"/>
                      <a:pt x="656" y="1220"/>
                    </a:cubicBezTo>
                    <a:cubicBezTo>
                      <a:pt x="388" y="1220"/>
                      <a:pt x="388" y="1220"/>
                      <a:pt x="388" y="1220"/>
                    </a:cubicBezTo>
                    <a:cubicBezTo>
                      <a:pt x="372" y="1220"/>
                      <a:pt x="361" y="1205"/>
                      <a:pt x="361" y="1189"/>
                    </a:cubicBezTo>
                    <a:cubicBezTo>
                      <a:pt x="361" y="1173"/>
                      <a:pt x="372" y="1162"/>
                      <a:pt x="388" y="1162"/>
                    </a:cubicBezTo>
                    <a:cubicBezTo>
                      <a:pt x="433" y="1162"/>
                      <a:pt x="433" y="1162"/>
                      <a:pt x="433" y="1162"/>
                    </a:cubicBezTo>
                    <a:cubicBezTo>
                      <a:pt x="405" y="806"/>
                      <a:pt x="405" y="806"/>
                      <a:pt x="405" y="806"/>
                    </a:cubicBezTo>
                    <a:cubicBezTo>
                      <a:pt x="402" y="762"/>
                      <a:pt x="405" y="726"/>
                      <a:pt x="425" y="676"/>
                    </a:cubicBezTo>
                    <a:cubicBezTo>
                      <a:pt x="621" y="171"/>
                      <a:pt x="621" y="171"/>
                      <a:pt x="621" y="171"/>
                    </a:cubicBezTo>
                    <a:cubicBezTo>
                      <a:pt x="643" y="113"/>
                      <a:pt x="712" y="61"/>
                      <a:pt x="775" y="55"/>
                    </a:cubicBezTo>
                    <a:cubicBezTo>
                      <a:pt x="1438" y="5"/>
                      <a:pt x="1438" y="5"/>
                      <a:pt x="1438" y="5"/>
                    </a:cubicBezTo>
                    <a:cubicBezTo>
                      <a:pt x="1502" y="0"/>
                      <a:pt x="1579" y="42"/>
                      <a:pt x="1612" y="102"/>
                    </a:cubicBezTo>
                    <a:cubicBezTo>
                      <a:pt x="1883" y="568"/>
                      <a:pt x="1883" y="568"/>
                      <a:pt x="1883" y="568"/>
                    </a:cubicBezTo>
                    <a:cubicBezTo>
                      <a:pt x="1908" y="613"/>
                      <a:pt x="1919" y="648"/>
                      <a:pt x="1922" y="693"/>
                    </a:cubicBezTo>
                    <a:cubicBezTo>
                      <a:pt x="1954" y="1112"/>
                      <a:pt x="1954" y="1112"/>
                      <a:pt x="1954" y="1112"/>
                    </a:cubicBezTo>
                    <a:cubicBezTo>
                      <a:pt x="1960" y="1167"/>
                      <a:pt x="1960" y="1167"/>
                      <a:pt x="1960" y="1167"/>
                    </a:cubicBezTo>
                    <a:cubicBezTo>
                      <a:pt x="1962" y="1187"/>
                      <a:pt x="1946" y="1203"/>
                      <a:pt x="1926" y="1206"/>
                    </a:cubicBezTo>
                    <a:close/>
                    <a:moveTo>
                      <a:pt x="610" y="646"/>
                    </a:moveTo>
                    <a:cubicBezTo>
                      <a:pt x="1700" y="560"/>
                      <a:pt x="1700" y="560"/>
                      <a:pt x="1700" y="560"/>
                    </a:cubicBezTo>
                    <a:cubicBezTo>
                      <a:pt x="1515" y="237"/>
                      <a:pt x="1515" y="237"/>
                      <a:pt x="1515" y="237"/>
                    </a:cubicBezTo>
                    <a:cubicBezTo>
                      <a:pt x="1482" y="182"/>
                      <a:pt x="1454" y="165"/>
                      <a:pt x="1402" y="165"/>
                    </a:cubicBezTo>
                    <a:cubicBezTo>
                      <a:pt x="1394" y="165"/>
                      <a:pt x="1385" y="165"/>
                      <a:pt x="1379" y="168"/>
                    </a:cubicBezTo>
                    <a:cubicBezTo>
                      <a:pt x="864" y="207"/>
                      <a:pt x="864" y="207"/>
                      <a:pt x="864" y="207"/>
                    </a:cubicBezTo>
                    <a:cubicBezTo>
                      <a:pt x="794" y="209"/>
                      <a:pt x="770" y="229"/>
                      <a:pt x="742" y="298"/>
                    </a:cubicBezTo>
                    <a:lnTo>
                      <a:pt x="610" y="646"/>
                    </a:lnTo>
                    <a:close/>
                    <a:moveTo>
                      <a:pt x="778" y="877"/>
                    </a:moveTo>
                    <a:cubicBezTo>
                      <a:pt x="772" y="814"/>
                      <a:pt x="714" y="764"/>
                      <a:pt x="651" y="770"/>
                    </a:cubicBezTo>
                    <a:cubicBezTo>
                      <a:pt x="585" y="772"/>
                      <a:pt x="538" y="830"/>
                      <a:pt x="546" y="897"/>
                    </a:cubicBezTo>
                    <a:cubicBezTo>
                      <a:pt x="551" y="960"/>
                      <a:pt x="607" y="1010"/>
                      <a:pt x="670" y="1005"/>
                    </a:cubicBezTo>
                    <a:cubicBezTo>
                      <a:pt x="734" y="999"/>
                      <a:pt x="783" y="941"/>
                      <a:pt x="778" y="877"/>
                    </a:cubicBezTo>
                    <a:close/>
                    <a:moveTo>
                      <a:pt x="1799" y="797"/>
                    </a:moveTo>
                    <a:cubicBezTo>
                      <a:pt x="1794" y="733"/>
                      <a:pt x="1736" y="684"/>
                      <a:pt x="1672" y="689"/>
                    </a:cubicBezTo>
                    <a:cubicBezTo>
                      <a:pt x="1609" y="695"/>
                      <a:pt x="1562" y="753"/>
                      <a:pt x="1567" y="816"/>
                    </a:cubicBezTo>
                    <a:cubicBezTo>
                      <a:pt x="1573" y="880"/>
                      <a:pt x="1628" y="930"/>
                      <a:pt x="1691" y="924"/>
                    </a:cubicBezTo>
                    <a:cubicBezTo>
                      <a:pt x="1755" y="919"/>
                      <a:pt x="1805" y="861"/>
                      <a:pt x="1799" y="797"/>
                    </a:cubicBezTo>
                    <a:close/>
                    <a:moveTo>
                      <a:pt x="82" y="847"/>
                    </a:moveTo>
                    <a:cubicBezTo>
                      <a:pt x="77" y="847"/>
                      <a:pt x="71" y="850"/>
                      <a:pt x="66" y="855"/>
                    </a:cubicBezTo>
                    <a:cubicBezTo>
                      <a:pt x="33" y="888"/>
                      <a:pt x="33" y="888"/>
                      <a:pt x="33" y="888"/>
                    </a:cubicBezTo>
                    <a:cubicBezTo>
                      <a:pt x="18" y="902"/>
                      <a:pt x="25" y="918"/>
                      <a:pt x="47" y="935"/>
                    </a:cubicBezTo>
                    <a:cubicBezTo>
                      <a:pt x="333" y="1157"/>
                      <a:pt x="333" y="1157"/>
                      <a:pt x="333" y="1157"/>
                    </a:cubicBezTo>
                    <a:cubicBezTo>
                      <a:pt x="112" y="870"/>
                      <a:pt x="112" y="870"/>
                      <a:pt x="112" y="870"/>
                    </a:cubicBezTo>
                    <a:cubicBezTo>
                      <a:pt x="102" y="855"/>
                      <a:pt x="93" y="847"/>
                      <a:pt x="82" y="847"/>
                    </a:cubicBezTo>
                    <a:close/>
                    <a:moveTo>
                      <a:pt x="82" y="847"/>
                    </a:moveTo>
                    <a:cubicBezTo>
                      <a:pt x="82" y="847"/>
                      <a:pt x="82" y="847"/>
                      <a:pt x="82" y="847"/>
                    </a:cubicBezTo>
                  </a:path>
                </a:pathLst>
              </a:custGeom>
              <a:solidFill>
                <a:schemeClr val="bg1"/>
              </a:solidFill>
              <a:ln>
                <a:noFill/>
              </a:ln>
            </p:spPr>
            <p:txBody>
              <a:bodyPr anchor="ctr"/>
              <a:lstStyle/>
              <a:p>
                <a:pPr algn="ctr"/>
                <a:endParaRPr sz="2000">
                  <a:latin typeface="微软雅黑" panose="020B0503020204020204" charset="-122"/>
                  <a:ea typeface="微软雅黑" panose="020B0503020204020204" charset="-122"/>
                </a:endParaRPr>
              </a:p>
            </p:txBody>
          </p:sp>
        </p:grpSp>
        <p:grpSp>
          <p:nvGrpSpPr>
            <p:cNvPr id="27" name="Group 2"/>
            <p:cNvGrpSpPr/>
            <p:nvPr/>
          </p:nvGrpSpPr>
          <p:grpSpPr>
            <a:xfrm>
              <a:off x="8253648" y="1557908"/>
              <a:ext cx="3077827" cy="4312699"/>
              <a:chOff x="8253648" y="1557908"/>
              <a:chExt cx="3077827" cy="4312699"/>
            </a:xfrm>
          </p:grpSpPr>
          <p:sp>
            <p:nvSpPr>
              <p:cNvPr id="28" name="iS1ide-Rectangle 17"/>
              <p:cNvSpPr/>
              <p:nvPr/>
            </p:nvSpPr>
            <p:spPr>
              <a:xfrm>
                <a:off x="8253649" y="1557908"/>
                <a:ext cx="3077826" cy="4312699"/>
              </a:xfrm>
              <a:prstGeom prst="rect">
                <a:avLst/>
              </a:prstGeom>
              <a:noFill/>
              <a:ln w="38100">
                <a:solidFill>
                  <a:srgbClr val="4BC1DD"/>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a:bodyPr>
              <a:lstStyle/>
              <a:p>
                <a:pPr algn="ctr">
                  <a:lnSpc>
                    <a:spcPct val="120000"/>
                  </a:lnSpc>
                </a:pPr>
                <a:endParaRPr lang="zh-CN" altLang="en-US" sz="1400" dirty="0">
                  <a:solidFill>
                    <a:schemeClr val="dk1">
                      <a:lumMod val="100000"/>
                    </a:schemeClr>
                  </a:solidFill>
                  <a:latin typeface="微软雅黑" panose="020B0503020204020204" charset="-122"/>
                  <a:ea typeface="微软雅黑" panose="020B0503020204020204" charset="-122"/>
                </a:endParaRPr>
              </a:p>
            </p:txBody>
          </p:sp>
          <p:sp>
            <p:nvSpPr>
              <p:cNvPr id="29" name="iS1ide-Right Triangle 18"/>
              <p:cNvSpPr/>
              <p:nvPr/>
            </p:nvSpPr>
            <p:spPr>
              <a:xfrm rot="5400000">
                <a:off x="8253648" y="1557908"/>
                <a:ext cx="1198892" cy="1198892"/>
              </a:xfrm>
              <a:prstGeom prst="rtTriangle">
                <a:avLst/>
              </a:prstGeom>
              <a:solidFill>
                <a:srgbClr val="4BC1DD"/>
              </a:solidFill>
              <a:ln w="38100">
                <a:solidFill>
                  <a:srgbClr val="4BC1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a:latin typeface="微软雅黑" panose="020B0503020204020204" charset="-122"/>
                  <a:ea typeface="微软雅黑" panose="020B0503020204020204" charset="-122"/>
                </a:endParaRPr>
              </a:p>
            </p:txBody>
          </p:sp>
          <p:sp>
            <p:nvSpPr>
              <p:cNvPr id="30" name="iS1ide-Right Triangle 19"/>
              <p:cNvSpPr/>
              <p:nvPr/>
            </p:nvSpPr>
            <p:spPr>
              <a:xfrm rot="16200000">
                <a:off x="10038313" y="4577445"/>
                <a:ext cx="1293162" cy="1293162"/>
              </a:xfrm>
              <a:prstGeom prst="rtTriangle">
                <a:avLst/>
              </a:prstGeom>
              <a:solidFill>
                <a:srgbClr val="4BC1DD"/>
              </a:solidFill>
              <a:ln w="38100">
                <a:solidFill>
                  <a:srgbClr val="4BC1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a:latin typeface="微软雅黑" panose="020B0503020204020204" charset="-122"/>
                  <a:ea typeface="微软雅黑" panose="020B0503020204020204" charset="-122"/>
                </a:endParaRPr>
              </a:p>
            </p:txBody>
          </p:sp>
          <p:sp>
            <p:nvSpPr>
              <p:cNvPr id="32" name="iS1ide-TextBox 27"/>
              <p:cNvSpPr txBox="1"/>
              <p:nvPr/>
            </p:nvSpPr>
            <p:spPr>
              <a:xfrm rot="18969360">
                <a:off x="8405276" y="1729162"/>
                <a:ext cx="470000" cy="400110"/>
              </a:xfrm>
              <a:prstGeom prst="rect">
                <a:avLst/>
              </a:prstGeom>
              <a:noFill/>
            </p:spPr>
            <p:txBody>
              <a:bodyPr wrap="none">
                <a:normAutofit fontScale="92500" lnSpcReduction="20000"/>
              </a:bodyPr>
              <a:lstStyle/>
              <a:p>
                <a:pPr algn="ctr"/>
                <a:r>
                  <a:rPr lang="en-US" altLang="zh-CN" sz="2400">
                    <a:solidFill>
                      <a:schemeClr val="bg1"/>
                    </a:solidFill>
                    <a:latin typeface="微软雅黑" panose="020B0503020204020204" charset="-122"/>
                    <a:ea typeface="微软雅黑" panose="020B0503020204020204" charset="-122"/>
                  </a:rPr>
                  <a:t>03</a:t>
                </a:r>
                <a:endParaRPr lang="en-US" altLang="zh-CN" sz="2400">
                  <a:solidFill>
                    <a:schemeClr val="bg1"/>
                  </a:solidFill>
                  <a:latin typeface="微软雅黑" panose="020B0503020204020204" charset="-122"/>
                  <a:ea typeface="微软雅黑" panose="020B0503020204020204" charset="-122"/>
                </a:endParaRPr>
              </a:p>
            </p:txBody>
          </p:sp>
          <p:sp>
            <p:nvSpPr>
              <p:cNvPr id="33" name="iS1ide-Freeform: Shape 30"/>
              <p:cNvSpPr>
                <a:spLocks noChangeAspect="1"/>
              </p:cNvSpPr>
              <p:nvPr/>
            </p:nvSpPr>
            <p:spPr bwMode="auto">
              <a:xfrm>
                <a:off x="10713445" y="5224559"/>
                <a:ext cx="460464" cy="529992"/>
              </a:xfrm>
              <a:custGeom>
                <a:avLst/>
                <a:gdLst>
                  <a:gd name="T0" fmla="*/ 1922 w 1958"/>
                  <a:gd name="T1" fmla="*/ 1423 h 2254"/>
                  <a:gd name="T2" fmla="*/ 1619 w 1958"/>
                  <a:gd name="T3" fmla="*/ 791 h 2254"/>
                  <a:gd name="T4" fmla="*/ 1541 w 1958"/>
                  <a:gd name="T5" fmla="*/ 706 h 2254"/>
                  <a:gd name="T6" fmla="*/ 1474 w 1958"/>
                  <a:gd name="T7" fmla="*/ 957 h 2254"/>
                  <a:gd name="T8" fmla="*/ 1482 w 1958"/>
                  <a:gd name="T9" fmla="*/ 968 h 2254"/>
                  <a:gd name="T10" fmla="*/ 1689 w 1958"/>
                  <a:gd name="T11" fmla="*/ 1404 h 2254"/>
                  <a:gd name="T12" fmla="*/ 274 w 1958"/>
                  <a:gd name="T13" fmla="*/ 1404 h 2254"/>
                  <a:gd name="T14" fmla="*/ 481 w 1958"/>
                  <a:gd name="T15" fmla="*/ 968 h 2254"/>
                  <a:gd name="T16" fmla="*/ 484 w 1958"/>
                  <a:gd name="T17" fmla="*/ 957 h 2254"/>
                  <a:gd name="T18" fmla="*/ 418 w 1958"/>
                  <a:gd name="T19" fmla="*/ 706 h 2254"/>
                  <a:gd name="T20" fmla="*/ 340 w 1958"/>
                  <a:gd name="T21" fmla="*/ 791 h 2254"/>
                  <a:gd name="T22" fmla="*/ 37 w 1958"/>
                  <a:gd name="T23" fmla="*/ 1423 h 2254"/>
                  <a:gd name="T24" fmla="*/ 0 w 1958"/>
                  <a:gd name="T25" fmla="*/ 1589 h 2254"/>
                  <a:gd name="T26" fmla="*/ 0 w 1958"/>
                  <a:gd name="T27" fmla="*/ 2206 h 2254"/>
                  <a:gd name="T28" fmla="*/ 48 w 1958"/>
                  <a:gd name="T29" fmla="*/ 2254 h 2254"/>
                  <a:gd name="T30" fmla="*/ 292 w 1958"/>
                  <a:gd name="T31" fmla="*/ 2254 h 2254"/>
                  <a:gd name="T32" fmla="*/ 336 w 1958"/>
                  <a:gd name="T33" fmla="*/ 2206 h 2254"/>
                  <a:gd name="T34" fmla="*/ 336 w 1958"/>
                  <a:gd name="T35" fmla="*/ 2051 h 2254"/>
                  <a:gd name="T36" fmla="*/ 1622 w 1958"/>
                  <a:gd name="T37" fmla="*/ 2051 h 2254"/>
                  <a:gd name="T38" fmla="*/ 1622 w 1958"/>
                  <a:gd name="T39" fmla="*/ 2206 h 2254"/>
                  <a:gd name="T40" fmla="*/ 1666 w 1958"/>
                  <a:gd name="T41" fmla="*/ 2254 h 2254"/>
                  <a:gd name="T42" fmla="*/ 1910 w 1958"/>
                  <a:gd name="T43" fmla="*/ 2254 h 2254"/>
                  <a:gd name="T44" fmla="*/ 1958 w 1958"/>
                  <a:gd name="T45" fmla="*/ 2206 h 2254"/>
                  <a:gd name="T46" fmla="*/ 1958 w 1958"/>
                  <a:gd name="T47" fmla="*/ 1585 h 2254"/>
                  <a:gd name="T48" fmla="*/ 1922 w 1958"/>
                  <a:gd name="T49" fmla="*/ 1423 h 2254"/>
                  <a:gd name="T50" fmla="*/ 318 w 1958"/>
                  <a:gd name="T51" fmla="*/ 1866 h 2254"/>
                  <a:gd name="T52" fmla="*/ 166 w 1958"/>
                  <a:gd name="T53" fmla="*/ 1714 h 2254"/>
                  <a:gd name="T54" fmla="*/ 318 w 1958"/>
                  <a:gd name="T55" fmla="*/ 1563 h 2254"/>
                  <a:gd name="T56" fmla="*/ 470 w 1958"/>
                  <a:gd name="T57" fmla="*/ 1714 h 2254"/>
                  <a:gd name="T58" fmla="*/ 318 w 1958"/>
                  <a:gd name="T59" fmla="*/ 1866 h 2254"/>
                  <a:gd name="T60" fmla="*/ 1640 w 1958"/>
                  <a:gd name="T61" fmla="*/ 1866 h 2254"/>
                  <a:gd name="T62" fmla="*/ 1489 w 1958"/>
                  <a:gd name="T63" fmla="*/ 1714 h 2254"/>
                  <a:gd name="T64" fmla="*/ 1640 w 1958"/>
                  <a:gd name="T65" fmla="*/ 1563 h 2254"/>
                  <a:gd name="T66" fmla="*/ 1792 w 1958"/>
                  <a:gd name="T67" fmla="*/ 1714 h 2254"/>
                  <a:gd name="T68" fmla="*/ 1640 w 1958"/>
                  <a:gd name="T69" fmla="*/ 1866 h 2254"/>
                  <a:gd name="T70" fmla="*/ 488 w 1958"/>
                  <a:gd name="T71" fmla="*/ 684 h 2254"/>
                  <a:gd name="T72" fmla="*/ 676 w 1958"/>
                  <a:gd name="T73" fmla="*/ 303 h 2254"/>
                  <a:gd name="T74" fmla="*/ 709 w 1958"/>
                  <a:gd name="T75" fmla="*/ 314 h 2254"/>
                  <a:gd name="T76" fmla="*/ 820 w 1958"/>
                  <a:gd name="T77" fmla="*/ 717 h 2254"/>
                  <a:gd name="T78" fmla="*/ 776 w 1958"/>
                  <a:gd name="T79" fmla="*/ 410 h 2254"/>
                  <a:gd name="T80" fmla="*/ 987 w 1958"/>
                  <a:gd name="T81" fmla="*/ 15 h 2254"/>
                  <a:gd name="T82" fmla="*/ 1016 w 1958"/>
                  <a:gd name="T83" fmla="*/ 4 h 2254"/>
                  <a:gd name="T84" fmla="*/ 1027 w 1958"/>
                  <a:gd name="T85" fmla="*/ 23 h 2254"/>
                  <a:gd name="T86" fmla="*/ 1009 w 1958"/>
                  <a:gd name="T87" fmla="*/ 119 h 2254"/>
                  <a:gd name="T88" fmla="*/ 1086 w 1958"/>
                  <a:gd name="T89" fmla="*/ 492 h 2254"/>
                  <a:gd name="T90" fmla="*/ 1231 w 1958"/>
                  <a:gd name="T91" fmla="*/ 307 h 2254"/>
                  <a:gd name="T92" fmla="*/ 1275 w 1958"/>
                  <a:gd name="T93" fmla="*/ 300 h 2254"/>
                  <a:gd name="T94" fmla="*/ 1474 w 1958"/>
                  <a:gd name="T95" fmla="*/ 695 h 2254"/>
                  <a:gd name="T96" fmla="*/ 987 w 1958"/>
                  <a:gd name="T97" fmla="*/ 1187 h 2254"/>
                  <a:gd name="T98" fmla="*/ 488 w 1958"/>
                  <a:gd name="T99" fmla="*/ 684 h 2254"/>
                  <a:gd name="T100" fmla="*/ 488 w 1958"/>
                  <a:gd name="T101" fmla="*/ 684 h 2254"/>
                  <a:gd name="T102" fmla="*/ 488 w 1958"/>
                  <a:gd name="T103" fmla="*/ 684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8" h="2254">
                    <a:moveTo>
                      <a:pt x="1922" y="1423"/>
                    </a:moveTo>
                    <a:cubicBezTo>
                      <a:pt x="1619" y="791"/>
                      <a:pt x="1619" y="791"/>
                      <a:pt x="1619" y="791"/>
                    </a:cubicBezTo>
                    <a:cubicBezTo>
                      <a:pt x="1604" y="758"/>
                      <a:pt x="1574" y="728"/>
                      <a:pt x="1541" y="706"/>
                    </a:cubicBezTo>
                    <a:cubicBezTo>
                      <a:pt x="1537" y="794"/>
                      <a:pt x="1515" y="879"/>
                      <a:pt x="1474" y="957"/>
                    </a:cubicBezTo>
                    <a:cubicBezTo>
                      <a:pt x="1478" y="960"/>
                      <a:pt x="1478" y="964"/>
                      <a:pt x="1482" y="968"/>
                    </a:cubicBezTo>
                    <a:cubicBezTo>
                      <a:pt x="1689" y="1404"/>
                      <a:pt x="1689" y="1404"/>
                      <a:pt x="1689" y="1404"/>
                    </a:cubicBezTo>
                    <a:cubicBezTo>
                      <a:pt x="274" y="1404"/>
                      <a:pt x="274" y="1404"/>
                      <a:pt x="274" y="1404"/>
                    </a:cubicBezTo>
                    <a:cubicBezTo>
                      <a:pt x="481" y="968"/>
                      <a:pt x="481" y="968"/>
                      <a:pt x="481" y="968"/>
                    </a:cubicBezTo>
                    <a:cubicBezTo>
                      <a:pt x="481" y="964"/>
                      <a:pt x="484" y="960"/>
                      <a:pt x="484" y="957"/>
                    </a:cubicBezTo>
                    <a:cubicBezTo>
                      <a:pt x="444" y="883"/>
                      <a:pt x="418" y="798"/>
                      <a:pt x="418" y="706"/>
                    </a:cubicBezTo>
                    <a:cubicBezTo>
                      <a:pt x="384" y="728"/>
                      <a:pt x="358" y="758"/>
                      <a:pt x="340" y="791"/>
                    </a:cubicBezTo>
                    <a:cubicBezTo>
                      <a:pt x="37" y="1423"/>
                      <a:pt x="37" y="1423"/>
                      <a:pt x="37" y="1423"/>
                    </a:cubicBezTo>
                    <a:cubicBezTo>
                      <a:pt x="7" y="1486"/>
                      <a:pt x="0" y="1530"/>
                      <a:pt x="0" y="1589"/>
                    </a:cubicBezTo>
                    <a:cubicBezTo>
                      <a:pt x="0" y="2206"/>
                      <a:pt x="0" y="2206"/>
                      <a:pt x="0" y="2206"/>
                    </a:cubicBezTo>
                    <a:cubicBezTo>
                      <a:pt x="0" y="2232"/>
                      <a:pt x="22" y="2254"/>
                      <a:pt x="48" y="2254"/>
                    </a:cubicBezTo>
                    <a:cubicBezTo>
                      <a:pt x="292" y="2254"/>
                      <a:pt x="292" y="2254"/>
                      <a:pt x="292" y="2254"/>
                    </a:cubicBezTo>
                    <a:cubicBezTo>
                      <a:pt x="318" y="2254"/>
                      <a:pt x="336" y="2232"/>
                      <a:pt x="336" y="2206"/>
                    </a:cubicBezTo>
                    <a:cubicBezTo>
                      <a:pt x="336" y="2051"/>
                      <a:pt x="336" y="2051"/>
                      <a:pt x="336" y="2051"/>
                    </a:cubicBezTo>
                    <a:cubicBezTo>
                      <a:pt x="1622" y="2051"/>
                      <a:pt x="1622" y="2051"/>
                      <a:pt x="1622" y="2051"/>
                    </a:cubicBezTo>
                    <a:cubicBezTo>
                      <a:pt x="1622" y="2206"/>
                      <a:pt x="1622" y="2206"/>
                      <a:pt x="1622" y="2206"/>
                    </a:cubicBezTo>
                    <a:cubicBezTo>
                      <a:pt x="1622" y="2232"/>
                      <a:pt x="1641" y="2254"/>
                      <a:pt x="1666" y="2254"/>
                    </a:cubicBezTo>
                    <a:cubicBezTo>
                      <a:pt x="1910" y="2254"/>
                      <a:pt x="1910" y="2254"/>
                      <a:pt x="1910" y="2254"/>
                    </a:cubicBezTo>
                    <a:cubicBezTo>
                      <a:pt x="1936" y="2254"/>
                      <a:pt x="1958" y="2232"/>
                      <a:pt x="1958" y="2206"/>
                    </a:cubicBezTo>
                    <a:cubicBezTo>
                      <a:pt x="1958" y="1585"/>
                      <a:pt x="1958" y="1585"/>
                      <a:pt x="1958" y="1585"/>
                    </a:cubicBezTo>
                    <a:cubicBezTo>
                      <a:pt x="1958" y="1530"/>
                      <a:pt x="1951" y="1482"/>
                      <a:pt x="1922" y="1423"/>
                    </a:cubicBezTo>
                    <a:close/>
                    <a:moveTo>
                      <a:pt x="318" y="1866"/>
                    </a:moveTo>
                    <a:cubicBezTo>
                      <a:pt x="233" y="1866"/>
                      <a:pt x="166" y="1796"/>
                      <a:pt x="166" y="1714"/>
                    </a:cubicBezTo>
                    <a:cubicBezTo>
                      <a:pt x="166" y="1629"/>
                      <a:pt x="233" y="1563"/>
                      <a:pt x="318" y="1563"/>
                    </a:cubicBezTo>
                    <a:cubicBezTo>
                      <a:pt x="403" y="1563"/>
                      <a:pt x="470" y="1629"/>
                      <a:pt x="470" y="1714"/>
                    </a:cubicBezTo>
                    <a:cubicBezTo>
                      <a:pt x="469" y="1799"/>
                      <a:pt x="399" y="1866"/>
                      <a:pt x="318" y="1866"/>
                    </a:cubicBezTo>
                    <a:close/>
                    <a:moveTo>
                      <a:pt x="1640" y="1866"/>
                    </a:moveTo>
                    <a:cubicBezTo>
                      <a:pt x="1555" y="1866"/>
                      <a:pt x="1489" y="1796"/>
                      <a:pt x="1489" y="1714"/>
                    </a:cubicBezTo>
                    <a:cubicBezTo>
                      <a:pt x="1489" y="1629"/>
                      <a:pt x="1555" y="1563"/>
                      <a:pt x="1640" y="1563"/>
                    </a:cubicBezTo>
                    <a:cubicBezTo>
                      <a:pt x="1725" y="1563"/>
                      <a:pt x="1792" y="1629"/>
                      <a:pt x="1792" y="1714"/>
                    </a:cubicBezTo>
                    <a:cubicBezTo>
                      <a:pt x="1792" y="1799"/>
                      <a:pt x="1725" y="1866"/>
                      <a:pt x="1640" y="1866"/>
                    </a:cubicBezTo>
                    <a:close/>
                    <a:moveTo>
                      <a:pt x="488" y="684"/>
                    </a:moveTo>
                    <a:cubicBezTo>
                      <a:pt x="488" y="529"/>
                      <a:pt x="561" y="392"/>
                      <a:pt x="676" y="303"/>
                    </a:cubicBezTo>
                    <a:cubicBezTo>
                      <a:pt x="702" y="285"/>
                      <a:pt x="716" y="303"/>
                      <a:pt x="709" y="314"/>
                    </a:cubicBezTo>
                    <a:cubicBezTo>
                      <a:pt x="632" y="499"/>
                      <a:pt x="687" y="680"/>
                      <a:pt x="820" y="717"/>
                    </a:cubicBezTo>
                    <a:cubicBezTo>
                      <a:pt x="780" y="624"/>
                      <a:pt x="765" y="518"/>
                      <a:pt x="776" y="410"/>
                    </a:cubicBezTo>
                    <a:cubicBezTo>
                      <a:pt x="795" y="252"/>
                      <a:pt x="872" y="111"/>
                      <a:pt x="987" y="15"/>
                    </a:cubicBezTo>
                    <a:cubicBezTo>
                      <a:pt x="998" y="4"/>
                      <a:pt x="1009" y="0"/>
                      <a:pt x="1016" y="4"/>
                    </a:cubicBezTo>
                    <a:cubicBezTo>
                      <a:pt x="1024" y="4"/>
                      <a:pt x="1031" y="11"/>
                      <a:pt x="1027" y="23"/>
                    </a:cubicBezTo>
                    <a:cubicBezTo>
                      <a:pt x="1020" y="52"/>
                      <a:pt x="1013" y="85"/>
                      <a:pt x="1009" y="119"/>
                    </a:cubicBezTo>
                    <a:cubicBezTo>
                      <a:pt x="994" y="251"/>
                      <a:pt x="1023" y="381"/>
                      <a:pt x="1086" y="492"/>
                    </a:cubicBezTo>
                    <a:cubicBezTo>
                      <a:pt x="1179" y="492"/>
                      <a:pt x="1219" y="381"/>
                      <a:pt x="1231" y="307"/>
                    </a:cubicBezTo>
                    <a:cubicBezTo>
                      <a:pt x="1231" y="288"/>
                      <a:pt x="1245" y="278"/>
                      <a:pt x="1275" y="300"/>
                    </a:cubicBezTo>
                    <a:cubicBezTo>
                      <a:pt x="1397" y="388"/>
                      <a:pt x="1474" y="533"/>
                      <a:pt x="1474" y="695"/>
                    </a:cubicBezTo>
                    <a:cubicBezTo>
                      <a:pt x="1474" y="965"/>
                      <a:pt x="1256" y="1187"/>
                      <a:pt x="987" y="1187"/>
                    </a:cubicBezTo>
                    <a:cubicBezTo>
                      <a:pt x="717" y="1187"/>
                      <a:pt x="488" y="953"/>
                      <a:pt x="488" y="684"/>
                    </a:cubicBezTo>
                    <a:close/>
                    <a:moveTo>
                      <a:pt x="488" y="684"/>
                    </a:moveTo>
                    <a:cubicBezTo>
                      <a:pt x="488" y="684"/>
                      <a:pt x="488" y="684"/>
                      <a:pt x="488" y="684"/>
                    </a:cubicBezTo>
                  </a:path>
                </a:pathLst>
              </a:custGeom>
              <a:solidFill>
                <a:schemeClr val="bg1"/>
              </a:solidFill>
              <a:ln>
                <a:noFill/>
              </a:ln>
            </p:spPr>
            <p:txBody>
              <a:bodyPr anchor="ctr"/>
              <a:lstStyle/>
              <a:p>
                <a:pPr algn="ctr"/>
                <a:endParaRPr sz="2000">
                  <a:latin typeface="微软雅黑" panose="020B0503020204020204" charset="-122"/>
                  <a:ea typeface="微软雅黑" panose="020B0503020204020204" charset="-122"/>
                </a:endParaRPr>
              </a:p>
            </p:txBody>
          </p:sp>
        </p:grpSp>
      </p:grpSp>
      <p:grpSp>
        <p:nvGrpSpPr>
          <p:cNvPr id="34" name="组合 33"/>
          <p:cNvGrpSpPr/>
          <p:nvPr/>
        </p:nvGrpSpPr>
        <p:grpSpPr>
          <a:xfrm>
            <a:off x="1847888" y="2837695"/>
            <a:ext cx="2050552" cy="1622035"/>
            <a:chOff x="7805427" y="3341205"/>
            <a:chExt cx="2050552" cy="1622035"/>
          </a:xfrm>
        </p:grpSpPr>
        <p:sp>
          <p:nvSpPr>
            <p:cNvPr id="35" name="矩形 34"/>
            <p:cNvSpPr/>
            <p:nvPr/>
          </p:nvSpPr>
          <p:spPr>
            <a:xfrm>
              <a:off x="7805427" y="3718005"/>
              <a:ext cx="1951329" cy="1245235"/>
            </a:xfrm>
            <a:prstGeom prst="rect">
              <a:avLst/>
            </a:prstGeom>
          </p:spPr>
          <p:txBody>
            <a:bodyPr wrap="square">
              <a:spAutoFit/>
              <a:scene3d>
                <a:camera prst="orthographicFront"/>
                <a:lightRig rig="threePt" dir="t"/>
              </a:scene3d>
              <a:sp3d contourW="12700"/>
            </a:bodyPr>
            <a:lstStyle/>
            <a:p>
              <a:pPr>
                <a:lnSpc>
                  <a:spcPct val="125000"/>
                </a:lnSpc>
              </a:pPr>
              <a:r>
                <a:rPr lang="zh-CN" altLang="en-US" sz="2000" dirty="0">
                  <a:solidFill>
                    <a:schemeClr val="tx1"/>
                  </a:solidFill>
                  <a:latin typeface="微软雅黑" panose="020B0503020204020204" charset="-122"/>
                  <a:ea typeface="微软雅黑" panose="020B0503020204020204" charset="-122"/>
                </a:rPr>
                <a:t>国家、地区的各类政策、法律、法规。</a:t>
              </a:r>
              <a:endParaRPr lang="zh-CN" altLang="en-US" sz="2000" dirty="0">
                <a:solidFill>
                  <a:schemeClr val="tx1"/>
                </a:solidFill>
                <a:latin typeface="微软雅黑" panose="020B0503020204020204" charset="-122"/>
                <a:ea typeface="微软雅黑" panose="020B0503020204020204" charset="-122"/>
              </a:endParaRPr>
            </a:p>
          </p:txBody>
        </p:sp>
        <p:sp>
          <p:nvSpPr>
            <p:cNvPr id="36" name="矩形 35"/>
            <p:cNvSpPr/>
            <p:nvPr/>
          </p:nvSpPr>
          <p:spPr>
            <a:xfrm>
              <a:off x="7805427" y="3341205"/>
              <a:ext cx="2050552"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solidFill>
                  <a:latin typeface="微软雅黑" panose="020B0503020204020204" charset="-122"/>
                  <a:ea typeface="微软雅黑" panose="020B0503020204020204" charset="-122"/>
                </a:rPr>
                <a:t>收集政策导向</a:t>
              </a:r>
              <a:endParaRPr lang="zh-CN" altLang="en-US" sz="2000" b="1" dirty="0">
                <a:solidFill>
                  <a:schemeClr val="tx1"/>
                </a:solidFill>
                <a:latin typeface="微软雅黑" panose="020B0503020204020204" charset="-122"/>
                <a:ea typeface="微软雅黑" panose="020B0503020204020204" charset="-122"/>
              </a:endParaRPr>
            </a:p>
          </p:txBody>
        </p:sp>
      </p:grpSp>
      <p:grpSp>
        <p:nvGrpSpPr>
          <p:cNvPr id="37" name="组合 36"/>
          <p:cNvGrpSpPr/>
          <p:nvPr/>
        </p:nvGrpSpPr>
        <p:grpSpPr>
          <a:xfrm>
            <a:off x="5251526" y="2617350"/>
            <a:ext cx="1951329" cy="2612000"/>
            <a:chOff x="7805427" y="3120860"/>
            <a:chExt cx="1951329" cy="2612000"/>
          </a:xfrm>
        </p:grpSpPr>
        <p:sp>
          <p:nvSpPr>
            <p:cNvPr id="38" name="矩形 37"/>
            <p:cNvSpPr/>
            <p:nvPr/>
          </p:nvSpPr>
          <p:spPr>
            <a:xfrm>
              <a:off x="7805427" y="3718005"/>
              <a:ext cx="1951329" cy="2014855"/>
            </a:xfrm>
            <a:prstGeom prst="rect">
              <a:avLst/>
            </a:prstGeom>
          </p:spPr>
          <p:txBody>
            <a:bodyPr wrap="square">
              <a:spAutoFit/>
              <a:scene3d>
                <a:camera prst="orthographicFront"/>
                <a:lightRig rig="threePt" dir="t"/>
              </a:scene3d>
              <a:sp3d contourW="12700"/>
            </a:bodyPr>
            <a:lstStyle/>
            <a:p>
              <a:pPr>
                <a:lnSpc>
                  <a:spcPct val="125000"/>
                </a:lnSpc>
              </a:pPr>
              <a:r>
                <a:rPr lang="zh-CN" altLang="en-US" sz="2000" dirty="0">
                  <a:solidFill>
                    <a:schemeClr val="tx1"/>
                  </a:solidFill>
                  <a:latin typeface="微软雅黑" panose="020B0503020204020204" charset="-122"/>
                  <a:ea typeface="微软雅黑" panose="020B0503020204020204" charset="-122"/>
                </a:rPr>
                <a:t>行业商情；对方经营情况；对方谈判的策略、计划和态度等。</a:t>
              </a:r>
              <a:endParaRPr lang="zh-CN" altLang="en-US" sz="2000" dirty="0">
                <a:solidFill>
                  <a:schemeClr val="tx1"/>
                </a:solidFill>
                <a:latin typeface="微软雅黑" panose="020B0503020204020204" charset="-122"/>
                <a:ea typeface="微软雅黑" panose="020B0503020204020204" charset="-122"/>
              </a:endParaRPr>
            </a:p>
          </p:txBody>
        </p:sp>
        <p:sp>
          <p:nvSpPr>
            <p:cNvPr id="39" name="矩形 38"/>
            <p:cNvSpPr/>
            <p:nvPr/>
          </p:nvSpPr>
          <p:spPr>
            <a:xfrm>
              <a:off x="7805427" y="3120860"/>
              <a:ext cx="1583055" cy="706755"/>
            </a:xfrm>
            <a:prstGeom prst="rect">
              <a:avLst/>
            </a:prstGeom>
          </p:spPr>
          <p:txBody>
            <a:bodyPr wrap="square">
              <a:spAutoFit/>
              <a:scene3d>
                <a:camera prst="orthographicFront"/>
                <a:lightRig rig="threePt" dir="t"/>
              </a:scene3d>
              <a:sp3d contourW="12700"/>
            </a:bodyPr>
            <a:lstStyle/>
            <a:p>
              <a:pPr algn="dist">
                <a:lnSpc>
                  <a:spcPct val="100000"/>
                </a:lnSpc>
              </a:pPr>
              <a:r>
                <a:rPr lang="zh-CN" altLang="en-US" sz="2000" b="1" dirty="0">
                  <a:solidFill>
                    <a:schemeClr val="tx1"/>
                  </a:solidFill>
                  <a:latin typeface="微软雅黑" panose="020B0503020204020204" charset="-122"/>
                  <a:ea typeface="微软雅黑" panose="020B0503020204020204" charset="-122"/>
                </a:rPr>
                <a:t>与谈判标的</a:t>
              </a:r>
              <a:endParaRPr lang="zh-CN" altLang="en-US" sz="2000" b="1" dirty="0">
                <a:solidFill>
                  <a:schemeClr val="tx1"/>
                </a:solidFill>
                <a:latin typeface="微软雅黑" panose="020B0503020204020204" charset="-122"/>
                <a:ea typeface="微软雅黑" panose="020B0503020204020204" charset="-122"/>
              </a:endParaRPr>
            </a:p>
            <a:p>
              <a:pPr algn="dist">
                <a:lnSpc>
                  <a:spcPct val="100000"/>
                </a:lnSpc>
              </a:pPr>
              <a:r>
                <a:rPr lang="zh-CN" altLang="en-US" sz="2000" b="1" dirty="0">
                  <a:solidFill>
                    <a:schemeClr val="tx1"/>
                  </a:solidFill>
                  <a:latin typeface="微软雅黑" panose="020B0503020204020204" charset="-122"/>
                  <a:ea typeface="微软雅黑" panose="020B0503020204020204" charset="-122"/>
                </a:rPr>
                <a:t>有关的情报</a:t>
              </a:r>
              <a:endParaRPr lang="zh-CN" altLang="en-US" sz="2000" b="1" dirty="0">
                <a:solidFill>
                  <a:schemeClr val="tx1"/>
                </a:solidFill>
                <a:latin typeface="微软雅黑" panose="020B0503020204020204" charset="-122"/>
                <a:ea typeface="微软雅黑" panose="020B0503020204020204" charset="-122"/>
              </a:endParaRPr>
            </a:p>
          </p:txBody>
        </p:sp>
      </p:grpSp>
      <p:grpSp>
        <p:nvGrpSpPr>
          <p:cNvPr id="40" name="组合 39"/>
          <p:cNvGrpSpPr/>
          <p:nvPr/>
        </p:nvGrpSpPr>
        <p:grpSpPr>
          <a:xfrm>
            <a:off x="8660591" y="2617350"/>
            <a:ext cx="1951329" cy="2612000"/>
            <a:chOff x="7805427" y="3120860"/>
            <a:chExt cx="1951329" cy="2612000"/>
          </a:xfrm>
        </p:grpSpPr>
        <p:sp>
          <p:nvSpPr>
            <p:cNvPr id="41" name="矩形 40"/>
            <p:cNvSpPr/>
            <p:nvPr/>
          </p:nvSpPr>
          <p:spPr>
            <a:xfrm>
              <a:off x="7805427" y="3718005"/>
              <a:ext cx="1951329" cy="2014855"/>
            </a:xfrm>
            <a:prstGeom prst="rect">
              <a:avLst/>
            </a:prstGeom>
          </p:spPr>
          <p:txBody>
            <a:bodyPr wrap="square">
              <a:spAutoFit/>
              <a:scene3d>
                <a:camera prst="orthographicFront"/>
                <a:lightRig rig="threePt" dir="t"/>
              </a:scene3d>
              <a:sp3d contourW="12700"/>
            </a:bodyPr>
            <a:lstStyle/>
            <a:p>
              <a:pPr>
                <a:lnSpc>
                  <a:spcPct val="125000"/>
                </a:lnSpc>
              </a:pPr>
              <a:r>
                <a:rPr lang="zh-CN" altLang="en-US" sz="2000" dirty="0">
                  <a:solidFill>
                    <a:schemeClr val="tx1"/>
                  </a:solidFill>
                  <a:latin typeface="微软雅黑" panose="020B0503020204020204" charset="-122"/>
                  <a:ea typeface="微软雅黑" panose="020B0503020204020204" charset="-122"/>
                </a:rPr>
                <a:t>对方的当前需求、利益和实力；对方的目标、声誉及谈判风格等</a:t>
              </a:r>
              <a:endParaRPr lang="zh-CN" altLang="en-US" sz="2000" dirty="0">
                <a:solidFill>
                  <a:schemeClr val="tx1"/>
                </a:solidFill>
                <a:latin typeface="微软雅黑" panose="020B0503020204020204" charset="-122"/>
                <a:ea typeface="微软雅黑" panose="020B0503020204020204" charset="-122"/>
              </a:endParaRPr>
            </a:p>
          </p:txBody>
        </p:sp>
        <p:sp>
          <p:nvSpPr>
            <p:cNvPr id="42" name="矩形 41"/>
            <p:cNvSpPr/>
            <p:nvPr/>
          </p:nvSpPr>
          <p:spPr>
            <a:xfrm>
              <a:off x="7805427" y="3120860"/>
              <a:ext cx="1597025" cy="706755"/>
            </a:xfrm>
            <a:prstGeom prst="rect">
              <a:avLst/>
            </a:prstGeom>
          </p:spPr>
          <p:txBody>
            <a:bodyPr wrap="square">
              <a:spAutoFit/>
              <a:scene3d>
                <a:camera prst="orthographicFront"/>
                <a:lightRig rig="threePt" dir="t"/>
              </a:scene3d>
              <a:sp3d contourW="12700"/>
            </a:bodyPr>
            <a:lstStyle/>
            <a:p>
              <a:pPr algn="dist">
                <a:lnSpc>
                  <a:spcPct val="100000"/>
                </a:lnSpc>
              </a:pPr>
              <a:r>
                <a:rPr lang="zh-CN" altLang="en-US" sz="2000" b="1" dirty="0">
                  <a:solidFill>
                    <a:schemeClr val="tx1"/>
                  </a:solidFill>
                  <a:latin typeface="微软雅黑" panose="020B0503020204020204" charset="-122"/>
                  <a:ea typeface="微软雅黑" panose="020B0503020204020204" charset="-122"/>
                </a:rPr>
                <a:t>与谈判对手</a:t>
              </a:r>
              <a:endParaRPr lang="zh-CN" altLang="en-US" sz="2000" b="1" dirty="0">
                <a:solidFill>
                  <a:schemeClr val="tx1"/>
                </a:solidFill>
                <a:latin typeface="微软雅黑" panose="020B0503020204020204" charset="-122"/>
                <a:ea typeface="微软雅黑" panose="020B0503020204020204" charset="-122"/>
              </a:endParaRPr>
            </a:p>
            <a:p>
              <a:pPr algn="dist">
                <a:lnSpc>
                  <a:spcPct val="100000"/>
                </a:lnSpc>
              </a:pPr>
              <a:r>
                <a:rPr lang="zh-CN" altLang="en-US" sz="2000" b="1" dirty="0">
                  <a:solidFill>
                    <a:schemeClr val="tx1"/>
                  </a:solidFill>
                  <a:latin typeface="微软雅黑" panose="020B0503020204020204" charset="-122"/>
                  <a:ea typeface="微软雅黑" panose="020B0503020204020204" charset="-122"/>
                </a:rPr>
                <a:t>有关的情报</a:t>
              </a:r>
              <a:endParaRPr lang="zh-CN" altLang="en-US" sz="2000" b="1" dirty="0">
                <a:solidFill>
                  <a:schemeClr val="tx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ractur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Effect transition="in" filter="fad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ISPRING_PRESENTATION_TITLE" val="商务风企业员工沟通技巧培训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5731</Words>
  <Application>WPS 演示</Application>
  <PresentationFormat>宽屏</PresentationFormat>
  <Paragraphs>764</Paragraphs>
  <Slides>38</Slides>
  <Notes>38</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38</vt:i4>
      </vt:variant>
    </vt:vector>
  </HeadingPairs>
  <TitlesOfParts>
    <vt:vector size="55" baseType="lpstr">
      <vt:lpstr>Arial</vt:lpstr>
      <vt:lpstr>宋体</vt:lpstr>
      <vt:lpstr>Wingdings</vt:lpstr>
      <vt:lpstr>微软雅黑</vt:lpstr>
      <vt:lpstr>Calibri</vt:lpstr>
      <vt:lpstr>Impact</vt:lpstr>
      <vt:lpstr>Lato Regular</vt:lpstr>
      <vt:lpstr>Segoe Print</vt:lpstr>
      <vt:lpstr>FontAwesome</vt:lpstr>
      <vt:lpstr>Arial Unicode MS</vt:lpstr>
      <vt:lpstr>Calibri Light</vt:lpstr>
      <vt:lpstr>Neris Thin</vt:lpstr>
      <vt:lpstr>Arial</vt:lpstr>
      <vt:lpstr>Cambria Math</vt:lpstr>
      <vt:lpstr>STIXGeneral-Bold</vt:lpstr>
      <vt:lpstr>STIXGeneral-Regular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
  <cp:lastModifiedBy>Struggle</cp:lastModifiedBy>
  <cp:revision>1</cp:revision>
  <dcterms:created xsi:type="dcterms:W3CDTF">2020-06-17T16:33:53Z</dcterms:created>
  <dcterms:modified xsi:type="dcterms:W3CDTF">2020-06-17T16:33:53Z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