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2"/>
  </p:handoutMasterIdLst>
  <p:sldIdLst>
    <p:sldId id="256" r:id="rId3"/>
    <p:sldId id="317" r:id="rId5"/>
    <p:sldId id="318" r:id="rId6"/>
    <p:sldId id="319" r:id="rId7"/>
    <p:sldId id="262" r:id="rId8"/>
    <p:sldId id="321" r:id="rId9"/>
    <p:sldId id="322" r:id="rId10"/>
    <p:sldId id="323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324" r:id="rId29"/>
    <p:sldId id="267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25" r:id="rId45"/>
    <p:sldId id="266" r:id="rId46"/>
    <p:sldId id="303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26" r:id="rId58"/>
    <p:sldId id="327" r:id="rId59"/>
    <p:sldId id="328" r:id="rId60"/>
    <p:sldId id="257" r:id="rId61"/>
  </p:sldIdLst>
  <p:sldSz cx="12192000" cy="6858000"/>
  <p:notesSz cx="6858000" cy="9144000"/>
  <p:custDataLst>
    <p:tags r:id="rId6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81A3"/>
    <a:srgbClr val="3F506C"/>
    <a:srgbClr val="3F50A3"/>
    <a:srgbClr val="F5F5EA"/>
    <a:srgbClr val="FF6600"/>
    <a:srgbClr val="D81EDC"/>
    <a:srgbClr val="007BF6"/>
    <a:srgbClr val="70B13F"/>
    <a:srgbClr val="CC3300"/>
    <a:srgbClr val="FAC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5911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46"/>
    </p:cViewPr>
  </p:sorter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6" Type="http://schemas.openxmlformats.org/officeDocument/2006/relationships/tags" Target="tags/tag10.xml"/><Relationship Id="rId65" Type="http://schemas.openxmlformats.org/officeDocument/2006/relationships/tableStyles" Target="tableStyles.xml"/><Relationship Id="rId64" Type="http://schemas.openxmlformats.org/officeDocument/2006/relationships/viewProps" Target="viewProps.xml"/><Relationship Id="rId63" Type="http://schemas.openxmlformats.org/officeDocument/2006/relationships/presProps" Target="presProps.xml"/><Relationship Id="rId62" Type="http://schemas.openxmlformats.org/officeDocument/2006/relationships/handoutMaster" Target="handoutMasters/handoutMaster1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+mn-lt"/>
                <a:ea typeface="微软雅黑 Light" panose="020B0502040204020203" pitchFamily="34" charset="-122"/>
                <a:cs typeface="+mn-cs"/>
              </a:defRPr>
            </a:pPr>
            <a:r>
              <a:rPr lang="zh-CN"/>
              <a:t>信息的传递</a:t>
            </a:r>
            <a:endParaRPr lang="zh-CN"/>
          </a:p>
        </c:rich>
      </c:tx>
      <c:layout>
        <c:manualLayout>
          <c:xMode val="edge"/>
          <c:yMode val="edge"/>
          <c:x val="0.311435962787435"/>
          <c:y val="0.037598204957091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3067505324298"/>
          <c:y val="0.214121530523254"/>
          <c:w val="0.370029010678291"/>
          <c:h val="0.75625458721537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信息的传递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bubble3D val="0"/>
            <c:spPr>
              <a:solidFill>
                <a:srgbClr val="4681A3"/>
              </a:solidFill>
            </c:spPr>
          </c:dPt>
          <c:dLbls>
            <c:dLbl>
              <c:idx val="0"/>
              <c:layout>
                <c:manualLayout>
                  <c:x val="-0.0260461116116606"/>
                  <c:y val="0.123734621104577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微软雅黑 Light" panose="020B0502040204020203" pitchFamily="34" charset="-122"/>
                        <a:cs typeface="+mn-cs"/>
                      </a:defRPr>
                    </a:pPr>
                    <a:r>
                      <a:rPr lang="en-US"/>
                      <a:t>7%</a:t>
                    </a:r>
                    <a:endParaRPr lang="en-US"/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微软雅黑 Light" panose="020B0502040204020203" pitchFamily="34" charset="-122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5696601871204"/>
                  <c:y val="-0.011148642939228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微软雅黑 Light" panose="020B0502040204020203" pitchFamily="34" charset="-122"/>
                        <a:cs typeface="+mn-cs"/>
                      </a:defRPr>
                    </a:pPr>
                    <a:r>
                      <a:rPr lang="en-US"/>
                      <a:t>38%</a:t>
                    </a:r>
                    <a:endParaRPr lang="en-US"/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微软雅黑 Light" panose="020B0502040204020203" pitchFamily="34" charset="-122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4940279755755"/>
                  <c:y val="-0.00572061109984453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微软雅黑 Light" panose="020B0502040204020203" pitchFamily="34" charset="-122"/>
                        <a:cs typeface="+mn-cs"/>
                      </a:defRPr>
                    </a:pPr>
                    <a:r>
                      <a:rPr lang="en-US"/>
                      <a:t>55%</a:t>
                    </a:r>
                    <a:endParaRPr lang="en-US"/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微软雅黑 Light" panose="020B0502040204020203" pitchFamily="34" charset="-122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微软雅黑 Light" panose="020B0502040204020203" pitchFamily="34" charset="-122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1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Sheet1!$A$2:$A$4</c:f>
              <c:strCache>
                <c:ptCount val="3"/>
                <c:pt idx="0">
                  <c:v>你在说什么</c:v>
                </c:pt>
                <c:pt idx="1">
                  <c:v>你是怎么说的</c:v>
                </c:pt>
                <c:pt idx="2">
                  <c:v>你的身体语言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0.07</c:v>
                </c:pt>
                <c:pt idx="1">
                  <c:v>0.380000000000001</c:v>
                </c:pt>
                <c:pt idx="2">
                  <c:v>0.55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666406170501"/>
          <c:y val="0.425893913358835"/>
          <c:w val="0.214434819284104"/>
          <c:h val="0.288845002386894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微软雅黑 Light" panose="020B0502040204020203" pitchFamily="34" charset="-122"/>
              <a:cs typeface="+mn-cs"/>
            </a:defRPr>
          </a:pPr>
        </a:p>
      </c:txPr>
    </c:legend>
    <c:plotVisOnly val="1"/>
    <c:dispBlanksAs val="zero"/>
    <c:showDLblsOverMax val="0"/>
  </c:chart>
  <c:spPr>
    <a:ln cmpd="dbl">
      <a:solidFill>
        <a:schemeClr val="bg1">
          <a:lumMod val="65000"/>
        </a:schemeClr>
      </a:solidFill>
    </a:ln>
  </c:spPr>
  <c:txPr>
    <a:bodyPr/>
    <a:lstStyle/>
    <a:p>
      <a:pPr>
        <a:defRPr lang="zh-CN">
          <a:ea typeface="微软雅黑 Light" panose="020B0502040204020203" pitchFamily="34" charset="-122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CC5C9-847A-4AFF-BE45-ED75F49131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189E0-078E-4C81-8AED-F55778FDA71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B55B7-27D4-4F8C-9FC1-C0CC522B11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C1-6FED-4422-B791-5DA8419AA7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276412" y="6231103"/>
            <a:ext cx="431936" cy="216024"/>
          </a:xfrm>
          <a:prstGeom prst="rect">
            <a:avLst/>
          </a:prstGeom>
          <a:solidFill>
            <a:srgbClr val="3F506C"/>
          </a:solidFill>
          <a:ln w="15240">
            <a:solidFill>
              <a:srgbClr val="3F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848478" y="6231103"/>
            <a:ext cx="431936" cy="216024"/>
          </a:xfrm>
          <a:prstGeom prst="rect">
            <a:avLst/>
          </a:prstGeom>
          <a:solidFill>
            <a:srgbClr val="3F506C"/>
          </a:solidFill>
          <a:ln w="15240">
            <a:solidFill>
              <a:srgbClr val="3F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1992610" y="6231103"/>
            <a:ext cx="431936" cy="216024"/>
          </a:xfrm>
          <a:prstGeom prst="rect">
            <a:avLst/>
          </a:prstGeom>
          <a:solidFill>
            <a:srgbClr val="3F506C"/>
          </a:solidFill>
          <a:ln w="15240">
            <a:solidFill>
              <a:srgbClr val="3F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1420544" y="6231103"/>
            <a:ext cx="431936" cy="216024"/>
          </a:xfrm>
          <a:prstGeom prst="rect">
            <a:avLst/>
          </a:prstGeom>
          <a:solidFill>
            <a:schemeClr val="bg1"/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2" name="TextBox 3"/>
          <p:cNvSpPr txBox="1"/>
          <p:nvPr userDrawn="1"/>
        </p:nvSpPr>
        <p:spPr>
          <a:xfrm>
            <a:off x="3060762" y="6109159"/>
            <a:ext cx="38991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社交礼仪</a:t>
            </a:r>
            <a:endParaRPr lang="zh-CN" altLang="en-US" sz="22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276412" y="6231103"/>
            <a:ext cx="431936" cy="216024"/>
          </a:xfrm>
          <a:prstGeom prst="rect">
            <a:avLst/>
          </a:prstGeom>
          <a:solidFill>
            <a:srgbClr val="3F506C"/>
          </a:solidFill>
          <a:ln w="15240">
            <a:solidFill>
              <a:srgbClr val="3F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848478" y="6231103"/>
            <a:ext cx="431936" cy="216024"/>
          </a:xfrm>
          <a:prstGeom prst="rect">
            <a:avLst/>
          </a:prstGeom>
          <a:solidFill>
            <a:srgbClr val="3F506C"/>
          </a:solidFill>
          <a:ln w="15240">
            <a:solidFill>
              <a:srgbClr val="3F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1992610" y="6231103"/>
            <a:ext cx="431936" cy="216024"/>
          </a:xfrm>
          <a:prstGeom prst="rect">
            <a:avLst/>
          </a:prstGeom>
          <a:solidFill>
            <a:schemeClr val="bg1"/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1420544" y="6231103"/>
            <a:ext cx="431936" cy="216024"/>
          </a:xfrm>
          <a:prstGeom prst="rect">
            <a:avLst/>
          </a:prstGeom>
          <a:solidFill>
            <a:srgbClr val="3F506C"/>
          </a:solidFill>
          <a:ln w="15240">
            <a:solidFill>
              <a:srgbClr val="3F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2" name="TextBox 3"/>
          <p:cNvSpPr txBox="1"/>
          <p:nvPr userDrawn="1"/>
        </p:nvSpPr>
        <p:spPr>
          <a:xfrm>
            <a:off x="3060762" y="6109159"/>
            <a:ext cx="38991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商务礼仪</a:t>
            </a:r>
            <a:endParaRPr lang="zh-CN" altLang="en-US" sz="22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BA128-7FCD-40CB-B08D-8E3DE365924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EBAA5D-12DC-4DAC-A51A-C512B20EB1B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449388"/>
            <a:ext cx="12192000" cy="1408612"/>
          </a:xfrm>
          <a:prstGeom prst="rect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2" descr="D:\360Downloads\pic\websbook_com_3158998.jpg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0" cy="553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0" y="4149080"/>
            <a:ext cx="12191999" cy="2708920"/>
          </a:xfrm>
          <a:prstGeom prst="rect">
            <a:avLst/>
          </a:prstGeom>
          <a:solidFill>
            <a:srgbClr val="4681A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Box 3"/>
          <p:cNvSpPr txBox="1"/>
          <p:nvPr userDrawn="1"/>
        </p:nvSpPr>
        <p:spPr>
          <a:xfrm>
            <a:off x="3792431" y="4341392"/>
            <a:ext cx="526297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谢谢您的观看</a:t>
            </a:r>
            <a:endParaRPr lang="zh-CN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5400" stA="30000" endPos="30000" dist="508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19100" y="0"/>
            <a:ext cx="177165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276412" y="6231103"/>
            <a:ext cx="431936" cy="216024"/>
          </a:xfrm>
          <a:prstGeom prst="rect">
            <a:avLst/>
          </a:prstGeom>
          <a:solidFill>
            <a:schemeClr val="bg1"/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848478" y="6231103"/>
            <a:ext cx="431936" cy="216024"/>
          </a:xfrm>
          <a:prstGeom prst="rect">
            <a:avLst/>
          </a:prstGeom>
          <a:solidFill>
            <a:srgbClr val="3F506C"/>
          </a:solidFill>
          <a:ln w="15240">
            <a:solidFill>
              <a:srgbClr val="3F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1992610" y="6231103"/>
            <a:ext cx="431936" cy="216024"/>
          </a:xfrm>
          <a:prstGeom prst="rect">
            <a:avLst/>
          </a:prstGeom>
          <a:solidFill>
            <a:srgbClr val="3F506C"/>
          </a:solidFill>
          <a:ln w="15240">
            <a:solidFill>
              <a:srgbClr val="3F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1420544" y="6231103"/>
            <a:ext cx="431936" cy="216024"/>
          </a:xfrm>
          <a:prstGeom prst="rect">
            <a:avLst/>
          </a:prstGeom>
          <a:solidFill>
            <a:srgbClr val="3F506C"/>
          </a:solidFill>
          <a:ln w="15240">
            <a:solidFill>
              <a:srgbClr val="3F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2" name="TextBox 3"/>
          <p:cNvSpPr txBox="1"/>
          <p:nvPr userDrawn="1"/>
        </p:nvSpPr>
        <p:spPr>
          <a:xfrm>
            <a:off x="3060762" y="6109159"/>
            <a:ext cx="38991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礼仪概述</a:t>
            </a:r>
            <a:endParaRPr lang="zh-CN" altLang="en-US" sz="22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276412" y="6231103"/>
            <a:ext cx="431936" cy="216024"/>
          </a:xfrm>
          <a:prstGeom prst="rect">
            <a:avLst/>
          </a:prstGeom>
          <a:solidFill>
            <a:srgbClr val="3F506C"/>
          </a:solidFill>
          <a:ln w="15240">
            <a:solidFill>
              <a:srgbClr val="3F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848478" y="6231103"/>
            <a:ext cx="431936" cy="216024"/>
          </a:xfrm>
          <a:prstGeom prst="rect">
            <a:avLst/>
          </a:prstGeom>
          <a:solidFill>
            <a:schemeClr val="bg1"/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1992610" y="6231103"/>
            <a:ext cx="431936" cy="216024"/>
          </a:xfrm>
          <a:prstGeom prst="rect">
            <a:avLst/>
          </a:prstGeom>
          <a:solidFill>
            <a:srgbClr val="3F506C"/>
          </a:solidFill>
          <a:ln w="15240">
            <a:solidFill>
              <a:srgbClr val="3F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1420544" y="6231103"/>
            <a:ext cx="431936" cy="216024"/>
          </a:xfrm>
          <a:prstGeom prst="rect">
            <a:avLst/>
          </a:prstGeom>
          <a:solidFill>
            <a:srgbClr val="3F506C"/>
          </a:solidFill>
          <a:ln w="15240">
            <a:solidFill>
              <a:srgbClr val="3F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2" name="TextBox 3"/>
          <p:cNvSpPr txBox="1"/>
          <p:nvPr userDrawn="1"/>
        </p:nvSpPr>
        <p:spPr>
          <a:xfrm>
            <a:off x="3060762" y="6109159"/>
            <a:ext cx="38991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职业形象</a:t>
            </a:r>
            <a:endParaRPr lang="zh-CN" altLang="en-US" sz="22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3F506C"/>
          </a:solidFill>
          <a:ln>
            <a:solidFill>
              <a:srgbClr val="3F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0" y="6021288"/>
            <a:ext cx="12192000" cy="620712"/>
          </a:xfrm>
          <a:prstGeom prst="rect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任意多边形 7"/>
          <p:cNvSpPr/>
          <p:nvPr userDrawn="1"/>
        </p:nvSpPr>
        <p:spPr>
          <a:xfrm>
            <a:off x="574729" y="201474"/>
            <a:ext cx="864000" cy="864000"/>
          </a:xfrm>
          <a:custGeom>
            <a:avLst/>
            <a:gdLst>
              <a:gd name="connsiteX0" fmla="*/ 0 w 864000"/>
              <a:gd name="connsiteY0" fmla="*/ 0 h 864000"/>
              <a:gd name="connsiteX1" fmla="*/ 864000 w 864000"/>
              <a:gd name="connsiteY1" fmla="*/ 0 h 864000"/>
              <a:gd name="connsiteX2" fmla="*/ 864000 w 864000"/>
              <a:gd name="connsiteY2" fmla="*/ 261737 h 864000"/>
              <a:gd name="connsiteX3" fmla="*/ 751007 w 864000"/>
              <a:gd name="connsiteY3" fmla="*/ 261737 h 864000"/>
              <a:gd name="connsiteX4" fmla="*/ 751007 w 864000"/>
              <a:gd name="connsiteY4" fmla="*/ 112993 h 864000"/>
              <a:gd name="connsiteX5" fmla="*/ 112993 w 864000"/>
              <a:gd name="connsiteY5" fmla="*/ 112993 h 864000"/>
              <a:gd name="connsiteX6" fmla="*/ 112993 w 864000"/>
              <a:gd name="connsiteY6" fmla="*/ 751007 h 864000"/>
              <a:gd name="connsiteX7" fmla="*/ 246681 w 864000"/>
              <a:gd name="connsiteY7" fmla="*/ 751007 h 864000"/>
              <a:gd name="connsiteX8" fmla="*/ 246681 w 864000"/>
              <a:gd name="connsiteY8" fmla="*/ 864000 h 864000"/>
              <a:gd name="connsiteX9" fmla="*/ 0 w 864000"/>
              <a:gd name="connsiteY9" fmla="*/ 86400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00" h="864000">
                <a:moveTo>
                  <a:pt x="0" y="0"/>
                </a:moveTo>
                <a:lnTo>
                  <a:pt x="864000" y="0"/>
                </a:lnTo>
                <a:lnTo>
                  <a:pt x="864000" y="261737"/>
                </a:lnTo>
                <a:lnTo>
                  <a:pt x="751007" y="261737"/>
                </a:lnTo>
                <a:lnTo>
                  <a:pt x="751007" y="112993"/>
                </a:lnTo>
                <a:lnTo>
                  <a:pt x="112993" y="112993"/>
                </a:lnTo>
                <a:lnTo>
                  <a:pt x="112993" y="751007"/>
                </a:lnTo>
                <a:lnTo>
                  <a:pt x="246681" y="751007"/>
                </a:lnTo>
                <a:lnTo>
                  <a:pt x="246681" y="864000"/>
                </a:lnTo>
                <a:lnTo>
                  <a:pt x="0" y="864000"/>
                </a:lnTo>
                <a:close/>
              </a:path>
            </a:pathLst>
          </a:cu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0" Type="http://schemas.openxmlformats.org/officeDocument/2006/relationships/notesSlide" Target="../notesSlides/notesSlide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0.jpeg"/><Relationship Id="rId1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8.xml"/><Relationship Id="rId2" Type="http://schemas.microsoft.com/office/2007/relationships/hdphoto" Target="../media/image34.wdp"/><Relationship Id="rId1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6.GIF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38.jpeg"/><Relationship Id="rId2" Type="http://schemas.microsoft.com/office/2007/relationships/hdphoto" Target="../media/image49.wdp"/><Relationship Id="rId1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9.xml"/><Relationship Id="rId3" Type="http://schemas.openxmlformats.org/officeDocument/2006/relationships/slideLayout" Target="../slideLayouts/slideLayout10.xml"/><Relationship Id="rId2" Type="http://schemas.microsoft.com/office/2007/relationships/hdphoto" Target="../media/image51.wdp"/><Relationship Id="rId1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5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3.xml"/><Relationship Id="rId3" Type="http://schemas.openxmlformats.org/officeDocument/2006/relationships/slideLayout" Target="../slideLayouts/slideLayout12.xml"/><Relationship Id="rId2" Type="http://schemas.microsoft.com/office/2007/relationships/hdphoto" Target="../media/image55.wdp"/><Relationship Id="rId1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8.jpe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7.xml"/><Relationship Id="rId3" Type="http://schemas.openxmlformats.org/officeDocument/2006/relationships/slideLayout" Target="../slideLayouts/slideLayout12.xml"/><Relationship Id="rId2" Type="http://schemas.microsoft.com/office/2007/relationships/hdphoto" Target="../media/image60.wdp"/><Relationship Id="rId1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1.jpe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0.jpeg"/><Relationship Id="rId1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6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0.jpeg"/><Relationship Id="rId1" Type="http://schemas.openxmlformats.org/officeDocument/2006/relationships/image" Target="../media/image63.jpe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5.png"/><Relationship Id="rId1" Type="http://schemas.openxmlformats.org/officeDocument/2006/relationships/image" Target="../media/image64.jpe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5.png"/><Relationship Id="rId1" Type="http://schemas.openxmlformats.org/officeDocument/2006/relationships/image" Target="../media/image64.jpeg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6.png"/><Relationship Id="rId1" Type="http://schemas.openxmlformats.org/officeDocument/2006/relationships/image" Target="../media/image6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1"/>
          <p:cNvSpPr/>
          <p:nvPr>
            <p:custDataLst>
              <p:tags r:id="rId1"/>
            </p:custDataLst>
          </p:nvPr>
        </p:nvSpPr>
        <p:spPr>
          <a:xfrm>
            <a:off x="0" y="1706129"/>
            <a:ext cx="12192000" cy="2642839"/>
          </a:xfrm>
          <a:prstGeom prst="rect">
            <a:avLst/>
          </a:prstGeom>
          <a:solidFill>
            <a:srgbClr val="3F506C"/>
          </a:solidFill>
          <a:ln>
            <a:noFill/>
          </a:ln>
          <a:effectLst>
            <a:outerShdw blurRad="431800" dist="177800" dir="5400000" sx="97000" sy="97000" algn="ctr" rotWithShape="0">
              <a:srgbClr val="000000">
                <a:alpha val="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pic>
        <p:nvPicPr>
          <p:cNvPr id="3" name="PA_图片 2" descr="A000220181119B58PPIC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779036" y="837825"/>
            <a:ext cx="4138652" cy="5641038"/>
          </a:xfrm>
          <a:prstGeom prst="rect">
            <a:avLst/>
          </a:prstGeom>
        </p:spPr>
      </p:pic>
      <p:sp>
        <p:nvSpPr>
          <p:cNvPr id="5" name="PA_文本框 4"/>
          <p:cNvSpPr txBox="1"/>
          <p:nvPr>
            <p:custDataLst>
              <p:tags r:id="rId4"/>
            </p:custDataLst>
          </p:nvPr>
        </p:nvSpPr>
        <p:spPr>
          <a:xfrm>
            <a:off x="5696724" y="2386361"/>
            <a:ext cx="64952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6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商务礼仪培训</a:t>
            </a:r>
            <a:endParaRPr lang="zh-CN" altLang="en-US" sz="76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PA_文本框 6"/>
          <p:cNvSpPr txBox="1"/>
          <p:nvPr>
            <p:custDataLst>
              <p:tags r:id="rId5"/>
            </p:custDataLst>
          </p:nvPr>
        </p:nvSpPr>
        <p:spPr>
          <a:xfrm>
            <a:off x="10552669" y="247991"/>
            <a:ext cx="1380671" cy="46166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ea typeface="微软雅黑 Light" panose="020B0502040204020203" pitchFamily="34" charset="-122"/>
                <a:cs typeface="经典繁仿黑" pitchFamily="49" charset="-122"/>
              </a:rPr>
              <a:t>LOGO</a:t>
            </a:r>
            <a:endParaRPr lang="zh-CN" altLang="en-US" sz="24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Broadway" pitchFamily="82" charset="0"/>
              <a:ea typeface="微软雅黑 Light" panose="020B0502040204020203" pitchFamily="34" charset="-122"/>
              <a:cs typeface="经典繁仿黑" pitchFamily="49" charset="-122"/>
            </a:endParaRPr>
          </a:p>
        </p:txBody>
      </p:sp>
      <p:sp>
        <p:nvSpPr>
          <p:cNvPr id="9" name="PA_矩形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1231297"/>
            <a:ext cx="3959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i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员工在职培训之</a:t>
            </a:r>
            <a:r>
              <a:rPr lang="en-US" altLang="zh-CN" sz="1600" i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——</a:t>
            </a:r>
            <a:endParaRPr lang="zh-CN" altLang="en-US" sz="1600" i="1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0" name="PA_矩形 1"/>
          <p:cNvSpPr/>
          <p:nvPr>
            <p:custDataLst>
              <p:tags r:id="rId7"/>
            </p:custDataLst>
          </p:nvPr>
        </p:nvSpPr>
        <p:spPr>
          <a:xfrm>
            <a:off x="6000005" y="4623919"/>
            <a:ext cx="1025813" cy="3600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汇报人：</a:t>
            </a:r>
            <a:endParaRPr lang="zh-CN" altLang="en-US" sz="1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PA_矩形 8"/>
          <p:cNvSpPr/>
          <p:nvPr>
            <p:custDataLst>
              <p:tags r:id="rId8"/>
            </p:custDataLst>
          </p:nvPr>
        </p:nvSpPr>
        <p:spPr>
          <a:xfrm>
            <a:off x="7009477" y="4623917"/>
            <a:ext cx="1222776" cy="360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>
                <a:solidFill>
                  <a:srgbClr val="3F506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凤凰办公</a:t>
            </a:r>
            <a:endParaRPr lang="zh-CN" altLang="en-US" sz="1800" dirty="0">
              <a:solidFill>
                <a:srgbClr val="3F506C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4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4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692819" y="3536507"/>
            <a:ext cx="3340100" cy="372410"/>
          </a:xfrm>
          <a:prstGeom prst="roundRect">
            <a:avLst>
              <a:gd name="adj" fmla="val 6436"/>
            </a:avLst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3029" y="521962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仪表（衣着打扮）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5612036" y="1791046"/>
            <a:ext cx="4680322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637435" y="1135296"/>
            <a:ext cx="4680323" cy="665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lang="en-US" altLang="zh-CN" sz="2800" b="1" kern="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TPO</a:t>
            </a:r>
            <a:r>
              <a:rPr lang="en-US" altLang="zh-CN" sz="2800" b="1" kern="0" dirty="0">
                <a:solidFill>
                  <a:srgbClr val="FF66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的着装原则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9" name="Picture 12" descr="C:\Documents and Settings\tdz\桌面\xpic1279.jp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4291128" y="2196934"/>
            <a:ext cx="1350000" cy="1800000"/>
          </a:xfrm>
          <a:prstGeom prst="roundRect">
            <a:avLst>
              <a:gd name="adj" fmla="val 1632"/>
            </a:avLst>
          </a:prstGeom>
          <a:blipFill dpi="0" rotWithShape="1">
            <a:blip r:embed="rId2" cstate="screen"/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2988" y="2196934"/>
            <a:ext cx="2397689" cy="1800000"/>
          </a:xfrm>
          <a:prstGeom prst="roundRect">
            <a:avLst>
              <a:gd name="adj" fmla="val 1632"/>
            </a:avLst>
          </a:prstGeom>
          <a:blipFill dpi="0" rotWithShape="1">
            <a:blip r:embed="rId2" cstate="screen"/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15" descr="C:\Documents and Settings\tdz\桌面\xpic291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67016" y="2196934"/>
            <a:ext cx="2400000" cy="1800000"/>
          </a:xfrm>
          <a:prstGeom prst="roundRect">
            <a:avLst>
              <a:gd name="adj" fmla="val 1632"/>
            </a:avLst>
          </a:prstGeom>
          <a:blipFill dpi="0" rotWithShape="1">
            <a:blip r:embed="rId5" cstate="screen"/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30"/>
          <p:cNvSpPr txBox="1">
            <a:spLocks noChangeArrowheads="1"/>
          </p:cNvSpPr>
          <p:nvPr/>
        </p:nvSpPr>
        <p:spPr bwMode="auto">
          <a:xfrm>
            <a:off x="4287794" y="3638192"/>
            <a:ext cx="1349641" cy="346570"/>
          </a:xfrm>
          <a:prstGeom prst="rect">
            <a:avLst/>
          </a:prstGeom>
          <a:solidFill>
            <a:srgbClr val="4681A3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目的、对象</a:t>
            </a:r>
            <a:endParaRPr lang="en-US" altLang="zh-CN" sz="1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TextBox 30"/>
          <p:cNvSpPr txBox="1">
            <a:spLocks noChangeArrowheads="1"/>
          </p:cNvSpPr>
          <p:nvPr/>
        </p:nvSpPr>
        <p:spPr bwMode="auto">
          <a:xfrm>
            <a:off x="8992988" y="3668594"/>
            <a:ext cx="2397689" cy="346570"/>
          </a:xfrm>
          <a:prstGeom prst="rect">
            <a:avLst/>
          </a:prstGeom>
          <a:solidFill>
            <a:srgbClr val="4681A3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地点、场合、身份</a:t>
            </a:r>
            <a:endParaRPr lang="en-US" altLang="zh-CN" sz="1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6167016" y="3668594"/>
            <a:ext cx="2400000" cy="346570"/>
          </a:xfrm>
          <a:prstGeom prst="rect">
            <a:avLst/>
          </a:prstGeom>
          <a:solidFill>
            <a:srgbClr val="4681A3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时间、季节、时令、时代</a:t>
            </a:r>
            <a:endParaRPr lang="en-US" altLang="zh-CN" sz="1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61308" y="986475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着装原则（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TPO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）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57919" y="3539585"/>
            <a:ext cx="199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规则补充：</a:t>
            </a:r>
            <a:endParaRPr lang="zh-CN" altLang="en-US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72528" y="4208583"/>
            <a:ext cx="3260391" cy="132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扬长避短：要会遮丑，如长脸不穿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V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领等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;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遵守常规：不穿奇装异服。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197" y="521962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仪表（衣着打扮）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45743" y="984363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职业女性着装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7" name="Picture 7" descr="C:\Documents and Settings\tdz\桌面\新建文件夹\conew_img_371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617105" y="2785115"/>
            <a:ext cx="1754999" cy="280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30"/>
          <p:cNvSpPr txBox="1">
            <a:spLocks noChangeArrowheads="1"/>
          </p:cNvSpPr>
          <p:nvPr/>
        </p:nvSpPr>
        <p:spPr bwMode="auto">
          <a:xfrm>
            <a:off x="9617104" y="5238743"/>
            <a:ext cx="1754999" cy="346249"/>
          </a:xfrm>
          <a:prstGeom prst="rect">
            <a:avLst/>
          </a:prstGeom>
          <a:solidFill>
            <a:srgbClr val="4681A3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30000"/>
              </a:lnSpc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ea typeface="微软雅黑 Light" panose="020B0502040204020203" pitchFamily="34" charset="-122"/>
              </a:rPr>
              <a:t>皮裙</a:t>
            </a:r>
            <a:endParaRPr lang="en-US" altLang="zh-CN" dirty="0">
              <a:ea typeface="微软雅黑 Light" panose="020B0502040204020203" pitchFamily="34" charset="-122"/>
            </a:endParaRPr>
          </a:p>
        </p:txBody>
      </p:sp>
      <p:pic>
        <p:nvPicPr>
          <p:cNvPr id="30" name="Picture 8" descr="C:\Documents and Settings\tdz\桌面\196063_2011610151816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1015" y="2785115"/>
            <a:ext cx="1754999" cy="280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C:\Documents and Settings\tdz\桌面\新建文件夹\333943901_1127833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1831" y="2785115"/>
            <a:ext cx="1755000" cy="280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0"/>
          <p:cNvSpPr txBox="1">
            <a:spLocks noChangeArrowheads="1"/>
          </p:cNvSpPr>
          <p:nvPr/>
        </p:nvSpPr>
        <p:spPr bwMode="auto">
          <a:xfrm>
            <a:off x="1723525" y="5220705"/>
            <a:ext cx="1743306" cy="346570"/>
          </a:xfrm>
          <a:prstGeom prst="rect">
            <a:avLst/>
          </a:prstGeom>
          <a:solidFill>
            <a:srgbClr val="4681A3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裙、鞋、袜不搭</a:t>
            </a:r>
            <a:endParaRPr lang="en-US" altLang="zh-CN" sz="1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3570456" y="2215821"/>
            <a:ext cx="4680322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3570455" y="1699771"/>
            <a:ext cx="4680323" cy="501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女士裙装四大禁忌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5" name="Picture 3" descr="E:\仝德志文件，勿删！\03-参考文档\！PPT图片及版面资源\06-PPT精选插图\04-图标\禁止符号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33625" y="1622537"/>
            <a:ext cx="649199" cy="64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0"/>
          <p:cNvSpPr txBox="1">
            <a:spLocks noChangeArrowheads="1"/>
          </p:cNvSpPr>
          <p:nvPr/>
        </p:nvSpPr>
        <p:spPr bwMode="auto">
          <a:xfrm>
            <a:off x="7021014" y="5246828"/>
            <a:ext cx="1737523" cy="346249"/>
          </a:xfrm>
          <a:prstGeom prst="rect">
            <a:avLst/>
          </a:prstGeom>
          <a:solidFill>
            <a:srgbClr val="4681A3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30000"/>
              </a:lnSpc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ea typeface="微软雅黑 Light" panose="020B0502040204020203" pitchFamily="34" charset="-122"/>
              </a:rPr>
              <a:t>三截腿</a:t>
            </a:r>
            <a:endParaRPr lang="en-US" altLang="zh-CN" dirty="0">
              <a:ea typeface="微软雅黑 Light" panose="020B0502040204020203" pitchFamily="34" charset="-122"/>
            </a:endParaRPr>
          </a:p>
        </p:txBody>
      </p:sp>
      <p:pic>
        <p:nvPicPr>
          <p:cNvPr id="41" name="Picture 5" descr="C:\Documents and Settings\tdz\桌面\新建文件夹\yw2004xp26580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07923" y="2785115"/>
            <a:ext cx="1872000" cy="280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30"/>
          <p:cNvSpPr txBox="1">
            <a:spLocks noChangeArrowheads="1"/>
          </p:cNvSpPr>
          <p:nvPr/>
        </p:nvSpPr>
        <p:spPr bwMode="auto">
          <a:xfrm>
            <a:off x="4287796" y="5276843"/>
            <a:ext cx="1892128" cy="309957"/>
          </a:xfrm>
          <a:prstGeom prst="rect">
            <a:avLst/>
          </a:prstGeom>
          <a:solidFill>
            <a:srgbClr val="4681A3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30000"/>
              </a:lnSpc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805" fontAlgn="base">
              <a:spcBef>
                <a:spcPct val="0"/>
              </a:spcBef>
              <a:spcAft>
                <a:spcPct val="0"/>
              </a:spcAft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00" dirty="0">
                <a:ea typeface="微软雅黑 Light" panose="020B0502040204020203" pitchFamily="34" charset="-122"/>
              </a:rPr>
              <a:t>光腿或渔网袜穿职业裙</a:t>
            </a:r>
            <a:endParaRPr lang="en-US" altLang="zh-CN" sz="1200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4" grpId="0"/>
      <p:bldP spid="40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3239" y="505920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仪表（衣着打扮）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73819" y="1039484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职业女性着装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5986113" y="1865289"/>
            <a:ext cx="4680322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986112" y="1349239"/>
            <a:ext cx="4680323" cy="501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2000" b="1" kern="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首饰佩戴</a:t>
            </a: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要讲究的四个原则</a:t>
            </a:r>
            <a:endParaRPr lang="zh-CN" altLang="en-US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1" name="Picture 3" descr="C:\Documents and Settings\tdz\桌面\未标题-1 拷贝.pn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379621" y="2174084"/>
            <a:ext cx="2387435" cy="344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5890366" y="2303127"/>
            <a:ext cx="5865053" cy="419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且“影响工作，炫富、炫耀性别优势”的首饰不能戴。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90366" y="3239231"/>
            <a:ext cx="5865053" cy="419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每种不多于两件（如耳环、手镯）。总数不超过三件。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90366" y="4175335"/>
            <a:ext cx="5865053" cy="419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多首饰应同质同色，或不同质至少也要同色。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90366" y="5111439"/>
            <a:ext cx="5865053" cy="419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如十字架形的挂件在国际交往中不宜配戴。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4201851" y="2252435"/>
            <a:ext cx="1611511" cy="553816"/>
          </a:xfrm>
          <a:prstGeom prst="roundRect">
            <a:avLst>
              <a:gd name="adj" fmla="val 8657"/>
            </a:avLst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符合身份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4201851" y="3188539"/>
            <a:ext cx="1611511" cy="553816"/>
          </a:xfrm>
          <a:prstGeom prst="roundRect">
            <a:avLst>
              <a:gd name="adj" fmla="val 8657"/>
            </a:avLst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以少为佳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4201851" y="4124643"/>
            <a:ext cx="1611511" cy="553816"/>
          </a:xfrm>
          <a:prstGeom prst="roundRect">
            <a:avLst>
              <a:gd name="adj" fmla="val 8657"/>
            </a:avLst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同质同色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4201851" y="5060747"/>
            <a:ext cx="1611511" cy="553816"/>
          </a:xfrm>
          <a:prstGeom prst="roundRect">
            <a:avLst>
              <a:gd name="adj" fmla="val 8657"/>
            </a:avLst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符合习俗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4" grpId="0"/>
      <p:bldP spid="55" grpId="0"/>
      <p:bldP spid="56" grpId="0"/>
      <p:bldP spid="57" grpId="0"/>
      <p:bldP spid="58" grpId="0" animBg="1"/>
      <p:bldP spid="60" grpId="0" animBg="1"/>
      <p:bldP spid="61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173" y="520209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仪表（衣着打扮）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49480" y="951097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职业男性着装</a:t>
            </a:r>
            <a:endParaRPr lang="zh-CN" altLang="en-US" b="1" dirty="0">
              <a:solidFill>
                <a:srgbClr val="FF66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621661" y="1912949"/>
            <a:ext cx="4680322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647060" y="1257199"/>
            <a:ext cx="4680323" cy="665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2800" b="1" kern="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西装</a:t>
            </a:r>
            <a:r>
              <a:rPr lang="en-US" altLang="zh-CN" sz="2800" b="1" kern="0" dirty="0">
                <a:solidFill>
                  <a:srgbClr val="FF66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的颜色搭配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621661" y="2249505"/>
            <a:ext cx="4680321" cy="372410"/>
          </a:xfrm>
          <a:prstGeom prst="roundRect">
            <a:avLst>
              <a:gd name="adj" fmla="val 6436"/>
            </a:avLst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47061" y="2252583"/>
            <a:ext cx="3145952" cy="369332"/>
          </a:xfrm>
          <a:prstGeom prst="rect">
            <a:avLst/>
          </a:prstGeom>
          <a:solidFill>
            <a:srgbClr val="4681A3"/>
          </a:solidFill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两个单色，一个图案</a:t>
            </a:r>
            <a:endParaRPr lang="zh-CN" altLang="en-US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21661" y="2792791"/>
            <a:ext cx="4655908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在西服套装、衬衣、领带中，最少要有两个单色，最多一个图案。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621661" y="3968643"/>
            <a:ext cx="4680321" cy="372410"/>
          </a:xfrm>
          <a:prstGeom prst="roundRect">
            <a:avLst>
              <a:gd name="adj" fmla="val 6436"/>
            </a:avLst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47061" y="3971721"/>
            <a:ext cx="3145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深浅交错</a:t>
            </a:r>
            <a:endParaRPr lang="zh-CN" altLang="en-US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21661" y="4511929"/>
            <a:ext cx="4655908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深色西服配浅色衬衫和鲜艳、中深色领带；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中深色西服配浅色衬衫和深色领带；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浅色西服配中深色衬衫和深色领带。</a:t>
            </a:r>
            <a:endParaRPr lang="zh-CN" altLang="en-US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382" y="1794500"/>
            <a:ext cx="2298700" cy="39632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 animBg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9281" y="505920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仪表（衣着打扮）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54769" y="984363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职业男性着装</a:t>
            </a:r>
            <a:endParaRPr lang="zh-CN" altLang="en-US" b="1" dirty="0">
              <a:solidFill>
                <a:srgbClr val="FF66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6354727" y="1782609"/>
            <a:ext cx="4680322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380126" y="1126859"/>
            <a:ext cx="4680323" cy="665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2800" b="1" kern="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西装</a:t>
            </a:r>
            <a:r>
              <a:rPr lang="en-US" altLang="zh-CN" sz="2800" b="1" kern="0" dirty="0">
                <a:solidFill>
                  <a:srgbClr val="FF66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的三个“三”原则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354727" y="2119165"/>
            <a:ext cx="4680321" cy="372410"/>
          </a:xfrm>
          <a:prstGeom prst="roundRect">
            <a:avLst>
              <a:gd name="adj" fmla="val 6436"/>
            </a:avLst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80127" y="2122243"/>
            <a:ext cx="3145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三色原则</a:t>
            </a:r>
            <a:endParaRPr lang="zh-CN" altLang="en-US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54727" y="2598056"/>
            <a:ext cx="4655908" cy="41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即全身穿着限制在三种颜色之内。</a:t>
            </a:r>
            <a:endParaRPr lang="zh-CN" altLang="en-US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354727" y="3245872"/>
            <a:ext cx="4680321" cy="372410"/>
          </a:xfrm>
          <a:prstGeom prst="roundRect">
            <a:avLst>
              <a:gd name="adj" fmla="val 6436"/>
            </a:avLst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80127" y="3248950"/>
            <a:ext cx="3145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三一定律</a:t>
            </a:r>
            <a:endParaRPr lang="zh-CN" altLang="en-US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54727" y="3724763"/>
            <a:ext cx="4655908" cy="39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鞋子、皮带、公文包 一个颜色。</a:t>
            </a:r>
            <a:endParaRPr lang="zh-CN" altLang="en-US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354727" y="4399862"/>
            <a:ext cx="4680321" cy="372410"/>
          </a:xfrm>
          <a:prstGeom prst="roundRect">
            <a:avLst>
              <a:gd name="adj" fmla="val 6436"/>
            </a:avLst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80127" y="4402940"/>
            <a:ext cx="3145952" cy="369332"/>
          </a:xfrm>
          <a:prstGeom prst="rect">
            <a:avLst/>
          </a:prstGeom>
          <a:solidFill>
            <a:srgbClr val="4681A3"/>
          </a:solidFill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三大禁忌</a:t>
            </a:r>
            <a:endParaRPr lang="zh-CN" altLang="en-US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54727" y="4878753"/>
            <a:ext cx="46559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忌衣袖商标未摘掉、忌西装与皮鞋不相配、</a:t>
            </a:r>
            <a:r>
              <a:rPr lang="zh-CN" altLang="en-US" b="1" kern="1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忌不打领带</a:t>
            </a:r>
            <a:r>
              <a:rPr lang="zh-CN" altLang="en-US" kern="1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。</a:t>
            </a:r>
            <a:endParaRPr lang="zh-CN" altLang="en-US" kern="100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3" r="26720"/>
          <a:stretch>
            <a:fillRect/>
          </a:stretch>
        </p:blipFill>
        <p:spPr>
          <a:xfrm>
            <a:off x="1276349" y="2200010"/>
            <a:ext cx="4697377" cy="2836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16" grpId="0" animBg="1"/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0084" y="514074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仪表（衣着打扮）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33372" y="1019378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职业男性着装</a:t>
            </a:r>
            <a:endParaRPr lang="zh-CN" altLang="en-US" b="1" dirty="0">
              <a:solidFill>
                <a:srgbClr val="FF66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4716427" y="1442719"/>
            <a:ext cx="4680322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741826" y="786969"/>
            <a:ext cx="4680323" cy="665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2800" b="1" kern="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西装</a:t>
            </a:r>
            <a:r>
              <a:rPr lang="en-US" altLang="zh-CN" sz="2800" b="1" kern="0" dirty="0">
                <a:solidFill>
                  <a:srgbClr val="FF66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的纽扣扣法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16427" y="3303210"/>
            <a:ext cx="2757773" cy="2697951"/>
          </a:xfrm>
          <a:prstGeom prst="rect">
            <a:avLst/>
          </a:prstGeom>
        </p:spPr>
      </p:pic>
      <p:sp>
        <p:nvSpPr>
          <p:cNvPr id="31" name="线形标注 3 30"/>
          <p:cNvSpPr/>
          <p:nvPr/>
        </p:nvSpPr>
        <p:spPr>
          <a:xfrm>
            <a:off x="3366260" y="1858765"/>
            <a:ext cx="2310640" cy="72008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425858"/>
              <a:gd name="adj8" fmla="val 93426"/>
            </a:avLst>
          </a:prstGeom>
          <a:ln w="3175">
            <a:solidFill>
              <a:srgbClr val="4681A3"/>
            </a:solidFill>
            <a:prstDash val="dash"/>
            <a:headEnd type="oval"/>
            <a:tailEnd type="none" w="lg" len="lg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三粒扣</a:t>
            </a:r>
            <a:r>
              <a:rPr lang="zh-CN" altLang="en-US" sz="16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扣上面两粒或只扣中间一粒或都不扣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线形标注 2 31"/>
          <p:cNvSpPr/>
          <p:nvPr/>
        </p:nvSpPr>
        <p:spPr>
          <a:xfrm>
            <a:off x="7729564" y="4019005"/>
            <a:ext cx="2103700" cy="7200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2552"/>
              <a:gd name="adj6" fmla="val -46291"/>
            </a:avLst>
          </a:prstGeom>
          <a:ln w="3175">
            <a:solidFill>
              <a:srgbClr val="4681A3"/>
            </a:solidFill>
            <a:prstDash val="dash"/>
            <a:headEnd type="oval"/>
            <a:tailEnd type="none" w="lg" len="lg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一粒扣：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可扣可不扣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729564" y="2970243"/>
            <a:ext cx="2103700" cy="688722"/>
          </a:xfrm>
          <a:prstGeom prst="rect">
            <a:avLst/>
          </a:prstGeom>
          <a:ln w="3175">
            <a:solidFill>
              <a:srgbClr val="4681A3"/>
            </a:solidFill>
            <a:prstDash val="dash"/>
            <a:headEnd type="oval"/>
            <a:tailEnd type="none" w="lg" len="lg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两粒扣：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扣上面第一粒或都不扣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729564" y="1874444"/>
            <a:ext cx="2103700" cy="688722"/>
          </a:xfrm>
          <a:prstGeom prst="rect">
            <a:avLst/>
          </a:prstGeom>
          <a:ln w="3175">
            <a:solidFill>
              <a:srgbClr val="4681A3"/>
            </a:solidFill>
            <a:prstDash val="dash"/>
            <a:headEnd type="oval"/>
            <a:tailEnd type="none" w="lg" len="lg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四粒扣：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扣中间两粒或都不扣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5" name="直接连接符 34"/>
          <p:cNvCxnSpPr>
            <a:stCxn id="32" idx="3"/>
            <a:endCxn id="33" idx="2"/>
          </p:cNvCxnSpPr>
          <p:nvPr/>
        </p:nvCxnSpPr>
        <p:spPr>
          <a:xfrm flipV="1">
            <a:off x="8781414" y="3658965"/>
            <a:ext cx="0" cy="360040"/>
          </a:xfrm>
          <a:prstGeom prst="line">
            <a:avLst/>
          </a:prstGeom>
          <a:ln w="3175">
            <a:solidFill>
              <a:srgbClr val="4681A3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33" idx="0"/>
            <a:endCxn id="34" idx="2"/>
          </p:cNvCxnSpPr>
          <p:nvPr/>
        </p:nvCxnSpPr>
        <p:spPr>
          <a:xfrm flipV="1">
            <a:off x="8781414" y="2563166"/>
            <a:ext cx="0" cy="407077"/>
          </a:xfrm>
          <a:prstGeom prst="line">
            <a:avLst/>
          </a:prstGeom>
          <a:ln w="3175">
            <a:solidFill>
              <a:srgbClr val="4681A3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34" idx="1"/>
            <a:endCxn id="31" idx="0"/>
          </p:cNvCxnSpPr>
          <p:nvPr/>
        </p:nvCxnSpPr>
        <p:spPr>
          <a:xfrm flipH="1">
            <a:off x="5676900" y="2218805"/>
            <a:ext cx="2052664" cy="0"/>
          </a:xfrm>
          <a:prstGeom prst="line">
            <a:avLst/>
          </a:prstGeom>
          <a:ln w="3175">
            <a:solidFill>
              <a:srgbClr val="4681A3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 animBg="1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113" y="538004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仪表（衣着打扮）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01163" y="1029799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职业男性着装</a:t>
            </a:r>
            <a:endParaRPr lang="zh-CN" altLang="en-US" b="1" dirty="0">
              <a:solidFill>
                <a:srgbClr val="FF66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6330313" y="2396852"/>
            <a:ext cx="4680322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380126" y="1587069"/>
            <a:ext cx="4680323" cy="665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白衬衣是男士永远的</a:t>
            </a:r>
            <a:r>
              <a:rPr lang="zh-CN" altLang="en-US" sz="2800" b="1" kern="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时装</a:t>
            </a:r>
            <a:endParaRPr lang="zh-CN" altLang="en-US" sz="2800" b="1" kern="0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07" y="1956401"/>
            <a:ext cx="2560108" cy="319821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354727" y="2748163"/>
            <a:ext cx="4655908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合体，系上最上一粒纽扣，能伸进去一个到两个手指；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衬衫领子应露在西服领子外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1.5CM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左右；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抬起手臂时，衬衫袖口也应露出西服袖口外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1.5CM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左右。以保护西服的清洁；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b="1" kern="1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衬衣的下摆一定要塞到裤腰里</a:t>
            </a:r>
            <a:r>
              <a:rPr lang="zh-CN" altLang="en-US" kern="1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。</a:t>
            </a:r>
            <a:endParaRPr lang="zh-CN" altLang="en-US" kern="100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519" y="517952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仪表（衣着打扮）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404019" y="1092437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职业男性着装</a:t>
            </a:r>
            <a:endParaRPr lang="zh-CN" altLang="en-US" b="1" dirty="0">
              <a:solidFill>
                <a:srgbClr val="FF66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6380127" y="2395219"/>
            <a:ext cx="4680322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380126" y="1548969"/>
            <a:ext cx="4680323" cy="665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领带是男士服装的</a:t>
            </a:r>
            <a:r>
              <a:rPr lang="zh-CN" altLang="en-US" sz="2800" b="1" kern="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灵魂</a:t>
            </a:r>
            <a:endParaRPr lang="zh-CN" altLang="en-US" sz="2800" b="1" kern="0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343" y="2710063"/>
            <a:ext cx="3887257" cy="259408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6354727" y="2710063"/>
            <a:ext cx="4655908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当站立时，领带的长度要及皮带或皮带扣下端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1~1.5cm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领带结的大小应与衬衫领口敞开的角度相配合；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当打上领带时，衬衫的领口和袖口都应该系上；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b="1" kern="1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如果取下领带，领口的纽扣一定要解开</a:t>
            </a:r>
            <a:r>
              <a:rPr lang="zh-CN" altLang="en-US" kern="1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。</a:t>
            </a:r>
            <a:endParaRPr lang="zh-CN" altLang="en-US" kern="100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987" y="538004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仪表（衣着打扮）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05555" y="996441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职业男性着装</a:t>
            </a:r>
            <a:endParaRPr lang="zh-CN" altLang="en-US" b="1" dirty="0">
              <a:solidFill>
                <a:srgbClr val="FF66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6354727" y="2254847"/>
            <a:ext cx="4680322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380126" y="1599097"/>
            <a:ext cx="4680323" cy="665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鞋与袜，决不可忽视的</a:t>
            </a:r>
            <a:r>
              <a:rPr lang="zh-CN" altLang="en-US" sz="2800" b="1" kern="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细节</a:t>
            </a:r>
            <a:endParaRPr lang="zh-CN" altLang="en-US" sz="2800" b="1" kern="0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54727" y="2760191"/>
            <a:ext cx="4705722" cy="2599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正式西服不应配休闲鞋；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黑色的皮鞋搭配任何西装都没错；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b="1" kern="1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浅色的皮鞋只能搭配浅色的休闲西服</a:t>
            </a:r>
            <a:r>
              <a:rPr lang="zh-CN" altLang="en-US" kern="1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；</a:t>
            </a:r>
            <a:endParaRPr lang="en-US" altLang="zh-CN" kern="100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正式西服时应穿深色（如黑色）的袜子；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穿白西装、白皮鞋时才能穿白袜子；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最好选择长及小腿肚的中长袜。</a:t>
            </a:r>
            <a:endParaRPr lang="zh-CN" altLang="en-US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90307" y="2194543"/>
            <a:ext cx="2410161" cy="3315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969" y="496573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仪态（举止神态）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TextBox 3"/>
          <p:cNvSpPr txBox="1"/>
          <p:nvPr/>
        </p:nvSpPr>
        <p:spPr>
          <a:xfrm>
            <a:off x="2009104" y="1119983"/>
            <a:ext cx="9259909" cy="501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仪态即是你的</a:t>
            </a:r>
            <a:r>
              <a:rPr lang="zh-CN" altLang="en-US" sz="20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身体语言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，仪态为什么重要呢，请看仪态在信息传播中的重要程度。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aphicFrame>
        <p:nvGraphicFramePr>
          <p:cNvPr id="34" name="图表 33"/>
          <p:cNvGraphicFramePr/>
          <p:nvPr/>
        </p:nvGraphicFramePr>
        <p:xfrm>
          <a:off x="2402007" y="1720471"/>
          <a:ext cx="8243248" cy="4053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Graphic spid="3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/>
        </p:nvSpPr>
        <p:spPr>
          <a:xfrm>
            <a:off x="1489887" y="2586391"/>
            <a:ext cx="2375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</a:rPr>
              <a:t>Contents Page</a:t>
            </a:r>
            <a:endParaRPr lang="zh-CN" altLang="en-US" sz="3200" dirty="0">
              <a:solidFill>
                <a:schemeClr val="bg1"/>
              </a:solidFill>
              <a:latin typeface="Agency FB" panose="020B0503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89887" y="1700808"/>
            <a:ext cx="23750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ea typeface="微软雅黑 Light" panose="020B0502040204020203" pitchFamily="34" charset="-122"/>
              </a:rPr>
              <a:t>目录页</a:t>
            </a:r>
            <a:endParaRPr lang="zh-CN" altLang="en-US" sz="5000" b="1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45609" y="0"/>
            <a:ext cx="794639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08080" y="0"/>
            <a:ext cx="9436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8428" y="4050858"/>
            <a:ext cx="3832304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800" dirty="0">
                <a:solidFill>
                  <a:srgbClr val="3E3D4F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04    </a:t>
            </a:r>
            <a:r>
              <a:rPr lang="zh-CN" altLang="en-US" sz="2800" dirty="0">
                <a:solidFill>
                  <a:srgbClr val="3E3D4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商务礼仪</a:t>
            </a:r>
            <a:endParaRPr lang="zh-CN" altLang="en-US" sz="2800" dirty="0">
              <a:solidFill>
                <a:srgbClr val="3E3D4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8428" y="1818610"/>
            <a:ext cx="3832304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800" dirty="0">
                <a:solidFill>
                  <a:srgbClr val="3E3D4F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01    </a:t>
            </a:r>
            <a:r>
              <a:rPr lang="zh-CN" altLang="en-US" sz="2800" dirty="0">
                <a:solidFill>
                  <a:srgbClr val="3E3D4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礼仪概述</a:t>
            </a:r>
            <a:endParaRPr lang="zh-CN" altLang="en-US" sz="2800" dirty="0">
              <a:solidFill>
                <a:srgbClr val="3E3D4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5358428" y="2562693"/>
            <a:ext cx="3832304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800" dirty="0">
                <a:solidFill>
                  <a:srgbClr val="3E3D4F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02    </a:t>
            </a:r>
            <a:r>
              <a:rPr lang="zh-CN" altLang="en-US" sz="2800" dirty="0">
                <a:solidFill>
                  <a:srgbClr val="3E3D4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职业形象</a:t>
            </a:r>
            <a:endParaRPr lang="zh-CN" altLang="en-US" sz="2800" dirty="0">
              <a:solidFill>
                <a:srgbClr val="3E3D4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5358428" y="3306776"/>
            <a:ext cx="3832304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800" dirty="0">
                <a:solidFill>
                  <a:srgbClr val="3E3D4F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03    </a:t>
            </a:r>
            <a:r>
              <a:rPr lang="zh-CN" altLang="en-US" sz="2800" dirty="0">
                <a:solidFill>
                  <a:srgbClr val="3E3D4F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社交礼仪</a:t>
            </a:r>
            <a:endParaRPr lang="zh-CN" altLang="en-US" sz="2800" dirty="0">
              <a:solidFill>
                <a:srgbClr val="3E3D4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7407" y="521962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仪态（举止神态）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530605" y="2292725"/>
            <a:ext cx="4680322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556004" y="1636975"/>
            <a:ext cx="4680323" cy="665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端正的站：站如</a:t>
            </a:r>
            <a:r>
              <a:rPr lang="zh-CN" altLang="en-US" sz="2800" b="1" kern="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松</a:t>
            </a:r>
            <a:endParaRPr lang="zh-CN" altLang="en-US" sz="2800" b="1" kern="0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30605" y="2798069"/>
            <a:ext cx="4705722" cy="2291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挺胸，抬头，收腹，目视前方，形成一种端正、挺拔、优美、典雅的</a:t>
            </a:r>
            <a:r>
              <a:rPr lang="zh-CN" altLang="en-US" b="1" kern="1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气质美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女士双臂自然下垂，或者交叠着放在小腹部，</a:t>
            </a:r>
            <a:r>
              <a:rPr lang="zh-CN" altLang="en-US" b="1" kern="1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左手在下，右手在上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男士两手也是自然下垂，或交叠放在身前或背于身后。</a:t>
            </a:r>
            <a:endParaRPr lang="zh-CN" altLang="en-US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466048"/>
            <a:ext cx="3638550" cy="2412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365" y="505920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仪态（举止神态）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354727" y="2147569"/>
            <a:ext cx="4680322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380126" y="1187019"/>
            <a:ext cx="4680323" cy="665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稳重的坐：坐如</a:t>
            </a:r>
            <a:r>
              <a:rPr lang="zh-CN" altLang="en-US" sz="2800" b="1" kern="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钟</a:t>
            </a:r>
            <a:endParaRPr lang="zh-CN" altLang="en-US" sz="2800" b="1" kern="0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54727" y="2652913"/>
            <a:ext cx="4705722" cy="282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不满坐是</a:t>
            </a:r>
            <a:r>
              <a:rPr lang="zh-CN" altLang="en-US" b="1" kern="1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谦恭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女士的膝盖一定要并起来，脚可以放中间，也可以放在侧边；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男士膝盖可稍微分开，但不宜超过肩宽；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翘腿时，要注意收紧上面的腿，脚尖下压，绝不能以脚尖指向别人；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不要抖腿。</a:t>
            </a:r>
            <a:endParaRPr lang="zh-CN" altLang="en-US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819" y="2513638"/>
            <a:ext cx="4965031" cy="2827027"/>
          </a:xfrm>
          <a:prstGeom prst="roundRect">
            <a:avLst>
              <a:gd name="adj" fmla="val 0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7407" y="538004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仪态（举止神态）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354727" y="1830735"/>
            <a:ext cx="4680322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380126" y="1174985"/>
            <a:ext cx="4680323" cy="665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优雅的走：行如</a:t>
            </a:r>
            <a:r>
              <a:rPr lang="zh-CN" altLang="en-US" sz="2800" b="1" kern="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风</a:t>
            </a:r>
            <a:endParaRPr lang="zh-CN" altLang="en-US" sz="2800" b="1" kern="0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54727" y="2336079"/>
            <a:ext cx="4705722" cy="21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男士要稳定、矫健；女士要轻盈、优雅；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两眼平视前方，低头一般也拣不着钱；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步履轻捷不要拖拉（脚后跟不要拖地）；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两臂在身体两侧自然摆动，有节奏感；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身体应当保持正直，不要过分摇摆。</a:t>
            </a:r>
            <a:endParaRPr lang="zh-CN" altLang="en-US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83" y="1830735"/>
            <a:ext cx="4017810" cy="2975020"/>
          </a:xfrm>
          <a:prstGeom prst="roundRect">
            <a:avLst>
              <a:gd name="adj" fmla="val 0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1339769" y="5155336"/>
            <a:ext cx="97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走路的姿势最能体现一个人是否有信心</a:t>
            </a:r>
            <a:endParaRPr lang="zh-CN" altLang="en-US" sz="3200" b="1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3239" y="521962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仪态（举止神态）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354727" y="1874851"/>
            <a:ext cx="4680322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380126" y="1219101"/>
            <a:ext cx="4680323" cy="665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得体的蹲：</a:t>
            </a:r>
            <a:r>
              <a:rPr lang="zh-CN" altLang="en-US" sz="2800" b="1" kern="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不走光</a:t>
            </a:r>
            <a:endParaRPr lang="zh-CN" altLang="en-US" sz="2800" b="1" kern="0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54727" y="2380195"/>
            <a:ext cx="4705722" cy="859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一脚前，一脚后，然后下蹲；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忌弯腰、翘臀或两脚平蹲</a:t>
            </a:r>
            <a:r>
              <a:rPr lang="zh-CN" altLang="en-US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（卫生间姿势）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。</a:t>
            </a:r>
            <a:endParaRPr lang="zh-CN" altLang="en-US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05025"/>
            <a:ext cx="4762500" cy="3333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1156" y="502161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仪态（举止神态）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354727" y="1461769"/>
            <a:ext cx="4680322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380126" y="806019"/>
            <a:ext cx="4680323" cy="665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专注的目光：</a:t>
            </a:r>
            <a:r>
              <a:rPr lang="zh-CN" altLang="en-US" sz="2800" b="1" kern="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尊重</a:t>
            </a:r>
            <a:endParaRPr lang="zh-CN" altLang="en-US" sz="2800" b="1" kern="0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54727" y="1967113"/>
            <a:ext cx="4705722" cy="2291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在与人谈话时，大部分时间应看着对方，否则是不礼貌或不真诚；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正确的目光是自然地注视对方眉与鼻梁三角区，不能左顾右盼，也不能紧盯对方；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道别或握手时，则应该用目光注视着对方的眼睛。</a:t>
            </a:r>
            <a:endParaRPr lang="zh-CN" altLang="en-US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14369" y="4532851"/>
            <a:ext cx="9720680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眼睛是心灵的窗户</a:t>
            </a:r>
            <a:endParaRPr lang="en-US" altLang="zh-CN" sz="3200" b="1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目光是否运用得当，直接会影响沟通的效果</a:t>
            </a:r>
            <a:endParaRPr lang="zh-CN" alt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224"/>
          <a:stretch>
            <a:fillRect/>
          </a:stretch>
        </p:blipFill>
        <p:spPr>
          <a:xfrm>
            <a:off x="2165685" y="1702006"/>
            <a:ext cx="3352799" cy="2557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6808" y="541535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仪态（举止神态）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36808" y="3476175"/>
            <a:ext cx="725341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微笑是唯一一种不分国籍的通用语言</a:t>
            </a:r>
            <a:endParaRPr lang="en-US" altLang="zh-CN" sz="2800" b="1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最能充分体现一个人的热情、修养和魅力</a:t>
            </a:r>
            <a:endParaRPr lang="zh-CN" alt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4159005" y="1778698"/>
            <a:ext cx="4680322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184404" y="1122948"/>
            <a:ext cx="4680323" cy="665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真诚的微笑：</a:t>
            </a:r>
            <a:r>
              <a:rPr lang="zh-CN" altLang="en-US" sz="2800" b="1" kern="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亲切</a:t>
            </a:r>
            <a:endParaRPr lang="zh-CN" altLang="en-US" sz="2800" b="1" kern="0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59005" y="2271685"/>
            <a:ext cx="4705722" cy="859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真诚微笑，不做作；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职业微笑：露上面六颗牙齿。</a:t>
            </a:r>
            <a:endParaRPr lang="zh-CN" altLang="en-US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47759" y="4664327"/>
            <a:ext cx="5231515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4000"/>
              </a:lnSpc>
              <a:spcBef>
                <a:spcPts val="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微笑，女性最重要、最美丽的妆容；</a:t>
            </a:r>
            <a:endParaRPr lang="en-US" altLang="zh-CN" b="1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54000"/>
              </a:lnSpc>
              <a:spcBef>
                <a:spcPts val="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微笑，是男士良好修养的最佳体现。</a:t>
            </a:r>
            <a:endParaRPr lang="en-US" altLang="zh-CN" sz="2400" b="1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057" y="3255428"/>
            <a:ext cx="3710291" cy="2471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9946" y="0"/>
            <a:ext cx="336859" cy="908720"/>
          </a:xfrm>
          <a:prstGeom prst="rect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ea typeface="微软雅黑 Light" panose="020B0502040204020203" pitchFamily="3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29095" y="404664"/>
            <a:ext cx="1451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8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过渡页</a:t>
            </a:r>
            <a:endParaRPr lang="zh-CN" altLang="en-US" sz="2800" b="1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24"/>
          <p:cNvSpPr>
            <a:spLocks noChangeArrowheads="1"/>
          </p:cNvSpPr>
          <p:nvPr/>
        </p:nvSpPr>
        <p:spPr bwMode="auto">
          <a:xfrm>
            <a:off x="2136590" y="558552"/>
            <a:ext cx="244763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4681A3"/>
                </a:solidFill>
                <a:ea typeface="微软雅黑 Light" panose="020B0502040204020203" pitchFamily="34" charset="-122"/>
                <a:cs typeface="Arial Unicode MS" pitchFamily="34" charset="-122"/>
              </a:rPr>
              <a:t>TRANSITION PAGE</a:t>
            </a:r>
            <a:endParaRPr lang="zh-CN" altLang="en-US" sz="1800" b="1" dirty="0">
              <a:solidFill>
                <a:srgbClr val="4681A3"/>
              </a:solidFill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59945" y="908720"/>
            <a:ext cx="4368258" cy="0"/>
          </a:xfrm>
          <a:prstGeom prst="line">
            <a:avLst/>
          </a:prstGeom>
          <a:ln>
            <a:solidFill>
              <a:srgbClr val="468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5"/>
          <p:cNvSpPr txBox="1"/>
          <p:nvPr/>
        </p:nvSpPr>
        <p:spPr>
          <a:xfrm>
            <a:off x="11088403" y="6184352"/>
            <a:ext cx="982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ea typeface="微软雅黑 Light" panose="020B0502040204020203" pitchFamily="34" charset="-122"/>
              </a:rPr>
              <a:t>—  </a:t>
            </a:r>
            <a:fld id="{2EEF1883-7A0E-4F66-9932-E581691AD397}" type="slidenum">
              <a:rPr lang="zh-CN" altLang="en-US" sz="1600" dirty="0" smtClean="0">
                <a:solidFill>
                  <a:schemeClr val="bg1">
                    <a:lumMod val="75000"/>
                  </a:schemeClr>
                </a:solidFill>
                <a:ea typeface="微软雅黑 Light" panose="020B0502040204020203" pitchFamily="34" charset="-122"/>
              </a:rPr>
            </a:fld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ea typeface="微软雅黑 Light" panose="020B0502040204020203" pitchFamily="34" charset="-122"/>
              </a:rPr>
              <a:t> 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ea typeface="微软雅黑 Light" panose="020B0502040204020203" pitchFamily="34" charset="-122"/>
              </a:rPr>
              <a:t>—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ea typeface="微软雅黑 Light" panose="020B0502040204020203" pitchFamily="34" charset="-122"/>
              </a:rPr>
              <a:t> </a:t>
            </a:r>
            <a:endParaRPr lang="zh-CN" altLang="en-US" sz="1600" b="0" dirty="0">
              <a:solidFill>
                <a:schemeClr val="bg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573628" y="2420888"/>
            <a:ext cx="1044000" cy="1044000"/>
          </a:xfrm>
          <a:prstGeom prst="ellipse">
            <a:avLst/>
          </a:prstGeom>
          <a:noFill/>
          <a:ln>
            <a:solidFill>
              <a:srgbClr val="4681A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cxnSp>
        <p:nvCxnSpPr>
          <p:cNvPr id="8" name="直接连接符 7"/>
          <p:cNvCxnSpPr>
            <a:stCxn id="7" idx="6"/>
          </p:cNvCxnSpPr>
          <p:nvPr/>
        </p:nvCxnSpPr>
        <p:spPr>
          <a:xfrm>
            <a:off x="4617628" y="2942888"/>
            <a:ext cx="4502708" cy="0"/>
          </a:xfrm>
          <a:prstGeom prst="line">
            <a:avLst/>
          </a:prstGeom>
          <a:ln w="19050">
            <a:solidFill>
              <a:srgbClr val="4681A3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ea typeface="微软雅黑 Light" panose="020B0502040204020203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021288"/>
            <a:ext cx="12192000" cy="620712"/>
          </a:xfrm>
          <a:prstGeom prst="rect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ea typeface="微软雅黑 Light" panose="020B0502040204020203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63628" y="2510888"/>
            <a:ext cx="864000" cy="864000"/>
          </a:xfrm>
          <a:prstGeom prst="ellipse">
            <a:avLst/>
          </a:prstGeom>
          <a:solidFill>
            <a:srgbClr val="4681A3"/>
          </a:solidFill>
          <a:ln w="6350"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400" dirty="0">
                <a:latin typeface="Impact" panose="020B0806030902050204" pitchFamily="34" charset="0"/>
                <a:ea typeface="微软雅黑 Light" panose="020B0502040204020203" pitchFamily="34" charset="-122"/>
              </a:rPr>
              <a:t>3</a:t>
            </a:r>
            <a:endParaRPr lang="zh-CN" altLang="en-US" sz="4400" dirty="0"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5745121" y="2204865"/>
            <a:ext cx="3908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3600" b="1" dirty="0">
                <a:solidFill>
                  <a:srgbClr val="66666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社交礼仪</a:t>
            </a:r>
            <a:endParaRPr lang="zh-CN" altLang="en-US" sz="3600" b="1" dirty="0">
              <a:solidFill>
                <a:srgbClr val="66666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矩形 48"/>
          <p:cNvSpPr>
            <a:spLocks noChangeArrowheads="1"/>
          </p:cNvSpPr>
          <p:nvPr/>
        </p:nvSpPr>
        <p:spPr bwMode="auto">
          <a:xfrm>
            <a:off x="5763984" y="3068960"/>
            <a:ext cx="4050686" cy="1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语言沟通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电话礼仪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餐宴礼仪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942455" y="2959187"/>
            <a:ext cx="9543243" cy="935112"/>
          </a:xfrm>
          <a:prstGeom prst="roundRect">
            <a:avLst>
              <a:gd name="adj" fmla="val 8403"/>
            </a:avLst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197" y="554046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3.1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语言沟通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0469" y="984363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礼貌用语不离身</a:t>
            </a:r>
            <a:endParaRPr lang="zh-CN" altLang="en-US" b="1" dirty="0">
              <a:solidFill>
                <a:srgbClr val="FF66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08235" y="2037544"/>
            <a:ext cx="5211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良言一句三冬</a:t>
            </a:r>
            <a:r>
              <a:rPr lang="zh-CN" altLang="en-US" sz="36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暖</a:t>
            </a:r>
            <a:r>
              <a:rPr lang="zh-CN" altLang="en-US" sz="32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CN" altLang="en-US" sz="24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恶语伤人六月</a:t>
            </a:r>
            <a:r>
              <a:rPr lang="zh-CN" altLang="en-US" sz="36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寒</a:t>
            </a:r>
            <a:endParaRPr lang="zh-CN" altLang="en-US" sz="3600" dirty="0">
              <a:solidFill>
                <a:srgbClr val="4681A3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07687" y="3042023"/>
            <a:ext cx="92127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kern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请、您、您好、对不起、谢谢、再见</a:t>
            </a:r>
            <a:endParaRPr lang="zh-CN" altLang="en-US" sz="4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05642" y="3920057"/>
            <a:ext cx="5416868" cy="13221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字不离口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</a:t>
            </a:r>
            <a:r>
              <a:rPr lang="zh-CN" altLang="en-US" sz="32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谢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字随身走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我们的每一天都要在爽朗的寒喧中开始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3240" y="519379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3.1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语言沟通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39386" y="945276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职场用语软垫式</a:t>
            </a:r>
            <a:endParaRPr lang="zh-CN" altLang="en-US" b="1" dirty="0">
              <a:solidFill>
                <a:srgbClr val="FF66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39386" y="4164480"/>
            <a:ext cx="2333625" cy="15525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219718" y="1203601"/>
            <a:ext cx="8124861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再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硬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再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冰冷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的椅子，只要有了</a:t>
            </a:r>
            <a:r>
              <a:rPr lang="zh-CN" altLang="en-US" sz="28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柔软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的垫子，就可以坐的舒服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——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考虑了人们的</a:t>
            </a:r>
            <a:r>
              <a:rPr lang="zh-CN" altLang="en-US" sz="28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感受</a:t>
            </a:r>
            <a:endParaRPr lang="zh-CN" altLang="en-US" sz="2800" b="1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TextBox 51"/>
          <p:cNvSpPr txBox="1"/>
          <p:nvPr/>
        </p:nvSpPr>
        <p:spPr>
          <a:xfrm>
            <a:off x="4984123" y="2503575"/>
            <a:ext cx="6360456" cy="74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r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软垫式言辞 </a:t>
            </a: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+ 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拜托语气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91851" y="3848863"/>
            <a:ext cx="6552728" cy="1876128"/>
            <a:chOff x="1187624" y="4433192"/>
            <a:chExt cx="6552728" cy="1876128"/>
          </a:xfrm>
        </p:grpSpPr>
        <p:grpSp>
          <p:nvGrpSpPr>
            <p:cNvPr id="15" name="组合 14"/>
            <p:cNvGrpSpPr/>
            <p:nvPr/>
          </p:nvGrpSpPr>
          <p:grpSpPr>
            <a:xfrm>
              <a:off x="1187624" y="4433192"/>
              <a:ext cx="6552728" cy="435968"/>
              <a:chOff x="1187624" y="3713112"/>
              <a:chExt cx="6552728" cy="435968"/>
            </a:xfrm>
          </p:grpSpPr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1187624" y="3713112"/>
                <a:ext cx="2736303" cy="432000"/>
              </a:xfrm>
              <a:custGeom>
                <a:avLst/>
                <a:gdLst/>
                <a:ahLst/>
                <a:cxnLst/>
                <a:rect l="l" t="t" r="r" b="b"/>
                <a:pathLst>
                  <a:path w="4732299" h="655200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/>
            </p:spPr>
            <p:txBody>
              <a:bodyPr rIns="90000" anchor="ctr"/>
              <a:lstStyle/>
              <a:p>
                <a:pPr algn="r" eaLnBrk="0" hangingPunct="0">
                  <a:lnSpc>
                    <a:spcPct val="120000"/>
                  </a:lnSpc>
                </a:pPr>
                <a:r>
                  <a:rPr lang="zh-CN" altLang="en-US" sz="1600" kern="0" dirty="0">
                    <a:solidFill>
                      <a:srgbClr val="4D4D4D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让您久等了</a:t>
                </a:r>
                <a:endParaRPr lang="zh-CN" altLang="en-US" sz="1600" kern="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5004049" y="3717080"/>
                <a:ext cx="2736303" cy="432000"/>
              </a:xfrm>
              <a:custGeom>
                <a:avLst/>
                <a:gdLst/>
                <a:ahLst/>
                <a:cxnLst/>
                <a:rect l="l" t="t" r="r" b="b"/>
                <a:pathLst>
                  <a:path w="4732299" h="655200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/>
            </p:spPr>
            <p:txBody>
              <a:bodyPr rIns="90000" anchor="ctr"/>
              <a:lstStyle/>
              <a:p>
                <a:pPr algn="r" eaLnBrk="0" hangingPunct="0">
                  <a:lnSpc>
                    <a:spcPct val="120000"/>
                  </a:lnSpc>
                </a:pPr>
                <a:r>
                  <a:rPr lang="zh-CN" altLang="en-US" sz="1600" kern="0" dirty="0">
                    <a:solidFill>
                      <a:srgbClr val="4D4D4D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下次进货日是</a:t>
                </a:r>
                <a:r>
                  <a:rPr lang="en-US" altLang="zh-CN" sz="1600" kern="0" dirty="0">
                    <a:solidFill>
                      <a:srgbClr val="4D4D4D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5</a:t>
                </a:r>
                <a:r>
                  <a:rPr lang="zh-CN" altLang="en-US" sz="1600" kern="0" dirty="0">
                    <a:solidFill>
                      <a:srgbClr val="4D4D4D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号</a:t>
                </a:r>
                <a:endParaRPr lang="zh-CN" altLang="en-US" sz="1600" kern="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187624" y="5153272"/>
              <a:ext cx="6552728" cy="435968"/>
              <a:chOff x="1187624" y="3713112"/>
              <a:chExt cx="6552728" cy="435968"/>
            </a:xfrm>
          </p:grpSpPr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1187624" y="3713112"/>
                <a:ext cx="2736303" cy="432000"/>
              </a:xfrm>
              <a:custGeom>
                <a:avLst/>
                <a:gdLst/>
                <a:ahLst/>
                <a:cxnLst/>
                <a:rect l="l" t="t" r="r" b="b"/>
                <a:pathLst>
                  <a:path w="4732299" h="655200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/>
            </p:spPr>
            <p:txBody>
              <a:bodyPr rIns="90000" anchor="ctr"/>
              <a:lstStyle/>
              <a:p>
                <a:pPr algn="r" eaLnBrk="0" hangingPunct="0">
                  <a:lnSpc>
                    <a:spcPct val="120000"/>
                  </a:lnSpc>
                </a:pPr>
                <a:r>
                  <a:rPr lang="zh-CN" altLang="en-US" sz="1600" kern="0" dirty="0">
                    <a:solidFill>
                      <a:srgbClr val="4D4D4D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请问您有什么事</a:t>
                </a:r>
                <a:endParaRPr lang="zh-CN" altLang="en-US" sz="1600" kern="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5004049" y="3717080"/>
                <a:ext cx="2736303" cy="432000"/>
              </a:xfrm>
              <a:custGeom>
                <a:avLst/>
                <a:gdLst/>
                <a:ahLst/>
                <a:cxnLst/>
                <a:rect l="l" t="t" r="r" b="b"/>
                <a:pathLst>
                  <a:path w="4732299" h="655200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/>
            </p:spPr>
            <p:txBody>
              <a:bodyPr rIns="90000" anchor="ctr"/>
              <a:lstStyle/>
              <a:p>
                <a:pPr algn="r" eaLnBrk="0" hangingPunct="0">
                  <a:lnSpc>
                    <a:spcPct val="120000"/>
                  </a:lnSpc>
                </a:pPr>
                <a:r>
                  <a:rPr lang="zh-CN" altLang="en-US" sz="1600" kern="0" dirty="0">
                    <a:solidFill>
                      <a:srgbClr val="4D4D4D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给您的资料您看了吗</a:t>
                </a:r>
                <a:endParaRPr lang="zh-CN" altLang="en-US" sz="1600" kern="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187624" y="5873352"/>
              <a:ext cx="6552728" cy="435968"/>
              <a:chOff x="1187624" y="3713112"/>
              <a:chExt cx="6552728" cy="435968"/>
            </a:xfrm>
          </p:grpSpPr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1187624" y="3713112"/>
                <a:ext cx="2736303" cy="432000"/>
              </a:xfrm>
              <a:custGeom>
                <a:avLst/>
                <a:gdLst/>
                <a:ahLst/>
                <a:cxnLst/>
                <a:rect l="l" t="t" r="r" b="b"/>
                <a:pathLst>
                  <a:path w="4732299" h="655200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/>
            </p:spPr>
            <p:txBody>
              <a:bodyPr rIns="90000" anchor="ctr"/>
              <a:lstStyle/>
              <a:p>
                <a:pPr algn="r" eaLnBrk="0" hangingPunct="0">
                  <a:lnSpc>
                    <a:spcPct val="120000"/>
                  </a:lnSpc>
                </a:pPr>
                <a:r>
                  <a:rPr lang="zh-CN" altLang="en-US" sz="1600" kern="0" dirty="0">
                    <a:solidFill>
                      <a:srgbClr val="4D4D4D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经理目前正在外出</a:t>
                </a:r>
                <a:endParaRPr lang="zh-CN" altLang="en-US" sz="1600" kern="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5004049" y="3717080"/>
                <a:ext cx="2736303" cy="432000"/>
              </a:xfrm>
              <a:custGeom>
                <a:avLst/>
                <a:gdLst/>
                <a:ahLst/>
                <a:cxnLst/>
                <a:rect l="l" t="t" r="r" b="b"/>
                <a:pathLst>
                  <a:path w="4732299" h="655200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/>
            </p:spPr>
            <p:txBody>
              <a:bodyPr rIns="90000" anchor="ctr"/>
              <a:lstStyle/>
              <a:p>
                <a:pPr algn="r" eaLnBrk="0" hangingPunct="0">
                  <a:lnSpc>
                    <a:spcPct val="120000"/>
                  </a:lnSpc>
                </a:pPr>
                <a:r>
                  <a:rPr lang="zh-CN" altLang="en-US" sz="1600" kern="0" dirty="0">
                    <a:solidFill>
                      <a:srgbClr val="4D4D4D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可以用传真发过来吗</a:t>
                </a:r>
                <a:endParaRPr lang="zh-CN" altLang="en-US" sz="1600" kern="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4287795" y="3844895"/>
            <a:ext cx="4863232" cy="1880096"/>
            <a:chOff x="683568" y="4429224"/>
            <a:chExt cx="4863232" cy="1880096"/>
          </a:xfrm>
        </p:grpSpPr>
        <p:grpSp>
          <p:nvGrpSpPr>
            <p:cNvPr id="25" name="组合 24"/>
            <p:cNvGrpSpPr/>
            <p:nvPr/>
          </p:nvGrpSpPr>
          <p:grpSpPr>
            <a:xfrm>
              <a:off x="683568" y="4429224"/>
              <a:ext cx="4863232" cy="443904"/>
              <a:chOff x="683568" y="3709144"/>
              <a:chExt cx="4863232" cy="443904"/>
            </a:xfrm>
          </p:grpSpPr>
          <p:sp>
            <p:nvSpPr>
              <p:cNvPr id="32" name="AutoShape 7"/>
              <p:cNvSpPr>
                <a:spLocks noChangeArrowheads="1"/>
              </p:cNvSpPr>
              <p:nvPr/>
            </p:nvSpPr>
            <p:spPr bwMode="auto">
              <a:xfrm>
                <a:off x="683568" y="3709144"/>
                <a:ext cx="1378744" cy="439936"/>
              </a:xfrm>
              <a:prstGeom prst="homePlate">
                <a:avLst>
                  <a:gd name="adj" fmla="val 56171"/>
                </a:avLst>
              </a:prstGeom>
              <a:solidFill>
                <a:srgbClr val="4681A3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600" b="1" kern="0" dirty="0">
                    <a:solidFill>
                      <a:srgbClr val="FFFFF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不好意思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3" name="AutoShape 7"/>
              <p:cNvSpPr>
                <a:spLocks noChangeArrowheads="1"/>
              </p:cNvSpPr>
              <p:nvPr/>
            </p:nvSpPr>
            <p:spPr bwMode="auto">
              <a:xfrm>
                <a:off x="4168056" y="3713112"/>
                <a:ext cx="1378744" cy="439936"/>
              </a:xfrm>
              <a:prstGeom prst="homePlate">
                <a:avLst>
                  <a:gd name="adj" fmla="val 56171"/>
                </a:avLst>
              </a:prstGeom>
              <a:solidFill>
                <a:srgbClr val="4681A3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b="1" kern="0" dirty="0">
                    <a:solidFill>
                      <a:srgbClr val="FFFFF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打扰您一下</a:t>
                </a:r>
                <a:endParaRPr lang="zh-CN" altLang="en-US" sz="1600" b="1" kern="0" dirty="0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683568" y="5149304"/>
              <a:ext cx="4863232" cy="439936"/>
              <a:chOff x="683568" y="3709144"/>
              <a:chExt cx="4863232" cy="439936"/>
            </a:xfrm>
          </p:grpSpPr>
          <p:sp>
            <p:nvSpPr>
              <p:cNvPr id="30" name="AutoShape 7"/>
              <p:cNvSpPr>
                <a:spLocks noChangeArrowheads="1"/>
              </p:cNvSpPr>
              <p:nvPr/>
            </p:nvSpPr>
            <p:spPr bwMode="auto">
              <a:xfrm>
                <a:off x="683568" y="3709144"/>
                <a:ext cx="1378744" cy="435968"/>
              </a:xfrm>
              <a:prstGeom prst="homePlate">
                <a:avLst>
                  <a:gd name="adj" fmla="val 56171"/>
                </a:avLst>
              </a:prstGeom>
              <a:solidFill>
                <a:srgbClr val="4681A3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b="1" kern="0" dirty="0">
                    <a:solidFill>
                      <a:srgbClr val="FFFFF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对不起</a:t>
                </a:r>
                <a:endParaRPr lang="zh-CN" altLang="en-US" sz="1600" b="1" kern="0" dirty="0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1" name="AutoShape 7"/>
              <p:cNvSpPr>
                <a:spLocks noChangeArrowheads="1"/>
              </p:cNvSpPr>
              <p:nvPr/>
            </p:nvSpPr>
            <p:spPr bwMode="auto">
              <a:xfrm>
                <a:off x="4168056" y="3713112"/>
                <a:ext cx="1378744" cy="435968"/>
              </a:xfrm>
              <a:prstGeom prst="homePlate">
                <a:avLst>
                  <a:gd name="adj" fmla="val 56171"/>
                </a:avLst>
              </a:prstGeom>
              <a:solidFill>
                <a:srgbClr val="4681A3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b="1" kern="0" dirty="0">
                    <a:solidFill>
                      <a:srgbClr val="FFFFF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请教您一下</a:t>
                </a:r>
                <a:endParaRPr lang="zh-CN" altLang="en-US" sz="1600" b="1" kern="0" dirty="0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683568" y="5869384"/>
              <a:ext cx="4863232" cy="439936"/>
              <a:chOff x="683568" y="3709144"/>
              <a:chExt cx="4863232" cy="439936"/>
            </a:xfrm>
          </p:grpSpPr>
          <p:sp>
            <p:nvSpPr>
              <p:cNvPr id="28" name="AutoShape 7"/>
              <p:cNvSpPr>
                <a:spLocks noChangeArrowheads="1"/>
              </p:cNvSpPr>
              <p:nvPr/>
            </p:nvSpPr>
            <p:spPr bwMode="auto">
              <a:xfrm>
                <a:off x="683568" y="3709144"/>
                <a:ext cx="1378744" cy="432000"/>
              </a:xfrm>
              <a:prstGeom prst="homePlate">
                <a:avLst>
                  <a:gd name="adj" fmla="val 56171"/>
                </a:avLst>
              </a:prstGeom>
              <a:solidFill>
                <a:srgbClr val="4681A3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b="1" kern="0" dirty="0">
                    <a:solidFill>
                      <a:srgbClr val="FFFFF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真是抱歉</a:t>
                </a:r>
                <a:endParaRPr lang="zh-CN" altLang="en-US" sz="1600" b="1" kern="0" dirty="0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" name="AutoShape 7"/>
              <p:cNvSpPr>
                <a:spLocks noChangeArrowheads="1"/>
              </p:cNvSpPr>
              <p:nvPr/>
            </p:nvSpPr>
            <p:spPr bwMode="auto">
              <a:xfrm>
                <a:off x="4168056" y="3713112"/>
                <a:ext cx="1378744" cy="435968"/>
              </a:xfrm>
              <a:prstGeom prst="homePlate">
                <a:avLst>
                  <a:gd name="adj" fmla="val 56171"/>
                </a:avLst>
              </a:prstGeom>
              <a:solidFill>
                <a:srgbClr val="4681A3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b="1" kern="0" dirty="0">
                    <a:solidFill>
                      <a:srgbClr val="FFFFF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麻烦您</a:t>
                </a:r>
                <a:endParaRPr lang="zh-CN" altLang="en-US" sz="1600" b="1" kern="0" dirty="0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517" y="497079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3.1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语言沟通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3517" y="979354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基本原则多赞美</a:t>
            </a:r>
            <a:endParaRPr lang="zh-CN" altLang="en-US" b="1" dirty="0">
              <a:solidFill>
                <a:srgbClr val="FF66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4" name="Picture 4" descr="C:\Users\user\Desktop\19211731_58839.jpg"/>
          <p:cNvPicPr>
            <a:picLocks noChangeAspect="1" noChangeArrowheads="1"/>
          </p:cNvPicPr>
          <p:nvPr/>
        </p:nvPicPr>
        <p:blipFill rotWithShape="1">
          <a:blip r:embed="rId1" cstate="screen"/>
          <a:srcRect l="-801"/>
          <a:stretch>
            <a:fillRect/>
          </a:stretch>
        </p:blipFill>
        <p:spPr bwMode="auto">
          <a:xfrm>
            <a:off x="5296027" y="821608"/>
            <a:ext cx="1715867" cy="1715867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" name="圆角矩形 36"/>
          <p:cNvSpPr/>
          <p:nvPr/>
        </p:nvSpPr>
        <p:spPr>
          <a:xfrm>
            <a:off x="7276117" y="1007876"/>
            <a:ext cx="4374261" cy="1115509"/>
          </a:xfrm>
          <a:prstGeom prst="roundRect">
            <a:avLst>
              <a:gd name="adj" fmla="val 5002"/>
            </a:avLst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350883" y="1119354"/>
            <a:ext cx="4172495" cy="855555"/>
          </a:xfrm>
          <a:prstGeom prst="rect">
            <a:avLst/>
          </a:prstGeom>
          <a:solidFill>
            <a:srgbClr val="4681A3"/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kern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每个人的内心深处最深切的渴望是得到别人的赞美。</a:t>
            </a:r>
            <a:r>
              <a:rPr lang="en-US" altLang="zh-CN" sz="1600" kern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1600" kern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林肯</a:t>
            </a:r>
            <a:endParaRPr lang="zh-CN" altLang="en-US" sz="1600" kern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直角三角形 38"/>
          <p:cNvSpPr/>
          <p:nvPr/>
        </p:nvSpPr>
        <p:spPr>
          <a:xfrm flipH="1">
            <a:off x="7086660" y="1238412"/>
            <a:ext cx="189457" cy="249194"/>
          </a:xfrm>
          <a:prstGeom prst="rtTriangle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pic>
        <p:nvPicPr>
          <p:cNvPr id="40" name="Picture 2" descr="C:\Documents and Settings\tdz\桌面\54886520201004230818263649810813528_012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2335435" y="2529303"/>
            <a:ext cx="1717200" cy="1717200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3" descr="C:\Documents and Settings\tdz\桌面\2011082548492949.jp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8255287" y="2524984"/>
            <a:ext cx="1717200" cy="1717200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2" name="圆角矩形 41"/>
          <p:cNvSpPr/>
          <p:nvPr/>
        </p:nvSpPr>
        <p:spPr>
          <a:xfrm>
            <a:off x="657545" y="4476473"/>
            <a:ext cx="5072981" cy="1115509"/>
          </a:xfrm>
          <a:prstGeom prst="roundRect">
            <a:avLst>
              <a:gd name="adj" fmla="val 5002"/>
            </a:avLst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84545" y="4587951"/>
            <a:ext cx="4818981" cy="855555"/>
          </a:xfrm>
          <a:prstGeom prst="rect">
            <a:avLst/>
          </a:prstGeom>
          <a:solidFill>
            <a:srgbClr val="4681A3"/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kern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我可以凭着别人的赞赏愉快地生活两到三个月。</a:t>
            </a:r>
            <a:r>
              <a:rPr lang="en-US" altLang="zh-CN" sz="1600" kern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1600" kern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马克</a:t>
            </a:r>
            <a:r>
              <a:rPr lang="en-US" altLang="zh-CN" sz="1600" kern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•</a:t>
            </a:r>
            <a:r>
              <a:rPr lang="zh-CN" altLang="en-US" sz="1600" kern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吐温</a:t>
            </a:r>
            <a:endParaRPr lang="zh-CN" altLang="en-US" sz="1600" kern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3086745" y="4328668"/>
            <a:ext cx="214580" cy="184983"/>
          </a:xfrm>
          <a:prstGeom prst="triangle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46074" y="2792130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赞美</a:t>
            </a:r>
            <a:endParaRPr lang="zh-CN" altLang="en-US" sz="4800" b="1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6577397" y="4476473"/>
            <a:ext cx="5072981" cy="1115509"/>
          </a:xfrm>
          <a:prstGeom prst="roundRect">
            <a:avLst>
              <a:gd name="adj" fmla="val 5002"/>
            </a:avLst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704397" y="4587951"/>
            <a:ext cx="4818981" cy="855555"/>
          </a:xfrm>
          <a:prstGeom prst="rect">
            <a:avLst/>
          </a:prstGeom>
          <a:solidFill>
            <a:srgbClr val="4681A3"/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kern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发现别人的优点，实际上就等于肯定自我，说明你谦虚好学。</a:t>
            </a:r>
            <a:r>
              <a:rPr lang="en-US" altLang="zh-CN" sz="1600" kern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1600" kern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乔治</a:t>
            </a:r>
            <a:r>
              <a:rPr lang="en-US" altLang="zh-CN" sz="1600" kern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•</a:t>
            </a:r>
            <a:r>
              <a:rPr lang="zh-CN" altLang="en-US" sz="1600" kern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梅奥</a:t>
            </a:r>
            <a:endParaRPr lang="zh-CN" altLang="en-US" sz="1600" kern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等腰三角形 46"/>
          <p:cNvSpPr/>
          <p:nvPr/>
        </p:nvSpPr>
        <p:spPr>
          <a:xfrm>
            <a:off x="9006597" y="4328668"/>
            <a:ext cx="214580" cy="184983"/>
          </a:xfrm>
          <a:prstGeom prst="triangle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830521" y="3472494"/>
            <a:ext cx="2646878" cy="583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案例：达尔文赴宴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2" grpId="0" animBg="1"/>
      <p:bldP spid="43" grpId="0" animBg="1"/>
      <p:bldP spid="4" grpId="0" animBg="1"/>
      <p:bldP spid="5" grpId="0"/>
      <p:bldP spid="45" grpId="0" animBg="1"/>
      <p:bldP spid="46" grpId="0" animBg="1"/>
      <p:bldP spid="47" grpId="0" animBg="1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9946" y="0"/>
            <a:ext cx="336859" cy="908720"/>
          </a:xfrm>
          <a:prstGeom prst="rect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ea typeface="微软雅黑 Light" panose="020B0502040204020203" pitchFamily="3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29095" y="404664"/>
            <a:ext cx="1451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8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过渡页</a:t>
            </a:r>
            <a:endParaRPr lang="zh-CN" altLang="en-US" sz="2800" b="1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24"/>
          <p:cNvSpPr>
            <a:spLocks noChangeArrowheads="1"/>
          </p:cNvSpPr>
          <p:nvPr/>
        </p:nvSpPr>
        <p:spPr bwMode="auto">
          <a:xfrm>
            <a:off x="2136590" y="558552"/>
            <a:ext cx="244763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4681A3"/>
                </a:solidFill>
                <a:ea typeface="微软雅黑 Light" panose="020B0502040204020203" pitchFamily="34" charset="-122"/>
                <a:cs typeface="Arial Unicode MS" pitchFamily="34" charset="-122"/>
              </a:rPr>
              <a:t>TRANSITION PAGE</a:t>
            </a:r>
            <a:endParaRPr lang="zh-CN" altLang="en-US" sz="1800" b="1" dirty="0">
              <a:solidFill>
                <a:srgbClr val="4681A3"/>
              </a:solidFill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59945" y="908720"/>
            <a:ext cx="4368258" cy="0"/>
          </a:xfrm>
          <a:prstGeom prst="line">
            <a:avLst/>
          </a:prstGeom>
          <a:ln>
            <a:solidFill>
              <a:srgbClr val="468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5"/>
          <p:cNvSpPr txBox="1"/>
          <p:nvPr/>
        </p:nvSpPr>
        <p:spPr>
          <a:xfrm>
            <a:off x="11088403" y="6184352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ea typeface="微软雅黑 Light" panose="020B0502040204020203" pitchFamily="34" charset="-122"/>
              </a:rPr>
              <a:t>—  </a:t>
            </a:r>
            <a:fld id="{2EEF1883-7A0E-4F66-9932-E581691AD397}" type="slidenum">
              <a:rPr lang="zh-CN" altLang="en-US" sz="1600" dirty="0" smtClean="0">
                <a:solidFill>
                  <a:schemeClr val="bg1">
                    <a:lumMod val="75000"/>
                  </a:schemeClr>
                </a:solidFill>
                <a:ea typeface="微软雅黑 Light" panose="020B0502040204020203" pitchFamily="34" charset="-122"/>
              </a:rPr>
            </a:fld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ea typeface="微软雅黑 Light" panose="020B0502040204020203" pitchFamily="34" charset="-122"/>
              </a:rPr>
              <a:t> 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ea typeface="微软雅黑 Light" panose="020B0502040204020203" pitchFamily="34" charset="-122"/>
              </a:rPr>
              <a:t>—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ea typeface="微软雅黑 Light" panose="020B0502040204020203" pitchFamily="34" charset="-122"/>
              </a:rPr>
              <a:t> </a:t>
            </a:r>
            <a:endParaRPr lang="zh-CN" altLang="en-US" sz="1600" b="0" dirty="0">
              <a:solidFill>
                <a:schemeClr val="bg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573628" y="2420888"/>
            <a:ext cx="1044000" cy="1044000"/>
          </a:xfrm>
          <a:prstGeom prst="ellipse">
            <a:avLst/>
          </a:prstGeom>
          <a:noFill/>
          <a:ln>
            <a:solidFill>
              <a:srgbClr val="4681A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cxnSp>
        <p:nvCxnSpPr>
          <p:cNvPr id="8" name="直接连接符 7"/>
          <p:cNvCxnSpPr>
            <a:stCxn id="7" idx="6"/>
          </p:cNvCxnSpPr>
          <p:nvPr/>
        </p:nvCxnSpPr>
        <p:spPr>
          <a:xfrm>
            <a:off x="4617628" y="2942888"/>
            <a:ext cx="4502708" cy="0"/>
          </a:xfrm>
          <a:prstGeom prst="line">
            <a:avLst/>
          </a:prstGeom>
          <a:ln w="19050">
            <a:solidFill>
              <a:srgbClr val="4681A3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ea typeface="微软雅黑 Light" panose="020B0502040204020203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021288"/>
            <a:ext cx="12192000" cy="620712"/>
          </a:xfrm>
          <a:prstGeom prst="rect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ea typeface="微软雅黑 Light" panose="020B0502040204020203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63628" y="2510888"/>
            <a:ext cx="864000" cy="864000"/>
          </a:xfrm>
          <a:prstGeom prst="ellipse">
            <a:avLst/>
          </a:prstGeom>
          <a:solidFill>
            <a:srgbClr val="4681A3"/>
          </a:solidFill>
          <a:ln w="6350"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400" dirty="0">
                <a:latin typeface="Impact" panose="020B0806030902050204" pitchFamily="34" charset="0"/>
                <a:ea typeface="微软雅黑 Light" panose="020B0502040204020203" pitchFamily="34" charset="-122"/>
              </a:rPr>
              <a:t>1</a:t>
            </a:r>
            <a:endParaRPr lang="zh-CN" altLang="en-US" sz="4400" dirty="0"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5745121" y="2204865"/>
            <a:ext cx="3908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3600" b="1" dirty="0">
                <a:solidFill>
                  <a:srgbClr val="66666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礼仪概述</a:t>
            </a:r>
            <a:endParaRPr lang="zh-CN" altLang="en-US" sz="3600" b="1" dirty="0">
              <a:solidFill>
                <a:srgbClr val="66666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矩形 48"/>
          <p:cNvSpPr>
            <a:spLocks noChangeArrowheads="1"/>
          </p:cNvSpPr>
          <p:nvPr/>
        </p:nvSpPr>
        <p:spPr bwMode="auto">
          <a:xfrm>
            <a:off x="5691792" y="3068960"/>
            <a:ext cx="4050686" cy="8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何为礼仪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为何要学礼仪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812" y="507779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3.1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语言沟通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8569" y="964895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4.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莫以自我为中心</a:t>
            </a:r>
            <a:endParaRPr lang="zh-CN" altLang="en-US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923310" y="1078907"/>
            <a:ext cx="869563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32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让对方多谈自己</a:t>
            </a:r>
            <a:endParaRPr lang="en-US" altLang="zh-CN" sz="3200" b="1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多讲对方感兴趣且积极乐观的话题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2819" y="230505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安全话题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2819" y="405922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轻松话题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62324" y="230505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商务交往五不谈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462324" y="405922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私人问题五不问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92819" y="2859774"/>
            <a:ext cx="927100" cy="927100"/>
          </a:xfrm>
          <a:prstGeom prst="ellipse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历史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750200" y="2859774"/>
            <a:ext cx="927100" cy="927100"/>
          </a:xfrm>
          <a:prstGeom prst="ellipse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地理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807581" y="2859774"/>
            <a:ext cx="927100" cy="927100"/>
          </a:xfrm>
          <a:prstGeom prst="ellipse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建筑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922343" y="2859774"/>
            <a:ext cx="927100" cy="927100"/>
          </a:xfrm>
          <a:prstGeom prst="ellipse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风土人情</a:t>
            </a:r>
            <a:endParaRPr lang="zh-CN" altLang="en-US" sz="20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864962" y="2859774"/>
            <a:ext cx="927100" cy="927100"/>
          </a:xfrm>
          <a:prstGeom prst="ellipse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艺术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462324" y="2859774"/>
            <a:ext cx="927100" cy="927100"/>
          </a:xfrm>
          <a:prstGeom prst="ellipse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政治宗教</a:t>
            </a:r>
            <a:endParaRPr lang="zh-CN" altLang="en-US" sz="20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519705" y="2859774"/>
            <a:ext cx="927100" cy="927100"/>
          </a:xfrm>
          <a:prstGeom prst="ellipse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机密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577086" y="2859774"/>
            <a:ext cx="927100" cy="927100"/>
          </a:xfrm>
          <a:prstGeom prst="ellipse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同事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9634467" y="2859774"/>
            <a:ext cx="927100" cy="927100"/>
          </a:xfrm>
          <a:prstGeom prst="ellipse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低俗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0691847" y="2859774"/>
            <a:ext cx="927100" cy="927100"/>
          </a:xfrm>
          <a:prstGeom prst="ellipse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隐私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6462324" y="4606894"/>
            <a:ext cx="927100" cy="927100"/>
          </a:xfrm>
          <a:prstGeom prst="ellipse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收入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519705" y="4606894"/>
            <a:ext cx="927100" cy="927100"/>
          </a:xfrm>
          <a:prstGeom prst="ellipse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年龄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8577086" y="4606894"/>
            <a:ext cx="927100" cy="927100"/>
          </a:xfrm>
          <a:prstGeom prst="ellipse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婚姻家庭</a:t>
            </a:r>
            <a:endParaRPr lang="zh-CN" altLang="en-US" sz="20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9634467" y="4606894"/>
            <a:ext cx="927100" cy="927100"/>
          </a:xfrm>
          <a:prstGeom prst="ellipse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健康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10691847" y="4606894"/>
            <a:ext cx="927100" cy="927100"/>
          </a:xfrm>
          <a:prstGeom prst="ellipse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经历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692819" y="4606894"/>
            <a:ext cx="927100" cy="927100"/>
          </a:xfrm>
          <a:prstGeom prst="ellipse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影视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1750200" y="4606894"/>
            <a:ext cx="927100" cy="927100"/>
          </a:xfrm>
          <a:prstGeom prst="ellipse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体育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2807581" y="4606894"/>
            <a:ext cx="927100" cy="927100"/>
          </a:xfrm>
          <a:prstGeom prst="ellipse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时尚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4922343" y="4606894"/>
            <a:ext cx="927100" cy="927100"/>
          </a:xfrm>
          <a:prstGeom prst="ellipse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天气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864962" y="4606894"/>
            <a:ext cx="927100" cy="927100"/>
          </a:xfrm>
          <a:prstGeom prst="ellipse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小吃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22" grpId="0"/>
      <p:bldP spid="23" grpId="0"/>
      <p:bldP spid="24" grpId="0"/>
      <p:bldP spid="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44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238" y="535608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电话礼仪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1919" y="1053820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接电话</a:t>
            </a:r>
            <a:endParaRPr lang="zh-CN" altLang="en-US" b="1" dirty="0">
              <a:solidFill>
                <a:srgbClr val="FF66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9105" y="2039196"/>
            <a:ext cx="7682790" cy="303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b="1" kern="1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三声内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接听，因故未及时接听说抱歉；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应先问候，然后自报家门；</a:t>
            </a:r>
            <a:endParaRPr lang="zh-CN" altLang="en-US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indent="575945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、接听外部电话时：“您好，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XX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公司！”</a:t>
            </a:r>
            <a:endParaRPr lang="zh-CN" altLang="en-US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indent="575945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、接听内部电话时：“您好，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XX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部！”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indent="575945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</a:pPr>
            <a:r>
              <a:rPr lang="zh-CN" altLang="en-US" b="1" kern="1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不可以“喂，喂”或者“你是谁呀”像查户口似的</a:t>
            </a:r>
            <a:r>
              <a:rPr lang="zh-CN" altLang="en-US" kern="1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。</a:t>
            </a:r>
            <a:endParaRPr lang="en-US" altLang="zh-CN" kern="100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声音适中、愉快、亲切；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微笑接听电话，</a:t>
            </a:r>
            <a:r>
              <a:rPr lang="zh-CN" altLang="en-US" b="1" kern="1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你的微笑对方听得见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；</a:t>
            </a:r>
            <a:endParaRPr lang="zh-CN" altLang="en-US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609" y="1506095"/>
            <a:ext cx="2587194" cy="45101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819" y="568781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电话礼仪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5640" y="1002958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代接电话</a:t>
            </a:r>
            <a:endParaRPr lang="zh-CN" altLang="en-US" b="1" dirty="0">
              <a:solidFill>
                <a:srgbClr val="FF66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59087" y="1902719"/>
            <a:ext cx="6000081" cy="1627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被呼叫同事不在座位上时，邻座同事可代为接听；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“请问您是找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××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吗？他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她临时有事走开了，需要我代为转达吗？”或“请您稍后再来电话好吗？”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切忌只说“不在”，应做好记录（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5W1H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）后转达；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559087" y="4015291"/>
            <a:ext cx="5860381" cy="1115509"/>
          </a:xfrm>
          <a:prstGeom prst="roundRect">
            <a:avLst>
              <a:gd name="adj" fmla="val 5002"/>
            </a:avLst>
          </a:prstGeom>
          <a:solidFill>
            <a:srgbClr val="4681A3"/>
          </a:solidFill>
          <a:ln w="28575">
            <a:solidFill>
              <a:srgbClr val="4681A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86087" y="4126769"/>
            <a:ext cx="5593681" cy="855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kern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永远不要对打来的电话说：“我不知道！”这是一种不负责任的、非常不职业化的表现。</a:t>
            </a:r>
            <a:endParaRPr lang="zh-CN" altLang="en-US" sz="1600" kern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931" y="1787179"/>
            <a:ext cx="2599490" cy="3485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524259" y="1799471"/>
            <a:ext cx="1596980" cy="874407"/>
          </a:xfrm>
          <a:prstGeom prst="roundRect">
            <a:avLst>
              <a:gd name="adj" fmla="val 6087"/>
            </a:avLst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6771" y="541778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电话礼仪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1244" y="941888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拨打电话</a:t>
            </a:r>
            <a:endParaRPr lang="zh-CN" altLang="en-US" b="1" dirty="0">
              <a:solidFill>
                <a:srgbClr val="FF66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5" name="Picture 3" descr="E:\仝德志文件，勿删！\03-参考文档\！PPT图片及版面资源\06-PPT精选插图\04-图标\12A88677B1352C306D6B7E9CD0A73664.pn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94865" y="1532107"/>
            <a:ext cx="1141772" cy="114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278409" y="1799472"/>
            <a:ext cx="7325456" cy="876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公务电话最好避开节假日、晚上、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至次日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、临近下班时间等时间段。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36637" y="1946145"/>
            <a:ext cx="810456" cy="5834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时间</a:t>
            </a:r>
            <a:endParaRPr lang="zh-CN" altLang="en-US" sz="2400" b="1" dirty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524259" y="3210041"/>
            <a:ext cx="1596980" cy="874407"/>
          </a:xfrm>
          <a:prstGeom prst="roundRect">
            <a:avLst>
              <a:gd name="adj" fmla="val 6087"/>
            </a:avLst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78409" y="3210042"/>
            <a:ext cx="7325456" cy="876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私人电话不要在办公室打，要避开同事，打电话如果你要在公众空间的话实际上是一种噪音骚扰，非紧急事情尽量不要在公众场所打电话。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36637" y="3356715"/>
            <a:ext cx="810456" cy="5834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空间</a:t>
            </a:r>
            <a:endParaRPr lang="zh-CN" altLang="en-US" sz="2400" b="1" dirty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524259" y="4620609"/>
            <a:ext cx="1596980" cy="874407"/>
          </a:xfrm>
          <a:prstGeom prst="roundRect">
            <a:avLst>
              <a:gd name="adj" fmla="val 6087"/>
            </a:avLst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78409" y="4620610"/>
            <a:ext cx="7209546" cy="46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无重要事情，牢记三分钟原则。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36637" y="4767283"/>
            <a:ext cx="810456" cy="5834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时长</a:t>
            </a:r>
            <a:endParaRPr lang="zh-CN" altLang="en-US" sz="2400" b="1" dirty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7" name="Picture 4" descr="E:\仝德志文件，勿删！\03-参考文档\！PPT图片及版面资源\06-PPT精选插图\04-图标\home256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89466" y="3158939"/>
            <a:ext cx="941069" cy="94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E:\仝德志文件，勿删！\03-参考文档\！PPT图片及版面资源\06-PPT精选插图\04-图标\png-00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3843" y="4669392"/>
            <a:ext cx="825624" cy="82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4" grpId="0"/>
      <p:bldP spid="8" grpId="0" animBg="1"/>
      <p:bldP spid="10" grpId="0"/>
      <p:bldP spid="11" grpId="0"/>
      <p:bldP spid="12" grpId="0" animBg="1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524259" y="3018670"/>
            <a:ext cx="1596980" cy="874407"/>
          </a:xfrm>
          <a:prstGeom prst="roundRect">
            <a:avLst>
              <a:gd name="adj" fmla="val 6087"/>
            </a:avLst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6771" y="521579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电话礼仪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8761" y="995026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拨打电话</a:t>
            </a:r>
            <a:endParaRPr lang="zh-CN" altLang="en-US" b="1" dirty="0">
              <a:solidFill>
                <a:srgbClr val="FF66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36637" y="3165344"/>
            <a:ext cx="810456" cy="5834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内容</a:t>
            </a:r>
            <a:endParaRPr lang="zh-CN" altLang="en-US" sz="2400" b="1" dirty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" name="Picture 2" descr="E:\仝德志文件，勿删！\03-参考文档\！PPT图片及版面资源\06-PPT精选插图\04-图标\Chat_Normal.pn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2151157" y="3002424"/>
            <a:ext cx="906895" cy="90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4974087" y="1529851"/>
            <a:ext cx="5457800" cy="4185829"/>
            <a:chOff x="4974087" y="1529851"/>
            <a:chExt cx="5457800" cy="4185829"/>
          </a:xfrm>
        </p:grpSpPr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4974087" y="1802467"/>
              <a:ext cx="5457800" cy="4134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lvl="0" algn="r">
                <a:lnSpc>
                  <a:spcPct val="120000"/>
                </a:lnSpc>
                <a:defRPr/>
              </a:pPr>
              <a:r>
                <a:rPr lang="zh-CN" altLang="en-US" kern="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您好！</a:t>
              </a:r>
              <a:r>
                <a:rPr lang="zh-CN" altLang="en-US" sz="2000" kern="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请问</a:t>
              </a:r>
              <a:r>
                <a:rPr lang="zh-CN" altLang="en-US" kern="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您是</a:t>
              </a:r>
              <a:r>
                <a:rPr lang="en-US" altLang="zh-CN" kern="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××</a:t>
              </a:r>
              <a:r>
                <a:rPr lang="zh-CN" altLang="en-US" kern="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吗？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9" name="Rectangle 2"/>
            <p:cNvSpPr>
              <a:spLocks noChangeArrowheads="1"/>
            </p:cNvSpPr>
            <p:nvPr/>
          </p:nvSpPr>
          <p:spPr bwMode="auto">
            <a:xfrm>
              <a:off x="4974087" y="2602342"/>
              <a:ext cx="5457800" cy="413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>
                <a:lnSpc>
                  <a:spcPct val="120000"/>
                </a:lnSpc>
              </a:pPr>
              <a:r>
                <a:rPr lang="zh-CN" altLang="en-US" kern="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我是</a:t>
              </a:r>
              <a:r>
                <a:rPr lang="en-US" altLang="zh-CN" kern="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××</a:t>
              </a:r>
              <a:r>
                <a:rPr lang="zh-CN" altLang="en-US" kern="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单位</a:t>
              </a:r>
              <a:r>
                <a:rPr lang="en-US" altLang="zh-CN" kern="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××</a:t>
              </a:r>
              <a:r>
                <a:rPr lang="zh-CN" altLang="en-US" kern="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部门的</a:t>
              </a:r>
              <a:r>
                <a:rPr lang="en-US" altLang="zh-CN" kern="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×××</a:t>
              </a:r>
              <a:endParaRPr lang="zh-CN" altLang="en-US" kern="0" dirty="0">
                <a:solidFill>
                  <a:srgbClr val="4D4D4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5192779" y="2594935"/>
              <a:ext cx="4848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 Light" panose="020B0502040204020203" pitchFamily="34" charset="-122"/>
                </a:rPr>
                <a:t>2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Impact" panose="020B080603090205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37" name="Rectangle 2"/>
            <p:cNvSpPr>
              <a:spLocks noChangeArrowheads="1"/>
            </p:cNvSpPr>
            <p:nvPr/>
          </p:nvSpPr>
          <p:spPr bwMode="auto">
            <a:xfrm>
              <a:off x="4974087" y="3418742"/>
              <a:ext cx="5457800" cy="413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>
                <a:lnSpc>
                  <a:spcPct val="120000"/>
                </a:lnSpc>
              </a:pPr>
              <a:r>
                <a:rPr lang="zh-CN" altLang="en-US" kern="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打电话的主要目的是</a:t>
              </a:r>
              <a:r>
                <a:rPr lang="en-US" altLang="zh-CN" kern="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……</a:t>
              </a:r>
              <a:endParaRPr lang="zh-CN" altLang="en-US" kern="0" dirty="0">
                <a:solidFill>
                  <a:srgbClr val="4D4D4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5192779" y="3411335"/>
              <a:ext cx="4848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 Light" panose="020B0502040204020203" pitchFamily="34" charset="-122"/>
                </a:rPr>
                <a:t>3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Impact" panose="020B080603090205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35" name="Rectangle 2"/>
            <p:cNvSpPr>
              <a:spLocks noChangeArrowheads="1"/>
            </p:cNvSpPr>
            <p:nvPr/>
          </p:nvSpPr>
          <p:spPr bwMode="auto">
            <a:xfrm>
              <a:off x="4974087" y="4216587"/>
              <a:ext cx="5457800" cy="413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>
                <a:lnSpc>
                  <a:spcPct val="120000"/>
                </a:lnSpc>
              </a:pPr>
              <a:r>
                <a:rPr lang="zh-CN" altLang="en-US" kern="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请问您现在说话可方便？</a:t>
              </a:r>
              <a:endParaRPr lang="zh-CN" altLang="en-US" kern="0" dirty="0">
                <a:solidFill>
                  <a:srgbClr val="4D4D4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5192779" y="4209180"/>
              <a:ext cx="4848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 Light" panose="020B0502040204020203" pitchFamily="34" charset="-122"/>
                </a:rPr>
                <a:t>4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Impact" panose="020B080603090205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31" name="矩形 1"/>
            <p:cNvSpPr/>
            <p:nvPr/>
          </p:nvSpPr>
          <p:spPr>
            <a:xfrm>
              <a:off x="5691541" y="1529851"/>
              <a:ext cx="1522591" cy="979622"/>
            </a:xfrm>
            <a:custGeom>
              <a:avLst/>
              <a:gdLst/>
              <a:ahLst/>
              <a:cxnLst/>
              <a:rect l="l" t="t" r="r" b="b"/>
              <a:pathLst>
                <a:path w="2343150" h="1557337">
                  <a:moveTo>
                    <a:pt x="0" y="0"/>
                  </a:moveTo>
                  <a:lnTo>
                    <a:pt x="2343150" y="0"/>
                  </a:lnTo>
                  <a:lnTo>
                    <a:pt x="2343150" y="1168003"/>
                  </a:lnTo>
                  <a:lnTo>
                    <a:pt x="1171575" y="1557337"/>
                  </a:lnTo>
                  <a:lnTo>
                    <a:pt x="0" y="1168003"/>
                  </a:lnTo>
                  <a:close/>
                </a:path>
              </a:pathLst>
            </a:custGeom>
            <a:solidFill>
              <a:srgbClr val="4681A3"/>
            </a:solidFill>
            <a:ln w="3175" cap="flat" cmpd="sng" algn="ctr">
              <a:noFill/>
              <a:prstDash val="solid"/>
            </a:ln>
            <a:effectLst/>
          </p:spPr>
          <p:txBody>
            <a:bodyPr vert="horz"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i="0" u="none" strike="noStrike" kern="10" cap="none" spc="0" normalizeH="0" baseline="0" noProof="0" dirty="0">
                  <a:ln w="9525">
                    <a:solidFill>
                      <a:sysClr val="window" lastClr="FFFFFF"/>
                    </a:solidFill>
                    <a:round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问候对方</a:t>
              </a:r>
              <a:endParaRPr kumimoji="0" lang="zh-CN" altLang="en-US" sz="2200" i="0" u="none" strike="noStrike" kern="10" cap="none" spc="0" normalizeH="0" baseline="0" noProof="0" dirty="0">
                <a:ln w="9525">
                  <a:solidFill>
                    <a:sysClr val="window" lastClr="FFFFFF"/>
                  </a:solidFill>
                  <a:round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2" name="矩形 18"/>
            <p:cNvSpPr/>
            <p:nvPr/>
          </p:nvSpPr>
          <p:spPr>
            <a:xfrm>
              <a:off x="5691541" y="2331403"/>
              <a:ext cx="1522591" cy="979622"/>
            </a:xfrm>
            <a:custGeom>
              <a:avLst/>
              <a:gdLst/>
              <a:ahLst/>
              <a:cxnLst/>
              <a:rect l="l" t="t" r="r" b="b"/>
              <a:pathLst>
                <a:path w="2343150" h="1557338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4681A3"/>
            </a:solidFill>
            <a:ln w="3175" cap="flat" cmpd="sng" algn="ctr">
              <a:noFill/>
              <a:prstDash val="solid"/>
            </a:ln>
            <a:effectLst/>
          </p:spPr>
          <p:txBody>
            <a:bodyPr vert="horz" lIns="0" rIns="0" anchor="ctr"/>
            <a:lstStyle/>
            <a:p>
              <a:pPr algn="ctr"/>
              <a:r>
                <a:rPr lang="zh-CN" altLang="en-US" sz="2200" kern="10" dirty="0">
                  <a:ln w="9525">
                    <a:solidFill>
                      <a:sysClr val="window" lastClr="FFFFFF"/>
                    </a:solidFill>
                    <a:round/>
                  </a:ln>
                  <a:solidFill>
                    <a:sysClr val="window" lastClr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自报家门</a:t>
              </a:r>
              <a:endParaRPr lang="zh-CN" altLang="en-US" sz="2200" kern="10" dirty="0">
                <a:ln w="9525">
                  <a:solidFill>
                    <a:sysClr val="window" lastClr="FFFFFF"/>
                  </a:solidFill>
                  <a:round/>
                </a:ln>
                <a:solidFill>
                  <a:sysClr val="window" lastClr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4" name="矩形 20"/>
            <p:cNvSpPr/>
            <p:nvPr/>
          </p:nvSpPr>
          <p:spPr>
            <a:xfrm>
              <a:off x="5691541" y="3934507"/>
              <a:ext cx="1522591" cy="979622"/>
            </a:xfrm>
            <a:custGeom>
              <a:avLst/>
              <a:gdLst/>
              <a:ahLst/>
              <a:cxnLst/>
              <a:rect l="l" t="t" r="r" b="b"/>
              <a:pathLst>
                <a:path w="2343150" h="1557338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4681A3"/>
            </a:solidFill>
            <a:ln w="3175" cap="flat" cmpd="sng" algn="ctr">
              <a:noFill/>
              <a:prstDash val="solid"/>
            </a:ln>
            <a:effectLst/>
          </p:spPr>
          <p:txBody>
            <a:bodyPr vert="horz" lIns="0" rIns="0" anchor="ctr"/>
            <a:lstStyle/>
            <a:p>
              <a:pPr algn="ctr"/>
              <a:r>
                <a:rPr lang="zh-CN" altLang="en-US" sz="2200" kern="10" dirty="0">
                  <a:ln w="9525">
                    <a:solidFill>
                      <a:sysClr val="window" lastClr="FFFFFF"/>
                    </a:solidFill>
                    <a:round/>
                  </a:ln>
                  <a:solidFill>
                    <a:sysClr val="window" lastClr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必备用语</a:t>
              </a:r>
              <a:endParaRPr lang="zh-CN" altLang="en-US" sz="2200" kern="10" dirty="0">
                <a:ln w="9525">
                  <a:solidFill>
                    <a:sysClr val="window" lastClr="FFFFFF"/>
                  </a:solidFill>
                  <a:round/>
                </a:ln>
                <a:solidFill>
                  <a:sysClr val="window" lastClr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4974087" y="5008675"/>
              <a:ext cx="5457800" cy="413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>
                <a:lnSpc>
                  <a:spcPct val="120000"/>
                </a:lnSpc>
              </a:pPr>
              <a:r>
                <a:rPr lang="zh-CN" altLang="en-US" kern="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打搅您了，非常感谢！</a:t>
              </a:r>
              <a:endParaRPr lang="zh-CN" altLang="en-US" kern="0" dirty="0">
                <a:solidFill>
                  <a:srgbClr val="4D4D4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5192779" y="5001268"/>
              <a:ext cx="4848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 Light" panose="020B0502040204020203" pitchFamily="34" charset="-122"/>
                </a:rPr>
                <a:t>5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Impact" panose="020B080603090205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25" name="矩形 20"/>
            <p:cNvSpPr/>
            <p:nvPr/>
          </p:nvSpPr>
          <p:spPr>
            <a:xfrm>
              <a:off x="5691541" y="4736058"/>
              <a:ext cx="1522591" cy="979622"/>
            </a:xfrm>
            <a:custGeom>
              <a:avLst/>
              <a:gdLst/>
              <a:ahLst/>
              <a:cxnLst/>
              <a:rect l="l" t="t" r="r" b="b"/>
              <a:pathLst>
                <a:path w="2343150" h="1557338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4681A3"/>
            </a:solidFill>
            <a:ln w="3175" cap="flat" cmpd="sng" algn="ctr">
              <a:noFill/>
              <a:prstDash val="solid"/>
            </a:ln>
            <a:effectLst/>
          </p:spPr>
          <p:txBody>
            <a:bodyPr vert="horz" lIns="0" rIns="0" anchor="ctr"/>
            <a:lstStyle/>
            <a:p>
              <a:pPr algn="ctr"/>
              <a:r>
                <a:rPr lang="zh-CN" altLang="en-US" sz="2200" kern="10" dirty="0">
                  <a:ln w="9525">
                    <a:solidFill>
                      <a:sysClr val="window" lastClr="FFFFFF"/>
                    </a:solidFill>
                    <a:round/>
                  </a:ln>
                  <a:solidFill>
                    <a:sysClr val="window" lastClr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告别用语</a:t>
              </a:r>
              <a:endParaRPr lang="zh-CN" altLang="en-US" sz="2200" kern="10" dirty="0">
                <a:ln w="9525">
                  <a:solidFill>
                    <a:sysClr val="window" lastClr="FFFFFF"/>
                  </a:solidFill>
                  <a:round/>
                </a:ln>
                <a:solidFill>
                  <a:sysClr val="window" lastClr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5209331" y="1797631"/>
              <a:ext cx="4848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 Light" panose="020B0502040204020203" pitchFamily="34" charset="-122"/>
                </a:rPr>
                <a:t>1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Impact" panose="020B080603090205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42" name="矩形 18"/>
            <p:cNvSpPr/>
            <p:nvPr/>
          </p:nvSpPr>
          <p:spPr>
            <a:xfrm>
              <a:off x="5691541" y="3132955"/>
              <a:ext cx="1522591" cy="979622"/>
            </a:xfrm>
            <a:custGeom>
              <a:avLst/>
              <a:gdLst/>
              <a:ahLst/>
              <a:cxnLst/>
              <a:rect l="l" t="t" r="r" b="b"/>
              <a:pathLst>
                <a:path w="2343150" h="1557338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4681A3"/>
            </a:solidFill>
            <a:ln w="3175" cap="flat" cmpd="sng" algn="ctr">
              <a:noFill/>
              <a:prstDash val="solid"/>
            </a:ln>
            <a:effectLst/>
          </p:spPr>
          <p:txBody>
            <a:bodyPr vert="horz" lIns="0" rIns="0" anchor="ctr"/>
            <a:lstStyle/>
            <a:p>
              <a:pPr algn="ctr"/>
              <a:r>
                <a:rPr lang="zh-CN" altLang="en-US" sz="2200" kern="10" dirty="0">
                  <a:ln w="9525">
                    <a:solidFill>
                      <a:sysClr val="window" lastClr="FFFFFF"/>
                    </a:solidFill>
                    <a:round/>
                  </a:ln>
                  <a:solidFill>
                    <a:sysClr val="window" lastClr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所为何事</a:t>
              </a:r>
              <a:endParaRPr lang="zh-CN" altLang="en-US" sz="2200" kern="10" dirty="0">
                <a:ln w="9525">
                  <a:solidFill>
                    <a:sysClr val="window" lastClr="FFFFFF"/>
                  </a:solidFill>
                  <a:round/>
                </a:ln>
                <a:solidFill>
                  <a:sysClr val="window" lastClr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1104" y="511921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电话礼仪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1419" y="1002958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4.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挂断电话</a:t>
            </a:r>
            <a:endParaRPr lang="zh-CN" altLang="en-US" b="1" dirty="0">
              <a:solidFill>
                <a:srgbClr val="FF66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510963" y="2159391"/>
            <a:ext cx="6000081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如果自己有事不宜长谈，需要中止通话时，应</a:t>
            </a:r>
            <a:r>
              <a:rPr lang="zh-CN" altLang="en-US" b="1" kern="1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说明原因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，告之对方：“一有空，我马上打电话给您”；</a:t>
            </a:r>
            <a:endParaRPr lang="en-US" altLang="zh-CN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中止电话时应</a:t>
            </a:r>
            <a:r>
              <a:rPr lang="zh-CN" altLang="en-US" b="1" kern="1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恭候对方先挂电话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，不宜“越位”抢先；</a:t>
            </a:r>
            <a:endParaRPr lang="en-US" altLang="zh-CN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一般下级要等上级先挂电话，晚辈要等长辈先挂电话，被叫等主叫先挂电话，</a:t>
            </a:r>
            <a:r>
              <a:rPr lang="zh-CN" altLang="en-US" b="1" kern="1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不可只管自己讲完就挂断电话</a:t>
            </a: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；</a:t>
            </a:r>
            <a:endParaRPr lang="en-US" altLang="zh-CN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被骚扰的电话，可以先挂，比如卖商铺，装修房子，投资黄金，各种广告等。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016" y="2061409"/>
            <a:ext cx="1847869" cy="3074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2047741" y="1213937"/>
            <a:ext cx="8255358" cy="572903"/>
          </a:xfrm>
          <a:prstGeom prst="roundRect">
            <a:avLst>
              <a:gd name="adj" fmla="val 8559"/>
            </a:avLst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861" y="554539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餐宴礼仪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93" y="2370857"/>
            <a:ext cx="5307053" cy="3638169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28575" cap="flat" cmpd="sng">
            <a:noFill/>
            <a:rou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2047741" y="1214156"/>
            <a:ext cx="8255358" cy="528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优雅、得体的用餐仪态，对职场商业成功有着直接的影响</a:t>
            </a:r>
            <a:endParaRPr lang="en-US" altLang="zh-CN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41492" y="1835033"/>
            <a:ext cx="6467856" cy="41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在用餐环境下，是否能关注细节，直接体现了个人素养的高低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圆角矩形 61"/>
          <p:cNvSpPr/>
          <p:nvPr/>
        </p:nvSpPr>
        <p:spPr>
          <a:xfrm>
            <a:off x="692818" y="4327301"/>
            <a:ext cx="3490205" cy="940095"/>
          </a:xfrm>
          <a:prstGeom prst="roundRect">
            <a:avLst>
              <a:gd name="adj" fmla="val 8559"/>
            </a:avLst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4688" y="532190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餐宴礼仪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5219" y="984363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桌次排列</a:t>
            </a:r>
            <a:endParaRPr lang="zh-CN" altLang="en-US" b="1" dirty="0">
              <a:solidFill>
                <a:srgbClr val="FF66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1894851" y="1928889"/>
            <a:ext cx="1728193" cy="5016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4681A3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桌次顺序原则</a:t>
            </a:r>
            <a:endParaRPr lang="zh-CN" altLang="en-US" sz="2000" b="1" dirty="0">
              <a:solidFill>
                <a:srgbClr val="4681A3"/>
              </a:solidFill>
              <a:effectLst>
                <a:reflection blurRad="6350" stA="60000" endA="900" endPos="60000" dist="60007" dir="5400000" sy="-100000" algn="bl" rotWithShape="0"/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03713" y="250835"/>
            <a:ext cx="5486400" cy="2705100"/>
          </a:xfrm>
          <a:prstGeom prst="rect">
            <a:avLst/>
          </a:prstGeom>
        </p:spPr>
        <p:txBody>
          <a:bodyPr/>
          <a:lstStyle/>
          <a:p>
            <a:endParaRPr lang="zh-CN" altLang="en-US">
              <a:ea typeface="微软雅黑 Light" panose="020B0502040204020203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32239" y="850910"/>
            <a:ext cx="1857375" cy="1971675"/>
            <a:chOff x="5594213" y="850910"/>
            <a:chExt cx="1857375" cy="1971675"/>
          </a:xfrm>
        </p:grpSpPr>
        <p:sp>
          <p:nvSpPr>
            <p:cNvPr id="16" name="椭圆 15"/>
            <p:cNvSpPr/>
            <p:nvPr/>
          </p:nvSpPr>
          <p:spPr>
            <a:xfrm>
              <a:off x="5775188" y="850910"/>
              <a:ext cx="552450" cy="552450"/>
            </a:xfrm>
            <a:prstGeom prst="ellipse">
              <a:avLst/>
            </a:prstGeom>
            <a:solidFill>
              <a:srgbClr val="4681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1</a:t>
              </a:r>
              <a:endParaRPr 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cxnSp>
          <p:nvCxnSpPr>
            <p:cNvPr id="17" name="直接箭头连接符 16"/>
            <p:cNvCxnSpPr/>
            <p:nvPr/>
          </p:nvCxnSpPr>
          <p:spPr>
            <a:xfrm>
              <a:off x="5594213" y="1679585"/>
              <a:ext cx="733425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H="1">
              <a:off x="6632439" y="1679585"/>
              <a:ext cx="819149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文本框 22"/>
            <p:cNvSpPr txBox="1"/>
            <p:nvPr/>
          </p:nvSpPr>
          <p:spPr>
            <a:xfrm>
              <a:off x="6235881" y="1641485"/>
              <a:ext cx="488315" cy="552450"/>
            </a:xfrm>
            <a:prstGeom prst="rect">
              <a:avLst/>
            </a:prstGeom>
            <a:noFill/>
          </p:spPr>
          <p:txBody>
            <a:bodyPr wrap="none" lIns="91440" tIns="45720" rIns="91440" bIns="4572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2400" b="1" dirty="0">
                  <a:ln w="15773" cap="flat" cmpd="sng" algn="ctr">
                    <a:noFill/>
                    <a:prstDash val="solid"/>
                    <a:round/>
                  </a:ln>
                  <a:solidFill>
                    <a:srgbClr val="4681A3"/>
                  </a:solidFill>
                  <a:effectLst>
                    <a:outerShdw blurRad="50800" dist="40005" dir="5400000" algn="tl">
                      <a:srgbClr val="000000">
                        <a:alpha val="33000"/>
                      </a:srgbClr>
                    </a:outerShdw>
                  </a:effectLst>
                  <a:latin typeface="宋体" panose="02010600030101010101" pitchFamily="2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门</a:t>
              </a:r>
              <a:endParaRPr lang="zh-CN" sz="1200" dirty="0">
                <a:ln w="15773" cap="flat" cmpd="sng" algn="ctr">
                  <a:noFill/>
                  <a:prstDash val="solid"/>
                  <a:round/>
                </a:ln>
                <a:solidFill>
                  <a:srgbClr val="4681A3"/>
                </a:solidFill>
                <a:effectLst/>
                <a:latin typeface="宋体" panose="02010600030101010101" pitchFamily="2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6613388" y="850910"/>
              <a:ext cx="552450" cy="55245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2</a:t>
              </a:r>
              <a:endParaRPr 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21" name="文本框 24"/>
            <p:cNvSpPr txBox="1"/>
            <p:nvPr/>
          </p:nvSpPr>
          <p:spPr>
            <a:xfrm>
              <a:off x="5946638" y="2413010"/>
              <a:ext cx="1066801" cy="4095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75600" tIns="46800" rIns="75600" bIns="4680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spcAft>
                  <a:spcPts val="0"/>
                </a:spcAft>
                <a:defRPr sz="1600" b="1" kern="100">
                  <a:solidFill>
                    <a:schemeClr val="bg1"/>
                  </a:solidFill>
                  <a:effectLst/>
                  <a:latin typeface="Times New Roman" panose="02020603050405020304"/>
                  <a:ea typeface="微软雅黑" panose="020B0503020204020204" pitchFamily="34" charset="-122"/>
                  <a:cs typeface="宋体" panose="02010600030101010101" pitchFamily="2" charset="-122"/>
                </a:defRPr>
              </a:lvl1pPr>
            </a:lstStyle>
            <a:p>
              <a:r>
                <a:rPr lang="zh-CN" dirty="0">
                  <a:ea typeface="微软雅黑 Light" panose="020B0502040204020203" pitchFamily="34" charset="-122"/>
                </a:rPr>
                <a:t>两桌横排</a:t>
              </a:r>
              <a:endParaRPr lang="zh-CN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644964" y="336560"/>
            <a:ext cx="1870254" cy="2486025"/>
            <a:chOff x="8756513" y="336560"/>
            <a:chExt cx="1870254" cy="2486025"/>
          </a:xfrm>
        </p:grpSpPr>
        <p:sp>
          <p:nvSpPr>
            <p:cNvPr id="22" name="椭圆 21"/>
            <p:cNvSpPr/>
            <p:nvPr/>
          </p:nvSpPr>
          <p:spPr>
            <a:xfrm>
              <a:off x="9385163" y="336560"/>
              <a:ext cx="552450" cy="552450"/>
            </a:xfrm>
            <a:prstGeom prst="ellipse">
              <a:avLst/>
            </a:prstGeom>
            <a:solidFill>
              <a:srgbClr val="4681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1</a:t>
              </a:r>
              <a:endParaRPr 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cxnSp>
          <p:nvCxnSpPr>
            <p:cNvPr id="23" name="直接箭头连接符 22"/>
            <p:cNvCxnSpPr/>
            <p:nvPr/>
          </p:nvCxnSpPr>
          <p:spPr>
            <a:xfrm>
              <a:off x="8756513" y="1679585"/>
              <a:ext cx="733425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H="1">
              <a:off x="9807618" y="1679585"/>
              <a:ext cx="819149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文本框 28"/>
            <p:cNvSpPr txBox="1"/>
            <p:nvPr/>
          </p:nvSpPr>
          <p:spPr>
            <a:xfrm>
              <a:off x="9417231" y="1641485"/>
              <a:ext cx="488315" cy="552450"/>
            </a:xfrm>
            <a:prstGeom prst="rect">
              <a:avLst/>
            </a:prstGeom>
            <a:noFill/>
          </p:spPr>
          <p:txBody>
            <a:bodyPr wrap="none" lIns="91440" tIns="45720" rIns="91440" bIns="45720" anchor="ctr">
              <a:noAutofit/>
            </a:bodyPr>
            <a:lstStyle/>
            <a:p>
              <a:pPr algn="ctr"/>
              <a:r>
                <a:rPr lang="zh-CN" sz="2400" b="1" dirty="0">
                  <a:ln w="15773" cap="flat" cmpd="sng" algn="ctr">
                    <a:noFill/>
                    <a:prstDash val="solid"/>
                    <a:round/>
                  </a:ln>
                  <a:solidFill>
                    <a:srgbClr val="4681A3"/>
                  </a:solidFill>
                  <a:effectLst>
                    <a:outerShdw blurRad="50800" dist="40005" dir="5400000" algn="tl">
                      <a:srgbClr val="000000">
                        <a:alpha val="33000"/>
                      </a:srgbClr>
                    </a:outerShdw>
                  </a:effectLst>
                  <a:latin typeface="宋体" panose="02010600030101010101" pitchFamily="2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门</a:t>
              </a:r>
              <a:endParaRPr lang="zh-CN" sz="2400" b="1" dirty="0">
                <a:ln w="15773" cap="flat" cmpd="sng" algn="ctr">
                  <a:noFill/>
                  <a:prstDash val="solid"/>
                  <a:round/>
                </a:ln>
                <a:solidFill>
                  <a:srgbClr val="4681A3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宋体" panose="02010600030101010101" pitchFamily="2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9385163" y="1012835"/>
              <a:ext cx="552450" cy="55245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2</a:t>
              </a:r>
              <a:endParaRPr lang="zh-CN" sz="2400" b="1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27" name="文本框 30"/>
            <p:cNvSpPr txBox="1"/>
            <p:nvPr/>
          </p:nvSpPr>
          <p:spPr>
            <a:xfrm>
              <a:off x="9127988" y="2413010"/>
              <a:ext cx="1066801" cy="4095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75600" tIns="46800" rIns="75600" bIns="4680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spcAft>
                  <a:spcPts val="0"/>
                </a:spcAft>
                <a:defRPr sz="1600" b="1" kern="100">
                  <a:solidFill>
                    <a:schemeClr val="bg1"/>
                  </a:solidFill>
                  <a:effectLst/>
                  <a:latin typeface="Times New Roman" panose="02020603050405020304"/>
                  <a:ea typeface="微软雅黑" panose="020B0503020204020204" pitchFamily="34" charset="-122"/>
                  <a:cs typeface="宋体" panose="02010600030101010101" pitchFamily="2" charset="-122"/>
                </a:defRPr>
              </a:lvl1pPr>
            </a:lstStyle>
            <a:p>
              <a:r>
                <a:rPr lang="zh-CN" dirty="0">
                  <a:ea typeface="微软雅黑 Light" panose="020B0502040204020203" pitchFamily="34" charset="-122"/>
                </a:rPr>
                <a:t>两桌竖排</a:t>
              </a:r>
              <a:endParaRPr lang="zh-CN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618413" y="3298896"/>
            <a:ext cx="1815361" cy="2656681"/>
            <a:chOff x="4618413" y="3298896"/>
            <a:chExt cx="1815361" cy="2656681"/>
          </a:xfrm>
        </p:grpSpPr>
        <p:sp>
          <p:nvSpPr>
            <p:cNvPr id="29" name="Line 31"/>
            <p:cNvSpPr>
              <a:spLocks noChangeShapeType="1"/>
            </p:cNvSpPr>
            <p:nvPr/>
          </p:nvSpPr>
          <p:spPr bwMode="auto">
            <a:xfrm>
              <a:off x="4618413" y="4757809"/>
              <a:ext cx="6858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kern="100">
                <a:solidFill>
                  <a:schemeClr val="lt1"/>
                </a:solidFill>
                <a:latin typeface="微软雅黑" panose="020B0503020204020204" pitchFamily="34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 flipH="1">
              <a:off x="5671774" y="4746696"/>
              <a:ext cx="76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kern="100">
                <a:solidFill>
                  <a:schemeClr val="lt1"/>
                </a:solidFill>
                <a:latin typeface="微软雅黑" panose="020B0503020204020204" pitchFamily="34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5270937" y="3298896"/>
              <a:ext cx="457200" cy="457200"/>
            </a:xfrm>
            <a:prstGeom prst="ellipse">
              <a:avLst/>
            </a:prstGeom>
            <a:solidFill>
              <a:srgbClr val="4681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1</a:t>
              </a:r>
              <a:endPara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4808890" y="3665943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2</a:t>
              </a:r>
              <a:endPara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5723290" y="3665943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3</a:t>
              </a:r>
              <a:endPara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4808890" y="4213296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4</a:t>
              </a:r>
              <a:endPara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5723290" y="4213296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5</a:t>
              </a:r>
              <a:endPara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36" name="WordArt 38"/>
            <p:cNvSpPr>
              <a:spLocks noChangeArrowheads="1" noChangeShapeType="1"/>
            </p:cNvSpPr>
            <p:nvPr/>
          </p:nvSpPr>
          <p:spPr bwMode="auto">
            <a:xfrm>
              <a:off x="5268556" y="4899096"/>
              <a:ext cx="461963" cy="381000"/>
            </a:xfrm>
            <a:prstGeom prst="rect">
              <a:avLst/>
            </a:prstGeom>
            <a:noFill/>
          </p:spPr>
          <p:txBody>
            <a:bodyPr wrap="none" lIns="91440" tIns="45720" rIns="91440" bIns="45720" anchor="ctr">
              <a:noAutofit/>
            </a:bodyPr>
            <a:lstStyle/>
            <a:p>
              <a:pPr algn="ctr"/>
              <a:r>
                <a:rPr lang="zh-CN" altLang="en-US" sz="2400" b="1" dirty="0">
                  <a:ln w="15773" cap="flat" cmpd="sng" algn="ctr">
                    <a:noFill/>
                    <a:prstDash val="solid"/>
                    <a:round/>
                  </a:ln>
                  <a:solidFill>
                    <a:srgbClr val="4681A3"/>
                  </a:solidFill>
                  <a:effectLst>
                    <a:outerShdw blurRad="50800" dist="40005" dir="5400000" algn="tl">
                      <a:srgbClr val="000000">
                        <a:alpha val="33000"/>
                      </a:srgbClr>
                    </a:outerShdw>
                  </a:effectLst>
                  <a:latin typeface="宋体" panose="02010600030101010101" pitchFamily="2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门</a:t>
              </a:r>
              <a:endParaRPr lang="zh-CN" altLang="en-US" sz="2400" b="1" dirty="0">
                <a:ln w="15773" cap="flat" cmpd="sng" algn="ctr">
                  <a:noFill/>
                  <a:prstDash val="solid"/>
                  <a:round/>
                </a:ln>
                <a:solidFill>
                  <a:srgbClr val="4681A3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宋体" panose="02010600030101010101" pitchFamily="2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37" name="Text Box 39"/>
            <p:cNvSpPr txBox="1">
              <a:spLocks noChangeArrowheads="1"/>
            </p:cNvSpPr>
            <p:nvPr/>
          </p:nvSpPr>
          <p:spPr bwMode="auto">
            <a:xfrm>
              <a:off x="5102662" y="5498377"/>
              <a:ext cx="79375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75600" tIns="46800" rIns="75600" bIns="4680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algn="ctr">
                <a:spcAft>
                  <a:spcPts val="0"/>
                </a:spcAft>
                <a:defRPr sz="1600" b="1" kern="100">
                  <a:solidFill>
                    <a:srgbClr val="00B0F0"/>
                  </a:solidFill>
                  <a:effectLst/>
                  <a:latin typeface="Times New Roman" panose="02020603050405020304"/>
                  <a:ea typeface="微软雅黑" panose="020B0503020204020204" pitchFamily="34" charset="-122"/>
                  <a:cs typeface="宋体" panose="02010600030101010101" pitchFamily="2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zh-CN" altLang="en-US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五桌</a:t>
              </a:r>
              <a:endParaRPr lang="zh-CN" altLang="en-US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288079" y="3456058"/>
            <a:ext cx="1858420" cy="2499519"/>
            <a:chOff x="7059344" y="3456058"/>
            <a:chExt cx="1858420" cy="2499519"/>
          </a:xfrm>
        </p:grpSpPr>
        <p:sp>
          <p:nvSpPr>
            <p:cNvPr id="39" name="Line 52"/>
            <p:cNvSpPr>
              <a:spLocks noChangeShapeType="1"/>
            </p:cNvSpPr>
            <p:nvPr/>
          </p:nvSpPr>
          <p:spPr bwMode="auto">
            <a:xfrm>
              <a:off x="7059344" y="4733996"/>
              <a:ext cx="6858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kern="100">
                <a:solidFill>
                  <a:schemeClr val="lt1"/>
                </a:solidFill>
                <a:latin typeface="微软雅黑" panose="020B0503020204020204" pitchFamily="34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40" name="Line 53"/>
            <p:cNvSpPr>
              <a:spLocks noChangeShapeType="1"/>
            </p:cNvSpPr>
            <p:nvPr/>
          </p:nvSpPr>
          <p:spPr bwMode="auto">
            <a:xfrm flipH="1">
              <a:off x="8155764" y="4733996"/>
              <a:ext cx="76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kern="100">
                <a:solidFill>
                  <a:schemeClr val="lt1"/>
                </a:solidFill>
                <a:latin typeface="微软雅黑" panose="020B0503020204020204" pitchFamily="34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41" name="Oval 54"/>
            <p:cNvSpPr>
              <a:spLocks noChangeArrowheads="1"/>
            </p:cNvSpPr>
            <p:nvPr/>
          </p:nvSpPr>
          <p:spPr bwMode="auto">
            <a:xfrm>
              <a:off x="7730766" y="3456058"/>
              <a:ext cx="457200" cy="457200"/>
            </a:xfrm>
            <a:prstGeom prst="ellipse">
              <a:avLst/>
            </a:prstGeom>
            <a:solidFill>
              <a:srgbClr val="4681A3"/>
            </a:solidFill>
            <a:ln>
              <a:solidFill>
                <a:srgbClr val="468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1</a:t>
              </a:r>
              <a:endPara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42" name="Oval 55"/>
            <p:cNvSpPr>
              <a:spLocks noChangeArrowheads="1"/>
            </p:cNvSpPr>
            <p:nvPr/>
          </p:nvSpPr>
          <p:spPr bwMode="auto">
            <a:xfrm>
              <a:off x="7106036" y="3456058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2</a:t>
              </a:r>
              <a:endPara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43" name="Oval 56"/>
            <p:cNvSpPr>
              <a:spLocks noChangeArrowheads="1"/>
            </p:cNvSpPr>
            <p:nvPr/>
          </p:nvSpPr>
          <p:spPr bwMode="auto">
            <a:xfrm>
              <a:off x="8325236" y="3456058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3</a:t>
              </a:r>
              <a:endPara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44" name="Oval 57"/>
            <p:cNvSpPr>
              <a:spLocks noChangeArrowheads="1"/>
            </p:cNvSpPr>
            <p:nvPr/>
          </p:nvSpPr>
          <p:spPr bwMode="auto">
            <a:xfrm>
              <a:off x="7730766" y="4124396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4</a:t>
              </a:r>
              <a:endPara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45" name="Oval 58"/>
            <p:cNvSpPr>
              <a:spLocks noChangeArrowheads="1"/>
            </p:cNvSpPr>
            <p:nvPr/>
          </p:nvSpPr>
          <p:spPr bwMode="auto">
            <a:xfrm>
              <a:off x="7112386" y="4124396"/>
              <a:ext cx="4445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5</a:t>
              </a:r>
              <a:endPara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46" name="Oval 59"/>
            <p:cNvSpPr>
              <a:spLocks noChangeArrowheads="1"/>
            </p:cNvSpPr>
            <p:nvPr/>
          </p:nvSpPr>
          <p:spPr bwMode="auto">
            <a:xfrm>
              <a:off x="8325236" y="4124396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6</a:t>
              </a:r>
              <a:endParaRPr lang="en-US" altLang="zh-CN" sz="2400" b="1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47" name="WordArt 60"/>
            <p:cNvSpPr>
              <a:spLocks noChangeArrowheads="1" noChangeShapeType="1"/>
            </p:cNvSpPr>
            <p:nvPr/>
          </p:nvSpPr>
          <p:spPr bwMode="auto">
            <a:xfrm>
              <a:off x="7728385" y="4886396"/>
              <a:ext cx="461963" cy="381000"/>
            </a:xfrm>
            <a:prstGeom prst="rect">
              <a:avLst/>
            </a:prstGeom>
            <a:noFill/>
          </p:spPr>
          <p:txBody>
            <a:bodyPr wrap="none" lIns="91440" tIns="45720" rIns="91440" bIns="45720" anchor="ctr">
              <a:noAutofit/>
            </a:bodyPr>
            <a:lstStyle/>
            <a:p>
              <a:pPr algn="ctr"/>
              <a:r>
                <a:rPr lang="zh-CN" altLang="en-US" sz="2400" b="1" dirty="0">
                  <a:ln w="15773" cap="flat" cmpd="sng" algn="ctr">
                    <a:noFill/>
                    <a:prstDash val="solid"/>
                    <a:round/>
                  </a:ln>
                  <a:solidFill>
                    <a:srgbClr val="4681A3"/>
                  </a:solidFill>
                  <a:effectLst>
                    <a:outerShdw blurRad="50800" dist="40005" dir="5400000" algn="tl">
                      <a:srgbClr val="000000">
                        <a:alpha val="33000"/>
                      </a:srgbClr>
                    </a:outerShdw>
                  </a:effectLst>
                  <a:latin typeface="宋体" panose="02010600030101010101" pitchFamily="2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门</a:t>
              </a:r>
              <a:endParaRPr lang="zh-CN" altLang="en-US" sz="2400" b="1" dirty="0">
                <a:ln w="15773" cap="flat" cmpd="sng" algn="ctr">
                  <a:noFill/>
                  <a:prstDash val="solid"/>
                  <a:round/>
                </a:ln>
                <a:solidFill>
                  <a:srgbClr val="4681A3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宋体" panose="02010600030101010101" pitchFamily="2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48" name="Text Box 61"/>
            <p:cNvSpPr txBox="1">
              <a:spLocks noChangeArrowheads="1"/>
            </p:cNvSpPr>
            <p:nvPr/>
          </p:nvSpPr>
          <p:spPr bwMode="auto">
            <a:xfrm>
              <a:off x="7562491" y="5498377"/>
              <a:ext cx="79375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75600" tIns="46800" rIns="75600" bIns="4680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spcAft>
                  <a:spcPts val="0"/>
                </a:spcAft>
                <a:defRPr sz="1600" b="1" kern="100">
                  <a:solidFill>
                    <a:schemeClr val="bg1"/>
                  </a:solidFill>
                  <a:effectLst/>
                  <a:latin typeface="Times New Roman" panose="02020603050405020304"/>
                  <a:ea typeface="微软雅黑" panose="020B0503020204020204" pitchFamily="34" charset="-122"/>
                  <a:cs typeface="宋体" panose="02010600030101010101" pitchFamily="2" charset="-122"/>
                </a:defRPr>
              </a:lvl1pPr>
            </a:lstStyle>
            <a:p>
              <a:r>
                <a:rPr lang="zh-CN" altLang="en-US" dirty="0">
                  <a:ea typeface="微软雅黑 Light" panose="020B0502040204020203" pitchFamily="34" charset="-122"/>
                </a:rPr>
                <a:t>六桌</a:t>
              </a:r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0013682" y="3232160"/>
            <a:ext cx="1791084" cy="2723417"/>
            <a:chOff x="9794739" y="3232160"/>
            <a:chExt cx="1791084" cy="2723417"/>
          </a:xfrm>
        </p:grpSpPr>
        <p:sp>
          <p:nvSpPr>
            <p:cNvPr id="50" name="Line 75"/>
            <p:cNvSpPr>
              <a:spLocks noChangeShapeType="1"/>
            </p:cNvSpPr>
            <p:nvPr/>
          </p:nvSpPr>
          <p:spPr bwMode="auto">
            <a:xfrm>
              <a:off x="9794739" y="4751458"/>
              <a:ext cx="6858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kern="100">
                <a:solidFill>
                  <a:schemeClr val="lt1"/>
                </a:solidFill>
                <a:latin typeface="微软雅黑" panose="020B0503020204020204" pitchFamily="34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51" name="Line 76"/>
            <p:cNvSpPr>
              <a:spLocks noChangeShapeType="1"/>
            </p:cNvSpPr>
            <p:nvPr/>
          </p:nvSpPr>
          <p:spPr bwMode="auto">
            <a:xfrm flipH="1">
              <a:off x="10823823" y="4751458"/>
              <a:ext cx="76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kern="100">
                <a:solidFill>
                  <a:schemeClr val="lt1"/>
                </a:solidFill>
                <a:latin typeface="微软雅黑" panose="020B0503020204020204" pitchFamily="34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52" name="Oval 77"/>
            <p:cNvSpPr>
              <a:spLocks noChangeArrowheads="1"/>
            </p:cNvSpPr>
            <p:nvPr/>
          </p:nvSpPr>
          <p:spPr bwMode="auto">
            <a:xfrm>
              <a:off x="10439446" y="3707156"/>
              <a:ext cx="457200" cy="457200"/>
            </a:xfrm>
            <a:prstGeom prst="ellipse">
              <a:avLst/>
            </a:prstGeom>
            <a:solidFill>
              <a:srgbClr val="4681A3"/>
            </a:solidFill>
            <a:ln>
              <a:solidFill>
                <a:srgbClr val="468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1</a:t>
              </a:r>
              <a:endPara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53" name="Oval 78"/>
            <p:cNvSpPr>
              <a:spLocks noChangeArrowheads="1"/>
            </p:cNvSpPr>
            <p:nvPr/>
          </p:nvSpPr>
          <p:spPr bwMode="auto">
            <a:xfrm>
              <a:off x="9883665" y="3700188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2</a:t>
              </a:r>
              <a:endPara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54" name="Oval 79"/>
            <p:cNvSpPr>
              <a:spLocks noChangeArrowheads="1"/>
            </p:cNvSpPr>
            <p:nvPr/>
          </p:nvSpPr>
          <p:spPr bwMode="auto">
            <a:xfrm>
              <a:off x="10963344" y="3698258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3</a:t>
              </a:r>
              <a:endParaRPr lang="en-US" altLang="zh-CN" sz="2400" b="1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55" name="Oval 80"/>
            <p:cNvSpPr>
              <a:spLocks noChangeArrowheads="1"/>
            </p:cNvSpPr>
            <p:nvPr/>
          </p:nvSpPr>
          <p:spPr bwMode="auto">
            <a:xfrm>
              <a:off x="10171892" y="3236020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4</a:t>
              </a:r>
              <a:endPara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56" name="Oval 81"/>
            <p:cNvSpPr>
              <a:spLocks noChangeArrowheads="1"/>
            </p:cNvSpPr>
            <p:nvPr/>
          </p:nvSpPr>
          <p:spPr bwMode="auto">
            <a:xfrm>
              <a:off x="10708633" y="3232160"/>
              <a:ext cx="446088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5</a:t>
              </a:r>
              <a:endPara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57" name="Oval 82"/>
            <p:cNvSpPr>
              <a:spLocks noChangeArrowheads="1"/>
            </p:cNvSpPr>
            <p:nvPr/>
          </p:nvSpPr>
          <p:spPr bwMode="auto">
            <a:xfrm>
              <a:off x="10171892" y="4164356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6</a:t>
              </a:r>
              <a:endPara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58" name="WordArt 83"/>
            <p:cNvSpPr>
              <a:spLocks noChangeArrowheads="1" noChangeShapeType="1"/>
            </p:cNvSpPr>
            <p:nvPr/>
          </p:nvSpPr>
          <p:spPr bwMode="auto">
            <a:xfrm>
              <a:off x="10437065" y="4903858"/>
              <a:ext cx="461963" cy="381000"/>
            </a:xfrm>
            <a:prstGeom prst="rect">
              <a:avLst/>
            </a:prstGeom>
            <a:noFill/>
          </p:spPr>
          <p:txBody>
            <a:bodyPr wrap="none" lIns="91440" tIns="45720" rIns="91440" bIns="45720" anchor="ctr">
              <a:noAutofit/>
            </a:bodyPr>
            <a:lstStyle/>
            <a:p>
              <a:pPr algn="ctr"/>
              <a:r>
                <a:rPr lang="zh-CN" altLang="en-US" sz="2400" b="1" dirty="0">
                  <a:ln w="15773" cap="flat" cmpd="sng" algn="ctr">
                    <a:noFill/>
                    <a:prstDash val="solid"/>
                    <a:round/>
                  </a:ln>
                  <a:solidFill>
                    <a:srgbClr val="4681A3"/>
                  </a:solidFill>
                  <a:effectLst>
                    <a:outerShdw blurRad="50800" dist="40005" dir="5400000" algn="tl">
                      <a:srgbClr val="000000">
                        <a:alpha val="33000"/>
                      </a:srgbClr>
                    </a:outerShdw>
                  </a:effectLst>
                  <a:latin typeface="宋体" panose="02010600030101010101" pitchFamily="2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门</a:t>
              </a:r>
              <a:endParaRPr lang="zh-CN" altLang="en-US" sz="2400" b="1" dirty="0">
                <a:ln w="15773" cap="flat" cmpd="sng" algn="ctr">
                  <a:noFill/>
                  <a:prstDash val="solid"/>
                  <a:round/>
                </a:ln>
                <a:solidFill>
                  <a:srgbClr val="4681A3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宋体" panose="02010600030101010101" pitchFamily="2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59" name="Oval 84"/>
            <p:cNvSpPr>
              <a:spLocks noChangeArrowheads="1"/>
            </p:cNvSpPr>
            <p:nvPr/>
          </p:nvSpPr>
          <p:spPr bwMode="auto">
            <a:xfrm>
              <a:off x="10703077" y="4164356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7</a:t>
              </a:r>
              <a:endPara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60" name="Text Box 85"/>
            <p:cNvSpPr txBox="1">
              <a:spLocks noChangeArrowheads="1"/>
            </p:cNvSpPr>
            <p:nvPr/>
          </p:nvSpPr>
          <p:spPr bwMode="auto">
            <a:xfrm>
              <a:off x="10271171" y="5498377"/>
              <a:ext cx="79375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75600" tIns="46800" rIns="75600" bIns="4680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spcAft>
                  <a:spcPts val="0"/>
                </a:spcAft>
                <a:defRPr sz="1600" b="1" kern="100">
                  <a:solidFill>
                    <a:schemeClr val="bg1"/>
                  </a:solidFill>
                  <a:effectLst/>
                  <a:latin typeface="Times New Roman" panose="02020603050405020304"/>
                  <a:ea typeface="微软雅黑" panose="020B0503020204020204" pitchFamily="34" charset="-122"/>
                  <a:cs typeface="宋体" panose="02010600030101010101" pitchFamily="2" charset="-122"/>
                </a:defRPr>
              </a:lvl1pPr>
            </a:lstStyle>
            <a:p>
              <a:r>
                <a:rPr lang="zh-CN" altLang="en-US">
                  <a:ea typeface="微软雅黑 Light" panose="020B0502040204020203" pitchFamily="34" charset="-122"/>
                </a:rPr>
                <a:t>七桌</a:t>
              </a:r>
              <a:endParaRPr lang="zh-CN" altLang="en-US">
                <a:ea typeface="微软雅黑 Light" panose="020B0502040204020203" pitchFamily="34" charset="-122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692818" y="2927359"/>
            <a:ext cx="3490206" cy="1223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远离门或居中为主桌，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0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其余桌次的高低以离主桌的远近而定：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9089" y="4408620"/>
            <a:ext cx="3422271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400"/>
              </a:spcBef>
            </a:pPr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近者为高，远者为低；平行者以右桌为高，左桌为低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9088" y="495455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餐宴礼仪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7464" y="1009618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座次排列</a:t>
            </a:r>
            <a:endParaRPr lang="zh-CN" altLang="en-US" b="1" dirty="0">
              <a:solidFill>
                <a:srgbClr val="FF66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419064" y="1724860"/>
            <a:ext cx="2689448" cy="3806198"/>
            <a:chOff x="5419064" y="1724860"/>
            <a:chExt cx="2689448" cy="3806198"/>
          </a:xfrm>
        </p:grpSpPr>
        <p:sp>
          <p:nvSpPr>
            <p:cNvPr id="64" name="Oval 84"/>
            <p:cNvSpPr>
              <a:spLocks noChangeArrowheads="1"/>
            </p:cNvSpPr>
            <p:nvPr/>
          </p:nvSpPr>
          <p:spPr bwMode="auto">
            <a:xfrm>
              <a:off x="5939745" y="2300868"/>
              <a:ext cx="1656000" cy="165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kern="100">
                <a:solidFill>
                  <a:schemeClr val="lt1"/>
                </a:solidFill>
                <a:latin typeface="微软雅黑" panose="020B0503020204020204" pitchFamily="34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65" name="Oval 85"/>
            <p:cNvSpPr>
              <a:spLocks noChangeArrowheads="1"/>
            </p:cNvSpPr>
            <p:nvPr/>
          </p:nvSpPr>
          <p:spPr bwMode="auto">
            <a:xfrm>
              <a:off x="5851112" y="2012836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1</a:t>
              </a:r>
              <a:endPara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66" name="Oval 86"/>
            <p:cNvSpPr>
              <a:spLocks noChangeArrowheads="1"/>
            </p:cNvSpPr>
            <p:nvPr/>
          </p:nvSpPr>
          <p:spPr bwMode="auto">
            <a:xfrm>
              <a:off x="7219264" y="2000260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2</a:t>
              </a:r>
              <a:endPara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67" name="Oval 87"/>
            <p:cNvSpPr>
              <a:spLocks noChangeArrowheads="1"/>
            </p:cNvSpPr>
            <p:nvPr/>
          </p:nvSpPr>
          <p:spPr bwMode="auto">
            <a:xfrm>
              <a:off x="5419064" y="2613574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3</a:t>
              </a:r>
              <a:endPara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68" name="Oval 88"/>
            <p:cNvSpPr>
              <a:spLocks noChangeArrowheads="1"/>
            </p:cNvSpPr>
            <p:nvPr/>
          </p:nvSpPr>
          <p:spPr bwMode="auto">
            <a:xfrm>
              <a:off x="7651312" y="2613574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4</a:t>
              </a:r>
              <a:endParaRPr lang="en-US" altLang="zh-CN" sz="2400" b="1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69" name="Oval 89"/>
            <p:cNvSpPr>
              <a:spLocks noChangeArrowheads="1"/>
            </p:cNvSpPr>
            <p:nvPr/>
          </p:nvSpPr>
          <p:spPr bwMode="auto">
            <a:xfrm>
              <a:off x="5419064" y="3236972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5</a:t>
              </a:r>
              <a:endPara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70" name="Oval 90"/>
            <p:cNvSpPr>
              <a:spLocks noChangeArrowheads="1"/>
            </p:cNvSpPr>
            <p:nvPr/>
          </p:nvSpPr>
          <p:spPr bwMode="auto">
            <a:xfrm>
              <a:off x="7651312" y="3236972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6</a:t>
              </a:r>
              <a:endParaRPr lang="en-US" altLang="zh-CN" sz="2400" b="1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71" name="Oval 91"/>
            <p:cNvSpPr>
              <a:spLocks noChangeArrowheads="1"/>
            </p:cNvSpPr>
            <p:nvPr/>
          </p:nvSpPr>
          <p:spPr bwMode="auto">
            <a:xfrm>
              <a:off x="5851112" y="3813036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7</a:t>
              </a:r>
              <a:endPara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72" name="Oval 92"/>
            <p:cNvSpPr>
              <a:spLocks noChangeArrowheads="1"/>
            </p:cNvSpPr>
            <p:nvPr/>
          </p:nvSpPr>
          <p:spPr bwMode="auto">
            <a:xfrm>
              <a:off x="6515745" y="1724860"/>
              <a:ext cx="504000" cy="504000"/>
            </a:xfrm>
            <a:prstGeom prst="ellipse">
              <a:avLst/>
            </a:prstGeom>
            <a:solidFill>
              <a:srgbClr val="4681A3"/>
            </a:solidFill>
            <a:ln>
              <a:solidFill>
                <a:srgbClr val="4681A3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主位</a:t>
              </a:r>
              <a:endPara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3" name="Oval 93"/>
            <p:cNvSpPr>
              <a:spLocks noChangeArrowheads="1"/>
            </p:cNvSpPr>
            <p:nvPr/>
          </p:nvSpPr>
          <p:spPr bwMode="auto">
            <a:xfrm>
              <a:off x="7219264" y="3813036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8</a:t>
              </a:r>
              <a:endParaRPr lang="en-US" altLang="zh-CN" sz="2400" b="1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74" name="Oval 94"/>
            <p:cNvSpPr>
              <a:spLocks noChangeArrowheads="1"/>
            </p:cNvSpPr>
            <p:nvPr/>
          </p:nvSpPr>
          <p:spPr bwMode="auto">
            <a:xfrm>
              <a:off x="6539145" y="4029060"/>
              <a:ext cx="457200" cy="457200"/>
            </a:xfrm>
            <a:prstGeom prst="ellipse">
              <a:avLst/>
            </a:prstGeom>
            <a:solidFill>
              <a:srgbClr val="4681A3"/>
            </a:solidFill>
            <a:ln>
              <a:solidFill>
                <a:srgbClr val="468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9</a:t>
              </a:r>
              <a:endPara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75" name="Line 96"/>
            <p:cNvSpPr>
              <a:spLocks noChangeShapeType="1"/>
            </p:cNvSpPr>
            <p:nvPr/>
          </p:nvSpPr>
          <p:spPr bwMode="auto">
            <a:xfrm>
              <a:off x="5821768" y="4533116"/>
              <a:ext cx="6858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kern="100">
                <a:solidFill>
                  <a:schemeClr val="lt1"/>
                </a:solidFill>
                <a:latin typeface="微软雅黑" panose="020B0503020204020204" pitchFamily="34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76" name="Line 97"/>
            <p:cNvSpPr>
              <a:spLocks noChangeShapeType="1"/>
            </p:cNvSpPr>
            <p:nvPr/>
          </p:nvSpPr>
          <p:spPr bwMode="auto">
            <a:xfrm flipH="1">
              <a:off x="6973896" y="4533116"/>
              <a:ext cx="76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kern="100">
                <a:solidFill>
                  <a:schemeClr val="lt1"/>
                </a:solidFill>
                <a:latin typeface="微软雅黑" panose="020B0503020204020204" pitchFamily="34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77" name="WordArt 98"/>
            <p:cNvSpPr>
              <a:spLocks noChangeArrowheads="1" noChangeShapeType="1"/>
            </p:cNvSpPr>
            <p:nvPr/>
          </p:nvSpPr>
          <p:spPr bwMode="auto">
            <a:xfrm>
              <a:off x="6536764" y="4640446"/>
              <a:ext cx="461963" cy="381000"/>
            </a:xfrm>
            <a:prstGeom prst="rect">
              <a:avLst/>
            </a:prstGeom>
            <a:noFill/>
          </p:spPr>
          <p:txBody>
            <a:bodyPr wrap="none" lIns="91440" tIns="45720" rIns="91440" bIns="45720" anchor="ctr">
              <a:noAutofit/>
            </a:bodyPr>
            <a:lstStyle/>
            <a:p>
              <a:pPr algn="ctr"/>
              <a:r>
                <a:rPr lang="zh-CN" altLang="en-US" sz="2400" b="1" dirty="0">
                  <a:ln w="15773" cap="flat" cmpd="sng" algn="ctr">
                    <a:noFill/>
                    <a:prstDash val="solid"/>
                    <a:round/>
                  </a:ln>
                  <a:solidFill>
                    <a:srgbClr val="4681A3"/>
                  </a:solidFill>
                  <a:effectLst>
                    <a:outerShdw blurRad="50800" dist="40005" dir="5400000" algn="tl">
                      <a:srgbClr val="000000">
                        <a:alpha val="33000"/>
                      </a:srgbClr>
                    </a:outerShdw>
                  </a:effectLst>
                  <a:latin typeface="宋体" panose="02010600030101010101" pitchFamily="2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门</a:t>
              </a:r>
              <a:endParaRPr lang="zh-CN" altLang="en-US" sz="2400" b="1" dirty="0">
                <a:ln w="15773" cap="flat" cmpd="sng" algn="ctr">
                  <a:noFill/>
                  <a:prstDash val="solid"/>
                  <a:round/>
                </a:ln>
                <a:solidFill>
                  <a:srgbClr val="4681A3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宋体" panose="02010600030101010101" pitchFamily="2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78" name="Text Box 39"/>
            <p:cNvSpPr txBox="1">
              <a:spLocks noChangeArrowheads="1"/>
            </p:cNvSpPr>
            <p:nvPr/>
          </p:nvSpPr>
          <p:spPr bwMode="auto">
            <a:xfrm>
              <a:off x="5621906" y="5073858"/>
              <a:ext cx="2291679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75600" tIns="46800" rIns="75600" bIns="4680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spcAft>
                  <a:spcPts val="0"/>
                </a:spcAft>
                <a:defRPr sz="1600" b="1" kern="100">
                  <a:solidFill>
                    <a:schemeClr val="bg1"/>
                  </a:solidFill>
                  <a:effectLst/>
                  <a:latin typeface="Times New Roman" panose="02020603050405020304"/>
                  <a:ea typeface="微软雅黑" panose="020B0503020204020204" pitchFamily="34" charset="-122"/>
                  <a:cs typeface="宋体" panose="02010600030101010101" pitchFamily="2" charset="-122"/>
                </a:defRPr>
              </a:lvl1pPr>
            </a:lstStyle>
            <a:p>
              <a:r>
                <a:rPr lang="zh-CN" altLang="en-US" dirty="0">
                  <a:ea typeface="微软雅黑 Light" panose="020B0502040204020203" pitchFamily="34" charset="-122"/>
                </a:rPr>
                <a:t>一个主位时的位次排列</a:t>
              </a:r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850296" y="1724860"/>
            <a:ext cx="2689448" cy="3806198"/>
            <a:chOff x="8850296" y="1724860"/>
            <a:chExt cx="2689448" cy="3806198"/>
          </a:xfrm>
        </p:grpSpPr>
        <p:sp>
          <p:nvSpPr>
            <p:cNvPr id="80" name="Oval 84"/>
            <p:cNvSpPr>
              <a:spLocks noChangeArrowheads="1"/>
            </p:cNvSpPr>
            <p:nvPr/>
          </p:nvSpPr>
          <p:spPr bwMode="auto">
            <a:xfrm>
              <a:off x="9396735" y="2300868"/>
              <a:ext cx="1656000" cy="165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kern="100">
                <a:latin typeface="微软雅黑" panose="020B0503020204020204" pitchFamily="34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81" name="Oval 85"/>
            <p:cNvSpPr>
              <a:spLocks noChangeArrowheads="1"/>
            </p:cNvSpPr>
            <p:nvPr/>
          </p:nvSpPr>
          <p:spPr bwMode="auto">
            <a:xfrm>
              <a:off x="9282344" y="2012836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1</a:t>
              </a:r>
              <a:endPara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82" name="Oval 86"/>
            <p:cNvSpPr>
              <a:spLocks noChangeArrowheads="1"/>
            </p:cNvSpPr>
            <p:nvPr/>
          </p:nvSpPr>
          <p:spPr bwMode="auto">
            <a:xfrm>
              <a:off x="10650496" y="2000260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2</a:t>
              </a:r>
              <a:endPara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83" name="Oval 87"/>
            <p:cNvSpPr>
              <a:spLocks noChangeArrowheads="1"/>
            </p:cNvSpPr>
            <p:nvPr/>
          </p:nvSpPr>
          <p:spPr bwMode="auto">
            <a:xfrm>
              <a:off x="8850296" y="2613574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3</a:t>
              </a:r>
              <a:endPara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84" name="Oval 88"/>
            <p:cNvSpPr>
              <a:spLocks noChangeArrowheads="1"/>
            </p:cNvSpPr>
            <p:nvPr/>
          </p:nvSpPr>
          <p:spPr bwMode="auto">
            <a:xfrm>
              <a:off x="11082544" y="2613574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4</a:t>
              </a:r>
              <a:endParaRPr lang="en-US" altLang="zh-CN" sz="2400" b="1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85" name="Oval 89"/>
            <p:cNvSpPr>
              <a:spLocks noChangeArrowheads="1"/>
            </p:cNvSpPr>
            <p:nvPr/>
          </p:nvSpPr>
          <p:spPr bwMode="auto">
            <a:xfrm>
              <a:off x="8850296" y="3236972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5</a:t>
              </a:r>
              <a:endParaRPr lang="en-US" altLang="zh-CN" sz="2400" b="1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86" name="Oval 90"/>
            <p:cNvSpPr>
              <a:spLocks noChangeArrowheads="1"/>
            </p:cNvSpPr>
            <p:nvPr/>
          </p:nvSpPr>
          <p:spPr bwMode="auto">
            <a:xfrm>
              <a:off x="11082544" y="3236972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6</a:t>
              </a:r>
              <a:endParaRPr lang="en-US" altLang="zh-CN" sz="2400" b="1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87" name="Oval 91"/>
            <p:cNvSpPr>
              <a:spLocks noChangeArrowheads="1"/>
            </p:cNvSpPr>
            <p:nvPr/>
          </p:nvSpPr>
          <p:spPr bwMode="auto">
            <a:xfrm>
              <a:off x="9282344" y="3813036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7</a:t>
              </a:r>
              <a:endPara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88" name="Oval 92"/>
            <p:cNvSpPr>
              <a:spLocks noChangeArrowheads="1"/>
            </p:cNvSpPr>
            <p:nvPr/>
          </p:nvSpPr>
          <p:spPr bwMode="auto">
            <a:xfrm>
              <a:off x="9972735" y="1724860"/>
              <a:ext cx="504000" cy="504000"/>
            </a:xfrm>
            <a:prstGeom prst="ellipse">
              <a:avLst/>
            </a:prstGeom>
            <a:solidFill>
              <a:srgbClr val="4681A3"/>
            </a:solidFill>
            <a:ln>
              <a:solidFill>
                <a:srgbClr val="4681A3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主位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</a:t>
              </a:r>
              <a:endPara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9" name="Oval 93"/>
            <p:cNvSpPr>
              <a:spLocks noChangeArrowheads="1"/>
            </p:cNvSpPr>
            <p:nvPr/>
          </p:nvSpPr>
          <p:spPr bwMode="auto">
            <a:xfrm>
              <a:off x="10650496" y="3813036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itchFamily="34" charset="-122"/>
                </a:rPr>
                <a:t>8</a:t>
              </a:r>
              <a:endParaRPr lang="en-US" altLang="zh-CN" sz="2400" b="1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endParaRPr>
            </a:p>
          </p:txBody>
        </p:sp>
        <p:sp>
          <p:nvSpPr>
            <p:cNvPr id="90" name="Oval 94"/>
            <p:cNvSpPr>
              <a:spLocks noChangeArrowheads="1"/>
            </p:cNvSpPr>
            <p:nvPr/>
          </p:nvSpPr>
          <p:spPr bwMode="auto">
            <a:xfrm>
              <a:off x="9972735" y="4029060"/>
              <a:ext cx="504000" cy="504000"/>
            </a:xfrm>
            <a:prstGeom prst="ellipse">
              <a:avLst/>
            </a:prstGeom>
            <a:solidFill>
              <a:srgbClr val="4681A3"/>
            </a:solidFill>
            <a:ln>
              <a:solidFill>
                <a:srgbClr val="4681A3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主位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</a:t>
              </a:r>
              <a:endPara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1" name="Line 96"/>
            <p:cNvSpPr>
              <a:spLocks noChangeShapeType="1"/>
            </p:cNvSpPr>
            <p:nvPr/>
          </p:nvSpPr>
          <p:spPr bwMode="auto">
            <a:xfrm>
              <a:off x="9253000" y="4533116"/>
              <a:ext cx="6858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kern="100">
                <a:solidFill>
                  <a:schemeClr val="lt1"/>
                </a:solidFill>
                <a:latin typeface="微软雅黑" panose="020B0503020204020204" pitchFamily="34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Line 97"/>
            <p:cNvSpPr>
              <a:spLocks noChangeShapeType="1"/>
            </p:cNvSpPr>
            <p:nvPr/>
          </p:nvSpPr>
          <p:spPr bwMode="auto">
            <a:xfrm flipH="1">
              <a:off x="10405128" y="4533116"/>
              <a:ext cx="76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kern="100">
                <a:solidFill>
                  <a:schemeClr val="lt1"/>
                </a:solidFill>
                <a:latin typeface="微软雅黑" panose="020B0503020204020204" pitchFamily="34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WordArt 98"/>
            <p:cNvSpPr>
              <a:spLocks noChangeArrowheads="1" noChangeShapeType="1"/>
            </p:cNvSpPr>
            <p:nvPr/>
          </p:nvSpPr>
          <p:spPr bwMode="auto">
            <a:xfrm>
              <a:off x="9993754" y="4640446"/>
              <a:ext cx="461963" cy="381000"/>
            </a:xfrm>
            <a:prstGeom prst="rect">
              <a:avLst/>
            </a:prstGeom>
            <a:noFill/>
          </p:spPr>
          <p:txBody>
            <a:bodyPr wrap="none" lIns="91440" tIns="45720" rIns="91440" bIns="45720" anchor="ctr">
              <a:noAutofit/>
            </a:bodyPr>
            <a:lstStyle/>
            <a:p>
              <a:pPr algn="ctr"/>
              <a:r>
                <a:rPr lang="zh-CN" altLang="en-US" sz="2400" b="1" dirty="0">
                  <a:ln w="15773" cap="flat" cmpd="sng" algn="ctr">
                    <a:noFill/>
                    <a:prstDash val="solid"/>
                    <a:round/>
                  </a:ln>
                  <a:solidFill>
                    <a:srgbClr val="4681A3"/>
                  </a:solidFill>
                  <a:effectLst>
                    <a:outerShdw blurRad="50800" dist="40005" dir="5400000" algn="tl">
                      <a:srgbClr val="000000">
                        <a:alpha val="33000"/>
                      </a:srgbClr>
                    </a:outerShdw>
                  </a:effectLst>
                  <a:latin typeface="宋体" panose="02010600030101010101" pitchFamily="2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门</a:t>
              </a:r>
              <a:endParaRPr lang="zh-CN" altLang="en-US" sz="2400" b="1" dirty="0">
                <a:ln w="15773" cap="flat" cmpd="sng" algn="ctr">
                  <a:noFill/>
                  <a:prstDash val="solid"/>
                  <a:round/>
                </a:ln>
                <a:solidFill>
                  <a:srgbClr val="4681A3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宋体" panose="02010600030101010101" pitchFamily="2" charset="-122"/>
                <a:ea typeface="微软雅黑 Light" panose="020B0502040204020203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94" name="Text Box 39"/>
            <p:cNvSpPr txBox="1">
              <a:spLocks noChangeArrowheads="1"/>
            </p:cNvSpPr>
            <p:nvPr/>
          </p:nvSpPr>
          <p:spPr bwMode="auto">
            <a:xfrm>
              <a:off x="9078896" y="5073858"/>
              <a:ext cx="2291679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75600" tIns="46800" rIns="75600" bIns="4680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spcAft>
                  <a:spcPts val="0"/>
                </a:spcAft>
                <a:defRPr sz="1600" b="1" kern="100">
                  <a:solidFill>
                    <a:schemeClr val="bg1"/>
                  </a:solidFill>
                  <a:effectLst/>
                  <a:latin typeface="Times New Roman" panose="02020603050405020304"/>
                  <a:ea typeface="微软雅黑" panose="020B0503020204020204" pitchFamily="34" charset="-122"/>
                  <a:cs typeface="宋体" panose="02010600030101010101" pitchFamily="2" charset="-122"/>
                </a:defRPr>
              </a:lvl1pPr>
            </a:lstStyle>
            <a:p>
              <a:r>
                <a:rPr lang="zh-CN" altLang="en-US" dirty="0">
                  <a:ea typeface="微软雅黑 Light" panose="020B0502040204020203" pitchFamily="34" charset="-122"/>
                </a:rPr>
                <a:t>两个主位时的位次排列</a:t>
              </a:r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95" name="矩形 4"/>
          <p:cNvSpPr>
            <a:spLocks noChangeArrowheads="1"/>
          </p:cNvSpPr>
          <p:nvPr/>
        </p:nvSpPr>
        <p:spPr bwMode="auto">
          <a:xfrm>
            <a:off x="1258562" y="1916038"/>
            <a:ext cx="1728193" cy="5016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4681A3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座次顺序原则</a:t>
            </a:r>
            <a:endParaRPr lang="zh-CN" altLang="en-US" sz="2000" b="1" dirty="0">
              <a:solidFill>
                <a:srgbClr val="4681A3"/>
              </a:solidFill>
              <a:effectLst>
                <a:reflection blurRad="6350" stA="60000" endA="900" endPos="60000" dist="60007" dir="5400000" sy="-100000" algn="bl" rotWithShape="0"/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7" name="圆角矩形 96"/>
          <p:cNvSpPr/>
          <p:nvPr/>
        </p:nvSpPr>
        <p:spPr>
          <a:xfrm>
            <a:off x="692818" y="3142447"/>
            <a:ext cx="4211438" cy="940095"/>
          </a:xfrm>
          <a:prstGeom prst="roundRect">
            <a:avLst>
              <a:gd name="adj" fmla="val 8559"/>
            </a:avLst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692818" y="2643769"/>
            <a:ext cx="3490206" cy="41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400"/>
              </a:spcBef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基本原则：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729088" y="3223766"/>
            <a:ext cx="4122311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400"/>
              </a:spcBef>
            </a:pPr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面门为上；居中为上；以离门远离主位近为上，同样远近以主位的右为上。</a:t>
            </a: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692818" y="4552354"/>
            <a:ext cx="415858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注：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主位右侧为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主宾位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，若主宾身份高于主人，为表示尊重，也可以安排在主人位子上座，而请主人坐在主宾的位子上。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1419" y="465457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餐宴礼仪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89386" y="976085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宴请礼仪</a:t>
            </a:r>
            <a:endParaRPr lang="zh-CN" altLang="en-US" b="1" dirty="0">
              <a:solidFill>
                <a:srgbClr val="FF66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012723" y="1771109"/>
            <a:ext cx="5908561" cy="4185829"/>
            <a:chOff x="4974087" y="1529851"/>
            <a:chExt cx="5908561" cy="4185829"/>
          </a:xfrm>
        </p:grpSpPr>
        <p:sp>
          <p:nvSpPr>
            <p:cNvPr id="44" name="Rectangle 4"/>
            <p:cNvSpPr>
              <a:spLocks noChangeArrowheads="1"/>
            </p:cNvSpPr>
            <p:nvPr/>
          </p:nvSpPr>
          <p:spPr bwMode="auto">
            <a:xfrm>
              <a:off x="4974087" y="1802467"/>
              <a:ext cx="5908561" cy="4134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lvl="0" algn="r">
                <a:lnSpc>
                  <a:spcPct val="120000"/>
                </a:lnSpc>
                <a:defRPr/>
              </a:pPr>
              <a:r>
                <a:rPr lang="zh-CN" altLang="en-US" kern="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主人应站在大厅门口迎接客人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5" name="Rectangle 2"/>
            <p:cNvSpPr>
              <a:spLocks noChangeArrowheads="1"/>
            </p:cNvSpPr>
            <p:nvPr/>
          </p:nvSpPr>
          <p:spPr bwMode="auto">
            <a:xfrm>
              <a:off x="4974087" y="2602342"/>
              <a:ext cx="5908561" cy="413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>
                <a:lnSpc>
                  <a:spcPct val="120000"/>
                </a:lnSpc>
              </a:pPr>
              <a:r>
                <a:rPr lang="zh-CN" altLang="en-US" kern="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接待人员引导客人入席</a:t>
              </a:r>
              <a:endParaRPr lang="zh-CN" altLang="en-US" kern="0" dirty="0">
                <a:solidFill>
                  <a:srgbClr val="4D4D4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5192779" y="2594935"/>
              <a:ext cx="4848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 Light" panose="020B0502040204020203" pitchFamily="34" charset="-122"/>
                </a:rPr>
                <a:t>2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Impact" panose="020B080603090205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47" name="Rectangle 2"/>
            <p:cNvSpPr>
              <a:spLocks noChangeArrowheads="1"/>
            </p:cNvSpPr>
            <p:nvPr/>
          </p:nvSpPr>
          <p:spPr bwMode="auto">
            <a:xfrm>
              <a:off x="4974087" y="3418742"/>
              <a:ext cx="5908561" cy="413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>
                <a:lnSpc>
                  <a:spcPct val="120000"/>
                </a:lnSpc>
              </a:pPr>
              <a:r>
                <a:rPr lang="zh-CN" altLang="en-US" kern="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言简意赅、热情友好</a:t>
              </a:r>
              <a:endParaRPr lang="zh-CN" altLang="en-US" kern="0" dirty="0">
                <a:solidFill>
                  <a:srgbClr val="4D4D4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8" name="Text Box 12"/>
            <p:cNvSpPr txBox="1">
              <a:spLocks noChangeArrowheads="1"/>
            </p:cNvSpPr>
            <p:nvPr/>
          </p:nvSpPr>
          <p:spPr bwMode="auto">
            <a:xfrm>
              <a:off x="5192779" y="3411335"/>
              <a:ext cx="4848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 Light" panose="020B0502040204020203" pitchFamily="34" charset="-122"/>
                </a:rPr>
                <a:t>3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Impact" panose="020B080603090205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49" name="Rectangle 2"/>
            <p:cNvSpPr>
              <a:spLocks noChangeArrowheads="1"/>
            </p:cNvSpPr>
            <p:nvPr/>
          </p:nvSpPr>
          <p:spPr bwMode="auto">
            <a:xfrm>
              <a:off x="4974087" y="4216587"/>
              <a:ext cx="5908561" cy="413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>
                <a:lnSpc>
                  <a:spcPct val="120000"/>
                </a:lnSpc>
              </a:pPr>
              <a:r>
                <a:rPr lang="zh-CN" altLang="en-US" kern="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融洽气氛，掌握进餐速度</a:t>
              </a:r>
              <a:endParaRPr lang="zh-CN" altLang="en-US" kern="0" dirty="0">
                <a:solidFill>
                  <a:srgbClr val="4D4D4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0" name="Text Box 12"/>
            <p:cNvSpPr txBox="1">
              <a:spLocks noChangeArrowheads="1"/>
            </p:cNvSpPr>
            <p:nvPr/>
          </p:nvSpPr>
          <p:spPr bwMode="auto">
            <a:xfrm>
              <a:off x="5192779" y="4209180"/>
              <a:ext cx="4848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 Light" panose="020B0502040204020203" pitchFamily="34" charset="-122"/>
                </a:rPr>
                <a:t>4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Impact" panose="020B080603090205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51" name="矩形 1"/>
            <p:cNvSpPr/>
            <p:nvPr/>
          </p:nvSpPr>
          <p:spPr>
            <a:xfrm>
              <a:off x="5691541" y="1529851"/>
              <a:ext cx="1522591" cy="979622"/>
            </a:xfrm>
            <a:custGeom>
              <a:avLst/>
              <a:gdLst/>
              <a:ahLst/>
              <a:cxnLst/>
              <a:rect l="l" t="t" r="r" b="b"/>
              <a:pathLst>
                <a:path w="2343150" h="1557337">
                  <a:moveTo>
                    <a:pt x="0" y="0"/>
                  </a:moveTo>
                  <a:lnTo>
                    <a:pt x="2343150" y="0"/>
                  </a:lnTo>
                  <a:lnTo>
                    <a:pt x="2343150" y="1168003"/>
                  </a:lnTo>
                  <a:lnTo>
                    <a:pt x="1171575" y="1557337"/>
                  </a:lnTo>
                  <a:lnTo>
                    <a:pt x="0" y="1168003"/>
                  </a:lnTo>
                  <a:close/>
                </a:path>
              </a:pathLst>
            </a:custGeom>
            <a:solidFill>
              <a:srgbClr val="4681A3"/>
            </a:solidFill>
            <a:ln w="3175" cap="flat" cmpd="sng" algn="ctr">
              <a:noFill/>
              <a:prstDash val="solid"/>
            </a:ln>
            <a:effectLst/>
          </p:spPr>
          <p:txBody>
            <a:bodyPr vert="horz" lIns="0" rIns="0" anchor="ctr"/>
            <a:lstStyle/>
            <a:p>
              <a:pPr lvl="0" algn="ctr">
                <a:defRPr/>
              </a:pPr>
              <a:r>
                <a:rPr lang="zh-CN" altLang="en-US" sz="2200" kern="10" dirty="0">
                  <a:ln w="9525">
                    <a:solidFill>
                      <a:sysClr val="window" lastClr="FFFFFF"/>
                    </a:solidFill>
                    <a:round/>
                  </a:ln>
                  <a:solidFill>
                    <a:sysClr val="window" lastClr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迎宾</a:t>
              </a:r>
              <a:endParaRPr kumimoji="0" lang="zh-CN" altLang="en-US" sz="2200" i="0" u="none" strike="noStrike" kern="10" cap="none" spc="0" normalizeH="0" baseline="0" noProof="0" dirty="0">
                <a:ln w="9525">
                  <a:solidFill>
                    <a:sysClr val="window" lastClr="FFFFFF"/>
                  </a:solidFill>
                  <a:round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2" name="矩形 18"/>
            <p:cNvSpPr/>
            <p:nvPr/>
          </p:nvSpPr>
          <p:spPr>
            <a:xfrm>
              <a:off x="5691541" y="2331403"/>
              <a:ext cx="1522591" cy="979622"/>
            </a:xfrm>
            <a:custGeom>
              <a:avLst/>
              <a:gdLst/>
              <a:ahLst/>
              <a:cxnLst/>
              <a:rect l="l" t="t" r="r" b="b"/>
              <a:pathLst>
                <a:path w="2343150" h="1557338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4681A3"/>
            </a:solidFill>
            <a:ln w="3175" cap="flat" cmpd="sng" algn="ctr">
              <a:noFill/>
              <a:prstDash val="solid"/>
            </a:ln>
            <a:effectLst/>
          </p:spPr>
          <p:txBody>
            <a:bodyPr vert="horz" lIns="0" rIns="0" anchor="ctr"/>
            <a:lstStyle/>
            <a:p>
              <a:pPr algn="ctr"/>
              <a:r>
                <a:rPr lang="zh-CN" altLang="en-US" sz="2200" kern="10" dirty="0">
                  <a:ln w="9525">
                    <a:solidFill>
                      <a:sysClr val="window" lastClr="FFFFFF"/>
                    </a:solidFill>
                    <a:round/>
                  </a:ln>
                  <a:solidFill>
                    <a:sysClr val="window" lastClr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引导入席</a:t>
              </a:r>
              <a:endParaRPr lang="zh-CN" altLang="en-US" sz="2200" kern="10" dirty="0">
                <a:ln w="9525">
                  <a:solidFill>
                    <a:sysClr val="window" lastClr="FFFFFF"/>
                  </a:solidFill>
                  <a:round/>
                </a:ln>
                <a:solidFill>
                  <a:sysClr val="window" lastClr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3" name="矩形 20"/>
            <p:cNvSpPr/>
            <p:nvPr/>
          </p:nvSpPr>
          <p:spPr>
            <a:xfrm>
              <a:off x="5691541" y="3934507"/>
              <a:ext cx="1522591" cy="979622"/>
            </a:xfrm>
            <a:custGeom>
              <a:avLst/>
              <a:gdLst/>
              <a:ahLst/>
              <a:cxnLst/>
              <a:rect l="l" t="t" r="r" b="b"/>
              <a:pathLst>
                <a:path w="2343150" h="1557338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4681A3"/>
            </a:solidFill>
            <a:ln w="3175" cap="flat" cmpd="sng" algn="ctr">
              <a:noFill/>
              <a:prstDash val="solid"/>
            </a:ln>
            <a:effectLst/>
          </p:spPr>
          <p:txBody>
            <a:bodyPr vert="horz" lIns="0" rIns="0" anchor="ctr"/>
            <a:lstStyle/>
            <a:p>
              <a:pPr algn="ctr"/>
              <a:r>
                <a:rPr lang="zh-CN" altLang="en-US" sz="2200" kern="10" dirty="0">
                  <a:ln w="9525">
                    <a:solidFill>
                      <a:sysClr val="window" lastClr="FFFFFF"/>
                    </a:solidFill>
                    <a:round/>
                  </a:ln>
                  <a:solidFill>
                    <a:sysClr val="window" lastClr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用餐</a:t>
              </a:r>
              <a:endParaRPr lang="zh-CN" altLang="en-US" sz="2200" kern="10" dirty="0">
                <a:ln w="9525">
                  <a:solidFill>
                    <a:sysClr val="window" lastClr="FFFFFF"/>
                  </a:solidFill>
                  <a:round/>
                </a:ln>
                <a:solidFill>
                  <a:sysClr val="window" lastClr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4" name="Rectangle 2"/>
            <p:cNvSpPr>
              <a:spLocks noChangeArrowheads="1"/>
            </p:cNvSpPr>
            <p:nvPr/>
          </p:nvSpPr>
          <p:spPr bwMode="auto">
            <a:xfrm>
              <a:off x="4974087" y="5008675"/>
              <a:ext cx="5908561" cy="413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>
                <a:lnSpc>
                  <a:spcPct val="120000"/>
                </a:lnSpc>
              </a:pPr>
              <a:r>
                <a:rPr lang="zh-CN" altLang="en-US" kern="0" dirty="0">
                  <a:solidFill>
                    <a:srgbClr val="4D4D4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热情相送，感谢光临</a:t>
              </a:r>
              <a:endParaRPr lang="zh-CN" altLang="en-US" kern="0" dirty="0">
                <a:solidFill>
                  <a:srgbClr val="4D4D4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5" name="Text Box 12"/>
            <p:cNvSpPr txBox="1">
              <a:spLocks noChangeArrowheads="1"/>
            </p:cNvSpPr>
            <p:nvPr/>
          </p:nvSpPr>
          <p:spPr bwMode="auto">
            <a:xfrm>
              <a:off x="5192779" y="5001268"/>
              <a:ext cx="4848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 Light" panose="020B0502040204020203" pitchFamily="34" charset="-122"/>
                </a:rPr>
                <a:t>5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Impact" panose="020B080603090205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56" name="矩形 20"/>
            <p:cNvSpPr/>
            <p:nvPr/>
          </p:nvSpPr>
          <p:spPr>
            <a:xfrm>
              <a:off x="5691541" y="4736058"/>
              <a:ext cx="1522591" cy="979622"/>
            </a:xfrm>
            <a:custGeom>
              <a:avLst/>
              <a:gdLst/>
              <a:ahLst/>
              <a:cxnLst/>
              <a:rect l="l" t="t" r="r" b="b"/>
              <a:pathLst>
                <a:path w="2343150" h="1557338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4681A3"/>
            </a:solidFill>
            <a:ln w="3175" cap="flat" cmpd="sng" algn="ctr">
              <a:noFill/>
              <a:prstDash val="solid"/>
            </a:ln>
            <a:effectLst/>
          </p:spPr>
          <p:txBody>
            <a:bodyPr vert="horz" lIns="0" rIns="0" anchor="ctr"/>
            <a:lstStyle/>
            <a:p>
              <a:pPr algn="ctr"/>
              <a:r>
                <a:rPr lang="zh-CN" altLang="en-US" sz="2200" kern="10" dirty="0">
                  <a:ln w="9525">
                    <a:solidFill>
                      <a:sysClr val="window" lastClr="FFFFFF"/>
                    </a:solidFill>
                    <a:round/>
                  </a:ln>
                  <a:solidFill>
                    <a:sysClr val="window" lastClr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送别</a:t>
              </a:r>
              <a:endParaRPr lang="zh-CN" altLang="en-US" sz="2200" kern="10" dirty="0">
                <a:ln w="9525">
                  <a:solidFill>
                    <a:sysClr val="window" lastClr="FFFFFF"/>
                  </a:solidFill>
                  <a:round/>
                </a:ln>
                <a:solidFill>
                  <a:sysClr val="window" lastClr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7" name="Text Box 12"/>
            <p:cNvSpPr txBox="1">
              <a:spLocks noChangeArrowheads="1"/>
            </p:cNvSpPr>
            <p:nvPr/>
          </p:nvSpPr>
          <p:spPr bwMode="auto">
            <a:xfrm>
              <a:off x="5209331" y="1797631"/>
              <a:ext cx="4848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 Light" panose="020B0502040204020203" pitchFamily="34" charset="-122"/>
                </a:rPr>
                <a:t>1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Impact" panose="020B080603090205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58" name="矩形 18"/>
            <p:cNvSpPr/>
            <p:nvPr/>
          </p:nvSpPr>
          <p:spPr>
            <a:xfrm>
              <a:off x="5691541" y="3132955"/>
              <a:ext cx="1522591" cy="979622"/>
            </a:xfrm>
            <a:custGeom>
              <a:avLst/>
              <a:gdLst/>
              <a:ahLst/>
              <a:cxnLst/>
              <a:rect l="l" t="t" r="r" b="b"/>
              <a:pathLst>
                <a:path w="2343150" h="1557338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4681A3"/>
            </a:solidFill>
            <a:ln w="3175" cap="flat" cmpd="sng" algn="ctr">
              <a:noFill/>
              <a:prstDash val="solid"/>
            </a:ln>
            <a:effectLst/>
          </p:spPr>
          <p:txBody>
            <a:bodyPr vert="horz" lIns="0" rIns="0" anchor="ctr"/>
            <a:lstStyle/>
            <a:p>
              <a:pPr algn="ctr"/>
              <a:r>
                <a:rPr lang="zh-CN" altLang="en-US" sz="2200" kern="10" dirty="0">
                  <a:ln w="9525">
                    <a:solidFill>
                      <a:sysClr val="window" lastClr="FFFFFF"/>
                    </a:solidFill>
                    <a:round/>
                  </a:ln>
                  <a:solidFill>
                    <a:sysClr val="window" lastClr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致词祝酒</a:t>
              </a:r>
              <a:endParaRPr lang="zh-CN" altLang="en-US" sz="2200" kern="10" dirty="0">
                <a:ln w="9525">
                  <a:solidFill>
                    <a:sysClr val="window" lastClr="FFFFFF"/>
                  </a:solidFill>
                  <a:round/>
                </a:ln>
                <a:solidFill>
                  <a:sysClr val="window" lastClr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4287795" y="879136"/>
            <a:ext cx="6633489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在宴席上最让人开胃的就是主人的礼节。</a:t>
            </a:r>
            <a:endParaRPr lang="en-US" altLang="zh-CN" sz="2400" b="1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——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莎士比亚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2" y="2653145"/>
            <a:ext cx="4135395" cy="246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xpic11337.jpg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1193" y="1204332"/>
            <a:ext cx="3250082" cy="462775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96537" y="1386218"/>
            <a:ext cx="4640239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在人际交往中，以一定的约定俗成的程序方式来表现的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律己敬人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的过程。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54608" y="2188949"/>
            <a:ext cx="372409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礼仪</a:t>
            </a:r>
            <a:endParaRPr lang="zh-CN" altLang="en-US" sz="138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54608" y="5086783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人们约定俗成，表示尊重的各种方式。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74304" y="454925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礼节和仪式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92819" y="537002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1.1 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礼仪含义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919" y="547444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餐宴礼仪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07169" y="947554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4.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赴宴礼仪</a:t>
            </a:r>
            <a:endParaRPr lang="zh-CN" altLang="en-US" b="1" dirty="0">
              <a:solidFill>
                <a:srgbClr val="FF66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171" y="1697143"/>
            <a:ext cx="5416628" cy="363816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69948" y="2161242"/>
            <a:ext cx="4178302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</a:pP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赴宴前，应注意</a:t>
            </a:r>
            <a:r>
              <a:rPr lang="zh-CN" altLang="zh-CN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仪表整洁，穿戴大方</a:t>
            </a: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，女士可稍作打扮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5000"/>
              </a:lnSpc>
            </a:pP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赴宴要</a:t>
            </a:r>
            <a:r>
              <a:rPr lang="zh-CN" altLang="zh-CN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遵守约定时间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抵达宴请地点时，</a:t>
            </a:r>
            <a:r>
              <a:rPr lang="zh-CN" altLang="zh-CN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首先跟主人握手</a:t>
            </a: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、问候致意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5000"/>
              </a:lnSpc>
            </a:pP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对其他客人，无论相识与否，都要</a:t>
            </a:r>
            <a:r>
              <a:rPr lang="zh-CN" altLang="zh-CN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笑脸相迎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或</a:t>
            </a:r>
            <a:r>
              <a:rPr lang="zh-CN" altLang="zh-CN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点头致意</a:t>
            </a:r>
            <a:endParaRPr lang="zh-CN" altLang="en-US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餐宴礼仪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59732" y="870376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5.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用餐礼仪</a:t>
            </a:r>
            <a:endParaRPr lang="zh-CN" altLang="en-US" b="1" dirty="0">
              <a:solidFill>
                <a:srgbClr val="FF66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9732" y="1637554"/>
            <a:ext cx="6456126" cy="3816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用餐文雅，吃的时候应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闭嘴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细嚼慢咽</a:t>
            </a:r>
            <a:r>
              <a:rPr lang="zh-CN" altLang="en-US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不要发出声音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鱼刺、骨头轻轻吐在自己面前的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小盘里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，不要吐在桌子上；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敬酒时，杯口要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低于对方杯口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。如无特殊人物在场，可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按序敬酒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，避免厚此薄彼；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嘴里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有食物时</a:t>
            </a:r>
            <a:r>
              <a:rPr lang="zh-CN" altLang="en-US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不与人交谈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；剔牙时，请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用手掩口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别人给倒水时，不要干看着，要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扶着杯子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，以示礼貌；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给人递水递饭一定是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双手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递刀具给别人要记得递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刀柄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那一端；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宴会未结束，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不可随意离宴</a:t>
            </a:r>
            <a:r>
              <a:rPr lang="zh-CN" altLang="en-US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要等主人和主宾先离席；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1199" y="2712499"/>
            <a:ext cx="3725540" cy="2741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9946" y="0"/>
            <a:ext cx="336859" cy="908720"/>
          </a:xfrm>
          <a:prstGeom prst="rect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ea typeface="微软雅黑 Light" panose="020B0502040204020203" pitchFamily="3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29095" y="404664"/>
            <a:ext cx="1451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8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过渡页</a:t>
            </a:r>
            <a:endParaRPr lang="zh-CN" altLang="en-US" sz="2800" b="1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24"/>
          <p:cNvSpPr>
            <a:spLocks noChangeArrowheads="1"/>
          </p:cNvSpPr>
          <p:nvPr/>
        </p:nvSpPr>
        <p:spPr bwMode="auto">
          <a:xfrm>
            <a:off x="2136590" y="558552"/>
            <a:ext cx="244763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4681A3"/>
                </a:solidFill>
                <a:ea typeface="微软雅黑 Light" panose="020B0502040204020203" pitchFamily="34" charset="-122"/>
                <a:cs typeface="Arial Unicode MS" pitchFamily="34" charset="-122"/>
              </a:rPr>
              <a:t>TRANSITION PAGE</a:t>
            </a:r>
            <a:endParaRPr lang="zh-CN" altLang="en-US" sz="1800" b="1" dirty="0">
              <a:solidFill>
                <a:srgbClr val="4681A3"/>
              </a:solidFill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59945" y="908720"/>
            <a:ext cx="4368258" cy="0"/>
          </a:xfrm>
          <a:prstGeom prst="line">
            <a:avLst/>
          </a:prstGeom>
          <a:ln>
            <a:solidFill>
              <a:srgbClr val="468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5"/>
          <p:cNvSpPr txBox="1"/>
          <p:nvPr/>
        </p:nvSpPr>
        <p:spPr>
          <a:xfrm>
            <a:off x="11088403" y="6184352"/>
            <a:ext cx="982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ea typeface="微软雅黑 Light" panose="020B0502040204020203" pitchFamily="34" charset="-122"/>
              </a:rPr>
              <a:t>—  </a:t>
            </a:r>
            <a:fld id="{2EEF1883-7A0E-4F66-9932-E581691AD397}" type="slidenum">
              <a:rPr lang="zh-CN" altLang="en-US" sz="1600" dirty="0" smtClean="0">
                <a:solidFill>
                  <a:schemeClr val="bg1">
                    <a:lumMod val="75000"/>
                  </a:schemeClr>
                </a:solidFill>
                <a:ea typeface="微软雅黑 Light" panose="020B0502040204020203" pitchFamily="34" charset="-122"/>
              </a:rPr>
            </a:fld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ea typeface="微软雅黑 Light" panose="020B0502040204020203" pitchFamily="34" charset="-122"/>
              </a:rPr>
              <a:t> 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ea typeface="微软雅黑 Light" panose="020B0502040204020203" pitchFamily="34" charset="-122"/>
              </a:rPr>
              <a:t>—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ea typeface="微软雅黑 Light" panose="020B0502040204020203" pitchFamily="34" charset="-122"/>
              </a:rPr>
              <a:t> </a:t>
            </a:r>
            <a:endParaRPr lang="zh-CN" altLang="en-US" sz="1600" b="0" dirty="0">
              <a:solidFill>
                <a:schemeClr val="bg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573628" y="2420888"/>
            <a:ext cx="1044000" cy="1044000"/>
          </a:xfrm>
          <a:prstGeom prst="ellipse">
            <a:avLst/>
          </a:prstGeom>
          <a:noFill/>
          <a:ln>
            <a:solidFill>
              <a:srgbClr val="4681A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cxnSp>
        <p:nvCxnSpPr>
          <p:cNvPr id="8" name="直接连接符 7"/>
          <p:cNvCxnSpPr>
            <a:stCxn id="7" idx="6"/>
          </p:cNvCxnSpPr>
          <p:nvPr/>
        </p:nvCxnSpPr>
        <p:spPr>
          <a:xfrm>
            <a:off x="4617628" y="2942888"/>
            <a:ext cx="4502708" cy="0"/>
          </a:xfrm>
          <a:prstGeom prst="line">
            <a:avLst/>
          </a:prstGeom>
          <a:ln w="19050">
            <a:solidFill>
              <a:srgbClr val="4681A3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ea typeface="微软雅黑 Light" panose="020B0502040204020203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021288"/>
            <a:ext cx="12192000" cy="620712"/>
          </a:xfrm>
          <a:prstGeom prst="rect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ea typeface="微软雅黑 Light" panose="020B0502040204020203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63628" y="2510888"/>
            <a:ext cx="864000" cy="864000"/>
          </a:xfrm>
          <a:prstGeom prst="ellipse">
            <a:avLst/>
          </a:prstGeom>
          <a:solidFill>
            <a:srgbClr val="4681A3"/>
          </a:solidFill>
          <a:ln w="6350"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400" dirty="0">
                <a:latin typeface="Impact" panose="020B0806030902050204" pitchFamily="34" charset="0"/>
                <a:ea typeface="微软雅黑 Light" panose="020B0502040204020203" pitchFamily="34" charset="-122"/>
              </a:rPr>
              <a:t>4</a:t>
            </a:r>
            <a:endParaRPr lang="zh-CN" altLang="en-US" sz="4400" dirty="0"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5745121" y="2204865"/>
            <a:ext cx="3908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3600" b="1" dirty="0">
                <a:solidFill>
                  <a:srgbClr val="66666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商务礼仪</a:t>
            </a:r>
            <a:endParaRPr lang="zh-CN" altLang="en-US" sz="3600" b="1" dirty="0">
              <a:solidFill>
                <a:srgbClr val="66666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矩形 48"/>
          <p:cNvSpPr>
            <a:spLocks noChangeArrowheads="1"/>
          </p:cNvSpPr>
          <p:nvPr/>
        </p:nvSpPr>
        <p:spPr bwMode="auto">
          <a:xfrm>
            <a:off x="5691792" y="3068960"/>
            <a:ext cx="4050686" cy="1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见面礼仪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邮件礼仪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位置礼仪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819" y="498902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4.1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见面礼仪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2710" y="951898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问候</a:t>
            </a:r>
            <a:endParaRPr lang="zh-CN" altLang="en-US" b="1" dirty="0">
              <a:solidFill>
                <a:srgbClr val="FF66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50070" y="1557892"/>
            <a:ext cx="5178362" cy="818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问候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是人际关系的第一步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0069" y="2385541"/>
            <a:ext cx="6403439" cy="1316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遇熟人、同事主动打招呼；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与朋友同行时，遇到熟人时，可相互介绍；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同事间一般以名字或职务相称；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2385541"/>
            <a:ext cx="4914900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82" y="1768713"/>
            <a:ext cx="6081935" cy="3996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2819" y="479852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4.1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见面礼仪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69069" y="974055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介绍</a:t>
            </a:r>
            <a:endParaRPr lang="zh-CN" altLang="en-US" b="1" dirty="0">
              <a:solidFill>
                <a:srgbClr val="FF66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9352571" y="2903065"/>
            <a:ext cx="0" cy="430213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ea typeface="微软雅黑 Light" panose="020B0502040204020203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462708" y="1496195"/>
            <a:ext cx="3359143" cy="2132698"/>
            <a:chOff x="7673000" y="1031522"/>
            <a:chExt cx="3359143" cy="2132698"/>
          </a:xfrm>
        </p:grpSpPr>
        <p:sp>
          <p:nvSpPr>
            <p:cNvPr id="23" name="Rectangle 38"/>
            <p:cNvSpPr>
              <a:spLocks noChangeArrowheads="1"/>
            </p:cNvSpPr>
            <p:nvPr/>
          </p:nvSpPr>
          <p:spPr bwMode="auto">
            <a:xfrm>
              <a:off x="7673000" y="1463203"/>
              <a:ext cx="3359142" cy="17010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txBody>
            <a:bodyPr wrap="none" anchor="ctr"/>
            <a:lstStyle/>
            <a:p>
              <a:pPr algn="ctr"/>
              <a:endParaRPr lang="zh-CN" altLang="zh-CN">
                <a:ea typeface="微软雅黑 Light" panose="020B0502040204020203" pitchFamily="34" charset="-122"/>
              </a:endParaRPr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7673001" y="1031522"/>
              <a:ext cx="3359142" cy="431681"/>
            </a:xfrm>
            <a:prstGeom prst="rect">
              <a:avLst/>
            </a:prstGeom>
            <a:solidFill>
              <a:srgbClr val="4681A3"/>
            </a:solidFill>
            <a:ln w="9525">
              <a:solidFill>
                <a:srgbClr val="4681A3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将“卑者”先介绍给“尊者</a:t>
              </a:r>
              <a:endPara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5" name="Text Box 53"/>
            <p:cNvSpPr txBox="1">
              <a:spLocks noChangeArrowheads="1"/>
            </p:cNvSpPr>
            <p:nvPr/>
          </p:nvSpPr>
          <p:spPr bwMode="auto">
            <a:xfrm>
              <a:off x="7853004" y="1548495"/>
              <a:ext cx="2999134" cy="1510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8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 Light" panose="020B0502040204020203" pitchFamily="34" charset="-122"/>
                </a:rPr>
                <a:t>应先把下级介绍给上级；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 Light" panose="020B0502040204020203" pitchFamily="34" charset="-122"/>
              </a:endParaRPr>
            </a:p>
            <a:p>
              <a:pPr marL="285750" indent="-285750">
                <a:lnSpc>
                  <a:spcPct val="128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 Light" panose="020B0502040204020203" pitchFamily="34" charset="-122"/>
                </a:rPr>
                <a:t>应先把晚辈介绍给长辈；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 Light" panose="020B0502040204020203" pitchFamily="34" charset="-122"/>
              </a:endParaRPr>
            </a:p>
            <a:p>
              <a:pPr marL="285750" indent="-285750">
                <a:lnSpc>
                  <a:spcPct val="128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 Light" panose="020B0502040204020203" pitchFamily="34" charset="-122"/>
                </a:rPr>
                <a:t>应先把男士介绍给女士；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 Light" panose="020B0502040204020203" pitchFamily="34" charset="-122"/>
              </a:endParaRPr>
            </a:p>
            <a:p>
              <a:pPr marL="285750" indent="-285750">
                <a:lnSpc>
                  <a:spcPct val="128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 Light" panose="020B0502040204020203" pitchFamily="34" charset="-122"/>
                </a:rPr>
                <a:t>应先把主人介绍给客人；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462708" y="3745050"/>
            <a:ext cx="3359143" cy="2132698"/>
            <a:chOff x="7673000" y="1031522"/>
            <a:chExt cx="3359143" cy="2132698"/>
          </a:xfrm>
        </p:grpSpPr>
        <p:sp>
          <p:nvSpPr>
            <p:cNvPr id="28" name="Rectangle 38"/>
            <p:cNvSpPr>
              <a:spLocks noChangeArrowheads="1"/>
            </p:cNvSpPr>
            <p:nvPr/>
          </p:nvSpPr>
          <p:spPr bwMode="auto">
            <a:xfrm>
              <a:off x="7673000" y="1463203"/>
              <a:ext cx="3359142" cy="17010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txBody>
            <a:bodyPr wrap="none" anchor="ctr"/>
            <a:lstStyle/>
            <a:p>
              <a:pPr algn="ctr"/>
              <a:endParaRPr lang="zh-CN" altLang="zh-CN">
                <a:ea typeface="微软雅黑 Light" panose="020B0502040204020203" pitchFamily="34" charset="-122"/>
              </a:endParaRPr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7673001" y="1031522"/>
              <a:ext cx="3359142" cy="431681"/>
            </a:xfrm>
            <a:prstGeom prst="rect">
              <a:avLst/>
            </a:prstGeom>
            <a:solidFill>
              <a:srgbClr val="4681A3"/>
            </a:solidFill>
            <a:ln w="9525">
              <a:solidFill>
                <a:srgbClr val="4681A3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当被介绍时</a:t>
              </a:r>
              <a:endPara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0" name="Text Box 53"/>
            <p:cNvSpPr txBox="1">
              <a:spLocks noChangeArrowheads="1"/>
            </p:cNvSpPr>
            <p:nvPr/>
          </p:nvSpPr>
          <p:spPr bwMode="auto">
            <a:xfrm>
              <a:off x="7853004" y="1548495"/>
              <a:ext cx="2999134" cy="1510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8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 Light" panose="020B0502040204020203" pitchFamily="34" charset="-122"/>
                </a:rPr>
                <a:t>表现出结识对方的热情，起立或欠身致意；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 Light" panose="020B0502040204020203" pitchFamily="34" charset="-122"/>
              </a:endParaRPr>
            </a:p>
            <a:p>
              <a:pPr marL="285750" indent="-285750">
                <a:lnSpc>
                  <a:spcPct val="128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 Light" panose="020B0502040204020203" pitchFamily="34" charset="-122"/>
                </a:rPr>
                <a:t>双目应该注视对方；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 Light" panose="020B0502040204020203" pitchFamily="34" charset="-122"/>
              </a:endParaRPr>
            </a:p>
            <a:p>
              <a:pPr marL="285750" indent="-285750">
                <a:lnSpc>
                  <a:spcPct val="128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 Light" panose="020B0502040204020203" pitchFamily="34" charset="-122"/>
                </a:rPr>
                <a:t>介绍完毕，握手问好。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819" y="556052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4.1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见面礼仪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92869" y="1021229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握手</a:t>
            </a:r>
            <a:endParaRPr lang="zh-CN" altLang="en-US" b="1" dirty="0">
              <a:solidFill>
                <a:srgbClr val="FF66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83319" y="2308592"/>
            <a:ext cx="7079581" cy="259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尊者为先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：上级在先、长者在先、女性在先。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客人到来之时应该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主人先伸手，表示欢迎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客人走的时候一般是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客人先伸手，表示愿意继续交往</a:t>
            </a:r>
            <a:r>
              <a:rPr lang="zh-CN" altLang="en-US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en-US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不能伸出左手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与人相握。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与女士握手，只能轻握手指，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忌双手满握</a:t>
            </a:r>
            <a:r>
              <a:rPr lang="zh-CN" altLang="en-US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en-US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男士在握手前先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脱下手套，摘下帽子</a:t>
            </a:r>
            <a:r>
              <a:rPr lang="zh-CN" altLang="en-US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女士可以例外。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0" y="2112602"/>
            <a:ext cx="4567390" cy="3067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819" y="498902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4.1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见面礼仪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92869" y="984362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4.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名片</a:t>
            </a:r>
            <a:endParaRPr lang="zh-CN" altLang="en-US" b="1" dirty="0">
              <a:solidFill>
                <a:srgbClr val="FF66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48004" y="2301211"/>
            <a:ext cx="7079581" cy="301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名片的递交顺序：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由尊而卑，由近而远</a:t>
            </a:r>
            <a:r>
              <a:rPr lang="zh-CN" altLang="en-US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；</a:t>
            </a:r>
            <a:endParaRPr lang="zh-CN" altLang="en-US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递出：文字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向着对方</a:t>
            </a:r>
            <a:r>
              <a:rPr lang="zh-CN" altLang="en-US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双手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拿出。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接受：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双手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去接，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马上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要看，如有疑惑，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马上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询问。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同时交换名片时，可以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右手递名片</a:t>
            </a:r>
            <a:r>
              <a:rPr lang="zh-CN" altLang="en-US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左手接名片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名片的收存：衬衣口袋或西装内侧口袋，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不要放在裤袋里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名片不宜涂改（如手机换号）。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不提供两个以上头衔，如头衔的确较多，分开印。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804" y="1353694"/>
            <a:ext cx="4413488" cy="290029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819" y="498902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邮件礼仪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2819" y="2356621"/>
            <a:ext cx="6082054" cy="3442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简单而又能概况内容的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得体的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称呼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（如多人，则是大家，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ALL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开头、结尾最好要有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问候语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简明扼要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，但也文字不要太少；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正确使用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主送，抄送，密送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超过三个附件，请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打包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结尾有简单明了的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签名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回复，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及时回复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2819" y="1215670"/>
            <a:ext cx="10570925" cy="88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邮件的行文是否有礼有节，措辞是否恰当、礼貌，在很大程度上显示了一位</a:t>
            </a:r>
            <a:r>
              <a:rPr lang="zh-CN" altLang="en-US" sz="20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职场人士的专业素养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，也一定程度地反应了其所在</a:t>
            </a:r>
            <a:r>
              <a:rPr lang="zh-CN" altLang="en-US" sz="20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公司的专业形象</a:t>
            </a:r>
            <a:r>
              <a:rPr lang="zh-CN" altLang="en-US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en-US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367" y="2858918"/>
            <a:ext cx="2438400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819" y="498902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位置礼仪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07169" y="946263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同行礼仪</a:t>
            </a:r>
            <a:endParaRPr lang="zh-CN" altLang="en-US" b="1" dirty="0">
              <a:solidFill>
                <a:srgbClr val="FF66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334000" y="2307901"/>
            <a:ext cx="6396469" cy="34389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矩形 7"/>
          <p:cNvSpPr/>
          <p:nvPr/>
        </p:nvSpPr>
        <p:spPr>
          <a:xfrm>
            <a:off x="692819" y="2414085"/>
            <a:ext cx="4461072" cy="2541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二人同行：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右为尊，安全为尊</a:t>
            </a:r>
            <a:r>
              <a:rPr lang="zh-CN" altLang="en-US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；</a:t>
            </a:r>
            <a:endParaRPr lang="zh-CN" altLang="en-US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三人同行时：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中为尊</a:t>
            </a:r>
            <a:r>
              <a:rPr lang="zh-CN" altLang="en-US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；</a:t>
            </a:r>
            <a:endParaRPr lang="zh-CN" altLang="en-US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四人同行时：分两排，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前排为尊</a:t>
            </a:r>
            <a:r>
              <a:rPr lang="zh-CN" altLang="en-US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； </a:t>
            </a:r>
            <a:endParaRPr lang="zh-CN" altLang="en-US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引路时，在客人的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左前方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至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步，并与客人保持步伐一致。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引路手势如右图。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919" y="537002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位置礼仪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8569" y="984363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电梯、楼梯礼仪</a:t>
            </a:r>
            <a:endParaRPr lang="zh-CN" altLang="en-US" b="1" dirty="0">
              <a:solidFill>
                <a:srgbClr val="FF66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2819" y="1949694"/>
            <a:ext cx="6760926" cy="3289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上楼梯时，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尊者先上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；下楼梯时，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卑者先下</a:t>
            </a:r>
            <a:r>
              <a:rPr lang="zh-CN" altLang="en-US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男女同行上楼梯，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男士在前女士在后，或左侧同行</a:t>
            </a:r>
            <a:r>
              <a:rPr lang="zh-CN" altLang="en-US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en-US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升降电梯没有其他人的情况下，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在尊者之前进入电梯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，按住开的按钮，此时请尊者再进入电梯。如到出电梯时，按住开的按钮，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请尊者先出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（体现服务原则）。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电梯内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有人时，无论上下都应尊者优先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（体现优先原则）。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升降电梯愈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靠内侧是愈尊贵的位置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。进入电梯后，如有他人，可主动询问去几楼，并帮忙按下。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9099" y="2373094"/>
            <a:ext cx="3528913" cy="2865706"/>
          </a:xfrm>
          <a:prstGeom prst="roundRect">
            <a:avLst>
              <a:gd name="adj" fmla="val 0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969" y="517952"/>
            <a:ext cx="35949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1.2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为何要学礼仪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51992" y="1660804"/>
            <a:ext cx="6731000" cy="3528000"/>
          </a:xfrm>
          <a:prstGeom prst="rect">
            <a:avLst/>
          </a:prstGeom>
          <a:solidFill>
            <a:schemeClr val="bg1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703512" y="2204864"/>
            <a:ext cx="6264696" cy="0"/>
          </a:xfrm>
          <a:prstGeom prst="line">
            <a:avLst/>
          </a:prstGeom>
          <a:ln>
            <a:solidFill>
              <a:srgbClr val="468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703512" y="2225356"/>
            <a:ext cx="6264696" cy="0"/>
          </a:xfrm>
          <a:prstGeom prst="line">
            <a:avLst/>
          </a:prstGeom>
          <a:ln>
            <a:solidFill>
              <a:srgbClr val="468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5"/>
          <p:cNvSpPr txBox="1"/>
          <p:nvPr/>
        </p:nvSpPr>
        <p:spPr>
          <a:xfrm>
            <a:off x="2063551" y="1793177"/>
            <a:ext cx="5113426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b="1" kern="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人无礼则不立，事无礼则不成，国无礼则不宁。</a:t>
            </a:r>
            <a:endParaRPr lang="en-US" altLang="zh-CN" b="1" kern="0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03512" y="1833843"/>
            <a:ext cx="288000" cy="288000"/>
          </a:xfrm>
          <a:prstGeom prst="rect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" panose="020B0806030902050204" pitchFamily="34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1</a:t>
            </a:r>
            <a:endParaRPr lang="zh-CN" altLang="en-US" dirty="0">
              <a:latin typeface="Impact" panose="020B0806030902050204" pitchFamily="34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1631504" y="3424804"/>
            <a:ext cx="6336704" cy="1463478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 Light" panose="020B0502040204020203" pitchFamily="34" charset="-122"/>
              </a:rPr>
              <a:t>礼仪是一个人乃至一个民族、一个国家文化修养和道德修养的外在表现形式，是做人的基本要求。一个人要有所成就，就必须从</a:t>
            </a:r>
            <a:r>
              <a:rPr lang="zh-CN" altLang="en-US" sz="1800" b="1" dirty="0">
                <a:solidFill>
                  <a:srgbClr val="4681A3"/>
                </a:solidFill>
                <a:ea typeface="微软雅黑 Light" panose="020B0502040204020203" pitchFamily="34" charset="-122"/>
              </a:rPr>
              <a:t>学礼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 Light" panose="020B0502040204020203" pitchFamily="34" charset="-122"/>
              </a:rPr>
              <a:t>开始。可见礼仪教育对培养文明有礼、道德高尚的高素质人才有着十分重要的意义。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微软雅黑 Light" panose="020B0502040204020203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94"/>
          <a:stretch>
            <a:fillRect/>
          </a:stretch>
        </p:blipFill>
        <p:spPr>
          <a:xfrm>
            <a:off x="8434512" y="1684682"/>
            <a:ext cx="3115804" cy="3528000"/>
          </a:xfrm>
          <a:prstGeom prst="rect">
            <a:avLst/>
          </a:prstGeom>
          <a:ln>
            <a:solidFill>
              <a:srgbClr val="4681A3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819" y="479852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4.3 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位置礼仪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02710" y="932985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乘车礼仪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2819" y="2177098"/>
            <a:ext cx="6760926" cy="1742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上车时扶着门，把身体放低，轻轻移进车子，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臀部先进。</a:t>
            </a:r>
            <a:endParaRPr lang="en-US" altLang="zh-CN" b="1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错误的上车姿势是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低着头，拱着背，钻进车里。</a:t>
            </a:r>
            <a:endParaRPr lang="zh-CN" altLang="en-US" b="1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下车时先伸出一只脚站稳后，让身体徐徐升起，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臀部后出。</a:t>
            </a:r>
            <a:endParaRPr lang="en-US" altLang="zh-CN" b="1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错误的姿势是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伸出头来，十分艰难地把身体钻出来。</a:t>
            </a:r>
            <a:endParaRPr lang="zh-CN" altLang="en-US" b="1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798" y="1489242"/>
            <a:ext cx="3528913" cy="4069633"/>
          </a:xfrm>
          <a:prstGeom prst="roundRect">
            <a:avLst>
              <a:gd name="adj" fmla="val 0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692820" y="1346764"/>
            <a:ext cx="5178362" cy="673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如何优雅地上下车：</a:t>
            </a:r>
            <a:r>
              <a:rPr lang="zh-CN" altLang="en-US" sz="32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不走光</a:t>
            </a:r>
            <a:endParaRPr lang="en-US" altLang="zh-CN" b="1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2820" y="4194902"/>
            <a:ext cx="5178362" cy="673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上下车的</a:t>
            </a:r>
            <a:r>
              <a:rPr lang="zh-CN" altLang="en-US" sz="32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顺序</a:t>
            </a:r>
            <a:endParaRPr lang="en-US" altLang="zh-CN" sz="3200" b="1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2820" y="4904585"/>
            <a:ext cx="6760926" cy="429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倘若条件允许，应请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尊长、女士、来宾先上车、后下车</a:t>
            </a:r>
            <a:r>
              <a:rPr lang="zh-CN" altLang="en-US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en-US" b="1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tdz\桌面\2010060108(1)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99965" y="3138168"/>
            <a:ext cx="5248275" cy="2486025"/>
          </a:xfrm>
          <a:prstGeom prst="rect">
            <a:avLst/>
          </a:prstGeom>
          <a:ln>
            <a:noFill/>
          </a:ln>
        </p:spPr>
      </p:pic>
      <p:sp>
        <p:nvSpPr>
          <p:cNvPr id="15" name="线形标注 2 14"/>
          <p:cNvSpPr/>
          <p:nvPr/>
        </p:nvSpPr>
        <p:spPr>
          <a:xfrm>
            <a:off x="10040128" y="2448775"/>
            <a:ext cx="1008112" cy="3913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31964"/>
              <a:gd name="adj6" fmla="val -34994"/>
            </a:avLst>
          </a:prstGeom>
          <a:solidFill>
            <a:srgbClr val="4681A3"/>
          </a:solidFill>
          <a:ln>
            <a:solidFill>
              <a:srgbClr val="4681A3"/>
            </a:solidFill>
            <a:headEnd type="oval"/>
            <a:tailEnd type="oval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专职司机</a:t>
            </a:r>
            <a:endParaRPr lang="zh-CN" altLang="en-US" sz="16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线形标注 2 15"/>
          <p:cNvSpPr/>
          <p:nvPr/>
        </p:nvSpPr>
        <p:spPr>
          <a:xfrm flipH="1">
            <a:off x="4287795" y="4289625"/>
            <a:ext cx="1025371" cy="3913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7999"/>
              <a:gd name="adj6" fmla="val -165658"/>
            </a:avLst>
          </a:prstGeom>
          <a:solidFill>
            <a:srgbClr val="4681A3"/>
          </a:solidFill>
          <a:ln>
            <a:solidFill>
              <a:srgbClr val="4681A3"/>
            </a:solidFill>
            <a:headEnd type="oval"/>
            <a:tailEnd type="oval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①老总</a:t>
            </a:r>
            <a:endParaRPr lang="zh-CN" altLang="en-US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线形标注 2 16"/>
          <p:cNvSpPr/>
          <p:nvPr/>
        </p:nvSpPr>
        <p:spPr>
          <a:xfrm flipH="1">
            <a:off x="4287797" y="3695733"/>
            <a:ext cx="1025371" cy="3913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04408"/>
              <a:gd name="adj6" fmla="val -169351"/>
            </a:avLst>
          </a:prstGeom>
          <a:solidFill>
            <a:srgbClr val="3F506C"/>
          </a:solidFill>
          <a:ln>
            <a:solidFill>
              <a:srgbClr val="3F506C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③职员</a:t>
            </a:r>
            <a:endParaRPr lang="zh-CN" altLang="en-US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线形标注 2 17"/>
          <p:cNvSpPr/>
          <p:nvPr/>
        </p:nvSpPr>
        <p:spPr>
          <a:xfrm flipH="1">
            <a:off x="4287796" y="3096847"/>
            <a:ext cx="1025370" cy="3913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49919"/>
              <a:gd name="adj6" fmla="val -177458"/>
            </a:avLst>
          </a:prstGeom>
          <a:solidFill>
            <a:srgbClr val="4681A3"/>
          </a:solidFill>
          <a:ln>
            <a:solidFill>
              <a:srgbClr val="4681A3"/>
            </a:solidFill>
            <a:headEnd type="oval"/>
            <a:tailEnd type="oval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②经理</a:t>
            </a:r>
            <a:endParaRPr lang="zh-CN" altLang="en-US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线形标注 3 18"/>
          <p:cNvSpPr/>
          <p:nvPr/>
        </p:nvSpPr>
        <p:spPr>
          <a:xfrm>
            <a:off x="8140125" y="2454657"/>
            <a:ext cx="1026000" cy="391398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737983"/>
              <a:gd name="adj8" fmla="val 165283"/>
            </a:avLst>
          </a:prstGeom>
          <a:solidFill>
            <a:srgbClr val="3F506C"/>
          </a:solidFill>
          <a:ln>
            <a:solidFill>
              <a:srgbClr val="3F506C"/>
            </a:solidFill>
            <a:headEnd type="oval"/>
            <a:tailEnd type="oval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④实习生</a:t>
            </a:r>
            <a:endParaRPr lang="zh-CN" altLang="en-US" sz="16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0" name="Picture 8" descr="E:\仝德志文件，勿删！\03-参考文档\！PPT图片及版面资源\06-PPT精选插图\04-图标\car_gre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3" b="11369"/>
          <a:stretch>
            <a:fillRect/>
          </a:stretch>
        </p:blipFill>
        <p:spPr bwMode="auto">
          <a:xfrm>
            <a:off x="692819" y="5191108"/>
            <a:ext cx="1505631" cy="83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2222077" y="5358338"/>
            <a:ext cx="1728193" cy="5016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4681A3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双排五座轿车</a:t>
            </a:r>
            <a:endParaRPr lang="zh-CN" altLang="en-US" sz="2000" b="1" dirty="0">
              <a:solidFill>
                <a:srgbClr val="4681A3"/>
              </a:solidFill>
              <a:effectLst>
                <a:reflection blurRad="6350" stA="60000" endA="900" endPos="60000" dist="60007" dir="5400000" sy="-100000" algn="bl" rotWithShape="0"/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87795" y="1214986"/>
            <a:ext cx="551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请大家</a:t>
            </a:r>
            <a:r>
              <a:rPr lang="zh-CN" altLang="en-US" sz="40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思考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为什么要这样排序？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692819" y="441752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4.3 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位置礼仪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06882" y="888651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乘车礼仪</a:t>
            </a:r>
            <a:r>
              <a:rPr lang="zh-CN" altLang="en-US" kern="1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→乘车座次</a:t>
            </a:r>
            <a:endParaRPr lang="zh-CN" altLang="en-US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tdz\桌面\2010060108(1)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99965" y="3138168"/>
            <a:ext cx="5248275" cy="2486025"/>
          </a:xfrm>
          <a:prstGeom prst="rect">
            <a:avLst/>
          </a:prstGeom>
          <a:ln>
            <a:noFill/>
          </a:ln>
        </p:spPr>
      </p:pic>
      <p:sp>
        <p:nvSpPr>
          <p:cNvPr id="15" name="线形标注 2 14"/>
          <p:cNvSpPr/>
          <p:nvPr/>
        </p:nvSpPr>
        <p:spPr>
          <a:xfrm>
            <a:off x="10040128" y="2448775"/>
            <a:ext cx="1008112" cy="3913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31964"/>
              <a:gd name="adj6" fmla="val -34994"/>
            </a:avLst>
          </a:prstGeom>
          <a:solidFill>
            <a:srgbClr val="4681A3"/>
          </a:solidFill>
          <a:ln>
            <a:solidFill>
              <a:srgbClr val="4681A3"/>
            </a:solidFill>
            <a:headEnd type="oval"/>
            <a:tailEnd type="oval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老总</a:t>
            </a:r>
            <a:endParaRPr lang="zh-CN" altLang="en-US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线形标注 2 15"/>
          <p:cNvSpPr/>
          <p:nvPr/>
        </p:nvSpPr>
        <p:spPr>
          <a:xfrm flipH="1">
            <a:off x="4287795" y="4289625"/>
            <a:ext cx="1025371" cy="3913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7999"/>
              <a:gd name="adj6" fmla="val -165658"/>
            </a:avLst>
          </a:prstGeom>
          <a:solidFill>
            <a:srgbClr val="4681A3"/>
          </a:solidFill>
          <a:ln>
            <a:solidFill>
              <a:srgbClr val="4681A3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②经理</a:t>
            </a:r>
            <a:endParaRPr lang="zh-CN" altLang="en-US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线形标注 2 16"/>
          <p:cNvSpPr/>
          <p:nvPr/>
        </p:nvSpPr>
        <p:spPr>
          <a:xfrm flipH="1">
            <a:off x="4287797" y="3695733"/>
            <a:ext cx="1025371" cy="3913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04408"/>
              <a:gd name="adj6" fmla="val -169351"/>
            </a:avLst>
          </a:prstGeom>
          <a:solidFill>
            <a:srgbClr val="3F506C"/>
          </a:solidFill>
          <a:ln>
            <a:solidFill>
              <a:srgbClr val="3F506C"/>
            </a:solidFill>
            <a:headEnd type="oval"/>
            <a:tailEnd type="oval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④实习生</a:t>
            </a:r>
            <a:endParaRPr lang="zh-CN" altLang="en-US" sz="16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线形标注 2 17"/>
          <p:cNvSpPr/>
          <p:nvPr/>
        </p:nvSpPr>
        <p:spPr>
          <a:xfrm flipH="1">
            <a:off x="4287796" y="3096847"/>
            <a:ext cx="1025370" cy="3913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49919"/>
              <a:gd name="adj6" fmla="val -177458"/>
            </a:avLst>
          </a:prstGeom>
          <a:solidFill>
            <a:srgbClr val="4681A3"/>
          </a:solidFill>
          <a:ln>
            <a:solidFill>
              <a:srgbClr val="4681A3"/>
            </a:solidFill>
            <a:headEnd type="oval"/>
            <a:tailEnd type="oval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③职员</a:t>
            </a:r>
            <a:endParaRPr lang="zh-CN" altLang="en-US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线形标注 3 18"/>
          <p:cNvSpPr/>
          <p:nvPr/>
        </p:nvSpPr>
        <p:spPr>
          <a:xfrm>
            <a:off x="8140125" y="2454657"/>
            <a:ext cx="1026000" cy="391398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737983"/>
              <a:gd name="adj8" fmla="val 165283"/>
            </a:avLst>
          </a:prstGeom>
          <a:solidFill>
            <a:srgbClr val="3F506C"/>
          </a:solidFill>
          <a:ln>
            <a:solidFill>
              <a:srgbClr val="3F506C"/>
            </a:solidFill>
            <a:headEnd type="oval"/>
            <a:tailEnd type="oval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①副总</a:t>
            </a:r>
            <a:endParaRPr lang="zh-CN" altLang="en-US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0" name="Picture 8" descr="E:\仝德志文件，勿删！\03-参考文档\！PPT图片及版面资源\06-PPT精选插图\04-图标\car_gre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3" b="11369"/>
          <a:stretch>
            <a:fillRect/>
          </a:stretch>
        </p:blipFill>
        <p:spPr bwMode="auto">
          <a:xfrm>
            <a:off x="692819" y="5191108"/>
            <a:ext cx="1505631" cy="83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2222077" y="5358338"/>
            <a:ext cx="1728193" cy="5016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4681A3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双排五座轿车</a:t>
            </a:r>
            <a:endParaRPr lang="zh-CN" altLang="en-US" sz="2000" b="1" dirty="0">
              <a:solidFill>
                <a:srgbClr val="4681A3"/>
              </a:solidFill>
              <a:effectLst>
                <a:reflection blurRad="6350" stA="60000" endA="900" endPos="60000" dist="60007" dir="5400000" sy="-100000" algn="bl" rotWithShape="0"/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87795" y="1214986"/>
            <a:ext cx="551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请大家</a:t>
            </a:r>
            <a:r>
              <a:rPr lang="zh-CN" altLang="en-US" sz="40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思考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为什么要这样排序？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692819" y="441752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4.3 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位置礼仪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06882" y="888651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乘车礼仪</a:t>
            </a:r>
            <a:r>
              <a:rPr lang="zh-CN" altLang="en-US" kern="1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→乘车座次</a:t>
            </a:r>
            <a:endParaRPr lang="zh-CN" altLang="en-US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Documents and Settings\Teliss_Tong\桌面\03(3).png"/>
          <p:cNvPicPr>
            <a:picLocks noChangeAspect="1" noChangeArrowheads="1"/>
          </p:cNvPicPr>
          <p:nvPr/>
        </p:nvPicPr>
        <p:blipFill rotWithShape="1">
          <a:blip r:embed="rId1" cstate="print"/>
          <a:srcRect t="10008" b="10866"/>
          <a:stretch>
            <a:fillRect/>
          </a:stretch>
        </p:blipFill>
        <p:spPr bwMode="auto">
          <a:xfrm>
            <a:off x="5460394" y="2980140"/>
            <a:ext cx="5233062" cy="2757695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线形标注 2 22"/>
          <p:cNvSpPr/>
          <p:nvPr/>
        </p:nvSpPr>
        <p:spPr>
          <a:xfrm>
            <a:off x="9996899" y="2353459"/>
            <a:ext cx="1008112" cy="3913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80385"/>
              <a:gd name="adj6" fmla="val -138656"/>
            </a:avLst>
          </a:prstGeom>
          <a:solidFill>
            <a:srgbClr val="3F506C"/>
          </a:solidFill>
          <a:ln>
            <a:solidFill>
              <a:srgbClr val="3F506C"/>
            </a:solidFill>
            <a:headEnd type="oval"/>
            <a:tailEnd type="oval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专职司机</a:t>
            </a:r>
            <a:endParaRPr lang="zh-CN" altLang="en-US" sz="16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线形标注 2 23"/>
          <p:cNvSpPr/>
          <p:nvPr/>
        </p:nvSpPr>
        <p:spPr>
          <a:xfrm flipH="1">
            <a:off x="3948225" y="4194309"/>
            <a:ext cx="1025371" cy="3913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3261"/>
              <a:gd name="adj6" fmla="val -133230"/>
            </a:avLst>
          </a:prstGeom>
          <a:solidFill>
            <a:srgbClr val="4681A3"/>
          </a:solidFill>
          <a:ln>
            <a:solidFill>
              <a:srgbClr val="4681A3"/>
            </a:solidFill>
            <a:headEnd type="oval"/>
            <a:tailEnd type="oval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①老总</a:t>
            </a:r>
            <a:endParaRPr lang="zh-CN" altLang="en-US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线形标注 2 24"/>
          <p:cNvSpPr/>
          <p:nvPr/>
        </p:nvSpPr>
        <p:spPr>
          <a:xfrm flipH="1">
            <a:off x="3948227" y="3600417"/>
            <a:ext cx="1025371" cy="3913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2147"/>
              <a:gd name="adj6" fmla="val -140397"/>
            </a:avLst>
          </a:prstGeom>
          <a:solidFill>
            <a:srgbClr val="3F506C"/>
          </a:solidFill>
          <a:ln>
            <a:solidFill>
              <a:srgbClr val="3F506C"/>
            </a:solidFill>
            <a:headEnd type="oval"/>
            <a:tailEnd type="oval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③经理</a:t>
            </a:r>
            <a:endParaRPr lang="zh-CN" altLang="en-US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线形标注 2 25"/>
          <p:cNvSpPr/>
          <p:nvPr/>
        </p:nvSpPr>
        <p:spPr>
          <a:xfrm flipH="1">
            <a:off x="3948226" y="3001531"/>
            <a:ext cx="1025370" cy="3913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98340"/>
              <a:gd name="adj6" fmla="val -148504"/>
            </a:avLst>
          </a:prstGeom>
          <a:solidFill>
            <a:srgbClr val="4681A3"/>
          </a:solidFill>
          <a:ln>
            <a:solidFill>
              <a:srgbClr val="4681A3"/>
            </a:solidFill>
            <a:headEnd type="oval"/>
            <a:tailEnd type="oval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②副总</a:t>
            </a:r>
            <a:endParaRPr lang="zh-CN" altLang="en-US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线形标注 3 26"/>
          <p:cNvSpPr/>
          <p:nvPr/>
        </p:nvSpPr>
        <p:spPr>
          <a:xfrm>
            <a:off x="6378611" y="2353459"/>
            <a:ext cx="1026000" cy="391398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586279"/>
              <a:gd name="adj8" fmla="val 107411"/>
            </a:avLst>
          </a:prstGeom>
          <a:solidFill>
            <a:srgbClr val="3F506C"/>
          </a:solidFill>
          <a:ln>
            <a:solidFill>
              <a:srgbClr val="3F506C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④女职员</a:t>
            </a:r>
            <a:endParaRPr lang="zh-CN" altLang="en-US" sz="16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线形标注 2 27"/>
          <p:cNvSpPr/>
          <p:nvPr/>
        </p:nvSpPr>
        <p:spPr>
          <a:xfrm>
            <a:off x="9996899" y="2970173"/>
            <a:ext cx="1008112" cy="3913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40942"/>
              <a:gd name="adj6" fmla="val -141012"/>
            </a:avLst>
          </a:prstGeom>
          <a:solidFill>
            <a:srgbClr val="4681A3"/>
          </a:solidFill>
          <a:ln>
            <a:solidFill>
              <a:srgbClr val="4681A3"/>
            </a:solidFill>
            <a:headEnd type="oval"/>
            <a:tailEnd type="oval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⑥实习生</a:t>
            </a:r>
            <a:endParaRPr lang="zh-CN" altLang="en-US" sz="16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线形标注 2 28"/>
          <p:cNvSpPr/>
          <p:nvPr/>
        </p:nvSpPr>
        <p:spPr>
          <a:xfrm>
            <a:off x="8196699" y="2353459"/>
            <a:ext cx="1008112" cy="3913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74317"/>
              <a:gd name="adj6" fmla="val -65621"/>
            </a:avLst>
          </a:prstGeom>
          <a:solidFill>
            <a:srgbClr val="4681A3"/>
          </a:solidFill>
          <a:ln>
            <a:solidFill>
              <a:srgbClr val="4681A3"/>
            </a:solidFill>
            <a:headEnd type="oval"/>
            <a:tailEnd type="oval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⑤男职员</a:t>
            </a:r>
            <a:endParaRPr lang="zh-CN" altLang="en-US" sz="16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948225" y="1073317"/>
            <a:ext cx="5859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请大家</a:t>
            </a:r>
            <a:r>
              <a:rPr lang="zh-CN" altLang="en-US" sz="40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思考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为什么要这样排序？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>
            <a:off x="2222077" y="5374380"/>
            <a:ext cx="1728193" cy="5016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4681A3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双排七座轿车</a:t>
            </a:r>
            <a:endParaRPr lang="zh-CN" altLang="en-US" sz="2000" b="1" dirty="0">
              <a:solidFill>
                <a:srgbClr val="4681A3"/>
              </a:solidFill>
              <a:effectLst>
                <a:reflection blurRad="6350" stA="60000" endA="900" endPos="60000" dist="60007" dir="5400000" sy="-100000" algn="bl" rotWithShape="0"/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8" name="Picture 4" descr="C:\Documents and Settings\tdz\桌面\未标题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53" y="5187269"/>
            <a:ext cx="1510124" cy="7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"/>
          <p:cNvSpPr txBox="1"/>
          <p:nvPr/>
        </p:nvSpPr>
        <p:spPr>
          <a:xfrm>
            <a:off x="692819" y="441752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4.3 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位置礼仪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06882" y="888651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乘车礼仪</a:t>
            </a:r>
            <a:r>
              <a:rPr lang="zh-CN" altLang="en-US" kern="1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→乘车座次</a:t>
            </a:r>
            <a:endParaRPr lang="zh-CN" altLang="en-US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4.3 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位置礼仪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6882" y="888651"/>
            <a:ext cx="415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乘车礼仪</a:t>
            </a:r>
            <a:r>
              <a:rPr lang="zh-CN" altLang="en-US" kern="1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→乘车座次</a:t>
            </a:r>
            <a:endParaRPr lang="zh-CN" altLang="en-US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2222077" y="5374380"/>
            <a:ext cx="1728193" cy="5016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4681A3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双排七座轿车</a:t>
            </a:r>
            <a:endParaRPr lang="zh-CN" altLang="en-US" sz="2000" b="1" dirty="0">
              <a:solidFill>
                <a:srgbClr val="4681A3"/>
              </a:solidFill>
              <a:effectLst>
                <a:reflection blurRad="6350" stA="60000" endA="900" endPos="60000" dist="60007" dir="5400000" sy="-100000" algn="bl" rotWithShape="0"/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1" name="Picture 4" descr="C:\Documents and Settings\tdz\桌面\未标题-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53" y="5187269"/>
            <a:ext cx="1510124" cy="7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Documents and Settings\Teliss_Tong\桌面\03(3).png"/>
          <p:cNvPicPr>
            <a:picLocks noChangeAspect="1" noChangeArrowheads="1"/>
          </p:cNvPicPr>
          <p:nvPr/>
        </p:nvPicPr>
        <p:blipFill rotWithShape="1">
          <a:blip r:embed="rId2" cstate="print"/>
          <a:srcRect t="10008" b="10866"/>
          <a:stretch>
            <a:fillRect/>
          </a:stretch>
        </p:blipFill>
        <p:spPr bwMode="auto">
          <a:xfrm>
            <a:off x="5460394" y="2980140"/>
            <a:ext cx="5233062" cy="2757695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线形标注 2 22"/>
          <p:cNvSpPr/>
          <p:nvPr/>
        </p:nvSpPr>
        <p:spPr>
          <a:xfrm>
            <a:off x="9996899" y="2353459"/>
            <a:ext cx="1008112" cy="3913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80385"/>
              <a:gd name="adj6" fmla="val -138656"/>
            </a:avLst>
          </a:prstGeom>
          <a:solidFill>
            <a:srgbClr val="3F506C"/>
          </a:solidFill>
          <a:ln>
            <a:solidFill>
              <a:srgbClr val="3F506C"/>
            </a:solidFill>
            <a:headEnd type="oval"/>
            <a:tailEnd type="oval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老总</a:t>
            </a:r>
            <a:endParaRPr lang="zh-CN" altLang="en-US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线形标注 2 23"/>
          <p:cNvSpPr/>
          <p:nvPr/>
        </p:nvSpPr>
        <p:spPr>
          <a:xfrm flipH="1">
            <a:off x="3948225" y="4194309"/>
            <a:ext cx="1025371" cy="3913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3261"/>
              <a:gd name="adj6" fmla="val -133230"/>
            </a:avLst>
          </a:prstGeom>
          <a:solidFill>
            <a:srgbClr val="3F506C"/>
          </a:solidFill>
          <a:ln>
            <a:solidFill>
              <a:srgbClr val="3F506C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②女经理</a:t>
            </a:r>
            <a:endParaRPr lang="zh-CN" altLang="en-US" sz="16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线形标注 2 24"/>
          <p:cNvSpPr/>
          <p:nvPr/>
        </p:nvSpPr>
        <p:spPr>
          <a:xfrm flipH="1">
            <a:off x="3948227" y="3600417"/>
            <a:ext cx="1025371" cy="3913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2147"/>
              <a:gd name="adj6" fmla="val -140397"/>
            </a:avLst>
          </a:prstGeom>
          <a:solidFill>
            <a:srgbClr val="4681A3"/>
          </a:solidFill>
          <a:ln>
            <a:solidFill>
              <a:srgbClr val="4681A3"/>
            </a:solidFill>
            <a:headEnd type="oval"/>
            <a:tailEnd type="oval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④女职员</a:t>
            </a:r>
            <a:endParaRPr lang="zh-CN" altLang="en-US" sz="16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线形标注 2 25"/>
          <p:cNvSpPr/>
          <p:nvPr/>
        </p:nvSpPr>
        <p:spPr>
          <a:xfrm flipH="1">
            <a:off x="3948226" y="3001531"/>
            <a:ext cx="1025370" cy="3913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98340"/>
              <a:gd name="adj6" fmla="val -148504"/>
            </a:avLst>
          </a:prstGeom>
          <a:solidFill>
            <a:srgbClr val="3F506C"/>
          </a:solidFill>
          <a:ln>
            <a:solidFill>
              <a:srgbClr val="3F506C"/>
            </a:solidFill>
            <a:headEnd type="oval"/>
            <a:tailEnd type="oval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③男经理</a:t>
            </a:r>
            <a:endParaRPr lang="zh-CN" altLang="en-US" sz="16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线形标注 3 26"/>
          <p:cNvSpPr/>
          <p:nvPr/>
        </p:nvSpPr>
        <p:spPr>
          <a:xfrm>
            <a:off x="6378611" y="2353459"/>
            <a:ext cx="1026000" cy="391398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586279"/>
              <a:gd name="adj8" fmla="val 107411"/>
            </a:avLst>
          </a:prstGeom>
          <a:solidFill>
            <a:srgbClr val="4681A3"/>
          </a:solidFill>
          <a:ln>
            <a:solidFill>
              <a:srgbClr val="4681A3"/>
            </a:solidFill>
            <a:headEnd type="oval"/>
            <a:tailEnd type="oval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⑤男职员</a:t>
            </a:r>
            <a:endParaRPr lang="zh-CN" altLang="en-US" sz="16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线形标注 2 27"/>
          <p:cNvSpPr/>
          <p:nvPr/>
        </p:nvSpPr>
        <p:spPr>
          <a:xfrm>
            <a:off x="9996899" y="2970173"/>
            <a:ext cx="1008112" cy="3913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40942"/>
              <a:gd name="adj6" fmla="val -141012"/>
            </a:avLst>
          </a:prstGeom>
          <a:solidFill>
            <a:srgbClr val="4681A3"/>
          </a:solidFill>
          <a:ln>
            <a:solidFill>
              <a:srgbClr val="4681A3"/>
            </a:solidFill>
            <a:headEnd type="oval"/>
            <a:tailEnd type="oval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①副总</a:t>
            </a:r>
            <a:endParaRPr lang="zh-CN" altLang="en-US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线形标注 2 28"/>
          <p:cNvSpPr/>
          <p:nvPr/>
        </p:nvSpPr>
        <p:spPr>
          <a:xfrm>
            <a:off x="8196699" y="2353459"/>
            <a:ext cx="1008112" cy="3913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74317"/>
              <a:gd name="adj6" fmla="val -65621"/>
            </a:avLst>
          </a:prstGeom>
          <a:solidFill>
            <a:srgbClr val="3F506C"/>
          </a:solidFill>
          <a:ln>
            <a:solidFill>
              <a:srgbClr val="3F506C"/>
            </a:solidFill>
            <a:headEnd type="oval"/>
            <a:tailEnd type="oval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⑥实习生</a:t>
            </a:r>
            <a:endParaRPr lang="zh-CN" altLang="en-US" sz="16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948225" y="1073317"/>
            <a:ext cx="5859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请大家</a:t>
            </a:r>
            <a:r>
              <a:rPr lang="zh-CN" altLang="en-US" sz="40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思考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为什么要这样排序？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4219575" y="2112519"/>
            <a:ext cx="5964238" cy="2222500"/>
          </a:xfrm>
          <a:prstGeom prst="rect">
            <a:avLst/>
          </a:prstGeom>
          <a:solidFill>
            <a:srgbClr val="3F506C"/>
          </a:solidFill>
          <a:ln w="6350" cap="flat" cmpd="sng" algn="ctr">
            <a:solidFill>
              <a:srgbClr val="3F506C"/>
            </a:solidFill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211513" y="4479482"/>
            <a:ext cx="1282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4681A3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主方</a:t>
            </a:r>
            <a:endParaRPr lang="zh-CN" altLang="en-US" sz="3200" b="1" dirty="0">
              <a:solidFill>
                <a:srgbClr val="4681A3"/>
              </a:solidFill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686828" y="2749383"/>
            <a:ext cx="4981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谈   判   桌</a:t>
            </a:r>
            <a:endParaRPr lang="zh-CN" altLang="en-US" sz="6000" b="1" dirty="0">
              <a:solidFill>
                <a:schemeClr val="bg1"/>
              </a:solidFill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066895" y="4192144"/>
            <a:ext cx="452438" cy="658813"/>
          </a:xfrm>
          <a:prstGeom prst="rect">
            <a:avLst/>
          </a:prstGeom>
          <a:solidFill>
            <a:srgbClr val="4681A3"/>
          </a:solidFill>
          <a:ln w="12700" cap="flat" cmpd="sng" algn="ctr">
            <a:solidFill>
              <a:srgbClr val="4681A3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3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362450" y="1671194"/>
            <a:ext cx="455613" cy="658813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6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217319" y="1671194"/>
            <a:ext cx="452437" cy="658813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4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6069012" y="1671194"/>
            <a:ext cx="452438" cy="658813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2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6920706" y="1671194"/>
            <a:ext cx="452438" cy="658813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7772400" y="1671194"/>
            <a:ext cx="452438" cy="658813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8624094" y="1671194"/>
            <a:ext cx="452437" cy="658813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5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9475788" y="1671194"/>
            <a:ext cx="452437" cy="658813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7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4362450" y="4192144"/>
            <a:ext cx="452438" cy="658813"/>
          </a:xfrm>
          <a:prstGeom prst="rect">
            <a:avLst/>
          </a:prstGeom>
          <a:solidFill>
            <a:srgbClr val="4681A3"/>
          </a:solidFill>
          <a:ln w="12700" cap="flat" cmpd="sng" algn="ctr">
            <a:solidFill>
              <a:srgbClr val="4681A3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5214673" y="4192144"/>
            <a:ext cx="452437" cy="658813"/>
          </a:xfrm>
          <a:prstGeom prst="rect">
            <a:avLst/>
          </a:prstGeom>
          <a:solidFill>
            <a:srgbClr val="4681A3"/>
          </a:solidFill>
          <a:ln w="12700" cap="flat" cmpd="sng" algn="ctr">
            <a:solidFill>
              <a:srgbClr val="4681A3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5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6919118" y="4192144"/>
            <a:ext cx="452438" cy="658813"/>
          </a:xfrm>
          <a:prstGeom prst="rect">
            <a:avLst/>
          </a:prstGeom>
          <a:solidFill>
            <a:srgbClr val="4681A3"/>
          </a:solidFill>
          <a:ln w="12700" cap="flat" cmpd="sng" algn="ctr">
            <a:solidFill>
              <a:srgbClr val="4681A3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1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7771341" y="4192144"/>
            <a:ext cx="452438" cy="658813"/>
          </a:xfrm>
          <a:prstGeom prst="rect">
            <a:avLst/>
          </a:prstGeom>
          <a:solidFill>
            <a:srgbClr val="4681A3"/>
          </a:solidFill>
          <a:ln w="12700" cap="flat" cmpd="sng" algn="ctr">
            <a:solidFill>
              <a:srgbClr val="4681A3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2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8623564" y="4192144"/>
            <a:ext cx="452437" cy="658813"/>
          </a:xfrm>
          <a:prstGeom prst="rect">
            <a:avLst/>
          </a:prstGeom>
          <a:solidFill>
            <a:srgbClr val="4681A3"/>
          </a:solidFill>
          <a:ln w="12700" cap="flat" cmpd="sng" algn="ctr">
            <a:solidFill>
              <a:srgbClr val="4681A3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4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9475788" y="4192144"/>
            <a:ext cx="452437" cy="658813"/>
          </a:xfrm>
          <a:prstGeom prst="rect">
            <a:avLst/>
          </a:prstGeom>
          <a:solidFill>
            <a:srgbClr val="4681A3"/>
          </a:solidFill>
          <a:ln w="12700" cap="flat" cmpd="sng" algn="ctr">
            <a:solidFill>
              <a:srgbClr val="4681A3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6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3286126" y="1239394"/>
            <a:ext cx="1133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客方</a:t>
            </a:r>
            <a:endParaRPr lang="zh-CN" altLang="en-US" sz="3200" b="1" dirty="0">
              <a:solidFill>
                <a:srgbClr val="00B0F0"/>
              </a:solidFill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09069" y="1024960"/>
            <a:ext cx="8572500" cy="4523151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 Light" panose="020B0502040204020203" pitchFamily="34" charset="-122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6176697" y="5207591"/>
            <a:ext cx="2001838" cy="552451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 kern="100">
                <a:solidFill>
                  <a:schemeClr val="lt1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正门</a:t>
            </a:r>
            <a:endParaRPr kumimoji="0" lang="zh-CN" altLang="en-US" sz="2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63500" y="2687117"/>
            <a:ext cx="1415772" cy="1532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lnSpc>
                <a:spcPct val="130000"/>
              </a:lnSpc>
            </a:pPr>
            <a:r>
              <a:rPr lang="zh-CN" altLang="en-US" sz="24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面门为上</a:t>
            </a:r>
            <a:endParaRPr lang="en-US" altLang="zh-CN" sz="2400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0">
              <a:lnSpc>
                <a:spcPct val="130000"/>
              </a:lnSpc>
            </a:pPr>
            <a:r>
              <a:rPr lang="zh-CN" altLang="en-US" sz="24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居中为上</a:t>
            </a:r>
            <a:endParaRPr lang="en-US" altLang="zh-CN" sz="2400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0">
              <a:lnSpc>
                <a:spcPct val="130000"/>
              </a:lnSpc>
            </a:pPr>
            <a:r>
              <a:rPr lang="zh-CN" altLang="en-US" sz="24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以右为上</a:t>
            </a:r>
            <a:endParaRPr lang="zh-CN" altLang="en-US" sz="2400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63500" y="2317785"/>
            <a:ext cx="1674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座次要点：</a:t>
            </a:r>
            <a:endParaRPr lang="zh-CN" altLang="en-US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692819" y="441752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4.3 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位置礼仪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4.3 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位置礼仪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3500" y="2744267"/>
            <a:ext cx="1415772" cy="1532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lnSpc>
                <a:spcPct val="130000"/>
              </a:lnSpc>
            </a:pPr>
            <a:r>
              <a:rPr lang="zh-CN" altLang="en-US" sz="24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面门为上</a:t>
            </a:r>
            <a:endParaRPr lang="en-US" altLang="zh-CN" sz="2400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0">
              <a:lnSpc>
                <a:spcPct val="130000"/>
              </a:lnSpc>
            </a:pPr>
            <a:r>
              <a:rPr lang="zh-CN" altLang="en-US" sz="24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居中为上</a:t>
            </a:r>
            <a:endParaRPr lang="en-US" altLang="zh-CN" sz="2400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0">
              <a:lnSpc>
                <a:spcPct val="130000"/>
              </a:lnSpc>
            </a:pPr>
            <a:r>
              <a:rPr lang="zh-CN" altLang="en-US" sz="24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以右为上</a:t>
            </a:r>
            <a:endParaRPr lang="zh-CN" altLang="en-US" sz="2400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3500" y="2374935"/>
            <a:ext cx="1674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座次要点：</a:t>
            </a:r>
            <a:endParaRPr lang="zh-CN" altLang="en-US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981302" y="1264794"/>
            <a:ext cx="2610645" cy="3788016"/>
          </a:xfrm>
          <a:prstGeom prst="rect">
            <a:avLst/>
          </a:prstGeom>
          <a:solidFill>
            <a:srgbClr val="3F506C"/>
          </a:solidFill>
          <a:ln>
            <a:solidFill>
              <a:srgbClr val="3F506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10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09069" y="1082110"/>
            <a:ext cx="8572500" cy="452315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6285706" y="5264741"/>
            <a:ext cx="2001838" cy="55245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 kern="100">
                <a:solidFill>
                  <a:schemeClr val="lt1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正门</a:t>
            </a:r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744895" y="1391793"/>
            <a:ext cx="871537" cy="523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l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4</a:t>
            </a:r>
            <a:endParaRPr lang="en-US" sz="2400" b="1" dirty="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8744895" y="2137437"/>
            <a:ext cx="871537" cy="523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>
                <a:solidFill>
                  <a:schemeClr val="l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2</a:t>
            </a:r>
            <a:endParaRPr lang="en-US" sz="2400" b="1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8744895" y="2883081"/>
            <a:ext cx="871537" cy="523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>
                <a:solidFill>
                  <a:schemeClr val="l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1</a:t>
            </a:r>
            <a:endParaRPr lang="en-US" sz="2400" b="1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744895" y="3628725"/>
            <a:ext cx="871537" cy="523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>
                <a:solidFill>
                  <a:schemeClr val="l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3</a:t>
            </a:r>
            <a:endParaRPr lang="en-US" sz="2400" b="1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8744895" y="4374369"/>
            <a:ext cx="871537" cy="523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>
                <a:solidFill>
                  <a:schemeClr val="l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5</a:t>
            </a:r>
            <a:endParaRPr lang="en-US" sz="2400" b="1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956817" y="1391794"/>
            <a:ext cx="871537" cy="523875"/>
          </a:xfrm>
          <a:prstGeom prst="rect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l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5</a:t>
            </a:r>
            <a:endParaRPr lang="en-US" sz="2400" b="1" dirty="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956817" y="2137438"/>
            <a:ext cx="871537" cy="523875"/>
          </a:xfrm>
          <a:prstGeom prst="rect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>
                <a:solidFill>
                  <a:schemeClr val="l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3</a:t>
            </a:r>
            <a:endParaRPr lang="en-US" sz="2400" b="1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4956817" y="2883082"/>
            <a:ext cx="871537" cy="523875"/>
          </a:xfrm>
          <a:prstGeom prst="rect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l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1</a:t>
            </a:r>
            <a:endParaRPr lang="en-US" sz="2400" b="1" dirty="0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956817" y="3628726"/>
            <a:ext cx="871537" cy="523875"/>
          </a:xfrm>
          <a:prstGeom prst="rect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>
                <a:solidFill>
                  <a:schemeClr val="l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2</a:t>
            </a:r>
            <a:endParaRPr lang="en-US" sz="2400" b="1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956817" y="4374370"/>
            <a:ext cx="871537" cy="523875"/>
          </a:xfrm>
          <a:prstGeom prst="rect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>
                <a:solidFill>
                  <a:schemeClr val="l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4</a:t>
            </a:r>
            <a:endParaRPr lang="en-US" sz="2400" b="1">
              <a:solidFill>
                <a:schemeClr val="lt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9879165" y="1264794"/>
            <a:ext cx="1133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客方</a:t>
            </a:r>
            <a:endParaRPr lang="zh-CN" altLang="en-US" sz="3200" b="1" dirty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463927" y="1297936"/>
            <a:ext cx="1282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主方</a:t>
            </a:r>
            <a:endParaRPr lang="zh-CN" altLang="en-US" sz="3200" b="1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732626" y="1653730"/>
            <a:ext cx="1107996" cy="306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60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谈 判 桌</a:t>
            </a:r>
            <a:endParaRPr lang="zh-CN" altLang="en-US" sz="60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4.3 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位置礼仪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0486" y="1475138"/>
            <a:ext cx="10823514" cy="855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tabLst>
                <a:tab pos="457200" algn="l"/>
              </a:tabLst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一次较为正式的会面，宾主双方往往需要合影留念。一般的位置安排是：主客双方间隔排列，</a:t>
            </a:r>
            <a:r>
              <a:rPr lang="zh-CN" altLang="en-US" sz="2000" b="1" kern="1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前排为上，居中为上，以右为上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。最好事先安排合影图比较好。</a:t>
            </a:r>
            <a:endParaRPr lang="zh-CN" altLang="en-US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0487" y="3455737"/>
            <a:ext cx="5210114" cy="186614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2857215" y="5153995"/>
            <a:ext cx="1216658" cy="3357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 kern="100">
                <a:solidFill>
                  <a:schemeClr val="lt1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照相机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441614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6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049545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4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657476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2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265407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1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873338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3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81269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5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089200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7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73886" y="3455737"/>
            <a:ext cx="5210114" cy="186614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8470614" y="5153995"/>
            <a:ext cx="1216658" cy="3357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 kern="100">
                <a:solidFill>
                  <a:schemeClr val="lt1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照相机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055013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7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588250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5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121487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3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654725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1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187962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2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721199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4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0254436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6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0787674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8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217168" y="280293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kern="1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每排人数为双</a:t>
            </a:r>
            <a:endParaRPr lang="zh-CN" altLang="en-US" sz="2000" b="1" kern="100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604517" y="280293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kern="10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每排人数为单</a:t>
            </a:r>
            <a:endParaRPr lang="zh-CN" altLang="en-US" sz="2000" b="1" kern="100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055013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15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588250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13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121487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11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8654725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9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9187962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10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9721199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12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0254436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14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0787674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16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441614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13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049545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11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657476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9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3265407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8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3873338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10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481269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12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5089200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14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1"/>
          <p:cNvSpPr/>
          <p:nvPr>
            <p:custDataLst>
              <p:tags r:id="rId1"/>
            </p:custDataLst>
          </p:nvPr>
        </p:nvSpPr>
        <p:spPr>
          <a:xfrm>
            <a:off x="4893103" y="5923330"/>
            <a:ext cx="1025813" cy="3600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汇报人：</a:t>
            </a:r>
            <a:endParaRPr lang="zh-CN" altLang="en-US" sz="1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PA_矩形 8"/>
          <p:cNvSpPr/>
          <p:nvPr>
            <p:custDataLst>
              <p:tags r:id="rId2"/>
            </p:custDataLst>
          </p:nvPr>
        </p:nvSpPr>
        <p:spPr>
          <a:xfrm>
            <a:off x="5902575" y="5923328"/>
            <a:ext cx="1222776" cy="360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>
                <a:solidFill>
                  <a:srgbClr val="3F506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凤凰办公</a:t>
            </a:r>
            <a:endParaRPr lang="zh-CN" altLang="en-US" sz="1800" dirty="0">
              <a:solidFill>
                <a:srgbClr val="3F506C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969" y="517952"/>
            <a:ext cx="35949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1.2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为何要学礼仪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51992" y="1660804"/>
            <a:ext cx="6731000" cy="3528000"/>
          </a:xfrm>
          <a:prstGeom prst="rect">
            <a:avLst/>
          </a:prstGeom>
          <a:solidFill>
            <a:schemeClr val="bg1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703512" y="2204864"/>
            <a:ext cx="6264696" cy="0"/>
          </a:xfrm>
          <a:prstGeom prst="line">
            <a:avLst/>
          </a:prstGeom>
          <a:ln>
            <a:solidFill>
              <a:srgbClr val="468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703512" y="2225356"/>
            <a:ext cx="6264696" cy="0"/>
          </a:xfrm>
          <a:prstGeom prst="line">
            <a:avLst/>
          </a:prstGeom>
          <a:ln>
            <a:solidFill>
              <a:srgbClr val="468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5"/>
          <p:cNvSpPr txBox="1"/>
          <p:nvPr/>
        </p:nvSpPr>
        <p:spPr>
          <a:xfrm>
            <a:off x="2063552" y="1793177"/>
            <a:ext cx="4536504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b="1" kern="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体现个人的素养，企业的形象</a:t>
            </a:r>
            <a:endParaRPr lang="en-US" altLang="zh-CN" b="1" kern="0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03512" y="1833843"/>
            <a:ext cx="288000" cy="288000"/>
          </a:xfrm>
          <a:prstGeom prst="rect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" panose="020B0806030902050204" pitchFamily="34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Impact" panose="020B0806030902050204" pitchFamily="34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1649140" y="2996953"/>
            <a:ext cx="6336704" cy="1463478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 Light" panose="020B0502040204020203" pitchFamily="34" charset="-122"/>
              </a:rPr>
              <a:t>进行礼仪培训可以有效的塑造自己本身的专业形象，在交往的过程中给对方留下专业，有礼有节的良好职业印象，从而提升个人在职场的竞争优势，同时在针对新入职的同事，礼仪培训可以帮助企业加快新员工完成职业化的过程，帮助企业尽快提升</a:t>
            </a:r>
            <a:r>
              <a:rPr lang="zh-CN" altLang="en-US" sz="1800" b="1" dirty="0">
                <a:solidFill>
                  <a:srgbClr val="4681A3"/>
                </a:solidFill>
                <a:ea typeface="微软雅黑 Light" panose="020B0502040204020203" pitchFamily="34" charset="-122"/>
              </a:rPr>
              <a:t>“战斗力”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 Light" panose="020B0502040204020203" pitchFamily="34" charset="-122"/>
              </a:rPr>
              <a:t>。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微软雅黑 Light" panose="020B0502040204020203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7" r="17140"/>
          <a:stretch>
            <a:fillRect/>
          </a:stretch>
        </p:blipFill>
        <p:spPr>
          <a:xfrm>
            <a:off x="8794552" y="1660804"/>
            <a:ext cx="2294023" cy="3528000"/>
          </a:xfrm>
          <a:prstGeom prst="rect">
            <a:avLst/>
          </a:prstGeom>
          <a:ln>
            <a:solidFill>
              <a:srgbClr val="4681A3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969" y="517952"/>
            <a:ext cx="35949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1.2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为何要学礼仪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51992" y="1660804"/>
            <a:ext cx="6731000" cy="3528000"/>
          </a:xfrm>
          <a:prstGeom prst="rect">
            <a:avLst/>
          </a:prstGeom>
          <a:solidFill>
            <a:schemeClr val="bg1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703512" y="2204864"/>
            <a:ext cx="6264696" cy="0"/>
          </a:xfrm>
          <a:prstGeom prst="line">
            <a:avLst/>
          </a:prstGeom>
          <a:ln>
            <a:solidFill>
              <a:srgbClr val="468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703512" y="2225356"/>
            <a:ext cx="6264696" cy="0"/>
          </a:xfrm>
          <a:prstGeom prst="line">
            <a:avLst/>
          </a:prstGeom>
          <a:ln>
            <a:solidFill>
              <a:srgbClr val="468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5"/>
          <p:cNvSpPr txBox="1"/>
          <p:nvPr/>
        </p:nvSpPr>
        <p:spPr>
          <a:xfrm>
            <a:off x="2063552" y="1793177"/>
            <a:ext cx="4536504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b="1" kern="0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人际交往，社会交往规范</a:t>
            </a:r>
            <a:endParaRPr lang="en-US" altLang="zh-CN" b="1" kern="0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03512" y="1833843"/>
            <a:ext cx="288000" cy="288000"/>
          </a:xfrm>
          <a:prstGeom prst="rect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" panose="020B0806030902050204" pitchFamily="34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3</a:t>
            </a:r>
            <a:endParaRPr lang="zh-CN" altLang="en-US" dirty="0">
              <a:latin typeface="Impact" panose="020B0806030902050204" pitchFamily="34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1649140" y="2996953"/>
            <a:ext cx="6336704" cy="1754326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 Light" panose="020B0502040204020203" pitchFamily="34" charset="-122"/>
              </a:rPr>
              <a:t>良好的社交礼仪有助于人与人，组织与组织之间的沟通，有利于信息资源的交流共享。可以使我们在社交上投入的时间带来感情上的收获。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 Light" panose="020B0502040204020203" pitchFamily="34" charset="-122"/>
            </a:endParaRPr>
          </a:p>
          <a:p>
            <a:pPr indent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 Light" panose="020B0502040204020203" pitchFamily="34" charset="-122"/>
              </a:rPr>
              <a:t>社交在很多情况下是建立诸如商业合作，感情姻缘等关系的纽带，在建立关系的过程中，记得要学会跟进关系，避免忘记，日近日密，日疏日远。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 Light" panose="020B0502040204020203" pitchFamily="34" charset="-122"/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微软雅黑 Light" panose="020B0502040204020203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2" r="9250"/>
          <a:stretch>
            <a:fillRect/>
          </a:stretch>
        </p:blipFill>
        <p:spPr>
          <a:xfrm>
            <a:off x="8380140" y="1660804"/>
            <a:ext cx="3272589" cy="3528000"/>
          </a:xfrm>
          <a:prstGeom prst="rect">
            <a:avLst/>
          </a:prstGeom>
          <a:ln>
            <a:solidFill>
              <a:srgbClr val="4681A3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9946" y="0"/>
            <a:ext cx="336859" cy="908720"/>
          </a:xfrm>
          <a:prstGeom prst="rect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ea typeface="微软雅黑 Light" panose="020B0502040204020203" pitchFamily="3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29095" y="404664"/>
            <a:ext cx="1451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800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过渡页</a:t>
            </a:r>
            <a:endParaRPr lang="zh-CN" altLang="en-US" sz="2800" b="1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24"/>
          <p:cNvSpPr>
            <a:spLocks noChangeArrowheads="1"/>
          </p:cNvSpPr>
          <p:nvPr/>
        </p:nvSpPr>
        <p:spPr bwMode="auto">
          <a:xfrm>
            <a:off x="2136590" y="558552"/>
            <a:ext cx="244763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4681A3"/>
                </a:solidFill>
                <a:ea typeface="微软雅黑 Light" panose="020B0502040204020203" pitchFamily="34" charset="-122"/>
                <a:cs typeface="Arial Unicode MS" pitchFamily="34" charset="-122"/>
              </a:rPr>
              <a:t>TRANSITION PAGE</a:t>
            </a:r>
            <a:endParaRPr lang="zh-CN" altLang="en-US" sz="1800" b="1" dirty="0">
              <a:solidFill>
                <a:srgbClr val="4681A3"/>
              </a:solidFill>
              <a:ea typeface="微软雅黑 Light" panose="020B0502040204020203" pitchFamily="34" charset="-122"/>
              <a:cs typeface="Arial Unicode MS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59945" y="908720"/>
            <a:ext cx="4368258" cy="0"/>
          </a:xfrm>
          <a:prstGeom prst="line">
            <a:avLst/>
          </a:prstGeom>
          <a:ln>
            <a:solidFill>
              <a:srgbClr val="468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5"/>
          <p:cNvSpPr txBox="1"/>
          <p:nvPr/>
        </p:nvSpPr>
        <p:spPr>
          <a:xfrm>
            <a:off x="11088403" y="6184352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ea typeface="微软雅黑 Light" panose="020B0502040204020203" pitchFamily="34" charset="-122"/>
              </a:rPr>
              <a:t>—  </a:t>
            </a:r>
            <a:fld id="{2EEF1883-7A0E-4F66-9932-E581691AD397}" type="slidenum">
              <a:rPr lang="zh-CN" altLang="en-US" sz="1600" dirty="0" smtClean="0">
                <a:solidFill>
                  <a:schemeClr val="bg1">
                    <a:lumMod val="75000"/>
                  </a:schemeClr>
                </a:solidFill>
                <a:ea typeface="微软雅黑 Light" panose="020B0502040204020203" pitchFamily="34" charset="-122"/>
              </a:rPr>
            </a:fld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ea typeface="微软雅黑 Light" panose="020B0502040204020203" pitchFamily="34" charset="-122"/>
              </a:rPr>
              <a:t> 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ea typeface="微软雅黑 Light" panose="020B0502040204020203" pitchFamily="34" charset="-122"/>
              </a:rPr>
              <a:t>—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ea typeface="微软雅黑 Light" panose="020B0502040204020203" pitchFamily="34" charset="-122"/>
              </a:rPr>
              <a:t> </a:t>
            </a:r>
            <a:endParaRPr lang="zh-CN" altLang="en-US" sz="1600" b="0" dirty="0">
              <a:solidFill>
                <a:schemeClr val="bg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573628" y="2420888"/>
            <a:ext cx="1044000" cy="1044000"/>
          </a:xfrm>
          <a:prstGeom prst="ellipse">
            <a:avLst/>
          </a:prstGeom>
          <a:noFill/>
          <a:ln>
            <a:solidFill>
              <a:srgbClr val="4681A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cxnSp>
        <p:nvCxnSpPr>
          <p:cNvPr id="8" name="直接连接符 7"/>
          <p:cNvCxnSpPr>
            <a:stCxn id="7" idx="6"/>
          </p:cNvCxnSpPr>
          <p:nvPr/>
        </p:nvCxnSpPr>
        <p:spPr>
          <a:xfrm>
            <a:off x="4617628" y="2942888"/>
            <a:ext cx="4502708" cy="0"/>
          </a:xfrm>
          <a:prstGeom prst="line">
            <a:avLst/>
          </a:prstGeom>
          <a:ln w="19050">
            <a:solidFill>
              <a:srgbClr val="4681A3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ea typeface="微软雅黑 Light" panose="020B0502040204020203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021288"/>
            <a:ext cx="12192000" cy="620712"/>
          </a:xfrm>
          <a:prstGeom prst="rect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ea typeface="微软雅黑 Light" panose="020B0502040204020203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63628" y="2510888"/>
            <a:ext cx="864000" cy="864000"/>
          </a:xfrm>
          <a:prstGeom prst="ellipse">
            <a:avLst/>
          </a:prstGeom>
          <a:solidFill>
            <a:srgbClr val="4681A3"/>
          </a:solidFill>
          <a:ln w="6350"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400" dirty="0">
                <a:latin typeface="Impact" panose="020B0806030902050204" pitchFamily="34" charset="0"/>
                <a:ea typeface="微软雅黑 Light" panose="020B0502040204020203" pitchFamily="34" charset="-122"/>
              </a:rPr>
              <a:t>2</a:t>
            </a:r>
            <a:endParaRPr lang="zh-CN" altLang="en-US" sz="4400" dirty="0"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5745121" y="2204865"/>
            <a:ext cx="3908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3600" b="1" dirty="0">
                <a:solidFill>
                  <a:srgbClr val="66666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职业形象</a:t>
            </a:r>
            <a:endParaRPr lang="zh-CN" altLang="en-US" sz="3600" b="1" dirty="0">
              <a:solidFill>
                <a:srgbClr val="66666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矩形 48"/>
          <p:cNvSpPr>
            <a:spLocks noChangeArrowheads="1"/>
          </p:cNvSpPr>
          <p:nvPr/>
        </p:nvSpPr>
        <p:spPr bwMode="auto">
          <a:xfrm>
            <a:off x="6096000" y="3061983"/>
            <a:ext cx="4050686" cy="1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仪容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仪表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仪态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148" y="526033"/>
            <a:ext cx="359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2.1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仪容（发肤容貌）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026" name="Picture 2" descr="F:\360云盘\02-个人资料\！PPT图片及版面资源\05-PPT精选插图\03-小图类\04-图标\300C201E8A39454038A269D42593E3F5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06636" y="121452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360云盘\02-个人资料\！PPT图片及版面资源\05-PPT精选插图\03-小图类\04-图标\09A87C32D9DA152F2676F1C43D9F73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1136" y="121452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390972" y="3406989"/>
            <a:ext cx="5280328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）发型发式：“女人看头”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ct val="15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时尚得体，美观大方、符合身份；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ct val="15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不佩戴华丽的头饰，避免出现：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远看像圣诞树，近看像杂货铺的场面。</a:t>
            </a:r>
            <a:endParaRPr lang="zh-CN" altLang="en-US" b="1" dirty="0">
              <a:solidFill>
                <a:srgbClr val="4681A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）面部修饰：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ct val="15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清新淡妆，妆成有却无。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1483" y="3631578"/>
            <a:ext cx="5280328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）发型发式要求：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ct val="15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前发不遮眉，侧发不掩耳，后发不及领。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）面部修饰：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ct val="15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剔须修面（</a:t>
            </a:r>
            <a:r>
              <a:rPr lang="zh-CN" altLang="en-US" b="1" dirty="0">
                <a:solidFill>
                  <a:srgbClr val="4681A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每日必须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），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保持清洁。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ISPRING_PRESENTATION_TITLE" val="商务礼仪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5963</Words>
  <Application>WPS 演示</Application>
  <PresentationFormat>宽屏</PresentationFormat>
  <Paragraphs>1055</Paragraphs>
  <Slides>58</Slides>
  <Notes>58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78" baseType="lpstr">
      <vt:lpstr>Arial</vt:lpstr>
      <vt:lpstr>宋体</vt:lpstr>
      <vt:lpstr>Wingdings</vt:lpstr>
      <vt:lpstr>微软雅黑</vt:lpstr>
      <vt:lpstr>微软雅黑 Light</vt:lpstr>
      <vt:lpstr>Broadway</vt:lpstr>
      <vt:lpstr>Segoe Print</vt:lpstr>
      <vt:lpstr>经典繁仿黑</vt:lpstr>
      <vt:lpstr>Agency FB</vt:lpstr>
      <vt:lpstr>Trebuchet MS</vt:lpstr>
      <vt:lpstr>Impact</vt:lpstr>
      <vt:lpstr>Arial Unicode MS</vt:lpstr>
      <vt:lpstr>Times New Roman</vt:lpstr>
      <vt:lpstr>Calibri</vt:lpstr>
      <vt:lpstr>Arial Unicode MS</vt:lpstr>
      <vt:lpstr>Times New Roman</vt:lpstr>
      <vt:lpstr>Calibri</vt:lpstr>
      <vt:lpstr>Calibri Light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/>
  <cp:lastModifiedBy>Struggle</cp:lastModifiedBy>
  <cp:revision>1</cp:revision>
  <dcterms:created xsi:type="dcterms:W3CDTF">2020-06-17T16:36:21Z</dcterms:created>
  <dcterms:modified xsi:type="dcterms:W3CDTF">2020-06-17T16:36:21Z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